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15"/>
  </p:notesMasterIdLst>
  <p:handoutMasterIdLst>
    <p:handoutMasterId r:id="rId16"/>
  </p:handoutMasterIdLst>
  <p:sldIdLst>
    <p:sldId id="749" r:id="rId5"/>
    <p:sldId id="791" r:id="rId6"/>
    <p:sldId id="790" r:id="rId7"/>
    <p:sldId id="787" r:id="rId8"/>
    <p:sldId id="788" r:id="rId9"/>
    <p:sldId id="784" r:id="rId10"/>
    <p:sldId id="752" r:id="rId11"/>
    <p:sldId id="793" r:id="rId12"/>
    <p:sldId id="792" r:id="rId13"/>
    <p:sldId id="78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C639"/>
    <a:srgbClr val="40403D"/>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8" autoAdjust="0"/>
    <p:restoredTop sz="75109" autoAdjust="0"/>
  </p:normalViewPr>
  <p:slideViewPr>
    <p:cSldViewPr snapToGrid="0">
      <p:cViewPr varScale="1">
        <p:scale>
          <a:sx n="43" d="100"/>
          <a:sy n="43" d="100"/>
        </p:scale>
        <p:origin x="596"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CDEDE4-F6A2-4974-BBD5-A7C68D3B4F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A444F56-2885-4936-89E6-6A3BDC870A19}">
      <dgm:prSet/>
      <dgm:spPr/>
      <dgm:t>
        <a:bodyPr/>
        <a:lstStyle/>
        <a:p>
          <a:r>
            <a:rPr lang="en-US" b="0" i="0" dirty="0"/>
            <a:t>Standard 1 is always a given and is present in all content instruction.</a:t>
          </a:r>
          <a:endParaRPr lang="en-US" dirty="0"/>
        </a:p>
      </dgm:t>
    </dgm:pt>
    <dgm:pt modelId="{79C71FB2-D3A9-42C1-B14A-9A7FEF921C6D}" type="parTrans" cxnId="{0920EFD9-843C-44DE-A8AD-F73BCBF836C7}">
      <dgm:prSet/>
      <dgm:spPr/>
      <dgm:t>
        <a:bodyPr/>
        <a:lstStyle/>
        <a:p>
          <a:endParaRPr lang="en-US"/>
        </a:p>
      </dgm:t>
    </dgm:pt>
    <dgm:pt modelId="{8DAA88C2-BA18-4304-BD6F-7839659C20B7}" type="sibTrans" cxnId="{0920EFD9-843C-44DE-A8AD-F73BCBF836C7}">
      <dgm:prSet/>
      <dgm:spPr/>
      <dgm:t>
        <a:bodyPr/>
        <a:lstStyle/>
        <a:p>
          <a:endParaRPr lang="en-US"/>
        </a:p>
      </dgm:t>
    </dgm:pt>
    <dgm:pt modelId="{D5B129D1-FC16-4CBA-9928-3043F5D59AA2}">
      <dgm:prSet/>
      <dgm:spPr/>
      <dgm:t>
        <a:bodyPr/>
        <a:lstStyle/>
        <a:p>
          <a:endParaRPr lang="en-US" dirty="0"/>
        </a:p>
      </dgm:t>
    </dgm:pt>
    <dgm:pt modelId="{2677801D-1723-44DA-801D-9C5063C38626}" type="parTrans" cxnId="{41DEE1F8-6663-420B-A923-5974165E8E71}">
      <dgm:prSet/>
      <dgm:spPr/>
      <dgm:t>
        <a:bodyPr/>
        <a:lstStyle/>
        <a:p>
          <a:endParaRPr lang="en-US"/>
        </a:p>
      </dgm:t>
    </dgm:pt>
    <dgm:pt modelId="{2BA762E1-3566-4A62-85EA-CBABF94065E7}" type="sibTrans" cxnId="{41DEE1F8-6663-420B-A923-5974165E8E71}">
      <dgm:prSet/>
      <dgm:spPr/>
      <dgm:t>
        <a:bodyPr/>
        <a:lstStyle/>
        <a:p>
          <a:endParaRPr lang="en-US"/>
        </a:p>
      </dgm:t>
    </dgm:pt>
    <dgm:pt modelId="{5884BDCF-98DB-4792-A71D-6DD20F269671}">
      <dgm:prSet/>
      <dgm:spPr/>
      <dgm:t>
        <a:bodyPr/>
        <a:lstStyle/>
        <a:p>
          <a:pPr>
            <a:buNone/>
          </a:pPr>
          <a:r>
            <a:rPr lang="en-US" i="1" dirty="0"/>
            <a:t>“Students communicate to learn but also to convey personal needs and wants, to affirm their own identities, and to form and maintain relationships”  </a:t>
          </a:r>
          <a:r>
            <a:rPr lang="en-US" dirty="0"/>
            <a:t>WIDA ELD Standards Framework 2020 p. 24</a:t>
          </a:r>
        </a:p>
      </dgm:t>
    </dgm:pt>
    <dgm:pt modelId="{CC0EBA29-1EE1-4BF9-A234-6A0CA6734267}" type="parTrans" cxnId="{C2548212-DDF1-4E4E-A1D4-79E76EDBC9E5}">
      <dgm:prSet/>
      <dgm:spPr/>
      <dgm:t>
        <a:bodyPr/>
        <a:lstStyle/>
        <a:p>
          <a:endParaRPr lang="en-US"/>
        </a:p>
      </dgm:t>
    </dgm:pt>
    <dgm:pt modelId="{FD2A7A38-4A92-400A-9ED4-9574EA85D7DA}" type="sibTrans" cxnId="{C2548212-DDF1-4E4E-A1D4-79E76EDBC9E5}">
      <dgm:prSet/>
      <dgm:spPr/>
      <dgm:t>
        <a:bodyPr/>
        <a:lstStyle/>
        <a:p>
          <a:endParaRPr lang="en-US"/>
        </a:p>
      </dgm:t>
    </dgm:pt>
    <dgm:pt modelId="{5255C0DD-5806-4C1B-84BF-8A2D2B22C011}" type="pres">
      <dgm:prSet presAssocID="{D1CDEDE4-F6A2-4974-BBD5-A7C68D3B4FEB}" presName="linear" presStyleCnt="0">
        <dgm:presLayoutVars>
          <dgm:animLvl val="lvl"/>
          <dgm:resizeHandles val="exact"/>
        </dgm:presLayoutVars>
      </dgm:prSet>
      <dgm:spPr/>
    </dgm:pt>
    <dgm:pt modelId="{CF0D2D0D-4611-41AE-B274-4F5CDD3A5E18}" type="pres">
      <dgm:prSet presAssocID="{8A444F56-2885-4936-89E6-6A3BDC870A19}" presName="parentText" presStyleLbl="node1" presStyleIdx="0" presStyleCnt="1" custLinFactNeighborX="-575" custLinFactNeighborY="11512">
        <dgm:presLayoutVars>
          <dgm:chMax val="0"/>
          <dgm:bulletEnabled val="1"/>
        </dgm:presLayoutVars>
      </dgm:prSet>
      <dgm:spPr/>
    </dgm:pt>
    <dgm:pt modelId="{F879E1AD-D4A2-4F4A-8E92-2496CC0CF5F9}" type="pres">
      <dgm:prSet presAssocID="{8A444F56-2885-4936-89E6-6A3BDC870A19}" presName="childText" presStyleLbl="revTx" presStyleIdx="0" presStyleCnt="1">
        <dgm:presLayoutVars>
          <dgm:bulletEnabled val="1"/>
        </dgm:presLayoutVars>
      </dgm:prSet>
      <dgm:spPr/>
    </dgm:pt>
  </dgm:ptLst>
  <dgm:cxnLst>
    <dgm:cxn modelId="{C2548212-DDF1-4E4E-A1D4-79E76EDBC9E5}" srcId="{8A444F56-2885-4936-89E6-6A3BDC870A19}" destId="{5884BDCF-98DB-4792-A71D-6DD20F269671}" srcOrd="1" destOrd="0" parTransId="{CC0EBA29-1EE1-4BF9-A234-6A0CA6734267}" sibTransId="{FD2A7A38-4A92-400A-9ED4-9574EA85D7DA}"/>
    <dgm:cxn modelId="{D5E73B33-3122-4F6F-9D50-BE451D68D97D}" type="presOf" srcId="{D1CDEDE4-F6A2-4974-BBD5-A7C68D3B4FEB}" destId="{5255C0DD-5806-4C1B-84BF-8A2D2B22C011}" srcOrd="0" destOrd="0" presId="urn:microsoft.com/office/officeart/2005/8/layout/vList2"/>
    <dgm:cxn modelId="{C2C7BA6A-C4E3-42B0-87D0-56AED198AFB3}" type="presOf" srcId="{5884BDCF-98DB-4792-A71D-6DD20F269671}" destId="{F879E1AD-D4A2-4F4A-8E92-2496CC0CF5F9}" srcOrd="0" destOrd="1" presId="urn:microsoft.com/office/officeart/2005/8/layout/vList2"/>
    <dgm:cxn modelId="{56A8FCB8-D5A3-4F73-ADC3-D7A59F2052AA}" type="presOf" srcId="{D5B129D1-FC16-4CBA-9928-3043F5D59AA2}" destId="{F879E1AD-D4A2-4F4A-8E92-2496CC0CF5F9}" srcOrd="0" destOrd="0" presId="urn:microsoft.com/office/officeart/2005/8/layout/vList2"/>
    <dgm:cxn modelId="{E083E8C3-AC96-424B-B79D-2A01D85B14E8}" type="presOf" srcId="{8A444F56-2885-4936-89E6-6A3BDC870A19}" destId="{CF0D2D0D-4611-41AE-B274-4F5CDD3A5E18}" srcOrd="0" destOrd="0" presId="urn:microsoft.com/office/officeart/2005/8/layout/vList2"/>
    <dgm:cxn modelId="{0920EFD9-843C-44DE-A8AD-F73BCBF836C7}" srcId="{D1CDEDE4-F6A2-4974-BBD5-A7C68D3B4FEB}" destId="{8A444F56-2885-4936-89E6-6A3BDC870A19}" srcOrd="0" destOrd="0" parTransId="{79C71FB2-D3A9-42C1-B14A-9A7FEF921C6D}" sibTransId="{8DAA88C2-BA18-4304-BD6F-7839659C20B7}"/>
    <dgm:cxn modelId="{41DEE1F8-6663-420B-A923-5974165E8E71}" srcId="{8A444F56-2885-4936-89E6-6A3BDC870A19}" destId="{D5B129D1-FC16-4CBA-9928-3043F5D59AA2}" srcOrd="0" destOrd="0" parTransId="{2677801D-1723-44DA-801D-9C5063C38626}" sibTransId="{2BA762E1-3566-4A62-85EA-CBABF94065E7}"/>
    <dgm:cxn modelId="{3AC66678-E4C2-4683-983F-A6E58590763C}" type="presParOf" srcId="{5255C0DD-5806-4C1B-84BF-8A2D2B22C011}" destId="{CF0D2D0D-4611-41AE-B274-4F5CDD3A5E18}" srcOrd="0" destOrd="0" presId="urn:microsoft.com/office/officeart/2005/8/layout/vList2"/>
    <dgm:cxn modelId="{36B19594-D73E-4D0C-82BC-A15FD0963F76}" type="presParOf" srcId="{5255C0DD-5806-4C1B-84BF-8A2D2B22C011}" destId="{F879E1AD-D4A2-4F4A-8E92-2496CC0CF5F9}"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D2D0D-4611-41AE-B274-4F5CDD3A5E18}">
      <dsp:nvSpPr>
        <dsp:cNvPr id="0" name=""/>
        <dsp:cNvSpPr/>
      </dsp:nvSpPr>
      <dsp:spPr>
        <a:xfrm>
          <a:off x="0" y="364245"/>
          <a:ext cx="5303520" cy="1790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dirty="0"/>
            <a:t>Standard 1 is always a given and is present in all content instruction.</a:t>
          </a:r>
          <a:endParaRPr lang="en-US" sz="3000" kern="1200" dirty="0"/>
        </a:p>
      </dsp:txBody>
      <dsp:txXfrm>
        <a:off x="87385" y="451630"/>
        <a:ext cx="5128750" cy="1615330"/>
      </dsp:txXfrm>
    </dsp:sp>
    <dsp:sp modelId="{F879E1AD-D4A2-4F4A-8E92-2496CC0CF5F9}">
      <dsp:nvSpPr>
        <dsp:cNvPr id="0" name=""/>
        <dsp:cNvSpPr/>
      </dsp:nvSpPr>
      <dsp:spPr>
        <a:xfrm>
          <a:off x="0" y="1854090"/>
          <a:ext cx="5303520" cy="260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87" tIns="38100" rIns="213360" bIns="38100" numCol="1" spcCol="1270" anchor="t" anchorCtr="0">
          <a:noAutofit/>
        </a:bodyPr>
        <a:lstStyle/>
        <a:p>
          <a:pPr marL="228600" lvl="1" indent="-228600" algn="l" defTabSz="1022350">
            <a:lnSpc>
              <a:spcPct val="90000"/>
            </a:lnSpc>
            <a:spcBef>
              <a:spcPct val="0"/>
            </a:spcBef>
            <a:spcAft>
              <a:spcPct val="20000"/>
            </a:spcAft>
            <a:buChar char="•"/>
          </a:pPr>
          <a:endParaRPr lang="en-US" sz="2300" kern="1200" dirty="0"/>
        </a:p>
        <a:p>
          <a:pPr marL="228600" lvl="1" indent="-228600" algn="l" defTabSz="1022350">
            <a:lnSpc>
              <a:spcPct val="90000"/>
            </a:lnSpc>
            <a:spcBef>
              <a:spcPct val="0"/>
            </a:spcBef>
            <a:spcAft>
              <a:spcPct val="20000"/>
            </a:spcAft>
            <a:buNone/>
          </a:pPr>
          <a:r>
            <a:rPr lang="en-US" sz="2300" i="1" kern="1200" dirty="0"/>
            <a:t>“Students communicate to learn but also to convey personal needs and wants, to affirm their own identities, and to form and maintain relationships”  </a:t>
          </a:r>
          <a:r>
            <a:rPr lang="en-US" sz="2300" kern="1200" dirty="0"/>
            <a:t>WIDA ELD Standards Framework 2020 p. 24</a:t>
          </a:r>
        </a:p>
      </dsp:txBody>
      <dsp:txXfrm>
        <a:off x="0" y="1854090"/>
        <a:ext cx="5303520" cy="26082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11/16/2021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11/16/2021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In today’s session we will recognize how the WIDA ELD Standards Framework builds on multilingual learners’ assets for learning. We will also examine the critical role of collaboration in content AND language learning among students and teachers.</a:t>
            </a:r>
          </a:p>
          <a:p>
            <a:r>
              <a:rPr lang="en-US" dirty="0"/>
              <a:t>Instruction that draws upon students’ assets is a key aspect of equity-focused instruction and reflects the WIDA foundational BIG ideas of Equity of Opportunity and Access and Collaboration among Stakeholders.</a:t>
            </a:r>
          </a:p>
          <a:p>
            <a:endParaRPr lang="en-US" dirty="0"/>
          </a:p>
        </p:txBody>
      </p:sp>
    </p:spTree>
    <p:extLst>
      <p:ext uri="{BB962C8B-B14F-4D97-AF65-F5344CB8AC3E}">
        <p14:creationId xmlns:p14="http://schemas.microsoft.com/office/powerpoint/2010/main" val="4226905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Now let’s take 5 minutes to discuss this in breakout rooms.</a:t>
            </a:r>
          </a:p>
          <a:p>
            <a:r>
              <a:rPr lang="en-US" i="1" dirty="0"/>
              <a:t>In the chat:</a:t>
            </a:r>
          </a:p>
          <a:p>
            <a:pPr algn="l">
              <a:buFont typeface="Arial" panose="020B0604020202020204" pitchFamily="34" charset="0"/>
              <a:buChar char="•"/>
            </a:pPr>
            <a:r>
              <a:rPr lang="en-US" sz="1200" b="0" i="1" dirty="0">
                <a:solidFill>
                  <a:srgbClr val="303030"/>
                </a:solidFill>
                <a:effectLst/>
              </a:rPr>
              <a:t>How were students positioned as active members in a learning community in this classroom?</a:t>
            </a:r>
          </a:p>
          <a:p>
            <a:pPr algn="l">
              <a:buFont typeface="Arial" panose="020B0604020202020204" pitchFamily="34" charset="0"/>
              <a:buChar char="•"/>
            </a:pPr>
            <a:r>
              <a:rPr lang="en-US" sz="1200" b="0" i="1" dirty="0">
                <a:solidFill>
                  <a:srgbClr val="303030"/>
                </a:solidFill>
                <a:effectLst/>
              </a:rPr>
              <a:t>What resources did students use as they engaged in discussion together?</a:t>
            </a:r>
          </a:p>
          <a:p>
            <a:pPr algn="l">
              <a:buFont typeface="Arial" panose="020B0604020202020204" pitchFamily="34" charset="0"/>
              <a:buChar char="•"/>
            </a:pPr>
            <a:r>
              <a:rPr lang="en-US" sz="1200" i="1" dirty="0"/>
              <a:t>How might collaboration look in other grade levels or content areas?</a:t>
            </a:r>
          </a:p>
          <a:p>
            <a:endParaRPr lang="en-US" dirty="0"/>
          </a:p>
        </p:txBody>
      </p:sp>
    </p:spTree>
    <p:extLst>
      <p:ext uri="{BB962C8B-B14F-4D97-AF65-F5344CB8AC3E}">
        <p14:creationId xmlns:p14="http://schemas.microsoft.com/office/powerpoint/2010/main" val="1444668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pPr marL="0" indent="0" algn="l" rtl="0">
              <a:spcBef>
                <a:spcPts val="0"/>
              </a:spcBef>
              <a:spcAft>
                <a:spcPts val="0"/>
              </a:spcAft>
              <a:buNone/>
            </a:pPr>
            <a:r>
              <a:rPr lang="en-US" dirty="0"/>
              <a:t>Let’s take a moment to consider this quote from Margo Gottlieb, Co-Founder and Lead Developer of the WIDA Standards. </a:t>
            </a:r>
            <a:r>
              <a:rPr lang="en-US" i="1" dirty="0"/>
              <a:t>(Read quote)</a:t>
            </a:r>
          </a:p>
          <a:p>
            <a:pPr marL="0" indent="0" algn="l" rtl="0">
              <a:spcBef>
                <a:spcPts val="0"/>
              </a:spcBef>
              <a:spcAft>
                <a:spcPts val="0"/>
              </a:spcAft>
              <a:buNone/>
            </a:pPr>
            <a:endParaRPr lang="en-US" dirty="0"/>
          </a:p>
          <a:p>
            <a:pPr marL="0" indent="0" algn="l" rtl="0">
              <a:spcBef>
                <a:spcPts val="0"/>
              </a:spcBef>
              <a:spcAft>
                <a:spcPts val="0"/>
              </a:spcAft>
              <a:buNone/>
            </a:pPr>
            <a:r>
              <a:rPr lang="en-US" dirty="0"/>
              <a:t>Post in chat: </a:t>
            </a:r>
            <a:r>
              <a:rPr lang="en-US" b="0" i="1" u="none" strike="noStrike" dirty="0">
                <a:solidFill>
                  <a:srgbClr val="40474B"/>
                </a:solidFill>
                <a:effectLst/>
              </a:rPr>
              <a:t>“Teaching and learning should revolve around who our language learners are, what they can do and how we can benefit from the tremendous assets they bring to school. ”</a:t>
            </a:r>
            <a:r>
              <a:rPr lang="en-US" b="1" i="1" u="none" strike="noStrike" dirty="0">
                <a:solidFill>
                  <a:srgbClr val="40474B"/>
                </a:solidFill>
                <a:effectLst/>
              </a:rPr>
              <a:t> -Margo Gottlieb</a:t>
            </a:r>
            <a:r>
              <a:rPr lang="en-US" b="0" i="1" u="none" strike="noStrike" dirty="0">
                <a:solidFill>
                  <a:schemeClr val="tx1"/>
                </a:solidFill>
                <a:effectLst/>
              </a:rPr>
              <a:t> </a:t>
            </a:r>
            <a:r>
              <a:rPr lang="en-US" b="0" i="1" u="none" strike="noStrike" dirty="0">
                <a:solidFill>
                  <a:srgbClr val="40474B"/>
                </a:solidFill>
                <a:effectLst/>
              </a:rPr>
              <a:t>WIDA Co-Founder &amp; Lead Developer</a:t>
            </a:r>
            <a:endParaRPr lang="en-US" i="1" dirty="0"/>
          </a:p>
          <a:p>
            <a:endParaRPr lang="en-US" dirty="0"/>
          </a:p>
        </p:txBody>
      </p:sp>
    </p:spTree>
    <p:extLst>
      <p:ext uri="{BB962C8B-B14F-4D97-AF65-F5344CB8AC3E}">
        <p14:creationId xmlns:p14="http://schemas.microsoft.com/office/powerpoint/2010/main" val="361367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i="0" dirty="0"/>
              <a:t>In the chat, please share your response to the quote: What assets do you think language learners bring to school? How do you benefit from these assets?</a:t>
            </a:r>
          </a:p>
        </p:txBody>
      </p:sp>
    </p:spTree>
    <p:extLst>
      <p:ext uri="{BB962C8B-B14F-4D97-AF65-F5344CB8AC3E}">
        <p14:creationId xmlns:p14="http://schemas.microsoft.com/office/powerpoint/2010/main" val="3299694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The WIDA Can-Do Philosophy includes a strong focus on language learners’ assets, contributions, and potential. They identify 4 types of assets that multilingual learners bring. </a:t>
            </a:r>
            <a:r>
              <a:rPr lang="en-US" i="1" dirty="0"/>
              <a:t>(Read off assets)</a:t>
            </a:r>
            <a:endParaRPr lang="en-US" dirty="0"/>
          </a:p>
          <a:p>
            <a:endParaRPr lang="en-US" dirty="0"/>
          </a:p>
          <a:p>
            <a:r>
              <a:rPr lang="en-US" i="1" dirty="0"/>
              <a:t>Post in chat: </a:t>
            </a:r>
            <a:r>
              <a:rPr lang="en-US" dirty="0"/>
              <a:t>https://wida.wisc.edu/sites/default/files/resource/WIDA-CanDo-Philosophy.pdf</a:t>
            </a:r>
          </a:p>
          <a:p>
            <a:endParaRPr lang="en-US" dirty="0"/>
          </a:p>
        </p:txBody>
      </p:sp>
    </p:spTree>
    <p:extLst>
      <p:ext uri="{BB962C8B-B14F-4D97-AF65-F5344CB8AC3E}">
        <p14:creationId xmlns:p14="http://schemas.microsoft.com/office/powerpoint/2010/main" val="4081451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i="1" dirty="0"/>
              <a:t>(Read assets)</a:t>
            </a:r>
          </a:p>
          <a:p>
            <a:endParaRPr lang="en-US" dirty="0"/>
          </a:p>
        </p:txBody>
      </p:sp>
    </p:spTree>
    <p:extLst>
      <p:ext uri="{BB962C8B-B14F-4D97-AF65-F5344CB8AC3E}">
        <p14:creationId xmlns:p14="http://schemas.microsoft.com/office/powerpoint/2010/main" val="353427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Let’s take 5 minutes to discuss this question in breakout rooms. </a:t>
            </a:r>
            <a:r>
              <a:rPr lang="en-US" i="1" dirty="0"/>
              <a:t>(Read question)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 chat: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How can we make space for our teams (building, grade-level) to recognize students’ assets and integrate and/or draw upon them in classroom instruction?   </a:t>
            </a:r>
          </a:p>
          <a:p>
            <a:endParaRPr lang="en-US" dirty="0"/>
          </a:p>
        </p:txBody>
      </p:sp>
    </p:spTree>
    <p:extLst>
      <p:ext uri="{BB962C8B-B14F-4D97-AF65-F5344CB8AC3E}">
        <p14:creationId xmlns:p14="http://schemas.microsoft.com/office/powerpoint/2010/main" val="75652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Standard 1 is present in both social and instructional contexts. Students communicate to learn but also to convey personal needs and wants, to affirm their own identities and to form and maintain relationships.</a:t>
            </a:r>
          </a:p>
        </p:txBody>
      </p:sp>
    </p:spTree>
    <p:extLst>
      <p:ext uri="{BB962C8B-B14F-4D97-AF65-F5344CB8AC3E}">
        <p14:creationId xmlns:p14="http://schemas.microsoft.com/office/powerpoint/2010/main" val="3184162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2"/>
            <a:ext cx="5486400" cy="4800599"/>
          </a:xfrm>
          <a:prstGeom prst="rect">
            <a:avLst/>
          </a:prstGeom>
        </p:spPr>
        <p:txBody>
          <a:bodyPr/>
          <a:lstStyle/>
          <a:p>
            <a:r>
              <a:rPr lang="en-US" i="0" dirty="0"/>
              <a:t>Now we will read a short section from the WIDA standards document on pages 24 to 25 that describes Standard 1. As you read, identify the KEY concepts that stand out for you. What do you notice or wonder? Write your idea in the chat but wait to hit enter until we return.</a:t>
            </a:r>
          </a:p>
          <a:p>
            <a:endParaRPr lang="en-US" i="1" dirty="0"/>
          </a:p>
          <a:p>
            <a:r>
              <a:rPr lang="en-US" i="1" dirty="0"/>
              <a:t>Allow 5 minutes to read and write a noticing or wondering in the chat. Wait until everyone returns to hit “enter” and then watch the “waterfall” of ideas in the chat. Give a few minutes to read these over and highlight a few themes.</a:t>
            </a:r>
          </a:p>
        </p:txBody>
      </p:sp>
    </p:spTree>
    <p:extLst>
      <p:ext uri="{BB962C8B-B14F-4D97-AF65-F5344CB8AC3E}">
        <p14:creationId xmlns:p14="http://schemas.microsoft.com/office/powerpoint/2010/main" val="3889258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2"/>
            <a:ext cx="5486400" cy="4800599"/>
          </a:xfrm>
          <a:prstGeom prst="rect">
            <a:avLst/>
          </a:prstGeom>
        </p:spPr>
        <p:txBody>
          <a:bodyPr/>
          <a:lstStyle/>
          <a:p>
            <a:r>
              <a:rPr lang="en-US" dirty="0"/>
              <a:t>We are going to watch a 2</a:t>
            </a:r>
            <a:r>
              <a:rPr lang="en-US" baseline="30000" dirty="0"/>
              <a:t>nd</a:t>
            </a:r>
            <a:r>
              <a:rPr lang="en-US" dirty="0"/>
              <a:t> grade classroom engage in academic discourse on academic content related to their own lives. As you watch, reflect on Standard 1 and notice the students’ interactions and assets they bring. Also note the instructional supports and tools the teacher provides to support this collaborative conversation.</a:t>
            </a:r>
          </a:p>
          <a:p>
            <a:endParaRPr lang="en-US" dirty="0"/>
          </a:p>
          <a:p>
            <a:r>
              <a:rPr lang="en-US" i="1" dirty="0"/>
              <a:t>You can stop at each of the questions and have participants answer live or as a Zoom poll.</a:t>
            </a:r>
          </a:p>
          <a:p>
            <a:r>
              <a:rPr lang="en-US" i="1" dirty="0"/>
              <a:t>First stop: Expectations for engaging in collaborative conversations. </a:t>
            </a:r>
          </a:p>
          <a:p>
            <a:r>
              <a:rPr lang="en-US" i="1" dirty="0"/>
              <a:t>Second stop: Planning to engage in collaborative conversations</a:t>
            </a:r>
          </a:p>
          <a:p>
            <a:r>
              <a:rPr lang="en-US" i="1" dirty="0"/>
              <a:t>Third Stop: Ways that students engage in collaborative conversation about their personal feelings of realistic situation (connected to Standard 1)</a:t>
            </a:r>
          </a:p>
          <a:p>
            <a:r>
              <a:rPr lang="en-US" i="1" dirty="0"/>
              <a:t>Fourth Stop: Same</a:t>
            </a:r>
          </a:p>
          <a:p>
            <a:r>
              <a:rPr lang="en-US" i="1" dirty="0"/>
              <a:t>Fifth Stop:  Final summative statement</a:t>
            </a:r>
          </a:p>
          <a:p>
            <a:endParaRPr lang="en-US" dirty="0"/>
          </a:p>
        </p:txBody>
      </p:sp>
    </p:spTree>
    <p:extLst>
      <p:ext uri="{BB962C8B-B14F-4D97-AF65-F5344CB8AC3E}">
        <p14:creationId xmlns:p14="http://schemas.microsoft.com/office/powerpoint/2010/main" val="3611013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5D386E17-F8CF-47AF-AE3A-C26E89DB1DB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11/16/2021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225579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40403D"/>
                </a:solidFill>
                <a:latin typeface="Segoe UI"/>
                <a:cs typeface="Segoe U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2298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6AD9C51A-A19C-426A-8FAE-2A3EAD0FB52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11/16/2021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82998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41982921-751A-4039-819B-4624610BA7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11/16/2021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3661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8C520A67-EF72-4EF3-B9F5-8D3C234F8A3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11/16/2021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47252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11/16/2021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8770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89107D1-09AF-41F4-A424-7BD82757A50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11/16/2021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864597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a:ln>
                  <a:noFill/>
                </a:ln>
                <a:solidFill>
                  <a:srgbClr val="40403D"/>
                </a:solidFill>
                <a:effectLst/>
                <a:uLnTx/>
                <a:uFillTx/>
                <a:latin typeface="Segoe UI"/>
                <a:ea typeface="+mn-ea"/>
                <a:cs typeface="+mn-cs"/>
              </a:rPr>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40403D"/>
                </a:solidFill>
                <a:effectLst/>
                <a:uLnTx/>
                <a:uFillTx/>
                <a:latin typeface="Segoe UI"/>
                <a:ea typeface="+mn-ea"/>
                <a:cs typeface="+mn-cs"/>
              </a:rPr>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35F243A7-3AB4-4536-AADE-FF380E50D9E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11/16/2021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39246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B2822EA-A644-495B-8815-4C70994813F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11/16/2021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1207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11/16/2021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61880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04C0FC7D-98FC-428F-931B-99A410E61E1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11/16/2021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03159290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3"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DACA667-CE12-4503-8137-5A98DF731142}"/>
              </a:ext>
            </a:extLst>
          </p:cNvPr>
          <p:cNvSpPr txBox="1"/>
          <p:nvPr/>
        </p:nvSpPr>
        <p:spPr>
          <a:xfrm>
            <a:off x="555010" y="309489"/>
            <a:ext cx="11045587" cy="1308296"/>
          </a:xfrm>
          <a:prstGeom prst="rect">
            <a:avLst/>
          </a:prstGeom>
          <a:solidFill>
            <a:schemeClr val="accent3">
              <a:lumMod val="60000"/>
              <a:lumOff val="40000"/>
            </a:schemeClr>
          </a:solidFill>
        </p:spPr>
        <p:txBody>
          <a:bodyPr wrap="square" rtlCol="0">
            <a:spAutoFit/>
          </a:bodyPr>
          <a:lstStyle/>
          <a:p>
            <a:endParaRPr lang="en-US"/>
          </a:p>
        </p:txBody>
      </p:sp>
      <p:sp>
        <p:nvSpPr>
          <p:cNvPr id="2" name="Title 1">
            <a:extLst>
              <a:ext uri="{FF2B5EF4-FFF2-40B4-BE49-F238E27FC236}">
                <a16:creationId xmlns:a16="http://schemas.microsoft.com/office/drawing/2014/main" id="{CFDF7749-4A5D-4509-9BEE-149C479E7833}"/>
              </a:ext>
            </a:extLst>
          </p:cNvPr>
          <p:cNvSpPr>
            <a:spLocks noGrp="1"/>
          </p:cNvSpPr>
          <p:nvPr>
            <p:ph type="title"/>
          </p:nvPr>
        </p:nvSpPr>
        <p:spPr>
          <a:xfrm>
            <a:off x="1085751" y="434203"/>
            <a:ext cx="10358120" cy="1107996"/>
          </a:xfrm>
        </p:spPr>
        <p:txBody>
          <a:bodyPr/>
          <a:lstStyle/>
          <a:p>
            <a:r>
              <a:rPr lang="en-US" sz="3600" dirty="0"/>
              <a:t>Module 2: Integrate Students Assets into Content Learning</a:t>
            </a:r>
          </a:p>
        </p:txBody>
      </p:sp>
      <p:sp>
        <p:nvSpPr>
          <p:cNvPr id="3" name="Content Placeholder 2">
            <a:extLst>
              <a:ext uri="{FF2B5EF4-FFF2-40B4-BE49-F238E27FC236}">
                <a16:creationId xmlns:a16="http://schemas.microsoft.com/office/drawing/2014/main" id="{D22FE7EC-E9BE-48AA-AE36-4184384947C5}"/>
              </a:ext>
            </a:extLst>
          </p:cNvPr>
          <p:cNvSpPr>
            <a:spLocks noGrp="1"/>
          </p:cNvSpPr>
          <p:nvPr>
            <p:ph sz="half" idx="2"/>
          </p:nvPr>
        </p:nvSpPr>
        <p:spPr>
          <a:xfrm>
            <a:off x="555010" y="2034678"/>
            <a:ext cx="4839950" cy="4881336"/>
          </a:xfrm>
        </p:spPr>
        <p:txBody>
          <a:bodyPr/>
          <a:lstStyle/>
          <a:p>
            <a:pPr marL="0" indent="0">
              <a:spcAft>
                <a:spcPts val="600"/>
              </a:spcAft>
              <a:buNone/>
            </a:pPr>
            <a:r>
              <a:rPr lang="en-US" sz="2800" u="sng" dirty="0"/>
              <a:t>Learning Targets:</a:t>
            </a:r>
            <a:r>
              <a:rPr lang="en-US" sz="2800" dirty="0"/>
              <a:t> </a:t>
            </a:r>
          </a:p>
          <a:p>
            <a:pPr>
              <a:spcAft>
                <a:spcPts val="600"/>
              </a:spcAft>
            </a:pPr>
            <a:r>
              <a:rPr lang="en-US" sz="2800" dirty="0"/>
              <a:t>Recognize how WIDA ELD Standards Framework builds on multilingual learners’ assets for learning.</a:t>
            </a:r>
          </a:p>
          <a:p>
            <a:pPr>
              <a:spcAft>
                <a:spcPts val="600"/>
              </a:spcAft>
            </a:pPr>
            <a:r>
              <a:rPr lang="en-US" sz="2800" dirty="0"/>
              <a:t>Recognize the critical role of collaboration in content AND language learning among students and among teachers.</a:t>
            </a:r>
          </a:p>
          <a:p>
            <a:endParaRPr lang="en-US" dirty="0"/>
          </a:p>
        </p:txBody>
      </p:sp>
      <p:sp>
        <p:nvSpPr>
          <p:cNvPr id="4" name="Content Placeholder 3">
            <a:extLst>
              <a:ext uri="{FF2B5EF4-FFF2-40B4-BE49-F238E27FC236}">
                <a16:creationId xmlns:a16="http://schemas.microsoft.com/office/drawing/2014/main" id="{29F3B4F9-ED39-42FE-86F4-5A4416118349}"/>
              </a:ext>
            </a:extLst>
          </p:cNvPr>
          <p:cNvSpPr>
            <a:spLocks noGrp="1"/>
          </p:cNvSpPr>
          <p:nvPr>
            <p:ph sz="half" idx="3"/>
          </p:nvPr>
        </p:nvSpPr>
        <p:spPr>
          <a:xfrm>
            <a:off x="5814138" y="2034678"/>
            <a:ext cx="5963880" cy="4000069"/>
          </a:xfrm>
        </p:spPr>
        <p:txBody>
          <a:bodyPr/>
          <a:lstStyle/>
          <a:p>
            <a:pPr marL="0" lvl="0" indent="0" algn="l">
              <a:buNone/>
            </a:pPr>
            <a:r>
              <a:rPr lang="en-US" u="sng" dirty="0"/>
              <a:t>BIG Ideas:</a:t>
            </a:r>
          </a:p>
          <a:p>
            <a:pPr lvl="0" algn="l"/>
            <a:r>
              <a:rPr lang="en-US" b="1" dirty="0">
                <a:solidFill>
                  <a:srgbClr val="40403D"/>
                </a:solidFill>
                <a:latin typeface="Segoe UI"/>
                <a:cs typeface="Segoe UI"/>
              </a:rPr>
              <a:t>Equity</a:t>
            </a:r>
            <a:r>
              <a:rPr lang="en-US" dirty="0">
                <a:solidFill>
                  <a:srgbClr val="40403D"/>
                </a:solidFill>
                <a:latin typeface="Segoe UI"/>
                <a:cs typeface="Segoe UI"/>
              </a:rPr>
              <a:t> of Opportunity and Access</a:t>
            </a:r>
          </a:p>
          <a:p>
            <a:pPr lvl="0" algn="l"/>
            <a:r>
              <a:rPr lang="en-US" b="1" dirty="0"/>
              <a:t>Collaboration</a:t>
            </a:r>
            <a:r>
              <a:rPr lang="en-US" dirty="0"/>
              <a:t> among Stakeholders</a:t>
            </a:r>
          </a:p>
          <a:p>
            <a:pPr marL="0" lvl="0" indent="0" algn="l">
              <a:buNone/>
            </a:pPr>
            <a:endParaRPr lang="en-US" dirty="0">
              <a:solidFill>
                <a:srgbClr val="40403D"/>
              </a:solidFill>
              <a:latin typeface="Segoe UI"/>
              <a:cs typeface="Segoe UI"/>
            </a:endParaRPr>
          </a:p>
          <a:p>
            <a:pPr lvl="0" algn="l"/>
            <a:endParaRPr lang="en-US" dirty="0">
              <a:solidFill>
                <a:srgbClr val="40403D"/>
              </a:solidFill>
              <a:latin typeface="Segoe UI"/>
              <a:cs typeface="Segoe UI"/>
            </a:endParaRPr>
          </a:p>
          <a:p>
            <a:pPr marL="0" lvl="0" indent="0" algn="l">
              <a:buNone/>
            </a:pPr>
            <a:endParaRPr lang="en-US" dirty="0">
              <a:solidFill>
                <a:srgbClr val="40403D"/>
              </a:solidFill>
              <a:latin typeface="Segoe UI"/>
              <a:cs typeface="Segoe UI"/>
            </a:endParaRPr>
          </a:p>
          <a:p>
            <a:pPr lvl="0" algn="l"/>
            <a:endParaRPr lang="en-US" i="1" dirty="0"/>
          </a:p>
          <a:p>
            <a:pPr marL="0" lvl="0" indent="0" algn="l">
              <a:buNone/>
            </a:pPr>
            <a:r>
              <a:rPr lang="en-US" i="1" dirty="0"/>
              <a:t>	</a:t>
            </a:r>
            <a:endParaRPr lang="en-US" sz="3200" dirty="0">
              <a:solidFill>
                <a:srgbClr val="40403D"/>
              </a:solidFill>
              <a:latin typeface="Segoe UI"/>
              <a:cs typeface="Segoe UI"/>
            </a:endParaRPr>
          </a:p>
        </p:txBody>
      </p:sp>
      <p:sp>
        <p:nvSpPr>
          <p:cNvPr id="8" name="Arrow: Left-Right 7">
            <a:extLst>
              <a:ext uri="{FF2B5EF4-FFF2-40B4-BE49-F238E27FC236}">
                <a16:creationId xmlns:a16="http://schemas.microsoft.com/office/drawing/2014/main" id="{A2C54376-537C-4A13-8703-95B4BBDFD2A5}"/>
              </a:ext>
            </a:extLst>
          </p:cNvPr>
          <p:cNvSpPr/>
          <p:nvPr/>
        </p:nvSpPr>
        <p:spPr>
          <a:xfrm>
            <a:off x="555011" y="1742499"/>
            <a:ext cx="11045586" cy="1860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able&#10;&#10;Description automatically generated with medium confidence">
            <a:extLst>
              <a:ext uri="{FF2B5EF4-FFF2-40B4-BE49-F238E27FC236}">
                <a16:creationId xmlns:a16="http://schemas.microsoft.com/office/drawing/2014/main" id="{0E40613D-D3EA-438B-88E6-D4044CFC29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2231" y="3693062"/>
            <a:ext cx="4453719" cy="2568789"/>
          </a:xfrm>
          <a:prstGeom prst="rect">
            <a:avLst/>
          </a:prstGeom>
        </p:spPr>
      </p:pic>
    </p:spTree>
    <p:extLst>
      <p:ext uri="{BB962C8B-B14F-4D97-AF65-F5344CB8AC3E}">
        <p14:creationId xmlns:p14="http://schemas.microsoft.com/office/powerpoint/2010/main" val="10496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8A6F86-7AE3-4605-AF98-A05F22076083}"/>
              </a:ext>
            </a:extLst>
          </p:cNvPr>
          <p:cNvSpPr txBox="1"/>
          <p:nvPr/>
        </p:nvSpPr>
        <p:spPr>
          <a:xfrm>
            <a:off x="607058" y="331140"/>
            <a:ext cx="10474923" cy="1143000"/>
          </a:xfrm>
          <a:prstGeom prst="rect">
            <a:avLst/>
          </a:prstGeom>
          <a:solidFill>
            <a:schemeClr val="accent3">
              <a:lumMod val="60000"/>
              <a:lumOff val="40000"/>
            </a:schemeClr>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08699EF-2BD3-442E-BB73-9C0C8C53C466}"/>
              </a:ext>
            </a:extLst>
          </p:cNvPr>
          <p:cNvSpPr>
            <a:spLocks noGrp="1"/>
          </p:cNvSpPr>
          <p:nvPr>
            <p:ph type="title"/>
          </p:nvPr>
        </p:nvSpPr>
        <p:spPr>
          <a:xfrm>
            <a:off x="2219536" y="446003"/>
            <a:ext cx="7752927" cy="913274"/>
          </a:xfrm>
        </p:spPr>
        <p:txBody>
          <a:bodyPr wrap="square">
            <a:normAutofit/>
          </a:bodyPr>
          <a:lstStyle/>
          <a:p>
            <a:pPr algn="ctr"/>
            <a:r>
              <a:rPr lang="en-US" dirty="0"/>
              <a:t>Breakout Room Discussion</a:t>
            </a:r>
          </a:p>
        </p:txBody>
      </p:sp>
      <p:pic>
        <p:nvPicPr>
          <p:cNvPr id="7" name="Picture Placeholder 6" descr="A yellow flower on a branch&#10;&#10;Description automatically generated with low confidence">
            <a:extLst>
              <a:ext uri="{FF2B5EF4-FFF2-40B4-BE49-F238E27FC236}">
                <a16:creationId xmlns:a16="http://schemas.microsoft.com/office/drawing/2014/main" id="{B225D113-B019-439B-86CB-26F8CADB127B}"/>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734" r="7165"/>
          <a:stretch/>
        </p:blipFill>
        <p:spPr>
          <a:xfrm>
            <a:off x="607058" y="1761664"/>
            <a:ext cx="5303520" cy="4526280"/>
          </a:xfrm>
          <a:noFill/>
        </p:spPr>
      </p:pic>
      <p:sp>
        <p:nvSpPr>
          <p:cNvPr id="4" name="Text Placeholder 3">
            <a:extLst>
              <a:ext uri="{FF2B5EF4-FFF2-40B4-BE49-F238E27FC236}">
                <a16:creationId xmlns:a16="http://schemas.microsoft.com/office/drawing/2014/main" id="{45980765-8797-49F2-B613-D5E5BF8DBD05}"/>
              </a:ext>
            </a:extLst>
          </p:cNvPr>
          <p:cNvSpPr>
            <a:spLocks noGrp="1"/>
          </p:cNvSpPr>
          <p:nvPr>
            <p:ph sz="half" idx="3"/>
          </p:nvPr>
        </p:nvSpPr>
        <p:spPr>
          <a:xfrm>
            <a:off x="6096000" y="1945989"/>
            <a:ext cx="4820919" cy="4157631"/>
          </a:xfrm>
        </p:spPr>
        <p:txBody>
          <a:bodyPr wrap="square">
            <a:normAutofit/>
          </a:bodyPr>
          <a:lstStyle/>
          <a:p>
            <a:pPr algn="l">
              <a:buFont typeface="Arial" panose="020B0604020202020204" pitchFamily="34" charset="0"/>
              <a:buChar char="•"/>
            </a:pPr>
            <a:r>
              <a:rPr lang="en-US" sz="2600" b="0" i="0" dirty="0">
                <a:solidFill>
                  <a:srgbClr val="303030"/>
                </a:solidFill>
                <a:effectLst/>
              </a:rPr>
              <a:t>How were students positioned as active members in a learning community in this classroom?</a:t>
            </a:r>
          </a:p>
          <a:p>
            <a:pPr algn="l">
              <a:buFont typeface="Arial" panose="020B0604020202020204" pitchFamily="34" charset="0"/>
              <a:buChar char="•"/>
            </a:pPr>
            <a:r>
              <a:rPr lang="en-US" sz="2600" b="0" i="0" dirty="0">
                <a:solidFill>
                  <a:srgbClr val="303030"/>
                </a:solidFill>
                <a:effectLst/>
              </a:rPr>
              <a:t>What resources did students use as they engaged in discussion together?</a:t>
            </a:r>
            <a:endParaRPr lang="en-US" sz="2600" dirty="0"/>
          </a:p>
          <a:p>
            <a:pPr>
              <a:spcAft>
                <a:spcPts val="600"/>
              </a:spcAft>
            </a:pPr>
            <a:r>
              <a:rPr lang="en-US" sz="2600" dirty="0"/>
              <a:t>How might collaboration look in other grade levels or content areas?</a:t>
            </a:r>
          </a:p>
        </p:txBody>
      </p:sp>
    </p:spTree>
    <p:extLst>
      <p:ext uri="{BB962C8B-B14F-4D97-AF65-F5344CB8AC3E}">
        <p14:creationId xmlns:p14="http://schemas.microsoft.com/office/powerpoint/2010/main" val="417319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DACA667-CE12-4503-8137-5A98DF731142}"/>
              </a:ext>
            </a:extLst>
          </p:cNvPr>
          <p:cNvSpPr txBox="1"/>
          <p:nvPr/>
        </p:nvSpPr>
        <p:spPr>
          <a:xfrm>
            <a:off x="573206" y="234211"/>
            <a:ext cx="11045587" cy="1308296"/>
          </a:xfrm>
          <a:prstGeom prst="rect">
            <a:avLst/>
          </a:prstGeom>
          <a:solidFill>
            <a:schemeClr val="accent3">
              <a:lumMod val="60000"/>
              <a:lumOff val="40000"/>
            </a:schemeClr>
          </a:solidFill>
        </p:spPr>
        <p:txBody>
          <a:bodyPr wrap="square" rtlCol="0">
            <a:spAutoFit/>
          </a:bodyPr>
          <a:lstStyle/>
          <a:p>
            <a:endParaRPr lang="en-US"/>
          </a:p>
        </p:txBody>
      </p:sp>
      <p:sp>
        <p:nvSpPr>
          <p:cNvPr id="11" name="Title 1">
            <a:extLst>
              <a:ext uri="{FF2B5EF4-FFF2-40B4-BE49-F238E27FC236}">
                <a16:creationId xmlns:a16="http://schemas.microsoft.com/office/drawing/2014/main" id="{309CBA1A-185D-458C-8373-0B79D63CD0F5}"/>
              </a:ext>
            </a:extLst>
          </p:cNvPr>
          <p:cNvSpPr txBox="1">
            <a:spLocks/>
          </p:cNvSpPr>
          <p:nvPr/>
        </p:nvSpPr>
        <p:spPr>
          <a:xfrm>
            <a:off x="838200" y="512201"/>
            <a:ext cx="10515600" cy="677108"/>
          </a:xfrm>
          <a:prstGeom prst="rect">
            <a:avLst/>
          </a:prstGeom>
        </p:spPr>
        <p:txBody>
          <a:bodyPr vert="horz" lIns="0" tIns="0" rIns="0" bIns="0" rtlCol="0" anchor="ctr">
            <a:normAutofit fontScale="97500"/>
          </a:bodyPr>
          <a:lstStyle>
            <a:lvl1pPr algn="l" defTabSz="914400" rtl="0" eaLnBrk="1" latinLnBrk="0" hangingPunct="1">
              <a:lnSpc>
                <a:spcPct val="90000"/>
              </a:lnSpc>
              <a:spcBef>
                <a:spcPct val="0"/>
              </a:spcBef>
              <a:buNone/>
              <a:defRPr sz="4400" b="0" i="0" kern="1200">
                <a:solidFill>
                  <a:srgbClr val="40403D"/>
                </a:solidFill>
                <a:latin typeface="Segoe UI"/>
                <a:ea typeface="+mj-ea"/>
                <a:cs typeface="Segoe UI"/>
              </a:defRPr>
            </a:lvl1pPr>
          </a:lstStyle>
          <a:p>
            <a:pPr algn="ctr"/>
            <a:r>
              <a:rPr lang="en-US" dirty="0"/>
              <a:t>Student Assets</a:t>
            </a:r>
          </a:p>
        </p:txBody>
      </p:sp>
      <p:sp>
        <p:nvSpPr>
          <p:cNvPr id="45" name="Text Placeholder 2">
            <a:extLst>
              <a:ext uri="{FF2B5EF4-FFF2-40B4-BE49-F238E27FC236}">
                <a16:creationId xmlns:a16="http://schemas.microsoft.com/office/drawing/2014/main" id="{62DDCBAE-3AAB-4437-B75D-0B474FD30A7D}"/>
              </a:ext>
            </a:extLst>
          </p:cNvPr>
          <p:cNvSpPr txBox="1">
            <a:spLocks/>
          </p:cNvSpPr>
          <p:nvPr/>
        </p:nvSpPr>
        <p:spPr>
          <a:xfrm>
            <a:off x="916939" y="1895705"/>
            <a:ext cx="10034905" cy="276998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Font typeface="Arial" panose="020B0604020202020204" pitchFamily="34" charset="0"/>
              <a:buNone/>
            </a:pPr>
            <a:r>
              <a:rPr lang="en-US" dirty="0">
                <a:solidFill>
                  <a:srgbClr val="40474B"/>
                </a:solidFill>
              </a:rPr>
              <a:t>“Teaching and learning should revolve around who our language learners are, what they can do and how we can benefit from the tremendous assets they bring to school. ”</a:t>
            </a:r>
          </a:p>
          <a:p>
            <a:pPr marL="0" indent="0" algn="r">
              <a:spcBef>
                <a:spcPts val="0"/>
              </a:spcBef>
              <a:buFont typeface="Arial" panose="020B0604020202020204" pitchFamily="34" charset="0"/>
              <a:buNone/>
            </a:pPr>
            <a:endParaRPr lang="en-US" b="1" dirty="0">
              <a:solidFill>
                <a:srgbClr val="40474B"/>
              </a:solidFill>
            </a:endParaRPr>
          </a:p>
          <a:p>
            <a:pPr marL="0" indent="0" algn="r">
              <a:spcBef>
                <a:spcPts val="0"/>
              </a:spcBef>
              <a:buFont typeface="Arial" panose="020B0604020202020204" pitchFamily="34" charset="0"/>
              <a:buNone/>
            </a:pPr>
            <a:r>
              <a:rPr lang="en-US" b="1" dirty="0">
                <a:solidFill>
                  <a:srgbClr val="40474B"/>
                </a:solidFill>
              </a:rPr>
              <a:t>—Margo Gottlieb</a:t>
            </a:r>
            <a:endParaRPr lang="en-US" dirty="0"/>
          </a:p>
          <a:p>
            <a:pPr marL="0" indent="0" algn="r">
              <a:spcBef>
                <a:spcPts val="0"/>
              </a:spcBef>
              <a:buFont typeface="Arial" panose="020B0604020202020204" pitchFamily="34" charset="0"/>
              <a:buNone/>
            </a:pPr>
            <a:r>
              <a:rPr lang="en-US" i="1" dirty="0">
                <a:solidFill>
                  <a:srgbClr val="40474B"/>
                </a:solidFill>
              </a:rPr>
              <a:t>WIDA Co-Founder &amp; Lead Developer</a:t>
            </a:r>
            <a:br>
              <a:rPr lang="en-US" dirty="0"/>
            </a:br>
            <a:endParaRPr lang="en-US" dirty="0"/>
          </a:p>
        </p:txBody>
      </p:sp>
      <p:pic>
        <p:nvPicPr>
          <p:cNvPr id="46" name="Picture 45" descr="A picture containing shape&#10;&#10;Description automatically generated">
            <a:extLst>
              <a:ext uri="{FF2B5EF4-FFF2-40B4-BE49-F238E27FC236}">
                <a16:creationId xmlns:a16="http://schemas.microsoft.com/office/drawing/2014/main" id="{AFC081DA-915E-409C-B655-A1377D725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353" y="3164175"/>
            <a:ext cx="2422299" cy="2567413"/>
          </a:xfrm>
          <a:prstGeom prst="rect">
            <a:avLst/>
          </a:prstGeom>
        </p:spPr>
      </p:pic>
    </p:spTree>
    <p:extLst>
      <p:ext uri="{BB962C8B-B14F-4D97-AF65-F5344CB8AC3E}">
        <p14:creationId xmlns:p14="http://schemas.microsoft.com/office/powerpoint/2010/main" val="2760149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DACA667-CE12-4503-8137-5A98DF731142}"/>
              </a:ext>
            </a:extLst>
          </p:cNvPr>
          <p:cNvSpPr txBox="1"/>
          <p:nvPr/>
        </p:nvSpPr>
        <p:spPr>
          <a:xfrm>
            <a:off x="555010" y="309489"/>
            <a:ext cx="11045587" cy="1308296"/>
          </a:xfrm>
          <a:prstGeom prst="rect">
            <a:avLst/>
          </a:prstGeom>
          <a:solidFill>
            <a:schemeClr val="accent3">
              <a:lumMod val="60000"/>
              <a:lumOff val="40000"/>
            </a:schemeClr>
          </a:solidFill>
        </p:spPr>
        <p:txBody>
          <a:bodyPr wrap="square" rtlCol="0">
            <a:spAutoFit/>
          </a:bodyPr>
          <a:lstStyle/>
          <a:p>
            <a:endParaRPr lang="en-US"/>
          </a:p>
        </p:txBody>
      </p:sp>
      <p:sp>
        <p:nvSpPr>
          <p:cNvPr id="11" name="Title 1">
            <a:extLst>
              <a:ext uri="{FF2B5EF4-FFF2-40B4-BE49-F238E27FC236}">
                <a16:creationId xmlns:a16="http://schemas.microsoft.com/office/drawing/2014/main" id="{309CBA1A-185D-458C-8373-0B79D63CD0F5}"/>
              </a:ext>
            </a:extLst>
          </p:cNvPr>
          <p:cNvSpPr txBox="1">
            <a:spLocks/>
          </p:cNvSpPr>
          <p:nvPr/>
        </p:nvSpPr>
        <p:spPr>
          <a:xfrm>
            <a:off x="838200" y="512201"/>
            <a:ext cx="10515600" cy="677108"/>
          </a:xfrm>
          <a:prstGeom prst="rect">
            <a:avLst/>
          </a:prstGeom>
        </p:spPr>
        <p:txBody>
          <a:bodyPr vert="horz" lIns="0" tIns="0" rIns="0" bIns="0" rtlCol="0" anchor="ctr">
            <a:normAutofit fontScale="97500"/>
          </a:bodyPr>
          <a:lstStyle>
            <a:lvl1pPr algn="l" defTabSz="914400" rtl="0" eaLnBrk="1" latinLnBrk="0" hangingPunct="1">
              <a:lnSpc>
                <a:spcPct val="90000"/>
              </a:lnSpc>
              <a:spcBef>
                <a:spcPct val="0"/>
              </a:spcBef>
              <a:buNone/>
              <a:defRPr sz="4400" b="0" i="0" kern="1200">
                <a:solidFill>
                  <a:srgbClr val="40403D"/>
                </a:solidFill>
                <a:latin typeface="Segoe UI"/>
                <a:ea typeface="+mj-ea"/>
                <a:cs typeface="Segoe UI"/>
              </a:defRPr>
            </a:lvl1pPr>
          </a:lstStyle>
          <a:p>
            <a:pPr algn="ctr"/>
            <a:r>
              <a:rPr lang="en-US" dirty="0"/>
              <a:t>Benefit of Student Assets</a:t>
            </a:r>
          </a:p>
        </p:txBody>
      </p:sp>
      <p:sp>
        <p:nvSpPr>
          <p:cNvPr id="16" name="Content Placeholder 3">
            <a:extLst>
              <a:ext uri="{FF2B5EF4-FFF2-40B4-BE49-F238E27FC236}">
                <a16:creationId xmlns:a16="http://schemas.microsoft.com/office/drawing/2014/main" id="{52AD2AA7-B312-4A4A-A574-9161948899B0}"/>
              </a:ext>
            </a:extLst>
          </p:cNvPr>
          <p:cNvSpPr txBox="1">
            <a:spLocks/>
          </p:cNvSpPr>
          <p:nvPr/>
        </p:nvSpPr>
        <p:spPr>
          <a:xfrm>
            <a:off x="682389" y="2371534"/>
            <a:ext cx="9226110" cy="221291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t>In the chat, share your response to the quote.</a:t>
            </a:r>
          </a:p>
          <a:p>
            <a:pPr marL="0" indent="0" fontAlgn="base">
              <a:buNone/>
            </a:pPr>
            <a:endParaRPr lang="en-US" dirty="0"/>
          </a:p>
          <a:p>
            <a:r>
              <a:rPr lang="en-US" dirty="0"/>
              <a:t>Guiding Questions:</a:t>
            </a:r>
            <a:endParaRPr lang="en-US" sz="4000" dirty="0"/>
          </a:p>
          <a:p>
            <a:pPr lvl="1" fontAlgn="base"/>
            <a:r>
              <a:rPr lang="en-US" dirty="0"/>
              <a:t>What assets do language learners bring to school?</a:t>
            </a:r>
          </a:p>
          <a:p>
            <a:pPr lvl="1" fontAlgn="base"/>
            <a:r>
              <a:rPr lang="en-US" dirty="0"/>
              <a:t>How do you benefit from these assets?</a:t>
            </a:r>
          </a:p>
        </p:txBody>
      </p:sp>
      <p:pic>
        <p:nvPicPr>
          <p:cNvPr id="45" name="Picture 44" descr="A picture containing shape&#10;&#10;Description automatically generated">
            <a:extLst>
              <a:ext uri="{FF2B5EF4-FFF2-40B4-BE49-F238E27FC236}">
                <a16:creationId xmlns:a16="http://schemas.microsoft.com/office/drawing/2014/main" id="{D957F153-CF41-4A55-B346-B16E3A7BA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0064" y="3429000"/>
            <a:ext cx="2422299" cy="2567413"/>
          </a:xfrm>
          <a:prstGeom prst="rect">
            <a:avLst/>
          </a:prstGeom>
        </p:spPr>
      </p:pic>
    </p:spTree>
    <p:extLst>
      <p:ext uri="{BB962C8B-B14F-4D97-AF65-F5344CB8AC3E}">
        <p14:creationId xmlns:p14="http://schemas.microsoft.com/office/powerpoint/2010/main" val="1813918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DACA667-CE12-4503-8137-5A98DF731142}"/>
              </a:ext>
            </a:extLst>
          </p:cNvPr>
          <p:cNvSpPr txBox="1"/>
          <p:nvPr/>
        </p:nvSpPr>
        <p:spPr>
          <a:xfrm>
            <a:off x="555010" y="309489"/>
            <a:ext cx="11045587" cy="1308296"/>
          </a:xfrm>
          <a:prstGeom prst="rect">
            <a:avLst/>
          </a:prstGeom>
          <a:solidFill>
            <a:schemeClr val="accent3">
              <a:lumMod val="60000"/>
              <a:lumOff val="40000"/>
            </a:schemeClr>
          </a:solidFill>
        </p:spPr>
        <p:txBody>
          <a:bodyPr wrap="square" rtlCol="0">
            <a:spAutoFit/>
          </a:bodyPr>
          <a:lstStyle/>
          <a:p>
            <a:endParaRPr lang="en-US"/>
          </a:p>
        </p:txBody>
      </p:sp>
      <p:sp>
        <p:nvSpPr>
          <p:cNvPr id="11" name="Title 1">
            <a:extLst>
              <a:ext uri="{FF2B5EF4-FFF2-40B4-BE49-F238E27FC236}">
                <a16:creationId xmlns:a16="http://schemas.microsoft.com/office/drawing/2014/main" id="{309CBA1A-185D-458C-8373-0B79D63CD0F5}"/>
              </a:ext>
            </a:extLst>
          </p:cNvPr>
          <p:cNvSpPr txBox="1">
            <a:spLocks/>
          </p:cNvSpPr>
          <p:nvPr/>
        </p:nvSpPr>
        <p:spPr>
          <a:xfrm>
            <a:off x="838200" y="512201"/>
            <a:ext cx="10515600" cy="677108"/>
          </a:xfrm>
          <a:prstGeom prst="rect">
            <a:avLst/>
          </a:prstGeom>
        </p:spPr>
        <p:txBody>
          <a:bodyPr vert="horz" lIns="0" tIns="0" rIns="0" bIns="0" rtlCol="0" anchor="ctr">
            <a:normAutofit fontScale="97500"/>
          </a:bodyPr>
          <a:lstStyle>
            <a:lvl1pPr algn="l" defTabSz="914400" rtl="0" eaLnBrk="1" latinLnBrk="0" hangingPunct="1">
              <a:lnSpc>
                <a:spcPct val="90000"/>
              </a:lnSpc>
              <a:spcBef>
                <a:spcPct val="0"/>
              </a:spcBef>
              <a:buNone/>
              <a:defRPr sz="4400" b="0" i="0" kern="1200">
                <a:solidFill>
                  <a:srgbClr val="40403D"/>
                </a:solidFill>
                <a:latin typeface="Segoe UI"/>
                <a:ea typeface="+mj-ea"/>
                <a:cs typeface="Segoe UI"/>
              </a:defRPr>
            </a:lvl1pPr>
          </a:lstStyle>
          <a:p>
            <a:pPr algn="ctr"/>
            <a:r>
              <a:rPr lang="en-US"/>
              <a:t>What are examples of student assets?</a:t>
            </a:r>
            <a:endParaRPr lang="en-US" dirty="0"/>
          </a:p>
        </p:txBody>
      </p:sp>
      <p:sp>
        <p:nvSpPr>
          <p:cNvPr id="16" name="Content Placeholder 3">
            <a:extLst>
              <a:ext uri="{FF2B5EF4-FFF2-40B4-BE49-F238E27FC236}">
                <a16:creationId xmlns:a16="http://schemas.microsoft.com/office/drawing/2014/main" id="{52AD2AA7-B312-4A4A-A574-9161948899B0}"/>
              </a:ext>
            </a:extLst>
          </p:cNvPr>
          <p:cNvSpPr txBox="1">
            <a:spLocks/>
          </p:cNvSpPr>
          <p:nvPr/>
        </p:nvSpPr>
        <p:spPr>
          <a:xfrm>
            <a:off x="672839" y="1889447"/>
            <a:ext cx="5157787" cy="400314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Linguistic Assets</a:t>
            </a:r>
          </a:p>
          <a:p>
            <a:pPr marL="457200" indent="-457200"/>
            <a:r>
              <a:rPr lang="en-US" dirty="0"/>
              <a:t>Knowledge of multiple languages</a:t>
            </a:r>
          </a:p>
          <a:p>
            <a:pPr marL="457200" indent="-457200"/>
            <a:r>
              <a:rPr lang="en-US" dirty="0"/>
              <a:t>Varying representation of ideas</a:t>
            </a:r>
          </a:p>
          <a:p>
            <a:pPr marL="457200" indent="-457200"/>
            <a:r>
              <a:rPr lang="en-US" dirty="0"/>
              <a:t>Metalinguistic and metacognitive awareness</a:t>
            </a:r>
          </a:p>
          <a:p>
            <a:pPr marL="457200" indent="-457200"/>
            <a:r>
              <a:rPr lang="en-US" dirty="0"/>
              <a:t>Diverse strategies for language learning</a:t>
            </a:r>
          </a:p>
        </p:txBody>
      </p:sp>
      <p:sp>
        <p:nvSpPr>
          <p:cNvPr id="17" name="Content Placeholder 5">
            <a:extLst>
              <a:ext uri="{FF2B5EF4-FFF2-40B4-BE49-F238E27FC236}">
                <a16:creationId xmlns:a16="http://schemas.microsoft.com/office/drawing/2014/main" id="{CEF5D59B-1CFA-4C22-B204-059E4D404479}"/>
              </a:ext>
            </a:extLst>
          </p:cNvPr>
          <p:cNvSpPr txBox="1">
            <a:spLocks/>
          </p:cNvSpPr>
          <p:nvPr/>
        </p:nvSpPr>
        <p:spPr>
          <a:xfrm>
            <a:off x="6096000" y="1889447"/>
            <a:ext cx="5423161" cy="41549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Cultural Assets</a:t>
            </a:r>
          </a:p>
          <a:p>
            <a:pPr marL="457200" indent="-457200"/>
            <a:r>
              <a:rPr lang="en-US" dirty="0"/>
              <a:t>Different perspectives and ways of thinking and knowing</a:t>
            </a:r>
          </a:p>
          <a:p>
            <a:pPr marL="457200" indent="-457200"/>
            <a:r>
              <a:rPr lang="en-US" dirty="0"/>
              <a:t>Diverse practices, beliefs, and social norms in families and communities</a:t>
            </a:r>
          </a:p>
          <a:p>
            <a:pPr marL="457200" indent="-457200"/>
            <a:r>
              <a:rPr lang="en-US" dirty="0"/>
              <a:t>Ability to navigate a variety of sociocultural contexts and develop relationships in a global society</a:t>
            </a:r>
          </a:p>
        </p:txBody>
      </p:sp>
    </p:spTree>
    <p:extLst>
      <p:ext uri="{BB962C8B-B14F-4D97-AF65-F5344CB8AC3E}">
        <p14:creationId xmlns:p14="http://schemas.microsoft.com/office/powerpoint/2010/main" val="2616487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DACA667-CE12-4503-8137-5A98DF731142}"/>
              </a:ext>
            </a:extLst>
          </p:cNvPr>
          <p:cNvSpPr txBox="1"/>
          <p:nvPr/>
        </p:nvSpPr>
        <p:spPr>
          <a:xfrm>
            <a:off x="982639" y="309489"/>
            <a:ext cx="10181230" cy="1308296"/>
          </a:xfrm>
          <a:prstGeom prst="rect">
            <a:avLst/>
          </a:prstGeom>
          <a:solidFill>
            <a:schemeClr val="accent3">
              <a:lumMod val="60000"/>
              <a:lumOff val="40000"/>
            </a:schemeClr>
          </a:solidFill>
        </p:spPr>
        <p:txBody>
          <a:bodyPr wrap="square" rtlCol="0">
            <a:spAutoFit/>
          </a:bodyPr>
          <a:lstStyle/>
          <a:p>
            <a:endParaRPr lang="en-US"/>
          </a:p>
        </p:txBody>
      </p:sp>
      <p:sp>
        <p:nvSpPr>
          <p:cNvPr id="11" name="Title 1">
            <a:extLst>
              <a:ext uri="{FF2B5EF4-FFF2-40B4-BE49-F238E27FC236}">
                <a16:creationId xmlns:a16="http://schemas.microsoft.com/office/drawing/2014/main" id="{309CBA1A-185D-458C-8373-0B79D63CD0F5}"/>
              </a:ext>
            </a:extLst>
          </p:cNvPr>
          <p:cNvSpPr txBox="1">
            <a:spLocks/>
          </p:cNvSpPr>
          <p:nvPr/>
        </p:nvSpPr>
        <p:spPr>
          <a:xfrm>
            <a:off x="838200" y="512201"/>
            <a:ext cx="10515600" cy="677108"/>
          </a:xfrm>
          <a:prstGeom prst="rect">
            <a:avLst/>
          </a:prstGeom>
        </p:spPr>
        <p:txBody>
          <a:bodyPr vert="horz" lIns="0" tIns="0" rIns="0" bIns="0" rtlCol="0" anchor="ctr">
            <a:normAutofit fontScale="97500"/>
          </a:bodyPr>
          <a:lstStyle>
            <a:lvl1pPr algn="l" defTabSz="914400" rtl="0" eaLnBrk="1" latinLnBrk="0" hangingPunct="1">
              <a:lnSpc>
                <a:spcPct val="90000"/>
              </a:lnSpc>
              <a:spcBef>
                <a:spcPct val="0"/>
              </a:spcBef>
              <a:buNone/>
              <a:defRPr sz="4400" b="0" i="0" kern="1200">
                <a:solidFill>
                  <a:srgbClr val="40403D"/>
                </a:solidFill>
                <a:latin typeface="Segoe UI"/>
                <a:ea typeface="+mj-ea"/>
                <a:cs typeface="Segoe UI"/>
              </a:defRPr>
            </a:lvl1pPr>
          </a:lstStyle>
          <a:p>
            <a:pPr algn="ctr"/>
            <a:r>
              <a:rPr lang="en-US"/>
              <a:t>What are examples of student assets?</a:t>
            </a:r>
            <a:endParaRPr lang="en-US" dirty="0"/>
          </a:p>
        </p:txBody>
      </p:sp>
      <p:sp>
        <p:nvSpPr>
          <p:cNvPr id="6" name="Content Placeholder 3">
            <a:extLst>
              <a:ext uri="{FF2B5EF4-FFF2-40B4-BE49-F238E27FC236}">
                <a16:creationId xmlns:a16="http://schemas.microsoft.com/office/drawing/2014/main" id="{E0FD4E35-7A46-4BC9-BB96-19E3693D2A7E}"/>
              </a:ext>
            </a:extLst>
          </p:cNvPr>
          <p:cNvSpPr>
            <a:spLocks noGrp="1"/>
          </p:cNvSpPr>
          <p:nvPr>
            <p:ph sz="half" idx="2"/>
          </p:nvPr>
        </p:nvSpPr>
        <p:spPr>
          <a:xfrm>
            <a:off x="982639" y="2002184"/>
            <a:ext cx="4236615" cy="2583271"/>
          </a:xfrm>
        </p:spPr>
        <p:txBody>
          <a:bodyPr/>
          <a:lstStyle/>
          <a:p>
            <a:pPr marL="0" indent="0">
              <a:buNone/>
            </a:pPr>
            <a:r>
              <a:rPr lang="en-US" b="1" dirty="0"/>
              <a:t>Experiential Assets</a:t>
            </a:r>
          </a:p>
          <a:p>
            <a:pPr marL="457200" indent="-457200">
              <a:buFont typeface="Arial" panose="020B0604020202020204" pitchFamily="34" charset="0"/>
              <a:buChar char="•"/>
            </a:pPr>
            <a:r>
              <a:rPr lang="en-US" dirty="0"/>
              <a:t>Varied life and educational experiences</a:t>
            </a:r>
          </a:p>
          <a:p>
            <a:pPr marL="457200" indent="-457200">
              <a:buFont typeface="Arial" panose="020B0604020202020204" pitchFamily="34" charset="0"/>
              <a:buChar char="•"/>
            </a:pPr>
            <a:r>
              <a:rPr lang="en-US" dirty="0"/>
              <a:t>Diverse approaches to learning and expressing content knowledge</a:t>
            </a:r>
          </a:p>
        </p:txBody>
      </p:sp>
      <p:sp>
        <p:nvSpPr>
          <p:cNvPr id="7" name="Content Placeholder 5">
            <a:extLst>
              <a:ext uri="{FF2B5EF4-FFF2-40B4-BE49-F238E27FC236}">
                <a16:creationId xmlns:a16="http://schemas.microsoft.com/office/drawing/2014/main" id="{14DFBCAD-CE3C-4CED-BF92-7129F989C1CC}"/>
              </a:ext>
            </a:extLst>
          </p:cNvPr>
          <p:cNvSpPr txBox="1">
            <a:spLocks/>
          </p:cNvSpPr>
          <p:nvPr/>
        </p:nvSpPr>
        <p:spPr>
          <a:xfrm>
            <a:off x="5568286" y="1970083"/>
            <a:ext cx="5595583" cy="50783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Social and Emotional Assets</a:t>
            </a:r>
          </a:p>
          <a:p>
            <a:pPr marL="457200" indent="-457200"/>
            <a:r>
              <a:rPr lang="en-US" dirty="0"/>
              <a:t>Unique personal interests and needs</a:t>
            </a:r>
          </a:p>
          <a:p>
            <a:pPr marL="457200" indent="-457200"/>
            <a:r>
              <a:rPr lang="en-US" dirty="0"/>
              <a:t>Awareness of and empathy for diverse experiences</a:t>
            </a:r>
          </a:p>
          <a:p>
            <a:pPr marL="457200" indent="-457200"/>
            <a:r>
              <a:rPr lang="en-US" dirty="0"/>
              <a:t>Knowledge and enrichment of community resources</a:t>
            </a:r>
          </a:p>
        </p:txBody>
      </p:sp>
    </p:spTree>
    <p:extLst>
      <p:ext uri="{BB962C8B-B14F-4D97-AF65-F5344CB8AC3E}">
        <p14:creationId xmlns:p14="http://schemas.microsoft.com/office/powerpoint/2010/main" val="4258790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8A6F86-7AE3-4605-AF98-A05F22076083}"/>
              </a:ext>
            </a:extLst>
          </p:cNvPr>
          <p:cNvSpPr txBox="1"/>
          <p:nvPr/>
        </p:nvSpPr>
        <p:spPr>
          <a:xfrm>
            <a:off x="941070" y="441783"/>
            <a:ext cx="10309860" cy="1143000"/>
          </a:xfrm>
          <a:prstGeom prst="rect">
            <a:avLst/>
          </a:prstGeom>
          <a:solidFill>
            <a:schemeClr val="accent3">
              <a:lumMod val="60000"/>
              <a:lumOff val="40000"/>
            </a:schemeClr>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08699EF-2BD3-442E-BB73-9C0C8C53C466}"/>
              </a:ext>
            </a:extLst>
          </p:cNvPr>
          <p:cNvSpPr>
            <a:spLocks noGrp="1"/>
          </p:cNvSpPr>
          <p:nvPr>
            <p:ph type="title"/>
          </p:nvPr>
        </p:nvSpPr>
        <p:spPr>
          <a:xfrm>
            <a:off x="2436284" y="553888"/>
            <a:ext cx="7685194" cy="1030895"/>
          </a:xfrm>
        </p:spPr>
        <p:txBody>
          <a:bodyPr wrap="square">
            <a:normAutofit/>
          </a:bodyPr>
          <a:lstStyle/>
          <a:p>
            <a:r>
              <a:rPr lang="en-US" dirty="0"/>
              <a:t>Breakout Room Discussion</a:t>
            </a:r>
          </a:p>
        </p:txBody>
      </p:sp>
      <p:pic>
        <p:nvPicPr>
          <p:cNvPr id="7" name="Picture Placeholder 6" descr="A yellow flower on a branch&#10;&#10;Description automatically generated with low confidence">
            <a:extLst>
              <a:ext uri="{FF2B5EF4-FFF2-40B4-BE49-F238E27FC236}">
                <a16:creationId xmlns:a16="http://schemas.microsoft.com/office/drawing/2014/main" id="{B225D113-B019-439B-86CB-26F8CADB127B}"/>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734" r="7165"/>
          <a:stretch/>
        </p:blipFill>
        <p:spPr>
          <a:xfrm>
            <a:off x="941070" y="1833884"/>
            <a:ext cx="5303520" cy="4526280"/>
          </a:xfrm>
          <a:noFill/>
        </p:spPr>
      </p:pic>
      <p:sp>
        <p:nvSpPr>
          <p:cNvPr id="4" name="Text Placeholder 3">
            <a:extLst>
              <a:ext uri="{FF2B5EF4-FFF2-40B4-BE49-F238E27FC236}">
                <a16:creationId xmlns:a16="http://schemas.microsoft.com/office/drawing/2014/main" id="{45980765-8797-49F2-B613-D5E5BF8DBD05}"/>
              </a:ext>
            </a:extLst>
          </p:cNvPr>
          <p:cNvSpPr>
            <a:spLocks noGrp="1"/>
          </p:cNvSpPr>
          <p:nvPr>
            <p:ph sz="half" idx="3"/>
          </p:nvPr>
        </p:nvSpPr>
        <p:spPr>
          <a:xfrm>
            <a:off x="6652545" y="1803110"/>
            <a:ext cx="4598385" cy="4526280"/>
          </a:xfrm>
        </p:spPr>
        <p:txBody>
          <a:bodyPr wrap="square">
            <a:normAutofit/>
          </a:bodyPr>
          <a:lstStyle/>
          <a:p>
            <a:pPr marL="0" indent="0">
              <a:spcAft>
                <a:spcPts val="600"/>
              </a:spcAft>
              <a:buNone/>
            </a:pPr>
            <a:r>
              <a:rPr lang="en-US" dirty="0"/>
              <a:t>How can we make space for our teams (building, grade-level) to recognize students’ assets and integrate and/or draw upon them in classroom instruction?   </a:t>
            </a:r>
          </a:p>
          <a:p>
            <a:pPr>
              <a:spcAft>
                <a:spcPts val="600"/>
              </a:spcAft>
            </a:pPr>
            <a:endParaRPr lang="en-US" dirty="0"/>
          </a:p>
        </p:txBody>
      </p:sp>
    </p:spTree>
    <p:extLst>
      <p:ext uri="{BB962C8B-B14F-4D97-AF65-F5344CB8AC3E}">
        <p14:creationId xmlns:p14="http://schemas.microsoft.com/office/powerpoint/2010/main" val="598043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B3ECCE-443F-4FD4-A052-BD6148195ED1}"/>
              </a:ext>
            </a:extLst>
          </p:cNvPr>
          <p:cNvSpPr txBox="1"/>
          <p:nvPr/>
        </p:nvSpPr>
        <p:spPr>
          <a:xfrm>
            <a:off x="607059" y="321972"/>
            <a:ext cx="10975341" cy="1255368"/>
          </a:xfrm>
          <a:prstGeom prst="rect">
            <a:avLst/>
          </a:prstGeom>
          <a:solidFill>
            <a:schemeClr val="accent3">
              <a:lumMod val="60000"/>
              <a:lumOff val="40000"/>
            </a:schemeClr>
          </a:solidFill>
        </p:spPr>
        <p:txBody>
          <a:bodyPr wrap="square" rtlCol="0">
            <a:spAutoFit/>
          </a:bodyPr>
          <a:lstStyle/>
          <a:p>
            <a:endParaRPr lang="en-US"/>
          </a:p>
        </p:txBody>
      </p:sp>
      <p:sp>
        <p:nvSpPr>
          <p:cNvPr id="2" name="Title 1">
            <a:extLst>
              <a:ext uri="{FF2B5EF4-FFF2-40B4-BE49-F238E27FC236}">
                <a16:creationId xmlns:a16="http://schemas.microsoft.com/office/drawing/2014/main" id="{0E0171F6-77BF-41C8-B159-2B10B2F913B6}"/>
              </a:ext>
            </a:extLst>
          </p:cNvPr>
          <p:cNvSpPr>
            <a:spLocks noGrp="1"/>
          </p:cNvSpPr>
          <p:nvPr>
            <p:ph type="title"/>
          </p:nvPr>
        </p:nvSpPr>
        <p:spPr>
          <a:xfrm>
            <a:off x="607059" y="373487"/>
            <a:ext cx="10668000" cy="1094706"/>
          </a:xfrm>
        </p:spPr>
        <p:txBody>
          <a:bodyPr wrap="square" lIns="0" tIns="0" rIns="0" bIns="0">
            <a:normAutofit/>
          </a:bodyPr>
          <a:lstStyle/>
          <a:p>
            <a:pPr algn="ctr"/>
            <a:r>
              <a:rPr lang="en-US" b="0" i="0" dirty="0">
                <a:latin typeface="Segoe UI"/>
                <a:ea typeface="+mj-ea"/>
                <a:cs typeface="Segoe UI"/>
              </a:rPr>
              <a:t>Standard 1 – The Ever-Present Focus!</a:t>
            </a:r>
          </a:p>
        </p:txBody>
      </p:sp>
      <p:pic>
        <p:nvPicPr>
          <p:cNvPr id="5" name="Picture 4" descr="Diagram, timeline&#10;&#10;Description automatically generated">
            <a:extLst>
              <a:ext uri="{FF2B5EF4-FFF2-40B4-BE49-F238E27FC236}">
                <a16:creationId xmlns:a16="http://schemas.microsoft.com/office/drawing/2014/main" id="{BB61D43A-FBCD-4FBF-8F36-33FD13CD23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1" y="2354351"/>
            <a:ext cx="5303520" cy="1577798"/>
          </a:xfrm>
          <a:prstGeom prst="rect">
            <a:avLst/>
          </a:prstGeom>
          <a:noFill/>
        </p:spPr>
      </p:pic>
      <p:graphicFrame>
        <p:nvGraphicFramePr>
          <p:cNvPr id="7" name="TextBox 3">
            <a:extLst>
              <a:ext uri="{FF2B5EF4-FFF2-40B4-BE49-F238E27FC236}">
                <a16:creationId xmlns:a16="http://schemas.microsoft.com/office/drawing/2014/main" id="{8A2AF680-9291-4E57-A734-131EAD52A976}"/>
              </a:ext>
            </a:extLst>
          </p:cNvPr>
          <p:cNvGraphicFramePr/>
          <p:nvPr>
            <p:extLst>
              <p:ext uri="{D42A27DB-BD31-4B8C-83A1-F6EECF244321}">
                <p14:modId xmlns:p14="http://schemas.microsoft.com/office/powerpoint/2010/main" val="2998340867"/>
              </p:ext>
            </p:extLst>
          </p:nvPr>
        </p:nvGraphicFramePr>
        <p:xfrm>
          <a:off x="6278880" y="1577340"/>
          <a:ext cx="5303520" cy="4526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09728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0EBF390-00D5-4A9C-AA70-AB14E6777F17}"/>
              </a:ext>
            </a:extLst>
          </p:cNvPr>
          <p:cNvSpPr txBox="1"/>
          <p:nvPr/>
        </p:nvSpPr>
        <p:spPr>
          <a:xfrm>
            <a:off x="908050" y="400050"/>
            <a:ext cx="10375900" cy="1200150"/>
          </a:xfrm>
          <a:prstGeom prst="rect">
            <a:avLst/>
          </a:prstGeom>
          <a:solidFill>
            <a:schemeClr val="accent3">
              <a:lumMod val="60000"/>
              <a:lumOff val="40000"/>
            </a:schemeClr>
          </a:solidFill>
        </p:spPr>
        <p:txBody>
          <a:bodyPr wrap="square" rtlCol="0">
            <a:spAutoFit/>
          </a:bodyPr>
          <a:lstStyle/>
          <a:p>
            <a:endParaRPr lang="en-US" dirty="0"/>
          </a:p>
        </p:txBody>
      </p:sp>
      <p:sp>
        <p:nvSpPr>
          <p:cNvPr id="6" name="Content Placeholder 2">
            <a:extLst>
              <a:ext uri="{FF2B5EF4-FFF2-40B4-BE49-F238E27FC236}">
                <a16:creationId xmlns:a16="http://schemas.microsoft.com/office/drawing/2014/main" id="{DBC5E868-F2A5-4706-9063-8D9A183DD37C}"/>
              </a:ext>
            </a:extLst>
          </p:cNvPr>
          <p:cNvSpPr txBox="1">
            <a:spLocks/>
          </p:cNvSpPr>
          <p:nvPr/>
        </p:nvSpPr>
        <p:spPr>
          <a:xfrm>
            <a:off x="894255" y="1974954"/>
            <a:ext cx="10353041" cy="423682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buFont typeface="Arial" panose="020B0604020202020204" pitchFamily="34" charset="0"/>
              <a:buNone/>
            </a:pPr>
            <a:r>
              <a:rPr lang="en-US" sz="3000" b="1" dirty="0"/>
              <a:t>Take a look at p.24-25  (Standard 1)</a:t>
            </a:r>
          </a:p>
          <a:p>
            <a:pPr marL="457200" indent="-457200">
              <a:lnSpc>
                <a:spcPct val="120000"/>
              </a:lnSpc>
              <a:spcBef>
                <a:spcPts val="600"/>
              </a:spcBef>
            </a:pPr>
            <a:r>
              <a:rPr lang="en-US" sz="3000" dirty="0"/>
              <a:t>Read/re-read this short section</a:t>
            </a:r>
          </a:p>
          <a:p>
            <a:pPr marL="457200" indent="-457200">
              <a:lnSpc>
                <a:spcPct val="120000"/>
              </a:lnSpc>
              <a:spcBef>
                <a:spcPts val="600"/>
              </a:spcBef>
            </a:pPr>
            <a:r>
              <a:rPr lang="en-US" sz="3000" dirty="0"/>
              <a:t>Identify the KEY concepts that stand out for you</a:t>
            </a:r>
          </a:p>
          <a:p>
            <a:pPr marL="457200" indent="-457200">
              <a:lnSpc>
                <a:spcPct val="120000"/>
              </a:lnSpc>
              <a:spcBef>
                <a:spcPts val="600"/>
              </a:spcBef>
            </a:pPr>
            <a:r>
              <a:rPr lang="en-US" sz="3000" dirty="0"/>
              <a:t>Share in the chat: What do you notice or wonder?</a:t>
            </a:r>
          </a:p>
          <a:p>
            <a:pPr marL="914400" lvl="1" indent="-457200">
              <a:lnSpc>
                <a:spcPct val="120000"/>
              </a:lnSpc>
              <a:spcBef>
                <a:spcPts val="600"/>
              </a:spcBef>
            </a:pPr>
            <a:r>
              <a:rPr lang="en-US" dirty="0"/>
              <a:t>Example: </a:t>
            </a:r>
            <a:r>
              <a:rPr lang="en-US" i="1" dirty="0"/>
              <a:t>“I noticed that interactive learning is critical for multilingual learners to engage fully in content learning”  </a:t>
            </a:r>
          </a:p>
          <a:p>
            <a:pPr marL="914400" lvl="1" indent="-457200">
              <a:lnSpc>
                <a:spcPct val="120000"/>
              </a:lnSpc>
              <a:spcBef>
                <a:spcPts val="600"/>
              </a:spcBef>
            </a:pPr>
            <a:r>
              <a:rPr lang="en-US" dirty="0"/>
              <a:t>Example</a:t>
            </a:r>
            <a:r>
              <a:rPr lang="en-US" i="1" dirty="0"/>
              <a:t>:  “I wonder how we can emphasize interactive learning as a primary focus in our classrooms?”</a:t>
            </a:r>
          </a:p>
        </p:txBody>
      </p:sp>
      <p:sp>
        <p:nvSpPr>
          <p:cNvPr id="11" name="Title 1">
            <a:extLst>
              <a:ext uri="{FF2B5EF4-FFF2-40B4-BE49-F238E27FC236}">
                <a16:creationId xmlns:a16="http://schemas.microsoft.com/office/drawing/2014/main" id="{E3EBF625-502E-491C-B9CE-8EE94043CF2F}"/>
              </a:ext>
            </a:extLst>
          </p:cNvPr>
          <p:cNvSpPr txBox="1">
            <a:spLocks/>
          </p:cNvSpPr>
          <p:nvPr/>
        </p:nvSpPr>
        <p:spPr>
          <a:xfrm>
            <a:off x="1066840" y="661571"/>
            <a:ext cx="10358120" cy="677108"/>
          </a:xfrm>
          <a:prstGeom prst="rect">
            <a:avLst/>
          </a:prstGeom>
        </p:spPr>
        <p:txBody>
          <a:bodyPr vert="horz" lIns="0" tIns="0" rIns="0" bIns="0" rtlCol="0" anchor="ctr">
            <a:normAutofit fontScale="97500"/>
          </a:bodyPr>
          <a:lstStyle>
            <a:lvl1pPr algn="l" defTabSz="914400" rtl="0" eaLnBrk="1" latinLnBrk="0" hangingPunct="1">
              <a:lnSpc>
                <a:spcPct val="90000"/>
              </a:lnSpc>
              <a:spcBef>
                <a:spcPct val="0"/>
              </a:spcBef>
              <a:buNone/>
              <a:defRPr sz="4400" b="0" i="0" kern="1200">
                <a:solidFill>
                  <a:srgbClr val="40403D"/>
                </a:solidFill>
                <a:latin typeface="Segoe UI"/>
                <a:ea typeface="+mj-ea"/>
                <a:cs typeface="Segoe UI"/>
              </a:defRPr>
            </a:lvl1pPr>
          </a:lstStyle>
          <a:p>
            <a:r>
              <a:rPr lang="en-US" dirty="0"/>
              <a:t>WIDA Standard Statement 1</a:t>
            </a:r>
          </a:p>
        </p:txBody>
      </p:sp>
      <p:pic>
        <p:nvPicPr>
          <p:cNvPr id="12" name="Picture 11" descr="Diagram, timeline&#10;&#10;Description automatically generated">
            <a:extLst>
              <a:ext uri="{FF2B5EF4-FFF2-40B4-BE49-F238E27FC236}">
                <a16:creationId xmlns:a16="http://schemas.microsoft.com/office/drawing/2014/main" id="{0FE9E8B4-B309-4FC8-95CE-65FD8D3AD6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367" y="1861721"/>
            <a:ext cx="4042338" cy="1202596"/>
          </a:xfrm>
          <a:prstGeom prst="rect">
            <a:avLst/>
          </a:prstGeom>
          <a:noFill/>
        </p:spPr>
      </p:pic>
    </p:spTree>
    <p:extLst>
      <p:ext uri="{BB962C8B-B14F-4D97-AF65-F5344CB8AC3E}">
        <p14:creationId xmlns:p14="http://schemas.microsoft.com/office/powerpoint/2010/main" val="3792969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0EBF390-00D5-4A9C-AA70-AB14E6777F17}"/>
              </a:ext>
            </a:extLst>
          </p:cNvPr>
          <p:cNvSpPr txBox="1"/>
          <p:nvPr/>
        </p:nvSpPr>
        <p:spPr>
          <a:xfrm>
            <a:off x="908050" y="400050"/>
            <a:ext cx="10375900" cy="1200150"/>
          </a:xfrm>
          <a:prstGeom prst="rect">
            <a:avLst/>
          </a:prstGeom>
          <a:solidFill>
            <a:schemeClr val="accent3">
              <a:lumMod val="60000"/>
              <a:lumOff val="40000"/>
            </a:schemeClr>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7CD4473F-9190-4B56-A3A4-72CDDB4738E0}"/>
              </a:ext>
            </a:extLst>
          </p:cNvPr>
          <p:cNvSpPr>
            <a:spLocks noGrp="1"/>
          </p:cNvSpPr>
          <p:nvPr>
            <p:ph type="title"/>
          </p:nvPr>
        </p:nvSpPr>
        <p:spPr>
          <a:xfrm>
            <a:off x="1019331" y="537210"/>
            <a:ext cx="10102891" cy="925830"/>
          </a:xfrm>
        </p:spPr>
        <p:txBody>
          <a:bodyPr wrap="square">
            <a:normAutofit fontScale="90000"/>
          </a:bodyPr>
          <a:lstStyle/>
          <a:p>
            <a:pPr algn="ctr"/>
            <a:r>
              <a:rPr lang="en-US" dirty="0"/>
              <a:t>Supporting Collaboration in the Classroom for Content and Language Learning</a:t>
            </a:r>
          </a:p>
        </p:txBody>
      </p:sp>
      <p:sp>
        <p:nvSpPr>
          <p:cNvPr id="8" name="Text Placeholder 3">
            <a:extLst>
              <a:ext uri="{FF2B5EF4-FFF2-40B4-BE49-F238E27FC236}">
                <a16:creationId xmlns:a16="http://schemas.microsoft.com/office/drawing/2014/main" id="{CFAA38C0-DF68-4AAF-BB09-776EACC10BAE}"/>
              </a:ext>
            </a:extLst>
          </p:cNvPr>
          <p:cNvSpPr txBox="1">
            <a:spLocks/>
          </p:cNvSpPr>
          <p:nvPr/>
        </p:nvSpPr>
        <p:spPr>
          <a:xfrm>
            <a:off x="836613" y="2173999"/>
            <a:ext cx="5054522" cy="3547382"/>
          </a:xfrm>
          <a:prstGeom prst="rect">
            <a:avLst/>
          </a:prstGeom>
        </p:spPr>
        <p:txBody>
          <a:bodyPr vert="horz" wrap="square"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dirty="0"/>
              <a:t>As you watch…</a:t>
            </a:r>
          </a:p>
          <a:p>
            <a:pPr marL="514350" indent="-285750">
              <a:spcAft>
                <a:spcPts val="600"/>
              </a:spcAft>
            </a:pPr>
            <a:r>
              <a:rPr lang="en-US" dirty="0"/>
              <a:t>Reflect on Standard 1</a:t>
            </a:r>
          </a:p>
          <a:p>
            <a:pPr marL="514350" indent="-285750">
              <a:spcAft>
                <a:spcPts val="600"/>
              </a:spcAft>
            </a:pPr>
            <a:r>
              <a:rPr lang="en-US" dirty="0"/>
              <a:t>Notice students’ interactions and the assets they bring</a:t>
            </a:r>
          </a:p>
          <a:p>
            <a:pPr marL="514350" indent="-285750">
              <a:spcAft>
                <a:spcPts val="600"/>
              </a:spcAft>
            </a:pPr>
            <a:r>
              <a:rPr lang="en-US" dirty="0"/>
              <a:t>Notice instructional supports &amp; tools</a:t>
            </a:r>
          </a:p>
          <a:p>
            <a:pPr marL="514350" indent="-285750">
              <a:spcAft>
                <a:spcPts val="600"/>
              </a:spcAft>
            </a:pPr>
            <a:endParaRPr lang="en-US" dirty="0"/>
          </a:p>
        </p:txBody>
      </p:sp>
      <p:pic>
        <p:nvPicPr>
          <p:cNvPr id="9" name="Picture Placeholder 5">
            <a:extLst>
              <a:ext uri="{FF2B5EF4-FFF2-40B4-BE49-F238E27FC236}">
                <a16:creationId xmlns:a16="http://schemas.microsoft.com/office/drawing/2014/main" id="{8B71A14C-95BF-4904-BC44-017A5A7E51B6}"/>
              </a:ext>
            </a:extLst>
          </p:cNvPr>
          <p:cNvPicPr>
            <a:picLocks noChangeAspect="1"/>
          </p:cNvPicPr>
          <p:nvPr/>
        </p:nvPicPr>
        <p:blipFill rotWithShape="1">
          <a:blip r:embed="rId3"/>
          <a:srcRect l="17447" r="-2" b="-2"/>
          <a:stretch/>
        </p:blipFill>
        <p:spPr>
          <a:xfrm>
            <a:off x="6096000" y="2173999"/>
            <a:ext cx="5183188" cy="3547382"/>
          </a:xfrm>
          <a:prstGeom prst="rect">
            <a:avLst/>
          </a:prstGeom>
          <a:noFill/>
        </p:spPr>
      </p:pic>
    </p:spTree>
    <p:extLst>
      <p:ext uri="{BB962C8B-B14F-4D97-AF65-F5344CB8AC3E}">
        <p14:creationId xmlns:p14="http://schemas.microsoft.com/office/powerpoint/2010/main" val="3594348990"/>
      </p:ext>
    </p:extLst>
  </p:cSld>
  <p:clrMapOvr>
    <a:masterClrMapping/>
  </p:clrMapOvr>
</p:sld>
</file>

<file path=ppt/theme/theme1.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2021" id="{4D9F2BF3-A7DF-41CA-92EF-EAA0B5D8D671}" vid="{9A4B9B34-A3E8-4DE4-B1C7-DF3CBFA6AC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8E347852E65444A5B6E4F993F8F735" ma:contentTypeVersion="9" ma:contentTypeDescription="Create a new document." ma:contentTypeScope="" ma:versionID="167fbb2eee365e026b801117ea00355c">
  <xsd:schema xmlns:xsd="http://www.w3.org/2001/XMLSchema" xmlns:xs="http://www.w3.org/2001/XMLSchema" xmlns:p="http://schemas.microsoft.com/office/2006/metadata/properties" xmlns:ns2="1abddef2-746b-45ce-bbc2-1711cab18878" xmlns:ns3="3148fd10-d408-47c9-8872-5c4b4d26ba2f" targetNamespace="http://schemas.microsoft.com/office/2006/metadata/properties" ma:root="true" ma:fieldsID="993b1c87fb7e408744307805e24ae161" ns2:_="" ns3:_="">
    <xsd:import namespace="1abddef2-746b-45ce-bbc2-1711cab18878"/>
    <xsd:import namespace="3148fd10-d408-47c9-8872-5c4b4d26ba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bddef2-746b-45ce-bbc2-1711cab18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48fd10-d408-47c9-8872-5c4b4d26ba2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4DA5F4-FA3F-4BAA-A8D7-08DB97554B63}"/>
</file>

<file path=customXml/itemProps2.xml><?xml version="1.0" encoding="utf-8"?>
<ds:datastoreItem xmlns:ds="http://schemas.openxmlformats.org/officeDocument/2006/customXml" ds:itemID="{31E8CD39-01C8-448B-93E4-657053375E90}">
  <ds:schemaRefs>
    <ds:schemaRef ds:uri="1abddef2-746b-45ce-bbc2-1711cab188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02E2506-6F46-474D-A8B5-41AA2BE82D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PowerPoint-Template-2021</Template>
  <TotalTime>479</TotalTime>
  <Words>1096</Words>
  <Application>Microsoft Office PowerPoint</Application>
  <PresentationFormat>Widescreen</PresentationFormat>
  <Paragraphs>92</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Segoe UI</vt:lpstr>
      <vt:lpstr>Content Slides</vt:lpstr>
      <vt:lpstr>Module 2: Integrate Students Assets into Content Learning</vt:lpstr>
      <vt:lpstr>PowerPoint Presentation</vt:lpstr>
      <vt:lpstr>PowerPoint Presentation</vt:lpstr>
      <vt:lpstr>PowerPoint Presentation</vt:lpstr>
      <vt:lpstr>PowerPoint Presentation</vt:lpstr>
      <vt:lpstr>Breakout Room Discussion</vt:lpstr>
      <vt:lpstr>Standard 1 – The Ever-Present Focus!</vt:lpstr>
      <vt:lpstr>PowerPoint Presentation</vt:lpstr>
      <vt:lpstr>Supporting Collaboration in the Classroom for Content and Language Learning</vt:lpstr>
      <vt:lpstr>Breakout Room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(Sage)</dc:title>
  <dc:subject>Brand</dc:subject>
  <dc:creator>OSPI</dc:creator>
  <cp:lastModifiedBy>Kristin PercyCalaff</cp:lastModifiedBy>
  <cp:revision>45</cp:revision>
  <dcterms:created xsi:type="dcterms:W3CDTF">2021-04-30T15:22:26Z</dcterms:created>
  <dcterms:modified xsi:type="dcterms:W3CDTF">2021-11-16T20:03:49Z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0x010100B28E347852E65444A5B6E4F993F8F735</vt:lpwstr>
  </property>
  <property fmtid="{D5CDD505-2E9C-101B-9397-08002B2CF9AE}" pid="3" name="Audience">
    <vt:lpwstr>;#General;#</vt:lpwstr>
  </property>
  <property fmtid="{D5CDD505-2E9C-101B-9397-08002B2CF9AE}" pid="4" name="FileCategory">
    <vt:lpwstr>Template</vt:lpwstr>
  </property>
  <property fmtid="{D5CDD505-2E9C-101B-9397-08002B2CF9AE}" pid="5" name="FileOwner">
    <vt:lpwstr>Communications</vt:lpwstr>
  </property>
  <property fmtid="{D5CDD505-2E9C-101B-9397-08002B2CF9AE}" pid="6" name="Audience0">
    <vt:lpwstr>;#New Employees;#</vt:lpwstr>
  </property>
</Properties>
</file>