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8"/>
  </p:notesMasterIdLst>
  <p:handoutMasterIdLst>
    <p:handoutMasterId r:id="rId29"/>
  </p:handoutMasterIdLst>
  <p:sldIdLst>
    <p:sldId id="626" r:id="rId6"/>
    <p:sldId id="522" r:id="rId7"/>
    <p:sldId id="514" r:id="rId8"/>
    <p:sldId id="315" r:id="rId9"/>
    <p:sldId id="518" r:id="rId10"/>
    <p:sldId id="519" r:id="rId11"/>
    <p:sldId id="639" r:id="rId12"/>
    <p:sldId id="640" r:id="rId13"/>
    <p:sldId id="641" r:id="rId14"/>
    <p:sldId id="644" r:id="rId15"/>
    <p:sldId id="646" r:id="rId16"/>
    <p:sldId id="642" r:id="rId17"/>
    <p:sldId id="643" r:id="rId18"/>
    <p:sldId id="632" r:id="rId19"/>
    <p:sldId id="648" r:id="rId20"/>
    <p:sldId id="645" r:id="rId21"/>
    <p:sldId id="652" r:id="rId22"/>
    <p:sldId id="651" r:id="rId23"/>
    <p:sldId id="650" r:id="rId24"/>
    <p:sldId id="612" r:id="rId25"/>
    <p:sldId id="554" r:id="rId26"/>
    <p:sldId id="50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9BB"/>
    <a:srgbClr val="FFCC00"/>
    <a:srgbClr val="349D96"/>
    <a:srgbClr val="A0A0A0"/>
    <a:srgbClr val="E8E8E8"/>
    <a:srgbClr val="99CCFF"/>
    <a:srgbClr val="E6E6E6"/>
    <a:srgbClr val="ECECEC"/>
    <a:srgbClr val="F5F5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130F8-EB95-4C7E-B77B-7068190D881A}" v="42" dt="2026-03-11T15:34:27.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03" autoAdjust="0"/>
    <p:restoredTop sz="95394" autoAdjust="0"/>
  </p:normalViewPr>
  <p:slideViewPr>
    <p:cSldViewPr snapToGrid="0">
      <p:cViewPr varScale="1">
        <p:scale>
          <a:sx n="83" d="100"/>
          <a:sy n="83" d="100"/>
        </p:scale>
        <p:origin x="240" y="624"/>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36682"/>
    </p:cViewPr>
  </p:sorterViewPr>
  <p:notesViewPr>
    <p:cSldViewPr snapToGrid="0">
      <p:cViewPr varScale="1">
        <p:scale>
          <a:sx n="64" d="100"/>
          <a:sy n="64" d="100"/>
        </p:scale>
        <p:origin x="308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3/23/26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dirty="0"/>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3/23/26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dirty="0"/>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a:t>
            </a:fld>
            <a:endParaRPr lang="en-US" dirty="0"/>
          </a:p>
        </p:txBody>
      </p:sp>
    </p:spTree>
    <p:extLst>
      <p:ext uri="{BB962C8B-B14F-4D97-AF65-F5344CB8AC3E}">
        <p14:creationId xmlns:p14="http://schemas.microsoft.com/office/powerpoint/2010/main" val="137494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5392-B22D-40F5-069C-8A7D41CE7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B99D8-5853-F19B-6D19-F86756B354E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6D57047-3BDA-F301-DC66-C5F9611ED753}"/>
              </a:ext>
            </a:extLst>
          </p:cNvPr>
          <p:cNvSpPr>
            <a:spLocks noGrp="1"/>
          </p:cNvSpPr>
          <p:nvPr>
            <p:ph type="body" idx="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3DD14852-CE19-B2CA-A1A8-87E73C677A4F}"/>
              </a:ext>
            </a:extLst>
          </p:cNvPr>
          <p:cNvSpPr>
            <a:spLocks noGrp="1"/>
          </p:cNvSpPr>
          <p:nvPr>
            <p:ph type="sldNum" sz="quarter" idx="10"/>
          </p:nvPr>
        </p:nvSpPr>
        <p:spPr/>
        <p:txBody>
          <a:bodyPr/>
          <a:lstStyle/>
          <a:p>
            <a:fld id="{7204FE9C-24EC-442B-850F-65B0BA925E10}" type="slidenum">
              <a:rPr lang="en-US" smtClean="0"/>
              <a:t>13</a:t>
            </a:fld>
            <a:endParaRPr lang="en-US" dirty="0"/>
          </a:p>
        </p:txBody>
      </p:sp>
    </p:spTree>
    <p:extLst>
      <p:ext uri="{BB962C8B-B14F-4D97-AF65-F5344CB8AC3E}">
        <p14:creationId xmlns:p14="http://schemas.microsoft.com/office/powerpoint/2010/main" val="237436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20</a:t>
            </a:fld>
            <a:endParaRPr lang="en-US" dirty="0"/>
          </a:p>
        </p:txBody>
      </p:sp>
    </p:spTree>
    <p:extLst>
      <p:ext uri="{BB962C8B-B14F-4D97-AF65-F5344CB8AC3E}">
        <p14:creationId xmlns:p14="http://schemas.microsoft.com/office/powerpoint/2010/main" val="329591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7204FE9C-24EC-442B-850F-65B0BA925E10}" type="slidenum">
              <a:rPr lang="en-US" smtClean="0"/>
              <a:t>21</a:t>
            </a:fld>
            <a:endParaRPr lang="en-US" dirty="0"/>
          </a:p>
        </p:txBody>
      </p:sp>
    </p:spTree>
    <p:extLst>
      <p:ext uri="{BB962C8B-B14F-4D97-AF65-F5344CB8AC3E}">
        <p14:creationId xmlns:p14="http://schemas.microsoft.com/office/powerpoint/2010/main" val="105492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b="0" i="0"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22</a:t>
            </a:fld>
            <a:endParaRPr lang="en-US" dirty="0"/>
          </a:p>
        </p:txBody>
      </p:sp>
    </p:spTree>
    <p:extLst>
      <p:ext uri="{BB962C8B-B14F-4D97-AF65-F5344CB8AC3E}">
        <p14:creationId xmlns:p14="http://schemas.microsoft.com/office/powerpoint/2010/main" val="36436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3</a:t>
            </a:fld>
            <a:endParaRPr lang="en-US" dirty="0"/>
          </a:p>
        </p:txBody>
      </p:sp>
    </p:spTree>
    <p:extLst>
      <p:ext uri="{BB962C8B-B14F-4D97-AF65-F5344CB8AC3E}">
        <p14:creationId xmlns:p14="http://schemas.microsoft.com/office/powerpoint/2010/main" val="36962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4</a:t>
            </a:fld>
            <a:endParaRPr lang="en-US" dirty="0"/>
          </a:p>
        </p:txBody>
      </p:sp>
    </p:spTree>
    <p:extLst>
      <p:ext uri="{BB962C8B-B14F-4D97-AF65-F5344CB8AC3E}">
        <p14:creationId xmlns:p14="http://schemas.microsoft.com/office/powerpoint/2010/main" val="394046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5</a:t>
            </a:fld>
            <a:endParaRPr lang="en-US" dirty="0"/>
          </a:p>
        </p:txBody>
      </p:sp>
    </p:spTree>
    <p:extLst>
      <p:ext uri="{BB962C8B-B14F-4D97-AF65-F5344CB8AC3E}">
        <p14:creationId xmlns:p14="http://schemas.microsoft.com/office/powerpoint/2010/main" val="177478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6</a:t>
            </a:fld>
            <a:endParaRPr lang="en-US" dirty="0"/>
          </a:p>
        </p:txBody>
      </p:sp>
    </p:spTree>
    <p:extLst>
      <p:ext uri="{BB962C8B-B14F-4D97-AF65-F5344CB8AC3E}">
        <p14:creationId xmlns:p14="http://schemas.microsoft.com/office/powerpoint/2010/main" val="41725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618C-15DA-656F-863B-43872FF38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6C0FB-CD77-A4DB-1930-D4525F24D530}"/>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8B7FE0D-2D94-7988-4AA9-C07D43CC8B91}"/>
              </a:ext>
            </a:extLst>
          </p:cNvPr>
          <p:cNvSpPr>
            <a:spLocks noGrp="1"/>
          </p:cNvSpPr>
          <p:nvPr>
            <p:ph type="body" idx="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8ADC772D-ADEE-7E64-5CFE-4FBCC7584936}"/>
              </a:ext>
            </a:extLst>
          </p:cNvPr>
          <p:cNvSpPr>
            <a:spLocks noGrp="1"/>
          </p:cNvSpPr>
          <p:nvPr>
            <p:ph type="sldNum" sz="quarter" idx="10"/>
          </p:nvPr>
        </p:nvSpPr>
        <p:spPr/>
        <p:txBody>
          <a:bodyPr/>
          <a:lstStyle/>
          <a:p>
            <a:fld id="{7204FE9C-24EC-442B-850F-65B0BA925E10}" type="slidenum">
              <a:rPr lang="en-US" smtClean="0"/>
              <a:t>7</a:t>
            </a:fld>
            <a:endParaRPr lang="en-US" dirty="0"/>
          </a:p>
        </p:txBody>
      </p:sp>
    </p:spTree>
    <p:extLst>
      <p:ext uri="{BB962C8B-B14F-4D97-AF65-F5344CB8AC3E}">
        <p14:creationId xmlns:p14="http://schemas.microsoft.com/office/powerpoint/2010/main" val="265596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170FD-B6D0-D04C-2ABD-9676701F1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B07B3-3096-C7EF-FA09-22129D83E5B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BB2D20A-46A2-80C1-C900-1E5FB6E1A4A7}"/>
              </a:ext>
            </a:extLst>
          </p:cNvPr>
          <p:cNvSpPr>
            <a:spLocks noGrp="1"/>
          </p:cNvSpPr>
          <p:nvPr>
            <p:ph type="body" idx="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3D025CC3-3940-3255-4B42-E268019AA49A}"/>
              </a:ext>
            </a:extLst>
          </p:cNvPr>
          <p:cNvSpPr>
            <a:spLocks noGrp="1"/>
          </p:cNvSpPr>
          <p:nvPr>
            <p:ph type="sldNum" sz="quarter" idx="10"/>
          </p:nvPr>
        </p:nvSpPr>
        <p:spPr/>
        <p:txBody>
          <a:bodyPr/>
          <a:lstStyle/>
          <a:p>
            <a:fld id="{7204FE9C-24EC-442B-850F-65B0BA925E10}" type="slidenum">
              <a:rPr lang="en-US" smtClean="0"/>
              <a:t>8</a:t>
            </a:fld>
            <a:endParaRPr lang="en-US" dirty="0"/>
          </a:p>
        </p:txBody>
      </p:sp>
    </p:spTree>
    <p:extLst>
      <p:ext uri="{BB962C8B-B14F-4D97-AF65-F5344CB8AC3E}">
        <p14:creationId xmlns:p14="http://schemas.microsoft.com/office/powerpoint/2010/main" val="159260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0029-C853-462B-8E22-CB3673D18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A18F7-2BBF-7862-0F1F-ECB07788018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6CF3B79-1C6E-EAB1-354D-EA6BDDBC19C2}"/>
              </a:ext>
            </a:extLst>
          </p:cNvPr>
          <p:cNvSpPr>
            <a:spLocks noGrp="1"/>
          </p:cNvSpPr>
          <p:nvPr>
            <p:ph type="body" idx="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AE73897B-6ED4-7F49-AC0D-E9CA1B9111AE}"/>
              </a:ext>
            </a:extLst>
          </p:cNvPr>
          <p:cNvSpPr>
            <a:spLocks noGrp="1"/>
          </p:cNvSpPr>
          <p:nvPr>
            <p:ph type="sldNum" sz="quarter" idx="10"/>
          </p:nvPr>
        </p:nvSpPr>
        <p:spPr/>
        <p:txBody>
          <a:bodyPr/>
          <a:lstStyle/>
          <a:p>
            <a:fld id="{7204FE9C-24EC-442B-850F-65B0BA925E10}" type="slidenum">
              <a:rPr lang="en-US" smtClean="0"/>
              <a:t>9</a:t>
            </a:fld>
            <a:endParaRPr lang="en-US" dirty="0"/>
          </a:p>
        </p:txBody>
      </p:sp>
    </p:spTree>
    <p:extLst>
      <p:ext uri="{BB962C8B-B14F-4D97-AF65-F5344CB8AC3E}">
        <p14:creationId xmlns:p14="http://schemas.microsoft.com/office/powerpoint/2010/main" val="160871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85F68-A480-CB51-87D0-8FFD68A71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B0EB3-C2F7-D4BB-7227-B78957E7083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5DC38F7-41C1-1894-BC89-644130E9207A}"/>
              </a:ext>
            </a:extLst>
          </p:cNvPr>
          <p:cNvSpPr>
            <a:spLocks noGrp="1"/>
          </p:cNvSpPr>
          <p:nvPr>
            <p:ph type="body" idx="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C393F0DB-B4F0-1729-279D-F9AEDD33B7DF}"/>
              </a:ext>
            </a:extLst>
          </p:cNvPr>
          <p:cNvSpPr>
            <a:spLocks noGrp="1"/>
          </p:cNvSpPr>
          <p:nvPr>
            <p:ph type="sldNum" sz="quarter" idx="10"/>
          </p:nvPr>
        </p:nvSpPr>
        <p:spPr/>
        <p:txBody>
          <a:bodyPr/>
          <a:lstStyle/>
          <a:p>
            <a:fld id="{7204FE9C-24EC-442B-850F-65B0BA925E10}" type="slidenum">
              <a:rPr lang="en-US" smtClean="0"/>
              <a:t>12</a:t>
            </a:fld>
            <a:endParaRPr lang="en-US" dirty="0"/>
          </a:p>
        </p:txBody>
      </p:sp>
    </p:spTree>
    <p:extLst>
      <p:ext uri="{BB962C8B-B14F-4D97-AF65-F5344CB8AC3E}">
        <p14:creationId xmlns:p14="http://schemas.microsoft.com/office/powerpoint/2010/main" val="9072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3" name="Picture 2">
            <a:extLst>
              <a:ext uri="{FF2B5EF4-FFF2-40B4-BE49-F238E27FC236}">
                <a16:creationId xmlns:a16="http://schemas.microsoft.com/office/drawing/2014/main" id="{DA4321E3-61F0-CDFE-F1E1-44E8F50229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5" name="Text Placeholder 9">
            <a:extLst>
              <a:ext uri="{FF2B5EF4-FFF2-40B4-BE49-F238E27FC236}">
                <a16:creationId xmlns:a16="http://schemas.microsoft.com/office/drawing/2014/main" id="{F8C3A047-63F8-91BC-0BD2-53A4EDD10F1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6" name="Title 3">
            <a:extLst>
              <a:ext uri="{FF2B5EF4-FFF2-40B4-BE49-F238E27FC236}">
                <a16:creationId xmlns:a16="http://schemas.microsoft.com/office/drawing/2014/main" id="{7BDBF436-C6EC-CE64-FD94-1AAD71D9A4EE}"/>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3352617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7" name="Straight Connector 16"/>
          <p:cNvCxnSpPr/>
          <p:nvPr userDrawn="1"/>
        </p:nvCxnSpPr>
        <p:spPr>
          <a:xfrm flipV="1">
            <a:off x="5763752" y="1699837"/>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dirty="0"/>
              <a:t>Subtitle 2</a:t>
            </a:r>
          </a:p>
        </p:txBody>
      </p:sp>
    </p:spTree>
    <p:extLst>
      <p:ext uri="{BB962C8B-B14F-4D97-AF65-F5344CB8AC3E}">
        <p14:creationId xmlns:p14="http://schemas.microsoft.com/office/powerpoint/2010/main" val="161679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dirty="0"/>
              <a:t>Presenters 1</a:t>
            </a:r>
          </a:p>
        </p:txBody>
      </p:sp>
    </p:spTree>
    <p:extLst>
      <p:ext uri="{BB962C8B-B14F-4D97-AF65-F5344CB8AC3E}">
        <p14:creationId xmlns:p14="http://schemas.microsoft.com/office/powerpoint/2010/main" val="2034823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dirty="0"/>
              <a:t>Presenters 2</a:t>
            </a:r>
          </a:p>
        </p:txBody>
      </p:sp>
    </p:spTree>
    <p:extLst>
      <p:ext uri="{BB962C8B-B14F-4D97-AF65-F5344CB8AC3E}">
        <p14:creationId xmlns:p14="http://schemas.microsoft.com/office/powerpoint/2010/main" val="748066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dirty="0"/>
              <a:t>Presenters 3</a:t>
            </a:r>
          </a:p>
        </p:txBody>
      </p:sp>
    </p:spTree>
    <p:extLst>
      <p:ext uri="{BB962C8B-B14F-4D97-AF65-F5344CB8AC3E}">
        <p14:creationId xmlns:p14="http://schemas.microsoft.com/office/powerpoint/2010/main" val="128236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18463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a:t>
            </a:r>
            <a:r>
              <a:rPr lang="en-US" sz="1800" baseline="0" dirty="0">
                <a:solidFill>
                  <a:srgbClr val="2699BB"/>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4123846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9786" y="4107845"/>
            <a:ext cx="3109356"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Strategy</a:t>
            </a:r>
          </a:p>
          <a:p>
            <a:pPr>
              <a:spcBef>
                <a:spcPts val="600"/>
              </a:spcBef>
            </a:pPr>
            <a:r>
              <a:rPr lang="en-US" sz="1500" kern="1200" dirty="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8679557" y="4107845"/>
            <a:ext cx="2809050"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Mission</a:t>
            </a:r>
          </a:p>
          <a:p>
            <a:pPr>
              <a:spcBef>
                <a:spcPts val="600"/>
              </a:spcBef>
            </a:pPr>
            <a:r>
              <a:rPr lang="en-US" sz="1500" kern="1200" dirty="0">
                <a:solidFill>
                  <a:schemeClr val="tx1"/>
                </a:solidFill>
                <a:latin typeface="+mn-lt"/>
                <a:ea typeface="+mn-ea"/>
                <a:cs typeface="+mn-cs"/>
              </a:rPr>
              <a:t>The Department of Health works with others to protect and improve the health</a:t>
            </a:r>
          </a:p>
          <a:p>
            <a:pPr>
              <a:spcBef>
                <a:spcPts val="0"/>
              </a:spcBef>
            </a:pPr>
            <a:r>
              <a:rPr lang="en-US" sz="1500" kern="1200" dirty="0">
                <a:solidFill>
                  <a:schemeClr val="tx1"/>
                </a:solidFill>
                <a:latin typeface="+mn-lt"/>
                <a:ea typeface="+mn-ea"/>
                <a:cs typeface="+mn-cs"/>
              </a:rPr>
              <a:t>of all people in Washington.</a:t>
            </a:r>
          </a:p>
        </p:txBody>
      </p:sp>
      <p:sp>
        <p:nvSpPr>
          <p:cNvPr id="21" name="TextBox 20"/>
          <p:cNvSpPr txBox="1"/>
          <p:nvPr/>
        </p:nvSpPr>
        <p:spPr>
          <a:xfrm>
            <a:off x="1399054" y="4107845"/>
            <a:ext cx="2821966"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Vision</a:t>
            </a:r>
          </a:p>
          <a:p>
            <a:pPr>
              <a:spcBef>
                <a:spcPts val="600"/>
              </a:spcBef>
            </a:pPr>
            <a:r>
              <a:rPr lang="en-US" sz="1500" kern="1200" dirty="0">
                <a:solidFill>
                  <a:schemeClr val="tx1"/>
                </a:solidFill>
                <a:latin typeface="+mn-lt"/>
                <a:ea typeface="+mn-ea"/>
                <a:cs typeface="+mn-cs"/>
              </a:rPr>
              <a:t>People in Washington enjoy longer and healthier lives because they live in healthy families and communities.</a:t>
            </a:r>
          </a:p>
        </p:txBody>
      </p:sp>
      <p:sp>
        <p:nvSpPr>
          <p:cNvPr id="32" name="TextBox 31"/>
          <p:cNvSpPr txBox="1"/>
          <p:nvPr/>
        </p:nvSpPr>
        <p:spPr>
          <a:xfrm>
            <a:off x="1402198" y="1487830"/>
            <a:ext cx="2389363" cy="175432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What We Do</a:t>
            </a:r>
          </a:p>
          <a:p>
            <a:pPr>
              <a:spcBef>
                <a:spcPts val="600"/>
              </a:spcBef>
            </a:pPr>
            <a:r>
              <a:rPr lang="en-US" sz="1500" dirty="0">
                <a:solidFill>
                  <a:schemeClr val="tx1"/>
                </a:solidFill>
                <a:latin typeface="+mn-lt"/>
              </a:rPr>
              <a:t>Ensure public safety</a:t>
            </a:r>
          </a:p>
          <a:p>
            <a:pPr>
              <a:spcBef>
                <a:spcPts val="600"/>
              </a:spcBef>
            </a:pPr>
            <a:r>
              <a:rPr lang="en-US" sz="1500" dirty="0">
                <a:solidFill>
                  <a:schemeClr val="tx1"/>
                </a:solidFill>
                <a:latin typeface="+mn-lt"/>
              </a:rPr>
              <a:t>Create the healthiest next generation</a:t>
            </a:r>
          </a:p>
          <a:p>
            <a:pPr>
              <a:spcBef>
                <a:spcPts val="600"/>
              </a:spcBef>
            </a:pPr>
            <a:r>
              <a:rPr lang="en-US" sz="1500" dirty="0">
                <a:solidFill>
                  <a:schemeClr val="tx1"/>
                </a:solidFill>
                <a:latin typeface="+mn-lt"/>
              </a:rPr>
              <a:t>Promote healthy living and healthy aging</a:t>
            </a:r>
          </a:p>
        </p:txBody>
      </p:sp>
      <p:sp>
        <p:nvSpPr>
          <p:cNvPr id="33" name="TextBox 32"/>
          <p:cNvSpPr txBox="1"/>
          <p:nvPr/>
        </p:nvSpPr>
        <p:spPr>
          <a:xfrm>
            <a:off x="5042510" y="1487830"/>
            <a:ext cx="2900048" cy="2262158"/>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How We Do</a:t>
            </a:r>
          </a:p>
          <a:p>
            <a:r>
              <a:rPr lang="en-US" sz="1800" b="1" dirty="0">
                <a:solidFill>
                  <a:schemeClr val="tx1"/>
                </a:solidFill>
                <a:latin typeface="Century Gothic" panose="020B0502020202020204" pitchFamily="34" charset="0"/>
              </a:rPr>
              <a:t>Our Work</a:t>
            </a:r>
          </a:p>
          <a:p>
            <a:pPr>
              <a:spcBef>
                <a:spcPts val="600"/>
              </a:spcBef>
            </a:pPr>
            <a:r>
              <a:rPr lang="en-US" sz="1500" kern="1200" dirty="0">
                <a:solidFill>
                  <a:schemeClr val="tx1"/>
                </a:solidFill>
                <a:latin typeface="+mn-lt"/>
                <a:ea typeface="+mn-ea"/>
                <a:cs typeface="+mn-cs"/>
              </a:rPr>
              <a:t>Serve our customers and continue to improve</a:t>
            </a:r>
          </a:p>
          <a:p>
            <a:pPr>
              <a:spcBef>
                <a:spcPts val="600"/>
              </a:spcBef>
            </a:pPr>
            <a:r>
              <a:rPr lang="en-US" sz="1500" kern="1200" dirty="0">
                <a:solidFill>
                  <a:schemeClr val="tx1"/>
                </a:solidFill>
                <a:latin typeface="+mn-lt"/>
                <a:ea typeface="+mn-ea"/>
                <a:cs typeface="+mn-cs"/>
              </a:rPr>
              <a:t>Be efficient, innovative and transparent</a:t>
            </a:r>
          </a:p>
          <a:p>
            <a:pPr>
              <a:spcBef>
                <a:spcPts val="600"/>
              </a:spcBef>
            </a:pPr>
            <a:r>
              <a:rPr lang="en-US" sz="1500" kern="1200" dirty="0">
                <a:solidFill>
                  <a:schemeClr val="tx1"/>
                </a:solidFill>
                <a:latin typeface="+mn-lt"/>
                <a:ea typeface="+mn-ea"/>
                <a:cs typeface="+mn-cs"/>
              </a:rPr>
              <a:t>Develop and support our workforce</a:t>
            </a:r>
          </a:p>
        </p:txBody>
      </p:sp>
      <p:sp>
        <p:nvSpPr>
          <p:cNvPr id="34" name="TextBox 33"/>
          <p:cNvSpPr txBox="1"/>
          <p:nvPr/>
        </p:nvSpPr>
        <p:spPr>
          <a:xfrm>
            <a:off x="8675809" y="1487830"/>
            <a:ext cx="2812798" cy="241604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Guiding</a:t>
            </a:r>
          </a:p>
          <a:p>
            <a:r>
              <a:rPr lang="en-US" sz="1800" b="1" dirty="0">
                <a:solidFill>
                  <a:schemeClr val="tx1"/>
                </a:solidFill>
                <a:latin typeface="Century Gothic" panose="020B0502020202020204" pitchFamily="34" charset="0"/>
              </a:rPr>
              <a:t>Principles</a:t>
            </a:r>
          </a:p>
          <a:p>
            <a:pPr>
              <a:spcBef>
                <a:spcPts val="600"/>
              </a:spcBef>
            </a:pPr>
            <a:r>
              <a:rPr lang="en-US" sz="1500" kern="1200" dirty="0">
                <a:solidFill>
                  <a:schemeClr val="tx1"/>
                </a:solidFill>
                <a:latin typeface="+mn-lt"/>
                <a:ea typeface="+mn-ea"/>
                <a:cs typeface="+mn-cs"/>
              </a:rPr>
              <a:t>Evidence-based public health practice</a:t>
            </a:r>
          </a:p>
          <a:p>
            <a:pPr>
              <a:spcBef>
                <a:spcPts val="600"/>
              </a:spcBef>
            </a:pPr>
            <a:r>
              <a:rPr lang="en-US" sz="1500" kern="1200" dirty="0">
                <a:solidFill>
                  <a:schemeClr val="tx1"/>
                </a:solidFill>
                <a:latin typeface="+mn-lt"/>
                <a:ea typeface="+mn-ea"/>
                <a:cs typeface="+mn-cs"/>
                <a:sym typeface="Wingdings"/>
              </a:rPr>
              <a:t>Partnership</a:t>
            </a:r>
          </a:p>
          <a:p>
            <a:pPr>
              <a:spcBef>
                <a:spcPts val="600"/>
              </a:spcBef>
            </a:pPr>
            <a:r>
              <a:rPr lang="en-US" sz="1500" kern="1200" dirty="0">
                <a:solidFill>
                  <a:schemeClr val="tx1"/>
                </a:solidFill>
                <a:latin typeface="+mn-lt"/>
                <a:ea typeface="+mn-ea"/>
                <a:cs typeface="+mn-cs"/>
                <a:sym typeface="Wingdings"/>
              </a:rPr>
              <a:t>Transparency</a:t>
            </a:r>
          </a:p>
          <a:p>
            <a:pPr>
              <a:spcBef>
                <a:spcPts val="600"/>
              </a:spcBef>
            </a:pPr>
            <a:r>
              <a:rPr lang="en-US" sz="1500" kern="1200" dirty="0">
                <a:solidFill>
                  <a:schemeClr val="tx1"/>
                </a:solidFill>
                <a:latin typeface="+mn-lt"/>
                <a:ea typeface="+mn-ea"/>
                <a:cs typeface="+mn-cs"/>
                <a:sym typeface="Wingdings"/>
              </a:rPr>
              <a:t>Health equity</a:t>
            </a:r>
          </a:p>
          <a:p>
            <a:pPr>
              <a:spcBef>
                <a:spcPts val="600"/>
              </a:spcBef>
            </a:pPr>
            <a:r>
              <a:rPr lang="en-US" sz="1500" kern="1200" dirty="0">
                <a:solidFill>
                  <a:schemeClr val="tx1"/>
                </a:solidFill>
                <a:latin typeface="+mn-lt"/>
                <a:ea typeface="+mn-ea"/>
                <a:cs typeface="+mn-cs"/>
                <a:sym typeface="Wingdings"/>
              </a:rPr>
              <a:t>Seven generations</a:t>
            </a:r>
            <a:endParaRPr lang="en-US" sz="1500" kern="1200" dirty="0">
              <a:solidFill>
                <a:schemeClr val="tx1"/>
              </a:solidFill>
              <a:latin typeface="+mn-lt"/>
              <a:ea typeface="+mn-ea"/>
              <a:cs typeface="+mn-cs"/>
            </a:endParaRPr>
          </a:p>
        </p:txBody>
      </p:sp>
      <p:sp>
        <p:nvSpPr>
          <p:cNvPr id="35" name="Oval 34"/>
          <p:cNvSpPr/>
          <p:nvPr/>
        </p:nvSpPr>
        <p:spPr>
          <a:xfrm>
            <a:off x="888977"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37" name="Oval 36"/>
          <p:cNvSpPr/>
          <p:nvPr/>
        </p:nvSpPr>
        <p:spPr>
          <a:xfrm>
            <a:off x="8153413" y="165108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349D96"/>
              </a:solidFill>
            </a:endParaRPr>
          </a:p>
        </p:txBody>
      </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dirty="0"/>
              <a:t>DOH Strategic Plan</a:t>
            </a:r>
          </a:p>
        </p:txBody>
      </p:sp>
      <p:sp>
        <p:nvSpPr>
          <p:cNvPr id="3" name="Oval 2">
            <a:extLst>
              <a:ext uri="{FF2B5EF4-FFF2-40B4-BE49-F238E27FC236}">
                <a16:creationId xmlns:a16="http://schemas.microsoft.com/office/drawing/2014/main" id="{2F451CED-C452-E27D-020B-16FEBBA6F2B9}"/>
              </a:ext>
            </a:extLst>
          </p:cNvPr>
          <p:cNvSpPr/>
          <p:nvPr/>
        </p:nvSpPr>
        <p:spPr>
          <a:xfrm>
            <a:off x="4508490"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4" name="Oval 3">
            <a:extLst>
              <a:ext uri="{FF2B5EF4-FFF2-40B4-BE49-F238E27FC236}">
                <a16:creationId xmlns:a16="http://schemas.microsoft.com/office/drawing/2014/main" id="{3747D025-EE52-49F7-DE44-C378F29C3E6B}"/>
              </a:ext>
            </a:extLst>
          </p:cNvPr>
          <p:cNvSpPr/>
          <p:nvPr/>
        </p:nvSpPr>
        <p:spPr>
          <a:xfrm>
            <a:off x="8148316"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5" name="Oval 4">
            <a:extLst>
              <a:ext uri="{FF2B5EF4-FFF2-40B4-BE49-F238E27FC236}">
                <a16:creationId xmlns:a16="http://schemas.microsoft.com/office/drawing/2014/main" id="{B641F315-1AC5-4479-CA19-F1FC935177A5}"/>
              </a:ext>
            </a:extLst>
          </p:cNvPr>
          <p:cNvSpPr/>
          <p:nvPr/>
        </p:nvSpPr>
        <p:spPr>
          <a:xfrm>
            <a:off x="888977" y="416163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6" name="Oval 5">
            <a:extLst>
              <a:ext uri="{FF2B5EF4-FFF2-40B4-BE49-F238E27FC236}">
                <a16:creationId xmlns:a16="http://schemas.microsoft.com/office/drawing/2014/main" id="{E4F8C32E-FEA4-236F-6E88-64C0A27BEB84}"/>
              </a:ext>
            </a:extLst>
          </p:cNvPr>
          <p:cNvSpPr/>
          <p:nvPr/>
        </p:nvSpPr>
        <p:spPr>
          <a:xfrm>
            <a:off x="4506293"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7" name="Oval 6">
            <a:extLst>
              <a:ext uri="{FF2B5EF4-FFF2-40B4-BE49-F238E27FC236}">
                <a16:creationId xmlns:a16="http://schemas.microsoft.com/office/drawing/2014/main" id="{CC43CDDB-16A4-71BE-006B-473101DFF126}"/>
              </a:ext>
            </a:extLst>
          </p:cNvPr>
          <p:cNvSpPr/>
          <p:nvPr/>
        </p:nvSpPr>
        <p:spPr>
          <a:xfrm>
            <a:off x="8159142"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Tree>
    <p:extLst>
      <p:ext uri="{BB962C8B-B14F-4D97-AF65-F5344CB8AC3E}">
        <p14:creationId xmlns:p14="http://schemas.microsoft.com/office/powerpoint/2010/main" val="3506937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a:t>
            </a:r>
            <a:r>
              <a:rPr lang="en-US" sz="1800" baseline="0" dirty="0">
                <a:solidFill>
                  <a:srgbClr val="2699BB"/>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3208812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a:t>
            </a:r>
            <a:r>
              <a:rPr lang="en-US" sz="1800" baseline="0" dirty="0">
                <a:solidFill>
                  <a:srgbClr val="2699BB"/>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312205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2699BB"/>
              </a:buClr>
              <a:defRPr sz="2200" baseline="0">
                <a:solidFill>
                  <a:schemeClr val="tx1"/>
                </a:solidFill>
                <a:latin typeface="+mn-lt"/>
              </a:defRPr>
            </a:lvl1pPr>
            <a:lvl2pPr>
              <a:buClr>
                <a:srgbClr val="2699BB"/>
              </a:buClr>
              <a:defRPr sz="2200">
                <a:solidFill>
                  <a:schemeClr val="tx1"/>
                </a:solidFill>
                <a:latin typeface="+mn-lt"/>
              </a:defRPr>
            </a:lvl2pPr>
            <a:lvl3pPr>
              <a:buClr>
                <a:srgbClr val="2699BB"/>
              </a:buClr>
              <a:defRPr sz="2000">
                <a:solidFill>
                  <a:schemeClr val="tx1"/>
                </a:solidFill>
                <a:latin typeface="+mn-lt"/>
              </a:defRPr>
            </a:lvl3pPr>
            <a:lvl4pPr>
              <a:buClr>
                <a:srgbClr val="2699BB"/>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2267716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13" name="Picture 12" descr="Photo of the Seattle skyline with Space Needle in foreground and Mount Rainier in the background."/>
          <p:cNvPicPr>
            <a:picLocks noChangeAspect="1"/>
          </p:cNvPicPr>
          <p:nvPr userDrawn="1"/>
        </p:nvPicPr>
        <p:blipFill rotWithShape="1">
          <a:blip r:embed="rId2">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pic>
        <p:nvPicPr>
          <p:cNvPr id="2" name="Picture 1">
            <a:extLst>
              <a:ext uri="{FF2B5EF4-FFF2-40B4-BE49-F238E27FC236}">
                <a16:creationId xmlns:a16="http://schemas.microsoft.com/office/drawing/2014/main" id="{E4F9FDC6-C3FC-7CD3-1153-CD516B189E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42542D7-D64B-4CFA-F60D-1747E11B28A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0C2AE6F5-BA6F-E7D6-7601-3637B6168D9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146275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861134" y="2038158"/>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835135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a:t>
            </a:r>
            <a:r>
              <a:rPr lang="en-US" sz="1800" baseline="0" dirty="0">
                <a:solidFill>
                  <a:srgbClr val="2699BB"/>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2775451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2496566"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7" name="Oval 16"/>
          <p:cNvSpPr/>
          <p:nvPr/>
        </p:nvSpPr>
        <p:spPr>
          <a:xfrm>
            <a:off x="5688064"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1" name="Oval 20"/>
          <p:cNvSpPr/>
          <p:nvPr/>
        </p:nvSpPr>
        <p:spPr>
          <a:xfrm>
            <a:off x="8927312" y="1614127"/>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a:t>
            </a:r>
            <a:r>
              <a:rPr lang="en-US" sz="1800" baseline="0" dirty="0">
                <a:solidFill>
                  <a:srgbClr val="2699BB"/>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dirty="0"/>
              <a:t>Icon List (insert icons inside the circles)</a:t>
            </a:r>
          </a:p>
        </p:txBody>
      </p:sp>
    </p:spTree>
    <p:extLst>
      <p:ext uri="{BB962C8B-B14F-4D97-AF65-F5344CB8AC3E}">
        <p14:creationId xmlns:p14="http://schemas.microsoft.com/office/powerpoint/2010/main" val="1223033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4468"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dirty="0">
                <a:solidFill>
                  <a:schemeClr val="tx1"/>
                </a:solidFill>
                <a:latin typeface="+mn-lt"/>
              </a:rPr>
              <a:t>*</a:t>
            </a:r>
            <a:r>
              <a:rPr lang="en-US" sz="1000" b="1" kern="1200" dirty="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dirty="0">
                <a:solidFill>
                  <a:schemeClr val="tx1"/>
                </a:solidFill>
                <a:latin typeface="+mn-lt"/>
              </a:rPr>
              <a:t>Washington State Total Population </a:t>
            </a:r>
            <a:r>
              <a:rPr lang="en-US" sz="1000" b="1" i="1" dirty="0">
                <a:solidFill>
                  <a:schemeClr val="tx1"/>
                </a:solidFill>
                <a:latin typeface="+mn-lt"/>
              </a:rPr>
              <a:t>(estimate)</a:t>
            </a:r>
          </a:p>
          <a:p>
            <a:r>
              <a:rPr lang="en-US" sz="1000" b="1" dirty="0">
                <a:solidFill>
                  <a:schemeClr val="tx1"/>
                </a:solidFill>
                <a:latin typeface="+mn-lt"/>
              </a:rPr>
              <a:t>April 2019: 7,546,410</a:t>
            </a:r>
          </a:p>
          <a:p>
            <a:pPr>
              <a:spcBef>
                <a:spcPts val="200"/>
              </a:spcBef>
            </a:pPr>
            <a:r>
              <a:rPr lang="en-US" sz="1000" b="1" i="1" dirty="0">
                <a:solidFill>
                  <a:schemeClr val="tx1"/>
                </a:solidFill>
                <a:latin typeface="+mn-lt"/>
              </a:rPr>
              <a:t>Source: </a:t>
            </a:r>
            <a:r>
              <a:rPr lang="en-US" sz="1000" b="1" dirty="0">
                <a:solidFill>
                  <a:schemeClr val="tx1"/>
                </a:solidFill>
                <a:latin typeface="+mn-lt"/>
              </a:rPr>
              <a:t>Office of Financial Management</a:t>
            </a:r>
          </a:p>
        </p:txBody>
      </p:sp>
      <p:sp>
        <p:nvSpPr>
          <p:cNvPr id="185" name="Freeform 26"/>
          <p:cNvSpPr>
            <a:spLocks/>
          </p:cNvSpPr>
          <p:nvPr/>
        </p:nvSpPr>
        <p:spPr bwMode="auto">
          <a:xfrm>
            <a:off x="3026882" y="2598471"/>
            <a:ext cx="1442899" cy="723294"/>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5982022" y="3982630"/>
            <a:ext cx="1386835" cy="755274"/>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7874905" y="5047016"/>
            <a:ext cx="566538" cy="650205"/>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5478925" y="4748562"/>
            <a:ext cx="947179" cy="1230365"/>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4204217" y="2266516"/>
            <a:ext cx="1271757" cy="1767886"/>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769585" y="2385289"/>
            <a:ext cx="1766003" cy="782682"/>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565094" y="5662199"/>
            <a:ext cx="554734" cy="70654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7094440" y="4858198"/>
            <a:ext cx="666862" cy="855773"/>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156420" y="5194720"/>
            <a:ext cx="979637" cy="750707"/>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5030415" y="2794901"/>
            <a:ext cx="1304217" cy="1289751"/>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6408400" y="1608697"/>
            <a:ext cx="728827" cy="1604955"/>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5897926" y="4710494"/>
            <a:ext cx="1243727" cy="772023"/>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7470658" y="4733336"/>
            <a:ext cx="634404" cy="971501"/>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5312259" y="3050720"/>
            <a:ext cx="1041602" cy="1848591"/>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104491" y="3579107"/>
            <a:ext cx="1146352" cy="1059820"/>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928325" y="3569972"/>
            <a:ext cx="1507815" cy="1174022"/>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755708" y="5694174"/>
            <a:ext cx="1742397" cy="606045"/>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026589" y="4631311"/>
            <a:ext cx="1991733" cy="59538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6333156" y="3049198"/>
            <a:ext cx="1150779" cy="963885"/>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4488961" y="1620879"/>
            <a:ext cx="1959275" cy="1460295"/>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7585735" y="1561493"/>
            <a:ext cx="604896" cy="1327819"/>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05076" y="5212994"/>
            <a:ext cx="745054" cy="11542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7454429" y="2867992"/>
            <a:ext cx="796693" cy="1110069"/>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6886416" y="1576721"/>
            <a:ext cx="923574" cy="1679569"/>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206582" y="4099881"/>
            <a:ext cx="973736" cy="596909"/>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6319878" y="4897789"/>
            <a:ext cx="1048979" cy="84359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7088540" y="3949129"/>
            <a:ext cx="1214219" cy="1152705"/>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844228" y="4270426"/>
            <a:ext cx="1653875" cy="1434409"/>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684600" y="2440106"/>
            <a:ext cx="393920" cy="709590"/>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2905904" y="2639584"/>
            <a:ext cx="172618" cy="301501"/>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874335" y="2819267"/>
            <a:ext cx="1945995" cy="814660"/>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693452" y="2889311"/>
            <a:ext cx="72292" cy="120296"/>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523784" y="2822312"/>
            <a:ext cx="45736" cy="45682"/>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398380" y="3081174"/>
            <a:ext cx="556210" cy="735477"/>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839512" y="3378106"/>
            <a:ext cx="95898" cy="194909"/>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2920656" y="3620221"/>
            <a:ext cx="44260" cy="48727"/>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1300713" y="4606948"/>
            <a:ext cx="730302" cy="762886"/>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1402514" y="5010470"/>
            <a:ext cx="60490" cy="120296"/>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681648" y="4116629"/>
            <a:ext cx="64916" cy="85272"/>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709680" y="3941516"/>
            <a:ext cx="1301265" cy="817704"/>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604928" y="3805994"/>
            <a:ext cx="286218" cy="327386"/>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700828" y="4070947"/>
            <a:ext cx="78194" cy="59386"/>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447068" y="2182766"/>
            <a:ext cx="118030" cy="6395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281826" y="2144698"/>
            <a:ext cx="227204" cy="242114"/>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523784" y="2213220"/>
            <a:ext cx="149010" cy="207090"/>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630010" y="2169061"/>
            <a:ext cx="63440" cy="7765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435264" y="2006130"/>
            <a:ext cx="292120" cy="1751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640336" y="2264994"/>
            <a:ext cx="51638" cy="50251"/>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749514" y="2115766"/>
            <a:ext cx="1928291" cy="49945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chemeClr val="accent4"/>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799676" y="2190380"/>
            <a:ext cx="81146" cy="7765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714106" y="2155355"/>
            <a:ext cx="75244" cy="79181"/>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1945444" y="5442926"/>
            <a:ext cx="91472" cy="80705"/>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1653324" y="5177972"/>
            <a:ext cx="514900" cy="345658"/>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660994" y="1623925"/>
            <a:ext cx="2050745" cy="500977"/>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752466" y="1975674"/>
            <a:ext cx="109178" cy="14313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824758" y="2025925"/>
            <a:ext cx="44260" cy="47204"/>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2891148" y="3684174"/>
            <a:ext cx="157862" cy="240591"/>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2984096" y="3311108"/>
            <a:ext cx="1329296" cy="960842"/>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523784" y="3930857"/>
            <a:ext cx="82620" cy="190342"/>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1924790" y="3507538"/>
            <a:ext cx="702271" cy="730910"/>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38" name="TextBox 137"/>
          <p:cNvSpPr txBox="1"/>
          <p:nvPr/>
        </p:nvSpPr>
        <p:spPr>
          <a:xfrm>
            <a:off x="3313885" y="1665190"/>
            <a:ext cx="806929"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Whatcom</a:t>
            </a:r>
          </a:p>
          <a:p>
            <a:pPr algn="ctr"/>
            <a:r>
              <a:rPr lang="en-US" sz="1000" b="1" i="1" dirty="0">
                <a:solidFill>
                  <a:schemeClr val="bg1"/>
                </a:solidFill>
                <a:latin typeface="+mn-lt"/>
              </a:rPr>
              <a:t>225,300</a:t>
            </a:r>
          </a:p>
        </p:txBody>
      </p:sp>
      <p:sp>
        <p:nvSpPr>
          <p:cNvPr id="139" name="TextBox 138"/>
          <p:cNvSpPr txBox="1"/>
          <p:nvPr/>
        </p:nvSpPr>
        <p:spPr>
          <a:xfrm>
            <a:off x="3329877" y="2164078"/>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Skagit</a:t>
            </a:r>
          </a:p>
          <a:p>
            <a:pPr algn="ctr"/>
            <a:r>
              <a:rPr lang="en-US" sz="1000" b="1" i="1" dirty="0">
                <a:solidFill>
                  <a:schemeClr val="bg1"/>
                </a:solidFill>
                <a:latin typeface="+mn-lt"/>
              </a:rPr>
              <a:t>129,200</a:t>
            </a:r>
          </a:p>
        </p:txBody>
      </p:sp>
      <p:sp>
        <p:nvSpPr>
          <p:cNvPr id="140" name="TextBox 139"/>
          <p:cNvSpPr txBox="1"/>
          <p:nvPr/>
        </p:nvSpPr>
        <p:spPr>
          <a:xfrm>
            <a:off x="3265304" y="2776630"/>
            <a:ext cx="891443" cy="458583"/>
          </a:xfrm>
          <a:prstGeom prst="rect">
            <a:avLst/>
          </a:prstGeom>
          <a:noFill/>
          <a:ln w="12700">
            <a:noFill/>
          </a:ln>
          <a:effectLst/>
        </p:spPr>
        <p:txBody>
          <a:bodyPr wrap="none" rtlCol="0">
            <a:spAutoFit/>
          </a:bodyPr>
          <a:lstStyle/>
          <a:p>
            <a:pPr algn="ctr"/>
            <a:r>
              <a:rPr lang="en-US" sz="1000" b="1" dirty="0">
                <a:solidFill>
                  <a:schemeClr val="tx1"/>
                </a:solidFill>
                <a:latin typeface="+mn-lt"/>
              </a:rPr>
              <a:t>Snohomish</a:t>
            </a:r>
          </a:p>
          <a:p>
            <a:pPr algn="ctr"/>
            <a:r>
              <a:rPr lang="en-US" sz="1000" b="1" i="1" dirty="0">
                <a:solidFill>
                  <a:schemeClr val="tx1"/>
                </a:solidFill>
                <a:latin typeface="+mn-lt"/>
              </a:rPr>
              <a:t>818,700</a:t>
            </a:r>
          </a:p>
        </p:txBody>
      </p:sp>
      <p:sp>
        <p:nvSpPr>
          <p:cNvPr id="141" name="TextBox 140"/>
          <p:cNvSpPr txBox="1"/>
          <p:nvPr/>
        </p:nvSpPr>
        <p:spPr>
          <a:xfrm>
            <a:off x="3029301" y="3441985"/>
            <a:ext cx="1075170" cy="634961"/>
          </a:xfrm>
          <a:prstGeom prst="rect">
            <a:avLst/>
          </a:prstGeom>
          <a:noFill/>
          <a:ln w="12700">
            <a:noFill/>
          </a:ln>
          <a:effectLst/>
        </p:spPr>
        <p:txBody>
          <a:bodyPr wrap="none" rtlCol="0">
            <a:spAutoFit/>
          </a:bodyPr>
          <a:lstStyle/>
          <a:p>
            <a:pPr algn="ctr"/>
            <a:r>
              <a:rPr lang="en-US" sz="1000" b="1" dirty="0">
                <a:solidFill>
                  <a:schemeClr val="tx1"/>
                </a:solidFill>
                <a:latin typeface="+mn-lt"/>
              </a:rPr>
              <a:t>Seattle &amp; King</a:t>
            </a:r>
          </a:p>
          <a:p>
            <a:pPr algn="ctr"/>
            <a:r>
              <a:rPr lang="en-US" sz="1000" b="1" dirty="0">
                <a:solidFill>
                  <a:schemeClr val="tx1"/>
                </a:solidFill>
                <a:latin typeface="+mn-lt"/>
              </a:rPr>
              <a:t>County</a:t>
            </a:r>
          </a:p>
          <a:p>
            <a:pPr algn="ctr"/>
            <a:r>
              <a:rPr lang="en-US" sz="1000" b="1" i="1" dirty="0">
                <a:solidFill>
                  <a:schemeClr val="tx1"/>
                </a:solidFill>
                <a:latin typeface="+mn-lt"/>
              </a:rPr>
              <a:t>2,226,300</a:t>
            </a:r>
          </a:p>
        </p:txBody>
      </p:sp>
      <p:sp>
        <p:nvSpPr>
          <p:cNvPr id="142" name="TextBox 141"/>
          <p:cNvSpPr txBox="1"/>
          <p:nvPr/>
        </p:nvSpPr>
        <p:spPr>
          <a:xfrm>
            <a:off x="2767285" y="4207994"/>
            <a:ext cx="117989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Tacoma-Pierce*</a:t>
            </a:r>
          </a:p>
          <a:p>
            <a:pPr algn="ctr"/>
            <a:r>
              <a:rPr lang="en-US" sz="1000" b="1" i="1" dirty="0">
                <a:solidFill>
                  <a:schemeClr val="tx1"/>
                </a:solidFill>
                <a:latin typeface="+mn-lt"/>
              </a:rPr>
              <a:t>888,300</a:t>
            </a:r>
          </a:p>
        </p:txBody>
      </p:sp>
      <p:sp>
        <p:nvSpPr>
          <p:cNvPr id="143" name="TextBox 142"/>
          <p:cNvSpPr txBox="1"/>
          <p:nvPr/>
        </p:nvSpPr>
        <p:spPr>
          <a:xfrm>
            <a:off x="2533446" y="4750062"/>
            <a:ext cx="62687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Lewis</a:t>
            </a:r>
          </a:p>
          <a:p>
            <a:pPr algn="ctr"/>
            <a:r>
              <a:rPr lang="en-US" sz="1000" b="1" dirty="0">
                <a:solidFill>
                  <a:schemeClr val="bg1"/>
                </a:solidFill>
                <a:latin typeface="+mn-lt"/>
              </a:rPr>
              <a:t>79,480</a:t>
            </a:r>
          </a:p>
        </p:txBody>
      </p:sp>
      <p:sp>
        <p:nvSpPr>
          <p:cNvPr id="144" name="TextBox 143"/>
          <p:cNvSpPr txBox="1"/>
          <p:nvPr/>
        </p:nvSpPr>
        <p:spPr>
          <a:xfrm>
            <a:off x="2357101" y="5263554"/>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Cowlitz</a:t>
            </a:r>
          </a:p>
          <a:p>
            <a:pPr algn="ctr"/>
            <a:r>
              <a:rPr lang="en-US" sz="1000" b="1" i="1" dirty="0">
                <a:solidFill>
                  <a:schemeClr val="bg1"/>
                </a:solidFill>
                <a:latin typeface="+mn-lt"/>
              </a:rPr>
              <a:t>108,950</a:t>
            </a:r>
          </a:p>
        </p:txBody>
      </p:sp>
      <p:sp>
        <p:nvSpPr>
          <p:cNvPr id="145" name="TextBox 144"/>
          <p:cNvSpPr txBox="1"/>
          <p:nvPr/>
        </p:nvSpPr>
        <p:spPr>
          <a:xfrm>
            <a:off x="2500513" y="5845136"/>
            <a:ext cx="70220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Clark*</a:t>
            </a:r>
          </a:p>
          <a:p>
            <a:pPr algn="ctr"/>
            <a:r>
              <a:rPr lang="en-US" sz="1000" b="1" i="1" dirty="0">
                <a:solidFill>
                  <a:schemeClr val="tx1"/>
                </a:solidFill>
                <a:latin typeface="+mn-lt"/>
              </a:rPr>
              <a:t>488,500</a:t>
            </a:r>
          </a:p>
        </p:txBody>
      </p:sp>
      <p:sp>
        <p:nvSpPr>
          <p:cNvPr id="146" name="TextBox 145"/>
          <p:cNvSpPr txBox="1"/>
          <p:nvPr/>
        </p:nvSpPr>
        <p:spPr>
          <a:xfrm>
            <a:off x="3094151" y="5364044"/>
            <a:ext cx="80141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Skamania</a:t>
            </a:r>
          </a:p>
          <a:p>
            <a:pPr algn="ctr"/>
            <a:r>
              <a:rPr lang="en-US" sz="1000" b="1" i="1" dirty="0">
                <a:solidFill>
                  <a:schemeClr val="bg1"/>
                </a:solidFill>
                <a:latin typeface="+mn-lt"/>
              </a:rPr>
              <a:t>12,060</a:t>
            </a:r>
          </a:p>
        </p:txBody>
      </p:sp>
      <p:sp>
        <p:nvSpPr>
          <p:cNvPr id="147" name="TextBox 146"/>
          <p:cNvSpPr txBox="1"/>
          <p:nvPr/>
        </p:nvSpPr>
        <p:spPr>
          <a:xfrm>
            <a:off x="4073948" y="5754884"/>
            <a:ext cx="70771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Klickitat</a:t>
            </a:r>
          </a:p>
          <a:p>
            <a:pPr algn="ctr"/>
            <a:r>
              <a:rPr lang="en-US" sz="1000" b="1" i="1" dirty="0">
                <a:solidFill>
                  <a:schemeClr val="bg1"/>
                </a:solidFill>
                <a:latin typeface="+mn-lt"/>
              </a:rPr>
              <a:t>22,430</a:t>
            </a:r>
          </a:p>
        </p:txBody>
      </p:sp>
      <p:sp>
        <p:nvSpPr>
          <p:cNvPr id="148" name="TextBox 147"/>
          <p:cNvSpPr txBox="1"/>
          <p:nvPr/>
        </p:nvSpPr>
        <p:spPr>
          <a:xfrm>
            <a:off x="2266644" y="2424571"/>
            <a:ext cx="626877" cy="458583"/>
          </a:xfrm>
          <a:prstGeom prst="rect">
            <a:avLst/>
          </a:prstGeom>
          <a:noFill/>
          <a:ln w="12700">
            <a:noFill/>
          </a:ln>
          <a:effectLst/>
        </p:spPr>
        <p:txBody>
          <a:bodyPr wrap="none" rtlCol="0">
            <a:spAutoFit/>
          </a:bodyPr>
          <a:lstStyle/>
          <a:p>
            <a:pPr algn="ctr"/>
            <a:r>
              <a:rPr lang="en-US" sz="1000" b="1" dirty="0">
                <a:solidFill>
                  <a:schemeClr val="tx1"/>
                </a:solidFill>
                <a:latin typeface="+mn-lt"/>
              </a:rPr>
              <a:t>Island</a:t>
            </a:r>
          </a:p>
          <a:p>
            <a:pPr algn="ctr"/>
            <a:r>
              <a:rPr lang="en-US" sz="1000" b="1" i="1" dirty="0">
                <a:solidFill>
                  <a:schemeClr val="tx1"/>
                </a:solidFill>
                <a:latin typeface="+mn-lt"/>
              </a:rPr>
              <a:t>84,820</a:t>
            </a:r>
          </a:p>
        </p:txBody>
      </p:sp>
      <p:sp>
        <p:nvSpPr>
          <p:cNvPr id="149" name="TextBox 148"/>
          <p:cNvSpPr txBox="1"/>
          <p:nvPr/>
        </p:nvSpPr>
        <p:spPr>
          <a:xfrm>
            <a:off x="1187371" y="2726686"/>
            <a:ext cx="66178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Clallam</a:t>
            </a:r>
          </a:p>
          <a:p>
            <a:pPr algn="ctr"/>
            <a:r>
              <a:rPr lang="en-US" sz="1000" b="1" i="1" dirty="0">
                <a:solidFill>
                  <a:schemeClr val="bg1"/>
                </a:solidFill>
                <a:latin typeface="+mn-lt"/>
              </a:rPr>
              <a:t>76,010</a:t>
            </a:r>
          </a:p>
        </p:txBody>
      </p:sp>
      <p:sp>
        <p:nvSpPr>
          <p:cNvPr id="150" name="TextBox 149"/>
          <p:cNvSpPr txBox="1"/>
          <p:nvPr/>
        </p:nvSpPr>
        <p:spPr>
          <a:xfrm>
            <a:off x="1251367" y="3172317"/>
            <a:ext cx="77753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Jefferson</a:t>
            </a:r>
          </a:p>
          <a:p>
            <a:pPr algn="ctr"/>
            <a:r>
              <a:rPr lang="en-US" sz="1000" b="1" i="1" dirty="0">
                <a:solidFill>
                  <a:schemeClr val="bg1"/>
                </a:solidFill>
                <a:latin typeface="+mn-lt"/>
              </a:rPr>
              <a:t>31,900</a:t>
            </a:r>
          </a:p>
        </p:txBody>
      </p:sp>
      <p:sp>
        <p:nvSpPr>
          <p:cNvPr id="151" name="TextBox 150"/>
          <p:cNvSpPr txBox="1"/>
          <p:nvPr/>
        </p:nvSpPr>
        <p:spPr>
          <a:xfrm>
            <a:off x="1264129" y="3644584"/>
            <a:ext cx="636062" cy="634961"/>
          </a:xfrm>
          <a:prstGeom prst="rect">
            <a:avLst/>
          </a:prstGeom>
          <a:noFill/>
          <a:ln w="12700">
            <a:noFill/>
          </a:ln>
          <a:effectLst/>
        </p:spPr>
        <p:txBody>
          <a:bodyPr wrap="none" rtlCol="0">
            <a:spAutoFit/>
          </a:bodyPr>
          <a:lstStyle/>
          <a:p>
            <a:pPr algn="ctr"/>
            <a:r>
              <a:rPr lang="en-US" sz="1000" b="1" dirty="0">
                <a:solidFill>
                  <a:schemeClr val="bg1"/>
                </a:solidFill>
                <a:latin typeface="+mn-lt"/>
              </a:rPr>
              <a:t>Grays</a:t>
            </a:r>
          </a:p>
          <a:p>
            <a:pPr algn="ctr"/>
            <a:r>
              <a:rPr lang="en-US" sz="1000" b="1" dirty="0">
                <a:solidFill>
                  <a:schemeClr val="bg1"/>
                </a:solidFill>
                <a:latin typeface="+mn-lt"/>
              </a:rPr>
              <a:t>Harbor</a:t>
            </a:r>
          </a:p>
          <a:p>
            <a:pPr algn="ctr"/>
            <a:r>
              <a:rPr lang="en-US" sz="1000" b="1" i="1" dirty="0">
                <a:solidFill>
                  <a:schemeClr val="bg1"/>
                </a:solidFill>
                <a:latin typeface="+mn-lt"/>
              </a:rPr>
              <a:t>74,160</a:t>
            </a:r>
          </a:p>
        </p:txBody>
      </p:sp>
      <p:sp>
        <p:nvSpPr>
          <p:cNvPr id="152" name="TextBox 151"/>
          <p:cNvSpPr txBox="1"/>
          <p:nvPr/>
        </p:nvSpPr>
        <p:spPr>
          <a:xfrm>
            <a:off x="1446694" y="4720293"/>
            <a:ext cx="62687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Pacific</a:t>
            </a:r>
          </a:p>
          <a:p>
            <a:pPr algn="ctr"/>
            <a:r>
              <a:rPr lang="en-US" sz="1000" b="1" i="1" dirty="0">
                <a:solidFill>
                  <a:schemeClr val="bg1"/>
                </a:solidFill>
                <a:latin typeface="+mn-lt"/>
              </a:rPr>
              <a:t>21,640</a:t>
            </a:r>
          </a:p>
        </p:txBody>
      </p:sp>
      <p:sp>
        <p:nvSpPr>
          <p:cNvPr id="153" name="TextBox 152"/>
          <p:cNvSpPr txBox="1"/>
          <p:nvPr/>
        </p:nvSpPr>
        <p:spPr>
          <a:xfrm>
            <a:off x="1287922" y="5272236"/>
            <a:ext cx="933413" cy="400110"/>
          </a:xfrm>
          <a:prstGeom prst="rect">
            <a:avLst/>
          </a:prstGeom>
          <a:noFill/>
          <a:ln w="12700">
            <a:noFill/>
          </a:ln>
          <a:effectLst/>
        </p:spPr>
        <p:txBody>
          <a:bodyPr wrap="square" rtlCol="0">
            <a:spAutoFit/>
          </a:bodyPr>
          <a:lstStyle/>
          <a:p>
            <a:pPr algn="ctr"/>
            <a:r>
              <a:rPr lang="en-US" sz="1000" b="1" dirty="0">
                <a:solidFill>
                  <a:schemeClr val="tx1"/>
                </a:solidFill>
                <a:latin typeface="+mn-lt"/>
              </a:rPr>
              <a:t>Wahkiakum</a:t>
            </a:r>
          </a:p>
          <a:p>
            <a:pPr algn="ctr"/>
            <a:r>
              <a:rPr lang="en-US" sz="1000" b="1" i="1" dirty="0">
                <a:solidFill>
                  <a:schemeClr val="tx1"/>
                </a:solidFill>
                <a:latin typeface="+mn-lt"/>
              </a:rPr>
              <a:t>4,190</a:t>
            </a:r>
          </a:p>
        </p:txBody>
      </p:sp>
      <p:sp>
        <p:nvSpPr>
          <p:cNvPr id="154" name="TextBox 153"/>
          <p:cNvSpPr txBox="1"/>
          <p:nvPr/>
        </p:nvSpPr>
        <p:spPr>
          <a:xfrm>
            <a:off x="2137789" y="4292096"/>
            <a:ext cx="77753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Thurston</a:t>
            </a:r>
          </a:p>
          <a:p>
            <a:pPr algn="ctr"/>
            <a:r>
              <a:rPr lang="en-US" sz="1000" b="1" i="1" dirty="0">
                <a:solidFill>
                  <a:schemeClr val="bg1"/>
                </a:solidFill>
                <a:latin typeface="+mn-lt"/>
              </a:rPr>
              <a:t>285,800</a:t>
            </a:r>
          </a:p>
        </p:txBody>
      </p:sp>
      <p:sp>
        <p:nvSpPr>
          <p:cNvPr id="155" name="TextBox 154"/>
          <p:cNvSpPr txBox="1"/>
          <p:nvPr/>
        </p:nvSpPr>
        <p:spPr>
          <a:xfrm>
            <a:off x="1867543" y="3822475"/>
            <a:ext cx="62871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Mason</a:t>
            </a:r>
          </a:p>
          <a:p>
            <a:pPr algn="ctr"/>
            <a:r>
              <a:rPr lang="en-US" sz="1000" b="1" i="1" dirty="0">
                <a:solidFill>
                  <a:schemeClr val="bg1"/>
                </a:solidFill>
                <a:latin typeface="+mn-lt"/>
              </a:rPr>
              <a:t>64,980</a:t>
            </a:r>
          </a:p>
        </p:txBody>
      </p:sp>
      <p:sp>
        <p:nvSpPr>
          <p:cNvPr id="156" name="TextBox 155"/>
          <p:cNvSpPr txBox="1"/>
          <p:nvPr/>
        </p:nvSpPr>
        <p:spPr>
          <a:xfrm>
            <a:off x="4314252" y="4943339"/>
            <a:ext cx="70220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Yakima</a:t>
            </a:r>
          </a:p>
          <a:p>
            <a:pPr algn="ctr"/>
            <a:r>
              <a:rPr lang="en-US" sz="1000" b="1" i="1" dirty="0">
                <a:solidFill>
                  <a:schemeClr val="tx1"/>
                </a:solidFill>
                <a:latin typeface="+mn-lt"/>
              </a:rPr>
              <a:t>255,950</a:t>
            </a:r>
          </a:p>
        </p:txBody>
      </p:sp>
      <p:sp>
        <p:nvSpPr>
          <p:cNvPr id="157" name="TextBox 156"/>
          <p:cNvSpPr txBox="1"/>
          <p:nvPr/>
        </p:nvSpPr>
        <p:spPr>
          <a:xfrm>
            <a:off x="4339814" y="4022219"/>
            <a:ext cx="650760" cy="458583"/>
          </a:xfrm>
          <a:prstGeom prst="rect">
            <a:avLst/>
          </a:prstGeom>
          <a:noFill/>
          <a:ln w="12700">
            <a:noFill/>
          </a:ln>
          <a:effectLst/>
        </p:spPr>
        <p:txBody>
          <a:bodyPr wrap="none" rtlCol="0">
            <a:spAutoFit/>
          </a:bodyPr>
          <a:lstStyle/>
          <a:p>
            <a:pPr algn="ctr"/>
            <a:r>
              <a:rPr lang="en-US" sz="1000" b="1" dirty="0">
                <a:solidFill>
                  <a:schemeClr val="tx1"/>
                </a:solidFill>
                <a:latin typeface="+mn-lt"/>
              </a:rPr>
              <a:t>Kittitas</a:t>
            </a:r>
          </a:p>
          <a:p>
            <a:pPr algn="ctr"/>
            <a:r>
              <a:rPr lang="en-US" sz="1000" b="1" i="1" dirty="0">
                <a:solidFill>
                  <a:schemeClr val="tx1"/>
                </a:solidFill>
                <a:latin typeface="+mn-lt"/>
              </a:rPr>
              <a:t>46,570</a:t>
            </a:r>
          </a:p>
        </p:txBody>
      </p:sp>
      <p:sp>
        <p:nvSpPr>
          <p:cNvPr id="158" name="TextBox 157"/>
          <p:cNvSpPr txBox="1"/>
          <p:nvPr/>
        </p:nvSpPr>
        <p:spPr>
          <a:xfrm>
            <a:off x="4421981" y="3306438"/>
            <a:ext cx="628713"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a:t>
            </a:r>
          </a:p>
          <a:p>
            <a:pPr algn="ctr"/>
            <a:r>
              <a:rPr lang="en-US" sz="1000" b="1" i="1" dirty="0">
                <a:solidFill>
                  <a:schemeClr val="bg1"/>
                </a:solidFill>
                <a:latin typeface="+mn-lt"/>
              </a:rPr>
              <a:t>78,420</a:t>
            </a:r>
          </a:p>
        </p:txBody>
      </p:sp>
      <p:sp>
        <p:nvSpPr>
          <p:cNvPr id="159" name="TextBox 158"/>
          <p:cNvSpPr txBox="1"/>
          <p:nvPr/>
        </p:nvSpPr>
        <p:spPr>
          <a:xfrm>
            <a:off x="5156054" y="3327993"/>
            <a:ext cx="702205"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Douglas</a:t>
            </a:r>
          </a:p>
          <a:p>
            <a:pPr algn="ctr"/>
            <a:r>
              <a:rPr lang="en-US" sz="1000" b="1" i="1" dirty="0">
                <a:solidFill>
                  <a:schemeClr val="bg1"/>
                </a:solidFill>
                <a:latin typeface="+mn-lt"/>
              </a:rPr>
              <a:t>42,820</a:t>
            </a:r>
          </a:p>
        </p:txBody>
      </p:sp>
      <p:sp>
        <p:nvSpPr>
          <p:cNvPr id="160" name="TextBox 159"/>
          <p:cNvSpPr txBox="1"/>
          <p:nvPr/>
        </p:nvSpPr>
        <p:spPr>
          <a:xfrm>
            <a:off x="4803934" y="3030093"/>
            <a:ext cx="1251548" cy="282204"/>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(Chelan-Douglas)</a:t>
            </a:r>
          </a:p>
        </p:txBody>
      </p:sp>
      <p:sp>
        <p:nvSpPr>
          <p:cNvPr id="161" name="TextBox 160"/>
          <p:cNvSpPr txBox="1"/>
          <p:nvPr/>
        </p:nvSpPr>
        <p:spPr>
          <a:xfrm>
            <a:off x="5136995" y="2025925"/>
            <a:ext cx="852861"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Okanogan</a:t>
            </a:r>
          </a:p>
          <a:p>
            <a:pPr algn="ctr"/>
            <a:r>
              <a:rPr lang="en-US" sz="1000" b="1" i="1" dirty="0">
                <a:solidFill>
                  <a:schemeClr val="tx1"/>
                </a:solidFill>
                <a:latin typeface="+mn-lt"/>
              </a:rPr>
              <a:t>42,730</a:t>
            </a:r>
          </a:p>
        </p:txBody>
      </p:sp>
      <p:sp>
        <p:nvSpPr>
          <p:cNvPr id="162" name="TextBox 161"/>
          <p:cNvSpPr txBox="1"/>
          <p:nvPr/>
        </p:nvSpPr>
        <p:spPr>
          <a:xfrm>
            <a:off x="5468962" y="5328542"/>
            <a:ext cx="702205"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a:t>
            </a:r>
          </a:p>
          <a:p>
            <a:pPr algn="ctr"/>
            <a:r>
              <a:rPr lang="en-US" sz="1000" b="1" i="1" dirty="0">
                <a:solidFill>
                  <a:schemeClr val="bg1"/>
                </a:solidFill>
                <a:latin typeface="+mn-lt"/>
              </a:rPr>
              <a:t>201,800</a:t>
            </a:r>
          </a:p>
        </p:txBody>
      </p:sp>
      <p:sp>
        <p:nvSpPr>
          <p:cNvPr id="163" name="TextBox 162"/>
          <p:cNvSpPr txBox="1"/>
          <p:nvPr/>
        </p:nvSpPr>
        <p:spPr>
          <a:xfrm>
            <a:off x="5993012" y="4996609"/>
            <a:ext cx="704042"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Franklin</a:t>
            </a:r>
          </a:p>
          <a:p>
            <a:pPr algn="ctr"/>
            <a:r>
              <a:rPr lang="en-US" sz="1000" b="1" i="1" dirty="0">
                <a:solidFill>
                  <a:schemeClr val="bg1"/>
                </a:solidFill>
                <a:latin typeface="+mn-lt"/>
              </a:rPr>
              <a:t>94,680</a:t>
            </a:r>
          </a:p>
        </p:txBody>
      </p:sp>
      <p:sp>
        <p:nvSpPr>
          <p:cNvPr id="164" name="TextBox 163"/>
          <p:cNvSpPr txBox="1"/>
          <p:nvPr/>
        </p:nvSpPr>
        <p:spPr>
          <a:xfrm>
            <a:off x="5458031" y="4819899"/>
            <a:ext cx="1284619" cy="282204"/>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(Benton-Franklin)</a:t>
            </a:r>
          </a:p>
        </p:txBody>
      </p:sp>
      <p:sp>
        <p:nvSpPr>
          <p:cNvPr id="165" name="TextBox 164"/>
          <p:cNvSpPr txBox="1"/>
          <p:nvPr/>
        </p:nvSpPr>
        <p:spPr>
          <a:xfrm>
            <a:off x="5542774" y="3944400"/>
            <a:ext cx="62687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Grant</a:t>
            </a:r>
          </a:p>
          <a:p>
            <a:pPr algn="ctr"/>
            <a:r>
              <a:rPr lang="en-US" sz="1000" b="1" i="1" dirty="0">
                <a:solidFill>
                  <a:schemeClr val="tx1"/>
                </a:solidFill>
                <a:latin typeface="+mn-lt"/>
              </a:rPr>
              <a:t>98,740</a:t>
            </a:r>
          </a:p>
        </p:txBody>
      </p:sp>
      <p:sp>
        <p:nvSpPr>
          <p:cNvPr id="166" name="TextBox 165"/>
          <p:cNvSpPr txBox="1"/>
          <p:nvPr/>
        </p:nvSpPr>
        <p:spPr>
          <a:xfrm>
            <a:off x="6454961" y="2071507"/>
            <a:ext cx="551549" cy="458583"/>
          </a:xfrm>
          <a:prstGeom prst="rect">
            <a:avLst/>
          </a:prstGeom>
          <a:noFill/>
          <a:ln w="12700">
            <a:noFill/>
          </a:ln>
          <a:effectLst/>
        </p:spPr>
        <p:txBody>
          <a:bodyPr wrap="none" rtlCol="0">
            <a:spAutoFit/>
          </a:bodyPr>
          <a:lstStyle/>
          <a:p>
            <a:pPr algn="ctr"/>
            <a:r>
              <a:rPr lang="en-US" sz="1000" b="1" dirty="0">
                <a:solidFill>
                  <a:schemeClr val="bg1"/>
                </a:solidFill>
                <a:latin typeface="+mn-lt"/>
              </a:rPr>
              <a:t>Ferry</a:t>
            </a:r>
          </a:p>
          <a:p>
            <a:pPr algn="ctr"/>
            <a:r>
              <a:rPr lang="en-US" sz="1000" b="1" i="1" dirty="0">
                <a:solidFill>
                  <a:schemeClr val="bg1"/>
                </a:solidFill>
                <a:latin typeface="+mn-lt"/>
              </a:rPr>
              <a:t>7,830</a:t>
            </a:r>
          </a:p>
        </p:txBody>
      </p:sp>
      <p:sp>
        <p:nvSpPr>
          <p:cNvPr id="167" name="TextBox 166"/>
          <p:cNvSpPr txBox="1"/>
          <p:nvPr/>
        </p:nvSpPr>
        <p:spPr>
          <a:xfrm>
            <a:off x="7054326" y="2337887"/>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Stevens</a:t>
            </a:r>
          </a:p>
          <a:p>
            <a:pPr algn="ctr"/>
            <a:r>
              <a:rPr lang="en-US" sz="1000" b="1" i="1" dirty="0">
                <a:solidFill>
                  <a:schemeClr val="bg1"/>
                </a:solidFill>
                <a:latin typeface="+mn-lt"/>
              </a:rPr>
              <a:t>45,570</a:t>
            </a:r>
          </a:p>
        </p:txBody>
      </p:sp>
      <p:sp>
        <p:nvSpPr>
          <p:cNvPr id="168" name="TextBox 167"/>
          <p:cNvSpPr txBox="1"/>
          <p:nvPr/>
        </p:nvSpPr>
        <p:spPr>
          <a:xfrm>
            <a:off x="7627855" y="1971765"/>
            <a:ext cx="626877" cy="634961"/>
          </a:xfrm>
          <a:prstGeom prst="rect">
            <a:avLst/>
          </a:prstGeom>
          <a:noFill/>
          <a:ln w="12700">
            <a:noFill/>
          </a:ln>
          <a:effectLst/>
        </p:spPr>
        <p:txBody>
          <a:bodyPr wrap="none" rtlCol="0">
            <a:spAutoFit/>
          </a:bodyPr>
          <a:lstStyle/>
          <a:p>
            <a:pPr algn="ctr"/>
            <a:r>
              <a:rPr lang="en-US" sz="1000" b="1" dirty="0">
                <a:solidFill>
                  <a:schemeClr val="bg1"/>
                </a:solidFill>
                <a:latin typeface="+mn-lt"/>
              </a:rPr>
              <a:t>Pend</a:t>
            </a:r>
          </a:p>
          <a:p>
            <a:pPr algn="ctr"/>
            <a:r>
              <a:rPr lang="en-US" sz="1000" b="1" dirty="0">
                <a:solidFill>
                  <a:schemeClr val="bg1"/>
                </a:solidFill>
                <a:latin typeface="+mn-lt"/>
              </a:rPr>
              <a:t>Oreille</a:t>
            </a:r>
          </a:p>
          <a:p>
            <a:pPr algn="ctr"/>
            <a:r>
              <a:rPr lang="en-US" sz="1000" b="1" i="1" dirty="0">
                <a:solidFill>
                  <a:schemeClr val="bg1"/>
                </a:solidFill>
                <a:latin typeface="+mn-lt"/>
              </a:rPr>
              <a:t>13,740</a:t>
            </a:r>
          </a:p>
        </p:txBody>
      </p:sp>
      <p:sp>
        <p:nvSpPr>
          <p:cNvPr id="169" name="TextBox 168"/>
          <p:cNvSpPr txBox="1"/>
          <p:nvPr/>
        </p:nvSpPr>
        <p:spPr>
          <a:xfrm>
            <a:off x="6557743" y="3361837"/>
            <a:ext cx="645249"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Lincoln</a:t>
            </a:r>
          </a:p>
          <a:p>
            <a:pPr algn="ctr"/>
            <a:r>
              <a:rPr lang="en-US" sz="1000" b="1" i="1" dirty="0">
                <a:solidFill>
                  <a:schemeClr val="tx1"/>
                </a:solidFill>
                <a:latin typeface="+mn-lt"/>
              </a:rPr>
              <a:t>10,960</a:t>
            </a:r>
          </a:p>
        </p:txBody>
      </p:sp>
      <p:sp>
        <p:nvSpPr>
          <p:cNvPr id="170" name="TextBox 169"/>
          <p:cNvSpPr txBox="1"/>
          <p:nvPr/>
        </p:nvSpPr>
        <p:spPr>
          <a:xfrm>
            <a:off x="7462390" y="3336199"/>
            <a:ext cx="733438"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Spokane</a:t>
            </a:r>
          </a:p>
          <a:p>
            <a:pPr algn="ctr"/>
            <a:r>
              <a:rPr lang="en-US" sz="1000" b="1" i="1" dirty="0">
                <a:solidFill>
                  <a:schemeClr val="tx1"/>
                </a:solidFill>
                <a:latin typeface="+mn-lt"/>
              </a:rPr>
              <a:t>515,250</a:t>
            </a:r>
          </a:p>
        </p:txBody>
      </p:sp>
      <p:sp>
        <p:nvSpPr>
          <p:cNvPr id="171" name="TextBox 170"/>
          <p:cNvSpPr txBox="1"/>
          <p:nvPr/>
        </p:nvSpPr>
        <p:spPr>
          <a:xfrm>
            <a:off x="6504371" y="4159112"/>
            <a:ext cx="628713"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Adams</a:t>
            </a:r>
          </a:p>
          <a:p>
            <a:pPr algn="ctr"/>
            <a:r>
              <a:rPr lang="en-US" sz="1000" b="1" i="1" dirty="0">
                <a:solidFill>
                  <a:schemeClr val="bg1"/>
                </a:solidFill>
                <a:latin typeface="+mn-lt"/>
              </a:rPr>
              <a:t>20,150</a:t>
            </a:r>
          </a:p>
        </p:txBody>
      </p:sp>
      <p:sp>
        <p:nvSpPr>
          <p:cNvPr id="172" name="TextBox 171"/>
          <p:cNvSpPr txBox="1"/>
          <p:nvPr/>
        </p:nvSpPr>
        <p:spPr>
          <a:xfrm>
            <a:off x="7375989" y="4169627"/>
            <a:ext cx="783043"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Whitman</a:t>
            </a:r>
          </a:p>
          <a:p>
            <a:pPr algn="ctr"/>
            <a:r>
              <a:rPr lang="en-US" sz="1000" b="1" i="1" dirty="0">
                <a:solidFill>
                  <a:schemeClr val="tx1"/>
                </a:solidFill>
                <a:latin typeface="+mn-lt"/>
              </a:rPr>
              <a:t>50,130</a:t>
            </a:r>
          </a:p>
        </p:txBody>
      </p:sp>
      <p:sp>
        <p:nvSpPr>
          <p:cNvPr id="173" name="TextBox 172"/>
          <p:cNvSpPr txBox="1"/>
          <p:nvPr/>
        </p:nvSpPr>
        <p:spPr>
          <a:xfrm>
            <a:off x="6392679" y="5321177"/>
            <a:ext cx="946561"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Walla Walla</a:t>
            </a:r>
          </a:p>
          <a:p>
            <a:pPr algn="ctr"/>
            <a:r>
              <a:rPr lang="en-US" sz="1000" b="1" i="1" dirty="0">
                <a:solidFill>
                  <a:schemeClr val="bg1"/>
                </a:solidFill>
                <a:latin typeface="+mn-lt"/>
              </a:rPr>
              <a:t>62,200</a:t>
            </a:r>
          </a:p>
        </p:txBody>
      </p:sp>
      <p:sp>
        <p:nvSpPr>
          <p:cNvPr id="174" name="TextBox 173"/>
          <p:cNvSpPr txBox="1"/>
          <p:nvPr/>
        </p:nvSpPr>
        <p:spPr>
          <a:xfrm>
            <a:off x="7165909" y="5186813"/>
            <a:ext cx="790393"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Columbia</a:t>
            </a:r>
          </a:p>
          <a:p>
            <a:pPr algn="ctr"/>
            <a:r>
              <a:rPr lang="en-US" sz="1000" b="1" i="1" dirty="0">
                <a:solidFill>
                  <a:schemeClr val="tx1"/>
                </a:solidFill>
                <a:latin typeface="+mn-lt"/>
              </a:rPr>
              <a:t>4,160</a:t>
            </a:r>
          </a:p>
        </p:txBody>
      </p:sp>
      <p:sp>
        <p:nvSpPr>
          <p:cNvPr id="175" name="TextBox 174"/>
          <p:cNvSpPr txBox="1"/>
          <p:nvPr/>
        </p:nvSpPr>
        <p:spPr>
          <a:xfrm>
            <a:off x="7442132" y="4787184"/>
            <a:ext cx="70036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Garfield</a:t>
            </a:r>
          </a:p>
          <a:p>
            <a:pPr algn="ctr"/>
            <a:r>
              <a:rPr lang="en-US" sz="1000" b="1" i="1" dirty="0">
                <a:solidFill>
                  <a:schemeClr val="tx1"/>
                </a:solidFill>
                <a:latin typeface="+mn-lt"/>
              </a:rPr>
              <a:t>2,220</a:t>
            </a:r>
          </a:p>
        </p:txBody>
      </p:sp>
      <p:sp>
        <p:nvSpPr>
          <p:cNvPr id="176" name="TextBox 175"/>
          <p:cNvSpPr txBox="1"/>
          <p:nvPr/>
        </p:nvSpPr>
        <p:spPr>
          <a:xfrm>
            <a:off x="7832783" y="5225345"/>
            <a:ext cx="62687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Asotin</a:t>
            </a:r>
          </a:p>
          <a:p>
            <a:pPr algn="ctr"/>
            <a:r>
              <a:rPr lang="en-US" sz="1000" b="1" i="1" dirty="0">
                <a:solidFill>
                  <a:schemeClr val="tx1"/>
                </a:solidFill>
                <a:latin typeface="+mn-lt"/>
              </a:rPr>
              <a:t>22,520</a:t>
            </a:r>
          </a:p>
        </p:txBody>
      </p:sp>
      <p:sp>
        <p:nvSpPr>
          <p:cNvPr id="177" name="TextBox 176"/>
          <p:cNvSpPr txBox="1"/>
          <p:nvPr/>
        </p:nvSpPr>
        <p:spPr>
          <a:xfrm>
            <a:off x="6523256" y="1746059"/>
            <a:ext cx="1580420" cy="282204"/>
          </a:xfrm>
          <a:prstGeom prst="rect">
            <a:avLst/>
          </a:prstGeom>
          <a:noFill/>
          <a:ln w="12700">
            <a:noFill/>
          </a:ln>
          <a:effectLst/>
        </p:spPr>
        <p:txBody>
          <a:bodyPr wrap="none" rtlCol="0">
            <a:spAutoFit/>
          </a:bodyPr>
          <a:lstStyle/>
          <a:p>
            <a:pPr algn="ctr"/>
            <a:r>
              <a:rPr lang="en-US" sz="1000" b="1" dirty="0">
                <a:solidFill>
                  <a:schemeClr val="bg1"/>
                </a:solidFill>
                <a:latin typeface="+mn-lt"/>
              </a:rPr>
              <a:t>(Northeast Tri County)</a:t>
            </a:r>
          </a:p>
        </p:txBody>
      </p:sp>
      <p:sp>
        <p:nvSpPr>
          <p:cNvPr id="178" name="TextBox 177"/>
          <p:cNvSpPr txBox="1"/>
          <p:nvPr/>
        </p:nvSpPr>
        <p:spPr>
          <a:xfrm>
            <a:off x="1831728" y="1713079"/>
            <a:ext cx="742623" cy="458583"/>
          </a:xfrm>
          <a:prstGeom prst="rect">
            <a:avLst/>
          </a:prstGeom>
          <a:noFill/>
          <a:ln w="12700">
            <a:noFill/>
          </a:ln>
          <a:effectLst/>
        </p:spPr>
        <p:txBody>
          <a:bodyPr wrap="none" rtlCol="0">
            <a:spAutoFit/>
          </a:bodyPr>
          <a:lstStyle/>
          <a:p>
            <a:pPr algn="ctr"/>
            <a:r>
              <a:rPr lang="en-US" sz="1000" b="1" dirty="0">
                <a:solidFill>
                  <a:schemeClr val="tx1"/>
                </a:solidFill>
                <a:latin typeface="+mn-lt"/>
              </a:rPr>
              <a:t>San Juan</a:t>
            </a:r>
          </a:p>
          <a:p>
            <a:pPr algn="ctr"/>
            <a:r>
              <a:rPr lang="en-US" sz="1000" b="1" i="1" dirty="0">
                <a:solidFill>
                  <a:schemeClr val="tx1"/>
                </a:solidFill>
                <a:latin typeface="+mn-lt"/>
              </a:rPr>
              <a:t>17,150</a:t>
            </a:r>
          </a:p>
        </p:txBody>
      </p:sp>
      <p:sp>
        <p:nvSpPr>
          <p:cNvPr id="183" name="TextBox 182"/>
          <p:cNvSpPr txBox="1"/>
          <p:nvPr/>
        </p:nvSpPr>
        <p:spPr>
          <a:xfrm>
            <a:off x="2316549" y="3263608"/>
            <a:ext cx="618861" cy="400110"/>
          </a:xfrm>
          <a:prstGeom prst="rect">
            <a:avLst/>
          </a:prstGeom>
          <a:noFill/>
          <a:ln w="12700">
            <a:noFill/>
          </a:ln>
          <a:effectLst/>
        </p:spPr>
        <p:txBody>
          <a:bodyPr wrap="square" rtlCol="0">
            <a:spAutoFit/>
          </a:bodyPr>
          <a:lstStyle/>
          <a:p>
            <a:pPr algn="ctr"/>
            <a:r>
              <a:rPr lang="en-US" sz="1000" b="1" dirty="0">
                <a:solidFill>
                  <a:schemeClr val="tx1"/>
                </a:solidFill>
                <a:latin typeface="+mn-lt"/>
              </a:rPr>
              <a:t>Kitsap</a:t>
            </a:r>
          </a:p>
          <a:p>
            <a:pPr algn="ctr"/>
            <a:r>
              <a:rPr lang="en-US" sz="1000" b="1" i="1" dirty="0">
                <a:solidFill>
                  <a:schemeClr val="tx1"/>
                </a:solidFill>
                <a:latin typeface="+mn-lt"/>
              </a:rPr>
              <a:t>270,100</a:t>
            </a:r>
          </a:p>
        </p:txBody>
      </p:sp>
      <p:grpSp>
        <p:nvGrpSpPr>
          <p:cNvPr id="11" name="Group 10"/>
          <p:cNvGrpSpPr/>
          <p:nvPr/>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dirty="0">
                    <a:solidFill>
                      <a:schemeClr val="tx1"/>
                    </a:solidFill>
                    <a:latin typeface="+mn-lt"/>
                    <a:ea typeface="+mn-ea"/>
                    <a:cs typeface="+mn-cs"/>
                  </a:rPr>
                  <a:t>Departments that have combined</a:t>
                </a:r>
              </a:p>
              <a:p>
                <a:r>
                  <a:rPr lang="en-US" sz="1000" b="1" kern="1200" dirty="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spcBef>
                      <a:spcPts val="200"/>
                    </a:spcBef>
                  </a:pPr>
                  <a:endParaRPr lang="en-US" dirty="0"/>
                </a:p>
              </p:txBody>
            </p:sp>
            <p:sp>
              <p:nvSpPr>
                <p:cNvPr id="134" name="Rectangle 133"/>
                <p:cNvSpPr/>
                <p:nvPr userDrawn="1"/>
              </p:nvSpPr>
              <p:spPr>
                <a:xfrm>
                  <a:off x="15619382" y="3848545"/>
                  <a:ext cx="219456" cy="219456"/>
                </a:xfrm>
                <a:prstGeom prst="rect">
                  <a:avLst/>
                </a:prstGeom>
                <a:ln>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dirty="0">
                      <a:solidFill>
                        <a:schemeClr val="tx1"/>
                      </a:solidFill>
                      <a:latin typeface="+mn-lt"/>
                    </a:rPr>
                    <a:t>Public Health Department</a:t>
                  </a:r>
                  <a:r>
                    <a:rPr lang="en-US" sz="1000" b="1" baseline="0" dirty="0">
                      <a:solidFill>
                        <a:schemeClr val="tx1"/>
                      </a:solidFill>
                      <a:latin typeface="+mn-lt"/>
                    </a:rPr>
                    <a:t> (8)</a:t>
                  </a:r>
                  <a:endParaRPr lang="en-US" sz="1000" b="1" dirty="0">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dirty="0">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dirty="0">
                      <a:solidFill>
                        <a:schemeClr val="tx1"/>
                      </a:solidFill>
                      <a:latin typeface="+mn-lt"/>
                    </a:rPr>
                    <a:t>Single County District (8)</a:t>
                  </a:r>
                </a:p>
              </p:txBody>
            </p:sp>
          </p:grpSp>
        </p:grpSp>
      </p:grpSp>
      <p:pic>
        <p:nvPicPr>
          <p:cNvPr id="3" name="Picture 2">
            <a:extLst>
              <a:ext uri="{FF2B5EF4-FFF2-40B4-BE49-F238E27FC236}">
                <a16:creationId xmlns:a16="http://schemas.microsoft.com/office/drawing/2014/main" id="{84EE4D84-CC6E-082A-90B4-CAC610C18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11712" y="5822627"/>
            <a:ext cx="1996064" cy="587138"/>
          </a:xfrm>
          <a:prstGeom prst="rect">
            <a:avLst/>
          </a:prstGeom>
        </p:spPr>
      </p:pic>
    </p:spTree>
    <p:extLst>
      <p:ext uri="{BB962C8B-B14F-4D97-AF65-F5344CB8AC3E}">
        <p14:creationId xmlns:p14="http://schemas.microsoft.com/office/powerpoint/2010/main" val="3990256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dirty="0">
                <a:solidFill>
                  <a:schemeClr val="tx1"/>
                </a:solidFill>
                <a:latin typeface="+mn-lt"/>
              </a:rPr>
              <a:t>Partners</a:t>
            </a:r>
          </a:p>
          <a:p>
            <a:pPr marL="1588">
              <a:spcBef>
                <a:spcPts val="200"/>
              </a:spcBef>
            </a:pPr>
            <a:r>
              <a:rPr lang="en-US" sz="1200" dirty="0">
                <a:solidFill>
                  <a:schemeClr val="tx1"/>
                </a:solidFill>
                <a:latin typeface="+mn-lt"/>
              </a:rPr>
              <a:t>Private Sector</a:t>
            </a:r>
          </a:p>
          <a:p>
            <a:pPr marL="1588"/>
            <a:r>
              <a:rPr lang="en-US" sz="1200" dirty="0">
                <a:solidFill>
                  <a:schemeClr val="tx1"/>
                </a:solidFill>
                <a:latin typeface="+mn-lt"/>
              </a:rPr>
              <a:t>Professional Associations</a:t>
            </a:r>
          </a:p>
          <a:p>
            <a:pPr marL="1588"/>
            <a:r>
              <a:rPr lang="en-US" sz="1200" dirty="0">
                <a:solidFill>
                  <a:schemeClr val="tx1"/>
                </a:solidFill>
                <a:latin typeface="+mn-lt"/>
              </a:rPr>
              <a:t>Academic Institutions</a:t>
            </a:r>
          </a:p>
          <a:p>
            <a:pPr marL="1588"/>
            <a:r>
              <a:rPr lang="en-US" sz="1200" dirty="0">
                <a:solidFill>
                  <a:schemeClr val="tx1"/>
                </a:solidFill>
                <a:latin typeface="+mn-lt"/>
              </a:rPr>
              <a:t>Non-Profit Organizations</a:t>
            </a:r>
          </a:p>
          <a:p>
            <a:pPr marL="1588">
              <a:spcBef>
                <a:spcPts val="200"/>
              </a:spcBef>
            </a:pPr>
            <a:r>
              <a:rPr lang="en-US" sz="1200" dirty="0">
                <a:solidFill>
                  <a:schemeClr val="tx1"/>
                </a:solidFill>
                <a:latin typeface="+mn-lt"/>
              </a:rPr>
              <a:t>Health Care Delivery System</a:t>
            </a:r>
          </a:p>
          <a:p>
            <a:pPr marL="1588"/>
            <a:r>
              <a:rPr lang="en-US" sz="1200" dirty="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635357" y="3392441"/>
            <a:ext cx="685800" cy="433387"/>
          </a:xfrm>
          <a:prstGeom prst="rect">
            <a:avLst/>
          </a:prstGeom>
          <a:noFill/>
          <a:ln w="25400">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a:off x="2968411" y="5893601"/>
            <a:ext cx="1005919"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dirty="0">
                <a:solidFill>
                  <a:schemeClr val="tx1"/>
                </a:solidFill>
                <a:latin typeface="+mn-lt"/>
              </a:rPr>
              <a:t>Government</a:t>
            </a:r>
          </a:p>
          <a:p>
            <a:pPr>
              <a:spcBef>
                <a:spcPts val="200"/>
              </a:spcBef>
            </a:pPr>
            <a:r>
              <a:rPr lang="en-US" sz="1200" dirty="0">
                <a:solidFill>
                  <a:schemeClr val="tx1"/>
                </a:solidFill>
                <a:latin typeface="+mn-lt"/>
              </a:rPr>
              <a:t>Department of Health</a:t>
            </a:r>
          </a:p>
          <a:p>
            <a:r>
              <a:rPr lang="en-US" sz="1200" dirty="0">
                <a:solidFill>
                  <a:schemeClr val="tx1"/>
                </a:solidFill>
                <a:latin typeface="+mn-lt"/>
              </a:rPr>
              <a:t>State Board of Health</a:t>
            </a:r>
          </a:p>
          <a:p>
            <a:r>
              <a:rPr lang="en-US" sz="1200" dirty="0">
                <a:solidFill>
                  <a:schemeClr val="tx1"/>
                </a:solidFill>
                <a:latin typeface="+mn-lt"/>
              </a:rPr>
              <a:t>Local Health Jurisdictions (35)</a:t>
            </a:r>
          </a:p>
          <a:p>
            <a:r>
              <a:rPr lang="en-US" sz="1200" dirty="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dirty="0">
                <a:solidFill>
                  <a:srgbClr val="2699BB"/>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720456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347603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1029432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54190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04169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11" name="Picture 10" descr="photo of downtown Spokane with Spokane River in forefront"/>
          <p:cNvPicPr>
            <a:picLocks noChangeAspect="1"/>
          </p:cNvPicPr>
          <p:nvPr userDrawn="1"/>
        </p:nvPicPr>
        <p:blipFill rotWithShape="1">
          <a:blip r:embed="rId2">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pic>
        <p:nvPicPr>
          <p:cNvPr id="2" name="Picture 1">
            <a:extLst>
              <a:ext uri="{FF2B5EF4-FFF2-40B4-BE49-F238E27FC236}">
                <a16:creationId xmlns:a16="http://schemas.microsoft.com/office/drawing/2014/main" id="{65669BCC-FB9F-B78A-0E94-EC00588E352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6B80EA2-AD74-B15F-8A54-98558C16EF72}"/>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1C324521-E337-22C7-6039-3D4D1671686A}"/>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416448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dirty="0"/>
              <a:t>Left Photo Slide 1</a:t>
            </a:r>
          </a:p>
        </p:txBody>
      </p:sp>
    </p:spTree>
    <p:extLst>
      <p:ext uri="{BB962C8B-B14F-4D97-AF65-F5344CB8AC3E}">
        <p14:creationId xmlns:p14="http://schemas.microsoft.com/office/powerpoint/2010/main" val="166825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dirty="0"/>
              <a:t>Left Photo Slide 2</a:t>
            </a:r>
          </a:p>
        </p:txBody>
      </p:sp>
    </p:spTree>
    <p:extLst>
      <p:ext uri="{BB962C8B-B14F-4D97-AF65-F5344CB8AC3E}">
        <p14:creationId xmlns:p14="http://schemas.microsoft.com/office/powerpoint/2010/main" val="1054346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dirty="0"/>
              <a:t>Left Photo Slide 3</a:t>
            </a:r>
          </a:p>
        </p:txBody>
      </p:sp>
    </p:spTree>
    <p:extLst>
      <p:ext uri="{BB962C8B-B14F-4D97-AF65-F5344CB8AC3E}">
        <p14:creationId xmlns:p14="http://schemas.microsoft.com/office/powerpoint/2010/main" val="1317227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dirty="0"/>
              <a:t>Right Photo Slide 1</a:t>
            </a:r>
          </a:p>
        </p:txBody>
      </p:sp>
    </p:spTree>
    <p:extLst>
      <p:ext uri="{BB962C8B-B14F-4D97-AF65-F5344CB8AC3E}">
        <p14:creationId xmlns:p14="http://schemas.microsoft.com/office/powerpoint/2010/main" val="25080158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dirty="0"/>
              <a:t>Right Photo Slide 2</a:t>
            </a:r>
          </a:p>
        </p:txBody>
      </p:sp>
    </p:spTree>
    <p:extLst>
      <p:ext uri="{BB962C8B-B14F-4D97-AF65-F5344CB8AC3E}">
        <p14:creationId xmlns:p14="http://schemas.microsoft.com/office/powerpoint/2010/main" val="260089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dirty="0"/>
              <a:t>Right Photo Slide 3</a:t>
            </a:r>
          </a:p>
        </p:txBody>
      </p:sp>
    </p:spTree>
    <p:extLst>
      <p:ext uri="{BB962C8B-B14F-4D97-AF65-F5344CB8AC3E}">
        <p14:creationId xmlns:p14="http://schemas.microsoft.com/office/powerpoint/2010/main" val="48262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dirty="0"/>
              <a:t>Name</a:t>
            </a:r>
          </a:p>
        </p:txBody>
      </p:sp>
    </p:spTree>
    <p:extLst>
      <p:ext uri="{BB962C8B-B14F-4D97-AF65-F5344CB8AC3E}">
        <p14:creationId xmlns:p14="http://schemas.microsoft.com/office/powerpoint/2010/main" val="1138106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13" name="Picture 12" descr="photo of a boat navigating around a couple of islands in the Puget Sound"/>
          <p:cNvPicPr>
            <a:picLocks noChangeAspect="1"/>
          </p:cNvPicPr>
          <p:nvPr userDrawn="1"/>
        </p:nvPicPr>
        <p:blipFill rotWithShape="1">
          <a:blip r:embed="rId2">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pic>
        <p:nvPicPr>
          <p:cNvPr id="2" name="Picture 1">
            <a:extLst>
              <a:ext uri="{FF2B5EF4-FFF2-40B4-BE49-F238E27FC236}">
                <a16:creationId xmlns:a16="http://schemas.microsoft.com/office/drawing/2014/main" id="{B9BEEE91-389E-BC77-0AC3-D352287A1C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8503312A-C69A-5DBA-2A59-2DBA09096E96}"/>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7CC90AF8-5DC6-E142-0C4D-416CD33CF7B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2363844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dirty="0"/>
              <a:t>Team Slide 1</a:t>
            </a:r>
          </a:p>
        </p:txBody>
      </p:sp>
    </p:spTree>
    <p:extLst>
      <p:ext uri="{BB962C8B-B14F-4D97-AF65-F5344CB8AC3E}">
        <p14:creationId xmlns:p14="http://schemas.microsoft.com/office/powerpoint/2010/main" val="167240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a:t>
            </a:r>
            <a:r>
              <a:rPr lang="en-US" sz="1800" baseline="0" dirty="0">
                <a:solidFill>
                  <a:srgbClr val="2699BB"/>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dirty="0"/>
              <a:t>Team Slide 2</a:t>
            </a:r>
          </a:p>
        </p:txBody>
      </p:sp>
    </p:spTree>
    <p:extLst>
      <p:ext uri="{BB962C8B-B14F-4D97-AF65-F5344CB8AC3E}">
        <p14:creationId xmlns:p14="http://schemas.microsoft.com/office/powerpoint/2010/main" val="882989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dirty="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dirty="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dirty="0">
                  <a:solidFill>
                    <a:srgbClr val="2699BB"/>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dirty="0">
                  <a:solidFill>
                    <a:schemeClr val="tx1"/>
                  </a:solidFill>
                  <a:latin typeface="+mn-lt"/>
                  <a:ea typeface="+mn-ea"/>
                  <a:cs typeface="+mn-cs"/>
                </a:rPr>
                <a:t>Measles</a:t>
              </a:r>
              <a:r>
                <a:rPr lang="en-US" sz="1600" b="0" i="0" kern="1200" baseline="0" dirty="0">
                  <a:solidFill>
                    <a:schemeClr val="tx1"/>
                  </a:solidFill>
                  <a:latin typeface="+mn-lt"/>
                  <a:ea typeface="+mn-ea"/>
                  <a:cs typeface="+mn-cs"/>
                </a:rPr>
                <a:t> </a:t>
              </a:r>
              <a:r>
                <a:rPr lang="en-US" sz="1600" b="0" i="0" kern="1200" dirty="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err="1">
                  <a:solidFill>
                    <a:schemeClr val="tx1"/>
                  </a:solidFill>
                  <a:latin typeface="+mn-lt"/>
                  <a:ea typeface="+mn-ea"/>
                  <a:cs typeface="+mn-cs"/>
                </a:rPr>
                <a:t>EndAIDS</a:t>
              </a:r>
              <a:endParaRPr lang="en-US" sz="1600" b="0" i="0" kern="1200" dirty="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Community Health</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600"/>
                </a:spcBef>
              </a:pPr>
              <a:r>
                <a:rPr lang="en-US" sz="1600" b="0" i="0" kern="1200" dirty="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dirty="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dirty="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dirty="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Public Health</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algn="ctr">
                <a:spcBef>
                  <a:spcPts val="600"/>
                </a:spcBef>
              </a:pPr>
              <a:r>
                <a:rPr lang="en-US" sz="1600" b="0" i="0" kern="1200" dirty="0">
                  <a:solidFill>
                    <a:schemeClr val="tx1"/>
                  </a:solidFill>
                  <a:latin typeface="+mn-lt"/>
                  <a:ea typeface="+mn-ea"/>
                  <a:cs typeface="+mn-cs"/>
                </a:rPr>
                <a:t>Puget</a:t>
              </a:r>
              <a:r>
                <a:rPr lang="en-US" sz="1600" b="0" i="0" kern="1200" baseline="0" dirty="0">
                  <a:solidFill>
                    <a:schemeClr val="tx1"/>
                  </a:solidFill>
                  <a:latin typeface="+mn-lt"/>
                  <a:ea typeface="+mn-ea"/>
                  <a:cs typeface="+mn-cs"/>
                </a:rPr>
                <a:t> Sound Cleanup</a:t>
              </a:r>
              <a:endParaRPr lang="en-US" sz="1600" b="0" i="0" kern="1200" dirty="0">
                <a:solidFill>
                  <a:schemeClr val="tx1"/>
                </a:solidFill>
                <a:latin typeface="+mn-lt"/>
                <a:ea typeface="+mn-ea"/>
                <a:cs typeface="+mn-cs"/>
              </a:endParaRPr>
            </a:p>
            <a:p>
              <a:pPr algn="ctr">
                <a:spcBef>
                  <a:spcPts val="300"/>
                </a:spcBef>
              </a:pPr>
              <a:r>
                <a:rPr lang="en-US" sz="1600" b="0" i="0" kern="1200" dirty="0">
                  <a:solidFill>
                    <a:schemeClr val="tx1"/>
                  </a:solidFill>
                  <a:latin typeface="+mn-lt"/>
                  <a:ea typeface="+mn-ea"/>
                  <a:cs typeface="+mn-cs"/>
                </a:rPr>
                <a:t> PFAS</a:t>
              </a:r>
            </a:p>
            <a:p>
              <a:pPr algn="ctr">
                <a:spcBef>
                  <a:spcPts val="300"/>
                </a:spcBef>
              </a:pPr>
              <a:r>
                <a:rPr lang="en-US" sz="1600" b="0" i="0" kern="1200" dirty="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Quality Assurance</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600"/>
                </a:spcBef>
              </a:pPr>
              <a:r>
                <a:rPr lang="en-US" sz="1600" b="0" i="0" kern="1200" dirty="0">
                  <a:solidFill>
                    <a:schemeClr val="tx1"/>
                  </a:solidFill>
                  <a:latin typeface="+mn-lt"/>
                  <a:ea typeface="+mn-ea"/>
                  <a:cs typeface="+mn-cs"/>
                </a:rPr>
                <a:t>Opioids</a:t>
              </a:r>
            </a:p>
            <a:p>
              <a:pPr marL="0" algn="ctr" defTabSz="914400" rtl="0" eaLnBrk="1" latinLnBrk="0" hangingPunct="1">
                <a:spcBef>
                  <a:spcPts val="300"/>
                </a:spcBef>
              </a:pPr>
              <a:r>
                <a:rPr lang="en-US" sz="1600" b="0" i="0" kern="1200" dirty="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dirty="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dirty="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dirty="0"/>
              <a:t>Web Presence Screenshot</a:t>
            </a:r>
          </a:p>
        </p:txBody>
      </p:sp>
    </p:spTree>
    <p:extLst>
      <p:ext uri="{BB962C8B-B14F-4D97-AF65-F5344CB8AC3E}">
        <p14:creationId xmlns:p14="http://schemas.microsoft.com/office/powerpoint/2010/main" val="3069394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dirty="0"/>
              <a:t>Web Presence Address</a:t>
            </a:r>
          </a:p>
        </p:txBody>
      </p:sp>
    </p:spTree>
    <p:extLst>
      <p:ext uri="{BB962C8B-B14F-4D97-AF65-F5344CB8AC3E}">
        <p14:creationId xmlns:p14="http://schemas.microsoft.com/office/powerpoint/2010/main" val="2236974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277108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dirty="0"/>
              <a:t>Mobile Presence Screenshot</a:t>
            </a:r>
          </a:p>
        </p:txBody>
      </p:sp>
      <p:pic>
        <p:nvPicPr>
          <p:cNvPr id="3" name="Picture 2" descr="Graphical user interface, text, website&#10;&#10;Description automatically generated">
            <a:extLst>
              <a:ext uri="{FF2B5EF4-FFF2-40B4-BE49-F238E27FC236}">
                <a16:creationId xmlns:a16="http://schemas.microsoft.com/office/drawing/2014/main" id="{A4600CD7-3841-A160-F771-AD35AAFD47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6188" y="1453015"/>
            <a:ext cx="1868186" cy="3463929"/>
          </a:xfrm>
          <a:prstGeom prst="rect">
            <a:avLst/>
          </a:prstGeom>
        </p:spPr>
      </p:pic>
    </p:spTree>
    <p:extLst>
      <p:ext uri="{BB962C8B-B14F-4D97-AF65-F5344CB8AC3E}">
        <p14:creationId xmlns:p14="http://schemas.microsoft.com/office/powerpoint/2010/main" val="798522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dirty="0"/>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Tree>
    <p:extLst>
      <p:ext uri="{BB962C8B-B14F-4D97-AF65-F5344CB8AC3E}">
        <p14:creationId xmlns:p14="http://schemas.microsoft.com/office/powerpoint/2010/main" val="2493822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dirty="0"/>
              <a:t>Questions?</a:t>
            </a:r>
          </a:p>
        </p:txBody>
      </p:sp>
    </p:spTree>
    <p:extLst>
      <p:ext uri="{BB962C8B-B14F-4D97-AF65-F5344CB8AC3E}">
        <p14:creationId xmlns:p14="http://schemas.microsoft.com/office/powerpoint/2010/main" val="1226564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dirty="0"/>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dirty="0"/>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dirty="0"/>
              <a:t>Contact 1</a:t>
            </a:r>
          </a:p>
        </p:txBody>
      </p:sp>
      <p:pic>
        <p:nvPicPr>
          <p:cNvPr id="4" name="Picture 3">
            <a:extLst>
              <a:ext uri="{FF2B5EF4-FFF2-40B4-BE49-F238E27FC236}">
                <a16:creationId xmlns:a16="http://schemas.microsoft.com/office/drawing/2014/main" id="{86BEE619-D78D-70EA-2D98-FEA3909B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30673" y="5989154"/>
            <a:ext cx="1948177" cy="313901"/>
          </a:xfrm>
          <a:prstGeom prst="rect">
            <a:avLst/>
          </a:prstGeom>
        </p:spPr>
      </p:pic>
    </p:spTree>
    <p:extLst>
      <p:ext uri="{BB962C8B-B14F-4D97-AF65-F5344CB8AC3E}">
        <p14:creationId xmlns:p14="http://schemas.microsoft.com/office/powerpoint/2010/main" val="85201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13" name="Picture 12" descr="view from high above Diablo Lake in the Northern Cascades mountain range"/>
          <p:cNvPicPr>
            <a:picLocks noChangeAspect="1"/>
          </p:cNvPicPr>
          <p:nvPr userDrawn="1"/>
        </p:nvPicPr>
        <p:blipFill rotWithShape="1">
          <a:blip r:embed="rId2">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pic>
        <p:nvPicPr>
          <p:cNvPr id="2" name="Picture 1">
            <a:extLst>
              <a:ext uri="{FF2B5EF4-FFF2-40B4-BE49-F238E27FC236}">
                <a16:creationId xmlns:a16="http://schemas.microsoft.com/office/drawing/2014/main" id="{A53861B5-BF73-D7E8-B30A-B22BF0C9F3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DB1B668F-8F4B-E772-8D4E-FE79EE59D138}"/>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E332254E-FBCE-8398-8DC8-E24932E3F802}"/>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1526459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dirty="0"/>
              <a:t>Contact 2</a:t>
            </a:r>
          </a:p>
        </p:txBody>
      </p:sp>
      <p:pic>
        <p:nvPicPr>
          <p:cNvPr id="10" name="Picture 9">
            <a:extLst>
              <a:ext uri="{FF2B5EF4-FFF2-40B4-BE49-F238E27FC236}">
                <a16:creationId xmlns:a16="http://schemas.microsoft.com/office/drawing/2014/main" id="{AE786792-2E10-5201-C908-896EB080FE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30673" y="5989154"/>
            <a:ext cx="1948177" cy="313901"/>
          </a:xfrm>
          <a:prstGeom prst="rect">
            <a:avLst/>
          </a:prstGeom>
        </p:spPr>
      </p:pic>
    </p:spTree>
    <p:extLst>
      <p:ext uri="{BB962C8B-B14F-4D97-AF65-F5344CB8AC3E}">
        <p14:creationId xmlns:p14="http://schemas.microsoft.com/office/powerpoint/2010/main" val="2541007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dirty="0"/>
              <a:t>Blank Slide</a:t>
            </a:r>
          </a:p>
        </p:txBody>
      </p:sp>
    </p:spTree>
    <p:extLst>
      <p:ext uri="{BB962C8B-B14F-4D97-AF65-F5344CB8AC3E}">
        <p14:creationId xmlns:p14="http://schemas.microsoft.com/office/powerpoint/2010/main" val="3216566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257800"/>
            <a:ext cx="12192000"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pic>
        <p:nvPicPr>
          <p:cNvPr id="2" name="Picture 1">
            <a:extLst>
              <a:ext uri="{FF2B5EF4-FFF2-40B4-BE49-F238E27FC236}">
                <a16:creationId xmlns:a16="http://schemas.microsoft.com/office/drawing/2014/main" id="{CEF2233B-E81A-1C97-8227-2D052B2EFA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77367" y="2395328"/>
            <a:ext cx="5437266" cy="1600199"/>
          </a:xfrm>
          <a:prstGeom prst="rect">
            <a:avLst/>
          </a:prstGeom>
          <a:noFill/>
          <a:ln>
            <a:noFill/>
          </a:ln>
        </p:spPr>
      </p:pic>
    </p:spTree>
    <p:extLst>
      <p:ext uri="{BB962C8B-B14F-4D97-AF65-F5344CB8AC3E}">
        <p14:creationId xmlns:p14="http://schemas.microsoft.com/office/powerpoint/2010/main" val="25554241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11" name="Picture 10" descr="Aerial view of the Palouse in Northeast Washington"/>
          <p:cNvPicPr>
            <a:picLocks noChangeAspect="1"/>
          </p:cNvPicPr>
          <p:nvPr userDrawn="1"/>
        </p:nvPicPr>
        <p:blipFill rotWithShape="1">
          <a:blip r:embed="rId2">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pic>
        <p:nvPicPr>
          <p:cNvPr id="2" name="Picture 1">
            <a:extLst>
              <a:ext uri="{FF2B5EF4-FFF2-40B4-BE49-F238E27FC236}">
                <a16:creationId xmlns:a16="http://schemas.microsoft.com/office/drawing/2014/main" id="{9BD0D64A-FABB-694D-A832-676A6C375C8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1F08D9E5-E199-C47E-A738-42A989BE1DD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FD9C2FE1-95ED-8A2D-9B5E-84799766543F}"/>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2028703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2" name="Picture 1" descr="decorative green box with abstract white lines running across it">
            <a:extLst>
              <a:ext uri="{FF2B5EF4-FFF2-40B4-BE49-F238E27FC236}">
                <a16:creationId xmlns:a16="http://schemas.microsoft.com/office/drawing/2014/main" id="{99F321F0-89B4-C3A5-27E0-B6ADF756168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6200" b="19601"/>
          <a:stretch/>
        </p:blipFill>
        <p:spPr>
          <a:xfrm>
            <a:off x="-1" y="0"/>
            <a:ext cx="12192001" cy="4523232"/>
          </a:xfrm>
          <a:prstGeom prst="rect">
            <a:avLst/>
          </a:prstGeom>
          <a:effectLst/>
        </p:spPr>
      </p:pic>
      <p:pic>
        <p:nvPicPr>
          <p:cNvPr id="3" name="Picture 2">
            <a:extLst>
              <a:ext uri="{FF2B5EF4-FFF2-40B4-BE49-F238E27FC236}">
                <a16:creationId xmlns:a16="http://schemas.microsoft.com/office/drawing/2014/main" id="{D1721CF4-F3B0-7076-E174-730987296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4" name="Text Placeholder 9">
            <a:extLst>
              <a:ext uri="{FF2B5EF4-FFF2-40B4-BE49-F238E27FC236}">
                <a16:creationId xmlns:a16="http://schemas.microsoft.com/office/drawing/2014/main" id="{E4EF4267-D26F-F3A0-6810-B810B1036F9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5" name="Title 3">
            <a:extLst>
              <a:ext uri="{FF2B5EF4-FFF2-40B4-BE49-F238E27FC236}">
                <a16:creationId xmlns:a16="http://schemas.microsoft.com/office/drawing/2014/main" id="{2686B1B2-E5B4-DCA9-C5D0-AC7D1BB25D40}"/>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1794409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pic>
        <p:nvPicPr>
          <p:cNvPr id="2" name="Picture 1">
            <a:extLst>
              <a:ext uri="{FF2B5EF4-FFF2-40B4-BE49-F238E27FC236}">
                <a16:creationId xmlns:a16="http://schemas.microsoft.com/office/drawing/2014/main" id="{E82AABD7-A6D7-D9ED-8476-36A32F09D7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FB0D00B9-541B-D6D5-586A-2D88B03B35A2}"/>
              </a:ext>
            </a:extLst>
          </p:cNvPr>
          <p:cNvSpPr>
            <a:spLocks noGrp="1"/>
          </p:cNvSpPr>
          <p:nvPr>
            <p:ph type="body" sz="quarter" idx="12"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2E8260CF-F075-63E4-E8BE-015E9B55D53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3603050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dirty="0"/>
              <a:t>Subtitle 1</a:t>
            </a:r>
          </a:p>
        </p:txBody>
      </p:sp>
    </p:spTree>
    <p:extLst>
      <p:ext uri="{BB962C8B-B14F-4D97-AF65-F5344CB8AC3E}">
        <p14:creationId xmlns:p14="http://schemas.microsoft.com/office/powerpoint/2010/main" val="3903353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741" r:id="rId16"/>
    <p:sldLayoutId id="2147483665" r:id="rId17"/>
    <p:sldLayoutId id="2147483677"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2699BB"/>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nursing.wa.gov/education/nursing-assistant-training/na-program-director-and-instructor-info/nursing-assistant-registered-nar-work-pathway" TargetMode="External"/><Relationship Id="rId7" Type="http://schemas.openxmlformats.org/officeDocument/2006/relationships/hyperlink" Target="https://nursing.wa.gov/sites/default/files/2024-07/NAR-NAC-Crosswalk.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app.leg.wa.gov/wac/default.aspx?cite=246-841A" TargetMode="External"/><Relationship Id="rId5" Type="http://schemas.openxmlformats.org/officeDocument/2006/relationships/hyperlink" Target="https://app.leg.wa.gov/RCW/default.aspx?cite=18.88A" TargetMode="External"/><Relationship Id="rId4" Type="http://schemas.openxmlformats.org/officeDocument/2006/relationships/hyperlink" Target="https://nursing.wa.gov/education/nursing-assistant-training/na-program-student-info/nursing-assistant-certification-nac-inform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CB4D8EBF-73FB-1F75-310D-040410E26C3D}"/>
              </a:ext>
            </a:extLst>
          </p:cNvPr>
          <p:cNvSpPr>
            <a:spLocks noGrp="1"/>
          </p:cNvSpPr>
          <p:nvPr>
            <p:ph type="body" sz="quarter" idx="11"/>
          </p:nvPr>
        </p:nvSpPr>
        <p:spPr>
          <a:xfrm>
            <a:off x="4972446" y="5814549"/>
            <a:ext cx="5244450" cy="574059"/>
          </a:xfrm>
        </p:spPr>
        <p:txBody>
          <a:bodyPr/>
          <a:lstStyle/>
          <a:p>
            <a:r>
              <a:rPr lang="en-US" dirty="0"/>
              <a:t>HSQA OHP</a:t>
            </a:r>
          </a:p>
        </p:txBody>
      </p:sp>
      <p:sp>
        <p:nvSpPr>
          <p:cNvPr id="5" name="Title 2">
            <a:extLst>
              <a:ext uri="{FF2B5EF4-FFF2-40B4-BE49-F238E27FC236}">
                <a16:creationId xmlns:a16="http://schemas.microsoft.com/office/drawing/2014/main" id="{B81D1181-428D-676C-33DB-158B86814927}"/>
              </a:ext>
            </a:extLst>
          </p:cNvPr>
          <p:cNvSpPr>
            <a:spLocks noGrp="1"/>
          </p:cNvSpPr>
          <p:nvPr>
            <p:ph type="title"/>
          </p:nvPr>
        </p:nvSpPr>
        <p:spPr>
          <a:xfrm>
            <a:off x="4972446" y="4844143"/>
            <a:ext cx="6322472" cy="863001"/>
          </a:xfrm>
        </p:spPr>
        <p:txBody>
          <a:bodyPr/>
          <a:lstStyle/>
          <a:p>
            <a:r>
              <a:rPr lang="en-US" dirty="0"/>
              <a:t>Nursing Assistants Overview</a:t>
            </a:r>
          </a:p>
        </p:txBody>
      </p:sp>
    </p:spTree>
    <p:extLst>
      <p:ext uri="{BB962C8B-B14F-4D97-AF65-F5344CB8AC3E}">
        <p14:creationId xmlns:p14="http://schemas.microsoft.com/office/powerpoint/2010/main" val="238502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9747-A506-617B-6E74-847D3A6D5B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1E1260-A63C-6EA5-5061-89D46FD0BDD8}"/>
              </a:ext>
            </a:extLst>
          </p:cNvPr>
          <p:cNvSpPr>
            <a:spLocks noGrp="1"/>
          </p:cNvSpPr>
          <p:nvPr>
            <p:ph type="body" sz="quarter" idx="22"/>
          </p:nvPr>
        </p:nvSpPr>
        <p:spPr/>
        <p:txBody>
          <a:bodyPr/>
          <a:lstStyle/>
          <a:p>
            <a:pPr marL="0" marR="0">
              <a:lnSpc>
                <a:spcPct val="115000"/>
              </a:lnSpc>
              <a:spcAft>
                <a:spcPts val="800"/>
              </a:spcAft>
              <a:buNone/>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DOH to WABON (Washington State Board of Nursing) Sole Authority</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Effective Date: July 1, 2026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Core Transition: All licensing, renewal, and disciplinary authority for Nursing Assistants (NAR &amp; NAC) will transfer from the Department of Health (DOH) solely to the Washington State Board of Nursing (WABON).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Legislative Mandate: This change was enacted under Senate Bill 5051 to consolidate nursing-related regulations under a single specialty board.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Board Expansion: To support this new authority, WABON is adding two new CNA (Certified Nursing Assistant) members to the Board, ensuring direct representation of the profession in policy decisions.</a:t>
            </a:r>
            <a:endParaRPr lang="en-US" sz="2000" dirty="0"/>
          </a:p>
        </p:txBody>
      </p:sp>
      <p:sp>
        <p:nvSpPr>
          <p:cNvPr id="3" name="Title 2">
            <a:extLst>
              <a:ext uri="{FF2B5EF4-FFF2-40B4-BE49-F238E27FC236}">
                <a16:creationId xmlns:a16="http://schemas.microsoft.com/office/drawing/2014/main" id="{11AC2B0A-DFFB-28E5-D536-05647E043A0B}"/>
              </a:ext>
            </a:extLst>
          </p:cNvPr>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Transition of Nursing Assistant Credentialing</a:t>
            </a:r>
            <a:endParaRPr lang="en-US" dirty="0"/>
          </a:p>
        </p:txBody>
      </p:sp>
    </p:spTree>
    <p:extLst>
      <p:ext uri="{BB962C8B-B14F-4D97-AF65-F5344CB8AC3E}">
        <p14:creationId xmlns:p14="http://schemas.microsoft.com/office/powerpoint/2010/main" val="374251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00DF-21F2-5003-0424-5B972A6939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99EFEA-FF82-5EF2-25DB-DCA19728EB17}"/>
              </a:ext>
            </a:extLst>
          </p:cNvPr>
          <p:cNvSpPr>
            <a:spLocks noGrp="1"/>
          </p:cNvSpPr>
          <p:nvPr>
            <p:ph type="body" sz="quarter" idx="22"/>
          </p:nvPr>
        </p:nvSpPr>
        <p:spPr/>
        <p:txBody>
          <a:bodyPr/>
          <a:lstStyle/>
          <a:p>
            <a:pPr>
              <a:lnSpc>
                <a:spcPct val="115000"/>
              </a:lnSpc>
              <a:spcAft>
                <a:spcPts val="800"/>
              </a:spcAft>
              <a:buSzPts val="1000"/>
              <a:tabLst>
                <a:tab pos="457200" algn="l"/>
              </a:tabLst>
              <a:defRPr/>
            </a:pPr>
            <a:r>
              <a:rPr kumimoji="0" lang="en-US" sz="24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Digital Infrastructure: The transition will be facilitated by the final launch of the HELMS (Health Enforcement and Licensing Management System) on March 24, 2026, which integrates all healthcare credentials into a streamlined platform.</a:t>
            </a:r>
            <a:endPar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SzPts val="1000"/>
              <a:tabLst>
                <a:tab pos="457200" algn="l"/>
              </a:tabLst>
              <a:defRPr/>
            </a:pPr>
            <a:r>
              <a:rPr kumimoji="0" lang="en-US" sz="24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Current Action: Until June 30, 2026, the DOH remains the point of contact for NA applications. Starting July 1, 2026, WABON will process all new applications and renewals.</a:t>
            </a:r>
            <a:endPar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1000"/>
              </a:spcBef>
              <a:spcAft>
                <a:spcPts val="800"/>
              </a:spcAft>
              <a:buClr>
                <a:srgbClr val="2699BB"/>
              </a:buClr>
              <a:buSzPts val="1000"/>
              <a:buNone/>
              <a:tabLst>
                <a:tab pos="457200" algn="l"/>
              </a:tabLst>
              <a:defRPr/>
            </a:pPr>
            <a:r>
              <a:rPr kumimoji="0" lang="en-US" sz="2400" b="1"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Note for Providers:</a:t>
            </a:r>
            <a:r>
              <a:rPr kumimoji="0" lang="en-US" sz="24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 If your Nursing Assistant credential expires in late June or early July 2026, watch for specific renewal instructions from WABON as the "freeze" periods for data migration typically occur right before such transitions.</a:t>
            </a:r>
            <a:endPar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1EB74897-193D-7BFF-B5B8-258C49A226AD}"/>
              </a:ext>
            </a:extLst>
          </p:cNvPr>
          <p:cNvSpPr>
            <a:spLocks noGrp="1"/>
          </p:cNvSpPr>
          <p:nvPr>
            <p:ph type="title"/>
          </p:nvPr>
        </p:nvSpPr>
        <p:spPr/>
        <p:txBody>
          <a:bodyPr>
            <a:normAutofit/>
          </a:bodyPr>
          <a:lstStyle/>
          <a:p>
            <a:r>
              <a:rPr lang="en-US" sz="2800" b="1" dirty="0">
                <a:latin typeface="Aptos" panose="020B0004020202020204" pitchFamily="34" charset="0"/>
                <a:ea typeface="Calibri" panose="020F0502020204030204" pitchFamily="34" charset="0"/>
                <a:cs typeface="Times New Roman" panose="02020603050405020304" pitchFamily="18" charset="0"/>
              </a:rPr>
              <a:t>Transition of Nursing Assistant Credentialing Continued…</a:t>
            </a:r>
            <a:endParaRPr lang="en-US" dirty="0"/>
          </a:p>
        </p:txBody>
      </p:sp>
    </p:spTree>
    <p:extLst>
      <p:ext uri="{BB962C8B-B14F-4D97-AF65-F5344CB8AC3E}">
        <p14:creationId xmlns:p14="http://schemas.microsoft.com/office/powerpoint/2010/main" val="291963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E460-6368-1D89-340D-D07A82A0D8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24BAFD-1E6C-6EBB-FB38-F4E889B8D8BC}"/>
              </a:ext>
            </a:extLst>
          </p:cNvPr>
          <p:cNvSpPr>
            <a:spLocks noGrp="1"/>
          </p:cNvSpPr>
          <p:nvPr>
            <p:ph type="body" sz="quarter" idx="22"/>
          </p:nvPr>
        </p:nvSpPr>
        <p:spPr>
          <a:xfrm>
            <a:off x="755781" y="1249387"/>
            <a:ext cx="10217020" cy="4934639"/>
          </a:xfrm>
        </p:spPr>
        <p:txBody>
          <a:bodyPr/>
          <a:lstStyle/>
          <a:p>
            <a:pPr marL="0" marR="0">
              <a:lnSpc>
                <a:spcPct val="115000"/>
              </a:lnSpc>
              <a:spcAft>
                <a:spcPts val="800"/>
              </a:spcAft>
              <a:buNone/>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Ensuring a Fully Completed Application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Identity Verification:</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When first launching HELMS via your SAW account, you must answer identity questions that match public records exactly.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The 14-Day Rule:</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You have </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14 days</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after submission to upload documents online; after this, you must email them to the directed contact listed.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"Yes" Answers:</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If you answer "Yes" to any Personal Data Questions (e.g., criminal history), you must upload a detailed explanation and supporting court documents immediately to avoid delays.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Demographic Data:</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Completing the demographic survey is a state law requirement for license processing.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Payment:</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Use electronic check (ACH) to avoid convenience fees.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dirty="0"/>
          </a:p>
        </p:txBody>
      </p:sp>
      <p:sp>
        <p:nvSpPr>
          <p:cNvPr id="3" name="Title 2">
            <a:extLst>
              <a:ext uri="{FF2B5EF4-FFF2-40B4-BE49-F238E27FC236}">
                <a16:creationId xmlns:a16="http://schemas.microsoft.com/office/drawing/2014/main" id="{146BD8B6-7DC4-A52D-6AA5-578854B466F3}"/>
              </a:ext>
            </a:extLst>
          </p:cNvPr>
          <p:cNvSpPr>
            <a:spLocks noGrp="1"/>
          </p:cNvSpPr>
          <p:nvPr>
            <p:ph type="title"/>
          </p:nvPr>
        </p:nvSpPr>
        <p:spPr/>
        <p:txBody>
          <a:bodyPr>
            <a:normAutofit fontScale="90000"/>
          </a:bodyPr>
          <a:lstStyle/>
          <a:p>
            <a:r>
              <a:rPr lang="en-US" b="1" dirty="0"/>
              <a:t>HELMS Application "Tips &amp; Tricks"</a:t>
            </a:r>
            <a:br>
              <a:rPr lang="en-US" dirty="0"/>
            </a:br>
            <a:br>
              <a:rPr lang="en-US" dirty="0"/>
            </a:br>
            <a:endParaRPr lang="en-US" dirty="0"/>
          </a:p>
        </p:txBody>
      </p:sp>
    </p:spTree>
    <p:extLst>
      <p:ext uri="{BB962C8B-B14F-4D97-AF65-F5344CB8AC3E}">
        <p14:creationId xmlns:p14="http://schemas.microsoft.com/office/powerpoint/2010/main" val="261794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FC14A-E366-B752-DD31-30D0C50627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B5614E-0899-ABFE-CBC2-8C86D0487EBC}"/>
              </a:ext>
            </a:extLst>
          </p:cNvPr>
          <p:cNvSpPr>
            <a:spLocks noGrp="1"/>
          </p:cNvSpPr>
          <p:nvPr>
            <p:ph type="body" sz="quarter" idx="22"/>
          </p:nvPr>
        </p:nvSpPr>
        <p:spPr>
          <a:xfrm>
            <a:off x="870857" y="1156005"/>
            <a:ext cx="10277791" cy="5112912"/>
          </a:xfrm>
        </p:spPr>
        <p:txBody>
          <a:bodyPr/>
          <a:lstStyle/>
          <a:p>
            <a:pPr marL="0" marR="0">
              <a:lnSpc>
                <a:spcPct val="115000"/>
              </a:lnSpc>
              <a:spcAft>
                <a:spcPts val="800"/>
              </a:spcAft>
              <a:buNone/>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Don't Forget These Steps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Background Check:</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Be prepared for a fingerprint-based FBI background check.</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Transcript/Training Proof:</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For NACs, training providers must confirm program completion, or official transcripts must be sent directly DOH, or WABON after June 30</a:t>
            </a:r>
            <a:r>
              <a:rPr lang="en-US" sz="2400" kern="100" baseline="30000" dirty="0">
                <a:effectLst/>
                <a:latin typeface="Aptos" panose="020B0004020202020204" pitchFamily="34" charset="0"/>
                <a:ea typeface="Calibri" panose="020F0502020204030204" pitchFamily="34" charset="0"/>
                <a:cs typeface="Times New Roman" panose="02020603050405020304" pitchFamily="18" charset="0"/>
              </a:rPr>
              <a:t>th</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2026.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Credential Number:</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Refer to your NAR/NAC credential number in all correspondence; it is required to register for the NAC knowledge exam.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Application Status:</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Check your status through the HELMS portal rather than calling to expedite the process.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dirty="0"/>
          </a:p>
        </p:txBody>
      </p:sp>
      <p:sp>
        <p:nvSpPr>
          <p:cNvPr id="3" name="Title 2">
            <a:extLst>
              <a:ext uri="{FF2B5EF4-FFF2-40B4-BE49-F238E27FC236}">
                <a16:creationId xmlns:a16="http://schemas.microsoft.com/office/drawing/2014/main" id="{E9FA3153-3DF2-FB43-0F24-565D0AD0A638}"/>
              </a:ext>
            </a:extLst>
          </p:cNvPr>
          <p:cNvSpPr>
            <a:spLocks noGrp="1"/>
          </p:cNvSpPr>
          <p:nvPr>
            <p:ph type="title"/>
          </p:nvPr>
        </p:nvSpPr>
        <p:spPr/>
        <p:txBody>
          <a:bodyPr>
            <a:normAutofit fontScale="90000"/>
          </a:bodyPr>
          <a:lstStyle/>
          <a:p>
            <a:r>
              <a:rPr lang="en-US" b="1" dirty="0"/>
              <a:t>Final Submission Checklist</a:t>
            </a:r>
            <a:br>
              <a:rPr lang="en-US" dirty="0"/>
            </a:br>
            <a:br>
              <a:rPr lang="en-US" dirty="0"/>
            </a:br>
            <a:endParaRPr lang="en-US" dirty="0"/>
          </a:p>
        </p:txBody>
      </p:sp>
    </p:spTree>
    <p:extLst>
      <p:ext uri="{BB962C8B-B14F-4D97-AF65-F5344CB8AC3E}">
        <p14:creationId xmlns:p14="http://schemas.microsoft.com/office/powerpoint/2010/main" val="153439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Demographic Survey:</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State law requires you to complete the workforce data survey during the application. Do not skip this tab.</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Payment:</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Pay the application fee ($85) via the portal. Note that digital certificates are now the standard; DOH no longer mails paper cards automatically.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Credential Search:</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Use the "Provider Credential Search" on the DOH website to find your number once issued—you need this number to register for your state exams.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Key Reminders</a:t>
            </a:r>
            <a:endParaRPr lang="en-US" dirty="0"/>
          </a:p>
        </p:txBody>
      </p:sp>
    </p:spTree>
    <p:extLst>
      <p:ext uri="{BB962C8B-B14F-4D97-AF65-F5344CB8AC3E}">
        <p14:creationId xmlns:p14="http://schemas.microsoft.com/office/powerpoint/2010/main" val="119365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7F3B6-94DC-4184-98C5-52A8B47B72F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9D0F87-5225-78C4-6992-D1CCC87ED312}"/>
              </a:ext>
            </a:extLst>
          </p:cNvPr>
          <p:cNvSpPr>
            <a:spLocks noGrp="1"/>
          </p:cNvSpPr>
          <p:nvPr>
            <p:ph type="body" sz="quarter" idx="22"/>
          </p:nvPr>
        </p:nvSpPr>
        <p:spPr>
          <a:xfrm>
            <a:off x="947076" y="1326165"/>
            <a:ext cx="10070943" cy="4662833"/>
          </a:xfrm>
        </p:spPr>
        <p:txBody>
          <a:bodyPr/>
          <a:lstStyle/>
          <a:p>
            <a:pPr marL="0" marR="0">
              <a:lnSpc>
                <a:spcPct val="115000"/>
              </a:lnSpc>
              <a:spcAft>
                <a:spcPts val="800"/>
              </a:spcAft>
              <a:buNone/>
            </a:pPr>
            <a:r>
              <a:rPr lang="en-US" sz="2400" i="1" kern="100" dirty="0">
                <a:effectLst/>
                <a:latin typeface="Aptos" panose="020B0004020202020204" pitchFamily="34" charset="0"/>
                <a:ea typeface="Calibri" panose="020F0502020204030204" pitchFamily="34" charset="0"/>
                <a:cs typeface="Times New Roman" panose="02020603050405020304" pitchFamily="18" charset="0"/>
              </a:rPr>
              <a:t>Gateway to all Washington State services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The Golden Rule:</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If you already have a SAW account (from unemployment, DOL, or other state services),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do not create a new one.</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Use the "Forgot Username/Password" tool if needed.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Account Activation:</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After signing up at secureaccess.wa.gov, you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must</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check your email and click the activation link. You cannot log in until this is done.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Technical Tip:</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Use a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desktop or laptop computer</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with Google Chrome or Microsoft Edge. Mobile phones and tablets frequently cause errors during the SAW/HELMS handshake.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8F955AFD-C23C-6E75-928B-7967AB95B70D}"/>
              </a:ext>
            </a:extLst>
          </p:cNvPr>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Setting Up Your SAW Account</a:t>
            </a:r>
            <a:endParaRPr lang="en-US" dirty="0"/>
          </a:p>
        </p:txBody>
      </p:sp>
    </p:spTree>
    <p:extLst>
      <p:ext uri="{BB962C8B-B14F-4D97-AF65-F5344CB8AC3E}">
        <p14:creationId xmlns:p14="http://schemas.microsoft.com/office/powerpoint/2010/main" val="348829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5422-FD5D-1965-B26B-C1ED6A135A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22B008-3052-B552-F0FF-A95ED5FCD808}"/>
              </a:ext>
            </a:extLst>
          </p:cNvPr>
          <p:cNvSpPr>
            <a:spLocks noGrp="1"/>
          </p:cNvSpPr>
          <p:nvPr>
            <p:ph type="body" sz="quarter" idx="22"/>
          </p:nvPr>
        </p:nvSpPr>
        <p:spPr/>
        <p:txBody>
          <a:bodyPr/>
          <a:lstStyle/>
          <a:p>
            <a:pPr marL="0" marR="0">
              <a:lnSpc>
                <a:spcPct val="115000"/>
              </a:lnSpc>
              <a:spcAft>
                <a:spcPts val="800"/>
              </a:spcAft>
              <a:buNone/>
            </a:pPr>
            <a:r>
              <a:rPr lang="en-US" sz="2400" i="1" kern="100" dirty="0">
                <a:effectLst/>
                <a:latin typeface="Aptos" panose="020B0004020202020204" pitchFamily="34" charset="0"/>
                <a:ea typeface="Calibri" panose="020F0502020204030204" pitchFamily="34" charset="0"/>
                <a:cs typeface="Times New Roman" panose="02020603050405020304" pitchFamily="18" charset="0"/>
              </a:rPr>
              <a:t>Connecting your SAW account to the Department of Health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Log in to SAW</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and click the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"Add a New Service"</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button.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Select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"I would like to browse a list of services by agency."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Choose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"Department of Health."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Find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"Health Professional and Facility Licensing (HELMS)"</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and click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"Apply."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Once added, click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"Access Now."</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You will be redirected to the HELMS portal for a one-time identity verification.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6A9C7F9B-E212-425F-E504-F94CCEF15DA7}"/>
              </a:ext>
            </a:extLst>
          </p:cNvPr>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Adding the HELMS Service</a:t>
            </a:r>
            <a:endParaRPr lang="en-US" dirty="0"/>
          </a:p>
        </p:txBody>
      </p:sp>
    </p:spTree>
    <p:extLst>
      <p:ext uri="{BB962C8B-B14F-4D97-AF65-F5344CB8AC3E}">
        <p14:creationId xmlns:p14="http://schemas.microsoft.com/office/powerpoint/2010/main" val="403126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4B43-B2E1-9252-FCB1-ABC699686D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85C780-D466-18FA-994C-102306E65BCD}"/>
              </a:ext>
            </a:extLst>
          </p:cNvPr>
          <p:cNvSpPr>
            <a:spLocks noGrp="1"/>
          </p:cNvSpPr>
          <p:nvPr>
            <p:ph type="body" sz="quarter" idx="22"/>
          </p:nvPr>
        </p:nvSpPr>
        <p:spPr/>
        <p:txBody>
          <a:bodyPr/>
          <a:lstStyle/>
          <a:p>
            <a:pPr marL="0" marR="0">
              <a:lnSpc>
                <a:spcPct val="115000"/>
              </a:lnSpc>
              <a:spcAft>
                <a:spcPts val="800"/>
              </a:spcAft>
              <a:buNone/>
            </a:pPr>
            <a:r>
              <a:rPr lang="en-US" sz="2000" i="1" kern="100" dirty="0">
                <a:effectLst/>
                <a:latin typeface="Aptos" panose="020B0004020202020204" pitchFamily="34" charset="0"/>
                <a:ea typeface="Calibri" panose="020F0502020204030204" pitchFamily="34" charset="0"/>
                <a:cs typeface="Times New Roman" panose="02020603050405020304" pitchFamily="18" charset="0"/>
              </a:rPr>
              <a:t>Locating your account and starting the application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Identity Verification:</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HELMS will ask if you have ever held a WA healthcare license.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If Yes:</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You must "Locate your Account" using your SSN and DOB to link your old NAR to your new NAC application.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If No:</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It will prompt you to create a new profile.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Social Security Number (SSN):</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Entering your SSN is mandatory for the background check. If you do not have an SSN, you must check the "Declaration of No SSN" box to proceed.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"Start Application":</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Look for this button in the top right. You can search for "Nursing Assistant Registered" or "Nursing Assistant Certified" from the list.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618ED25F-3D69-7C30-A208-C15E6D904E33}"/>
              </a:ext>
            </a:extLst>
          </p:cNvPr>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Navigating the HELMS Portal</a:t>
            </a:r>
            <a:endParaRPr lang="en-US" dirty="0"/>
          </a:p>
        </p:txBody>
      </p:sp>
    </p:spTree>
    <p:extLst>
      <p:ext uri="{BB962C8B-B14F-4D97-AF65-F5344CB8AC3E}">
        <p14:creationId xmlns:p14="http://schemas.microsoft.com/office/powerpoint/2010/main" val="115311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3B41-088D-557C-ED0D-67BAD92A09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0F6D21-4C76-13BA-1F0B-E3ADDA8B9A80}"/>
              </a:ext>
            </a:extLst>
          </p:cNvPr>
          <p:cNvSpPr>
            <a:spLocks noGrp="1"/>
          </p:cNvSpPr>
          <p:nvPr>
            <p:ph type="body" sz="quarter" idx="22"/>
          </p:nvPr>
        </p:nvSpPr>
        <p:spPr>
          <a:xfrm>
            <a:off x="1060528" y="1156003"/>
            <a:ext cx="10070943" cy="4662833"/>
          </a:xfrm>
        </p:spPr>
        <p:txBody>
          <a:bodyPr/>
          <a:lstStyle/>
          <a:p>
            <a:pPr marL="0" marR="0">
              <a:lnSpc>
                <a:spcPct val="115000"/>
              </a:lnSpc>
              <a:spcAft>
                <a:spcPts val="800"/>
              </a:spcAft>
              <a:buNone/>
            </a:pPr>
            <a:r>
              <a:rPr lang="en-US" sz="2400" i="1" kern="100" dirty="0">
                <a:effectLst/>
                <a:latin typeface="Aptos" panose="020B0004020202020204" pitchFamily="34" charset="0"/>
                <a:ea typeface="Calibri" panose="020F0502020204030204" pitchFamily="34" charset="0"/>
                <a:cs typeface="Times New Roman" panose="02020603050405020304" pitchFamily="18" charset="0"/>
              </a:rPr>
              <a:t>How to avoid application delays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Calibri" panose="020F0502020204030204" pitchFamily="34" charset="0"/>
                <a:cs typeface="Times New Roman" panose="02020603050405020304" pitchFamily="18" charset="0"/>
              </a:rPr>
              <a:t>The 14-Day Timeout:</a:t>
            </a:r>
            <a:r>
              <a:rPr lang="en-US" sz="1800" kern="100" dirty="0">
                <a:effectLst/>
                <a:latin typeface="Aptos" panose="020B0004020202020204" pitchFamily="34" charset="0"/>
                <a:ea typeface="Calibri" panose="020F0502020204030204" pitchFamily="34" charset="0"/>
                <a:cs typeface="Times New Roman" panose="02020603050405020304" pitchFamily="18" charset="0"/>
              </a:rPr>
              <a:t> Once you start a draft application, it is only saved for </a:t>
            </a:r>
            <a:r>
              <a:rPr lang="en-US" sz="1800" b="1" kern="100" dirty="0">
                <a:effectLst/>
                <a:latin typeface="Aptos" panose="020B0004020202020204" pitchFamily="34" charset="0"/>
                <a:ea typeface="Calibri" panose="020F0502020204030204" pitchFamily="34" charset="0"/>
                <a:cs typeface="Times New Roman" panose="02020603050405020304" pitchFamily="18" charset="0"/>
              </a:rPr>
              <a:t>14 days</a:t>
            </a:r>
            <a:r>
              <a:rPr lang="en-US" sz="1800" kern="100" dirty="0">
                <a:effectLst/>
                <a:latin typeface="Aptos" panose="020B0004020202020204" pitchFamily="34" charset="0"/>
                <a:ea typeface="Calibri" panose="020F0502020204030204" pitchFamily="34" charset="0"/>
                <a:cs typeface="Times New Roman" panose="02020603050405020304" pitchFamily="18" charset="0"/>
              </a:rPr>
              <a:t>. If you don't submit and pay within that window, your progress is deleted.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Calibri" panose="020F0502020204030204" pitchFamily="34" charset="0"/>
                <a:cs typeface="Times New Roman" panose="02020603050405020304" pitchFamily="18" charset="0"/>
              </a:rPr>
              <a:t>Address Validation:</a:t>
            </a:r>
            <a:r>
              <a:rPr lang="en-US" sz="1800" kern="100" dirty="0">
                <a:effectLst/>
                <a:latin typeface="Aptos" panose="020B0004020202020204" pitchFamily="34" charset="0"/>
                <a:ea typeface="Calibri" panose="020F0502020204030204" pitchFamily="34" charset="0"/>
                <a:cs typeface="Times New Roman" panose="02020603050405020304" pitchFamily="18" charset="0"/>
              </a:rPr>
              <a:t> HELMS will often suggest a "System Recommended Address." Always choose the recommended version to ensure your record matches USPS and public data standards.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Calibri" panose="020F0502020204030204" pitchFamily="34" charset="0"/>
                <a:cs typeface="Times New Roman" panose="02020603050405020304" pitchFamily="18" charset="0"/>
              </a:rPr>
              <a:t>Greyed-Out Fields:</a:t>
            </a:r>
            <a:r>
              <a:rPr lang="en-US" sz="1800" kern="100" dirty="0">
                <a:effectLst/>
                <a:latin typeface="Aptos" panose="020B0004020202020204" pitchFamily="34" charset="0"/>
                <a:ea typeface="Calibri" panose="020F0502020204030204" pitchFamily="34" charset="0"/>
                <a:cs typeface="Times New Roman" panose="02020603050405020304" pitchFamily="18" charset="0"/>
              </a:rPr>
              <a:t> If you find a field you cannot edit (like a misspelled name), you must complete the "Legal Name Change" or "Contact Information Change" process within the portal first.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Calibri" panose="020F0502020204030204" pitchFamily="34" charset="0"/>
                <a:cs typeface="Times New Roman" panose="02020603050405020304" pitchFamily="18" charset="0"/>
              </a:rPr>
              <a:t>Payment Errors:</a:t>
            </a:r>
            <a:r>
              <a:rPr lang="en-US" sz="1800" kern="100" dirty="0">
                <a:effectLst/>
                <a:latin typeface="Aptos" panose="020B0004020202020204" pitchFamily="34" charset="0"/>
                <a:ea typeface="Calibri" panose="020F0502020204030204" pitchFamily="34" charset="0"/>
                <a:cs typeface="Times New Roman" panose="02020603050405020304" pitchFamily="18" charset="0"/>
              </a:rPr>
              <a:t> The $2.50 convenience fee is only for credit cards. To avoid extra fees and potential bank declines, use the </a:t>
            </a:r>
            <a:r>
              <a:rPr lang="en-US" sz="1800" b="1" kern="100" dirty="0">
                <a:effectLst/>
                <a:latin typeface="Aptos" panose="020B0004020202020204" pitchFamily="34" charset="0"/>
                <a:ea typeface="Calibri" panose="020F0502020204030204" pitchFamily="34" charset="0"/>
                <a:cs typeface="Times New Roman" panose="02020603050405020304" pitchFamily="18" charset="0"/>
              </a:rPr>
              <a:t>ACH (Electronic Check)</a:t>
            </a:r>
            <a:r>
              <a:rPr lang="en-US" sz="1800" kern="100" dirty="0">
                <a:effectLst/>
                <a:latin typeface="Aptos" panose="020B0004020202020204" pitchFamily="34" charset="0"/>
                <a:ea typeface="Calibri" panose="020F0502020204030204" pitchFamily="34" charset="0"/>
                <a:cs typeface="Times New Roman" panose="02020603050405020304" pitchFamily="18" charset="0"/>
              </a:rPr>
              <a:t> option.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94500069-E297-07CA-31A4-3D9E8AB4413C}"/>
              </a:ext>
            </a:extLst>
          </p:cNvPr>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Common Navigation "Pitfalls"</a:t>
            </a:r>
            <a:endParaRPr lang="en-US" dirty="0"/>
          </a:p>
        </p:txBody>
      </p:sp>
    </p:spTree>
    <p:extLst>
      <p:ext uri="{BB962C8B-B14F-4D97-AF65-F5344CB8AC3E}">
        <p14:creationId xmlns:p14="http://schemas.microsoft.com/office/powerpoint/2010/main" val="245563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6B303-BD1B-703A-F349-823054DCF9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4A3BC0-136A-AF19-4651-211A3A3C4E3E}"/>
              </a:ext>
            </a:extLst>
          </p:cNvPr>
          <p:cNvSpPr>
            <a:spLocks noGrp="1"/>
          </p:cNvSpPr>
          <p:nvPr>
            <p:ph type="body" sz="quarter" idx="22"/>
          </p:nvPr>
        </p:nvSpPr>
        <p:spPr>
          <a:xfrm>
            <a:off x="1124358" y="1536679"/>
            <a:ext cx="9708483" cy="4244173"/>
          </a:xfrm>
        </p:spPr>
        <p:txBody>
          <a:bodyPr/>
          <a:lstStyle/>
          <a:p>
            <a:pPr marL="0" marR="0">
              <a:lnSpc>
                <a:spcPct val="115000"/>
              </a:lnSpc>
              <a:spcAft>
                <a:spcPts val="800"/>
              </a:spcAft>
              <a:buNone/>
            </a:pPr>
            <a:r>
              <a:rPr lang="en-US" sz="2400" i="1" kern="100" dirty="0">
                <a:effectLst/>
                <a:latin typeface="Aptos" panose="020B0004020202020204" pitchFamily="34" charset="0"/>
                <a:ea typeface="Calibri" panose="020F0502020204030204" pitchFamily="34" charset="0"/>
                <a:cs typeface="Times New Roman" panose="02020603050405020304" pitchFamily="18" charset="0"/>
              </a:rPr>
              <a:t>Tracking your status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Demographic Survey:</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After paying, a new tab will open for a mandatory demographic survey. </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Do not close your browser</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until you have finished this and returned to the HELMS "Success" page.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Pending Number:</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Once submitted, use the </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Provider Credential Search</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 on the DOH website. Your name should appear with a "Pending" status and a credential number within 1-3 business days. </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You need this NAC.NC number to register for your state exam.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7B14AAF-25B8-DD90-8F46-F4AF15ACE3E9}"/>
              </a:ext>
            </a:extLst>
          </p:cNvPr>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Post-Submission</a:t>
            </a:r>
            <a:endParaRPr lang="en-US" dirty="0"/>
          </a:p>
        </p:txBody>
      </p:sp>
    </p:spTree>
    <p:extLst>
      <p:ext uri="{BB962C8B-B14F-4D97-AF65-F5344CB8AC3E}">
        <p14:creationId xmlns:p14="http://schemas.microsoft.com/office/powerpoint/2010/main" val="347099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DOH Strategic Plan</a:t>
            </a:r>
          </a:p>
        </p:txBody>
      </p:sp>
    </p:spTree>
    <p:extLst>
      <p:ext uri="{BB962C8B-B14F-4D97-AF65-F5344CB8AC3E}">
        <p14:creationId xmlns:p14="http://schemas.microsoft.com/office/powerpoint/2010/main" val="1253068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Questions?</a:t>
            </a:r>
          </a:p>
        </p:txBody>
      </p:sp>
    </p:spTree>
    <p:extLst>
      <p:ext uri="{BB962C8B-B14F-4D97-AF65-F5344CB8AC3E}">
        <p14:creationId xmlns:p14="http://schemas.microsoft.com/office/powerpoint/2010/main" val="138111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Eve E. Austin, RDN, CD</a:t>
            </a:r>
          </a:p>
        </p:txBody>
      </p:sp>
      <p:sp>
        <p:nvSpPr>
          <p:cNvPr id="3" name="Text Placeholder 2"/>
          <p:cNvSpPr>
            <a:spLocks noGrp="1"/>
          </p:cNvSpPr>
          <p:nvPr>
            <p:ph type="body" sz="quarter" idx="16"/>
          </p:nvPr>
        </p:nvSpPr>
        <p:spPr/>
        <p:txBody>
          <a:bodyPr/>
          <a:lstStyle/>
          <a:p>
            <a:r>
              <a:rPr lang="en-US" dirty="0"/>
              <a:t>Brad Burnham</a:t>
            </a:r>
          </a:p>
        </p:txBody>
      </p:sp>
      <p:sp>
        <p:nvSpPr>
          <p:cNvPr id="4" name="Text Placeholder 3"/>
          <p:cNvSpPr>
            <a:spLocks noGrp="1"/>
          </p:cNvSpPr>
          <p:nvPr>
            <p:ph type="body" sz="quarter" idx="17"/>
          </p:nvPr>
        </p:nvSpPr>
        <p:spPr/>
        <p:txBody>
          <a:bodyPr>
            <a:normAutofit fontScale="85000" lnSpcReduction="10000"/>
          </a:bodyPr>
          <a:lstStyle/>
          <a:p>
            <a:r>
              <a:rPr lang="en-US" dirty="0"/>
              <a:t>Operations Executive Director	</a:t>
            </a:r>
          </a:p>
        </p:txBody>
      </p:sp>
      <p:sp>
        <p:nvSpPr>
          <p:cNvPr id="5" name="Text Placeholder 4"/>
          <p:cNvSpPr>
            <a:spLocks noGrp="1"/>
          </p:cNvSpPr>
          <p:nvPr>
            <p:ph type="body" sz="quarter" idx="18"/>
          </p:nvPr>
        </p:nvSpPr>
        <p:spPr/>
        <p:txBody>
          <a:bodyPr>
            <a:normAutofit fontScale="85000" lnSpcReduction="10000"/>
          </a:bodyPr>
          <a:lstStyle/>
          <a:p>
            <a:r>
              <a:rPr lang="en-US" dirty="0"/>
              <a:t>Executive Director NAR, NAC, BH</a:t>
            </a:r>
          </a:p>
        </p:txBody>
      </p:sp>
      <p:sp>
        <p:nvSpPr>
          <p:cNvPr id="6" name="Text Placeholder 5"/>
          <p:cNvSpPr>
            <a:spLocks noGrp="1"/>
          </p:cNvSpPr>
          <p:nvPr>
            <p:ph type="body" sz="quarter" idx="19"/>
          </p:nvPr>
        </p:nvSpPr>
        <p:spPr/>
        <p:txBody>
          <a:bodyPr>
            <a:normAutofit/>
          </a:bodyPr>
          <a:lstStyle/>
          <a:p>
            <a:r>
              <a:rPr lang="en-US" dirty="0"/>
              <a:t>Office of Health Professions</a:t>
            </a:r>
          </a:p>
          <a:p>
            <a:endParaRPr lang="en-US" dirty="0"/>
          </a:p>
        </p:txBody>
      </p:sp>
      <p:sp>
        <p:nvSpPr>
          <p:cNvPr id="7" name="Text Placeholder 6"/>
          <p:cNvSpPr>
            <a:spLocks noGrp="1"/>
          </p:cNvSpPr>
          <p:nvPr>
            <p:ph type="body" sz="quarter" idx="20"/>
          </p:nvPr>
        </p:nvSpPr>
        <p:spPr/>
        <p:txBody>
          <a:bodyPr/>
          <a:lstStyle/>
          <a:p>
            <a:r>
              <a:rPr lang="en-US" dirty="0"/>
              <a:t>Office of Health Professions</a:t>
            </a:r>
          </a:p>
        </p:txBody>
      </p:sp>
      <p:pic>
        <p:nvPicPr>
          <p:cNvPr id="13" name="Picture Placeholder 12" descr="A person wearing glasses&#10;&#10;AI-generated content may be incorrect.">
            <a:extLst>
              <a:ext uri="{FF2B5EF4-FFF2-40B4-BE49-F238E27FC236}">
                <a16:creationId xmlns:a16="http://schemas.microsoft.com/office/drawing/2014/main" id="{8A055C92-B099-494D-44F1-480D0CDD42D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547" r="2018" b="7323"/>
          <a:stretch>
            <a:fillRect/>
          </a:stretch>
        </p:blipFill>
        <p:spPr>
          <a:xfrm>
            <a:off x="2799184" y="1520370"/>
            <a:ext cx="2245739" cy="2565041"/>
          </a:xfrm>
          <a:prstGeom prst="rect">
            <a:avLst/>
          </a:prstGeom>
        </p:spPr>
      </p:pic>
      <p:sp>
        <p:nvSpPr>
          <p:cNvPr id="10" name="Text Placeholder 9"/>
          <p:cNvSpPr>
            <a:spLocks noGrp="1"/>
          </p:cNvSpPr>
          <p:nvPr>
            <p:ph type="body" sz="quarter" idx="22"/>
          </p:nvPr>
        </p:nvSpPr>
        <p:spPr/>
        <p:txBody>
          <a:bodyPr/>
          <a:lstStyle/>
          <a:p>
            <a:endParaRPr lang="en-US" dirty="0"/>
          </a:p>
        </p:txBody>
      </p:sp>
      <p:sp>
        <p:nvSpPr>
          <p:cNvPr id="11" name="Title 10"/>
          <p:cNvSpPr>
            <a:spLocks noGrp="1"/>
          </p:cNvSpPr>
          <p:nvPr>
            <p:ph type="title"/>
          </p:nvPr>
        </p:nvSpPr>
        <p:spPr/>
        <p:txBody>
          <a:bodyPr/>
          <a:lstStyle/>
          <a:p>
            <a:endParaRPr lang="en-US" dirty="0"/>
          </a:p>
        </p:txBody>
      </p:sp>
      <p:sp>
        <p:nvSpPr>
          <p:cNvPr id="16" name="Text Placeholder 4">
            <a:extLst>
              <a:ext uri="{FF2B5EF4-FFF2-40B4-BE49-F238E27FC236}">
                <a16:creationId xmlns:a16="http://schemas.microsoft.com/office/drawing/2014/main" id="{DD6C7C28-1B1D-A136-318E-9438AB3A965B}"/>
              </a:ext>
            </a:extLst>
          </p:cNvPr>
          <p:cNvSpPr txBox="1">
            <a:spLocks/>
          </p:cNvSpPr>
          <p:nvPr/>
        </p:nvSpPr>
        <p:spPr>
          <a:xfrm>
            <a:off x="6490339" y="5326427"/>
            <a:ext cx="3316176" cy="31433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2699BB"/>
              </a:buClr>
              <a:buFont typeface="Wingdings" panose="05000000000000000000" pitchFamily="2" charset="2"/>
              <a:buNone/>
              <a:defRPr lang="en-US" sz="2000" i="1" kern="1200" dirty="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Brad.Burnham@doh.wa.gov</a:t>
            </a:r>
          </a:p>
        </p:txBody>
      </p:sp>
      <p:sp>
        <p:nvSpPr>
          <p:cNvPr id="17" name="Text Placeholder 4">
            <a:extLst>
              <a:ext uri="{FF2B5EF4-FFF2-40B4-BE49-F238E27FC236}">
                <a16:creationId xmlns:a16="http://schemas.microsoft.com/office/drawing/2014/main" id="{9C0D43D5-268E-63CC-0268-4AE585DA47FB}"/>
              </a:ext>
            </a:extLst>
          </p:cNvPr>
          <p:cNvSpPr txBox="1">
            <a:spLocks/>
          </p:cNvSpPr>
          <p:nvPr/>
        </p:nvSpPr>
        <p:spPr>
          <a:xfrm>
            <a:off x="2369190" y="5314290"/>
            <a:ext cx="3316176" cy="31433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2699BB"/>
              </a:buClr>
              <a:buFont typeface="Wingdings" panose="05000000000000000000" pitchFamily="2" charset="2"/>
              <a:buNone/>
              <a:defRPr lang="en-US" sz="2000" i="1" kern="1200" dirty="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Eve.Austin@doh.wa.gov</a:t>
            </a:r>
          </a:p>
        </p:txBody>
      </p:sp>
      <p:pic>
        <p:nvPicPr>
          <p:cNvPr id="1026" name="Picture 2">
            <a:extLst>
              <a:ext uri="{FF2B5EF4-FFF2-40B4-BE49-F238E27FC236}">
                <a16:creationId xmlns:a16="http://schemas.microsoft.com/office/drawing/2014/main" id="{EBCB0881-A004-B413-53D4-7F13FE6186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31" t="860" r="-7831" b="-860"/>
          <a:stretch>
            <a:fillRect/>
          </a:stretch>
        </p:blipFill>
        <p:spPr bwMode="auto">
          <a:xfrm>
            <a:off x="6946734" y="1498501"/>
            <a:ext cx="2660489" cy="267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7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0E1BC-52E3-A94D-79E0-25CDF5BF9A2B}"/>
              </a:ext>
            </a:extLst>
          </p:cNvPr>
          <p:cNvSpPr txBox="1"/>
          <p:nvPr/>
        </p:nvSpPr>
        <p:spPr>
          <a:xfrm>
            <a:off x="0" y="5709918"/>
            <a:ext cx="12192000" cy="646331"/>
          </a:xfrm>
          <a:prstGeom prst="rect">
            <a:avLst/>
          </a:prstGeom>
          <a:noFill/>
        </p:spPr>
        <p:txBody>
          <a:bodyPr wrap="square" rtlCol="0">
            <a:spAutoFit/>
          </a:bodyPr>
          <a:lstStyle/>
          <a:p>
            <a:pPr algn="ctr"/>
            <a:r>
              <a:rPr lang="en-US" sz="1800" kern="1200" dirty="0">
                <a:solidFill>
                  <a:schemeClr val="bg1"/>
                </a:solidFill>
                <a:effectLst/>
                <a:latin typeface="+mn-lt"/>
                <a:ea typeface="+mn-ea"/>
                <a:cs typeface="+mn-cs"/>
              </a:rPr>
              <a:t>To request this document in another format, call 1-800-525-0127. Deaf or hard of</a:t>
            </a:r>
          </a:p>
          <a:p>
            <a:pPr algn="ctr"/>
            <a:r>
              <a:rPr lang="en-US" sz="1800" kern="1200" dirty="0">
                <a:solidFill>
                  <a:schemeClr val="bg1"/>
                </a:solidFill>
                <a:effectLst/>
                <a:latin typeface="+mn-lt"/>
                <a:ea typeface="+mn-ea"/>
                <a:cs typeface="+mn-cs"/>
              </a:rPr>
              <a:t>hearing customers, please call 711 (Washington Relay) or email </a:t>
            </a:r>
            <a:r>
              <a:rPr lang="en-US" sz="1800" u="none" kern="1200" dirty="0">
                <a:solidFill>
                  <a:schemeClr val="bg1"/>
                </a:solidFill>
                <a:effectLst/>
                <a:latin typeface="+mn-lt"/>
                <a:ea typeface="+mn-ea"/>
                <a:cs typeface="+mn-cs"/>
              </a:rPr>
              <a:t>doh.information@doh.wa.gov</a:t>
            </a:r>
            <a:r>
              <a:rPr lang="en-US" sz="1800" kern="1200" dirty="0">
                <a:solidFill>
                  <a:schemeClr val="bg1"/>
                </a:solidFill>
                <a:effectLst/>
                <a:latin typeface="+mn-lt"/>
                <a:ea typeface="+mn-ea"/>
                <a:cs typeface="+mn-cs"/>
              </a:rPr>
              <a:t>. </a:t>
            </a:r>
          </a:p>
        </p:txBody>
      </p:sp>
    </p:spTree>
    <p:extLst>
      <p:ext uri="{BB962C8B-B14F-4D97-AF65-F5344CB8AC3E}">
        <p14:creationId xmlns:p14="http://schemas.microsoft.com/office/powerpoint/2010/main" val="199071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fontScale="92500" lnSpcReduction="10000"/>
          </a:bodyPr>
          <a:lstStyle/>
          <a:p>
            <a:r>
              <a:rPr lang="en-US" dirty="0"/>
              <a:t>March 11</a:t>
            </a:r>
            <a:r>
              <a:rPr lang="en-US" baseline="30000" dirty="0"/>
              <a:t>th</a:t>
            </a:r>
            <a:r>
              <a:rPr lang="en-US" dirty="0"/>
              <a:t>, 2026</a:t>
            </a:r>
          </a:p>
        </p:txBody>
      </p:sp>
      <p:sp>
        <p:nvSpPr>
          <p:cNvPr id="5" name="Text Placeholder 4"/>
          <p:cNvSpPr>
            <a:spLocks noGrp="1"/>
          </p:cNvSpPr>
          <p:nvPr>
            <p:ph type="body" sz="quarter" idx="15"/>
          </p:nvPr>
        </p:nvSpPr>
        <p:spPr/>
        <p:txBody>
          <a:bodyPr/>
          <a:lstStyle/>
          <a:p>
            <a:r>
              <a:rPr lang="en-US" dirty="0"/>
              <a:t>Eve Austin, RDN, CD</a:t>
            </a:r>
          </a:p>
        </p:txBody>
      </p:sp>
      <p:sp>
        <p:nvSpPr>
          <p:cNvPr id="6" name="Text Placeholder 5"/>
          <p:cNvSpPr>
            <a:spLocks noGrp="1"/>
          </p:cNvSpPr>
          <p:nvPr>
            <p:ph type="body" sz="quarter" idx="16"/>
          </p:nvPr>
        </p:nvSpPr>
        <p:spPr/>
        <p:txBody>
          <a:bodyPr/>
          <a:lstStyle/>
          <a:p>
            <a:r>
              <a:rPr lang="en-US" dirty="0"/>
              <a:t>Brad Burnham</a:t>
            </a:r>
          </a:p>
        </p:txBody>
      </p:sp>
      <p:sp>
        <p:nvSpPr>
          <p:cNvPr id="7" name="Text Placeholder 6"/>
          <p:cNvSpPr>
            <a:spLocks noGrp="1"/>
          </p:cNvSpPr>
          <p:nvPr>
            <p:ph type="body" sz="quarter" idx="17"/>
          </p:nvPr>
        </p:nvSpPr>
        <p:spPr/>
        <p:txBody>
          <a:bodyPr>
            <a:normAutofit fontScale="85000" lnSpcReduction="10000"/>
          </a:bodyPr>
          <a:lstStyle/>
          <a:p>
            <a:r>
              <a:rPr lang="en-US" dirty="0"/>
              <a:t>Operations Executive Director	</a:t>
            </a:r>
          </a:p>
        </p:txBody>
      </p:sp>
      <p:sp>
        <p:nvSpPr>
          <p:cNvPr id="8" name="Text Placeholder 7"/>
          <p:cNvSpPr>
            <a:spLocks noGrp="1"/>
          </p:cNvSpPr>
          <p:nvPr>
            <p:ph type="body" sz="quarter" idx="18"/>
          </p:nvPr>
        </p:nvSpPr>
        <p:spPr/>
        <p:txBody>
          <a:bodyPr>
            <a:normAutofit fontScale="85000" lnSpcReduction="10000"/>
          </a:bodyPr>
          <a:lstStyle/>
          <a:p>
            <a:r>
              <a:rPr lang="en-US" dirty="0"/>
              <a:t>Executive Director NAR, NAC, BH</a:t>
            </a:r>
          </a:p>
        </p:txBody>
      </p:sp>
      <p:sp>
        <p:nvSpPr>
          <p:cNvPr id="9" name="Text Placeholder 8"/>
          <p:cNvSpPr>
            <a:spLocks noGrp="1"/>
          </p:cNvSpPr>
          <p:nvPr>
            <p:ph type="body" sz="quarter" idx="19"/>
          </p:nvPr>
        </p:nvSpPr>
        <p:spPr/>
        <p:txBody>
          <a:bodyPr/>
          <a:lstStyle/>
          <a:p>
            <a:r>
              <a:rPr lang="en-US" dirty="0"/>
              <a:t>Office of Health Professions</a:t>
            </a:r>
          </a:p>
        </p:txBody>
      </p:sp>
      <p:sp>
        <p:nvSpPr>
          <p:cNvPr id="10" name="Text Placeholder 9"/>
          <p:cNvSpPr>
            <a:spLocks noGrp="1"/>
          </p:cNvSpPr>
          <p:nvPr>
            <p:ph type="body" sz="quarter" idx="20"/>
          </p:nvPr>
        </p:nvSpPr>
        <p:spPr/>
        <p:txBody>
          <a:bodyPr/>
          <a:lstStyle/>
          <a:p>
            <a:r>
              <a:rPr lang="en-US" dirty="0"/>
              <a:t>Office of Health Professions</a:t>
            </a:r>
          </a:p>
        </p:txBody>
      </p:sp>
      <p:sp>
        <p:nvSpPr>
          <p:cNvPr id="11" name="Title 10"/>
          <p:cNvSpPr>
            <a:spLocks noGrp="1"/>
          </p:cNvSpPr>
          <p:nvPr>
            <p:ph type="title"/>
          </p:nvPr>
        </p:nvSpPr>
        <p:spPr/>
        <p:txBody>
          <a:bodyPr>
            <a:normAutofit fontScale="90000"/>
          </a:bodyPr>
          <a:lstStyle/>
          <a:p>
            <a:r>
              <a:rPr lang="en-US" dirty="0"/>
              <a:t>Presenters</a:t>
            </a:r>
          </a:p>
        </p:txBody>
      </p:sp>
      <p:pic>
        <p:nvPicPr>
          <p:cNvPr id="33" name="Picture Placeholder 32" descr="A person wearing glasses&#10;&#10;AI-generated content may be incorrect.">
            <a:extLst>
              <a:ext uri="{FF2B5EF4-FFF2-40B4-BE49-F238E27FC236}">
                <a16:creationId xmlns:a16="http://schemas.microsoft.com/office/drawing/2014/main" id="{2067E457-4198-5F1B-EDD7-FF5F1F18CA3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079" r="5194" b="8927"/>
          <a:stretch>
            <a:fillRect/>
          </a:stretch>
        </p:blipFill>
        <p:spPr>
          <a:xfrm>
            <a:off x="2892854" y="2057984"/>
            <a:ext cx="2059156" cy="2533840"/>
          </a:xfrm>
          <a:prstGeom prst="rect">
            <a:avLst/>
          </a:prstGeom>
        </p:spPr>
      </p:pic>
      <p:pic>
        <p:nvPicPr>
          <p:cNvPr id="2052" name="Picture 4">
            <a:extLst>
              <a:ext uri="{FF2B5EF4-FFF2-40B4-BE49-F238E27FC236}">
                <a16:creationId xmlns:a16="http://schemas.microsoft.com/office/drawing/2014/main" id="{66ED535D-93D2-F1F2-1DC9-843E4989E9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92"/>
          <a:stretch>
            <a:fillRect/>
          </a:stretch>
        </p:blipFill>
        <p:spPr bwMode="auto">
          <a:xfrm>
            <a:off x="7007083" y="2027777"/>
            <a:ext cx="2372812" cy="262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5689" y="19050"/>
            <a:ext cx="91439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542310" y="1505771"/>
            <a:ext cx="7090756" cy="4031873"/>
          </a:xfrm>
          <a:prstGeom prst="rect">
            <a:avLst/>
          </a:prstGeom>
          <a:noFill/>
        </p:spPr>
        <p:txBody>
          <a:bodyPr wrap="square" rtlCol="0">
            <a:spAutoFit/>
          </a:bodyPr>
          <a:lstStyle/>
          <a:p>
            <a:pPr>
              <a:buClr>
                <a:srgbClr val="404040"/>
              </a:buClr>
            </a:pPr>
            <a:r>
              <a:rPr lang="en-US" sz="1400" b="1" dirty="0"/>
              <a:t>Overview of today’s conversation</a:t>
            </a:r>
          </a:p>
          <a:p>
            <a:pPr>
              <a:buClr>
                <a:srgbClr val="404040"/>
              </a:buClr>
            </a:pPr>
            <a:endParaRPr lang="en-US" sz="1400" b="1" dirty="0"/>
          </a:p>
          <a:p>
            <a:pPr marL="342900" indent="-342900">
              <a:spcBef>
                <a:spcPts val="600"/>
              </a:spcBef>
              <a:buClr>
                <a:srgbClr val="404040"/>
              </a:buClr>
              <a:buFont typeface="+mj-lt"/>
              <a:buAutoNum type="arabicPeriod"/>
            </a:pPr>
            <a:r>
              <a:rPr lang="en-US" sz="1400" b="1" dirty="0"/>
              <a:t>Overview of NAR vs. NAC</a:t>
            </a:r>
          </a:p>
          <a:p>
            <a:pPr marL="342900" indent="-342900">
              <a:spcBef>
                <a:spcPts val="600"/>
              </a:spcBef>
              <a:buClr>
                <a:srgbClr val="404040"/>
              </a:buClr>
              <a:buFont typeface="+mj-lt"/>
              <a:buAutoNum type="arabicPeriod"/>
            </a:pPr>
            <a:r>
              <a:rPr lang="en-US" sz="1400" b="1" dirty="0"/>
              <a:t>Training and Credentialing Pathways</a:t>
            </a:r>
          </a:p>
          <a:p>
            <a:pPr marL="342900" indent="-342900">
              <a:spcBef>
                <a:spcPts val="600"/>
              </a:spcBef>
              <a:buClr>
                <a:srgbClr val="404040"/>
              </a:buClr>
              <a:buFont typeface="+mj-lt"/>
              <a:buAutoNum type="arabicPeriod"/>
            </a:pPr>
            <a:r>
              <a:rPr lang="en-US" sz="1400" b="1" dirty="0"/>
              <a:t>Scope of Practice</a:t>
            </a:r>
          </a:p>
          <a:p>
            <a:pPr marL="342900" indent="-342900">
              <a:spcBef>
                <a:spcPts val="600"/>
              </a:spcBef>
              <a:buClr>
                <a:srgbClr val="404040"/>
              </a:buClr>
              <a:buFont typeface="+mj-lt"/>
              <a:buAutoNum type="arabicPeriod"/>
            </a:pPr>
            <a:r>
              <a:rPr lang="en-US" sz="1400" b="1" dirty="0"/>
              <a:t>Transition of Nursing Assistant Credentialing</a:t>
            </a:r>
          </a:p>
          <a:p>
            <a:pPr marL="342900" indent="-342900">
              <a:spcBef>
                <a:spcPts val="600"/>
              </a:spcBef>
              <a:buClr>
                <a:srgbClr val="404040"/>
              </a:buClr>
              <a:buFont typeface="+mj-lt"/>
              <a:buAutoNum type="arabicPeriod"/>
            </a:pPr>
            <a:r>
              <a:rPr lang="en-US" sz="1400" b="1" dirty="0"/>
              <a:t>HELMS </a:t>
            </a:r>
          </a:p>
          <a:p>
            <a:pPr marL="342900" indent="-342900">
              <a:spcBef>
                <a:spcPts val="600"/>
              </a:spcBef>
              <a:buClr>
                <a:srgbClr val="404040"/>
              </a:buClr>
              <a:buFont typeface="+mj-lt"/>
              <a:buAutoNum type="arabicPeriod"/>
            </a:pPr>
            <a:r>
              <a:rPr lang="en-US" sz="1400" b="1" dirty="0"/>
              <a:t>Final Submission Checklist </a:t>
            </a:r>
          </a:p>
          <a:p>
            <a:pPr marL="342900" indent="-342900">
              <a:spcBef>
                <a:spcPts val="600"/>
              </a:spcBef>
              <a:buClr>
                <a:srgbClr val="404040"/>
              </a:buClr>
              <a:buFont typeface="+mj-lt"/>
              <a:buAutoNum type="arabicPeriod"/>
            </a:pPr>
            <a:r>
              <a:rPr lang="en-US" sz="1400" b="1" dirty="0"/>
              <a:t>Key Reminders</a:t>
            </a:r>
          </a:p>
          <a:p>
            <a:pPr marL="342900" indent="-342900">
              <a:spcBef>
                <a:spcPts val="600"/>
              </a:spcBef>
              <a:buClr>
                <a:srgbClr val="404040"/>
              </a:buClr>
              <a:buFont typeface="+mj-lt"/>
              <a:buAutoNum type="arabicPeriod"/>
            </a:pPr>
            <a:r>
              <a:rPr lang="en-US" sz="1400" b="1" dirty="0"/>
              <a:t>Setting up Your SAW Account</a:t>
            </a:r>
          </a:p>
          <a:p>
            <a:pPr marL="342900" indent="-342900">
              <a:spcBef>
                <a:spcPts val="600"/>
              </a:spcBef>
              <a:buClr>
                <a:srgbClr val="404040"/>
              </a:buClr>
              <a:buFont typeface="+mj-lt"/>
              <a:buAutoNum type="arabicPeriod"/>
            </a:pPr>
            <a:r>
              <a:rPr lang="en-US" sz="1400" b="1" dirty="0"/>
              <a:t>Adding HELMS Service</a:t>
            </a:r>
          </a:p>
          <a:p>
            <a:pPr marL="342900" indent="-342900">
              <a:spcBef>
                <a:spcPts val="600"/>
              </a:spcBef>
              <a:buClr>
                <a:srgbClr val="404040"/>
              </a:buClr>
              <a:buFont typeface="+mj-lt"/>
              <a:buAutoNum type="arabicPeriod"/>
            </a:pPr>
            <a:r>
              <a:rPr lang="en-US" sz="1400" b="1" dirty="0"/>
              <a:t>Navigating HELMS</a:t>
            </a:r>
          </a:p>
          <a:p>
            <a:pPr marL="342900" indent="-342900">
              <a:spcBef>
                <a:spcPts val="600"/>
              </a:spcBef>
              <a:buClr>
                <a:srgbClr val="404040"/>
              </a:buClr>
              <a:buFont typeface="+mj-lt"/>
              <a:buAutoNum type="arabicPeriod"/>
            </a:pPr>
            <a:r>
              <a:rPr lang="en-US" sz="1400" b="1" dirty="0"/>
              <a:t>Common Navigation Pitfalls</a:t>
            </a:r>
          </a:p>
          <a:p>
            <a:pPr marL="342900" indent="-342900">
              <a:spcBef>
                <a:spcPts val="600"/>
              </a:spcBef>
              <a:buClr>
                <a:srgbClr val="404040"/>
              </a:buClr>
              <a:buFont typeface="+mj-lt"/>
              <a:buAutoNum type="arabicPeriod"/>
            </a:pPr>
            <a:r>
              <a:rPr lang="en-US" sz="1400" b="1" dirty="0"/>
              <a:t>Post Submission</a:t>
            </a:r>
            <a:endParaRPr lang="en-US" sz="1100" dirty="0"/>
          </a:p>
        </p:txBody>
      </p:sp>
      <p:sp>
        <p:nvSpPr>
          <p:cNvPr id="2" name="Text Placeholder 1"/>
          <p:cNvSpPr>
            <a:spLocks noGrp="1"/>
          </p:cNvSpPr>
          <p:nvPr>
            <p:ph type="body" sz="quarter" idx="4294967295"/>
          </p:nvPr>
        </p:nvSpPr>
        <p:spPr>
          <a:xfrm>
            <a:off x="1524000" y="674688"/>
            <a:ext cx="9144000" cy="481012"/>
          </a:xfrm>
        </p:spPr>
        <p:txBody>
          <a:bodyPr>
            <a:noAutofit/>
          </a:bodyPr>
          <a:lstStyle/>
          <a:p>
            <a:pPr marL="0" indent="0" algn="ctr">
              <a:buNone/>
            </a:pPr>
            <a:r>
              <a:rPr lang="en-US" sz="2700" dirty="0">
                <a:solidFill>
                  <a:schemeClr val="tx1"/>
                </a:solidFill>
              </a:rPr>
              <a:t>Today…</a:t>
            </a:r>
          </a:p>
        </p:txBody>
      </p:sp>
      <p:cxnSp>
        <p:nvCxnSpPr>
          <p:cNvPr id="6" name="Straight Connector 5"/>
          <p:cNvCxnSpPr/>
          <p:nvPr/>
        </p:nvCxnSpPr>
        <p:spPr>
          <a:xfrm flipV="1">
            <a:off x="5846814" y="1246350"/>
            <a:ext cx="499998"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57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2699BB"/>
              </a:buClr>
              <a:buSzTx/>
              <a:buFont typeface="Wingdings" panose="05000000000000000000" pitchFamily="2" charset="2"/>
              <a:buNone/>
              <a:tabLst/>
              <a:defRPr/>
            </a:pPr>
            <a:r>
              <a:rPr kumimoji="0" lang="en-US" sz="3000" b="1" i="0" u="none" strike="noStrike" kern="1200" cap="all" spc="0" normalizeH="0" baseline="0" noProof="0" dirty="0">
                <a:ln>
                  <a:noFill/>
                </a:ln>
                <a:solidFill>
                  <a:srgbClr val="000000"/>
                </a:solidFill>
                <a:effectLst/>
                <a:uLnTx/>
                <a:uFillTx/>
                <a:latin typeface="Century Gothic" panose="020B0502020202020204" pitchFamily="34" charset="0"/>
                <a:ea typeface="+mn-ea"/>
                <a:cs typeface="+mn-cs"/>
              </a:rPr>
              <a:t>Overview of NAR vs. NAC</a:t>
            </a:r>
            <a:endParaRPr kumimoji="0" lang="en-US" sz="3000" b="0" i="0" u="none" strike="noStrike" kern="1200" cap="all" spc="0" normalizeH="0" baseline="0" noProof="0" dirty="0">
              <a:ln>
                <a:noFill/>
              </a:ln>
              <a:solidFill>
                <a:srgbClr val="000000"/>
              </a:solidFill>
              <a:effectLst/>
              <a:uLnTx/>
              <a:uFillTx/>
              <a:latin typeface="Century Gothic" panose="020B0502020202020204" pitchFamily="34" charset="0"/>
              <a:ea typeface="+mn-ea"/>
              <a:cs typeface="+mn-cs"/>
            </a:endParaRPr>
          </a:p>
          <a:p>
            <a:endParaRPr lang="en-US" dirty="0"/>
          </a:p>
        </p:txBody>
      </p:sp>
      <p:sp>
        <p:nvSpPr>
          <p:cNvPr id="3" name="Title 2"/>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167761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70857" y="1156005"/>
            <a:ext cx="10277791" cy="5112912"/>
          </a:xfrm>
        </p:spPr>
        <p:txBody>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Nursing Assistant-Registered (NAR):</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 registration signifying the individual has completed a Department of Health (DOH) registration. An NAR may have no prior training or may be currently in-training.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Nursing Assistant-Certified (NAC):</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Signifies successful completion of a state-approved nursing assistant training program and passing the state competency exam.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Credential Hierarchy:</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An NAC credential supersedes an NAR credential.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Medication Assistance:</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NARs are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not eligible</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for Medication Assistant Certified Endorsement (MACE); only experienced NACs in skilled nursing facilities may obtain this.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normAutofit fontScale="90000"/>
          </a:bodyPr>
          <a:lstStyle/>
          <a:p>
            <a:r>
              <a:rPr lang="en-US" b="1" dirty="0"/>
              <a:t>Definition and Core Differences</a:t>
            </a:r>
            <a:br>
              <a:rPr lang="en-US" dirty="0"/>
            </a:br>
            <a:endParaRPr lang="en-US" dirty="0"/>
          </a:p>
        </p:txBody>
      </p:sp>
    </p:spTree>
    <p:extLst>
      <p:ext uri="{BB962C8B-B14F-4D97-AF65-F5344CB8AC3E}">
        <p14:creationId xmlns:p14="http://schemas.microsoft.com/office/powerpoint/2010/main" val="182521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31C5A-BF61-B38C-B4BB-9A9AC4CF27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1049ED-6571-DD5E-F666-B3444002F6A9}"/>
              </a:ext>
            </a:extLst>
          </p:cNvPr>
          <p:cNvSpPr>
            <a:spLocks noGrp="1"/>
          </p:cNvSpPr>
          <p:nvPr>
            <p:ph type="body" sz="quarter" idx="22"/>
          </p:nvPr>
        </p:nvSpPr>
        <p:spPr>
          <a:xfrm>
            <a:off x="880189" y="1294971"/>
            <a:ext cx="9999306" cy="4889055"/>
          </a:xfrm>
        </p:spPr>
        <p:txBody>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NAR (Nursing Assistant-Registered):</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The entry-level status for nursing assistants who are in training or have not yet completed the certification exam</a:t>
            </a:r>
            <a:r>
              <a:rPr lang="en-US" sz="1600" kern="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6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600" dirty="0">
                <a:hlinkClick r:id="rId3"/>
              </a:rPr>
              <a:t>Nursing Assistant-Registered (NAR) Work Pathway | Washington State Board of Nursing</a:t>
            </a:r>
            <a:endParaRPr lang="en-US" sz="16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NAC (Nursing Assistant-Certified):</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The professional status for nursing assistants who have completed an approved training program and passed the state competency exam.</a:t>
            </a:r>
            <a: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600" dirty="0">
                <a:hlinkClick r:id="rId4"/>
              </a:rPr>
              <a:t>Nursing Assistant Certification (NAC) Information | Washington State Board of Nursing</a:t>
            </a:r>
            <a:endParaRPr lang="en-US" sz="1600" dirty="0"/>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RCW (Revised Code of Washington):</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The state laws enacted by the legislature. The specific law for nursing assistants is </a:t>
            </a: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RCW 18.88A</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kern="0"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5"/>
              </a:rPr>
              <a:t>RCW 18.88A: Nursing Assistants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WAC (Washington Administrative Code):</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The regulations written by state agencies to implement the law. The specific rules for nursing assistants are found in </a:t>
            </a: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WAC 246-841A</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kern="0"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6"/>
              </a:rPr>
              <a:t>WAC 246-841A: Nursing Assistant-Certified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Key Resource</a:t>
            </a:r>
            <a:r>
              <a:rPr lang="en-US" sz="2000" b="1" kern="0" dirty="0">
                <a:effectLst/>
                <a:latin typeface="Aptos" panose="020B0004020202020204" pitchFamily="34" charset="0"/>
                <a:ea typeface="Times New Roman" panose="02020603050405020304" pitchFamily="18" charset="0"/>
                <a:cs typeface="Times New Roman" panose="02020603050405020304" pitchFamily="18" charset="0"/>
              </a:rPr>
              <a:t>:</a:t>
            </a:r>
            <a:r>
              <a:rPr lang="en-US" sz="20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600" kern="0"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7"/>
              </a:rPr>
              <a:t>NAR/NAC Crosswalk</a:t>
            </a:r>
            <a:r>
              <a:rPr lang="en-US" sz="1600" kern="0" dirty="0">
                <a:effectLst/>
                <a:latin typeface="Aptos" panose="020B0004020202020204" pitchFamily="34" charset="0"/>
                <a:ea typeface="Times New Roman" panose="02020603050405020304" pitchFamily="18" charset="0"/>
                <a:cs typeface="Times New Roman" panose="02020603050405020304" pitchFamily="18" charset="0"/>
              </a:rPr>
              <a:t> – </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This official document explains the differences in scope and requirements between the two roles under Washington law.</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D9D4681E-C996-333B-A095-2CEA36D6B43A}"/>
              </a:ext>
            </a:extLst>
          </p:cNvPr>
          <p:cNvSpPr>
            <a:spLocks noGrp="1"/>
          </p:cNvSpPr>
          <p:nvPr>
            <p:ph type="title"/>
          </p:nvPr>
        </p:nvSpPr>
        <p:spPr/>
        <p:txBody>
          <a:bodyPr>
            <a:normAutofit fontScale="90000"/>
          </a:bodyPr>
          <a:lstStyle/>
          <a:p>
            <a:r>
              <a:rPr lang="en-US" b="1" dirty="0"/>
              <a:t>Definition and Core Differences: Resources</a:t>
            </a:r>
            <a:br>
              <a:rPr lang="en-US" dirty="0"/>
            </a:br>
            <a:endParaRPr lang="en-US" dirty="0"/>
          </a:p>
        </p:txBody>
      </p:sp>
    </p:spTree>
    <p:extLst>
      <p:ext uri="{BB962C8B-B14F-4D97-AF65-F5344CB8AC3E}">
        <p14:creationId xmlns:p14="http://schemas.microsoft.com/office/powerpoint/2010/main" val="260736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FF96-CEB6-EFDB-EC8C-101FD098F7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5B908C-CE80-CDDF-0DDA-4B9FEFB4F757}"/>
              </a:ext>
            </a:extLst>
          </p:cNvPr>
          <p:cNvSpPr>
            <a:spLocks noGrp="1"/>
          </p:cNvSpPr>
          <p:nvPr>
            <p:ph type="body" sz="quarter" idx="22"/>
          </p:nvPr>
        </p:nvSpPr>
        <p:spPr>
          <a:xfrm>
            <a:off x="870857" y="1156005"/>
            <a:ext cx="10277791" cy="5112912"/>
          </a:xfrm>
        </p:spPr>
        <p:txBody>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NAR Pathway:</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Must file an application with the DOH within </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three days</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of employment.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NAC Pathway (Traditional):</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Requires 108–115 total hours, including 35 hours of classroom theory, 33 hours of skills lab, and 40 hours of clinical practice.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Clinical Hours Verification:</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Students may complete their 40 clinical hours by working as an NAR under a licensed nurse's supervision if authorized by their training program.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Alternative Routes:</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Nursing students, military medics, or Home Care Aide (HCA) "bridge" students may qualify through specific eligibility routes.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AB56594B-ACD8-94A6-0E66-E8532C0F413A}"/>
              </a:ext>
            </a:extLst>
          </p:cNvPr>
          <p:cNvSpPr>
            <a:spLocks noGrp="1"/>
          </p:cNvSpPr>
          <p:nvPr>
            <p:ph type="title"/>
          </p:nvPr>
        </p:nvSpPr>
        <p:spPr/>
        <p:txBody>
          <a:bodyPr>
            <a:normAutofit fontScale="90000"/>
          </a:bodyPr>
          <a:lstStyle/>
          <a:p>
            <a:r>
              <a:rPr lang="en-US" b="1" dirty="0"/>
              <a:t>How to Become a Nursing Assistant in WA</a:t>
            </a:r>
            <a:br>
              <a:rPr lang="en-US" dirty="0"/>
            </a:br>
            <a:br>
              <a:rPr lang="en-US" dirty="0"/>
            </a:br>
            <a:endParaRPr lang="en-US" dirty="0"/>
          </a:p>
        </p:txBody>
      </p:sp>
    </p:spTree>
    <p:extLst>
      <p:ext uri="{BB962C8B-B14F-4D97-AF65-F5344CB8AC3E}">
        <p14:creationId xmlns:p14="http://schemas.microsoft.com/office/powerpoint/2010/main" val="7054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D8684-4041-1AE1-3DE4-4C30C98F89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43B7B4-06EE-9513-4575-CC6A9095F82D}"/>
              </a:ext>
            </a:extLst>
          </p:cNvPr>
          <p:cNvSpPr>
            <a:spLocks noGrp="1"/>
          </p:cNvSpPr>
          <p:nvPr>
            <p:ph type="body" sz="quarter" idx="22"/>
          </p:nvPr>
        </p:nvSpPr>
        <p:spPr>
          <a:xfrm>
            <a:off x="870857" y="1156005"/>
            <a:ext cx="10277791" cy="5112912"/>
          </a:xfrm>
        </p:spPr>
        <p:txBody>
          <a:bodyPr/>
          <a:lstStyle/>
          <a:p>
            <a:r>
              <a:rPr lang="en-US" b="1" dirty="0"/>
              <a:t>Competencies and Restrictions</a:t>
            </a:r>
            <a:endParaRPr lang="en-US" dirty="0"/>
          </a:p>
          <a:p>
            <a:pPr marL="342900" lvl="0" indent="-342900">
              <a:buFont typeface="Arial" panose="020B0604020202020204" pitchFamily="34" charset="0"/>
              <a:buChar char="•"/>
            </a:pPr>
            <a:r>
              <a:rPr lang="en-US" b="1" dirty="0"/>
              <a:t>Demonstrated Competency:</a:t>
            </a:r>
            <a:r>
              <a:rPr lang="en-US" dirty="0"/>
              <a:t> The NAR’s scope is the same as an NAC’s, but only up to the level of their </a:t>
            </a:r>
            <a:r>
              <a:rPr lang="en-US" b="1" dirty="0"/>
              <a:t>demonstrated competency</a:t>
            </a:r>
            <a:r>
              <a:rPr lang="en-US" dirty="0"/>
              <a:t> as verified by a supervising nurse.</a:t>
            </a:r>
          </a:p>
          <a:p>
            <a:pPr marL="342900" lvl="0" indent="-342900">
              <a:buFont typeface="Arial" panose="020B0604020202020204" pitchFamily="34" charset="0"/>
              <a:buChar char="•"/>
            </a:pPr>
            <a:r>
              <a:rPr lang="en-US" b="1" dirty="0"/>
              <a:t>General Scope:</a:t>
            </a:r>
            <a:r>
              <a:rPr lang="en-US" dirty="0"/>
              <a:t> Includes vital signs, basic personal care (bathing, dressing), mobility assistance, and maintaining safety.</a:t>
            </a:r>
          </a:p>
          <a:p>
            <a:pPr marL="342900" lvl="0" indent="-342900">
              <a:buFont typeface="Arial" panose="020B0604020202020204" pitchFamily="34" charset="0"/>
              <a:buChar char="•"/>
            </a:pPr>
            <a:r>
              <a:rPr lang="en-US" b="1" dirty="0"/>
              <a:t>RN Delegation (All Settings):</a:t>
            </a:r>
            <a:r>
              <a:rPr lang="en-US" dirty="0"/>
              <a:t> Includes tasks like glucose monitoring and testing.</a:t>
            </a:r>
          </a:p>
          <a:p>
            <a:pPr marL="342900" lvl="0" indent="-342900">
              <a:buFont typeface="Arial" panose="020B0604020202020204" pitchFamily="34" charset="0"/>
              <a:buChar char="•"/>
            </a:pPr>
            <a:r>
              <a:rPr lang="en-US" sz="2400" b="1" dirty="0"/>
              <a:t>Strict Prohibitions:</a:t>
            </a:r>
            <a:endParaRPr lang="en-US" sz="2400" dirty="0"/>
          </a:p>
          <a:p>
            <a:pPr lvl="1"/>
            <a:r>
              <a:rPr lang="en-US" sz="2200" b="1" dirty="0">
                <a:latin typeface="+mn-lt"/>
                <a:ea typeface="Calibri Light" panose="020F0302020204030204" pitchFamily="34" charset="0"/>
                <a:cs typeface="Calibri Light" panose="020F0302020204030204" pitchFamily="34" charset="0"/>
              </a:rPr>
              <a:t>No sterile procedures or central line maintenance.</a:t>
            </a:r>
          </a:p>
          <a:p>
            <a:pPr lvl="1"/>
            <a:r>
              <a:rPr lang="en-US" sz="2200" b="1" dirty="0">
                <a:latin typeface="+mn-lt"/>
                <a:ea typeface="Calibri Light" panose="020F0302020204030204" pitchFamily="34" charset="0"/>
                <a:cs typeface="Calibri Light" panose="020F0302020204030204" pitchFamily="34" charset="0"/>
              </a:rPr>
              <a:t>No administration of medications by injection (except for specific insulin delegation).</a:t>
            </a:r>
          </a:p>
          <a:p>
            <a:pPr lvl="1"/>
            <a:r>
              <a:rPr lang="en-US" sz="2200" b="1" dirty="0">
                <a:latin typeface="+mn-lt"/>
                <a:ea typeface="Calibri Light" panose="020F0302020204030204" pitchFamily="34" charset="0"/>
                <a:cs typeface="Calibri Light" panose="020F0302020204030204" pitchFamily="34" charset="0"/>
              </a:rPr>
              <a:t>No tasks requiring "nursing judgment."</a:t>
            </a:r>
          </a:p>
          <a:p>
            <a:pPr marR="0" lvl="0">
              <a:lnSpc>
                <a:spcPct val="115000"/>
              </a:lnSpc>
              <a:spcAft>
                <a:spcPts val="800"/>
              </a:spcAft>
              <a:buSzPts val="1000"/>
              <a:tabLst>
                <a:tab pos="457200" algn="l"/>
              </a:tabLst>
            </a:pPr>
            <a:endParaRPr lang="en-US" dirty="0"/>
          </a:p>
        </p:txBody>
      </p:sp>
      <p:sp>
        <p:nvSpPr>
          <p:cNvPr id="3" name="Title 2">
            <a:extLst>
              <a:ext uri="{FF2B5EF4-FFF2-40B4-BE49-F238E27FC236}">
                <a16:creationId xmlns:a16="http://schemas.microsoft.com/office/drawing/2014/main" id="{6BDA815C-38B6-6EBD-E152-D8997430E5AC}"/>
              </a:ext>
            </a:extLst>
          </p:cNvPr>
          <p:cNvSpPr>
            <a:spLocks noGrp="1"/>
          </p:cNvSpPr>
          <p:nvPr>
            <p:ph type="title"/>
          </p:nvPr>
        </p:nvSpPr>
        <p:spPr/>
        <p:txBody>
          <a:bodyPr>
            <a:normAutofit fontScale="90000"/>
          </a:bodyPr>
          <a:lstStyle/>
          <a:p>
            <a:r>
              <a:rPr lang="en-US" sz="3200" b="1" dirty="0">
                <a:effectLst/>
                <a:latin typeface="Aptos" panose="020B0004020202020204" pitchFamily="34" charset="0"/>
                <a:ea typeface="Calibri" panose="020F0502020204030204" pitchFamily="34" charset="0"/>
                <a:cs typeface="Times New Roman" panose="02020603050405020304" pitchFamily="18" charset="0"/>
              </a:rPr>
              <a:t>Scope of Practice &amp; RN Delegation</a:t>
            </a:r>
            <a:br>
              <a:rPr lang="en-US" dirty="0"/>
            </a:br>
            <a:br>
              <a:rPr lang="en-US" dirty="0"/>
            </a:br>
            <a:endParaRPr lang="en-US" dirty="0"/>
          </a:p>
        </p:txBody>
      </p:sp>
    </p:spTree>
    <p:extLst>
      <p:ext uri="{BB962C8B-B14F-4D97-AF65-F5344CB8AC3E}">
        <p14:creationId xmlns:p14="http://schemas.microsoft.com/office/powerpoint/2010/main" val="2199501450"/>
      </p:ext>
    </p:extLst>
  </p:cSld>
  <p:clrMapOvr>
    <a:masterClrMapping/>
  </p:clrMapOvr>
</p:sld>
</file>

<file path=ppt/theme/theme1.xml><?xml version="1.0" encoding="utf-8"?>
<a:theme xmlns:a="http://schemas.openxmlformats.org/drawingml/2006/main" name="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C0E1661DB1D42B04F1C7F5931BB11" ma:contentTypeVersion="2" ma:contentTypeDescription="Create a new document." ma:contentTypeScope="" ma:versionID="692d5031129c76f3a9023e2c66c644f2">
  <xsd:schema xmlns:xsd="http://www.w3.org/2001/XMLSchema" xmlns:xs="http://www.w3.org/2001/XMLSchema" xmlns:p="http://schemas.microsoft.com/office/2006/metadata/properties" xmlns:ns2="705272f9-4722-48fb-941c-405cda110530" xmlns:ns3="fc8ba496-191c-4efa-995b-2397535f04d5" targetNamespace="http://schemas.microsoft.com/office/2006/metadata/properties" ma:root="true" ma:fieldsID="52e7cbb07a1486ed9b226ddd70231459" ns2:_="" ns3:_="">
    <xsd:import namespace="705272f9-4722-48fb-941c-405cda110530"/>
    <xsd:import namespace="fc8ba496-191c-4efa-995b-2397535f04d5"/>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272f9-4722-48fb-941c-405cda1105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8ba496-191c-4efa-995b-2397535f04d5"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Resources"/>
                    <xsd:enumeration value="News Release Process"/>
                  </xsd:restriction>
                </xsd:simpleType>
              </xsd:element>
            </xsd:sequence>
          </xsd:extension>
        </xsd:complexContent>
      </xsd:complexType>
    </xsd:element>
    <xsd:element name="Topic" ma:index="12" nillable="true" ma:displayName="Focus Area" ma:internalName="Topic">
      <xsd:complexType>
        <xsd:complexContent>
          <xsd:extension base="dms:MultiChoice">
            <xsd:sequence>
              <xsd:element name="Value" maxOccurs="unbounded" minOccurs="0" nillable="true">
                <xsd:simpleType>
                  <xsd:restriction base="dms:Choice">
                    <xsd:enumeration value="Collaboration"/>
                    <xsd:enumeration value="Crisis/Risk Communication"/>
                    <xsd:enumeration value="General"/>
                    <xsd:enumeration value="Reports"/>
                    <xsd:enumeration value="Media Relations"/>
                    <xsd:enumeration value="Media Relations Articles"/>
                    <xsd:enumeration value="PowerPoint"/>
                    <xsd:enumeration value="Social Media"/>
                    <xsd:enumeration value="Video"/>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ategory xmlns="fc8ba496-191c-4efa-995b-2397535f04d5">
      <Value>Resources</Value>
    </Category>
    <Topic xmlns="fc8ba496-191c-4efa-995b-2397535f04d5">
      <Value>PowerPoint</Value>
    </Topic>
    <_dlc_DocId xmlns="705272f9-4722-48fb-941c-405cda110530">7A4W3MJ5XWKC-2090435860-57</_dlc_DocId>
    <_dlc_DocIdUrl xmlns="705272f9-4722-48fb-941c-405cda110530">
      <Url>https://doh.sp.wa.gov/sites/OS/pr/cpa/_layouts/15/DocIdRedir.aspx?ID=7A4W3MJ5XWKC-2090435860-57</Url>
      <Description>7A4W3MJ5XWKC-2090435860-57</Description>
    </_dlc_DocIdUrl>
  </documentManagement>
</p:properties>
</file>

<file path=customXml/itemProps1.xml><?xml version="1.0" encoding="utf-8"?>
<ds:datastoreItem xmlns:ds="http://schemas.openxmlformats.org/officeDocument/2006/customXml" ds:itemID="{44BFAF43-6E03-4D43-8E1E-68CCD6364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272f9-4722-48fb-941c-405cda110530"/>
    <ds:schemaRef ds:uri="fc8ba496-191c-4efa-995b-2397535f0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3.xml><?xml version="1.0" encoding="utf-8"?>
<ds:datastoreItem xmlns:ds="http://schemas.openxmlformats.org/officeDocument/2006/customXml" ds:itemID="{B4F5C952-0622-4D38-B3C6-BA66DD130C24}">
  <ds:schemaRefs>
    <ds:schemaRef ds:uri="http://schemas.microsoft.com/sharepoint/events"/>
  </ds:schemaRefs>
</ds:datastoreItem>
</file>

<file path=customXml/itemProps4.xml><?xml version="1.0" encoding="utf-8"?>
<ds:datastoreItem xmlns:ds="http://schemas.openxmlformats.org/officeDocument/2006/customXml" ds:itemID="{19DCB941-C581-444C-8E3C-E94646AACC21}">
  <ds:schemaRefs>
    <ds:schemaRef ds:uri="http://purl.org/dc/elements/1.1/"/>
    <ds:schemaRef ds:uri="http://schemas.microsoft.com/office/2006/metadata/properties"/>
    <ds:schemaRef ds:uri="705272f9-4722-48fb-941c-405cda1105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c8ba496-191c-4efa-995b-2397535f04d5"/>
    <ds:schemaRef ds:uri="http://www.w3.org/XML/1998/namespace"/>
    <ds:schemaRef ds:uri="http://purl.org/dc/dcmitype/"/>
  </ds:schemaRefs>
</ds:datastoreItem>
</file>

<file path=docMetadata/LabelInfo.xml><?xml version="1.0" encoding="utf-8"?>
<clbl:labelList xmlns:clbl="http://schemas.microsoft.com/office/2020/mipLabelMetadata">
  <clbl:label id="{1520fa42-cf58-4c22-8b93-58cf1d3bd1cb}" enabled="1" method="Standard" siteId="{11d0e217-264e-400a-8ba0-57dcc127d72d}" removed="0"/>
</clbl:labelList>
</file>

<file path=docProps/app.xml><?xml version="1.0" encoding="utf-8"?>
<Properties xmlns="http://schemas.openxmlformats.org/officeDocument/2006/extended-properties" xmlns:vt="http://schemas.openxmlformats.org/officeDocument/2006/docPropsVTypes">
  <Template/>
  <TotalTime>12231</TotalTime>
  <Words>1808</Words>
  <Application>Microsoft Macintosh PowerPoint</Application>
  <PresentationFormat>Widescreen</PresentationFormat>
  <Paragraphs>131</Paragraphs>
  <Slides>22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Century Gothic</vt:lpstr>
      <vt:lpstr>Courier New</vt:lpstr>
      <vt:lpstr>Symbol</vt:lpstr>
      <vt:lpstr>Wingdings</vt:lpstr>
      <vt:lpstr>Office Theme</vt:lpstr>
      <vt:lpstr>Nursing Assistants Overview</vt:lpstr>
      <vt:lpstr>DOH Strategic Plan</vt:lpstr>
      <vt:lpstr>Presenters</vt:lpstr>
      <vt:lpstr>PowerPoint Presentation</vt:lpstr>
      <vt:lpstr>PowerPoint Presentation</vt:lpstr>
      <vt:lpstr>Definition and Core Differences </vt:lpstr>
      <vt:lpstr>Definition and Core Differences: Resources </vt:lpstr>
      <vt:lpstr>How to Become a Nursing Assistant in WA  </vt:lpstr>
      <vt:lpstr>Scope of Practice &amp; RN Delegation  </vt:lpstr>
      <vt:lpstr>Transition of Nursing Assistant Credentialing</vt:lpstr>
      <vt:lpstr>Transition of Nursing Assistant Credentialing Continued…</vt:lpstr>
      <vt:lpstr>HELMS Application "Tips &amp; Tricks"  </vt:lpstr>
      <vt:lpstr>Final Submission Checklist  </vt:lpstr>
      <vt:lpstr>Key Reminders</vt:lpstr>
      <vt:lpstr>Setting Up Your SAW Account</vt:lpstr>
      <vt:lpstr>Adding the HELMS Service</vt:lpstr>
      <vt:lpstr>Navigating the HELMS Portal</vt:lpstr>
      <vt:lpstr>Common Navigation "Pitfalls"</vt:lpstr>
      <vt:lpstr>Post-Submission</vt:lpstr>
      <vt:lpstr>Questions?</vt:lpstr>
      <vt:lpstr>PowerPoint Presentation</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Jewell, Grier (DSHS/HCLA/DDCS)</cp:lastModifiedBy>
  <cp:revision>305</cp:revision>
  <cp:lastPrinted>2019-06-24T22:33:15Z</cp:lastPrinted>
  <dcterms:created xsi:type="dcterms:W3CDTF">2018-03-05T22:02:38Z</dcterms:created>
  <dcterms:modified xsi:type="dcterms:W3CDTF">2026-03-23T22:13:39Z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0x01010079BC0E1661DB1D42B04F1C7F5931BB11</vt:lpwstr>
  </property>
  <property fmtid="{D5CDD505-2E9C-101B-9397-08002B2CF9AE}" pid="3" name="_dlc_DocIdItemGuid">
    <vt:lpwstr>f640e05c-14de-4082-a60c-89c409cdcca4</vt:lpwstr>
  </property>
  <property fmtid="{D5CDD505-2E9C-101B-9397-08002B2CF9AE}" pid="4" name="MSIP_Label_1520fa42-cf58-4c22-8b93-58cf1d3bd1cb_Enabled">
    <vt:lpwstr>true</vt:lpwstr>
  </property>
  <property fmtid="{D5CDD505-2E9C-101B-9397-08002B2CF9AE}" pid="5" name="MSIP_Label_1520fa42-cf58-4c22-8b93-58cf1d3bd1cb_SetDate">
    <vt:lpwstr>2023-01-19T16:39:19Z</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77be5adf-0877-4c21-8478-291dbc9ca470</vt:lpwstr>
  </property>
  <property fmtid="{D5CDD505-2E9C-101B-9397-08002B2CF9AE}" pid="10" name="MSIP_Label_1520fa42-cf58-4c22-8b93-58cf1d3bd1cb_ContentBits">
    <vt:lpwstr>0</vt:lpwstr>
  </property>
</Properties>
</file>