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61" r:id="rId5"/>
    <p:sldId id="510" r:id="rId6"/>
    <p:sldId id="512" r:id="rId7"/>
    <p:sldId id="513" r:id="rId8"/>
    <p:sldId id="514" r:id="rId9"/>
    <p:sldId id="525" r:id="rId10"/>
    <p:sldId id="338" r:id="rId11"/>
    <p:sldId id="524" r:id="rId12"/>
    <p:sldId id="492" r:id="rId13"/>
    <p:sldId id="262" r:id="rId14"/>
    <p:sldId id="4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1537D4-F87D-1B89-4036-D12B60614DFA}" name="Guscott, Madison (DSHS/DDA)" initials="MG" userId="S::madison.guscott@dshs.wa.gov::36db324c-4780-45ec-b642-e97427f31b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86" autoAdjust="0"/>
  </p:normalViewPr>
  <p:slideViewPr>
    <p:cSldViewPr snapToGrid="0">
      <p:cViewPr varScale="1">
        <p:scale>
          <a:sx n="79" d="100"/>
          <a:sy n="79" d="100"/>
        </p:scale>
        <p:origin x="18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0CD6C-13B1-42C1-8F20-62E6388E78FD}"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EEC32-245A-429E-A7B3-F50283F845B9}" type="slidenum">
              <a:rPr lang="en-US" smtClean="0"/>
              <a:t>‹#›</a:t>
            </a:fld>
            <a:endParaRPr lang="en-US"/>
          </a:p>
        </p:txBody>
      </p:sp>
    </p:spTree>
    <p:extLst>
      <p:ext uri="{BB962C8B-B14F-4D97-AF65-F5344CB8AC3E}">
        <p14:creationId xmlns:p14="http://schemas.microsoft.com/office/powerpoint/2010/main" val="90767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56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1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32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5F89C-47ED-4B5F-9507-FC6188C69E8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19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56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70309020205020404" pitchFamily="49" charset="0"/>
              <a:buNone/>
            </a:pPr>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27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8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42E9-97EF-6132-68ED-124D02211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869F0-30B9-5EEE-7ED0-281613C8F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29345-9763-A810-9DE1-904B373597D3}"/>
              </a:ext>
            </a:extLst>
          </p:cNvPr>
          <p:cNvSpPr>
            <a:spLocks noGrp="1"/>
          </p:cNvSpPr>
          <p:nvPr>
            <p:ph type="body" idx="1"/>
          </p:nvPr>
        </p:nvSpPr>
        <p:spPr/>
        <p:txBody>
          <a:bodyPr/>
          <a:lstStyle/>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a:extLst>
              <a:ext uri="{FF2B5EF4-FFF2-40B4-BE49-F238E27FC236}">
                <a16:creationId xmlns:a16="http://schemas.microsoft.com/office/drawing/2014/main" id="{117819CF-CFF3-54BB-37C7-39FA191381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2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5F89C-47ED-4B5F-9507-FC6188C69E8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960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53D5-A762-F570-F6C7-49AFA9F4C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A3FAF-DC5F-2C64-E84E-46563E83E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8FACC-4B80-DC46-3855-169374AF2893}"/>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0FCBA913-83FD-C7FA-B685-48E24D9CAC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53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BAE5D-6589-4E1C-8FB0-61B6A91E6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464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flaticon.com/" TargetMode="External"/><Relationship Id="rId3" Type="http://schemas.openxmlformats.org/officeDocument/2006/relationships/image" Target="../media/image4.jpeg"/><Relationship Id="rId7" Type="http://schemas.openxmlformats.org/officeDocument/2006/relationships/hyperlink" Target="https://www.pexels.com/"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s://pixabay.com/" TargetMode="External"/><Relationship Id="rId11" Type="http://schemas.openxmlformats.org/officeDocument/2006/relationships/image" Target="../media/image7.jpeg"/><Relationship Id="rId5" Type="http://schemas.openxmlformats.org/officeDocument/2006/relationships/hyperlink" Target="https://unsplash.com/" TargetMode="External"/><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thenounproject.com/"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SHS Brand Styl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0C56A0-760E-521D-7472-E4A4DB8BAB1C}"/>
              </a:ext>
            </a:extLst>
          </p:cNvPr>
          <p:cNvGrpSpPr/>
          <p:nvPr userDrawn="1"/>
        </p:nvGrpSpPr>
        <p:grpSpPr>
          <a:xfrm>
            <a:off x="7002831" y="2024602"/>
            <a:ext cx="1984214" cy="2110528"/>
            <a:chOff x="7002831" y="2787228"/>
            <a:chExt cx="1984214" cy="1347901"/>
          </a:xfrm>
        </p:grpSpPr>
        <p:sp>
          <p:nvSpPr>
            <p:cNvPr id="24" name="Rectangle 23" title="Blue box">
              <a:extLst>
                <a:ext uri="{FF2B5EF4-FFF2-40B4-BE49-F238E27FC236}">
                  <a16:creationId xmlns:a16="http://schemas.microsoft.com/office/drawing/2014/main" id="{D3BF7745-5FDC-C81F-0356-34139C26FE43}"/>
                </a:ext>
              </a:extLst>
            </p:cNvPr>
            <p:cNvSpPr/>
            <p:nvPr userDrawn="1"/>
          </p:nvSpPr>
          <p:spPr>
            <a:xfrm>
              <a:off x="7007644" y="3239904"/>
              <a:ext cx="1979401" cy="452261"/>
            </a:xfrm>
            <a:prstGeom prst="rect">
              <a:avLst/>
            </a:prstGeom>
            <a:solidFill>
              <a:srgbClr val="38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title="Blue box">
              <a:extLst>
                <a:ext uri="{FF2B5EF4-FFF2-40B4-BE49-F238E27FC236}">
                  <a16:creationId xmlns:a16="http://schemas.microsoft.com/office/drawing/2014/main" id="{2E921B96-2BC7-1B0C-83A0-E2A152D68629}"/>
                </a:ext>
              </a:extLst>
            </p:cNvPr>
            <p:cNvSpPr/>
            <p:nvPr userDrawn="1"/>
          </p:nvSpPr>
          <p:spPr>
            <a:xfrm>
              <a:off x="7007644" y="3682868"/>
              <a:ext cx="1979401" cy="452261"/>
            </a:xfrm>
            <a:prstGeom prst="rect">
              <a:avLst/>
            </a:prstGeom>
            <a:solidFill>
              <a:srgbClr val="9AC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title="Blue box">
              <a:extLst>
                <a:ext uri="{FF2B5EF4-FFF2-40B4-BE49-F238E27FC236}">
                  <a16:creationId xmlns:a16="http://schemas.microsoft.com/office/drawing/2014/main" id="{3921EDBD-5558-8B8D-B1C8-4F055E500C3C}"/>
                </a:ext>
              </a:extLst>
            </p:cNvPr>
            <p:cNvSpPr/>
            <p:nvPr userDrawn="1"/>
          </p:nvSpPr>
          <p:spPr>
            <a:xfrm>
              <a:off x="7002831" y="2787228"/>
              <a:ext cx="1979401" cy="452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BAA4083-41EC-B6F1-1441-929B62CFCC5E}"/>
              </a:ext>
            </a:extLst>
          </p:cNvPr>
          <p:cNvGrpSpPr/>
          <p:nvPr userDrawn="1"/>
        </p:nvGrpSpPr>
        <p:grpSpPr>
          <a:xfrm>
            <a:off x="10502816" y="2018269"/>
            <a:ext cx="1247829" cy="2128214"/>
            <a:chOff x="10502816" y="2787641"/>
            <a:chExt cx="1247829" cy="1358841"/>
          </a:xfrm>
        </p:grpSpPr>
        <p:sp>
          <p:nvSpPr>
            <p:cNvPr id="37" name="Rectangle 36" title="Light blue box">
              <a:extLst>
                <a:ext uri="{FF2B5EF4-FFF2-40B4-BE49-F238E27FC236}">
                  <a16:creationId xmlns:a16="http://schemas.microsoft.com/office/drawing/2014/main" id="{DE2A61FF-86E2-4C84-36A6-73B52D764ED4}"/>
                </a:ext>
              </a:extLst>
            </p:cNvPr>
            <p:cNvSpPr/>
            <p:nvPr userDrawn="1"/>
          </p:nvSpPr>
          <p:spPr>
            <a:xfrm>
              <a:off x="10502819" y="3239902"/>
              <a:ext cx="1247826" cy="452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title="Light blue box">
              <a:extLst>
                <a:ext uri="{FF2B5EF4-FFF2-40B4-BE49-F238E27FC236}">
                  <a16:creationId xmlns:a16="http://schemas.microsoft.com/office/drawing/2014/main" id="{3326DF62-7ADE-A8BE-6330-FF7DDCF8B08A}"/>
                </a:ext>
              </a:extLst>
            </p:cNvPr>
            <p:cNvSpPr/>
            <p:nvPr userDrawn="1"/>
          </p:nvSpPr>
          <p:spPr>
            <a:xfrm>
              <a:off x="10502819" y="3694221"/>
              <a:ext cx="1247826" cy="452261"/>
            </a:xfrm>
            <a:prstGeom prst="rect">
              <a:avLst/>
            </a:prstGeom>
            <a:solidFill>
              <a:srgbClr val="A5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title="Light blue box">
              <a:extLst>
                <a:ext uri="{FF2B5EF4-FFF2-40B4-BE49-F238E27FC236}">
                  <a16:creationId xmlns:a16="http://schemas.microsoft.com/office/drawing/2014/main" id="{6232AB89-BD7D-DB32-4D89-F1A5D0012C57}"/>
                </a:ext>
              </a:extLst>
            </p:cNvPr>
            <p:cNvSpPr/>
            <p:nvPr userDrawn="1"/>
          </p:nvSpPr>
          <p:spPr>
            <a:xfrm>
              <a:off x="10502816" y="2787641"/>
              <a:ext cx="1247826" cy="452261"/>
            </a:xfrm>
            <a:prstGeom prst="rect">
              <a:avLst/>
            </a:pr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title="Light blue box">
            <a:extLst>
              <a:ext uri="{FF2B5EF4-FFF2-40B4-BE49-F238E27FC236}">
                <a16:creationId xmlns:a16="http://schemas.microsoft.com/office/drawing/2014/main" id="{C9358DCC-884A-7595-D690-9FA53837B02A}"/>
              </a:ext>
            </a:extLst>
          </p:cNvPr>
          <p:cNvSpPr/>
          <p:nvPr userDrawn="1"/>
        </p:nvSpPr>
        <p:spPr>
          <a:xfrm>
            <a:off x="9121021" y="2728745"/>
            <a:ext cx="1247826" cy="707261"/>
          </a:xfrm>
          <a:prstGeom prst="rect">
            <a:avLst/>
          </a:prstGeom>
          <a:solidFill>
            <a:srgbClr val="8D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Light blue box">
            <a:extLst>
              <a:ext uri="{FF2B5EF4-FFF2-40B4-BE49-F238E27FC236}">
                <a16:creationId xmlns:a16="http://schemas.microsoft.com/office/drawing/2014/main" id="{FB0027BD-49E2-32ED-68B2-A4C718EF4741}"/>
              </a:ext>
            </a:extLst>
          </p:cNvPr>
          <p:cNvSpPr/>
          <p:nvPr userDrawn="1"/>
        </p:nvSpPr>
        <p:spPr>
          <a:xfrm>
            <a:off x="9121021" y="3439224"/>
            <a:ext cx="1247826" cy="707261"/>
          </a:xfrm>
          <a:prstGeom prst="rect">
            <a:avLst/>
          </a:prstGeom>
          <a:solidFill>
            <a:srgbClr val="D1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title="Light blue box">
            <a:extLst>
              <a:ext uri="{FF2B5EF4-FFF2-40B4-BE49-F238E27FC236}">
                <a16:creationId xmlns:a16="http://schemas.microsoft.com/office/drawing/2014/main" id="{A4BAE571-E23C-3882-61A3-61584149C21D}"/>
              </a:ext>
            </a:extLst>
          </p:cNvPr>
          <p:cNvSpPr/>
          <p:nvPr userDrawn="1"/>
        </p:nvSpPr>
        <p:spPr>
          <a:xfrm>
            <a:off x="9121017" y="2021484"/>
            <a:ext cx="1247826" cy="707261"/>
          </a:xfrm>
          <a:prstGeom prst="rect">
            <a:avLst/>
          </a:prstGeom>
          <a:solidFill>
            <a:srgbClr val="682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D17BDA2-D6D4-E05E-BA7D-26D86DF5BF41}"/>
              </a:ext>
            </a:extLst>
          </p:cNvPr>
          <p:cNvSpPr txBox="1">
            <a:spLocks/>
          </p:cNvSpPr>
          <p:nvPr userDrawn="1"/>
        </p:nvSpPr>
        <p:spPr>
          <a:xfrm>
            <a:off x="650194" y="862228"/>
            <a:ext cx="5369188" cy="65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6" name="Subtitle 2">
            <a:extLst>
              <a:ext uri="{FF2B5EF4-FFF2-40B4-BE49-F238E27FC236}">
                <a16:creationId xmlns:a16="http://schemas.microsoft.com/office/drawing/2014/main" id="{D1EF5FD4-504D-741D-68FD-DFEA022A9A02}"/>
              </a:ext>
            </a:extLst>
          </p:cNvPr>
          <p:cNvSpPr txBox="1">
            <a:spLocks/>
          </p:cNvSpPr>
          <p:nvPr userDrawn="1"/>
        </p:nvSpPr>
        <p:spPr>
          <a:xfrm>
            <a:off x="935421" y="3082246"/>
            <a:ext cx="2806261" cy="2695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Primary DSHS Logo in white</a:t>
            </a:r>
          </a:p>
        </p:txBody>
      </p:sp>
      <p:sp>
        <p:nvSpPr>
          <p:cNvPr id="8" name="Subtitle 2">
            <a:extLst>
              <a:ext uri="{FF2B5EF4-FFF2-40B4-BE49-F238E27FC236}">
                <a16:creationId xmlns:a16="http://schemas.microsoft.com/office/drawing/2014/main" id="{A9649C90-5C55-0134-D70F-EDB9C8A30F3A}"/>
              </a:ext>
            </a:extLst>
          </p:cNvPr>
          <p:cNvSpPr txBox="1">
            <a:spLocks/>
          </p:cNvSpPr>
          <p:nvPr userDrawn="1"/>
        </p:nvSpPr>
        <p:spPr>
          <a:xfrm>
            <a:off x="650194" y="3775755"/>
            <a:ext cx="5445806" cy="2572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rPr>
              <a:t>Recommended Font: Verdana</a:t>
            </a:r>
          </a:p>
          <a:p>
            <a:pPr algn="l">
              <a:lnSpc>
                <a:spcPct val="150000"/>
              </a:lnSpc>
            </a:pPr>
            <a:r>
              <a:rPr lang="en-US" sz="1200" dirty="0">
                <a:solidFill>
                  <a:schemeClr val="tx1"/>
                </a:solidFill>
              </a:rPr>
              <a:t>Verdana is an accessible font that was specifically designed for accessibility purposes. It features a large x-height, bold outlines, wide character spacing, and clear distinction between similar-looking characters that help make the text easier to read. Verdana is also compatible with accessibility readers and screen magnifiers. </a:t>
            </a:r>
          </a:p>
        </p:txBody>
      </p:sp>
      <p:sp>
        <p:nvSpPr>
          <p:cNvPr id="9" name="Subtitle 2">
            <a:extLst>
              <a:ext uri="{FF2B5EF4-FFF2-40B4-BE49-F238E27FC236}">
                <a16:creationId xmlns:a16="http://schemas.microsoft.com/office/drawing/2014/main" id="{E099073E-8ADD-C0C2-B0E8-CC2D55014A94}"/>
              </a:ext>
            </a:extLst>
          </p:cNvPr>
          <p:cNvSpPr txBox="1">
            <a:spLocks/>
          </p:cNvSpPr>
          <p:nvPr userDrawn="1"/>
        </p:nvSpPr>
        <p:spPr>
          <a:xfrm>
            <a:off x="6970041" y="268223"/>
            <a:ext cx="2150981" cy="73016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Colors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58B43F-C62C-97DB-BA0F-47F4E3DECFD5}"/>
              </a:ext>
            </a:extLst>
          </p:cNvPr>
          <p:cNvSpPr/>
          <p:nvPr userDrawn="1"/>
        </p:nvSpPr>
        <p:spPr>
          <a:xfrm>
            <a:off x="6970040" y="838646"/>
            <a:ext cx="4843588" cy="646331"/>
          </a:xfrm>
          <a:prstGeom prst="rect">
            <a:avLst/>
          </a:prstGeom>
        </p:spPr>
        <p:txBody>
          <a:bodyPr wrap="square">
            <a:spAutoFi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DSHS color are built into this template. An expanded set of colors, along with accessible applications, can be found on the DSHS Style Guide SharePoint. </a:t>
            </a:r>
          </a:p>
        </p:txBody>
      </p:sp>
      <p:pic>
        <p:nvPicPr>
          <p:cNvPr id="17" name="Picture 16"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834C100E-C444-5797-55B5-BDEBC2A880DB}"/>
              </a:ext>
            </a:extLst>
          </p:cNvPr>
          <p:cNvPicPr>
            <a:picLocks noChangeAspect="1"/>
          </p:cNvPicPr>
          <p:nvPr userDrawn="1"/>
        </p:nvPicPr>
        <p:blipFill>
          <a:blip r:embed="rId2"/>
          <a:stretch>
            <a:fillRect/>
          </a:stretch>
        </p:blipFill>
        <p:spPr>
          <a:xfrm>
            <a:off x="650195" y="1596251"/>
            <a:ext cx="3496275" cy="1392747"/>
          </a:xfrm>
          <a:prstGeom prst="rect">
            <a:avLst/>
          </a:prstGeom>
        </p:spPr>
      </p:pic>
      <p:pic>
        <p:nvPicPr>
          <p:cNvPr id="21" name="Picture 20"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FE121B0-C1EA-65E7-EFE2-378EB56F0FAD}"/>
              </a:ext>
            </a:extLst>
          </p:cNvPr>
          <p:cNvPicPr>
            <a:picLocks noChangeAspect="1"/>
          </p:cNvPicPr>
          <p:nvPr userDrawn="1"/>
        </p:nvPicPr>
        <p:blipFill>
          <a:blip r:embed="rId3"/>
          <a:stretch>
            <a:fillRect/>
          </a:stretch>
        </p:blipFill>
        <p:spPr>
          <a:xfrm>
            <a:off x="4400098" y="1864274"/>
            <a:ext cx="1657350" cy="463735"/>
          </a:xfrm>
          <a:prstGeom prst="rect">
            <a:avLst/>
          </a:prstGeom>
        </p:spPr>
      </p:pic>
      <p:sp>
        <p:nvSpPr>
          <p:cNvPr id="22" name="Subtitle 2">
            <a:extLst>
              <a:ext uri="{FF2B5EF4-FFF2-40B4-BE49-F238E27FC236}">
                <a16:creationId xmlns:a16="http://schemas.microsoft.com/office/drawing/2014/main" id="{B70CB5C6-F47B-53A1-9552-85C5AE28DEE4}"/>
              </a:ext>
            </a:extLst>
          </p:cNvPr>
          <p:cNvSpPr txBox="1">
            <a:spLocks/>
          </p:cNvSpPr>
          <p:nvPr userDrawn="1"/>
        </p:nvSpPr>
        <p:spPr>
          <a:xfrm>
            <a:off x="4513976" y="2456030"/>
            <a:ext cx="1429593" cy="626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Badge logo for small scale use</a:t>
            </a:r>
          </a:p>
        </p:txBody>
      </p:sp>
      <p:sp>
        <p:nvSpPr>
          <p:cNvPr id="23" name="Subtitle 2">
            <a:extLst>
              <a:ext uri="{FF2B5EF4-FFF2-40B4-BE49-F238E27FC236}">
                <a16:creationId xmlns:a16="http://schemas.microsoft.com/office/drawing/2014/main" id="{D0668395-C4B2-8B60-6B9D-306A34EE5104}"/>
              </a:ext>
            </a:extLst>
          </p:cNvPr>
          <p:cNvSpPr txBox="1">
            <a:spLocks/>
          </p:cNvSpPr>
          <p:nvPr userDrawn="1"/>
        </p:nvSpPr>
        <p:spPr>
          <a:xfrm>
            <a:off x="650194" y="237979"/>
            <a:ext cx="4843588" cy="730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Brand Elements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755B5FE7-0B9D-291A-9FE8-EA31018E3C2B}"/>
              </a:ext>
            </a:extLst>
          </p:cNvPr>
          <p:cNvSpPr txBox="1">
            <a:spLocks/>
          </p:cNvSpPr>
          <p:nvPr userDrawn="1"/>
        </p:nvSpPr>
        <p:spPr>
          <a:xfrm>
            <a:off x="7345633" y="3656676"/>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9ac2e9</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ubtitle 2">
            <a:extLst>
              <a:ext uri="{FF2B5EF4-FFF2-40B4-BE49-F238E27FC236}">
                <a16:creationId xmlns:a16="http://schemas.microsoft.com/office/drawing/2014/main" id="{9363EAE8-D8A0-F6CD-3D0B-272EC8B32E29}"/>
              </a:ext>
            </a:extLst>
          </p:cNvPr>
          <p:cNvSpPr txBox="1">
            <a:spLocks/>
          </p:cNvSpPr>
          <p:nvPr userDrawn="1"/>
        </p:nvSpPr>
        <p:spPr>
          <a:xfrm>
            <a:off x="7345632" y="2978068"/>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3884e2</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ubtitle 2">
            <a:extLst>
              <a:ext uri="{FF2B5EF4-FFF2-40B4-BE49-F238E27FC236}">
                <a16:creationId xmlns:a16="http://schemas.microsoft.com/office/drawing/2014/main" id="{8F4ECFCF-2E95-DECA-71E6-DD3E56F892F5}"/>
              </a:ext>
            </a:extLst>
          </p:cNvPr>
          <p:cNvSpPr txBox="1">
            <a:spLocks/>
          </p:cNvSpPr>
          <p:nvPr userDrawn="1"/>
        </p:nvSpPr>
        <p:spPr>
          <a:xfrm>
            <a:off x="7345631" y="227031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#193f6f </a:t>
            </a:r>
          </a:p>
        </p:txBody>
      </p:sp>
      <p:sp>
        <p:nvSpPr>
          <p:cNvPr id="33" name="Subtitle 2">
            <a:extLst>
              <a:ext uri="{FF2B5EF4-FFF2-40B4-BE49-F238E27FC236}">
                <a16:creationId xmlns:a16="http://schemas.microsoft.com/office/drawing/2014/main" id="{6B532127-4DD9-0CFC-32A4-8E6E043E471F}"/>
              </a:ext>
            </a:extLst>
          </p:cNvPr>
          <p:cNvSpPr txBox="1">
            <a:spLocks/>
          </p:cNvSpPr>
          <p:nvPr userDrawn="1"/>
        </p:nvSpPr>
        <p:spPr>
          <a:xfrm>
            <a:off x="9121020"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d1b6d4</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Subtitle 2">
            <a:extLst>
              <a:ext uri="{FF2B5EF4-FFF2-40B4-BE49-F238E27FC236}">
                <a16:creationId xmlns:a16="http://schemas.microsoft.com/office/drawing/2014/main" id="{731EEF31-F17D-3A82-1AF4-5E51C3E0C580}"/>
              </a:ext>
            </a:extLst>
          </p:cNvPr>
          <p:cNvSpPr txBox="1">
            <a:spLocks/>
          </p:cNvSpPr>
          <p:nvPr userDrawn="1"/>
        </p:nvSpPr>
        <p:spPr>
          <a:xfrm>
            <a:off x="9121020" y="297251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8d6198</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ubtitle 2">
            <a:extLst>
              <a:ext uri="{FF2B5EF4-FFF2-40B4-BE49-F238E27FC236}">
                <a16:creationId xmlns:a16="http://schemas.microsoft.com/office/drawing/2014/main" id="{076A06E5-0345-6F97-8824-74EB9FA509E1}"/>
              </a:ext>
            </a:extLst>
          </p:cNvPr>
          <p:cNvSpPr txBox="1">
            <a:spLocks/>
          </p:cNvSpPr>
          <p:nvPr userDrawn="1"/>
        </p:nvSpPr>
        <p:spPr>
          <a:xfrm>
            <a:off x="9121020" y="226791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#68227a </a:t>
            </a:r>
          </a:p>
        </p:txBody>
      </p:sp>
      <p:sp>
        <p:nvSpPr>
          <p:cNvPr id="39" name="Subtitle 2">
            <a:extLst>
              <a:ext uri="{FF2B5EF4-FFF2-40B4-BE49-F238E27FC236}">
                <a16:creationId xmlns:a16="http://schemas.microsoft.com/office/drawing/2014/main" id="{E4775449-A2A1-921D-592C-6EDDD6F2ED06}"/>
              </a:ext>
            </a:extLst>
          </p:cNvPr>
          <p:cNvSpPr txBox="1">
            <a:spLocks/>
          </p:cNvSpPr>
          <p:nvPr userDrawn="1"/>
        </p:nvSpPr>
        <p:spPr>
          <a:xfrm>
            <a:off x="10502818"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a5d5e0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Subtitle 2">
            <a:extLst>
              <a:ext uri="{FF2B5EF4-FFF2-40B4-BE49-F238E27FC236}">
                <a16:creationId xmlns:a16="http://schemas.microsoft.com/office/drawing/2014/main" id="{F079991A-FA29-A4CA-EEC3-0756D3CD431C}"/>
              </a:ext>
            </a:extLst>
          </p:cNvPr>
          <p:cNvSpPr txBox="1">
            <a:spLocks/>
          </p:cNvSpPr>
          <p:nvPr userDrawn="1"/>
        </p:nvSpPr>
        <p:spPr>
          <a:xfrm>
            <a:off x="10502818" y="297705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27a1c6</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Subtitle 2">
            <a:extLst>
              <a:ext uri="{FF2B5EF4-FFF2-40B4-BE49-F238E27FC236}">
                <a16:creationId xmlns:a16="http://schemas.microsoft.com/office/drawing/2014/main" id="{CAB822CA-6A16-33DD-0F28-8493CACD8FE3}"/>
              </a:ext>
            </a:extLst>
          </p:cNvPr>
          <p:cNvSpPr txBox="1">
            <a:spLocks/>
          </p:cNvSpPr>
          <p:nvPr userDrawn="1"/>
        </p:nvSpPr>
        <p:spPr>
          <a:xfrm>
            <a:off x="10502818" y="2288222"/>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#006b99 </a:t>
            </a:r>
          </a:p>
        </p:txBody>
      </p:sp>
      <p:sp>
        <p:nvSpPr>
          <p:cNvPr id="60" name="Subtitle 2">
            <a:extLst>
              <a:ext uri="{FF2B5EF4-FFF2-40B4-BE49-F238E27FC236}">
                <a16:creationId xmlns:a16="http://schemas.microsoft.com/office/drawing/2014/main" id="{3526FB96-B8EB-5C15-4C6B-45EE372A6971}"/>
              </a:ext>
            </a:extLst>
          </p:cNvPr>
          <p:cNvSpPr txBox="1">
            <a:spLocks/>
          </p:cNvSpPr>
          <p:nvPr userDrawn="1"/>
        </p:nvSpPr>
        <p:spPr>
          <a:xfrm>
            <a:off x="7288071" y="168175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Blues</a:t>
            </a:r>
          </a:p>
        </p:txBody>
      </p:sp>
      <p:sp>
        <p:nvSpPr>
          <p:cNvPr id="61" name="Subtitle 2">
            <a:extLst>
              <a:ext uri="{FF2B5EF4-FFF2-40B4-BE49-F238E27FC236}">
                <a16:creationId xmlns:a16="http://schemas.microsoft.com/office/drawing/2014/main" id="{19861CBE-5B9A-589D-6B3A-411EFFCF4B43}"/>
              </a:ext>
            </a:extLst>
          </p:cNvPr>
          <p:cNvSpPr txBox="1">
            <a:spLocks/>
          </p:cNvSpPr>
          <p:nvPr userDrawn="1"/>
        </p:nvSpPr>
        <p:spPr>
          <a:xfrm>
            <a:off x="9681210" y="1662971"/>
            <a:ext cx="1445519" cy="3365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Colors</a:t>
            </a:r>
          </a:p>
        </p:txBody>
      </p:sp>
      <p:sp>
        <p:nvSpPr>
          <p:cNvPr id="73" name="Rectangle 72" title="Light blue box">
            <a:extLst>
              <a:ext uri="{FF2B5EF4-FFF2-40B4-BE49-F238E27FC236}">
                <a16:creationId xmlns:a16="http://schemas.microsoft.com/office/drawing/2014/main" id="{FF7A2AA5-C4E3-57C4-E59B-38477C9FB13C}"/>
              </a:ext>
            </a:extLst>
          </p:cNvPr>
          <p:cNvSpPr/>
          <p:nvPr userDrawn="1"/>
        </p:nvSpPr>
        <p:spPr>
          <a:xfrm>
            <a:off x="8732660" y="5035910"/>
            <a:ext cx="1247826" cy="708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title="Light blue box">
            <a:extLst>
              <a:ext uri="{FF2B5EF4-FFF2-40B4-BE49-F238E27FC236}">
                <a16:creationId xmlns:a16="http://schemas.microsoft.com/office/drawing/2014/main" id="{130F5C0C-2743-29F1-55B5-81107EA2E4AA}"/>
              </a:ext>
            </a:extLst>
          </p:cNvPr>
          <p:cNvSpPr/>
          <p:nvPr userDrawn="1"/>
        </p:nvSpPr>
        <p:spPr>
          <a:xfrm>
            <a:off x="8732660" y="5747464"/>
            <a:ext cx="1247826" cy="708330"/>
          </a:xfrm>
          <a:prstGeom prst="rect">
            <a:avLst/>
          </a:prstGeom>
          <a:solidFill>
            <a:srgbClr val="C6D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Light blue box">
            <a:extLst>
              <a:ext uri="{FF2B5EF4-FFF2-40B4-BE49-F238E27FC236}">
                <a16:creationId xmlns:a16="http://schemas.microsoft.com/office/drawing/2014/main" id="{2BC692E0-F606-9C72-AED2-7D7A0889C974}"/>
              </a:ext>
            </a:extLst>
          </p:cNvPr>
          <p:cNvSpPr/>
          <p:nvPr userDrawn="1"/>
        </p:nvSpPr>
        <p:spPr>
          <a:xfrm>
            <a:off x="8732657" y="4327580"/>
            <a:ext cx="1247826" cy="708330"/>
          </a:xfrm>
          <a:prstGeom prst="rect">
            <a:avLst/>
          </a:prstGeom>
          <a:solidFill>
            <a:srgbClr val="26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title="Light blue box">
            <a:extLst>
              <a:ext uri="{FF2B5EF4-FFF2-40B4-BE49-F238E27FC236}">
                <a16:creationId xmlns:a16="http://schemas.microsoft.com/office/drawing/2014/main" id="{91D02E39-6F48-DD1E-BA0A-961A2CCDF97D}"/>
              </a:ext>
            </a:extLst>
          </p:cNvPr>
          <p:cNvSpPr/>
          <p:nvPr userDrawn="1"/>
        </p:nvSpPr>
        <p:spPr>
          <a:xfrm>
            <a:off x="7002835" y="5038056"/>
            <a:ext cx="1247826" cy="70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title="Light blue box">
            <a:extLst>
              <a:ext uri="{FF2B5EF4-FFF2-40B4-BE49-F238E27FC236}">
                <a16:creationId xmlns:a16="http://schemas.microsoft.com/office/drawing/2014/main" id="{DE77111B-B318-D3E1-E32C-06A6559EF45C}"/>
              </a:ext>
            </a:extLst>
          </p:cNvPr>
          <p:cNvSpPr/>
          <p:nvPr userDrawn="1"/>
        </p:nvSpPr>
        <p:spPr>
          <a:xfrm>
            <a:off x="7002835" y="5748535"/>
            <a:ext cx="1247826" cy="707261"/>
          </a:xfrm>
          <a:prstGeom prst="rect">
            <a:avLst/>
          </a:prstGeom>
          <a:solidFill>
            <a:srgbClr val="9FD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title="Light blue box">
            <a:extLst>
              <a:ext uri="{FF2B5EF4-FFF2-40B4-BE49-F238E27FC236}">
                <a16:creationId xmlns:a16="http://schemas.microsoft.com/office/drawing/2014/main" id="{35B72370-CA4C-226A-566B-76002C0B4453}"/>
              </a:ext>
            </a:extLst>
          </p:cNvPr>
          <p:cNvSpPr/>
          <p:nvPr userDrawn="1"/>
        </p:nvSpPr>
        <p:spPr>
          <a:xfrm>
            <a:off x="7002831" y="4330795"/>
            <a:ext cx="1247826" cy="707261"/>
          </a:xfrm>
          <a:prstGeom prst="rect">
            <a:avLst/>
          </a:prstGeom>
          <a:solidFill>
            <a:srgbClr val="1A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ubtitle 2">
            <a:extLst>
              <a:ext uri="{FF2B5EF4-FFF2-40B4-BE49-F238E27FC236}">
                <a16:creationId xmlns:a16="http://schemas.microsoft.com/office/drawing/2014/main" id="{0601067D-646B-8388-09D9-C9C86EA459A9}"/>
              </a:ext>
            </a:extLst>
          </p:cNvPr>
          <p:cNvSpPr txBox="1">
            <a:spLocks/>
          </p:cNvSpPr>
          <p:nvPr userDrawn="1"/>
        </p:nvSpPr>
        <p:spPr>
          <a:xfrm>
            <a:off x="7002834"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9fd9c0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le 2">
            <a:extLst>
              <a:ext uri="{FF2B5EF4-FFF2-40B4-BE49-F238E27FC236}">
                <a16:creationId xmlns:a16="http://schemas.microsoft.com/office/drawing/2014/main" id="{7CC4A5C8-35B3-44AF-7243-D991DC793311}"/>
              </a:ext>
            </a:extLst>
          </p:cNvPr>
          <p:cNvSpPr txBox="1">
            <a:spLocks/>
          </p:cNvSpPr>
          <p:nvPr userDrawn="1"/>
        </p:nvSpPr>
        <p:spPr>
          <a:xfrm>
            <a:off x="7002834" y="528182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007c69</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Subtitle 2">
            <a:extLst>
              <a:ext uri="{FF2B5EF4-FFF2-40B4-BE49-F238E27FC236}">
                <a16:creationId xmlns:a16="http://schemas.microsoft.com/office/drawing/2014/main" id="{6BC9A07C-4A87-20A3-18FA-AA39FCE0A872}"/>
              </a:ext>
            </a:extLst>
          </p:cNvPr>
          <p:cNvSpPr txBox="1">
            <a:spLocks/>
          </p:cNvSpPr>
          <p:nvPr userDrawn="1"/>
        </p:nvSpPr>
        <p:spPr>
          <a:xfrm>
            <a:off x="7002834" y="457723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#1a5d58 </a:t>
            </a:r>
          </a:p>
        </p:txBody>
      </p:sp>
      <p:sp>
        <p:nvSpPr>
          <p:cNvPr id="82" name="Subtitle 2">
            <a:extLst>
              <a:ext uri="{FF2B5EF4-FFF2-40B4-BE49-F238E27FC236}">
                <a16:creationId xmlns:a16="http://schemas.microsoft.com/office/drawing/2014/main" id="{DE997F49-30BB-E557-B59A-304CEFB1A314}"/>
              </a:ext>
            </a:extLst>
          </p:cNvPr>
          <p:cNvSpPr txBox="1">
            <a:spLocks/>
          </p:cNvSpPr>
          <p:nvPr userDrawn="1"/>
        </p:nvSpPr>
        <p:spPr>
          <a:xfrm>
            <a:off x="8732659"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c6dba2</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Subtitle 2">
            <a:extLst>
              <a:ext uri="{FF2B5EF4-FFF2-40B4-BE49-F238E27FC236}">
                <a16:creationId xmlns:a16="http://schemas.microsoft.com/office/drawing/2014/main" id="{A336E50E-67B7-DA58-EC19-BD55BBA59FBC}"/>
              </a:ext>
            </a:extLst>
          </p:cNvPr>
          <p:cNvSpPr txBox="1">
            <a:spLocks/>
          </p:cNvSpPr>
          <p:nvPr userDrawn="1"/>
        </p:nvSpPr>
        <p:spPr>
          <a:xfrm>
            <a:off x="8732659" y="528637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72a331 </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Subtitle 2">
            <a:extLst>
              <a:ext uri="{FF2B5EF4-FFF2-40B4-BE49-F238E27FC236}">
                <a16:creationId xmlns:a16="http://schemas.microsoft.com/office/drawing/2014/main" id="{1D4E8161-B4BB-A064-839F-774A9CBB603A}"/>
              </a:ext>
            </a:extLst>
          </p:cNvPr>
          <p:cNvSpPr txBox="1">
            <a:spLocks/>
          </p:cNvSpPr>
          <p:nvPr userDrawn="1"/>
        </p:nvSpPr>
        <p:spPr>
          <a:xfrm>
            <a:off x="8732659" y="4597533"/>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#265420  </a:t>
            </a:r>
          </a:p>
        </p:txBody>
      </p:sp>
      <p:sp>
        <p:nvSpPr>
          <p:cNvPr id="93" name="Rectangle 92" title="Light blue box">
            <a:extLst>
              <a:ext uri="{FF2B5EF4-FFF2-40B4-BE49-F238E27FC236}">
                <a16:creationId xmlns:a16="http://schemas.microsoft.com/office/drawing/2014/main" id="{85C9470E-E987-39E4-5B43-03ABD532114B}"/>
              </a:ext>
            </a:extLst>
          </p:cNvPr>
          <p:cNvSpPr/>
          <p:nvPr userDrawn="1"/>
        </p:nvSpPr>
        <p:spPr>
          <a:xfrm>
            <a:off x="10502819" y="5035278"/>
            <a:ext cx="1247826" cy="708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title="Light blue box">
            <a:extLst>
              <a:ext uri="{FF2B5EF4-FFF2-40B4-BE49-F238E27FC236}">
                <a16:creationId xmlns:a16="http://schemas.microsoft.com/office/drawing/2014/main" id="{8691BD81-B1A9-9608-F83C-F2C213BAE172}"/>
              </a:ext>
            </a:extLst>
          </p:cNvPr>
          <p:cNvSpPr/>
          <p:nvPr userDrawn="1"/>
        </p:nvSpPr>
        <p:spPr>
          <a:xfrm>
            <a:off x="10502819" y="5746832"/>
            <a:ext cx="1247826" cy="708330"/>
          </a:xfrm>
          <a:prstGeom prst="rect">
            <a:avLst/>
          </a:prstGeom>
          <a:solidFill>
            <a:srgbClr val="FFD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title="Light blue box">
            <a:extLst>
              <a:ext uri="{FF2B5EF4-FFF2-40B4-BE49-F238E27FC236}">
                <a16:creationId xmlns:a16="http://schemas.microsoft.com/office/drawing/2014/main" id="{DDC46727-ECFA-BA34-2D8B-E97457B9B178}"/>
              </a:ext>
            </a:extLst>
          </p:cNvPr>
          <p:cNvSpPr/>
          <p:nvPr userDrawn="1"/>
        </p:nvSpPr>
        <p:spPr>
          <a:xfrm>
            <a:off x="10502816" y="4326948"/>
            <a:ext cx="1247826" cy="708330"/>
          </a:xfrm>
          <a:prstGeom prst="rect">
            <a:avLst/>
          </a:prstGeom>
          <a:solidFill>
            <a:srgbClr val="D26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ubtitle 2">
            <a:extLst>
              <a:ext uri="{FF2B5EF4-FFF2-40B4-BE49-F238E27FC236}">
                <a16:creationId xmlns:a16="http://schemas.microsoft.com/office/drawing/2014/main" id="{258791D4-7857-D7E5-8A17-521CB09B3280}"/>
              </a:ext>
            </a:extLst>
          </p:cNvPr>
          <p:cNvSpPr txBox="1">
            <a:spLocks/>
          </p:cNvSpPr>
          <p:nvPr userDrawn="1"/>
        </p:nvSpPr>
        <p:spPr>
          <a:xfrm>
            <a:off x="10502818" y="5965355"/>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#ffd08a </a:t>
            </a:r>
          </a:p>
        </p:txBody>
      </p:sp>
      <p:sp>
        <p:nvSpPr>
          <p:cNvPr id="97" name="Subtitle 2">
            <a:extLst>
              <a:ext uri="{FF2B5EF4-FFF2-40B4-BE49-F238E27FC236}">
                <a16:creationId xmlns:a16="http://schemas.microsoft.com/office/drawing/2014/main" id="{FADF9102-64DE-35F5-C4D7-CCA468C71D54}"/>
              </a:ext>
            </a:extLst>
          </p:cNvPr>
          <p:cNvSpPr txBox="1">
            <a:spLocks/>
          </p:cNvSpPr>
          <p:nvPr userDrawn="1"/>
        </p:nvSpPr>
        <p:spPr>
          <a:xfrm>
            <a:off x="10502818" y="5285738"/>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#de7c14 </a:t>
            </a:r>
          </a:p>
        </p:txBody>
      </p:sp>
      <p:sp>
        <p:nvSpPr>
          <p:cNvPr id="98" name="Subtitle 2">
            <a:extLst>
              <a:ext uri="{FF2B5EF4-FFF2-40B4-BE49-F238E27FC236}">
                <a16:creationId xmlns:a16="http://schemas.microsoft.com/office/drawing/2014/main" id="{5C4E9542-4416-0A59-6878-FE9C410962B8}"/>
              </a:ext>
            </a:extLst>
          </p:cNvPr>
          <p:cNvSpPr txBox="1">
            <a:spLocks/>
          </p:cNvSpPr>
          <p:nvPr userDrawn="1"/>
        </p:nvSpPr>
        <p:spPr>
          <a:xfrm>
            <a:off x="10502818" y="4596901"/>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#d26221 </a:t>
            </a:r>
          </a:p>
        </p:txBody>
      </p:sp>
    </p:spTree>
    <p:extLst>
      <p:ext uri="{BB962C8B-B14F-4D97-AF65-F5344CB8AC3E}">
        <p14:creationId xmlns:p14="http://schemas.microsoft.com/office/powerpoint/2010/main" val="40521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422874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54003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55503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176339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2897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512433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54003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407474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533586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257109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 Tips">
    <p:spTree>
      <p:nvGrpSpPr>
        <p:cNvPr id="1" name=""/>
        <p:cNvGrpSpPr/>
        <p:nvPr/>
      </p:nvGrpSpPr>
      <p:grpSpPr>
        <a:xfrm>
          <a:off x="0" y="0"/>
          <a:ext cx="0" cy="0"/>
          <a:chOff x="0" y="0"/>
          <a:chExt cx="0" cy="0"/>
        </a:xfrm>
      </p:grpSpPr>
      <p:pic>
        <p:nvPicPr>
          <p:cNvPr id="19" name="Picture 18" descr="Photo of a closeup of hands of a family, with an elder's hand in the center of the photo. " title="Hands Photo">
            <a:extLst>
              <a:ext uri="{FF2B5EF4-FFF2-40B4-BE49-F238E27FC236}">
                <a16:creationId xmlns:a16="http://schemas.microsoft.com/office/drawing/2014/main" id="{E77584D3-CF72-892D-50CA-77B2FC2F5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237" t="6656" r="1344" b="28701"/>
          <a:stretch/>
        </p:blipFill>
        <p:spPr>
          <a:xfrm rot="21192708">
            <a:off x="733854" y="1390198"/>
            <a:ext cx="1281740" cy="1648020"/>
          </a:xfrm>
          <a:prstGeom prst="rect">
            <a:avLst/>
          </a:prstGeom>
        </p:spPr>
      </p:pic>
      <p:pic>
        <p:nvPicPr>
          <p:cNvPr id="20" name="Picture 19" descr="An elder woman holding a cane is assisted by a middle-aged woman pushing her in a wheelchair. Another middled age man walks behind them in a park. " title="Elder care photo">
            <a:extLst>
              <a:ext uri="{FF2B5EF4-FFF2-40B4-BE49-F238E27FC236}">
                <a16:creationId xmlns:a16="http://schemas.microsoft.com/office/drawing/2014/main" id="{E2237F91-B7F3-56B1-F935-AC370F5B8F5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174" t="17153" r="844" b="12805"/>
          <a:stretch/>
        </p:blipFill>
        <p:spPr>
          <a:xfrm rot="584838">
            <a:off x="4164742" y="1477228"/>
            <a:ext cx="1126202" cy="1525742"/>
          </a:xfrm>
          <a:prstGeom prst="rect">
            <a:avLst/>
          </a:prstGeom>
        </p:spPr>
      </p:pic>
      <p:pic>
        <p:nvPicPr>
          <p:cNvPr id="21" name="Photo" descr="A middled-age man holds a baby on his shoulders and a young child in his arm." title="Family Stock Photo">
            <a:extLst>
              <a:ext uri="{FF2B5EF4-FFF2-40B4-BE49-F238E27FC236}">
                <a16:creationId xmlns:a16="http://schemas.microsoft.com/office/drawing/2014/main" id="{BDE0CA2C-6125-4890-2109-89A2BFD9693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470" t="6857" r="18327" b="2291"/>
          <a:stretch/>
        </p:blipFill>
        <p:spPr>
          <a:xfrm>
            <a:off x="2015683" y="1208984"/>
            <a:ext cx="2140619" cy="1959156"/>
          </a:xfrm>
          <a:prstGeom prst="rect">
            <a:avLst/>
          </a:prstGeom>
        </p:spPr>
      </p:pic>
      <p:sp>
        <p:nvSpPr>
          <p:cNvPr id="22" name="Copy 1">
            <a:extLst>
              <a:ext uri="{FF2B5EF4-FFF2-40B4-BE49-F238E27FC236}">
                <a16:creationId xmlns:a16="http://schemas.microsoft.com/office/drawing/2014/main" id="{12CCCB8E-9301-6954-F8BD-9B0907A07E94}"/>
              </a:ext>
            </a:extLst>
          </p:cNvPr>
          <p:cNvSpPr/>
          <p:nvPr userDrawn="1"/>
        </p:nvSpPr>
        <p:spPr>
          <a:xfrm>
            <a:off x="523792" y="3613151"/>
            <a:ext cx="5287901" cy="1277273"/>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Image Guidelines: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We strive for all of our images to positively reflect our clients and staff with respect and dignity. Look for images that illustrate the diversity of Washington’s communities and the variety of programs we provide. Use real images of clients and staff with permission. And if using stock, avoid use of images of affluent homes and over centering images of white, two-parent, abled-bodied, and/or heteronormative couples. Look for ways to bring equity into your slides!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opy 2">
            <a:extLst>
              <a:ext uri="{FF2B5EF4-FFF2-40B4-BE49-F238E27FC236}">
                <a16:creationId xmlns:a16="http://schemas.microsoft.com/office/drawing/2014/main" id="{260C7C48-81E6-E3BF-E96E-5FDEDD7F2962}"/>
              </a:ext>
            </a:extLst>
          </p:cNvPr>
          <p:cNvSpPr/>
          <p:nvPr userDrawn="1"/>
        </p:nvSpPr>
        <p:spPr>
          <a:xfrm>
            <a:off x="496211" y="5006862"/>
            <a:ext cx="5287901" cy="1107996"/>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Sourcing Free Images: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Free, creative commons images and icons, such as the ones sampled in this template, can be sourced from libraries such as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Unsplash</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Pixabay</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Pexels</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Flaticon</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and the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Noun Project</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Always source the original creators of creative commons graphics (see example in the corner). Avoid using Google image search, as most image results will be copyrighted and often poor image quality.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Scaling Tips">
            <a:extLst>
              <a:ext uri="{FF2B5EF4-FFF2-40B4-BE49-F238E27FC236}">
                <a16:creationId xmlns:a16="http://schemas.microsoft.com/office/drawing/2014/main" id="{9F12EA9E-C01D-C22B-62B8-F72EC64B3479}"/>
              </a:ext>
            </a:extLst>
          </p:cNvPr>
          <p:cNvSpPr/>
          <p:nvPr userDrawn="1"/>
        </p:nvSpPr>
        <p:spPr>
          <a:xfrm>
            <a:off x="6912290" y="265501"/>
            <a:ext cx="2410405" cy="307777"/>
          </a:xfrm>
          <a:prstGeom prst="rect">
            <a:avLst/>
          </a:prstGeom>
        </p:spPr>
        <p:txBody>
          <a:bodyPr wrap="square">
            <a:spAutoFit/>
          </a:bodyPr>
          <a:lstStyle/>
          <a:p>
            <a:r>
              <a:rPr lang="en-US" sz="1400" b="1" dirty="0">
                <a:solidFill>
                  <a:srgbClr val="000000"/>
                </a:solidFill>
                <a:latin typeface="Trebuchet MS" panose="020B0703020202090204" pitchFamily="34" charset="0"/>
              </a:rPr>
              <a:t>Scaling and Cropping Tips:</a:t>
            </a:r>
            <a:endParaRPr lang="en-US" sz="1400" b="1" dirty="0">
              <a:solidFill>
                <a:srgbClr val="135192"/>
              </a:solidFill>
              <a:latin typeface="Trebuchet MS" panose="020B0703020202090204" pitchFamily="34" charset="0"/>
            </a:endParaRPr>
          </a:p>
        </p:txBody>
      </p:sp>
      <p:pic>
        <p:nvPicPr>
          <p:cNvPr id="25" name="Dad photo 1" descr="A father holds a toddler in his arms and is kissing him on the cheek. " title="Father and child photo">
            <a:extLst>
              <a:ext uri="{FF2B5EF4-FFF2-40B4-BE49-F238E27FC236}">
                <a16:creationId xmlns:a16="http://schemas.microsoft.com/office/drawing/2014/main" id="{1456BE6C-3435-812B-1951-E68A31129FCF}"/>
              </a:ext>
            </a:extLst>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b="14704"/>
          <a:stretch/>
        </p:blipFill>
        <p:spPr>
          <a:xfrm>
            <a:off x="6996876" y="755105"/>
            <a:ext cx="1560715" cy="985984"/>
          </a:xfrm>
          <a:prstGeom prst="rect">
            <a:avLst/>
          </a:prstGeom>
        </p:spPr>
      </p:pic>
      <p:sp>
        <p:nvSpPr>
          <p:cNvPr id="26" name="Photo tip copy">
            <a:extLst>
              <a:ext uri="{FF2B5EF4-FFF2-40B4-BE49-F238E27FC236}">
                <a16:creationId xmlns:a16="http://schemas.microsoft.com/office/drawing/2014/main" id="{357D5864-4B4E-B106-1C9A-4D5B1436F5F9}"/>
              </a:ext>
            </a:extLst>
          </p:cNvPr>
          <p:cNvSpPr/>
          <p:nvPr userDrawn="1"/>
        </p:nvSpPr>
        <p:spPr>
          <a:xfrm>
            <a:off x="8748719" y="696106"/>
            <a:ext cx="2410405" cy="830997"/>
          </a:xfrm>
          <a:prstGeom prst="rect">
            <a:avLst/>
          </a:prstGeom>
        </p:spPr>
        <p:txBody>
          <a:bodyPr wrap="square">
            <a:spAutoFit/>
          </a:bodyPr>
          <a:lstStyle/>
          <a:p>
            <a:r>
              <a:rPr lang="en-US" sz="1200" dirty="0">
                <a:solidFill>
                  <a:srgbClr val="000000"/>
                </a:solidFill>
                <a:latin typeface="Trebuchet MS" panose="020B0703020202090204" pitchFamily="34" charset="0"/>
              </a:rPr>
              <a:t>Always grab the corner of a photo or graphic to scale it up or down. This will ensure the image doesn’t squish. </a:t>
            </a:r>
            <a:endParaRPr lang="en-US" sz="1200" dirty="0">
              <a:solidFill>
                <a:srgbClr val="135192"/>
              </a:solidFill>
              <a:latin typeface="Trebuchet MS" panose="020B0703020202090204" pitchFamily="34" charset="0"/>
            </a:endParaRPr>
          </a:p>
        </p:txBody>
      </p:sp>
      <p:cxnSp>
        <p:nvCxnSpPr>
          <p:cNvPr id="27" name="Curved Connector 26" title="Green arrow">
            <a:extLst>
              <a:ext uri="{FF2B5EF4-FFF2-40B4-BE49-F238E27FC236}">
                <a16:creationId xmlns:a16="http://schemas.microsoft.com/office/drawing/2014/main" id="{F3207DAA-7DD6-903E-C21B-ACDEEFE777A3}"/>
              </a:ext>
            </a:extLst>
          </p:cNvPr>
          <p:cNvCxnSpPr>
            <a:cxnSpLocks/>
          </p:cNvCxnSpPr>
          <p:nvPr userDrawn="1"/>
        </p:nvCxnSpPr>
        <p:spPr>
          <a:xfrm rot="5400000">
            <a:off x="9270426" y="957103"/>
            <a:ext cx="187509" cy="1396329"/>
          </a:xfrm>
          <a:prstGeom prst="curvedConnector2">
            <a:avLst/>
          </a:prstGeom>
          <a:noFill/>
          <a:ln w="25400" cap="flat" cmpd="sng" algn="ctr">
            <a:solidFill>
              <a:srgbClr val="A8D08E"/>
            </a:solidFill>
            <a:prstDash val="solid"/>
            <a:miter lim="800000"/>
            <a:tailEnd type="triangle"/>
          </a:ln>
          <a:effectLst/>
        </p:spPr>
      </p:cxnSp>
      <p:pic>
        <p:nvPicPr>
          <p:cNvPr id="28" name="Picture 27" descr="A father holds a toddler in his arms and is kissing him on the cheek. " title="Father and Child photo">
            <a:extLst>
              <a:ext uri="{FF2B5EF4-FFF2-40B4-BE49-F238E27FC236}">
                <a16:creationId xmlns:a16="http://schemas.microsoft.com/office/drawing/2014/main" id="{827F5141-27A6-B344-D040-3AA8140FD7C1}"/>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b="14704"/>
          <a:stretch/>
        </p:blipFill>
        <p:spPr>
          <a:xfrm>
            <a:off x="8377593" y="1842775"/>
            <a:ext cx="3369505" cy="2128690"/>
          </a:xfrm>
          <a:prstGeom prst="rect">
            <a:avLst/>
          </a:prstGeom>
        </p:spPr>
      </p:pic>
      <p:cxnSp>
        <p:nvCxnSpPr>
          <p:cNvPr id="29" name="Straight Connector 28" title="Green dotted line">
            <a:extLst>
              <a:ext uri="{FF2B5EF4-FFF2-40B4-BE49-F238E27FC236}">
                <a16:creationId xmlns:a16="http://schemas.microsoft.com/office/drawing/2014/main" id="{7FF41DC8-4A3E-4199-628A-CBDECE601370}"/>
              </a:ext>
            </a:extLst>
          </p:cNvPr>
          <p:cNvCxnSpPr>
            <a:cxnSpLocks/>
          </p:cNvCxnSpPr>
          <p:nvPr userDrawn="1"/>
        </p:nvCxnSpPr>
        <p:spPr>
          <a:xfrm flipH="1" flipV="1">
            <a:off x="8557591" y="1735409"/>
            <a:ext cx="3189508" cy="2236056"/>
          </a:xfrm>
          <a:prstGeom prst="line">
            <a:avLst/>
          </a:prstGeom>
          <a:noFill/>
          <a:ln w="25400" cap="flat" cmpd="sng" algn="ctr">
            <a:solidFill>
              <a:srgbClr val="A8D08E"/>
            </a:solidFill>
            <a:prstDash val="sysDash"/>
            <a:miter lim="800000"/>
            <a:headEnd type="diamond"/>
            <a:tailEnd w="lg" len="lg"/>
          </a:ln>
          <a:effectLst/>
        </p:spPr>
      </p:cxnSp>
      <p:pic>
        <p:nvPicPr>
          <p:cNvPr id="30" name="Dad photo circle crop" descr="A father holds a toddler in his arms and is kissing him on the cheek. " title="Father and child photo">
            <a:extLst>
              <a:ext uri="{FF2B5EF4-FFF2-40B4-BE49-F238E27FC236}">
                <a16:creationId xmlns:a16="http://schemas.microsoft.com/office/drawing/2014/main" id="{3E1A59C0-EA8F-46C7-8685-7608F089AA8C}"/>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l="13910" r="22914" b="14704"/>
          <a:stretch/>
        </p:blipFill>
        <p:spPr>
          <a:xfrm>
            <a:off x="6805748" y="4500039"/>
            <a:ext cx="2128690" cy="2128690"/>
          </a:xfrm>
          <a:prstGeom prst="ellipse">
            <a:avLst/>
          </a:prstGeom>
        </p:spPr>
      </p:pic>
      <p:sp>
        <p:nvSpPr>
          <p:cNvPr id="31" name="Circle crop tip">
            <a:extLst>
              <a:ext uri="{FF2B5EF4-FFF2-40B4-BE49-F238E27FC236}">
                <a16:creationId xmlns:a16="http://schemas.microsoft.com/office/drawing/2014/main" id="{A8FCBB37-257F-C4D0-328E-8E32E9981876}"/>
              </a:ext>
            </a:extLst>
          </p:cNvPr>
          <p:cNvSpPr/>
          <p:nvPr userDrawn="1"/>
        </p:nvSpPr>
        <p:spPr>
          <a:xfrm>
            <a:off x="9123012" y="4656541"/>
            <a:ext cx="2624086" cy="1600438"/>
          </a:xfrm>
          <a:prstGeom prst="rect">
            <a:avLst/>
          </a:prstGeom>
        </p:spPr>
        <p:txBody>
          <a:bodyPr wrap="square">
            <a:spAutoFit/>
          </a:bodyPr>
          <a:lstStyle/>
          <a:p>
            <a:r>
              <a:rPr lang="en-US" sz="1400" dirty="0">
                <a:solidFill>
                  <a:srgbClr val="000000"/>
                </a:solidFill>
                <a:latin typeface="Trebuchet MS" panose="020B0703020202090204" pitchFamily="34" charset="0"/>
              </a:rPr>
              <a:t>To crop a photo in a circle shape:</a:t>
            </a:r>
          </a:p>
          <a:p>
            <a:pPr marL="342900" indent="-342900">
              <a:buFont typeface="+mj-lt"/>
              <a:buAutoNum type="arabicPeriod"/>
            </a:pPr>
            <a:r>
              <a:rPr lang="en-US" sz="1400" dirty="0">
                <a:solidFill>
                  <a:srgbClr val="000000"/>
                </a:solidFill>
                <a:latin typeface="Trebuchet MS" panose="020B0703020202090204" pitchFamily="34" charset="0"/>
              </a:rPr>
              <a:t>Select “Crop” &gt; ”Aspect Ratio” &gt; ”1:1”</a:t>
            </a:r>
          </a:p>
          <a:p>
            <a:pPr marL="342900" indent="-342900">
              <a:buFont typeface="+mj-lt"/>
              <a:buAutoNum type="arabicPeriod"/>
            </a:pPr>
            <a:r>
              <a:rPr lang="en-US" sz="1400" dirty="0">
                <a:solidFill>
                  <a:srgbClr val="000000"/>
                </a:solidFill>
                <a:latin typeface="Trebuchet MS" panose="020B0703020202090204" pitchFamily="34" charset="0"/>
              </a:rPr>
              <a:t>Then select “Crop” &gt; “Crop to Shape” &gt; “Circle”</a:t>
            </a:r>
            <a:endParaRPr lang="en-US" sz="1400" dirty="0">
              <a:solidFill>
                <a:srgbClr val="135192"/>
              </a:solidFill>
              <a:latin typeface="Trebuchet MS" panose="020B0703020202090204" pitchFamily="34" charset="0"/>
            </a:endParaRPr>
          </a:p>
        </p:txBody>
      </p:sp>
      <p:sp>
        <p:nvSpPr>
          <p:cNvPr id="32" name="Photo Source">
            <a:extLst>
              <a:ext uri="{FF2B5EF4-FFF2-40B4-BE49-F238E27FC236}">
                <a16:creationId xmlns:a16="http://schemas.microsoft.com/office/drawing/2014/main" id="{1F31A598-0332-5656-9CDC-DE30E4DE6D37}"/>
              </a:ext>
            </a:extLst>
          </p:cNvPr>
          <p:cNvSpPr txBox="1">
            <a:spLocks/>
          </p:cNvSpPr>
          <p:nvPr userDrawn="1"/>
        </p:nvSpPr>
        <p:spPr>
          <a:xfrm>
            <a:off x="496210" y="6582020"/>
            <a:ext cx="4915761" cy="27598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Trebuchet MS" panose="020B0703020202090204" pitchFamily="34"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Photo credit (left to right): Liz Brenden, Nathan Dumlao,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Jaddy</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Liu, and Kelly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Sikkema</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via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Unsplash</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Images</a:t>
            </a:r>
          </a:p>
        </p:txBody>
      </p:sp>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375959"/>
            <a:ext cx="5511219" cy="530679"/>
          </a:xfrm>
          <a:prstGeom prst="rect">
            <a:avLst/>
          </a:prstGeom>
        </p:spPr>
        <p:txBody>
          <a:bodyPr vert="horz" lIns="91440" tIns="45720" rIns="91440" bIns="45720" rtlCol="0" anchor="t">
            <a:normAutofit fontScale="85000" lnSpcReduction="1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Graphics &amp; Images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650194" y="862228"/>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Tree>
    <p:extLst>
      <p:ext uri="{BB962C8B-B14F-4D97-AF65-F5344CB8AC3E}">
        <p14:creationId xmlns:p14="http://schemas.microsoft.com/office/powerpoint/2010/main" val="3278649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45460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7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24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250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288574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34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78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242771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35071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342947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32747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b1tUPq5ofBETMtX2HGxUC7I2w6OSX5kP"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www.dshs.wa.gov/dda/counties-and-providers/developmental-disabilities-administration-counties-provider-information" TargetMode="External"/><Relationship Id="rId5" Type="http://schemas.openxmlformats.org/officeDocument/2006/relationships/hyperlink" Target="https://www.dshs.wa.gov/sites/default/files/rpau/documents/103E-20-20-068.pdf" TargetMode="External"/><Relationship Id="rId4" Type="http://schemas.openxmlformats.org/officeDocument/2006/relationships/hyperlink" Target="https://www.dshs.wa.gov/sites/default/files/DDA/dda/documents/policy/policy4.18.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hyperlink" Target="https://creativecommons.org/licenses/by-nc/3.0/" TargetMode="Externa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app.leg.wa.gov/WAC/default.aspx?cite=388-845-090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app.leg.wa.gov/WAC/default.aspx?cite=388-845-0905"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app.leg.wa.gov/WAC/default.aspx?cite=388-845-0900" TargetMode="External"/><Relationship Id="rId4" Type="http://schemas.openxmlformats.org/officeDocument/2006/relationships/hyperlink" Target="https://app.leg.wa.gov/WAC/default.aspx?cite=388-845-011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app.leg.wa.gov/WAC/default.aspx?cite=388-845-0900" TargetMode="External"/><Relationship Id="rId7" Type="http://schemas.openxmlformats.org/officeDocument/2006/relationships/hyperlink" Target="https://www.youtube.com/watch?v=PCJtLH91e9I"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dshs.wa.gov/sites/default/files/DDA/dda/documents/policy/policy4.18.pdf" TargetMode="External"/><Relationship Id="rId5" Type="http://schemas.openxmlformats.org/officeDocument/2006/relationships/hyperlink" Target="https://app.leg.wa.gov/WAC/default.aspx?cite=388-845-0910" TargetMode="External"/><Relationship Id="rId4" Type="http://schemas.openxmlformats.org/officeDocument/2006/relationships/hyperlink" Target="https://app.leg.wa.gov/WAC/default.aspx?cite=388-845-090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leg.wa.gov/WAC/default.aspx?cite=388-845-0910"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app.leg.wa.gov/WAC/default.aspx?cite=388-845-091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353F8-5FCD-CDFB-97F3-CBD15E68E57D}"/>
              </a:ext>
            </a:extLst>
          </p:cNvPr>
          <p:cNvSpPr>
            <a:spLocks noGrp="1"/>
          </p:cNvSpPr>
          <p:nvPr>
            <p:ph type="subTitle" idx="1"/>
          </p:nvPr>
        </p:nvSpPr>
        <p:spPr>
          <a:xfrm>
            <a:off x="4467224" y="4378559"/>
            <a:ext cx="6951664" cy="952393"/>
          </a:xfrm>
        </p:spPr>
        <p:txBody>
          <a:bodyPr>
            <a:normAutofit/>
          </a:bodyPr>
          <a:lstStyle/>
          <a:p>
            <a:r>
              <a:rPr lang="en-US" dirty="0">
                <a:latin typeface="+mn-lt"/>
              </a:rPr>
              <a:t>Statewide Provider Meeting:</a:t>
            </a:r>
          </a:p>
          <a:p>
            <a:r>
              <a:rPr lang="en-US" dirty="0">
                <a:latin typeface="+mn-lt"/>
              </a:rPr>
              <a:t> April 30, 2025</a:t>
            </a:r>
          </a:p>
        </p:txBody>
      </p:sp>
      <p:sp>
        <p:nvSpPr>
          <p:cNvPr id="4" name="Title 1">
            <a:extLst>
              <a:ext uri="{FF2B5EF4-FFF2-40B4-BE49-F238E27FC236}">
                <a16:creationId xmlns:a16="http://schemas.microsoft.com/office/drawing/2014/main" id="{F8B48874-CD03-213D-FF4E-C1A9258C0BBF}"/>
              </a:ext>
            </a:extLst>
          </p:cNvPr>
          <p:cNvSpPr>
            <a:spLocks noGrp="1"/>
          </p:cNvSpPr>
          <p:nvPr>
            <p:ph type="ctrTitle"/>
          </p:nvPr>
        </p:nvSpPr>
        <p:spPr>
          <a:xfrm>
            <a:off x="4467225" y="3097678"/>
            <a:ext cx="6951663" cy="952393"/>
          </a:xfrm>
        </p:spPr>
        <p:txBody>
          <a:bodyPr>
            <a:noAutofit/>
          </a:bodyPr>
          <a:lstStyle/>
          <a:p>
            <a:pPr algn="ctr"/>
            <a:r>
              <a:rPr lang="en-US" sz="4000" b="1" dirty="0">
                <a:latin typeface="+mn-lt"/>
              </a:rPr>
              <a:t>Environmental Adaptations</a:t>
            </a:r>
            <a:endParaRPr lang="en-US" sz="4000" dirty="0">
              <a:latin typeface="+mn-lt"/>
            </a:endParaRPr>
          </a:p>
        </p:txBody>
      </p:sp>
    </p:spTree>
    <p:extLst>
      <p:ext uri="{BB962C8B-B14F-4D97-AF65-F5344CB8AC3E}">
        <p14:creationId xmlns:p14="http://schemas.microsoft.com/office/powerpoint/2010/main" val="110499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ADC-7D3D-E3BA-1808-55FDE2D5D2CB}"/>
              </a:ext>
            </a:extLst>
          </p:cNvPr>
          <p:cNvSpPr>
            <a:spLocks noGrp="1"/>
          </p:cNvSpPr>
          <p:nvPr>
            <p:ph type="title"/>
          </p:nvPr>
        </p:nvSpPr>
        <p:spPr>
          <a:xfrm>
            <a:off x="4534338" y="971660"/>
            <a:ext cx="2945524" cy="822543"/>
          </a:xfrm>
        </p:spPr>
        <p:txBody>
          <a:bodyPr>
            <a:normAutofit/>
          </a:bodyPr>
          <a:lstStyle/>
          <a:p>
            <a:r>
              <a:rPr lang="en-US" sz="4000" b="1" dirty="0">
                <a:latin typeface="+mn-lt"/>
              </a:rPr>
              <a:t>Resources</a:t>
            </a:r>
          </a:p>
        </p:txBody>
      </p:sp>
      <p:sp>
        <p:nvSpPr>
          <p:cNvPr id="11" name="Content Placeholder 10">
            <a:extLst>
              <a:ext uri="{FF2B5EF4-FFF2-40B4-BE49-F238E27FC236}">
                <a16:creationId xmlns:a16="http://schemas.microsoft.com/office/drawing/2014/main" id="{CD4E791F-756F-7040-BCCF-8D3881DD1A1A}"/>
              </a:ext>
            </a:extLst>
          </p:cNvPr>
          <p:cNvSpPr>
            <a:spLocks noGrp="1"/>
          </p:cNvSpPr>
          <p:nvPr>
            <p:ph idx="1"/>
          </p:nvPr>
        </p:nvSpPr>
        <p:spPr>
          <a:xfrm>
            <a:off x="799059" y="2050629"/>
            <a:ext cx="10557789" cy="4203867"/>
          </a:xfrm>
          <a:ln w="57150">
            <a:solidFill>
              <a:srgbClr val="002060"/>
            </a:solidFill>
          </a:ln>
        </p:spPr>
        <p:txBody>
          <a:bodyPr>
            <a:noAutofit/>
          </a:bodyPr>
          <a:lstStyle/>
          <a:p>
            <a:endParaRPr lang="en-US" sz="2400" dirty="0">
              <a:latin typeface="+mn-lt"/>
              <a:hlinkClick r:id="rId3"/>
            </a:endParaRPr>
          </a:p>
          <a:p>
            <a:r>
              <a:rPr lang="en-US" sz="2400" dirty="0">
                <a:latin typeface="+mn-lt"/>
                <a:hlinkClick r:id="rId3"/>
              </a:rPr>
              <a:t>DDA's Home and Community Based Services Waivers – YouTube</a:t>
            </a:r>
            <a:r>
              <a:rPr lang="en-US" sz="2400" dirty="0">
                <a:latin typeface="+mn-lt"/>
              </a:rPr>
              <a:t>: </a:t>
            </a:r>
            <a:r>
              <a:rPr kumimoji="0" lang="en-US" altLang="en-US" sz="2400" b="0" i="0" u="none" strike="noStrike" cap="none" normalizeH="0" baseline="0" dirty="0">
                <a:ln>
                  <a:noFill/>
                </a:ln>
                <a:solidFill>
                  <a:schemeClr val="tx1"/>
                </a:solidFill>
                <a:effectLst/>
                <a:latin typeface="+mn-lt"/>
              </a:rPr>
              <a:t>(link to </a:t>
            </a:r>
            <a:r>
              <a:rPr kumimoji="0" lang="en-US" altLang="en-US" sz="2400" b="0" i="0" u="none" strike="noStrike" cap="none" normalizeH="0" baseline="0" dirty="0" err="1">
                <a:ln>
                  <a:noFill/>
                </a:ln>
                <a:solidFill>
                  <a:schemeClr val="tx1"/>
                </a:solidFill>
                <a:effectLst/>
                <a:latin typeface="+mn-lt"/>
              </a:rPr>
              <a:t>Youtube</a:t>
            </a:r>
            <a:r>
              <a:rPr kumimoji="0" lang="en-US" altLang="en-US" sz="2400" b="0" i="0" u="none" strike="noStrike" cap="none" normalizeH="0" baseline="0" dirty="0">
                <a:ln>
                  <a:noFill/>
                </a:ln>
                <a:solidFill>
                  <a:schemeClr val="tx1"/>
                </a:solidFill>
                <a:effectLst/>
                <a:latin typeface="+mn-lt"/>
              </a:rPr>
              <a:t> playlist for Waiver Services)</a:t>
            </a:r>
          </a:p>
          <a:p>
            <a:endParaRPr lang="en-US" sz="2400" dirty="0">
              <a:latin typeface="+mn-lt"/>
            </a:endParaRPr>
          </a:p>
          <a:p>
            <a:r>
              <a:rPr lang="en-US" sz="2400" dirty="0">
                <a:latin typeface="+mn-lt"/>
              </a:rPr>
              <a:t>Environmental Adaptation </a:t>
            </a:r>
            <a:r>
              <a:rPr lang="en-US" sz="2400" dirty="0">
                <a:latin typeface="+mn-lt"/>
                <a:hlinkClick r:id="rId4"/>
              </a:rPr>
              <a:t>Policy 4.18</a:t>
            </a:r>
            <a:endParaRPr lang="en-US" sz="2400" dirty="0">
              <a:latin typeface="+mn-lt"/>
            </a:endParaRPr>
          </a:p>
          <a:p>
            <a:endParaRPr lang="en-US" sz="2400" dirty="0">
              <a:latin typeface="+mn-lt"/>
            </a:endParaRPr>
          </a:p>
          <a:p>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rPr>
              <a:t>Environmental Adaptation WACs: </a:t>
            </a:r>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hlinkClick r:id="rId5"/>
              </a:rPr>
              <a:t>Chapter 388-845 WAC</a:t>
            </a:r>
            <a:endPar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endParaRPr>
          </a:p>
          <a:p>
            <a:endParaRPr lang="en-US" sz="2400" dirty="0">
              <a:solidFill>
                <a:srgbClr val="000000"/>
              </a:solidFill>
              <a:latin typeface="Aptos" panose="02110004020202020204"/>
              <a:ea typeface="+mn-ea"/>
              <a:cs typeface="+mn-cs"/>
            </a:endParaRPr>
          </a:p>
          <a:p>
            <a:r>
              <a:rPr kumimoji="0" lang="en-US" sz="2400" b="1" i="0" u="none" strike="noStrike" kern="1200" cap="none" spc="0" normalizeH="0" baseline="0" noProof="0" dirty="0">
                <a:ln>
                  <a:noFill/>
                </a:ln>
                <a:solidFill>
                  <a:srgbClr val="000000"/>
                </a:solidFill>
                <a:effectLst/>
                <a:uLnTx/>
                <a:uFillTx/>
                <a:latin typeface="Aptos" panose="02110004020202020204"/>
                <a:ea typeface="+mn-ea"/>
                <a:cs typeface="+mn-cs"/>
                <a:hlinkClick r:id="rId6"/>
              </a:rPr>
              <a:t>List of contracted Environmental Adaptation providers</a:t>
            </a:r>
            <a:r>
              <a:rPr kumimoji="0" lang="en-US" sz="2400" b="1" i="0" u="none" strike="noStrike" kern="1200" cap="none" spc="0" normalizeH="0" baseline="0" noProof="0" dirty="0">
                <a:ln>
                  <a:noFill/>
                </a:ln>
                <a:solidFill>
                  <a:srgbClr val="000000"/>
                </a:solidFill>
                <a:effectLst/>
                <a:uLnTx/>
                <a:uFillTx/>
                <a:latin typeface="Aptos" panose="02110004020202020204"/>
                <a:ea typeface="+mn-ea"/>
                <a:cs typeface="+mn-cs"/>
              </a:rPr>
              <a:t>. </a:t>
            </a:r>
          </a:p>
          <a:p>
            <a:endParaRPr lang="en-US" sz="2400" dirty="0">
              <a:latin typeface="+mn-lt"/>
            </a:endParaRPr>
          </a:p>
          <a:p>
            <a:endParaRPr lang="en-US" sz="2400" dirty="0">
              <a:solidFill>
                <a:srgbClr val="FF0000"/>
              </a:solidFill>
              <a:latin typeface="+mn-lt"/>
            </a:endParaRPr>
          </a:p>
        </p:txBody>
      </p:sp>
    </p:spTree>
    <p:extLst>
      <p:ext uri="{BB962C8B-B14F-4D97-AF65-F5344CB8AC3E}">
        <p14:creationId xmlns:p14="http://schemas.microsoft.com/office/powerpoint/2010/main" val="206804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29F6B183-E3FA-9A4A-86C8-C4C2681428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44346" y="1867826"/>
            <a:ext cx="7545652" cy="3122345"/>
          </a:xfrm>
          <a:prstGeom prst="rect">
            <a:avLst/>
          </a:prstGeom>
        </p:spPr>
      </p:pic>
      <p:sp>
        <p:nvSpPr>
          <p:cNvPr id="8" name="TextBox 7">
            <a:extLst>
              <a:ext uri="{FF2B5EF4-FFF2-40B4-BE49-F238E27FC236}">
                <a16:creationId xmlns:a16="http://schemas.microsoft.com/office/drawing/2014/main" id="{2DEF8A03-A050-E520-649D-6123E6F75468}"/>
              </a:ext>
            </a:extLst>
          </p:cNvPr>
          <p:cNvSpPr txBox="1"/>
          <p:nvPr/>
        </p:nvSpPr>
        <p:spPr>
          <a:xfrm>
            <a:off x="4258098" y="6316232"/>
            <a:ext cx="30480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110004020202020204"/>
                <a:ea typeface="+mn-ea"/>
                <a:cs typeface="+mn-cs"/>
                <a:hlinkClick r:id="rId4" tooltip="https://www.pngall.com/thank-you-png/"/>
              </a:rPr>
              <a:t>This Photo</a:t>
            </a:r>
            <a:r>
              <a:rPr kumimoji="0" lang="en-US" sz="900" b="0" i="0" u="none" strike="noStrike" kern="1200" cap="none" spc="0" normalizeH="0" baseline="0" noProof="0" dirty="0">
                <a:ln>
                  <a:noFill/>
                </a:ln>
                <a:solidFill>
                  <a:srgbClr val="000000"/>
                </a:solidFill>
                <a:effectLst/>
                <a:uLnTx/>
                <a:uFillTx/>
                <a:latin typeface="Aptos" panose="02110004020202020204"/>
                <a:ea typeface="+mn-ea"/>
                <a:cs typeface="+mn-cs"/>
              </a:rPr>
              <a:t> by Unknown Author is licensed under </a:t>
            </a:r>
            <a:r>
              <a:rPr kumimoji="0" lang="en-US" sz="900" b="0" i="0" u="none" strike="noStrike" kern="1200" cap="none" spc="0" normalizeH="0" baseline="0" noProof="0" dirty="0">
                <a:ln>
                  <a:noFill/>
                </a:ln>
                <a:solidFill>
                  <a:srgbClr val="000000"/>
                </a:solidFill>
                <a:effectLst/>
                <a:uLnTx/>
                <a:uFillTx/>
                <a:latin typeface="Aptos" panose="02110004020202020204"/>
                <a:ea typeface="+mn-ea"/>
                <a:cs typeface="+mn-cs"/>
                <a:hlinkClick r:id="rId5" tooltip="https://creativecommons.org/licenses/by-nc/3.0/"/>
              </a:rPr>
              <a:t>CC BY-NC</a:t>
            </a:r>
            <a:endParaRPr kumimoji="0" lang="en-US" sz="9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995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838200" y="1131010"/>
            <a:ext cx="10515600" cy="1325563"/>
          </a:xfrm>
        </p:spPr>
        <p:txBody>
          <a:bodyPr/>
          <a:lstStyle/>
          <a:p>
            <a:r>
              <a:rPr lang="en-US" sz="4400" b="1" dirty="0">
                <a:latin typeface="Calibri" panose="020F0502020204030204" pitchFamily="34" charset="0"/>
                <a:ea typeface="Calibri" panose="020F0502020204030204" pitchFamily="34" charset="0"/>
                <a:cs typeface="Calibri" panose="020F0502020204030204" pitchFamily="34" charset="0"/>
              </a:rPr>
              <a:t>What is a Waiver?</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AF76A7-2CAF-E67B-3CBC-32B967646DBE}"/>
              </a:ext>
            </a:extLst>
          </p:cNvPr>
          <p:cNvSpPr>
            <a:spLocks noGrp="1"/>
          </p:cNvSpPr>
          <p:nvPr>
            <p:ph sz="half" idx="1"/>
          </p:nvPr>
        </p:nvSpPr>
        <p:spPr>
          <a:xfrm>
            <a:off x="991704" y="2456573"/>
            <a:ext cx="3988904" cy="3097432"/>
          </a:xfrm>
        </p:spPr>
        <p:txBody>
          <a:bodyP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HCBS</a:t>
            </a:r>
            <a:r>
              <a:rPr lang="en-US" sz="2000" dirty="0">
                <a:latin typeface="Calibri" panose="020F0502020204030204" pitchFamily="34" charset="0"/>
                <a:ea typeface="Calibri" panose="020F0502020204030204" pitchFamily="34" charset="0"/>
                <a:cs typeface="Calibri" panose="020F0502020204030204" pitchFamily="34" charset="0"/>
              </a:rPr>
              <a:t>- “Home and Community Based Services”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Within federal guidelines, states can develop HCBS waivers to meet the needs of people who prefer to receive long-term care services and supports in their home or community, rather than in an institutional setting.</a:t>
            </a:r>
          </a:p>
        </p:txBody>
      </p:sp>
      <p:sp>
        <p:nvSpPr>
          <p:cNvPr id="4" name="Content Placeholder 3">
            <a:extLst>
              <a:ext uri="{FF2B5EF4-FFF2-40B4-BE49-F238E27FC236}">
                <a16:creationId xmlns:a16="http://schemas.microsoft.com/office/drawing/2014/main" id="{C6126766-F4D6-8E02-C63E-0AFA1ED7CFF6}"/>
              </a:ext>
            </a:extLst>
          </p:cNvPr>
          <p:cNvSpPr>
            <a:spLocks noGrp="1"/>
          </p:cNvSpPr>
          <p:nvPr>
            <p:ph sz="half" idx="2"/>
          </p:nvPr>
        </p:nvSpPr>
        <p:spPr>
          <a:xfrm>
            <a:off x="5448300" y="2232233"/>
            <a:ext cx="5905500" cy="4105067"/>
          </a:xfrm>
          <a:ln w="57150">
            <a:solidFill>
              <a:schemeClr val="tx1"/>
            </a:solidFill>
          </a:ln>
        </p:spPr>
        <p:txBody>
          <a:bodyPr>
            <a:normAutofit fontScale="40000" lnSpcReduction="20000"/>
          </a:bodyPr>
          <a:lstStyle/>
          <a:p>
            <a:pPr marL="0" indent="0">
              <a:buNone/>
            </a:pPr>
            <a:endParaRPr lang="en-US" sz="5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000" b="1" u="sng" dirty="0">
                <a:latin typeface="Calibri" panose="020F0502020204030204" pitchFamily="34" charset="0"/>
                <a:ea typeface="Calibri" panose="020F0502020204030204" pitchFamily="34" charset="0"/>
                <a:cs typeface="Calibri" panose="020F0502020204030204" pitchFamily="34" charset="0"/>
              </a:rPr>
              <a:t>H</a:t>
            </a:r>
            <a:r>
              <a:rPr lang="en-US" sz="5000" u="sng" dirty="0">
                <a:latin typeface="Calibri" panose="020F0502020204030204" pitchFamily="34" charset="0"/>
                <a:ea typeface="Calibri" panose="020F0502020204030204" pitchFamily="34" charset="0"/>
                <a:cs typeface="Calibri" panose="020F0502020204030204" pitchFamily="34" charset="0"/>
              </a:rPr>
              <a:t>ome and </a:t>
            </a:r>
            <a:r>
              <a:rPr lang="en-US" sz="5000" b="1" u="sng" dirty="0">
                <a:latin typeface="Calibri" panose="020F0502020204030204" pitchFamily="34" charset="0"/>
                <a:ea typeface="Calibri" panose="020F0502020204030204" pitchFamily="34" charset="0"/>
                <a:cs typeface="Calibri" panose="020F0502020204030204" pitchFamily="34" charset="0"/>
              </a:rPr>
              <a:t>C</a:t>
            </a:r>
            <a:r>
              <a:rPr lang="en-US" sz="5000" u="sng" dirty="0">
                <a:latin typeface="Calibri" panose="020F0502020204030204" pitchFamily="34" charset="0"/>
                <a:ea typeface="Calibri" panose="020F0502020204030204" pitchFamily="34" charset="0"/>
                <a:cs typeface="Calibri" panose="020F0502020204030204" pitchFamily="34" charset="0"/>
              </a:rPr>
              <a:t>ommunity </a:t>
            </a:r>
            <a:r>
              <a:rPr lang="en-US" sz="5000" b="1" u="sng" dirty="0">
                <a:latin typeface="Calibri" panose="020F0502020204030204" pitchFamily="34" charset="0"/>
                <a:ea typeface="Calibri" panose="020F0502020204030204" pitchFamily="34" charset="0"/>
                <a:cs typeface="Calibri" panose="020F0502020204030204" pitchFamily="34" charset="0"/>
              </a:rPr>
              <a:t>B</a:t>
            </a:r>
            <a:r>
              <a:rPr lang="en-US" sz="5000" u="sng" dirty="0">
                <a:latin typeface="Calibri" panose="020F0502020204030204" pitchFamily="34" charset="0"/>
                <a:ea typeface="Calibri" panose="020F0502020204030204" pitchFamily="34" charset="0"/>
                <a:cs typeface="Calibri" panose="020F0502020204030204" pitchFamily="34" charset="0"/>
              </a:rPr>
              <a:t>ased </a:t>
            </a:r>
            <a:r>
              <a:rPr lang="en-US" sz="5000" b="1" u="sng" dirty="0">
                <a:latin typeface="Calibri" panose="020F0502020204030204" pitchFamily="34" charset="0"/>
                <a:ea typeface="Calibri" panose="020F0502020204030204" pitchFamily="34" charset="0"/>
                <a:cs typeface="Calibri" panose="020F0502020204030204" pitchFamily="34" charset="0"/>
              </a:rPr>
              <a:t>S</a:t>
            </a:r>
            <a:r>
              <a:rPr lang="en-US" sz="5000" u="sng" dirty="0">
                <a:latin typeface="Calibri" panose="020F0502020204030204" pitchFamily="34" charset="0"/>
                <a:ea typeface="Calibri" panose="020F0502020204030204" pitchFamily="34" charset="0"/>
                <a:cs typeface="Calibri" panose="020F0502020204030204" pitchFamily="34" charset="0"/>
              </a:rPr>
              <a:t>ervices Waiver programs must:</a:t>
            </a:r>
          </a:p>
          <a:p>
            <a:endParaRPr lang="en-US" sz="5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5000" dirty="0">
                <a:latin typeface="Calibri" panose="020F0502020204030204" pitchFamily="34" charset="0"/>
                <a:ea typeface="Calibri" panose="020F0502020204030204" pitchFamily="34" charset="0"/>
                <a:cs typeface="Calibri" panose="020F0502020204030204" pitchFamily="34" charset="0"/>
              </a:rPr>
              <a:t>D</a:t>
            </a:r>
            <a:r>
              <a:rPr lang="en-US" sz="5000" b="0" i="0" dirty="0">
                <a:effectLst/>
                <a:latin typeface="Calibri" panose="020F0502020204030204" pitchFamily="34" charset="0"/>
                <a:ea typeface="Calibri" panose="020F0502020204030204" pitchFamily="34" charset="0"/>
                <a:cs typeface="Calibri" panose="020F0502020204030204" pitchFamily="34" charset="0"/>
              </a:rPr>
              <a:t>emonstrate that providing waiver services won’t cost more than providing these services in an institution.</a:t>
            </a:r>
          </a:p>
          <a:p>
            <a:pPr marL="457200" indent="-457200">
              <a:buFont typeface="+mj-lt"/>
              <a:buAutoNum type="arabicPeriod"/>
            </a:pPr>
            <a:r>
              <a:rPr lang="en-US" sz="5000" b="0" i="0" dirty="0">
                <a:effectLst/>
                <a:latin typeface="Calibri" panose="020F0502020204030204" pitchFamily="34" charset="0"/>
                <a:ea typeface="Calibri" panose="020F0502020204030204" pitchFamily="34" charset="0"/>
                <a:cs typeface="Calibri" panose="020F0502020204030204" pitchFamily="34" charset="0"/>
              </a:rPr>
              <a:t>Ensure the protection of people’s health and welfare.</a:t>
            </a:r>
            <a:endParaRPr lang="en-US" sz="5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5000" b="0" i="0" dirty="0">
                <a:effectLst/>
                <a:latin typeface="Calibri" panose="020F0502020204030204" pitchFamily="34" charset="0"/>
                <a:ea typeface="Calibri" panose="020F0502020204030204" pitchFamily="34" charset="0"/>
                <a:cs typeface="Calibri" panose="020F0502020204030204" pitchFamily="34" charset="0"/>
              </a:rPr>
              <a:t>Provide adequate and reasonable provider standards to meet the needs of the target population.</a:t>
            </a:r>
            <a:endParaRPr lang="en-US" sz="5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5000" b="0" i="0" dirty="0">
                <a:effectLst/>
                <a:latin typeface="Calibri" panose="020F0502020204030204" pitchFamily="34" charset="0"/>
                <a:ea typeface="Calibri" panose="020F0502020204030204" pitchFamily="34" charset="0"/>
                <a:cs typeface="Calibri" panose="020F0502020204030204" pitchFamily="34" charset="0"/>
              </a:rPr>
              <a:t>Ensure that services follow an individualized and person-centered plan of care.</a:t>
            </a:r>
          </a:p>
          <a:p>
            <a:pPr marL="457200" indent="-457200">
              <a:buFont typeface="+mj-lt"/>
              <a:buAutoNum type="arabicPeriod"/>
            </a:pPr>
            <a:endParaRPr lang="en-US" sz="5000" b="0"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45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E766-D02C-2E3F-9E62-8DBDF50DE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12DAA-E553-BDDC-AAC8-72545145A05F}"/>
              </a:ext>
            </a:extLst>
          </p:cNvPr>
          <p:cNvSpPr>
            <a:spLocks noGrp="1"/>
          </p:cNvSpPr>
          <p:nvPr>
            <p:ph type="title"/>
          </p:nvPr>
        </p:nvSpPr>
        <p:spPr>
          <a:xfrm>
            <a:off x="1517228" y="958526"/>
            <a:ext cx="9157541" cy="850296"/>
          </a:xfrm>
        </p:spPr>
        <p:txBody>
          <a:bodyPr>
            <a:normAutofit fontScale="90000"/>
          </a:bodyPr>
          <a:lstStyle/>
          <a:p>
            <a:pPr algn="ctr"/>
            <a:r>
              <a:rPr lang="en-US" sz="4400" b="1" dirty="0">
                <a:latin typeface="+mn-lt"/>
              </a:rPr>
              <a:t>What is an Environmental Adaptation?</a:t>
            </a:r>
            <a:br>
              <a:rPr lang="en-US" sz="4400" b="1" dirty="0">
                <a:latin typeface="+mn-lt"/>
              </a:rPr>
            </a:br>
            <a:r>
              <a:rPr lang="en-US" sz="2200" b="1" dirty="0">
                <a:latin typeface="+mn-lt"/>
                <a:hlinkClick r:id="rId3"/>
              </a:rPr>
              <a:t>WAC 388-845-0900:</a:t>
            </a:r>
            <a:r>
              <a:rPr lang="en-US" sz="2200" b="1" dirty="0">
                <a:latin typeface="+mn-lt"/>
              </a:rPr>
              <a:t> </a:t>
            </a:r>
            <a:r>
              <a:rPr lang="en-US" sz="2200" dirty="0">
                <a:latin typeface="+mn-lt"/>
              </a:rPr>
              <a:t>What are environmental Adaptations?</a:t>
            </a:r>
            <a:endParaRPr lang="en-US" sz="4000" dirty="0">
              <a:latin typeface="+mn-lt"/>
            </a:endParaRPr>
          </a:p>
        </p:txBody>
      </p:sp>
      <p:sp>
        <p:nvSpPr>
          <p:cNvPr id="7" name="TextBox 6">
            <a:extLst>
              <a:ext uri="{FF2B5EF4-FFF2-40B4-BE49-F238E27FC236}">
                <a16:creationId xmlns:a16="http://schemas.microsoft.com/office/drawing/2014/main" id="{CAC60377-FCDE-F6C8-4C17-F94EC32F1BE1}"/>
              </a:ext>
            </a:extLst>
          </p:cNvPr>
          <p:cNvSpPr txBox="1"/>
          <p:nvPr/>
        </p:nvSpPr>
        <p:spPr>
          <a:xfrm>
            <a:off x="648182" y="2010343"/>
            <a:ext cx="11007524" cy="4154984"/>
          </a:xfrm>
          <a:prstGeom prst="rect">
            <a:avLst/>
          </a:prstGeom>
          <a:solidFill>
            <a:schemeClr val="tx2">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rPr>
              <a:t>Environmental adaptations provide (</a:t>
            </a:r>
            <a:r>
              <a:rPr kumimoji="0" lang="en-US" sz="2400" b="1" i="0" u="none" strike="noStrike" kern="1200" cap="none" spc="0" normalizeH="0" baseline="0" noProof="0" dirty="0">
                <a:ln>
                  <a:noFill/>
                </a:ln>
                <a:solidFill>
                  <a:srgbClr val="000000"/>
                </a:solidFill>
                <a:effectLst/>
                <a:uLnTx/>
                <a:uFillTx/>
                <a:latin typeface="Aptos" panose="02110004020202020204"/>
                <a:ea typeface="+mn-ea"/>
                <a:cs typeface="+mn-cs"/>
              </a:rPr>
              <a:t>the minimum necessary</a:t>
            </a:r>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rPr>
              <a:t>) physical adaptations to the client’s existing home to allow a client to physically access their home when those adaptations are not covered under the Medicaid state plan.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rPr>
              <a:t>EA assists clients who would otherwise require institutionalization to remain in their home. An environmental adaptation must ensure the health, welfare and safety of the client or enable the client to function with greater independence in their home.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5" name="Explosion: 14 Points 4">
            <a:extLst>
              <a:ext uri="{FF2B5EF4-FFF2-40B4-BE49-F238E27FC236}">
                <a16:creationId xmlns:a16="http://schemas.microsoft.com/office/drawing/2014/main" id="{941FBA55-8E5E-A962-2DC4-D8549D027154}"/>
              </a:ext>
            </a:extLst>
          </p:cNvPr>
          <p:cNvSpPr/>
          <p:nvPr/>
        </p:nvSpPr>
        <p:spPr>
          <a:xfrm rot="697635">
            <a:off x="8080922" y="4915080"/>
            <a:ext cx="3612839" cy="1968787"/>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0914B57B-0B0E-3213-2ABB-884F8AA08DC6}"/>
              </a:ext>
            </a:extLst>
          </p:cNvPr>
          <p:cNvSpPr txBox="1"/>
          <p:nvPr/>
        </p:nvSpPr>
        <p:spPr>
          <a:xfrm>
            <a:off x="8829619" y="5566588"/>
            <a:ext cx="20834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ptos" panose="02110004020202020204"/>
                <a:ea typeface="+mn-ea"/>
                <a:cs typeface="+mn-cs"/>
              </a:rPr>
              <a:t>Available on All 5 HCBS Waivers</a:t>
            </a:r>
          </a:p>
        </p:txBody>
      </p:sp>
    </p:spTree>
    <p:extLst>
      <p:ext uri="{BB962C8B-B14F-4D97-AF65-F5344CB8AC3E}">
        <p14:creationId xmlns:p14="http://schemas.microsoft.com/office/powerpoint/2010/main" val="303646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A6DE-1CE6-EB63-397C-8F24128FB0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5BAEE85-7731-FD97-B6EA-1E1473C04533}"/>
              </a:ext>
            </a:extLst>
          </p:cNvPr>
          <p:cNvSpPr txBox="1"/>
          <p:nvPr/>
        </p:nvSpPr>
        <p:spPr>
          <a:xfrm>
            <a:off x="787079" y="2291651"/>
            <a:ext cx="10590835" cy="3809056"/>
          </a:xfrm>
          <a:prstGeom prst="rect">
            <a:avLst/>
          </a:prstGeom>
          <a:solidFill>
            <a:schemeClr val="tx2">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rPr>
              <a:t>Adaptations to the home necessary to prevent or repair damage to the structure of the home caused by the participant's behavior, </a:t>
            </a:r>
            <a:r>
              <a:rPr kumimoji="0" lang="en-US" sz="2400" b="1" i="0" u="none" strike="noStrike" kern="1200" cap="none" spc="0" normalizeH="0" baseline="0" noProof="0" dirty="0">
                <a:ln>
                  <a:noFill/>
                </a:ln>
                <a:solidFill>
                  <a:srgbClr val="000000"/>
                </a:solidFill>
                <a:effectLst/>
                <a:uLnTx/>
                <a:uFillTx/>
                <a:latin typeface="Aptos" panose="02110004020202020204"/>
                <a:ea typeface="+mn-ea"/>
                <a:cs typeface="+mn-cs"/>
              </a:rPr>
              <a:t>as addressed in the participant's behavior support plan</a:t>
            </a:r>
            <a:r>
              <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rPr>
              <a:t>, are available on the children's intensive in-home behavioral support, individual and family services, core, and community protection waivers.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
                  <a:solidFill>
                    <a:srgbClr val="000000"/>
                  </a:solidFill>
                </a:uFill>
                <a:latin typeface="Aptos" panose="02110004020202020204"/>
                <a:ea typeface="Times New Roman" panose="02020603050405020304" pitchFamily="18" charset="0"/>
                <a:cs typeface="+mn-cs"/>
              </a:rPr>
              <a:t>Each environmental adaptation must meet a specific need the client has and must follow guidelines in </a:t>
            </a:r>
            <a:r>
              <a:rPr kumimoji="0" lang="en-US" sz="2400" b="0" i="0" u="none" strike="noStrike" kern="1200" cap="none" spc="0" normalizeH="0" baseline="0" noProof="0" dirty="0">
                <a:ln>
                  <a:noFill/>
                </a:ln>
                <a:solidFill>
                  <a:srgbClr val="000000"/>
                </a:solidFill>
                <a:effectLst/>
                <a:uLnTx/>
                <a:uFill>
                  <a:solidFill>
                    <a:srgbClr val="000000"/>
                  </a:solidFill>
                </a:uFill>
                <a:latin typeface="Aptos" panose="02110004020202020204"/>
                <a:ea typeface="Times New Roman" panose="02020603050405020304" pitchFamily="18" charset="0"/>
                <a:cs typeface="+mn-cs"/>
                <a:hlinkClick r:id="rId3"/>
              </a:rPr>
              <a:t>WAC 388-845-0905</a:t>
            </a:r>
            <a:r>
              <a:rPr kumimoji="0" lang="en-US" sz="2400" b="0" i="0" u="none" strike="noStrike" kern="1200" cap="none" spc="0" normalizeH="0" baseline="0" noProof="0" dirty="0">
                <a:ln>
                  <a:noFill/>
                </a:ln>
                <a:solidFill>
                  <a:srgbClr val="000000"/>
                </a:solidFill>
                <a:effectLst/>
                <a:uLnTx/>
                <a:uFill>
                  <a:solidFill>
                    <a:srgbClr val="000000"/>
                  </a:solidFill>
                </a:uFill>
                <a:latin typeface="Aptos" panose="02110004020202020204"/>
                <a:ea typeface="Times New Roman" panose="02020603050405020304" pitchFamily="18" charset="0"/>
                <a:cs typeface="+mn-cs"/>
              </a:rPr>
              <a:t> and </a:t>
            </a:r>
            <a:r>
              <a:rPr kumimoji="0" lang="en-US" sz="2400" b="0" i="0" u="none" strike="noStrike" kern="1200" cap="none" spc="0" normalizeH="0" baseline="0" noProof="0" dirty="0">
                <a:ln>
                  <a:noFill/>
                </a:ln>
                <a:solidFill>
                  <a:srgbClr val="000000"/>
                </a:solidFill>
                <a:effectLst/>
                <a:uLnTx/>
                <a:uFill>
                  <a:solidFill>
                    <a:srgbClr val="000000"/>
                  </a:solidFill>
                </a:uFill>
                <a:latin typeface="Aptos" panose="02110004020202020204"/>
                <a:ea typeface="Times New Roman" panose="02020603050405020304" pitchFamily="18" charset="0"/>
                <a:cs typeface="+mn-cs"/>
                <a:hlinkClick r:id="rId4"/>
              </a:rPr>
              <a:t>WAC 388-845-0110</a:t>
            </a:r>
            <a:r>
              <a:rPr kumimoji="0" lang="en-US" sz="2400" b="0" i="0" u="none" strike="noStrike" kern="1200" cap="none" spc="0" normalizeH="0" baseline="0" noProof="0" dirty="0">
                <a:ln>
                  <a:noFill/>
                </a:ln>
                <a:solidFill>
                  <a:srgbClr val="000000"/>
                </a:solidFill>
                <a:effectLst/>
                <a:uLnTx/>
                <a:uFill>
                  <a:solidFill>
                    <a:srgbClr val="000000"/>
                  </a:solidFill>
                </a:uFill>
                <a:latin typeface="Aptos" panose="02110004020202020204"/>
                <a:ea typeface="Times New Roman" panose="02020603050405020304" pitchFamily="18" charset="0"/>
                <a:cs typeface="+mn-cs"/>
              </a:rPr>
              <a:t> of being cost effective and within the client’s waiver budget. </a:t>
            </a:r>
          </a:p>
          <a:p>
            <a:pPr marL="0" marR="10160" lvl="0" indent="0" algn="l" defTabSz="914400" rtl="0" eaLnBrk="1" fontAlgn="base" latinLnBrk="0" hangingPunct="1">
              <a:lnSpc>
                <a:spcPct val="111000"/>
              </a:lnSpc>
              <a:spcBef>
                <a:spcPts val="0"/>
              </a:spcBef>
              <a:spcAft>
                <a:spcPts val="25"/>
              </a:spcAft>
              <a:buClr>
                <a:srgbClr val="000000"/>
              </a:buClr>
              <a:buSzPts val="1200"/>
              <a:buFont typeface="Calibri Light" panose="020F0302020204030204" pitchFamily="34" charset="0"/>
              <a:buNone/>
              <a:tabLst/>
              <a:defRPr/>
            </a:pPr>
            <a:endParaRPr kumimoji="0" lang="en-US" sz="2400" b="0" i="0" u="none" strike="noStrike" kern="1200" cap="none" spc="0" normalizeH="0" baseline="0" noProof="0" dirty="0">
              <a:ln>
                <a:noFill/>
              </a:ln>
              <a:solidFill>
                <a:srgbClr val="000000"/>
              </a:solidFill>
              <a:effectLst/>
              <a:uLnTx/>
              <a:uFill>
                <a:solidFill>
                  <a:srgbClr val="000000"/>
                </a:solidFill>
              </a:uFill>
              <a:latin typeface="Aptos" panose="02110004020202020204"/>
              <a:ea typeface="Times New Roman" panose="02020603050405020304" pitchFamily="18" charset="0"/>
              <a:cs typeface="+mn-cs"/>
            </a:endParaRPr>
          </a:p>
        </p:txBody>
      </p:sp>
      <p:sp>
        <p:nvSpPr>
          <p:cNvPr id="5" name="Title 1">
            <a:extLst>
              <a:ext uri="{FF2B5EF4-FFF2-40B4-BE49-F238E27FC236}">
                <a16:creationId xmlns:a16="http://schemas.microsoft.com/office/drawing/2014/main" id="{95FE233A-EDEB-786C-B435-E79C1CAF3F44}"/>
              </a:ext>
            </a:extLst>
          </p:cNvPr>
          <p:cNvSpPr>
            <a:spLocks noGrp="1"/>
          </p:cNvSpPr>
          <p:nvPr>
            <p:ph type="title"/>
          </p:nvPr>
        </p:nvSpPr>
        <p:spPr>
          <a:xfrm>
            <a:off x="1401481" y="958526"/>
            <a:ext cx="9157541" cy="850296"/>
          </a:xfrm>
        </p:spPr>
        <p:txBody>
          <a:bodyPr>
            <a:normAutofit fontScale="90000"/>
          </a:bodyPr>
          <a:lstStyle/>
          <a:p>
            <a:pPr algn="ctr"/>
            <a:r>
              <a:rPr lang="en-US" sz="4400" b="1" dirty="0">
                <a:latin typeface="+mn-lt"/>
              </a:rPr>
              <a:t>What is an Environmental Adaptation?</a:t>
            </a:r>
            <a:br>
              <a:rPr lang="en-US" sz="4400" b="1" dirty="0">
                <a:latin typeface="+mn-lt"/>
              </a:rPr>
            </a:br>
            <a:r>
              <a:rPr lang="en-US" sz="2200" b="1" dirty="0">
                <a:latin typeface="+mn-lt"/>
                <a:hlinkClick r:id="rId5"/>
              </a:rPr>
              <a:t>WAC 388-845-0900:</a:t>
            </a:r>
            <a:r>
              <a:rPr lang="en-US" sz="2200" b="1" dirty="0">
                <a:latin typeface="+mn-lt"/>
              </a:rPr>
              <a:t> </a:t>
            </a:r>
            <a:r>
              <a:rPr lang="en-US" sz="2200" dirty="0">
                <a:latin typeface="+mn-lt"/>
              </a:rPr>
              <a:t>What are environmental Adaptations?</a:t>
            </a:r>
            <a:endParaRPr lang="en-US" sz="4000" dirty="0">
              <a:latin typeface="+mn-lt"/>
            </a:endParaRPr>
          </a:p>
        </p:txBody>
      </p:sp>
    </p:spTree>
    <p:extLst>
      <p:ext uri="{BB962C8B-B14F-4D97-AF65-F5344CB8AC3E}">
        <p14:creationId xmlns:p14="http://schemas.microsoft.com/office/powerpoint/2010/main" val="299850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0C78B-F7EE-21B2-9528-B35CD29AE6B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A8FA23F-B74A-1647-9501-26A1483055CE}"/>
              </a:ext>
            </a:extLst>
          </p:cNvPr>
          <p:cNvSpPr>
            <a:spLocks noGrp="1"/>
          </p:cNvSpPr>
          <p:nvPr>
            <p:ph type="title"/>
          </p:nvPr>
        </p:nvSpPr>
        <p:spPr>
          <a:xfrm>
            <a:off x="2165338" y="716966"/>
            <a:ext cx="8085421" cy="769458"/>
          </a:xfrm>
        </p:spPr>
        <p:txBody>
          <a:bodyPr>
            <a:normAutofit/>
          </a:bodyPr>
          <a:lstStyle/>
          <a:p>
            <a:pPr algn="ctr"/>
            <a:r>
              <a:rPr lang="en-US" sz="4000" b="1" dirty="0">
                <a:latin typeface="+mn-lt"/>
              </a:rPr>
              <a:t>What is the Unmet Need?</a:t>
            </a:r>
            <a:endParaRPr lang="en-US" sz="2400" b="1" dirty="0">
              <a:latin typeface="+mn-lt"/>
            </a:endParaRPr>
          </a:p>
        </p:txBody>
      </p:sp>
      <p:sp>
        <p:nvSpPr>
          <p:cNvPr id="3" name="Text Placeholder 2">
            <a:extLst>
              <a:ext uri="{FF2B5EF4-FFF2-40B4-BE49-F238E27FC236}">
                <a16:creationId xmlns:a16="http://schemas.microsoft.com/office/drawing/2014/main" id="{8DD74A0A-FBD7-AD69-0A92-287DB6856FD5}"/>
              </a:ext>
            </a:extLst>
          </p:cNvPr>
          <p:cNvSpPr>
            <a:spLocks noGrp="1"/>
          </p:cNvSpPr>
          <p:nvPr>
            <p:ph type="body" sz="half" idx="2"/>
          </p:nvPr>
        </p:nvSpPr>
        <p:spPr>
          <a:xfrm>
            <a:off x="876494" y="1597090"/>
            <a:ext cx="10426506" cy="4943410"/>
          </a:xfrm>
        </p:spPr>
        <p:txBody>
          <a:bodyPr>
            <a:normAutofit/>
          </a:bodyPr>
          <a:lstStyle/>
          <a:p>
            <a:pPr marL="342900" indent="-342900">
              <a:buFont typeface="Arial" panose="020B0604020202020204" pitchFamily="34" charset="0"/>
              <a:buChar char="•"/>
            </a:pPr>
            <a:r>
              <a:rPr lang="en-US" sz="2400" dirty="0">
                <a:latin typeface="+mn-lt"/>
              </a:rPr>
              <a:t>What is the unmet need?</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Is there something else that can help the client to meet their unmet need?</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What is the most important need right now for the client?</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Thinking about things like:</a:t>
            </a:r>
          </a:p>
          <a:p>
            <a:pPr marL="800100" lvl="1" indent="-342900">
              <a:buFont typeface="Arial" panose="020B0604020202020204" pitchFamily="34" charset="0"/>
              <a:buChar char="•"/>
            </a:pPr>
            <a:r>
              <a:rPr lang="en-US" sz="2400" dirty="0">
                <a:latin typeface="+mn-lt"/>
              </a:rPr>
              <a:t>Simple fixes around the home that would not require a large EA job.</a:t>
            </a:r>
          </a:p>
          <a:p>
            <a:pPr marL="800100" lvl="1" indent="-342900">
              <a:buFont typeface="Arial" panose="020B0604020202020204" pitchFamily="34" charset="0"/>
              <a:buChar char="•"/>
            </a:pPr>
            <a:r>
              <a:rPr lang="en-US" sz="2400" dirty="0">
                <a:latin typeface="+mn-lt"/>
              </a:rPr>
              <a:t>Durable medical equipment and other support available to a client through their state plan benefits.</a:t>
            </a:r>
          </a:p>
          <a:p>
            <a:pPr marL="800100" lvl="1" indent="-342900">
              <a:buFont typeface="Arial" panose="020B0604020202020204" pitchFamily="34" charset="0"/>
              <a:buChar char="•"/>
            </a:pPr>
            <a:r>
              <a:rPr lang="en-US" sz="2400" dirty="0">
                <a:latin typeface="+mn-lt"/>
              </a:rPr>
              <a:t>Renter’s or homeowner’s insurance</a:t>
            </a:r>
          </a:p>
        </p:txBody>
      </p:sp>
    </p:spTree>
    <p:extLst>
      <p:ext uri="{BB962C8B-B14F-4D97-AF65-F5344CB8AC3E}">
        <p14:creationId xmlns:p14="http://schemas.microsoft.com/office/powerpoint/2010/main" val="381757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5087F-69D5-4DEC-AE1D-846B12F30B4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E7828B4-8F0D-F519-1EC1-F20EEF48D230}"/>
              </a:ext>
            </a:extLst>
          </p:cNvPr>
          <p:cNvSpPr>
            <a:spLocks noGrp="1"/>
          </p:cNvSpPr>
          <p:nvPr>
            <p:ph type="title"/>
          </p:nvPr>
        </p:nvSpPr>
        <p:spPr>
          <a:xfrm>
            <a:off x="773640" y="1296936"/>
            <a:ext cx="10482428" cy="735724"/>
          </a:xfrm>
        </p:spPr>
        <p:txBody>
          <a:bodyPr>
            <a:normAutofit fontScale="90000"/>
          </a:bodyPr>
          <a:lstStyle/>
          <a:p>
            <a:pPr algn="ctr"/>
            <a:r>
              <a:rPr lang="en-US" b="1" dirty="0">
                <a:latin typeface="+mn-lt"/>
              </a:rPr>
              <a:t>Environmental Adaptation Request Process</a:t>
            </a:r>
            <a:br>
              <a:rPr lang="en-US" sz="2200" i="1" dirty="0">
                <a:latin typeface="+mn-lt"/>
              </a:rPr>
            </a:br>
            <a:endParaRPr lang="en-US" sz="2200" i="1" dirty="0">
              <a:latin typeface="+mn-lt"/>
            </a:endParaRPr>
          </a:p>
        </p:txBody>
      </p:sp>
      <p:sp>
        <p:nvSpPr>
          <p:cNvPr id="5" name="Content Placeholder 2">
            <a:extLst>
              <a:ext uri="{FF2B5EF4-FFF2-40B4-BE49-F238E27FC236}">
                <a16:creationId xmlns:a16="http://schemas.microsoft.com/office/drawing/2014/main" id="{FCD77601-D955-8C29-43C4-D0DB42F970B1}"/>
              </a:ext>
            </a:extLst>
          </p:cNvPr>
          <p:cNvSpPr>
            <a:spLocks noGrp="1"/>
          </p:cNvSpPr>
          <p:nvPr>
            <p:ph idx="1"/>
          </p:nvPr>
        </p:nvSpPr>
        <p:spPr>
          <a:xfrm>
            <a:off x="679047" y="2125608"/>
            <a:ext cx="10833905" cy="4086006"/>
          </a:xfrm>
          <a:solidFill>
            <a:schemeClr val="accent5">
              <a:lumMod val="40000"/>
              <a:lumOff val="60000"/>
            </a:schemeClr>
          </a:solidFill>
        </p:spPr>
        <p:txBody>
          <a:bodyPr>
            <a:noAutofit/>
          </a:bodyPr>
          <a:lstStyle/>
          <a:p>
            <a:pPr marL="457200" indent="-457200">
              <a:lnSpc>
                <a:spcPct val="150000"/>
              </a:lnSpc>
              <a:buFont typeface="+mj-lt"/>
              <a:buAutoNum type="arabicPeriod"/>
            </a:pPr>
            <a:r>
              <a:rPr lang="en-US" sz="2400" dirty="0">
                <a:latin typeface="+mn-lt"/>
              </a:rPr>
              <a:t>Request for adaptation is made.</a:t>
            </a:r>
          </a:p>
          <a:p>
            <a:pPr marL="457200" indent="-457200">
              <a:lnSpc>
                <a:spcPct val="150000"/>
              </a:lnSpc>
              <a:buFont typeface="+mj-lt"/>
              <a:buAutoNum type="arabicPeriod"/>
            </a:pPr>
            <a:r>
              <a:rPr lang="en-US" sz="2400" dirty="0">
                <a:latin typeface="+mn-lt"/>
              </a:rPr>
              <a:t>List of contracted providers is given to client. </a:t>
            </a:r>
          </a:p>
          <a:p>
            <a:pPr marL="457200" indent="-457200">
              <a:lnSpc>
                <a:spcPct val="150000"/>
              </a:lnSpc>
              <a:buFont typeface="+mj-lt"/>
              <a:buAutoNum type="arabicPeriod"/>
            </a:pPr>
            <a:r>
              <a:rPr lang="en-US" sz="2400" dirty="0">
                <a:latin typeface="+mn-lt"/>
              </a:rPr>
              <a:t>Bids are obtained.</a:t>
            </a:r>
          </a:p>
          <a:p>
            <a:pPr marL="457200" indent="-457200">
              <a:lnSpc>
                <a:spcPct val="150000"/>
              </a:lnSpc>
              <a:buFont typeface="+mj-lt"/>
              <a:buAutoNum type="arabicPeriod"/>
            </a:pPr>
            <a:r>
              <a:rPr lang="en-US" sz="2400" dirty="0">
                <a:latin typeface="+mn-lt"/>
              </a:rPr>
              <a:t>CRM submits prior approval to regional waiver specialist. </a:t>
            </a:r>
          </a:p>
          <a:p>
            <a:pPr marL="457200" indent="-457200">
              <a:lnSpc>
                <a:spcPct val="150000"/>
              </a:lnSpc>
              <a:buFont typeface="+mj-lt"/>
              <a:buAutoNum type="arabicPeriod"/>
            </a:pPr>
            <a:r>
              <a:rPr lang="en-US" sz="2400" dirty="0">
                <a:latin typeface="+mn-lt"/>
              </a:rPr>
              <a:t>Request is staffed by regional and HQ waiver team. </a:t>
            </a:r>
          </a:p>
          <a:p>
            <a:pPr marL="457200" indent="-457200">
              <a:lnSpc>
                <a:spcPct val="150000"/>
              </a:lnSpc>
              <a:buFont typeface="+mj-lt"/>
              <a:buAutoNum type="arabicPeriod"/>
            </a:pPr>
            <a:r>
              <a:rPr lang="en-US" sz="2400" dirty="0">
                <a:latin typeface="+mn-lt"/>
              </a:rPr>
              <a:t>If approved, client and providers are notified, and work begins.</a:t>
            </a:r>
          </a:p>
        </p:txBody>
      </p:sp>
    </p:spTree>
    <p:extLst>
      <p:ext uri="{BB962C8B-B14F-4D97-AF65-F5344CB8AC3E}">
        <p14:creationId xmlns:p14="http://schemas.microsoft.com/office/powerpoint/2010/main" val="128620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A3D5-2D8E-C8A8-A091-375BB3B74C17}"/>
              </a:ext>
            </a:extLst>
          </p:cNvPr>
          <p:cNvSpPr txBox="1"/>
          <p:nvPr/>
        </p:nvSpPr>
        <p:spPr>
          <a:xfrm>
            <a:off x="424949" y="894834"/>
            <a:ext cx="793165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ptos" panose="02110004020202020204"/>
                <a:ea typeface="+mn-ea"/>
                <a:cs typeface="+mn-cs"/>
              </a:rPr>
              <a:t>Environmental Adaptations</a:t>
            </a:r>
            <a:endPar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85C5448-42D2-CB16-314F-E01F0608E835}"/>
              </a:ext>
            </a:extLst>
          </p:cNvPr>
          <p:cNvSpPr txBox="1"/>
          <p:nvPr/>
        </p:nvSpPr>
        <p:spPr>
          <a:xfrm>
            <a:off x="424949" y="1717375"/>
            <a:ext cx="1152231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110004020202020204"/>
                <a:ea typeface="+mn-ea"/>
                <a:cs typeface="+mn-cs"/>
              </a:rPr>
              <a:t>Environmental adaptations </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provide physical adaptations to the client’s existing home to allow a client to physically access their home when those adaptations are not covered under the Medicaid state plan and is </a:t>
            </a:r>
            <a:r>
              <a:rPr kumimoji="0" lang="en-US" sz="1800" b="1" i="0" u="none" strike="noStrike" kern="1200" cap="none" spc="0" normalizeH="0" baseline="0" noProof="0" dirty="0">
                <a:ln>
                  <a:noFill/>
                </a:ln>
                <a:solidFill>
                  <a:srgbClr val="000000"/>
                </a:solidFill>
                <a:effectLst/>
                <a:uLnTx/>
                <a:uFillTx/>
                <a:latin typeface="Aptos" panose="02110004020202020204"/>
                <a:ea typeface="+mn-ea"/>
                <a:cs typeface="+mn-cs"/>
              </a:rPr>
              <a:t>available on all five DDA waivers.</a:t>
            </a:r>
          </a:p>
        </p:txBody>
      </p:sp>
      <p:sp>
        <p:nvSpPr>
          <p:cNvPr id="4" name="TextBox 3">
            <a:extLst>
              <a:ext uri="{FF2B5EF4-FFF2-40B4-BE49-F238E27FC236}">
                <a16:creationId xmlns:a16="http://schemas.microsoft.com/office/drawing/2014/main" id="{492CCD53-6713-AE6A-D76A-774FA7886DA1}"/>
              </a:ext>
            </a:extLst>
          </p:cNvPr>
          <p:cNvSpPr txBox="1"/>
          <p:nvPr/>
        </p:nvSpPr>
        <p:spPr>
          <a:xfrm>
            <a:off x="506101" y="3015603"/>
            <a:ext cx="6661232" cy="31393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hlinkClick r:id="rId3"/>
              </a:rPr>
              <a:t>WAC 388-845-0900: </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What are environmental adaptations?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hlinkClick r:id="rId4"/>
              </a:rPr>
              <a:t>WAC 388-845-0905: </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Who is a qualified provider for environmental adaptations?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hlinkClick r:id="rId5"/>
              </a:rPr>
              <a:t>WAC 388-845-0910: </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What limits apply to environmental adaptations?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Environmental Adaptations </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hlinkClick r:id="rId6"/>
              </a:rPr>
              <a:t>POLICY 4.18</a:t>
            </a: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Environmental Adaptations</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hlinkClick r:id="rId7"/>
              </a:rPr>
              <a:t> VIDEO</a:t>
            </a:r>
            <a:endPar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6" name="Flowchart: Process 5">
            <a:extLst>
              <a:ext uri="{FF2B5EF4-FFF2-40B4-BE49-F238E27FC236}">
                <a16:creationId xmlns:a16="http://schemas.microsoft.com/office/drawing/2014/main" id="{5FE70E49-1263-622C-EB45-59166EB0D273}"/>
              </a:ext>
            </a:extLst>
          </p:cNvPr>
          <p:cNvSpPr/>
          <p:nvPr/>
        </p:nvSpPr>
        <p:spPr>
          <a:xfrm>
            <a:off x="6819899" y="3015603"/>
            <a:ext cx="4865999" cy="2590799"/>
          </a:xfrm>
          <a:prstGeom prst="flowChartProcess">
            <a:avLst/>
          </a:prstGeom>
          <a:solidFill>
            <a:srgbClr val="46B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ptos" panose="02110004020202020204"/>
                <a:ea typeface="+mn-ea"/>
                <a:cs typeface="+mn-cs"/>
              </a:rPr>
              <a:t>An environmental adaptation must ensure the health, welfare and safety of the client or enable the client to function with greater independence in their home.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1" i="0" u="none" strike="noStrike" kern="1200" cap="none" spc="0" normalizeH="0" baseline="0" noProof="0" dirty="0">
              <a:ln>
                <a:noFill/>
              </a:ln>
              <a:solidFill>
                <a:srgbClr val="000000"/>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ptos" panose="02110004020202020204"/>
                <a:ea typeface="+mn-ea"/>
                <a:cs typeface="+mn-cs"/>
              </a:rPr>
              <a:t>Prior Approval is required.</a:t>
            </a:r>
          </a:p>
        </p:txBody>
      </p:sp>
    </p:spTree>
    <p:extLst>
      <p:ext uri="{BB962C8B-B14F-4D97-AF65-F5344CB8AC3E}">
        <p14:creationId xmlns:p14="http://schemas.microsoft.com/office/powerpoint/2010/main" val="185527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20BB-5040-5055-5057-BF622D8082CD}"/>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ACFBEB-E4DB-1114-3565-BEF6E173AD63}"/>
              </a:ext>
            </a:extLst>
          </p:cNvPr>
          <p:cNvGraphicFramePr>
            <a:graphicFrameLocks noGrp="1"/>
          </p:cNvGraphicFramePr>
          <p:nvPr>
            <p:extLst>
              <p:ext uri="{D42A27DB-BD31-4B8C-83A1-F6EECF244321}">
                <p14:modId xmlns:p14="http://schemas.microsoft.com/office/powerpoint/2010/main" val="3624743838"/>
              </p:ext>
            </p:extLst>
          </p:nvPr>
        </p:nvGraphicFramePr>
        <p:xfrm>
          <a:off x="952499" y="2231131"/>
          <a:ext cx="10287001" cy="3451168"/>
        </p:xfrm>
        <a:graphic>
          <a:graphicData uri="http://schemas.openxmlformats.org/drawingml/2006/table">
            <a:tbl>
              <a:tblPr firstRow="1" bandRow="1">
                <a:tableStyleId>{00A15C55-8517-42AA-B614-E9B94910E393}</a:tableStyleId>
              </a:tblPr>
              <a:tblGrid>
                <a:gridCol w="5233148">
                  <a:extLst>
                    <a:ext uri="{9D8B030D-6E8A-4147-A177-3AD203B41FA5}">
                      <a16:colId xmlns:a16="http://schemas.microsoft.com/office/drawing/2014/main" val="1903596622"/>
                    </a:ext>
                  </a:extLst>
                </a:gridCol>
                <a:gridCol w="5053853">
                  <a:extLst>
                    <a:ext uri="{9D8B030D-6E8A-4147-A177-3AD203B41FA5}">
                      <a16:colId xmlns:a16="http://schemas.microsoft.com/office/drawing/2014/main" val="44629773"/>
                    </a:ext>
                  </a:extLst>
                </a:gridCol>
              </a:tblGrid>
              <a:tr h="4336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mn-lt"/>
                          <a:ea typeface="Verdana" panose="020B0604030504040204" pitchFamily="34" charset="0"/>
                          <a:hlinkClick r:id="rId3"/>
                        </a:rPr>
                        <a:t>WAC 388-845-0910:</a:t>
                      </a:r>
                      <a:r>
                        <a:rPr kumimoji="0" lang="en-US" sz="2400" b="0" i="0" u="none" strike="noStrike" kern="1200" cap="none" spc="0" normalizeH="0" baseline="0" noProof="0" dirty="0">
                          <a:ln>
                            <a:noFill/>
                          </a:ln>
                          <a:solidFill>
                            <a:srgbClr val="000000"/>
                          </a:solidFill>
                          <a:effectLst/>
                          <a:highlight>
                            <a:srgbClr val="FFFF00"/>
                          </a:highlight>
                          <a:uLnTx/>
                          <a:uFillTx/>
                          <a:latin typeface="+mn-lt"/>
                          <a:ea typeface="Verdana" panose="020B0604030504040204" pitchFamily="34" charset="0"/>
                        </a:rPr>
                        <a:t> </a:t>
                      </a:r>
                      <a:r>
                        <a:rPr kumimoji="0" lang="en-US" sz="2400" b="0" i="0" u="none" strike="noStrike" kern="1200" cap="none" spc="0" normalizeH="0" baseline="0" noProof="0" dirty="0">
                          <a:ln>
                            <a:noFill/>
                          </a:ln>
                          <a:solidFill>
                            <a:srgbClr val="000000"/>
                          </a:solidFill>
                          <a:effectLst/>
                          <a:uLnTx/>
                          <a:uFillTx/>
                          <a:latin typeface="+mn-lt"/>
                          <a:ea typeface="Verdana" panose="020B0604030504040204" pitchFamily="34" charset="0"/>
                        </a:rPr>
                        <a:t>What limits apply to environmental adaptations?</a:t>
                      </a:r>
                      <a:endParaRPr kumimoji="0" lang="en-US" sz="2400" b="1" i="0" u="none" strike="noStrike" kern="1200" cap="none" spc="0" normalizeH="0" baseline="0" noProof="0" dirty="0">
                        <a:ln>
                          <a:noFill/>
                        </a:ln>
                        <a:solidFill>
                          <a:srgbClr val="000000"/>
                        </a:solidFill>
                        <a:effectLst/>
                        <a:uLnTx/>
                        <a:uFillTx/>
                        <a:latin typeface="+mn-lt"/>
                        <a:ea typeface="Verdana" panose="020B0604030504040204" pitchFamily="34" charset="0"/>
                      </a:endParaRPr>
                    </a:p>
                  </a:txBody>
                  <a:tcPr/>
                </a:tc>
                <a:tc hMerge="1">
                  <a:txBody>
                    <a:bodyPr/>
                    <a:lstStyle/>
                    <a:p>
                      <a:endParaRPr lang="en-US" dirty="0"/>
                    </a:p>
                  </a:txBody>
                  <a:tcPr/>
                </a:tc>
                <a:extLst>
                  <a:ext uri="{0D108BD9-81ED-4DB2-BD59-A6C34878D82A}">
                    <a16:rowId xmlns:a16="http://schemas.microsoft.com/office/drawing/2014/main" val="4121966681"/>
                  </a:ext>
                </a:extLst>
              </a:tr>
              <a:tr h="748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Floors with a significant slope.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Water stains on floors, walls and ceilings.</a:t>
                      </a:r>
                    </a:p>
                    <a:p>
                      <a:endParaRPr lang="en-US" sz="2000" dirty="0"/>
                    </a:p>
                  </a:txBody>
                  <a:tcPr/>
                </a:tc>
                <a:extLst>
                  <a:ext uri="{0D108BD9-81ED-4DB2-BD59-A6C34878D82A}">
                    <a16:rowId xmlns:a16="http://schemas.microsoft.com/office/drawing/2014/main" val="2316795731"/>
                  </a:ext>
                </a:extLst>
              </a:tr>
              <a:tr h="748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Doors and windows that cannot close because their frames are distorted.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Termite infestation.</a:t>
                      </a:r>
                    </a:p>
                    <a:p>
                      <a:endParaRPr lang="en-US" sz="2000" dirty="0"/>
                    </a:p>
                  </a:txBody>
                  <a:tcPr/>
                </a:tc>
                <a:extLst>
                  <a:ext uri="{0D108BD9-81ED-4DB2-BD59-A6C34878D82A}">
                    <a16:rowId xmlns:a16="http://schemas.microsoft.com/office/drawing/2014/main" val="1255488678"/>
                  </a:ext>
                </a:extLst>
              </a:tr>
              <a:tr h="748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Bulging walls or ceilings.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Excessive mold, such as wet or dry rot.</a:t>
                      </a:r>
                    </a:p>
                    <a:p>
                      <a:endParaRPr lang="en-US" sz="2000" dirty="0"/>
                    </a:p>
                  </a:txBody>
                  <a:tcPr/>
                </a:tc>
                <a:extLst>
                  <a:ext uri="{0D108BD9-81ED-4DB2-BD59-A6C34878D82A}">
                    <a16:rowId xmlns:a16="http://schemas.microsoft.com/office/drawing/2014/main" val="3654644619"/>
                  </a:ext>
                </a:extLst>
              </a:tr>
              <a:tr h="748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Large cracks or holes in floors, walls and ceilings.</a:t>
                      </a:r>
                    </a:p>
                  </a:txBody>
                  <a:tcPr/>
                </a:tc>
                <a:tc>
                  <a:txBody>
                    <a:bodyPr/>
                    <a:lstStyle/>
                    <a:p>
                      <a:endParaRPr lang="en-US" sz="2000" dirty="0"/>
                    </a:p>
                  </a:txBody>
                  <a:tcPr/>
                </a:tc>
                <a:extLst>
                  <a:ext uri="{0D108BD9-81ED-4DB2-BD59-A6C34878D82A}">
                    <a16:rowId xmlns:a16="http://schemas.microsoft.com/office/drawing/2014/main" val="1121741284"/>
                  </a:ext>
                </a:extLst>
              </a:tr>
            </a:tbl>
          </a:graphicData>
        </a:graphic>
      </p:graphicFrame>
      <p:sp>
        <p:nvSpPr>
          <p:cNvPr id="4" name="Title 1">
            <a:extLst>
              <a:ext uri="{FF2B5EF4-FFF2-40B4-BE49-F238E27FC236}">
                <a16:creationId xmlns:a16="http://schemas.microsoft.com/office/drawing/2014/main" id="{BD013FD3-BF4E-09B9-4132-9AF73EFD7509}"/>
              </a:ext>
            </a:extLst>
          </p:cNvPr>
          <p:cNvSpPr txBox="1">
            <a:spLocks/>
          </p:cNvSpPr>
          <p:nvPr/>
        </p:nvSpPr>
        <p:spPr>
          <a:xfrm>
            <a:off x="952499" y="1049443"/>
            <a:ext cx="9963807" cy="1262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4000" dirty="0">
                <a:latin typeface="+mn-lt"/>
              </a:rPr>
              <a:t>Structural defects or safety hazards that may affect request</a:t>
            </a:r>
            <a:r>
              <a:rPr lang="en-US" sz="4000" dirty="0">
                <a:solidFill>
                  <a:schemeClr val="bg1"/>
                </a:solidFill>
                <a:latin typeface="+mn-lt"/>
              </a:rPr>
              <a:t>: </a:t>
            </a:r>
          </a:p>
        </p:txBody>
      </p:sp>
      <p:sp>
        <p:nvSpPr>
          <p:cNvPr id="15" name="TextBox 14">
            <a:extLst>
              <a:ext uri="{FF2B5EF4-FFF2-40B4-BE49-F238E27FC236}">
                <a16:creationId xmlns:a16="http://schemas.microsoft.com/office/drawing/2014/main" id="{8A67BE0C-CE1D-B7AF-1223-3D65FA53B3E2}"/>
              </a:ext>
            </a:extLst>
          </p:cNvPr>
          <p:cNvSpPr txBox="1"/>
          <p:nvPr/>
        </p:nvSpPr>
        <p:spPr>
          <a:xfrm>
            <a:off x="952499" y="5787536"/>
            <a:ext cx="1028700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The DDA case resource manager (CRM) must obtain evidence of any required  completed inspections or permits  from the provider before the CRM may authorize payment.  </a:t>
            </a:r>
          </a:p>
        </p:txBody>
      </p:sp>
    </p:spTree>
    <p:extLst>
      <p:ext uri="{BB962C8B-B14F-4D97-AF65-F5344CB8AC3E}">
        <p14:creationId xmlns:p14="http://schemas.microsoft.com/office/powerpoint/2010/main" val="69803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E2CB-8A18-53F8-5569-334223F462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8FA23F-B74A-1647-9501-26A1483055CE}"/>
              </a:ext>
            </a:extLst>
          </p:cNvPr>
          <p:cNvSpPr>
            <a:spLocks noGrp="1"/>
          </p:cNvSpPr>
          <p:nvPr>
            <p:ph type="title"/>
          </p:nvPr>
        </p:nvSpPr>
        <p:spPr>
          <a:xfrm>
            <a:off x="1166647" y="996078"/>
            <a:ext cx="9858703" cy="735724"/>
          </a:xfrm>
        </p:spPr>
        <p:txBody>
          <a:bodyPr>
            <a:normAutofit fontScale="90000"/>
          </a:bodyPr>
          <a:lstStyle/>
          <a:p>
            <a:pPr algn="ctr"/>
            <a:r>
              <a:rPr lang="en-US" b="1" dirty="0">
                <a:latin typeface="+mn-lt"/>
              </a:rPr>
              <a:t>Service and Policy Review</a:t>
            </a:r>
            <a:br>
              <a:rPr lang="en-US" b="1" dirty="0">
                <a:latin typeface="+mn-lt"/>
              </a:rPr>
            </a:br>
            <a:r>
              <a:rPr lang="en-US" sz="2200" b="1" dirty="0">
                <a:latin typeface="+mn-lt"/>
                <a:hlinkClick r:id="rId3"/>
              </a:rPr>
              <a:t>WAC 388-845-0910:</a:t>
            </a:r>
            <a:r>
              <a:rPr lang="en-US" sz="2200" b="1" dirty="0">
                <a:latin typeface="+mn-lt"/>
              </a:rPr>
              <a:t> </a:t>
            </a:r>
            <a:r>
              <a:rPr lang="en-US" sz="2200" dirty="0">
                <a:latin typeface="+mn-lt"/>
              </a:rPr>
              <a:t>What limits apply to environmental adaptations?</a:t>
            </a:r>
            <a:br>
              <a:rPr lang="en-US" sz="2200" i="1" dirty="0">
                <a:latin typeface="+mn-lt"/>
              </a:rPr>
            </a:br>
            <a:endParaRPr lang="en-US" sz="2200" i="1" dirty="0">
              <a:latin typeface="+mn-lt"/>
            </a:endParaRPr>
          </a:p>
        </p:txBody>
      </p:sp>
      <p:sp>
        <p:nvSpPr>
          <p:cNvPr id="5" name="Content Placeholder 2"/>
          <p:cNvSpPr>
            <a:spLocks noGrp="1"/>
          </p:cNvSpPr>
          <p:nvPr>
            <p:ph idx="1"/>
          </p:nvPr>
        </p:nvSpPr>
        <p:spPr>
          <a:xfrm>
            <a:off x="679047" y="2125608"/>
            <a:ext cx="10833905" cy="3951101"/>
          </a:xfrm>
          <a:solidFill>
            <a:schemeClr val="accent6">
              <a:lumMod val="60000"/>
              <a:lumOff val="40000"/>
            </a:schemeClr>
          </a:solidFill>
        </p:spPr>
        <p:txBody>
          <a:bodyPr>
            <a:noAutofit/>
          </a:bodyPr>
          <a:lstStyle/>
          <a:p>
            <a:r>
              <a:rPr lang="en-US" sz="2400" dirty="0">
                <a:latin typeface="+mn-lt"/>
              </a:rPr>
              <a:t>Environmental adaptations </a:t>
            </a:r>
            <a:r>
              <a:rPr lang="en-US" sz="2400" b="1" dirty="0">
                <a:latin typeface="+mn-lt"/>
              </a:rPr>
              <a:t>cannot </a:t>
            </a:r>
            <a:r>
              <a:rPr lang="en-US" sz="2400" dirty="0">
                <a:latin typeface="+mn-lt"/>
              </a:rPr>
              <a:t>add to the total square footage of the dwelling or turn nonliving space into living space.</a:t>
            </a:r>
          </a:p>
          <a:p>
            <a:endParaRPr lang="en-US" sz="2400" dirty="0">
              <a:latin typeface="+mn-lt"/>
            </a:endParaRPr>
          </a:p>
          <a:p>
            <a:r>
              <a:rPr lang="en-US" sz="2400" dirty="0">
                <a:latin typeface="+mn-lt"/>
              </a:rPr>
              <a:t>Building/repairing fences, installing/repairing carpet and repairing appliances are </a:t>
            </a:r>
            <a:r>
              <a:rPr lang="en-US" sz="2400" b="1" dirty="0">
                <a:latin typeface="+mn-lt"/>
              </a:rPr>
              <a:t>not</a:t>
            </a:r>
            <a:r>
              <a:rPr lang="en-US" sz="2400" dirty="0">
                <a:latin typeface="+mn-lt"/>
              </a:rPr>
              <a:t> eligible environmental adaptations. </a:t>
            </a:r>
          </a:p>
          <a:p>
            <a:endParaRPr lang="en-US" sz="2400" dirty="0">
              <a:latin typeface="+mn-lt"/>
            </a:endParaRPr>
          </a:p>
          <a:p>
            <a:r>
              <a:rPr lang="en-US" sz="2400" dirty="0">
                <a:latin typeface="+mn-lt"/>
              </a:rPr>
              <a:t>Environmental adaptations to the dwelling are excluded if they are of general utility without direct benefit to the client’s safety, or accessibility needs as stated in WAC 388-845-0110.</a:t>
            </a:r>
          </a:p>
          <a:p>
            <a:endParaRPr lang="en-US" sz="2400" dirty="0"/>
          </a:p>
        </p:txBody>
      </p:sp>
    </p:spTree>
    <p:extLst>
      <p:ext uri="{BB962C8B-B14F-4D97-AF65-F5344CB8AC3E}">
        <p14:creationId xmlns:p14="http://schemas.microsoft.com/office/powerpoint/2010/main" val="2624358090"/>
      </p:ext>
    </p:extLst>
  </p:cSld>
  <p:clrMapOvr>
    <a:masterClrMapping/>
  </p:clrMapOvr>
</p:sld>
</file>

<file path=ppt/theme/theme1.xml><?xml version="1.0" encoding="utf-8"?>
<a:theme xmlns:a="http://schemas.openxmlformats.org/drawingml/2006/main" name="1_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FD2E8F-E56E-4E4D-868B-56CF4F8713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95398F-DD04-4053-8AEB-35B27EE3EECB}">
  <ds:schemaRefs>
    <ds:schemaRef ds:uri="http://schemas.microsoft.com/sharepoint/v3/contenttype/forms"/>
  </ds:schemaRefs>
</ds:datastoreItem>
</file>

<file path=customXml/itemProps3.xml><?xml version="1.0" encoding="utf-8"?>
<ds:datastoreItem xmlns:ds="http://schemas.openxmlformats.org/officeDocument/2006/customXml" ds:itemID="{304E7248-4CAE-447A-BE4A-1760CA0D1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TotalTime>
  <Words>811</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Courier New</vt:lpstr>
      <vt:lpstr>Trebuchet MS</vt:lpstr>
      <vt:lpstr>Verdana</vt:lpstr>
      <vt:lpstr>Wingdings</vt:lpstr>
      <vt:lpstr>1_Office Theme</vt:lpstr>
      <vt:lpstr>Environmental Adaptations</vt:lpstr>
      <vt:lpstr>What is a Waiver?</vt:lpstr>
      <vt:lpstr>What is an Environmental Adaptation? WAC 388-845-0900: What are environmental Adaptations?</vt:lpstr>
      <vt:lpstr>What is an Environmental Adaptation? WAC 388-845-0900: What are environmental Adaptations?</vt:lpstr>
      <vt:lpstr>What is the Unmet Need?</vt:lpstr>
      <vt:lpstr>Environmental Adaptation Request Process </vt:lpstr>
      <vt:lpstr>PowerPoint Presentation</vt:lpstr>
      <vt:lpstr>PowerPoint Presentation</vt:lpstr>
      <vt:lpstr>Service and Policy Review WAC 388-845-0910: What limits apply to environmental adaptations?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Graves, Leila G (DSHS/DDA)</dc:creator>
  <cp:lastModifiedBy>Morales, Alicia (DSHS/DDA)</cp:lastModifiedBy>
  <cp:revision>4</cp:revision>
  <dcterms:created xsi:type="dcterms:W3CDTF">2025-04-28T14:29:37Z</dcterms:created>
  <dcterms:modified xsi:type="dcterms:W3CDTF">2025-05-23T22:29:55Z</dcterms:modified>
</cp:coreProperties>
</file>