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6"/>
  </p:notesMasterIdLst>
  <p:handoutMasterIdLst>
    <p:handoutMasterId r:id="rId27"/>
  </p:handoutMasterIdLst>
  <p:sldIdLst>
    <p:sldId id="599" r:id="rId6"/>
    <p:sldId id="515" r:id="rId7"/>
    <p:sldId id="258" r:id="rId8"/>
    <p:sldId id="624" r:id="rId9"/>
    <p:sldId id="622" r:id="rId10"/>
    <p:sldId id="613" r:id="rId11"/>
    <p:sldId id="256" r:id="rId12"/>
    <p:sldId id="617" r:id="rId13"/>
    <p:sldId id="259" r:id="rId14"/>
    <p:sldId id="260" r:id="rId15"/>
    <p:sldId id="261" r:id="rId16"/>
    <p:sldId id="263" r:id="rId17"/>
    <p:sldId id="265" r:id="rId18"/>
    <p:sldId id="270" r:id="rId19"/>
    <p:sldId id="623" r:id="rId20"/>
    <p:sldId id="641" r:id="rId21"/>
    <p:sldId id="633" r:id="rId22"/>
    <p:sldId id="640" r:id="rId23"/>
    <p:sldId id="612" r:id="rId24"/>
    <p:sldId id="50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DD7916-86BC-3C01-4EFA-A1C7CF1E3BC2}" name="Delgado, Nancy L  (DOH)" initials="DNL(" userId="S::Nancy.Delgado@doh.wa.gov::ac722215-c6f0-4506-9a9f-3ac517f57e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99BB"/>
    <a:srgbClr val="349D96"/>
    <a:srgbClr val="A0A0A0"/>
    <a:srgbClr val="E8E8E8"/>
    <a:srgbClr val="99CCFF"/>
    <a:srgbClr val="E6E6E6"/>
    <a:srgbClr val="ECECEC"/>
    <a:srgbClr val="F5F5F5"/>
    <a:srgbClr val="EAEAEA"/>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6357" autoAdjust="0"/>
  </p:normalViewPr>
  <p:slideViewPr>
    <p:cSldViewPr snapToGrid="0">
      <p:cViewPr varScale="1">
        <p:scale>
          <a:sx n="110" d="100"/>
          <a:sy n="110" d="100"/>
        </p:scale>
        <p:origin x="1974" y="9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250"/>
    </p:cViewPr>
  </p:sorterViewPr>
  <p:notesViewPr>
    <p:cSldViewPr snapToGrid="0">
      <p:cViewPr varScale="1">
        <p:scale>
          <a:sx n="64" d="100"/>
          <a:sy n="64" d="100"/>
        </p:scale>
        <p:origin x="3086"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wford, Lana A (DOH)" userId="f93cd5ff-b10d-4118-bc75-2ec61017e7d8" providerId="ADAL" clId="{A734721C-B136-4927-B545-EDF8CAE1A988}"/>
    <pc:docChg chg="undo custSel modSld">
      <pc:chgData name="Crawford, Lana A (DOH)" userId="f93cd5ff-b10d-4118-bc75-2ec61017e7d8" providerId="ADAL" clId="{A734721C-B136-4927-B545-EDF8CAE1A988}" dt="2024-06-25T22:44:45.768" v="13" actId="33524"/>
      <pc:docMkLst>
        <pc:docMk/>
      </pc:docMkLst>
      <pc:sldChg chg="modSp mod">
        <pc:chgData name="Crawford, Lana A (DOH)" userId="f93cd5ff-b10d-4118-bc75-2ec61017e7d8" providerId="ADAL" clId="{A734721C-B136-4927-B545-EDF8CAE1A988}" dt="2024-06-25T21:46:15.997" v="8" actId="20577"/>
        <pc:sldMkLst>
          <pc:docMk/>
          <pc:sldMk cId="3770846375" sldId="613"/>
        </pc:sldMkLst>
        <pc:spChg chg="mod">
          <ac:chgData name="Crawford, Lana A (DOH)" userId="f93cd5ff-b10d-4118-bc75-2ec61017e7d8" providerId="ADAL" clId="{A734721C-B136-4927-B545-EDF8CAE1A988}" dt="2024-06-25T21:46:15.997" v="8" actId="20577"/>
          <ac:spMkLst>
            <pc:docMk/>
            <pc:sldMk cId="3770846375" sldId="613"/>
            <ac:spMk id="2" creationId="{36A29C96-62D2-FC15-30EC-19270FB71F1A}"/>
          </ac:spMkLst>
        </pc:spChg>
      </pc:sldChg>
      <pc:sldChg chg="modSp mod">
        <pc:chgData name="Crawford, Lana A (DOH)" userId="f93cd5ff-b10d-4118-bc75-2ec61017e7d8" providerId="ADAL" clId="{A734721C-B136-4927-B545-EDF8CAE1A988}" dt="2024-06-25T21:48:50.147" v="10" actId="33524"/>
        <pc:sldMkLst>
          <pc:docMk/>
          <pc:sldMk cId="53575862" sldId="623"/>
        </pc:sldMkLst>
        <pc:spChg chg="mod">
          <ac:chgData name="Crawford, Lana A (DOH)" userId="f93cd5ff-b10d-4118-bc75-2ec61017e7d8" providerId="ADAL" clId="{A734721C-B136-4927-B545-EDF8CAE1A988}" dt="2024-06-25T21:48:50.147" v="10" actId="33524"/>
          <ac:spMkLst>
            <pc:docMk/>
            <pc:sldMk cId="53575862" sldId="623"/>
            <ac:spMk id="2" creationId="{00000000-0000-0000-0000-000000000000}"/>
          </ac:spMkLst>
        </pc:spChg>
      </pc:sldChg>
      <pc:sldChg chg="modSp mod">
        <pc:chgData name="Crawford, Lana A (DOH)" userId="f93cd5ff-b10d-4118-bc75-2ec61017e7d8" providerId="ADAL" clId="{A734721C-B136-4927-B545-EDF8CAE1A988}" dt="2024-06-25T22:44:45.768" v="13" actId="33524"/>
        <pc:sldMkLst>
          <pc:docMk/>
          <pc:sldMk cId="3520675286" sldId="641"/>
        </pc:sldMkLst>
        <pc:spChg chg="mod">
          <ac:chgData name="Crawford, Lana A (DOH)" userId="f93cd5ff-b10d-4118-bc75-2ec61017e7d8" providerId="ADAL" clId="{A734721C-B136-4927-B545-EDF8CAE1A988}" dt="2024-06-25T22:44:45.768" v="13" actId="33524"/>
          <ac:spMkLst>
            <pc:docMk/>
            <pc:sldMk cId="3520675286" sldId="641"/>
            <ac:spMk id="2" creationId="{849ECCF1-E4E8-FF5C-2BFE-C939BE851BE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6/25/2024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dirty="0"/>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6/25/2024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dirty="0"/>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a:t>
            </a:fld>
            <a:endParaRPr lang="en-US" dirty="0"/>
          </a:p>
        </p:txBody>
      </p:sp>
    </p:spTree>
    <p:extLst>
      <p:ext uri="{BB962C8B-B14F-4D97-AF65-F5344CB8AC3E}">
        <p14:creationId xmlns:p14="http://schemas.microsoft.com/office/powerpoint/2010/main" val="148904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2</a:t>
            </a:fld>
            <a:endParaRPr lang="en-US" dirty="0"/>
          </a:p>
        </p:txBody>
      </p:sp>
    </p:spTree>
    <p:extLst>
      <p:ext uri="{BB962C8B-B14F-4D97-AF65-F5344CB8AC3E}">
        <p14:creationId xmlns:p14="http://schemas.microsoft.com/office/powerpoint/2010/main" val="237644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4</a:t>
            </a:fld>
            <a:endParaRPr lang="en-US" dirty="0"/>
          </a:p>
        </p:txBody>
      </p:sp>
    </p:spTree>
    <p:extLst>
      <p:ext uri="{BB962C8B-B14F-4D97-AF65-F5344CB8AC3E}">
        <p14:creationId xmlns:p14="http://schemas.microsoft.com/office/powerpoint/2010/main" val="176439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5</a:t>
            </a:fld>
            <a:endParaRPr lang="en-US" dirty="0"/>
          </a:p>
        </p:txBody>
      </p:sp>
    </p:spTree>
    <p:extLst>
      <p:ext uri="{BB962C8B-B14F-4D97-AF65-F5344CB8AC3E}">
        <p14:creationId xmlns:p14="http://schemas.microsoft.com/office/powerpoint/2010/main" val="220465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15</a:t>
            </a:fld>
            <a:endParaRPr lang="en-US" dirty="0"/>
          </a:p>
        </p:txBody>
      </p:sp>
    </p:spTree>
    <p:extLst>
      <p:ext uri="{BB962C8B-B14F-4D97-AF65-F5344CB8AC3E}">
        <p14:creationId xmlns:p14="http://schemas.microsoft.com/office/powerpoint/2010/main" val="163096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17</a:t>
            </a:fld>
            <a:endParaRPr lang="en-US" dirty="0"/>
          </a:p>
        </p:txBody>
      </p:sp>
    </p:spTree>
    <p:extLst>
      <p:ext uri="{BB962C8B-B14F-4D97-AF65-F5344CB8AC3E}">
        <p14:creationId xmlns:p14="http://schemas.microsoft.com/office/powerpoint/2010/main" val="196409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19</a:t>
            </a:fld>
            <a:endParaRPr lang="en-US" dirty="0"/>
          </a:p>
        </p:txBody>
      </p:sp>
    </p:spTree>
    <p:extLst>
      <p:ext uri="{BB962C8B-B14F-4D97-AF65-F5344CB8AC3E}">
        <p14:creationId xmlns:p14="http://schemas.microsoft.com/office/powerpoint/2010/main" val="3295916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i="0" dirty="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20</a:t>
            </a:fld>
            <a:endParaRPr lang="en-US" dirty="0"/>
          </a:p>
        </p:txBody>
      </p:sp>
    </p:spTree>
    <p:extLst>
      <p:ext uri="{BB962C8B-B14F-4D97-AF65-F5344CB8AC3E}">
        <p14:creationId xmlns:p14="http://schemas.microsoft.com/office/powerpoint/2010/main" val="3643695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842" y="5425723"/>
            <a:ext cx="2955704" cy="869414"/>
          </a:xfrm>
          <a:prstGeom prst="rect">
            <a:avLst/>
          </a:prstGeom>
        </p:spPr>
      </p:pic>
      <p:sp>
        <p:nvSpPr>
          <p:cNvPr id="9" name="Text Placeholder 9"/>
          <p:cNvSpPr>
            <a:spLocks noGrp="1"/>
          </p:cNvSpPr>
          <p:nvPr>
            <p:ph type="body" sz="quarter" idx="11" hasCustomPrompt="1"/>
          </p:nvPr>
        </p:nvSpPr>
        <p:spPr>
          <a:xfrm>
            <a:off x="3704478" y="5790165"/>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9144000" cy="4591050"/>
          </a:xfrm>
          <a:prstGeom prst="rect">
            <a:avLst/>
          </a:prstGeom>
        </p:spPr>
      </p:pic>
      <p:sp>
        <p:nvSpPr>
          <p:cNvPr id="4" name="Title 3"/>
          <p:cNvSpPr>
            <a:spLocks noGrp="1"/>
          </p:cNvSpPr>
          <p:nvPr>
            <p:ph type="title" hasCustomPrompt="1"/>
          </p:nvPr>
        </p:nvSpPr>
        <p:spPr>
          <a:xfrm>
            <a:off x="3704478" y="5372570"/>
            <a:ext cx="4862633" cy="417595"/>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3352617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103883"/>
            <a:ext cx="2473325"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8" name="Picture Placeholder 17"/>
          <p:cNvSpPr>
            <a:spLocks noGrp="1"/>
          </p:cNvSpPr>
          <p:nvPr>
            <p:ph type="pic" sz="quarter" idx="13"/>
          </p:nvPr>
        </p:nvSpPr>
        <p:spPr>
          <a:xfrm>
            <a:off x="1817688" y="2103883"/>
            <a:ext cx="248443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6" name="Text Placeholder 15"/>
          <p:cNvSpPr>
            <a:spLocks noGrp="1"/>
          </p:cNvSpPr>
          <p:nvPr>
            <p:ph type="body" sz="quarter" idx="12" hasCustomPrompt="1"/>
          </p:nvPr>
        </p:nvSpPr>
        <p:spPr>
          <a:xfrm>
            <a:off x="-8313" y="1248908"/>
            <a:ext cx="9143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1817689" y="4832576"/>
            <a:ext cx="2484436"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901550" y="4830223"/>
            <a:ext cx="2487133"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1817688" y="5266174"/>
            <a:ext cx="248443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901551" y="5265980"/>
            <a:ext cx="2487132"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1817688" y="5610138"/>
            <a:ext cx="2484437"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908129" y="5606642"/>
            <a:ext cx="2484437"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7" name="Straight Connector 16"/>
          <p:cNvCxnSpPr/>
          <p:nvPr userDrawn="1"/>
        </p:nvCxnSpPr>
        <p:spPr>
          <a:xfrm flipV="1">
            <a:off x="4322814" y="1699836"/>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8313" y="677873"/>
            <a:ext cx="9135686" cy="454236"/>
          </a:xfrm>
        </p:spPr>
        <p:txBody>
          <a:bodyPr>
            <a:normAutofit/>
          </a:bodyPr>
          <a:lstStyle>
            <a:lvl1pPr algn="ctr">
              <a:defRPr sz="3000"/>
            </a:lvl1pPr>
          </a:lstStyle>
          <a:p>
            <a:pPr lvl="0"/>
            <a:r>
              <a:rPr lang="en-US" dirty="0"/>
              <a:t>Subtitle 2</a:t>
            </a:r>
          </a:p>
        </p:txBody>
      </p:sp>
    </p:spTree>
    <p:extLst>
      <p:ext uri="{BB962C8B-B14F-4D97-AF65-F5344CB8AC3E}">
        <p14:creationId xmlns:p14="http://schemas.microsoft.com/office/powerpoint/2010/main" val="1616797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4739028"/>
            <a:ext cx="250915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883836" y="4736675"/>
            <a:ext cx="247332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1792974" y="5172622"/>
            <a:ext cx="2509151"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883836" y="5172428"/>
            <a:ext cx="247332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1792974" y="5522974"/>
            <a:ext cx="2509151"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883836" y="5519478"/>
            <a:ext cx="2473325" cy="374650"/>
          </a:xfrm>
        </p:spPr>
        <p:txBody>
          <a:bodyPr/>
          <a:lstStyle>
            <a:lvl1pPr marL="0" indent="0" algn="ctr">
              <a:buNone/>
              <a:defRPr sz="2000">
                <a:solidFill>
                  <a:schemeClr val="tx1"/>
                </a:solidFill>
                <a:latin typeface="+mn-lt"/>
              </a:defRPr>
            </a:lvl1pPr>
          </a:lstStyle>
          <a:p>
            <a:pPr lvl="0"/>
            <a:r>
              <a:rPr lang="en-US" dirty="0"/>
              <a:t>Program</a:t>
            </a:r>
          </a:p>
        </p:txBody>
      </p:sp>
      <p:sp>
        <p:nvSpPr>
          <p:cNvPr id="45" name="Picture Placeholder 19"/>
          <p:cNvSpPr>
            <a:spLocks noGrp="1"/>
          </p:cNvSpPr>
          <p:nvPr>
            <p:ph type="pic" sz="quarter" idx="14"/>
          </p:nvPr>
        </p:nvSpPr>
        <p:spPr>
          <a:xfrm>
            <a:off x="4883836" y="2010333"/>
            <a:ext cx="2473325"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6" name="Picture Placeholder 17"/>
          <p:cNvSpPr>
            <a:spLocks noGrp="1"/>
          </p:cNvSpPr>
          <p:nvPr>
            <p:ph type="pic" sz="quarter" idx="13"/>
          </p:nvPr>
        </p:nvSpPr>
        <p:spPr>
          <a:xfrm>
            <a:off x="1792974" y="2010333"/>
            <a:ext cx="248443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itle 1"/>
          <p:cNvSpPr>
            <a:spLocks noGrp="1"/>
          </p:cNvSpPr>
          <p:nvPr>
            <p:ph type="title" hasCustomPrompt="1"/>
          </p:nvPr>
        </p:nvSpPr>
        <p:spPr>
          <a:xfrm>
            <a:off x="29472" y="666762"/>
            <a:ext cx="9152311" cy="489242"/>
          </a:xfrm>
        </p:spPr>
        <p:txBody>
          <a:bodyPr>
            <a:normAutofit/>
          </a:bodyPr>
          <a:lstStyle>
            <a:lvl1pPr algn="ctr">
              <a:defRPr sz="3000"/>
            </a:lvl1pPr>
          </a:lstStyle>
          <a:p>
            <a:pPr lvl="0"/>
            <a:r>
              <a:rPr lang="en-US" dirty="0"/>
              <a:t>Presenters 1</a:t>
            </a:r>
          </a:p>
        </p:txBody>
      </p:sp>
    </p:spTree>
    <p:extLst>
      <p:ext uri="{BB962C8B-B14F-4D97-AF65-F5344CB8AC3E}">
        <p14:creationId xmlns:p14="http://schemas.microsoft.com/office/powerpoint/2010/main" val="2034823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2628231"/>
            <a:ext cx="250915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883836" y="2625878"/>
            <a:ext cx="247332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1792974" y="3061825"/>
            <a:ext cx="2509151"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883836" y="3061631"/>
            <a:ext cx="247332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1792974" y="3412177"/>
            <a:ext cx="2509151"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883836" y="3408681"/>
            <a:ext cx="2473325" cy="374650"/>
          </a:xfrm>
        </p:spPr>
        <p:txBody>
          <a:bodyPr/>
          <a:lstStyle>
            <a:lvl1pPr marL="0" indent="0" algn="ctr">
              <a:buNone/>
              <a:defRPr sz="2000">
                <a:solidFill>
                  <a:schemeClr val="tx1"/>
                </a:solidFill>
                <a:latin typeface="+mn-lt"/>
              </a:defRPr>
            </a:lvl1pPr>
          </a:lstStyle>
          <a:p>
            <a:pPr lvl="0"/>
            <a:r>
              <a:rPr lang="en-US" dirty="0"/>
              <a:t>Program</a:t>
            </a:r>
          </a:p>
        </p:txBody>
      </p:sp>
      <p:sp>
        <p:nvSpPr>
          <p:cNvPr id="12" name="Title 1"/>
          <p:cNvSpPr>
            <a:spLocks noGrp="1"/>
          </p:cNvSpPr>
          <p:nvPr>
            <p:ph type="title" hasCustomPrompt="1"/>
          </p:nvPr>
        </p:nvSpPr>
        <p:spPr>
          <a:xfrm>
            <a:off x="-8311" y="673575"/>
            <a:ext cx="9143998" cy="482428"/>
          </a:xfrm>
        </p:spPr>
        <p:txBody>
          <a:bodyPr>
            <a:normAutofit/>
          </a:bodyPr>
          <a:lstStyle>
            <a:lvl1pPr algn="ctr">
              <a:defRPr sz="3000"/>
            </a:lvl1pPr>
          </a:lstStyle>
          <a:p>
            <a:pPr lvl="0"/>
            <a:r>
              <a:rPr lang="en-US" dirty="0"/>
              <a:t>Presenters 2</a:t>
            </a:r>
          </a:p>
        </p:txBody>
      </p:sp>
    </p:spTree>
    <p:extLst>
      <p:ext uri="{BB962C8B-B14F-4D97-AF65-F5344CB8AC3E}">
        <p14:creationId xmlns:p14="http://schemas.microsoft.com/office/powerpoint/2010/main" val="748066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512814" y="2628231"/>
            <a:ext cx="250915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3329356" y="2625878"/>
            <a:ext cx="247332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512814" y="3061825"/>
            <a:ext cx="2509151"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3329356" y="3061631"/>
            <a:ext cx="247332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512814" y="3412177"/>
            <a:ext cx="2509151"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3329356" y="3408681"/>
            <a:ext cx="2473325" cy="374650"/>
          </a:xfrm>
        </p:spPr>
        <p:txBody>
          <a:bodyPr/>
          <a:lstStyle>
            <a:lvl1pPr marL="0" indent="0" algn="ctr">
              <a:buNone/>
              <a:defRPr sz="2000">
                <a:solidFill>
                  <a:schemeClr val="tx1"/>
                </a:solidFill>
                <a:latin typeface="+mn-lt"/>
              </a:defRPr>
            </a:lvl1pPr>
          </a:lstStyle>
          <a:p>
            <a:pPr lvl="0"/>
            <a:r>
              <a:rPr lang="en-US" dirty="0"/>
              <a:t>Program</a:t>
            </a:r>
          </a:p>
        </p:txBody>
      </p:sp>
      <p:sp>
        <p:nvSpPr>
          <p:cNvPr id="11" name="Text Placeholder 21"/>
          <p:cNvSpPr>
            <a:spLocks noGrp="1"/>
          </p:cNvSpPr>
          <p:nvPr>
            <p:ph type="body" sz="quarter" idx="22" hasCustomPrompt="1"/>
          </p:nvPr>
        </p:nvSpPr>
        <p:spPr>
          <a:xfrm>
            <a:off x="6110072" y="2625878"/>
            <a:ext cx="250915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12" name="Text Placeholder 24"/>
          <p:cNvSpPr>
            <a:spLocks noGrp="1"/>
          </p:cNvSpPr>
          <p:nvPr>
            <p:ph type="body" sz="quarter" idx="23" hasCustomPrompt="1"/>
          </p:nvPr>
        </p:nvSpPr>
        <p:spPr>
          <a:xfrm>
            <a:off x="6110072" y="3059472"/>
            <a:ext cx="2509151" cy="314335"/>
          </a:xfrm>
        </p:spPr>
        <p:txBody>
          <a:bodyPr/>
          <a:lstStyle>
            <a:lvl1pPr marL="0" indent="0" algn="ctr">
              <a:buNone/>
              <a:defRPr sz="2000" i="1">
                <a:solidFill>
                  <a:schemeClr val="tx1"/>
                </a:solidFill>
                <a:latin typeface="+mn-lt"/>
              </a:defRPr>
            </a:lvl1pPr>
          </a:lstStyle>
          <a:p>
            <a:pPr lvl="0"/>
            <a:r>
              <a:rPr lang="en-US" dirty="0"/>
              <a:t>Title</a:t>
            </a:r>
          </a:p>
        </p:txBody>
      </p:sp>
      <p:sp>
        <p:nvSpPr>
          <p:cNvPr id="13" name="Text Placeholder 27"/>
          <p:cNvSpPr>
            <a:spLocks noGrp="1"/>
          </p:cNvSpPr>
          <p:nvPr>
            <p:ph type="body" sz="quarter" idx="24" hasCustomPrompt="1"/>
          </p:nvPr>
        </p:nvSpPr>
        <p:spPr>
          <a:xfrm>
            <a:off x="6110072" y="3409824"/>
            <a:ext cx="2509151" cy="374650"/>
          </a:xfrm>
        </p:spPr>
        <p:txBody>
          <a:bodyPr/>
          <a:lstStyle>
            <a:lvl1pPr marL="0" indent="0" algn="ctr">
              <a:buNone/>
              <a:defRPr sz="2000">
                <a:solidFill>
                  <a:schemeClr val="tx1"/>
                </a:solidFill>
                <a:latin typeface="+mn-lt"/>
              </a:defRPr>
            </a:lvl1pPr>
          </a:lstStyle>
          <a:p>
            <a:pPr lvl="0"/>
            <a:r>
              <a:rPr lang="en-US" dirty="0"/>
              <a:t>Program</a:t>
            </a:r>
          </a:p>
        </p:txBody>
      </p:sp>
      <p:sp>
        <p:nvSpPr>
          <p:cNvPr id="15" name="Title 1"/>
          <p:cNvSpPr>
            <a:spLocks noGrp="1"/>
          </p:cNvSpPr>
          <p:nvPr>
            <p:ph type="title" hasCustomPrompt="1"/>
          </p:nvPr>
        </p:nvSpPr>
        <p:spPr>
          <a:xfrm>
            <a:off x="1" y="673774"/>
            <a:ext cx="9144000" cy="482428"/>
          </a:xfrm>
        </p:spPr>
        <p:txBody>
          <a:bodyPr>
            <a:normAutofit/>
          </a:bodyPr>
          <a:lstStyle>
            <a:lvl1pPr algn="ctr">
              <a:defRPr sz="3000"/>
            </a:lvl1pPr>
          </a:lstStyle>
          <a:p>
            <a:pPr lvl="0"/>
            <a:r>
              <a:rPr lang="en-US" dirty="0"/>
              <a:t>Presenters 3</a:t>
            </a:r>
          </a:p>
        </p:txBody>
      </p:sp>
    </p:spTree>
    <p:extLst>
      <p:ext uri="{BB962C8B-B14F-4D97-AF65-F5344CB8AC3E}">
        <p14:creationId xmlns:p14="http://schemas.microsoft.com/office/powerpoint/2010/main" val="1282364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4324139" y="2815173"/>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9135687"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dirty="0"/>
              <a:t>Chapter title</a:t>
            </a:r>
          </a:p>
        </p:txBody>
      </p:sp>
      <p:sp>
        <p:nvSpPr>
          <p:cNvPr id="8" name="Title 1"/>
          <p:cNvSpPr>
            <a:spLocks noGrp="1"/>
          </p:cNvSpPr>
          <p:nvPr>
            <p:ph type="title" hasCustomPrompt="1"/>
          </p:nvPr>
        </p:nvSpPr>
        <p:spPr>
          <a:xfrm>
            <a:off x="2138" y="2256441"/>
            <a:ext cx="9143999" cy="478522"/>
          </a:xfrm>
        </p:spPr>
        <p:txBody>
          <a:bodyPr>
            <a:normAutofit/>
          </a:bodyPr>
          <a:lstStyle>
            <a:lvl1pPr algn="ctr">
              <a:defRPr sz="3000"/>
            </a:lvl1pPr>
          </a:lstStyle>
          <a:p>
            <a:pPr lvl="0"/>
            <a:r>
              <a:rPr lang="en-US" dirty="0"/>
              <a:t>Section Divider</a:t>
            </a:r>
          </a:p>
        </p:txBody>
      </p:sp>
    </p:spTree>
    <p:extLst>
      <p:ext uri="{BB962C8B-B14F-4D97-AF65-F5344CB8AC3E}">
        <p14:creationId xmlns:p14="http://schemas.microsoft.com/office/powerpoint/2010/main" val="1846341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Washington</a:t>
            </a:r>
            <a:r>
              <a:rPr lang="en-US" baseline="0" dirty="0">
                <a:solidFill>
                  <a:schemeClr val="accent1"/>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4156" y="673974"/>
            <a:ext cx="9135687"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4123846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74022" y="4107845"/>
            <a:ext cx="2332018" cy="2292935"/>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Strategy</a:t>
            </a:r>
          </a:p>
          <a:p>
            <a:pPr>
              <a:spcBef>
                <a:spcPts val="600"/>
              </a:spcBef>
            </a:pPr>
            <a:r>
              <a:rPr lang="en-US" sz="1500" kern="1200" dirty="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483034" y="4107845"/>
            <a:ext cx="2106788" cy="1831271"/>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Mission</a:t>
            </a:r>
          </a:p>
          <a:p>
            <a:pPr>
              <a:spcBef>
                <a:spcPts val="600"/>
              </a:spcBef>
            </a:pPr>
            <a:r>
              <a:rPr lang="en-US" sz="1500" kern="1200" dirty="0">
                <a:solidFill>
                  <a:schemeClr val="tx1"/>
                </a:solidFill>
                <a:latin typeface="+mn-lt"/>
                <a:ea typeface="+mn-ea"/>
                <a:cs typeface="+mn-cs"/>
              </a:rPr>
              <a:t>The Department of Health works with others to protect and improve the health</a:t>
            </a:r>
          </a:p>
          <a:p>
            <a:pPr>
              <a:spcBef>
                <a:spcPts val="0"/>
              </a:spcBef>
            </a:pPr>
            <a:r>
              <a:rPr lang="en-US" sz="1500" kern="1200" dirty="0">
                <a:solidFill>
                  <a:schemeClr val="tx1"/>
                </a:solidFill>
                <a:latin typeface="+mn-lt"/>
                <a:ea typeface="+mn-ea"/>
                <a:cs typeface="+mn-cs"/>
              </a:rPr>
              <a:t>of all people in Washington.</a:t>
            </a:r>
          </a:p>
        </p:txBody>
      </p:sp>
      <p:sp>
        <p:nvSpPr>
          <p:cNvPr id="21" name="TextBox 20"/>
          <p:cNvSpPr txBox="1"/>
          <p:nvPr/>
        </p:nvSpPr>
        <p:spPr>
          <a:xfrm>
            <a:off x="1049289" y="4107845"/>
            <a:ext cx="2116475" cy="1831271"/>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Vision</a:t>
            </a:r>
          </a:p>
          <a:p>
            <a:pPr>
              <a:spcBef>
                <a:spcPts val="600"/>
              </a:spcBef>
            </a:pPr>
            <a:r>
              <a:rPr lang="en-US" sz="1500" kern="1200" dirty="0">
                <a:solidFill>
                  <a:schemeClr val="tx1"/>
                </a:solidFill>
                <a:latin typeface="+mn-lt"/>
                <a:ea typeface="+mn-ea"/>
                <a:cs typeface="+mn-cs"/>
              </a:rPr>
              <a:t>People in Washington enjoy longer and healthier lives because they live in healthy families and communities.</a:t>
            </a:r>
          </a:p>
        </p:txBody>
      </p:sp>
      <p:sp>
        <p:nvSpPr>
          <p:cNvPr id="32" name="TextBox 31"/>
          <p:cNvSpPr txBox="1"/>
          <p:nvPr/>
        </p:nvSpPr>
        <p:spPr>
          <a:xfrm>
            <a:off x="1051647" y="1487830"/>
            <a:ext cx="1792023" cy="2215991"/>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What We Do</a:t>
            </a:r>
          </a:p>
          <a:p>
            <a:pPr>
              <a:spcBef>
                <a:spcPts val="600"/>
              </a:spcBef>
            </a:pPr>
            <a:r>
              <a:rPr lang="en-US" sz="1500" dirty="0">
                <a:solidFill>
                  <a:schemeClr val="tx1"/>
                </a:solidFill>
                <a:latin typeface="+mn-lt"/>
              </a:rPr>
              <a:t>Ensure public safety</a:t>
            </a:r>
          </a:p>
          <a:p>
            <a:pPr>
              <a:spcBef>
                <a:spcPts val="600"/>
              </a:spcBef>
            </a:pPr>
            <a:r>
              <a:rPr lang="en-US" sz="1500" dirty="0">
                <a:solidFill>
                  <a:schemeClr val="tx1"/>
                </a:solidFill>
                <a:latin typeface="+mn-lt"/>
              </a:rPr>
              <a:t>Create the healthiest next generation</a:t>
            </a:r>
          </a:p>
          <a:p>
            <a:pPr>
              <a:spcBef>
                <a:spcPts val="600"/>
              </a:spcBef>
            </a:pPr>
            <a:r>
              <a:rPr lang="en-US" sz="1500" dirty="0">
                <a:solidFill>
                  <a:schemeClr val="tx1"/>
                </a:solidFill>
                <a:latin typeface="+mn-lt"/>
              </a:rPr>
              <a:t>Promote healthy living and healthy aging</a:t>
            </a:r>
          </a:p>
        </p:txBody>
      </p:sp>
      <p:sp>
        <p:nvSpPr>
          <p:cNvPr id="33" name="TextBox 32"/>
          <p:cNvSpPr txBox="1"/>
          <p:nvPr/>
        </p:nvSpPr>
        <p:spPr>
          <a:xfrm>
            <a:off x="3768566" y="1487830"/>
            <a:ext cx="2175037" cy="2262158"/>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How We Do</a:t>
            </a:r>
          </a:p>
          <a:p>
            <a:r>
              <a:rPr lang="en-US" sz="1800" b="1" dirty="0">
                <a:solidFill>
                  <a:schemeClr val="tx1"/>
                </a:solidFill>
                <a:latin typeface="Century Gothic" panose="020B0502020202020204" pitchFamily="34" charset="0"/>
              </a:rPr>
              <a:t>Our Work</a:t>
            </a:r>
          </a:p>
          <a:p>
            <a:pPr>
              <a:spcBef>
                <a:spcPts val="600"/>
              </a:spcBef>
            </a:pPr>
            <a:r>
              <a:rPr lang="en-US" sz="1500" kern="1200" dirty="0">
                <a:solidFill>
                  <a:schemeClr val="tx1"/>
                </a:solidFill>
                <a:latin typeface="+mn-lt"/>
                <a:ea typeface="+mn-ea"/>
                <a:cs typeface="+mn-cs"/>
              </a:rPr>
              <a:t>Serve our customers and continue to improve</a:t>
            </a:r>
          </a:p>
          <a:p>
            <a:pPr>
              <a:spcBef>
                <a:spcPts val="600"/>
              </a:spcBef>
            </a:pPr>
            <a:r>
              <a:rPr lang="en-US" sz="1500" kern="1200" dirty="0">
                <a:solidFill>
                  <a:schemeClr val="tx1"/>
                </a:solidFill>
                <a:latin typeface="+mn-lt"/>
                <a:ea typeface="+mn-ea"/>
                <a:cs typeface="+mn-cs"/>
              </a:rPr>
              <a:t>Be efficient, innovative and transparent</a:t>
            </a:r>
          </a:p>
          <a:p>
            <a:pPr>
              <a:spcBef>
                <a:spcPts val="600"/>
              </a:spcBef>
            </a:pPr>
            <a:r>
              <a:rPr lang="en-US" sz="1500" kern="1200" dirty="0">
                <a:solidFill>
                  <a:schemeClr val="tx1"/>
                </a:solidFill>
                <a:latin typeface="+mn-lt"/>
                <a:ea typeface="+mn-ea"/>
                <a:cs typeface="+mn-cs"/>
              </a:rPr>
              <a:t>Develop and support our workforce</a:t>
            </a:r>
          </a:p>
        </p:txBody>
      </p:sp>
      <p:sp>
        <p:nvSpPr>
          <p:cNvPr id="34" name="TextBox 33"/>
          <p:cNvSpPr txBox="1"/>
          <p:nvPr/>
        </p:nvSpPr>
        <p:spPr>
          <a:xfrm>
            <a:off x="6480223" y="1487830"/>
            <a:ext cx="2109599" cy="241604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Guiding</a:t>
            </a:r>
          </a:p>
          <a:p>
            <a:r>
              <a:rPr lang="en-US" sz="1800" b="1" dirty="0">
                <a:solidFill>
                  <a:schemeClr val="tx1"/>
                </a:solidFill>
                <a:latin typeface="Century Gothic" panose="020B0502020202020204" pitchFamily="34" charset="0"/>
              </a:rPr>
              <a:t>Principles</a:t>
            </a:r>
          </a:p>
          <a:p>
            <a:pPr>
              <a:spcBef>
                <a:spcPts val="600"/>
              </a:spcBef>
            </a:pPr>
            <a:r>
              <a:rPr lang="en-US" sz="1500" kern="1200" dirty="0">
                <a:solidFill>
                  <a:schemeClr val="tx1"/>
                </a:solidFill>
                <a:latin typeface="+mn-lt"/>
                <a:ea typeface="+mn-ea"/>
                <a:cs typeface="+mn-cs"/>
              </a:rPr>
              <a:t>Evidence-based public health practice</a:t>
            </a:r>
          </a:p>
          <a:p>
            <a:pPr>
              <a:spcBef>
                <a:spcPts val="600"/>
              </a:spcBef>
            </a:pPr>
            <a:r>
              <a:rPr lang="en-US" sz="1500" kern="1200" dirty="0">
                <a:solidFill>
                  <a:schemeClr val="tx1"/>
                </a:solidFill>
                <a:latin typeface="+mn-lt"/>
                <a:ea typeface="+mn-ea"/>
                <a:cs typeface="+mn-cs"/>
                <a:sym typeface="Wingdings"/>
              </a:rPr>
              <a:t>Partnership</a:t>
            </a:r>
          </a:p>
          <a:p>
            <a:pPr>
              <a:spcBef>
                <a:spcPts val="600"/>
              </a:spcBef>
            </a:pPr>
            <a:r>
              <a:rPr lang="en-US" sz="1500" kern="1200" dirty="0">
                <a:solidFill>
                  <a:schemeClr val="tx1"/>
                </a:solidFill>
                <a:latin typeface="+mn-lt"/>
                <a:ea typeface="+mn-ea"/>
                <a:cs typeface="+mn-cs"/>
                <a:sym typeface="Wingdings"/>
              </a:rPr>
              <a:t>Transparency</a:t>
            </a:r>
          </a:p>
          <a:p>
            <a:pPr>
              <a:spcBef>
                <a:spcPts val="600"/>
              </a:spcBef>
            </a:pPr>
            <a:r>
              <a:rPr lang="en-US" sz="1500" kern="1200" dirty="0">
                <a:solidFill>
                  <a:schemeClr val="tx1"/>
                </a:solidFill>
                <a:latin typeface="+mn-lt"/>
                <a:ea typeface="+mn-ea"/>
                <a:cs typeface="+mn-cs"/>
                <a:sym typeface="Wingdings"/>
              </a:rPr>
              <a:t>Health equity</a:t>
            </a:r>
          </a:p>
          <a:p>
            <a:pPr>
              <a:spcBef>
                <a:spcPts val="600"/>
              </a:spcBef>
            </a:pPr>
            <a:r>
              <a:rPr lang="en-US" sz="1500" kern="1200" dirty="0">
                <a:solidFill>
                  <a:schemeClr val="tx1"/>
                </a:solidFill>
                <a:latin typeface="+mn-lt"/>
                <a:ea typeface="+mn-ea"/>
                <a:cs typeface="+mn-cs"/>
                <a:sym typeface="Wingdings"/>
              </a:rPr>
              <a:t>Seven generations</a:t>
            </a:r>
            <a:endParaRPr lang="en-US" sz="1500" kern="1200" dirty="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583956" y="152679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36" name="Oval 35">
            <a:extLst>
              <a:ext uri="{C183D7F6-B498-43B3-948B-1728B52AA6E4}">
                <adec:decorative xmlns:adec="http://schemas.microsoft.com/office/drawing/2017/decorative" val="1"/>
              </a:ext>
            </a:extLst>
          </p:cNvPr>
          <p:cNvSpPr/>
          <p:nvPr/>
        </p:nvSpPr>
        <p:spPr>
          <a:xfrm>
            <a:off x="3295769" y="152679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37" name="Oval 36">
            <a:extLst>
              <a:ext uri="{C183D7F6-B498-43B3-948B-1728B52AA6E4}">
                <adec:decorative xmlns:adec="http://schemas.microsoft.com/office/drawing/2017/decorative" val="1"/>
              </a:ext>
            </a:extLst>
          </p:cNvPr>
          <p:cNvSpPr/>
          <p:nvPr/>
        </p:nvSpPr>
        <p:spPr>
          <a:xfrm>
            <a:off x="6005654" y="152679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29" name="Oval 28">
            <a:extLst>
              <a:ext uri="{C183D7F6-B498-43B3-948B-1728B52AA6E4}">
                <adec:decorative xmlns:adec="http://schemas.microsoft.com/office/drawing/2017/decorative" val="1"/>
              </a:ext>
            </a:extLst>
          </p:cNvPr>
          <p:cNvSpPr/>
          <p:nvPr/>
        </p:nvSpPr>
        <p:spPr>
          <a:xfrm>
            <a:off x="583956" y="41497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30" name="Oval 29">
            <a:extLst>
              <a:ext uri="{C183D7F6-B498-43B3-948B-1728B52AA6E4}">
                <adec:decorative xmlns:adec="http://schemas.microsoft.com/office/drawing/2017/decorative" val="1"/>
              </a:ext>
            </a:extLst>
          </p:cNvPr>
          <p:cNvSpPr/>
          <p:nvPr/>
        </p:nvSpPr>
        <p:spPr>
          <a:xfrm>
            <a:off x="3295769" y="41497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31" name="Oval 30">
            <a:extLst>
              <a:ext uri="{C183D7F6-B498-43B3-948B-1728B52AA6E4}">
                <adec:decorative xmlns:adec="http://schemas.microsoft.com/office/drawing/2017/decorative" val="1"/>
              </a:ext>
            </a:extLst>
          </p:cNvPr>
          <p:cNvSpPr/>
          <p:nvPr/>
        </p:nvSpPr>
        <p:spPr>
          <a:xfrm>
            <a:off x="6005654" y="41497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23" name="Title 2"/>
          <p:cNvSpPr>
            <a:spLocks noGrp="1"/>
          </p:cNvSpPr>
          <p:nvPr>
            <p:ph type="title" hasCustomPrompt="1"/>
          </p:nvPr>
        </p:nvSpPr>
        <p:spPr>
          <a:xfrm>
            <a:off x="1784" y="682992"/>
            <a:ext cx="9144000" cy="405063"/>
          </a:xfrm>
        </p:spPr>
        <p:txBody>
          <a:bodyPr>
            <a:normAutofit/>
          </a:bodyPr>
          <a:lstStyle>
            <a:lvl1pPr algn="ctr">
              <a:defRPr sz="3000"/>
            </a:lvl1pPr>
          </a:lstStyle>
          <a:p>
            <a:r>
              <a:rPr lang="en-US" dirty="0"/>
              <a:t>DOH Strategic Plan</a:t>
            </a:r>
          </a:p>
        </p:txBody>
      </p:sp>
    </p:spTree>
    <p:extLst>
      <p:ext uri="{BB962C8B-B14F-4D97-AF65-F5344CB8AC3E}">
        <p14:creationId xmlns:p14="http://schemas.microsoft.com/office/powerpoint/2010/main" val="3506937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16" name="Oval 15">
            <a:extLst>
              <a:ext uri="{C183D7F6-B498-43B3-948B-1728B52AA6E4}">
                <adec:decorative xmlns:adec="http://schemas.microsoft.com/office/drawing/2017/decorative" val="1"/>
              </a:ext>
            </a:extLst>
          </p:cNvPr>
          <p:cNvSpPr/>
          <p:nvPr/>
        </p:nvSpPr>
        <p:spPr>
          <a:xfrm>
            <a:off x="4866115"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20" name="Text Placeholder 19"/>
          <p:cNvSpPr>
            <a:spLocks noGrp="1"/>
          </p:cNvSpPr>
          <p:nvPr userDrawn="1">
            <p:ph type="body" sz="quarter" idx="22" hasCustomPrompt="1"/>
          </p:nvPr>
        </p:nvSpPr>
        <p:spPr>
          <a:xfrm>
            <a:off x="1313789" y="2106227"/>
            <a:ext cx="3008973"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1" name="Text Placeholder 19"/>
          <p:cNvSpPr>
            <a:spLocks noGrp="1"/>
          </p:cNvSpPr>
          <p:nvPr userDrawn="1">
            <p:ph type="body" sz="quarter" idx="23" hasCustomPrompt="1"/>
          </p:nvPr>
        </p:nvSpPr>
        <p:spPr>
          <a:xfrm>
            <a:off x="5338965" y="2106227"/>
            <a:ext cx="3008973"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3" name="Text Placeholder 22"/>
          <p:cNvSpPr>
            <a:spLocks noGrp="1"/>
          </p:cNvSpPr>
          <p:nvPr userDrawn="1">
            <p:ph type="body" sz="quarter" idx="24" hasCustomPrompt="1"/>
          </p:nvPr>
        </p:nvSpPr>
        <p:spPr>
          <a:xfrm>
            <a:off x="1314450" y="2480364"/>
            <a:ext cx="3008313"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5339625" y="2486904"/>
            <a:ext cx="3008313"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9144000"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Washington State</a:t>
            </a:r>
            <a:r>
              <a:rPr lang="en-US" baseline="0" dirty="0">
                <a:solidFill>
                  <a:schemeClr val="accent1"/>
                </a:solidFill>
                <a:latin typeface="Century Gothic" panose="020B0502020202020204" pitchFamily="34" charset="0"/>
              </a:rPr>
              <a:t>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8"/>
            <a:ext cx="9143998" cy="482805"/>
          </a:xfrm>
        </p:spPr>
        <p:txBody>
          <a:bodyPr>
            <a:normAutofit/>
          </a:bodyPr>
          <a:lstStyle>
            <a:lvl1pPr algn="ctr">
              <a:defRPr sz="3000"/>
            </a:lvl1pPr>
          </a:lstStyle>
          <a:p>
            <a:pPr lvl="0"/>
            <a:r>
              <a:rPr lang="en-US" dirty="0"/>
              <a:t>Unordered List 1</a:t>
            </a:r>
          </a:p>
        </p:txBody>
      </p:sp>
    </p:spTree>
    <p:extLst>
      <p:ext uri="{BB962C8B-B14F-4D97-AF65-F5344CB8AC3E}">
        <p14:creationId xmlns:p14="http://schemas.microsoft.com/office/powerpoint/2010/main" val="3208812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740595"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14" name="Oval 13"/>
          <p:cNvSpPr/>
          <p:nvPr userDrawn="1"/>
        </p:nvSpPr>
        <p:spPr>
          <a:xfrm>
            <a:off x="3452408"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17" name="Oval 16"/>
          <p:cNvSpPr/>
          <p:nvPr userDrawn="1"/>
        </p:nvSpPr>
        <p:spPr>
          <a:xfrm>
            <a:off x="6162293" y="2078051"/>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chemeClr val="accent1"/>
                </a:solidFill>
                <a:sym typeface="Wingdings" panose="05000000000000000000" pitchFamily="2" charset="2"/>
              </a:rPr>
              <a:t></a:t>
            </a:r>
            <a:endParaRPr lang="en-US" sz="4000" dirty="0">
              <a:solidFill>
                <a:schemeClr val="accent1"/>
              </a:solidFill>
            </a:endParaRPr>
          </a:p>
        </p:txBody>
      </p:sp>
      <p:sp>
        <p:nvSpPr>
          <p:cNvPr id="3" name="Text Placeholder 2"/>
          <p:cNvSpPr>
            <a:spLocks noGrp="1"/>
          </p:cNvSpPr>
          <p:nvPr>
            <p:ph type="body" sz="quarter" idx="22" hasCustomPrompt="1"/>
          </p:nvPr>
        </p:nvSpPr>
        <p:spPr>
          <a:xfrm>
            <a:off x="1208946" y="2097854"/>
            <a:ext cx="17907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932027" y="2097854"/>
            <a:ext cx="17907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635473" y="2097854"/>
            <a:ext cx="17907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208946" y="2474230"/>
            <a:ext cx="17907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931894" y="2474230"/>
            <a:ext cx="17907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635033" y="2474230"/>
            <a:ext cx="17907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9144000"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Washington State </a:t>
            </a:r>
            <a:r>
              <a:rPr lang="en-US" baseline="0" dirty="0">
                <a:solidFill>
                  <a:schemeClr val="accent1"/>
                </a:solidFill>
                <a:latin typeface="Century Gothic" panose="020B0502020202020204" pitchFamily="34" charset="0"/>
              </a:rPr>
              <a:t>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0" y="673974"/>
            <a:ext cx="9135687" cy="482030"/>
          </a:xfrm>
        </p:spPr>
        <p:txBody>
          <a:bodyPr>
            <a:normAutofit/>
          </a:bodyPr>
          <a:lstStyle>
            <a:lvl1pPr algn="ctr">
              <a:defRPr sz="3000"/>
            </a:lvl1pPr>
          </a:lstStyle>
          <a:p>
            <a:pPr lvl="0"/>
            <a:r>
              <a:rPr lang="en-US" dirty="0"/>
              <a:t>Unordered List 2</a:t>
            </a:r>
          </a:p>
        </p:txBody>
      </p:sp>
    </p:spTree>
    <p:extLst>
      <p:ext uri="{BB962C8B-B14F-4D97-AF65-F5344CB8AC3E}">
        <p14:creationId xmlns:p14="http://schemas.microsoft.com/office/powerpoint/2010/main" val="312205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a:buClr>
                <a:schemeClr val="accent1"/>
              </a:buClr>
              <a:defRPr sz="2200" baseline="0">
                <a:solidFill>
                  <a:schemeClr val="tx1"/>
                </a:solidFill>
                <a:latin typeface="+mn-lt"/>
              </a:defRPr>
            </a:lvl1pPr>
            <a:lvl2pPr>
              <a:buClr>
                <a:schemeClr val="accent1"/>
              </a:buClr>
              <a:defRPr sz="2200">
                <a:solidFill>
                  <a:schemeClr val="tx1"/>
                </a:solidFill>
                <a:latin typeface="+mn-lt"/>
              </a:defRPr>
            </a:lvl2pPr>
            <a:lvl3pPr>
              <a:buClr>
                <a:schemeClr val="accent1"/>
              </a:buClr>
              <a:defRPr sz="2000">
                <a:solidFill>
                  <a:schemeClr val="tx1"/>
                </a:solidFill>
                <a:latin typeface="+mn-lt"/>
              </a:defRPr>
            </a:lvl3pPr>
            <a:lvl4pPr>
              <a:buClr>
                <a:schemeClr val="accent1"/>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Washington State Department of Health</a:t>
            </a:r>
            <a:r>
              <a:rPr lang="en-US" baseline="0" dirty="0">
                <a:solidFill>
                  <a:schemeClr val="accent1"/>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2" y="667939"/>
            <a:ext cx="9143998"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2267716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9144000" cy="4572000"/>
          </a:xfrm>
          <a:prstGeom prst="rect">
            <a:avLst/>
          </a:prstGeom>
          <a:effectLst/>
        </p:spPr>
      </p:pic>
      <p:pic>
        <p:nvPicPr>
          <p:cNvPr id="2" name="Picture 1">
            <a:extLst>
              <a:ext uri="{FF2B5EF4-FFF2-40B4-BE49-F238E27FC236}">
                <a16:creationId xmlns:a16="http://schemas.microsoft.com/office/drawing/2014/main" id="{A5861507-3303-587F-1DDD-D4C4EE8AE5B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16842" y="5425723"/>
            <a:ext cx="2955704" cy="869414"/>
          </a:xfrm>
          <a:prstGeom prst="rect">
            <a:avLst/>
          </a:prstGeom>
        </p:spPr>
      </p:pic>
      <p:sp>
        <p:nvSpPr>
          <p:cNvPr id="3" name="Text Placeholder 9">
            <a:extLst>
              <a:ext uri="{FF2B5EF4-FFF2-40B4-BE49-F238E27FC236}">
                <a16:creationId xmlns:a16="http://schemas.microsoft.com/office/drawing/2014/main" id="{20982130-A488-F271-1822-99224DDAF4AC}"/>
              </a:ext>
            </a:extLst>
          </p:cNvPr>
          <p:cNvSpPr>
            <a:spLocks noGrp="1"/>
          </p:cNvSpPr>
          <p:nvPr>
            <p:ph type="body" sz="quarter" idx="11" hasCustomPrompt="1"/>
          </p:nvPr>
        </p:nvSpPr>
        <p:spPr>
          <a:xfrm>
            <a:off x="3704478" y="5790165"/>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A43E7D63-848A-07FB-7C33-6085A4D9D737}"/>
              </a:ext>
            </a:extLst>
          </p:cNvPr>
          <p:cNvSpPr>
            <a:spLocks noGrp="1"/>
          </p:cNvSpPr>
          <p:nvPr>
            <p:ph type="title" hasCustomPrompt="1"/>
          </p:nvPr>
        </p:nvSpPr>
        <p:spPr>
          <a:xfrm>
            <a:off x="3704478" y="5372570"/>
            <a:ext cx="4862633" cy="417595"/>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146275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138605" y="2097854"/>
            <a:ext cx="2010831"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861687" y="2097854"/>
            <a:ext cx="2004074"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565132" y="2097854"/>
            <a:ext cx="198098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138606" y="2474230"/>
            <a:ext cx="2010830"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861553" y="2474230"/>
            <a:ext cx="2004207"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564693" y="2474230"/>
            <a:ext cx="1981428"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612326" y="2038157"/>
            <a:ext cx="360218" cy="360219"/>
          </a:xfrm>
          <a:prstGeom prst="ellipse">
            <a:avLst/>
          </a:prstGeom>
          <a:solidFill>
            <a:schemeClr val="accent1"/>
          </a:solid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1</a:t>
            </a:r>
          </a:p>
        </p:txBody>
      </p:sp>
      <p:sp>
        <p:nvSpPr>
          <p:cNvPr id="16" name="Oval 15"/>
          <p:cNvSpPr/>
          <p:nvPr userDrawn="1"/>
        </p:nvSpPr>
        <p:spPr>
          <a:xfrm>
            <a:off x="3325453" y="2038156"/>
            <a:ext cx="360218" cy="360219"/>
          </a:xfrm>
          <a:prstGeom prst="ellipse">
            <a:avLst/>
          </a:prstGeom>
          <a:solidFill>
            <a:schemeClr val="accent1"/>
          </a:solid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2</a:t>
            </a:r>
          </a:p>
        </p:txBody>
      </p:sp>
      <p:sp>
        <p:nvSpPr>
          <p:cNvPr id="20" name="Oval 19"/>
          <p:cNvSpPr/>
          <p:nvPr userDrawn="1"/>
        </p:nvSpPr>
        <p:spPr>
          <a:xfrm>
            <a:off x="6035338" y="2038155"/>
            <a:ext cx="360218" cy="360219"/>
          </a:xfrm>
          <a:prstGeom prst="ellipse">
            <a:avLst/>
          </a:prstGeom>
          <a:solidFill>
            <a:schemeClr val="accent1"/>
          </a:solid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3</a:t>
            </a:r>
          </a:p>
        </p:txBody>
      </p:sp>
      <p:sp>
        <p:nvSpPr>
          <p:cNvPr id="17" name="TextBox 16"/>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0" y="664077"/>
            <a:ext cx="9135687" cy="491926"/>
          </a:xfrm>
        </p:spPr>
        <p:txBody>
          <a:bodyPr>
            <a:normAutofit/>
          </a:bodyPr>
          <a:lstStyle>
            <a:lvl1pPr algn="ctr">
              <a:defRPr sz="3000"/>
            </a:lvl1pPr>
          </a:lstStyle>
          <a:p>
            <a:pPr lvl="0"/>
            <a:r>
              <a:rPr lang="en-US" dirty="0"/>
              <a:t>Number List 1</a:t>
            </a:r>
          </a:p>
        </p:txBody>
      </p:sp>
    </p:spTree>
    <p:extLst>
      <p:ext uri="{BB962C8B-B14F-4D97-AF65-F5344CB8AC3E}">
        <p14:creationId xmlns:p14="http://schemas.microsoft.com/office/powerpoint/2010/main" val="835135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9" y="1606082"/>
            <a:ext cx="7544414"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Washington </a:t>
            </a:r>
            <a:r>
              <a:rPr lang="en-US" baseline="0" dirty="0">
                <a:solidFill>
                  <a:schemeClr val="accent1"/>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8311" y="673973"/>
            <a:ext cx="9135687" cy="482030"/>
          </a:xfrm>
        </p:spPr>
        <p:txBody>
          <a:bodyPr>
            <a:normAutofit/>
          </a:bodyPr>
          <a:lstStyle>
            <a:lvl1pPr algn="ctr">
              <a:defRPr sz="3000"/>
            </a:lvl1pPr>
          </a:lstStyle>
          <a:p>
            <a:pPr lvl="0"/>
            <a:r>
              <a:rPr lang="en-US" dirty="0"/>
              <a:t>Number List 2: Traditional</a:t>
            </a:r>
          </a:p>
        </p:txBody>
      </p:sp>
    </p:spTree>
    <p:extLst>
      <p:ext uri="{BB962C8B-B14F-4D97-AF65-F5344CB8AC3E}">
        <p14:creationId xmlns:p14="http://schemas.microsoft.com/office/powerpoint/2010/main" val="2775451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270490" y="2483440"/>
            <a:ext cx="17907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677051" y="2483438"/>
            <a:ext cx="17907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099138" y="2483442"/>
            <a:ext cx="17907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270490" y="2859816"/>
            <a:ext cx="17907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676918" y="2859814"/>
            <a:ext cx="17907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098698" y="2859818"/>
            <a:ext cx="17907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4" name="Oval 13">
            <a:extLst>
              <a:ext uri="{C183D7F6-B498-43B3-948B-1728B52AA6E4}">
                <adec:decorative xmlns:adec="http://schemas.microsoft.com/office/drawing/2017/decorative" val="1"/>
              </a:ext>
            </a:extLst>
          </p:cNvPr>
          <p:cNvSpPr/>
          <p:nvPr/>
        </p:nvSpPr>
        <p:spPr>
          <a:xfrm>
            <a:off x="1785866" y="1567694"/>
            <a:ext cx="739897" cy="740152"/>
          </a:xfrm>
          <a:prstGeom prst="ellipse">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7" name="Oval 16">
            <a:extLst>
              <a:ext uri="{C183D7F6-B498-43B3-948B-1728B52AA6E4}">
                <adec:decorative xmlns:adec="http://schemas.microsoft.com/office/drawing/2017/decorative" val="1"/>
              </a:ext>
            </a:extLst>
          </p:cNvPr>
          <p:cNvSpPr/>
          <p:nvPr/>
        </p:nvSpPr>
        <p:spPr>
          <a:xfrm>
            <a:off x="4202051" y="1567694"/>
            <a:ext cx="739897" cy="740152"/>
          </a:xfrm>
          <a:prstGeom prst="ellipse">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1" name="Oval 20">
            <a:extLst>
              <a:ext uri="{C183D7F6-B498-43B3-948B-1728B52AA6E4}">
                <adec:decorative xmlns:adec="http://schemas.microsoft.com/office/drawing/2017/decorative" val="1"/>
              </a:ext>
            </a:extLst>
          </p:cNvPr>
          <p:cNvSpPr/>
          <p:nvPr/>
        </p:nvSpPr>
        <p:spPr>
          <a:xfrm>
            <a:off x="6615580" y="1577212"/>
            <a:ext cx="739897" cy="740152"/>
          </a:xfrm>
          <a:prstGeom prst="ellipse">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TextBox 15"/>
          <p:cNvSpPr txBox="1"/>
          <p:nvPr userDrawn="1"/>
        </p:nvSpPr>
        <p:spPr>
          <a:xfrm>
            <a:off x="0" y="6318775"/>
            <a:ext cx="9144000"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Washington </a:t>
            </a:r>
            <a:r>
              <a:rPr lang="en-US" baseline="0" dirty="0">
                <a:solidFill>
                  <a:schemeClr val="accent1"/>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8311" y="670551"/>
            <a:ext cx="9135687" cy="485451"/>
          </a:xfrm>
        </p:spPr>
        <p:txBody>
          <a:bodyPr>
            <a:normAutofit/>
          </a:bodyPr>
          <a:lstStyle>
            <a:lvl1pPr algn="ctr">
              <a:defRPr sz="3000"/>
            </a:lvl1pPr>
          </a:lstStyle>
          <a:p>
            <a:pPr lvl="0"/>
            <a:r>
              <a:rPr lang="en-US" dirty="0"/>
              <a:t>Icon List (insert icons inside the circles)</a:t>
            </a:r>
          </a:p>
        </p:txBody>
      </p:sp>
    </p:spTree>
    <p:extLst>
      <p:ext uri="{BB962C8B-B14F-4D97-AF65-F5344CB8AC3E}">
        <p14:creationId xmlns:p14="http://schemas.microsoft.com/office/powerpoint/2010/main" val="1223033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52588" y="6116432"/>
            <a:ext cx="1066504" cy="313710"/>
          </a:xfrm>
          <a:prstGeom prst="rect">
            <a:avLst/>
          </a:prstGeom>
        </p:spPr>
      </p:pic>
      <p:sp>
        <p:nvSpPr>
          <p:cNvPr id="129" name="Title 2"/>
          <p:cNvSpPr>
            <a:spLocks noGrp="1"/>
          </p:cNvSpPr>
          <p:nvPr>
            <p:ph type="title" hasCustomPrompt="1"/>
          </p:nvPr>
        </p:nvSpPr>
        <p:spPr>
          <a:xfrm>
            <a:off x="0" y="618424"/>
            <a:ext cx="9144000" cy="544750"/>
          </a:xfrm>
        </p:spPr>
        <p:txBody>
          <a:bodyPr>
            <a:normAutofit/>
          </a:bodyPr>
          <a:lstStyle>
            <a:lvl1pPr algn="ctr">
              <a:defRPr sz="2700" baseline="0"/>
            </a:lvl1pPr>
          </a:lstStyle>
          <a:p>
            <a:r>
              <a:rPr lang="en-US" dirty="0"/>
              <a:t>Washington State Population Served</a:t>
            </a:r>
          </a:p>
        </p:txBody>
      </p:sp>
      <p:grpSp>
        <p:nvGrpSpPr>
          <p:cNvPr id="2" name="Group 1"/>
          <p:cNvGrpSpPr/>
          <p:nvPr userDrawn="1"/>
        </p:nvGrpSpPr>
        <p:grpSpPr>
          <a:xfrm>
            <a:off x="599909" y="1246747"/>
            <a:ext cx="7634998" cy="5254671"/>
            <a:chOff x="599909" y="1246747"/>
            <a:chExt cx="7634998"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dirty="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dirty="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Rectangle 14"/>
            <p:cNvSpPr/>
            <p:nvPr userDrawn="1"/>
          </p:nvSpPr>
          <p:spPr>
            <a:xfrm>
              <a:off x="5709719" y="6272819"/>
              <a:ext cx="214952" cy="20471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7" name="TextBox 16"/>
            <p:cNvSpPr txBox="1"/>
            <p:nvPr userDrawn="1"/>
          </p:nvSpPr>
          <p:spPr>
            <a:xfrm>
              <a:off x="599909" y="5183825"/>
              <a:ext cx="1473881" cy="553998"/>
            </a:xfrm>
            <a:prstGeom prst="rect">
              <a:avLst/>
            </a:prstGeom>
            <a:noFill/>
            <a:effectLst/>
          </p:spPr>
          <p:txBody>
            <a:bodyPr wrap="square" rtlCol="0">
              <a:spAutoFit/>
            </a:bodyPr>
            <a:lstStyle/>
            <a:p>
              <a:r>
                <a:rPr lang="en-US" sz="1000" b="1" dirty="0">
                  <a:solidFill>
                    <a:schemeClr val="tx1"/>
                  </a:solidFill>
                  <a:latin typeface="+mn-lt"/>
                </a:rPr>
                <a:t>*</a:t>
              </a:r>
              <a:r>
                <a:rPr lang="en-US" sz="1000" b="1" kern="1200" dirty="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r>
                  <a:rPr lang="en-US" sz="800" dirty="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2627642" cy="579646"/>
            </a:xfrm>
            <a:prstGeom prst="rect">
              <a:avLst/>
            </a:prstGeom>
            <a:noFill/>
            <a:ln w="12700">
              <a:solidFill>
                <a:schemeClr val="bg1"/>
              </a:solidFill>
            </a:ln>
            <a:effectLst/>
          </p:spPr>
          <p:txBody>
            <a:bodyPr wrap="none" rtlCol="0">
              <a:spAutoFit/>
            </a:bodyPr>
            <a:lstStyle/>
            <a:p>
              <a:r>
                <a:rPr lang="en-US" sz="1000" b="1" dirty="0">
                  <a:solidFill>
                    <a:schemeClr val="tx1"/>
                  </a:solidFill>
                  <a:latin typeface="+mn-lt"/>
                </a:rPr>
                <a:t>Washington State Total Population </a:t>
              </a:r>
              <a:r>
                <a:rPr lang="en-US" sz="1000" b="1" i="1" dirty="0">
                  <a:solidFill>
                    <a:schemeClr val="tx1"/>
                  </a:solidFill>
                  <a:latin typeface="+mn-lt"/>
                </a:rPr>
                <a:t>(estimate)</a:t>
              </a:r>
            </a:p>
            <a:p>
              <a:r>
                <a:rPr lang="en-US" sz="1000" b="1" dirty="0">
                  <a:solidFill>
                    <a:schemeClr val="tx1"/>
                  </a:solidFill>
                  <a:latin typeface="+mn-lt"/>
                </a:rPr>
                <a:t>April 2019: 7,546,410</a:t>
              </a:r>
            </a:p>
            <a:p>
              <a:pPr>
                <a:spcBef>
                  <a:spcPts val="200"/>
                </a:spcBef>
              </a:pPr>
              <a:r>
                <a:rPr lang="en-US" sz="1000" b="1" i="1" dirty="0">
                  <a:solidFill>
                    <a:schemeClr val="tx1"/>
                  </a:solidFill>
                  <a:latin typeface="+mn-lt"/>
                </a:rPr>
                <a:t>Source: </a:t>
              </a:r>
              <a:r>
                <a:rPr lang="en-US" sz="1000" b="1" dirty="0">
                  <a:solidFill>
                    <a:schemeClr val="tx1"/>
                  </a:solidFill>
                  <a:latin typeface="+mn-lt"/>
                </a:rPr>
                <a:t>Office of Financial Management</a:t>
              </a:r>
            </a:p>
          </p:txBody>
        </p:sp>
        <p:sp>
          <p:nvSpPr>
            <p:cNvPr id="21" name="TextBox 20"/>
            <p:cNvSpPr txBox="1"/>
            <p:nvPr/>
          </p:nvSpPr>
          <p:spPr>
            <a:xfrm>
              <a:off x="3375451" y="1458343"/>
              <a:ext cx="704039"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Whatcom</a:t>
              </a:r>
            </a:p>
            <a:p>
              <a:pPr algn="ctr"/>
              <a:r>
                <a:rPr lang="en-US" sz="1000" b="1" i="1" dirty="0">
                  <a:solidFill>
                    <a:schemeClr val="bg1"/>
                  </a:solidFill>
                  <a:latin typeface="+mn-lt"/>
                </a:rPr>
                <a:t>225,300</a:t>
              </a:r>
            </a:p>
          </p:txBody>
        </p:sp>
        <p:sp>
          <p:nvSpPr>
            <p:cNvPr id="22" name="TextBox 21"/>
            <p:cNvSpPr txBox="1"/>
            <p:nvPr/>
          </p:nvSpPr>
          <p:spPr>
            <a:xfrm>
              <a:off x="3389404" y="1893619"/>
              <a:ext cx="612668"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Skagit</a:t>
              </a:r>
            </a:p>
            <a:p>
              <a:pPr algn="ctr"/>
              <a:r>
                <a:rPr lang="en-US" sz="1000" b="1" i="1" dirty="0">
                  <a:solidFill>
                    <a:schemeClr val="bg1"/>
                  </a:solidFill>
                  <a:latin typeface="+mn-lt"/>
                </a:rPr>
                <a:t>129,200</a:t>
              </a:r>
            </a:p>
          </p:txBody>
        </p:sp>
        <p:sp>
          <p:nvSpPr>
            <p:cNvPr id="23" name="TextBox 22"/>
            <p:cNvSpPr txBox="1"/>
            <p:nvPr/>
          </p:nvSpPr>
          <p:spPr>
            <a:xfrm>
              <a:off x="3333065" y="2428065"/>
              <a:ext cx="777777" cy="400110"/>
            </a:xfrm>
            <a:prstGeom prst="rect">
              <a:avLst/>
            </a:prstGeom>
            <a:noFill/>
            <a:ln w="12700">
              <a:noFill/>
            </a:ln>
            <a:effectLst/>
          </p:spPr>
          <p:txBody>
            <a:bodyPr wrap="none" rtlCol="0">
              <a:spAutoFit/>
            </a:bodyPr>
            <a:lstStyle/>
            <a:p>
              <a:pPr algn="ctr"/>
              <a:r>
                <a:rPr lang="en-US" sz="1000" b="1" dirty="0">
                  <a:solidFill>
                    <a:schemeClr val="tx1"/>
                  </a:solidFill>
                  <a:latin typeface="+mn-lt"/>
                </a:rPr>
                <a:t>Snohomish</a:t>
              </a:r>
            </a:p>
            <a:p>
              <a:pPr algn="ctr"/>
              <a:r>
                <a:rPr lang="en-US" sz="1000" b="1" i="1" dirty="0">
                  <a:solidFill>
                    <a:schemeClr val="tx1"/>
                  </a:solidFill>
                  <a:latin typeface="+mn-lt"/>
                </a:rPr>
                <a:t>818,700</a:t>
              </a:r>
            </a:p>
          </p:txBody>
        </p:sp>
        <p:sp>
          <p:nvSpPr>
            <p:cNvPr id="24" name="TextBox 23"/>
            <p:cNvSpPr txBox="1"/>
            <p:nvPr/>
          </p:nvSpPr>
          <p:spPr>
            <a:xfrm>
              <a:off x="3127154" y="3008582"/>
              <a:ext cx="938077" cy="553998"/>
            </a:xfrm>
            <a:prstGeom prst="rect">
              <a:avLst/>
            </a:prstGeom>
            <a:noFill/>
            <a:ln w="12700">
              <a:noFill/>
            </a:ln>
            <a:effectLst/>
          </p:spPr>
          <p:txBody>
            <a:bodyPr wrap="none" rtlCol="0">
              <a:spAutoFit/>
            </a:bodyPr>
            <a:lstStyle/>
            <a:p>
              <a:pPr algn="ctr"/>
              <a:r>
                <a:rPr lang="en-US" sz="1000" b="1" dirty="0">
                  <a:solidFill>
                    <a:schemeClr val="tx1"/>
                  </a:solidFill>
                  <a:latin typeface="+mn-lt"/>
                </a:rPr>
                <a:t>Seattle &amp; King</a:t>
              </a:r>
            </a:p>
            <a:p>
              <a:pPr algn="ctr"/>
              <a:r>
                <a:rPr lang="en-US" sz="1000" b="1" dirty="0">
                  <a:solidFill>
                    <a:schemeClr val="tx1"/>
                  </a:solidFill>
                  <a:latin typeface="+mn-lt"/>
                </a:rPr>
                <a:t>County</a:t>
              </a:r>
            </a:p>
            <a:p>
              <a:pPr algn="ctr"/>
              <a:r>
                <a:rPr lang="en-US" sz="1000" b="1" i="1" dirty="0">
                  <a:solidFill>
                    <a:schemeClr val="tx1"/>
                  </a:solidFill>
                  <a:latin typeface="+mn-lt"/>
                </a:rPr>
                <a:t>2,226,300</a:t>
              </a:r>
            </a:p>
          </p:txBody>
        </p:sp>
        <p:sp>
          <p:nvSpPr>
            <p:cNvPr id="25" name="TextBox 24"/>
            <p:cNvSpPr txBox="1"/>
            <p:nvPr/>
          </p:nvSpPr>
          <p:spPr>
            <a:xfrm>
              <a:off x="2898547" y="3676919"/>
              <a:ext cx="1029449" cy="400110"/>
            </a:xfrm>
            <a:prstGeom prst="rect">
              <a:avLst/>
            </a:prstGeom>
            <a:noFill/>
            <a:ln w="12700">
              <a:noFill/>
            </a:ln>
            <a:effectLst/>
          </p:spPr>
          <p:txBody>
            <a:bodyPr wrap="none" rtlCol="0">
              <a:spAutoFit/>
            </a:bodyPr>
            <a:lstStyle/>
            <a:p>
              <a:pPr algn="ctr"/>
              <a:r>
                <a:rPr lang="en-US" sz="1000" b="1" dirty="0">
                  <a:solidFill>
                    <a:schemeClr val="tx1"/>
                  </a:solidFill>
                  <a:latin typeface="+mn-lt"/>
                </a:rPr>
                <a:t>Tacoma-Pierce*</a:t>
              </a:r>
            </a:p>
            <a:p>
              <a:pPr algn="ctr"/>
              <a:r>
                <a:rPr lang="en-US" sz="1000" b="1" i="1" dirty="0">
                  <a:solidFill>
                    <a:schemeClr val="tx1"/>
                  </a:solidFill>
                  <a:latin typeface="+mn-lt"/>
                </a:rPr>
                <a:t>888,300</a:t>
              </a:r>
            </a:p>
          </p:txBody>
        </p:sp>
        <p:sp>
          <p:nvSpPr>
            <p:cNvPr id="26" name="TextBox 25"/>
            <p:cNvSpPr txBox="1"/>
            <p:nvPr/>
          </p:nvSpPr>
          <p:spPr>
            <a:xfrm>
              <a:off x="2694525" y="4149869"/>
              <a:ext cx="546945" cy="400110"/>
            </a:xfrm>
            <a:prstGeom prst="rect">
              <a:avLst/>
            </a:prstGeom>
            <a:noFill/>
            <a:ln w="12700">
              <a:noFill/>
            </a:ln>
            <a:effectLst/>
          </p:spPr>
          <p:txBody>
            <a:bodyPr wrap="none" rtlCol="0">
              <a:spAutoFit/>
            </a:bodyPr>
            <a:lstStyle/>
            <a:p>
              <a:pPr algn="ctr"/>
              <a:r>
                <a:rPr lang="en-US" sz="1000" b="1" dirty="0">
                  <a:solidFill>
                    <a:schemeClr val="bg1"/>
                  </a:solidFill>
                  <a:latin typeface="+mn-lt"/>
                </a:rPr>
                <a:t>Lewis</a:t>
              </a:r>
            </a:p>
            <a:p>
              <a:pPr algn="ctr"/>
              <a:r>
                <a:rPr lang="en-US" sz="1000" b="1" dirty="0">
                  <a:solidFill>
                    <a:schemeClr val="bg1"/>
                  </a:solidFill>
                  <a:latin typeface="+mn-lt"/>
                </a:rPr>
                <a:t>79,480</a:t>
              </a:r>
            </a:p>
          </p:txBody>
        </p:sp>
        <p:sp>
          <p:nvSpPr>
            <p:cNvPr id="27" name="TextBox 26"/>
            <p:cNvSpPr txBox="1"/>
            <p:nvPr/>
          </p:nvSpPr>
          <p:spPr>
            <a:xfrm>
              <a:off x="2540665" y="4597887"/>
              <a:ext cx="612668" cy="400110"/>
            </a:xfrm>
            <a:prstGeom prst="rect">
              <a:avLst/>
            </a:prstGeom>
            <a:noFill/>
            <a:ln w="12700">
              <a:noFill/>
            </a:ln>
            <a:effectLst/>
          </p:spPr>
          <p:txBody>
            <a:bodyPr wrap="none" rtlCol="0">
              <a:spAutoFit/>
            </a:bodyPr>
            <a:lstStyle/>
            <a:p>
              <a:pPr algn="ctr"/>
              <a:r>
                <a:rPr lang="en-US" sz="1000" b="1" dirty="0">
                  <a:solidFill>
                    <a:schemeClr val="bg1"/>
                  </a:solidFill>
                  <a:latin typeface="+mn-lt"/>
                </a:rPr>
                <a:t>Cowlitz</a:t>
              </a:r>
            </a:p>
            <a:p>
              <a:pPr algn="ctr"/>
              <a:r>
                <a:rPr lang="en-US" sz="1000" b="1" i="1" dirty="0">
                  <a:solidFill>
                    <a:schemeClr val="bg1"/>
                  </a:solidFill>
                  <a:latin typeface="+mn-lt"/>
                </a:rPr>
                <a:t>108,950</a:t>
              </a:r>
            </a:p>
          </p:txBody>
        </p:sp>
        <p:sp>
          <p:nvSpPr>
            <p:cNvPr id="28" name="TextBox 27"/>
            <p:cNvSpPr txBox="1"/>
            <p:nvPr/>
          </p:nvSpPr>
          <p:spPr>
            <a:xfrm>
              <a:off x="2665791" y="5105312"/>
              <a:ext cx="61266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Clark*</a:t>
              </a:r>
            </a:p>
            <a:p>
              <a:pPr algn="ctr"/>
              <a:r>
                <a:rPr lang="en-US" sz="1000" b="1" i="1" dirty="0">
                  <a:solidFill>
                    <a:schemeClr val="tx1"/>
                  </a:solidFill>
                  <a:latin typeface="+mn-lt"/>
                </a:rPr>
                <a:t>488,500</a:t>
              </a:r>
            </a:p>
          </p:txBody>
        </p:sp>
        <p:sp>
          <p:nvSpPr>
            <p:cNvPr id="29" name="TextBox 28"/>
            <p:cNvSpPr txBox="1"/>
            <p:nvPr/>
          </p:nvSpPr>
          <p:spPr>
            <a:xfrm>
              <a:off x="3183735" y="4685563"/>
              <a:ext cx="699230"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Skamania</a:t>
              </a:r>
            </a:p>
            <a:p>
              <a:pPr algn="ctr"/>
              <a:r>
                <a:rPr lang="en-US" sz="1000" b="1" i="1" dirty="0">
                  <a:solidFill>
                    <a:schemeClr val="bg1"/>
                  </a:solidFill>
                  <a:latin typeface="+mn-lt"/>
                </a:rPr>
                <a:t>12,060</a:t>
              </a:r>
            </a:p>
          </p:txBody>
        </p:sp>
        <p:sp>
          <p:nvSpPr>
            <p:cNvPr id="30" name="TextBox 29"/>
            <p:cNvSpPr txBox="1"/>
            <p:nvPr/>
          </p:nvSpPr>
          <p:spPr>
            <a:xfrm>
              <a:off x="4038600" y="5026568"/>
              <a:ext cx="617477" cy="400110"/>
            </a:xfrm>
            <a:prstGeom prst="rect">
              <a:avLst/>
            </a:prstGeom>
            <a:noFill/>
            <a:ln w="12700">
              <a:noFill/>
            </a:ln>
            <a:effectLst/>
          </p:spPr>
          <p:txBody>
            <a:bodyPr wrap="none" rtlCol="0">
              <a:spAutoFit/>
            </a:bodyPr>
            <a:lstStyle/>
            <a:p>
              <a:pPr algn="ctr"/>
              <a:r>
                <a:rPr lang="en-US" sz="1000" b="1" dirty="0">
                  <a:solidFill>
                    <a:schemeClr val="bg1"/>
                  </a:solidFill>
                  <a:latin typeface="+mn-lt"/>
                </a:rPr>
                <a:t>Klickitat</a:t>
              </a:r>
            </a:p>
            <a:p>
              <a:pPr algn="ctr"/>
              <a:r>
                <a:rPr lang="en-US" sz="1000" b="1" i="1" dirty="0">
                  <a:solidFill>
                    <a:schemeClr val="bg1"/>
                  </a:solidFill>
                  <a:latin typeface="+mn-lt"/>
                </a:rPr>
                <a:t>22,430</a:t>
              </a:r>
            </a:p>
          </p:txBody>
        </p:sp>
        <p:sp>
          <p:nvSpPr>
            <p:cNvPr id="31" name="TextBox 30"/>
            <p:cNvSpPr txBox="1"/>
            <p:nvPr/>
          </p:nvSpPr>
          <p:spPr>
            <a:xfrm>
              <a:off x="2461742" y="2120897"/>
              <a:ext cx="546945" cy="400110"/>
            </a:xfrm>
            <a:prstGeom prst="rect">
              <a:avLst/>
            </a:prstGeom>
            <a:noFill/>
            <a:ln w="12700">
              <a:noFill/>
            </a:ln>
            <a:effectLst/>
          </p:spPr>
          <p:txBody>
            <a:bodyPr wrap="none" rtlCol="0">
              <a:spAutoFit/>
            </a:bodyPr>
            <a:lstStyle/>
            <a:p>
              <a:pPr algn="ctr"/>
              <a:r>
                <a:rPr lang="en-US" sz="1000" b="1" dirty="0">
                  <a:solidFill>
                    <a:schemeClr val="tx1"/>
                  </a:solidFill>
                  <a:latin typeface="+mn-lt"/>
                </a:rPr>
                <a:t>Island</a:t>
              </a:r>
            </a:p>
            <a:p>
              <a:pPr algn="ctr"/>
              <a:r>
                <a:rPr lang="en-US" sz="1000" b="1" i="1" dirty="0">
                  <a:solidFill>
                    <a:schemeClr val="tx1"/>
                  </a:solidFill>
                  <a:latin typeface="+mn-lt"/>
                </a:rPr>
                <a:t>84,820</a:t>
              </a:r>
            </a:p>
          </p:txBody>
        </p:sp>
        <p:sp>
          <p:nvSpPr>
            <p:cNvPr id="32" name="TextBox 31"/>
            <p:cNvSpPr txBox="1"/>
            <p:nvPr/>
          </p:nvSpPr>
          <p:spPr>
            <a:xfrm>
              <a:off x="1520085" y="2384490"/>
              <a:ext cx="577402" cy="400110"/>
            </a:xfrm>
            <a:prstGeom prst="rect">
              <a:avLst/>
            </a:prstGeom>
            <a:noFill/>
            <a:ln w="12700">
              <a:noFill/>
            </a:ln>
            <a:effectLst/>
          </p:spPr>
          <p:txBody>
            <a:bodyPr wrap="none" rtlCol="0">
              <a:spAutoFit/>
            </a:bodyPr>
            <a:lstStyle/>
            <a:p>
              <a:pPr algn="ctr"/>
              <a:r>
                <a:rPr lang="en-US" sz="1000" b="1" dirty="0">
                  <a:solidFill>
                    <a:schemeClr val="bg1"/>
                  </a:solidFill>
                  <a:latin typeface="+mn-lt"/>
                </a:rPr>
                <a:t>Clallam</a:t>
              </a:r>
            </a:p>
            <a:p>
              <a:pPr algn="ctr"/>
              <a:r>
                <a:rPr lang="en-US" sz="1000" b="1" i="1" dirty="0">
                  <a:solidFill>
                    <a:schemeClr val="bg1"/>
                  </a:solidFill>
                  <a:latin typeface="+mn-lt"/>
                </a:rPr>
                <a:t>76,010</a:t>
              </a:r>
            </a:p>
          </p:txBody>
        </p:sp>
        <p:sp>
          <p:nvSpPr>
            <p:cNvPr id="33" name="TextBox 32"/>
            <p:cNvSpPr txBox="1"/>
            <p:nvPr/>
          </p:nvSpPr>
          <p:spPr>
            <a:xfrm>
              <a:off x="1575921" y="2773299"/>
              <a:ext cx="678391" cy="400110"/>
            </a:xfrm>
            <a:prstGeom prst="rect">
              <a:avLst/>
            </a:prstGeom>
            <a:noFill/>
            <a:ln w="12700">
              <a:noFill/>
            </a:ln>
            <a:effectLst/>
          </p:spPr>
          <p:txBody>
            <a:bodyPr wrap="none" rtlCol="0">
              <a:spAutoFit/>
            </a:bodyPr>
            <a:lstStyle/>
            <a:p>
              <a:pPr algn="ctr"/>
              <a:r>
                <a:rPr lang="en-US" sz="1000" b="1" dirty="0">
                  <a:solidFill>
                    <a:schemeClr val="bg1"/>
                  </a:solidFill>
                  <a:latin typeface="+mn-lt"/>
                </a:rPr>
                <a:t>Jefferson</a:t>
              </a:r>
            </a:p>
            <a:p>
              <a:pPr algn="ctr"/>
              <a:r>
                <a:rPr lang="en-US" sz="1000" b="1" i="1" dirty="0">
                  <a:solidFill>
                    <a:schemeClr val="bg1"/>
                  </a:solidFill>
                  <a:latin typeface="+mn-lt"/>
                </a:rPr>
                <a:t>31,900</a:t>
              </a:r>
            </a:p>
          </p:txBody>
        </p:sp>
        <p:sp>
          <p:nvSpPr>
            <p:cNvPr id="34" name="TextBox 33"/>
            <p:cNvSpPr txBox="1"/>
            <p:nvPr/>
          </p:nvSpPr>
          <p:spPr>
            <a:xfrm>
              <a:off x="1587056" y="3185348"/>
              <a:ext cx="554959" cy="553998"/>
            </a:xfrm>
            <a:prstGeom prst="rect">
              <a:avLst/>
            </a:prstGeom>
            <a:noFill/>
            <a:ln w="12700">
              <a:noFill/>
            </a:ln>
            <a:effectLst/>
          </p:spPr>
          <p:txBody>
            <a:bodyPr wrap="none" rtlCol="0">
              <a:spAutoFit/>
            </a:bodyPr>
            <a:lstStyle/>
            <a:p>
              <a:pPr algn="ctr"/>
              <a:r>
                <a:rPr lang="en-US" sz="1000" b="1" dirty="0">
                  <a:solidFill>
                    <a:schemeClr val="bg1"/>
                  </a:solidFill>
                  <a:latin typeface="+mn-lt"/>
                </a:rPr>
                <a:t>Grays</a:t>
              </a:r>
            </a:p>
            <a:p>
              <a:pPr algn="ctr"/>
              <a:r>
                <a:rPr lang="en-US" sz="1000" b="1" dirty="0">
                  <a:solidFill>
                    <a:schemeClr val="bg1"/>
                  </a:solidFill>
                  <a:latin typeface="+mn-lt"/>
                </a:rPr>
                <a:t>Harbor</a:t>
              </a:r>
            </a:p>
            <a:p>
              <a:pPr algn="ctr"/>
              <a:r>
                <a:rPr lang="en-US" sz="1000" b="1" i="1" dirty="0">
                  <a:solidFill>
                    <a:schemeClr val="bg1"/>
                  </a:solidFill>
                  <a:latin typeface="+mn-lt"/>
                </a:rPr>
                <a:t>74,160</a:t>
              </a:r>
            </a:p>
          </p:txBody>
        </p:sp>
        <p:sp>
          <p:nvSpPr>
            <p:cNvPr id="35" name="TextBox 34"/>
            <p:cNvSpPr txBox="1"/>
            <p:nvPr/>
          </p:nvSpPr>
          <p:spPr>
            <a:xfrm>
              <a:off x="1746342" y="4123896"/>
              <a:ext cx="546945" cy="400110"/>
            </a:xfrm>
            <a:prstGeom prst="rect">
              <a:avLst/>
            </a:prstGeom>
            <a:noFill/>
            <a:ln w="12700">
              <a:noFill/>
            </a:ln>
            <a:effectLst/>
          </p:spPr>
          <p:txBody>
            <a:bodyPr wrap="none" rtlCol="0">
              <a:spAutoFit/>
            </a:bodyPr>
            <a:lstStyle/>
            <a:p>
              <a:pPr algn="ctr"/>
              <a:r>
                <a:rPr lang="en-US" sz="1000" b="1" dirty="0">
                  <a:solidFill>
                    <a:schemeClr val="bg1"/>
                  </a:solidFill>
                  <a:latin typeface="+mn-lt"/>
                </a:rPr>
                <a:t>Pacific</a:t>
              </a:r>
            </a:p>
            <a:p>
              <a:pPr algn="ctr"/>
              <a:r>
                <a:rPr lang="en-US" sz="1000" b="1" i="1" dirty="0">
                  <a:solidFill>
                    <a:schemeClr val="bg1"/>
                  </a:solidFill>
                  <a:latin typeface="+mn-lt"/>
                </a:rPr>
                <a:t>21,640</a:t>
              </a:r>
            </a:p>
          </p:txBody>
        </p:sp>
        <p:sp>
          <p:nvSpPr>
            <p:cNvPr id="36" name="TextBox 35"/>
            <p:cNvSpPr txBox="1"/>
            <p:nvPr/>
          </p:nvSpPr>
          <p:spPr>
            <a:xfrm>
              <a:off x="1607814" y="4605462"/>
              <a:ext cx="822661" cy="400110"/>
            </a:xfrm>
            <a:prstGeom prst="rect">
              <a:avLst/>
            </a:prstGeom>
            <a:noFill/>
            <a:ln w="12700">
              <a:noFill/>
            </a:ln>
            <a:effectLst/>
          </p:spPr>
          <p:txBody>
            <a:bodyPr wrap="none" rtlCol="0">
              <a:spAutoFit/>
            </a:bodyPr>
            <a:lstStyle/>
            <a:p>
              <a:pPr algn="ctr"/>
              <a:r>
                <a:rPr lang="en-US" sz="1000" b="1" dirty="0">
                  <a:solidFill>
                    <a:schemeClr val="tx1"/>
                  </a:solidFill>
                  <a:latin typeface="+mn-lt"/>
                </a:rPr>
                <a:t>Wahkiakum</a:t>
              </a:r>
            </a:p>
            <a:p>
              <a:pPr algn="ctr"/>
              <a:r>
                <a:rPr lang="en-US" sz="1000" b="1" i="1" dirty="0">
                  <a:solidFill>
                    <a:schemeClr val="tx1"/>
                  </a:solidFill>
                  <a:latin typeface="+mn-lt"/>
                </a:rPr>
                <a:t>4,190</a:t>
              </a:r>
            </a:p>
          </p:txBody>
        </p:sp>
        <p:sp>
          <p:nvSpPr>
            <p:cNvPr id="37" name="TextBox 36"/>
            <p:cNvSpPr txBox="1"/>
            <p:nvPr/>
          </p:nvSpPr>
          <p:spPr>
            <a:xfrm>
              <a:off x="2349317" y="3750297"/>
              <a:ext cx="678391" cy="400110"/>
            </a:xfrm>
            <a:prstGeom prst="rect">
              <a:avLst/>
            </a:prstGeom>
            <a:noFill/>
            <a:ln w="12700">
              <a:noFill/>
            </a:ln>
            <a:effectLst/>
          </p:spPr>
          <p:txBody>
            <a:bodyPr wrap="none" rtlCol="0">
              <a:spAutoFit/>
            </a:bodyPr>
            <a:lstStyle/>
            <a:p>
              <a:pPr algn="ctr"/>
              <a:r>
                <a:rPr lang="en-US" sz="1000" b="1" dirty="0">
                  <a:solidFill>
                    <a:schemeClr val="bg1"/>
                  </a:solidFill>
                  <a:latin typeface="+mn-lt"/>
                </a:rPr>
                <a:t>Thurston</a:t>
              </a:r>
            </a:p>
            <a:p>
              <a:pPr algn="ctr"/>
              <a:r>
                <a:rPr lang="en-US" sz="1000" b="1" i="1" dirty="0">
                  <a:solidFill>
                    <a:schemeClr val="bg1"/>
                  </a:solidFill>
                  <a:latin typeface="+mn-lt"/>
                </a:rPr>
                <a:t>285,800</a:t>
              </a:r>
            </a:p>
          </p:txBody>
        </p:sp>
        <p:sp>
          <p:nvSpPr>
            <p:cNvPr id="38" name="TextBox 37"/>
            <p:cNvSpPr txBox="1"/>
            <p:nvPr/>
          </p:nvSpPr>
          <p:spPr>
            <a:xfrm>
              <a:off x="2113530" y="3340557"/>
              <a:ext cx="548547" cy="400110"/>
            </a:xfrm>
            <a:prstGeom prst="rect">
              <a:avLst/>
            </a:prstGeom>
            <a:noFill/>
            <a:ln w="12700">
              <a:noFill/>
            </a:ln>
            <a:effectLst/>
          </p:spPr>
          <p:txBody>
            <a:bodyPr wrap="none" rtlCol="0">
              <a:spAutoFit/>
            </a:bodyPr>
            <a:lstStyle/>
            <a:p>
              <a:pPr algn="ctr"/>
              <a:r>
                <a:rPr lang="en-US" sz="1000" b="1" dirty="0">
                  <a:solidFill>
                    <a:schemeClr val="bg1"/>
                  </a:solidFill>
                  <a:latin typeface="+mn-lt"/>
                </a:rPr>
                <a:t>Mason</a:t>
              </a:r>
            </a:p>
            <a:p>
              <a:pPr algn="ctr"/>
              <a:r>
                <a:rPr lang="en-US" sz="1000" b="1" i="1" dirty="0">
                  <a:solidFill>
                    <a:schemeClr val="bg1"/>
                  </a:solidFill>
                  <a:latin typeface="+mn-lt"/>
                </a:rPr>
                <a:t>64,980</a:t>
              </a:r>
            </a:p>
          </p:txBody>
        </p:sp>
        <p:sp>
          <p:nvSpPr>
            <p:cNvPr id="39" name="TextBox 38"/>
            <p:cNvSpPr txBox="1"/>
            <p:nvPr/>
          </p:nvSpPr>
          <p:spPr>
            <a:xfrm>
              <a:off x="4248264" y="4318502"/>
              <a:ext cx="61266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Yakima</a:t>
              </a:r>
            </a:p>
            <a:p>
              <a:pPr algn="ctr"/>
              <a:r>
                <a:rPr lang="en-US" sz="1000" b="1" i="1" dirty="0">
                  <a:solidFill>
                    <a:schemeClr val="tx1"/>
                  </a:solidFill>
                  <a:latin typeface="+mn-lt"/>
                </a:rPr>
                <a:t>255,950</a:t>
              </a:r>
            </a:p>
          </p:txBody>
        </p:sp>
        <p:sp>
          <p:nvSpPr>
            <p:cNvPr id="40" name="TextBox 39"/>
            <p:cNvSpPr txBox="1"/>
            <p:nvPr/>
          </p:nvSpPr>
          <p:spPr>
            <a:xfrm>
              <a:off x="4270566" y="3514832"/>
              <a:ext cx="567783" cy="400110"/>
            </a:xfrm>
            <a:prstGeom prst="rect">
              <a:avLst/>
            </a:prstGeom>
            <a:noFill/>
            <a:ln w="12700">
              <a:noFill/>
            </a:ln>
            <a:effectLst/>
          </p:spPr>
          <p:txBody>
            <a:bodyPr wrap="none" rtlCol="0">
              <a:spAutoFit/>
            </a:bodyPr>
            <a:lstStyle/>
            <a:p>
              <a:pPr algn="ctr"/>
              <a:r>
                <a:rPr lang="en-US" sz="1000" b="1" dirty="0">
                  <a:solidFill>
                    <a:schemeClr val="tx1"/>
                  </a:solidFill>
                  <a:latin typeface="+mn-lt"/>
                </a:rPr>
                <a:t>Kittitas</a:t>
              </a:r>
            </a:p>
            <a:p>
              <a:pPr algn="ctr"/>
              <a:r>
                <a:rPr lang="en-US" sz="1000" b="1" i="1" dirty="0">
                  <a:solidFill>
                    <a:schemeClr val="tx1"/>
                  </a:solidFill>
                  <a:latin typeface="+mn-lt"/>
                </a:rPr>
                <a:t>46,570</a:t>
              </a:r>
            </a:p>
          </p:txBody>
        </p:sp>
        <p:sp>
          <p:nvSpPr>
            <p:cNvPr id="41" name="TextBox 40"/>
            <p:cNvSpPr txBox="1"/>
            <p:nvPr/>
          </p:nvSpPr>
          <p:spPr>
            <a:xfrm>
              <a:off x="4342256" y="2890319"/>
              <a:ext cx="548547"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a:t>
              </a:r>
            </a:p>
            <a:p>
              <a:pPr algn="ctr"/>
              <a:r>
                <a:rPr lang="en-US" sz="1000" b="1" i="1" dirty="0">
                  <a:solidFill>
                    <a:schemeClr val="bg1"/>
                  </a:solidFill>
                  <a:latin typeface="+mn-lt"/>
                </a:rPr>
                <a:t>78,420</a:t>
              </a:r>
            </a:p>
          </p:txBody>
        </p:sp>
        <p:sp>
          <p:nvSpPr>
            <p:cNvPr id="42" name="TextBox 41"/>
            <p:cNvSpPr txBox="1"/>
            <p:nvPr/>
          </p:nvSpPr>
          <p:spPr>
            <a:xfrm>
              <a:off x="4982729" y="2909125"/>
              <a:ext cx="612668"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Douglas</a:t>
              </a:r>
            </a:p>
            <a:p>
              <a:pPr algn="ctr"/>
              <a:r>
                <a:rPr lang="en-US" sz="1000" b="1" i="1" dirty="0">
                  <a:solidFill>
                    <a:schemeClr val="bg1"/>
                  </a:solidFill>
                  <a:latin typeface="+mn-lt"/>
                </a:rPr>
                <a:t>42,820</a:t>
              </a:r>
            </a:p>
          </p:txBody>
        </p:sp>
        <p:sp>
          <p:nvSpPr>
            <p:cNvPr id="43" name="TextBox 42"/>
            <p:cNvSpPr txBox="1"/>
            <p:nvPr/>
          </p:nvSpPr>
          <p:spPr>
            <a:xfrm>
              <a:off x="4675507" y="2649210"/>
              <a:ext cx="1091966" cy="246221"/>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(Chelan-Douglas)</a:t>
              </a:r>
            </a:p>
          </p:txBody>
        </p:sp>
        <p:sp>
          <p:nvSpPr>
            <p:cNvPr id="44" name="TextBox 43"/>
            <p:cNvSpPr txBox="1"/>
            <p:nvPr/>
          </p:nvSpPr>
          <p:spPr>
            <a:xfrm>
              <a:off x="4966100" y="1773081"/>
              <a:ext cx="744114"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Okanogan</a:t>
              </a:r>
            </a:p>
            <a:p>
              <a:pPr algn="ctr"/>
              <a:r>
                <a:rPr lang="en-US" sz="1000" b="1" i="1" dirty="0">
                  <a:solidFill>
                    <a:schemeClr val="tx1"/>
                  </a:solidFill>
                  <a:latin typeface="+mn-lt"/>
                </a:rPr>
                <a:t>42,730</a:t>
              </a:r>
            </a:p>
          </p:txBody>
        </p:sp>
        <p:sp>
          <p:nvSpPr>
            <p:cNvPr id="45" name="TextBox 44"/>
            <p:cNvSpPr txBox="1"/>
            <p:nvPr/>
          </p:nvSpPr>
          <p:spPr>
            <a:xfrm>
              <a:off x="5255739" y="4654588"/>
              <a:ext cx="612668"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a:t>
              </a:r>
            </a:p>
            <a:p>
              <a:pPr algn="ctr"/>
              <a:r>
                <a:rPr lang="en-US" sz="1000" b="1" i="1" dirty="0">
                  <a:solidFill>
                    <a:schemeClr val="bg1"/>
                  </a:solidFill>
                  <a:latin typeface="+mn-lt"/>
                </a:rPr>
                <a:t>201,800</a:t>
              </a:r>
            </a:p>
          </p:txBody>
        </p:sp>
        <p:sp>
          <p:nvSpPr>
            <p:cNvPr id="46" name="TextBox 45"/>
            <p:cNvSpPr txBox="1"/>
            <p:nvPr/>
          </p:nvSpPr>
          <p:spPr>
            <a:xfrm>
              <a:off x="5712968" y="4364979"/>
              <a:ext cx="614271"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Franklin</a:t>
              </a:r>
            </a:p>
            <a:p>
              <a:pPr algn="ctr"/>
              <a:r>
                <a:rPr lang="en-US" sz="1000" b="1" i="1" dirty="0">
                  <a:solidFill>
                    <a:schemeClr val="bg1"/>
                  </a:solidFill>
                  <a:latin typeface="+mn-lt"/>
                </a:rPr>
                <a:t>94,680</a:t>
              </a:r>
            </a:p>
          </p:txBody>
        </p:sp>
        <p:sp>
          <p:nvSpPr>
            <p:cNvPr id="47" name="TextBox 46"/>
            <p:cNvSpPr txBox="1"/>
            <p:nvPr/>
          </p:nvSpPr>
          <p:spPr>
            <a:xfrm>
              <a:off x="5246202" y="4210801"/>
              <a:ext cx="1120820" cy="246221"/>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(Benton-Franklin)</a:t>
              </a:r>
            </a:p>
          </p:txBody>
        </p:sp>
        <p:sp>
          <p:nvSpPr>
            <p:cNvPr id="48" name="TextBox 47"/>
            <p:cNvSpPr txBox="1"/>
            <p:nvPr/>
          </p:nvSpPr>
          <p:spPr>
            <a:xfrm>
              <a:off x="5320139" y="3446935"/>
              <a:ext cx="54694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Grant</a:t>
              </a:r>
            </a:p>
            <a:p>
              <a:pPr algn="ctr"/>
              <a:r>
                <a:rPr lang="en-US" sz="1000" b="1" i="1" dirty="0">
                  <a:solidFill>
                    <a:schemeClr val="tx1"/>
                  </a:solidFill>
                  <a:latin typeface="+mn-lt"/>
                </a:rPr>
                <a:t>98,740</a:t>
              </a:r>
            </a:p>
          </p:txBody>
        </p:sp>
        <p:sp>
          <p:nvSpPr>
            <p:cNvPr id="49" name="TextBox 48"/>
            <p:cNvSpPr txBox="1"/>
            <p:nvPr/>
          </p:nvSpPr>
          <p:spPr>
            <a:xfrm>
              <a:off x="6116015" y="1812851"/>
              <a:ext cx="481222" cy="400110"/>
            </a:xfrm>
            <a:prstGeom prst="rect">
              <a:avLst/>
            </a:prstGeom>
            <a:noFill/>
            <a:ln w="12700">
              <a:noFill/>
            </a:ln>
            <a:effectLst/>
          </p:spPr>
          <p:txBody>
            <a:bodyPr wrap="none" rtlCol="0">
              <a:spAutoFit/>
            </a:bodyPr>
            <a:lstStyle/>
            <a:p>
              <a:pPr algn="ctr"/>
              <a:r>
                <a:rPr lang="en-US" sz="1000" b="1" dirty="0">
                  <a:solidFill>
                    <a:schemeClr val="bg1"/>
                  </a:solidFill>
                  <a:latin typeface="+mn-lt"/>
                </a:rPr>
                <a:t>Ferry</a:t>
              </a:r>
            </a:p>
            <a:p>
              <a:pPr algn="ctr"/>
              <a:r>
                <a:rPr lang="en-US" sz="1000" b="1" i="1" dirty="0">
                  <a:solidFill>
                    <a:schemeClr val="bg1"/>
                  </a:solidFill>
                  <a:latin typeface="+mn-lt"/>
                </a:rPr>
                <a:t>7,830</a:t>
              </a:r>
            </a:p>
          </p:txBody>
        </p:sp>
        <p:sp>
          <p:nvSpPr>
            <p:cNvPr id="50" name="TextBox 49"/>
            <p:cNvSpPr txBox="1"/>
            <p:nvPr/>
          </p:nvSpPr>
          <p:spPr>
            <a:xfrm>
              <a:off x="6638956" y="2045266"/>
              <a:ext cx="612668"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Stevens</a:t>
              </a:r>
            </a:p>
            <a:p>
              <a:pPr algn="ctr"/>
              <a:r>
                <a:rPr lang="en-US" sz="1000" b="1" i="1" dirty="0">
                  <a:solidFill>
                    <a:schemeClr val="bg1"/>
                  </a:solidFill>
                  <a:latin typeface="+mn-lt"/>
                </a:rPr>
                <a:t>45,570</a:t>
              </a:r>
            </a:p>
          </p:txBody>
        </p:sp>
        <p:sp>
          <p:nvSpPr>
            <p:cNvPr id="51" name="TextBox 50"/>
            <p:cNvSpPr txBox="1"/>
            <p:nvPr/>
          </p:nvSpPr>
          <p:spPr>
            <a:xfrm>
              <a:off x="7139356" y="1725827"/>
              <a:ext cx="546945" cy="553998"/>
            </a:xfrm>
            <a:prstGeom prst="rect">
              <a:avLst/>
            </a:prstGeom>
            <a:noFill/>
            <a:ln w="12700">
              <a:noFill/>
            </a:ln>
            <a:effectLst/>
          </p:spPr>
          <p:txBody>
            <a:bodyPr wrap="none" rtlCol="0">
              <a:spAutoFit/>
            </a:bodyPr>
            <a:lstStyle/>
            <a:p>
              <a:pPr algn="ctr"/>
              <a:r>
                <a:rPr lang="en-US" sz="1000" b="1" dirty="0">
                  <a:solidFill>
                    <a:schemeClr val="bg1"/>
                  </a:solidFill>
                  <a:latin typeface="+mn-lt"/>
                </a:rPr>
                <a:t>Pend</a:t>
              </a:r>
            </a:p>
            <a:p>
              <a:pPr algn="ctr"/>
              <a:r>
                <a:rPr lang="en-US" sz="1000" b="1" dirty="0">
                  <a:solidFill>
                    <a:schemeClr val="bg1"/>
                  </a:solidFill>
                  <a:latin typeface="+mn-lt"/>
                </a:rPr>
                <a:t>Oreille</a:t>
              </a:r>
            </a:p>
            <a:p>
              <a:pPr algn="ctr"/>
              <a:r>
                <a:rPr lang="en-US" sz="1000" b="1" i="1" dirty="0">
                  <a:solidFill>
                    <a:schemeClr val="bg1"/>
                  </a:solidFill>
                  <a:latin typeface="+mn-lt"/>
                </a:rPr>
                <a:t>13,740</a:t>
              </a:r>
            </a:p>
          </p:txBody>
        </p:sp>
        <p:sp>
          <p:nvSpPr>
            <p:cNvPr id="52" name="TextBox 51"/>
            <p:cNvSpPr txBox="1"/>
            <p:nvPr/>
          </p:nvSpPr>
          <p:spPr>
            <a:xfrm>
              <a:off x="6205692" y="2938654"/>
              <a:ext cx="56297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Lincoln</a:t>
              </a:r>
            </a:p>
            <a:p>
              <a:pPr algn="ctr"/>
              <a:r>
                <a:rPr lang="en-US" sz="1000" b="1" i="1" dirty="0">
                  <a:solidFill>
                    <a:schemeClr val="tx1"/>
                  </a:solidFill>
                  <a:latin typeface="+mn-lt"/>
                </a:rPr>
                <a:t>10,960</a:t>
              </a:r>
            </a:p>
          </p:txBody>
        </p:sp>
        <p:sp>
          <p:nvSpPr>
            <p:cNvPr id="53" name="TextBox 52"/>
            <p:cNvSpPr txBox="1"/>
            <p:nvPr/>
          </p:nvSpPr>
          <p:spPr>
            <a:xfrm>
              <a:off x="6994989" y="2916285"/>
              <a:ext cx="63991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Spokane</a:t>
              </a:r>
            </a:p>
            <a:p>
              <a:pPr algn="ctr"/>
              <a:r>
                <a:rPr lang="en-US" sz="1000" b="1" i="1" dirty="0">
                  <a:solidFill>
                    <a:schemeClr val="tx1"/>
                  </a:solidFill>
                  <a:latin typeface="+mn-lt"/>
                </a:rPr>
                <a:t>515,250</a:t>
              </a:r>
            </a:p>
          </p:txBody>
        </p:sp>
        <p:sp>
          <p:nvSpPr>
            <p:cNvPr id="54" name="TextBox 53"/>
            <p:cNvSpPr txBox="1"/>
            <p:nvPr/>
          </p:nvSpPr>
          <p:spPr>
            <a:xfrm>
              <a:off x="6159125" y="3634270"/>
              <a:ext cx="548547"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Adams</a:t>
              </a:r>
            </a:p>
            <a:p>
              <a:pPr algn="ctr"/>
              <a:r>
                <a:rPr lang="en-US" sz="1000" b="1" i="1" dirty="0">
                  <a:solidFill>
                    <a:schemeClr val="bg1"/>
                  </a:solidFill>
                  <a:latin typeface="+mn-lt"/>
                </a:rPr>
                <a:t>20,150</a:t>
              </a:r>
            </a:p>
          </p:txBody>
        </p:sp>
        <p:sp>
          <p:nvSpPr>
            <p:cNvPr id="55" name="TextBox 54"/>
            <p:cNvSpPr txBox="1"/>
            <p:nvPr/>
          </p:nvSpPr>
          <p:spPr>
            <a:xfrm>
              <a:off x="6919605" y="3643444"/>
              <a:ext cx="68319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Whitman</a:t>
              </a:r>
            </a:p>
            <a:p>
              <a:pPr algn="ctr"/>
              <a:r>
                <a:rPr lang="en-US" sz="1000" b="1" i="1" dirty="0">
                  <a:solidFill>
                    <a:schemeClr val="tx1"/>
                  </a:solidFill>
                  <a:latin typeface="+mn-lt"/>
                </a:rPr>
                <a:t>50,130</a:t>
              </a:r>
            </a:p>
          </p:txBody>
        </p:sp>
        <p:sp>
          <p:nvSpPr>
            <p:cNvPr id="56" name="TextBox 55"/>
            <p:cNvSpPr txBox="1"/>
            <p:nvPr/>
          </p:nvSpPr>
          <p:spPr>
            <a:xfrm>
              <a:off x="6061675" y="4648162"/>
              <a:ext cx="825867"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Walla Walla</a:t>
              </a:r>
            </a:p>
            <a:p>
              <a:pPr algn="ctr"/>
              <a:r>
                <a:rPr lang="en-US" sz="1000" b="1" i="1" dirty="0">
                  <a:solidFill>
                    <a:schemeClr val="bg1"/>
                  </a:solidFill>
                  <a:latin typeface="+mn-lt"/>
                </a:rPr>
                <a:t>62,200</a:t>
              </a:r>
            </a:p>
          </p:txBody>
        </p:sp>
        <p:sp>
          <p:nvSpPr>
            <p:cNvPr id="57" name="TextBox 56"/>
            <p:cNvSpPr txBox="1"/>
            <p:nvPr/>
          </p:nvSpPr>
          <p:spPr>
            <a:xfrm>
              <a:off x="6736312" y="4530931"/>
              <a:ext cx="689612"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Columbia</a:t>
              </a:r>
            </a:p>
            <a:p>
              <a:pPr algn="ctr"/>
              <a:r>
                <a:rPr lang="en-US" sz="1000" b="1" i="1" dirty="0">
                  <a:solidFill>
                    <a:schemeClr val="tx1"/>
                  </a:solidFill>
                  <a:latin typeface="+mn-lt"/>
                </a:rPr>
                <a:t>4,160</a:t>
              </a:r>
            </a:p>
          </p:txBody>
        </p:sp>
        <p:sp>
          <p:nvSpPr>
            <p:cNvPr id="58" name="TextBox 57"/>
            <p:cNvSpPr txBox="1"/>
            <p:nvPr/>
          </p:nvSpPr>
          <p:spPr>
            <a:xfrm>
              <a:off x="6977314" y="4182258"/>
              <a:ext cx="61106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Garfield</a:t>
              </a:r>
            </a:p>
            <a:p>
              <a:pPr algn="ctr"/>
              <a:r>
                <a:rPr lang="en-US" sz="1000" b="1" i="1" dirty="0">
                  <a:solidFill>
                    <a:schemeClr val="tx1"/>
                  </a:solidFill>
                  <a:latin typeface="+mn-lt"/>
                </a:rPr>
                <a:t>2,220</a:t>
              </a:r>
            </a:p>
          </p:txBody>
        </p:sp>
        <p:sp>
          <p:nvSpPr>
            <p:cNvPr id="59" name="TextBox 58"/>
            <p:cNvSpPr txBox="1"/>
            <p:nvPr/>
          </p:nvSpPr>
          <p:spPr>
            <a:xfrm>
              <a:off x="7318154" y="4564550"/>
              <a:ext cx="54694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Asotin</a:t>
              </a:r>
            </a:p>
            <a:p>
              <a:pPr algn="ctr"/>
              <a:r>
                <a:rPr lang="en-US" sz="1000" b="1" i="1" dirty="0">
                  <a:solidFill>
                    <a:schemeClr val="tx1"/>
                  </a:solidFill>
                  <a:latin typeface="+mn-lt"/>
                </a:rPr>
                <a:t>22,520</a:t>
              </a:r>
            </a:p>
          </p:txBody>
        </p:sp>
        <p:sp>
          <p:nvSpPr>
            <p:cNvPr id="60" name="TextBox 59"/>
            <p:cNvSpPr txBox="1"/>
            <p:nvPr/>
          </p:nvSpPr>
          <p:spPr>
            <a:xfrm>
              <a:off x="6175602" y="1528900"/>
              <a:ext cx="1378904" cy="246221"/>
            </a:xfrm>
            <a:prstGeom prst="rect">
              <a:avLst/>
            </a:prstGeom>
            <a:noFill/>
            <a:ln w="12700">
              <a:noFill/>
            </a:ln>
            <a:effectLst/>
          </p:spPr>
          <p:txBody>
            <a:bodyPr wrap="none" rtlCol="0">
              <a:spAutoFit/>
            </a:bodyPr>
            <a:lstStyle/>
            <a:p>
              <a:pPr algn="ctr"/>
              <a:r>
                <a:rPr lang="en-US" sz="1000" b="1" dirty="0">
                  <a:solidFill>
                    <a:schemeClr val="bg1"/>
                  </a:solidFill>
                  <a:latin typeface="+mn-lt"/>
                </a:rPr>
                <a:t>(Northeast Tri County)</a:t>
              </a:r>
            </a:p>
          </p:txBody>
        </p:sp>
        <p:sp>
          <p:nvSpPr>
            <p:cNvPr id="61" name="TextBox 60"/>
            <p:cNvSpPr txBox="1"/>
            <p:nvPr/>
          </p:nvSpPr>
          <p:spPr>
            <a:xfrm>
              <a:off x="2082281" y="1500126"/>
              <a:ext cx="647933" cy="400110"/>
            </a:xfrm>
            <a:prstGeom prst="rect">
              <a:avLst/>
            </a:prstGeom>
            <a:noFill/>
            <a:ln w="12700">
              <a:noFill/>
            </a:ln>
            <a:effectLst/>
          </p:spPr>
          <p:txBody>
            <a:bodyPr wrap="none" rtlCol="0">
              <a:spAutoFit/>
            </a:bodyPr>
            <a:lstStyle/>
            <a:p>
              <a:pPr algn="ctr"/>
              <a:r>
                <a:rPr lang="en-US" sz="1000" b="1" dirty="0">
                  <a:solidFill>
                    <a:schemeClr val="tx1"/>
                  </a:solidFill>
                  <a:latin typeface="+mn-lt"/>
                </a:rPr>
                <a:t>San Juan</a:t>
              </a:r>
            </a:p>
            <a:p>
              <a:pPr algn="ctr"/>
              <a:r>
                <a:rPr lang="en-US" sz="1000" b="1" i="1" dirty="0">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dirty="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499128" cy="246221"/>
            </a:xfrm>
            <a:prstGeom prst="rect">
              <a:avLst/>
            </a:prstGeom>
            <a:noFill/>
          </p:spPr>
          <p:txBody>
            <a:bodyPr wrap="none" rtlCol="0">
              <a:spAutoFit/>
            </a:bodyPr>
            <a:lstStyle/>
            <a:p>
              <a:r>
                <a:rPr lang="en-US" sz="1000" b="1" dirty="0">
                  <a:solidFill>
                    <a:schemeClr val="tx1"/>
                  </a:solidFill>
                  <a:latin typeface="+mn-lt"/>
                </a:rPr>
                <a:t>Single County District (8)</a:t>
              </a:r>
            </a:p>
          </p:txBody>
        </p:sp>
        <p:sp>
          <p:nvSpPr>
            <p:cNvPr id="128" name="TextBox 127"/>
            <p:cNvSpPr txBox="1"/>
            <p:nvPr userDrawn="1"/>
          </p:nvSpPr>
          <p:spPr>
            <a:xfrm>
              <a:off x="5916470" y="5875055"/>
              <a:ext cx="1741182" cy="246221"/>
            </a:xfrm>
            <a:prstGeom prst="rect">
              <a:avLst/>
            </a:prstGeom>
            <a:noFill/>
          </p:spPr>
          <p:txBody>
            <a:bodyPr wrap="none" rtlCol="0">
              <a:spAutoFit/>
            </a:bodyPr>
            <a:lstStyle/>
            <a:p>
              <a:r>
                <a:rPr lang="en-US" sz="1000" b="1" dirty="0">
                  <a:solidFill>
                    <a:schemeClr val="tx1"/>
                  </a:solidFill>
                  <a:latin typeface="+mn-lt"/>
                </a:rPr>
                <a:t>Public Health Department</a:t>
              </a:r>
              <a:r>
                <a:rPr lang="en-US" sz="1000" b="1" baseline="0" dirty="0">
                  <a:solidFill>
                    <a:schemeClr val="tx1"/>
                  </a:solidFill>
                  <a:latin typeface="+mn-lt"/>
                </a:rPr>
                <a:t> (8)</a:t>
              </a:r>
              <a:endParaRPr lang="en-US" sz="1000" b="1" dirty="0">
                <a:solidFill>
                  <a:schemeClr val="tx1"/>
                </a:solidFill>
                <a:latin typeface="+mn-lt"/>
              </a:endParaRPr>
            </a:p>
          </p:txBody>
        </p:sp>
        <p:sp>
          <p:nvSpPr>
            <p:cNvPr id="130" name="TextBox 129"/>
            <p:cNvSpPr txBox="1"/>
            <p:nvPr userDrawn="1"/>
          </p:nvSpPr>
          <p:spPr>
            <a:xfrm>
              <a:off x="5916470" y="6247260"/>
              <a:ext cx="1470274" cy="246221"/>
            </a:xfrm>
            <a:prstGeom prst="rect">
              <a:avLst/>
            </a:prstGeom>
            <a:noFill/>
          </p:spPr>
          <p:txBody>
            <a:bodyPr wrap="none" rtlCol="0">
              <a:spAutoFit/>
            </a:bodyPr>
            <a:lstStyle/>
            <a:p>
              <a:r>
                <a:rPr lang="en-US" sz="1000" b="1" dirty="0">
                  <a:solidFill>
                    <a:schemeClr val="tx1"/>
                  </a:solidFill>
                  <a:latin typeface="+mn-lt"/>
                </a:rPr>
                <a:t>Multi County District (3)</a:t>
              </a:r>
            </a:p>
          </p:txBody>
        </p:sp>
        <p:sp>
          <p:nvSpPr>
            <p:cNvPr id="123" name="TextBox 122"/>
            <p:cNvSpPr txBox="1"/>
            <p:nvPr userDrawn="1"/>
          </p:nvSpPr>
          <p:spPr>
            <a:xfrm>
              <a:off x="2526506" y="2852950"/>
              <a:ext cx="61266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Kitsap</a:t>
              </a:r>
            </a:p>
            <a:p>
              <a:pPr algn="ctr"/>
              <a:r>
                <a:rPr lang="en-US" sz="1000" b="1" i="1" dirty="0">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256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291886" y="1246349"/>
            <a:ext cx="8318714"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dirty="0">
                  <a:solidFill>
                    <a:schemeClr val="tx1"/>
                  </a:solidFill>
                  <a:latin typeface="+mn-lt"/>
                </a:rPr>
                <a:t>Partners</a:t>
              </a:r>
            </a:p>
            <a:p>
              <a:pPr marL="1588">
                <a:spcBef>
                  <a:spcPts val="200"/>
                </a:spcBef>
              </a:pPr>
              <a:r>
                <a:rPr lang="en-US" sz="1200" dirty="0">
                  <a:solidFill>
                    <a:schemeClr val="tx1"/>
                  </a:solidFill>
                  <a:latin typeface="+mn-lt"/>
                </a:rPr>
                <a:t>Health Care Delivery System</a:t>
              </a:r>
            </a:p>
            <a:p>
              <a:pPr marL="1588"/>
              <a:r>
                <a:rPr lang="en-US" sz="1200" dirty="0">
                  <a:solidFill>
                    <a:schemeClr val="tx1"/>
                  </a:solidFill>
                  <a:latin typeface="+mn-lt"/>
                </a:rPr>
                <a:t>Professional Associations</a:t>
              </a:r>
            </a:p>
            <a:p>
              <a:pPr marL="1588"/>
              <a:r>
                <a:rPr lang="en-US" sz="1200" dirty="0">
                  <a:solidFill>
                    <a:schemeClr val="tx1"/>
                  </a:solidFill>
                  <a:latin typeface="+mn-lt"/>
                </a:rPr>
                <a:t>Academic Institutions</a:t>
              </a:r>
            </a:p>
            <a:p>
              <a:pPr marL="1588"/>
              <a:r>
                <a:rPr lang="en-US" sz="1200" dirty="0">
                  <a:solidFill>
                    <a:schemeClr val="tx1"/>
                  </a:solidFill>
                  <a:latin typeface="+mn-lt"/>
                </a:rPr>
                <a:t>Non-Profit Organizations</a:t>
              </a:r>
            </a:p>
            <a:p>
              <a:pPr marL="1588"/>
              <a:r>
                <a:rPr lang="en-US" sz="1200" dirty="0">
                  <a:solidFill>
                    <a:schemeClr val="tx1"/>
                  </a:solidFill>
                  <a:latin typeface="+mn-lt"/>
                </a:rPr>
                <a:t>Private Sector</a:t>
              </a:r>
            </a:p>
            <a:p>
              <a:pPr marL="1588"/>
              <a:r>
                <a:rPr lang="en-US" sz="1200" dirty="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295400" y="3199106"/>
              <a:ext cx="685800" cy="433387"/>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a:off x="1628454" y="5966966"/>
              <a:ext cx="4205201" cy="9292"/>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dirty="0">
                  <a:solidFill>
                    <a:schemeClr val="tx1"/>
                  </a:solidFill>
                  <a:latin typeface="+mn-lt"/>
                </a:rPr>
                <a:t>Government</a:t>
              </a:r>
            </a:p>
            <a:p>
              <a:pPr>
                <a:spcBef>
                  <a:spcPts val="200"/>
                </a:spcBef>
              </a:pPr>
              <a:r>
                <a:rPr lang="en-US" sz="1200" dirty="0">
                  <a:solidFill>
                    <a:schemeClr val="tx1"/>
                  </a:solidFill>
                  <a:latin typeface="+mn-lt"/>
                </a:rPr>
                <a:t>Department of Health</a:t>
              </a:r>
            </a:p>
            <a:p>
              <a:r>
                <a:rPr lang="en-US" sz="1200" dirty="0">
                  <a:solidFill>
                    <a:schemeClr val="tx1"/>
                  </a:solidFill>
                  <a:latin typeface="+mn-lt"/>
                </a:rPr>
                <a:t>State Board of Health</a:t>
              </a:r>
            </a:p>
            <a:p>
              <a:r>
                <a:rPr lang="en-US" sz="1200" dirty="0">
                  <a:solidFill>
                    <a:schemeClr val="tx1"/>
                  </a:solidFill>
                  <a:latin typeface="+mn-lt"/>
                </a:rPr>
                <a:t>Local Health Jurisdictions (35)</a:t>
              </a:r>
            </a:p>
            <a:p>
              <a:r>
                <a:rPr lang="en-US" sz="1200" dirty="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dirty="0">
                  <a:solidFill>
                    <a:schemeClr val="accent1"/>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9144000" cy="544750"/>
          </a:xfrm>
        </p:spPr>
        <p:txBody>
          <a:bodyPr>
            <a:normAutofit/>
          </a:bodyPr>
          <a:lstStyle>
            <a:lvl1pPr algn="ctr">
              <a:defRPr sz="2700" baseline="0"/>
            </a:lvl1pPr>
          </a:lstStyle>
          <a:p>
            <a:r>
              <a:rPr lang="en-US" dirty="0"/>
              <a:t>Public Health System</a:t>
            </a:r>
          </a:p>
        </p:txBody>
      </p:sp>
    </p:spTree>
    <p:extLst>
      <p:ext uri="{BB962C8B-B14F-4D97-AF65-F5344CB8AC3E}">
        <p14:creationId xmlns:p14="http://schemas.microsoft.com/office/powerpoint/2010/main" val="4020017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343126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2" name="Text Placeholder 2"/>
          <p:cNvSpPr>
            <a:spLocks noGrp="1"/>
          </p:cNvSpPr>
          <p:nvPr>
            <p:ph type="body" sz="quarter" idx="13" hasCustomPrompt="1"/>
          </p:nvPr>
        </p:nvSpPr>
        <p:spPr>
          <a:xfrm>
            <a:off x="1214653" y="4903934"/>
            <a:ext cx="6752396"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Washington State Department of Health</a:t>
            </a:r>
            <a:r>
              <a:rPr lang="en-US" baseline="0" dirty="0">
                <a:solidFill>
                  <a:schemeClr val="accent1"/>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214653" y="3933309"/>
            <a:ext cx="6752396"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2720456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477882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Washington State Department of Health</a:t>
            </a:r>
            <a:r>
              <a:rPr lang="en-US" baseline="0" dirty="0">
                <a:solidFill>
                  <a:schemeClr val="accent1"/>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215717" y="5297703"/>
            <a:ext cx="6751332"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2347603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7489768"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839585" y="5297703"/>
            <a:ext cx="7489768"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1029432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3507971"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 name="Picture Placeholder 17"/>
          <p:cNvSpPr>
            <a:spLocks noGrp="1"/>
          </p:cNvSpPr>
          <p:nvPr>
            <p:ph type="pic" sz="quarter" idx="13"/>
          </p:nvPr>
        </p:nvSpPr>
        <p:spPr>
          <a:xfrm>
            <a:off x="4774276" y="814647"/>
            <a:ext cx="3507971"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839585" y="5021478"/>
            <a:ext cx="7442662"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3541902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6865315"/>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04169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50394" cy="4571998"/>
          </a:xfrm>
          <a:prstGeom prst="rect">
            <a:avLst/>
          </a:prstGeom>
          <a:effectLst/>
        </p:spPr>
      </p:pic>
      <p:pic>
        <p:nvPicPr>
          <p:cNvPr id="2" name="Picture 1">
            <a:extLst>
              <a:ext uri="{FF2B5EF4-FFF2-40B4-BE49-F238E27FC236}">
                <a16:creationId xmlns:a16="http://schemas.microsoft.com/office/drawing/2014/main" id="{2CA34BD0-9AC4-5723-E653-444334B2E9A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16842" y="5425723"/>
            <a:ext cx="2955704" cy="869414"/>
          </a:xfrm>
          <a:prstGeom prst="rect">
            <a:avLst/>
          </a:prstGeom>
        </p:spPr>
      </p:pic>
      <p:sp>
        <p:nvSpPr>
          <p:cNvPr id="3" name="Text Placeholder 9">
            <a:extLst>
              <a:ext uri="{FF2B5EF4-FFF2-40B4-BE49-F238E27FC236}">
                <a16:creationId xmlns:a16="http://schemas.microsoft.com/office/drawing/2014/main" id="{20F60C3A-CF10-8D17-0A45-C0AECFF1A193}"/>
              </a:ext>
            </a:extLst>
          </p:cNvPr>
          <p:cNvSpPr>
            <a:spLocks noGrp="1"/>
          </p:cNvSpPr>
          <p:nvPr>
            <p:ph type="body" sz="quarter" idx="11" hasCustomPrompt="1"/>
          </p:nvPr>
        </p:nvSpPr>
        <p:spPr>
          <a:xfrm>
            <a:off x="3704478" y="5790165"/>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015D0ED8-4A16-2B7D-EA6F-49848A996A52}"/>
              </a:ext>
            </a:extLst>
          </p:cNvPr>
          <p:cNvSpPr>
            <a:spLocks noGrp="1"/>
          </p:cNvSpPr>
          <p:nvPr>
            <p:ph type="title" hasCustomPrompt="1"/>
          </p:nvPr>
        </p:nvSpPr>
        <p:spPr>
          <a:xfrm>
            <a:off x="3704478" y="5372570"/>
            <a:ext cx="4862633" cy="417595"/>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4164485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1031777"/>
            <a:ext cx="9144000" cy="477882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7489768" cy="5228706"/>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3507971" cy="51871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 name="Picture Placeholder 17"/>
          <p:cNvSpPr>
            <a:spLocks noGrp="1"/>
          </p:cNvSpPr>
          <p:nvPr>
            <p:ph type="pic" sz="quarter" idx="13"/>
          </p:nvPr>
        </p:nvSpPr>
        <p:spPr>
          <a:xfrm>
            <a:off x="4774276" y="814647"/>
            <a:ext cx="3507971" cy="51871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647210" y="1233820"/>
            <a:ext cx="3960262"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4647211" y="3069758"/>
            <a:ext cx="3960262"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4038" y="-7315"/>
            <a:ext cx="3585172"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045029" y="3290206"/>
            <a:ext cx="2649146" cy="2174875"/>
          </a:xfrm>
        </p:spPr>
        <p:txBody>
          <a:bodyPr anchor="t">
            <a:normAutofit/>
          </a:bodyPr>
          <a:lstStyle>
            <a:lvl1pPr algn="r">
              <a:defRPr sz="2700"/>
            </a:lvl1pPr>
          </a:lstStyle>
          <a:p>
            <a:pPr lvl="0"/>
            <a:r>
              <a:rPr lang="en-US" dirty="0"/>
              <a:t>Left Photo Slide 1</a:t>
            </a:r>
          </a:p>
        </p:txBody>
      </p:sp>
    </p:spTree>
    <p:extLst>
      <p:ext uri="{BB962C8B-B14F-4D97-AF65-F5344CB8AC3E}">
        <p14:creationId xmlns:p14="http://schemas.microsoft.com/office/powerpoint/2010/main" val="1668251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4038" y="-1"/>
            <a:ext cx="3960402"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4579756" y="2702503"/>
            <a:ext cx="3960262"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4579756" y="2085142"/>
            <a:ext cx="3960262" cy="603041"/>
          </a:xfrm>
        </p:spPr>
        <p:txBody>
          <a:bodyPr anchor="t">
            <a:normAutofit/>
          </a:bodyPr>
          <a:lstStyle>
            <a:lvl1pPr>
              <a:defRPr sz="2700"/>
            </a:lvl1pPr>
          </a:lstStyle>
          <a:p>
            <a:pPr lvl="0"/>
            <a:r>
              <a:rPr lang="en-US" dirty="0"/>
              <a:t>Left Photo Slide 2</a:t>
            </a:r>
          </a:p>
        </p:txBody>
      </p:sp>
    </p:spTree>
    <p:extLst>
      <p:ext uri="{BB962C8B-B14F-4D97-AF65-F5344CB8AC3E}">
        <p14:creationId xmlns:p14="http://schemas.microsoft.com/office/powerpoint/2010/main" val="1054346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5726498" y="2702503"/>
            <a:ext cx="2817895"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7315" y="-2744"/>
            <a:ext cx="2618333"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2611018" y="-2744"/>
            <a:ext cx="248837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2611018" y="3426256"/>
            <a:ext cx="248837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5726498" y="1753738"/>
            <a:ext cx="2677274" cy="914401"/>
          </a:xfrm>
        </p:spPr>
        <p:txBody>
          <a:bodyPr anchor="t">
            <a:normAutofit/>
          </a:bodyPr>
          <a:lstStyle>
            <a:lvl1pPr>
              <a:defRPr sz="2700"/>
            </a:lvl1pPr>
          </a:lstStyle>
          <a:p>
            <a:pPr lvl="0"/>
            <a:r>
              <a:rPr lang="en-US" dirty="0"/>
              <a:t>Left Photo Slide 3</a:t>
            </a:r>
          </a:p>
        </p:txBody>
      </p:sp>
    </p:spTree>
    <p:extLst>
      <p:ext uri="{BB962C8B-B14F-4D97-AF65-F5344CB8AC3E}">
        <p14:creationId xmlns:p14="http://schemas.microsoft.com/office/powerpoint/2010/main" val="1317227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1" y="1219190"/>
            <a:ext cx="3960262"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629842" y="3055128"/>
            <a:ext cx="3960262"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5558828" y="-7315"/>
            <a:ext cx="3585172"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5442179" y="3290206"/>
            <a:ext cx="2685822" cy="2174875"/>
          </a:xfrm>
        </p:spPr>
        <p:txBody>
          <a:bodyPr anchor="t">
            <a:normAutofit/>
          </a:bodyPr>
          <a:lstStyle>
            <a:lvl1pPr>
              <a:defRPr sz="2700"/>
            </a:lvl1pPr>
          </a:lstStyle>
          <a:p>
            <a:pPr lvl="0"/>
            <a:r>
              <a:rPr lang="en-US" dirty="0"/>
              <a:t>Right Photo Slide 1</a:t>
            </a:r>
          </a:p>
        </p:txBody>
      </p:sp>
    </p:spTree>
    <p:extLst>
      <p:ext uri="{BB962C8B-B14F-4D97-AF65-F5344CB8AC3E}">
        <p14:creationId xmlns:p14="http://schemas.microsoft.com/office/powerpoint/2010/main" val="25080158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1"/>
            <a:ext cx="3960402"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629847" y="2709818"/>
            <a:ext cx="3960262"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629847" y="2106778"/>
            <a:ext cx="3960262" cy="595725"/>
          </a:xfrm>
        </p:spPr>
        <p:txBody>
          <a:bodyPr anchor="t">
            <a:normAutofit/>
          </a:bodyPr>
          <a:lstStyle>
            <a:lvl1pPr>
              <a:defRPr sz="2700"/>
            </a:lvl1pPr>
          </a:lstStyle>
          <a:p>
            <a:pPr lvl="0"/>
            <a:r>
              <a:rPr lang="en-US" dirty="0"/>
              <a:t>Right Photo Slide 2</a:t>
            </a:r>
          </a:p>
        </p:txBody>
      </p:sp>
    </p:spTree>
    <p:extLst>
      <p:ext uri="{BB962C8B-B14F-4D97-AF65-F5344CB8AC3E}">
        <p14:creationId xmlns:p14="http://schemas.microsoft.com/office/powerpoint/2010/main" val="2600895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629833" y="2702503"/>
            <a:ext cx="2817895"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6524188" y="-1"/>
            <a:ext cx="2618333"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4030306" y="-1"/>
            <a:ext cx="2485479"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4030307" y="3421504"/>
            <a:ext cx="2485478"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629832" y="1710752"/>
            <a:ext cx="2826298" cy="991752"/>
          </a:xfrm>
        </p:spPr>
        <p:txBody>
          <a:bodyPr anchor="t">
            <a:normAutofit/>
          </a:bodyPr>
          <a:lstStyle>
            <a:lvl1pPr>
              <a:defRPr sz="2700"/>
            </a:lvl1pPr>
          </a:lstStyle>
          <a:p>
            <a:pPr lvl="0"/>
            <a:r>
              <a:rPr lang="en-US" dirty="0"/>
              <a:t>Right Photo Slide 3</a:t>
            </a:r>
          </a:p>
        </p:txBody>
      </p:sp>
    </p:spTree>
    <p:extLst>
      <p:ext uri="{BB962C8B-B14F-4D97-AF65-F5344CB8AC3E}">
        <p14:creationId xmlns:p14="http://schemas.microsoft.com/office/powerpoint/2010/main" val="482625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7316"/>
            <a:ext cx="3960402"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2"/>
          <p:cNvSpPr>
            <a:spLocks noGrp="1"/>
          </p:cNvSpPr>
          <p:nvPr>
            <p:ph type="body" sz="quarter" idx="11" hasCustomPrompt="1"/>
          </p:nvPr>
        </p:nvSpPr>
        <p:spPr>
          <a:xfrm>
            <a:off x="684668" y="2221605"/>
            <a:ext cx="3905441"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Manager Title</a:t>
            </a:r>
          </a:p>
        </p:txBody>
      </p:sp>
      <p:sp>
        <p:nvSpPr>
          <p:cNvPr id="12" name="Text Placeholder 3"/>
          <p:cNvSpPr>
            <a:spLocks noGrp="1"/>
          </p:cNvSpPr>
          <p:nvPr>
            <p:ph type="body" sz="half" idx="10" hasCustomPrompt="1"/>
          </p:nvPr>
        </p:nvSpPr>
        <p:spPr>
          <a:xfrm>
            <a:off x="684277" y="2702503"/>
            <a:ext cx="3905832"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itle 1"/>
          <p:cNvSpPr>
            <a:spLocks noGrp="1"/>
          </p:cNvSpPr>
          <p:nvPr>
            <p:ph type="title" hasCustomPrompt="1"/>
          </p:nvPr>
        </p:nvSpPr>
        <p:spPr>
          <a:xfrm>
            <a:off x="684277" y="1721542"/>
            <a:ext cx="3905832" cy="500064"/>
          </a:xfrm>
        </p:spPr>
        <p:txBody>
          <a:bodyPr anchor="t">
            <a:normAutofit/>
          </a:bodyPr>
          <a:lstStyle>
            <a:lvl1pPr>
              <a:defRPr sz="3000" b="1">
                <a:latin typeface="+mn-lt"/>
              </a:defRPr>
            </a:lvl1pPr>
          </a:lstStyle>
          <a:p>
            <a:pPr lvl="0"/>
            <a:r>
              <a:rPr lang="en-US" dirty="0"/>
              <a:t>Name</a:t>
            </a:r>
          </a:p>
        </p:txBody>
      </p:sp>
    </p:spTree>
    <p:extLst>
      <p:ext uri="{BB962C8B-B14F-4D97-AF65-F5344CB8AC3E}">
        <p14:creationId xmlns:p14="http://schemas.microsoft.com/office/powerpoint/2010/main" val="1138106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9144000" cy="4572000"/>
          </a:xfrm>
          <a:prstGeom prst="rect">
            <a:avLst/>
          </a:prstGeom>
          <a:effectLst/>
        </p:spPr>
      </p:pic>
      <p:pic>
        <p:nvPicPr>
          <p:cNvPr id="2" name="Picture 1">
            <a:extLst>
              <a:ext uri="{FF2B5EF4-FFF2-40B4-BE49-F238E27FC236}">
                <a16:creationId xmlns:a16="http://schemas.microsoft.com/office/drawing/2014/main" id="{C9A79B86-982B-0B69-CBB6-52CAE85A43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16842" y="5425723"/>
            <a:ext cx="2955704" cy="869414"/>
          </a:xfrm>
          <a:prstGeom prst="rect">
            <a:avLst/>
          </a:prstGeom>
        </p:spPr>
      </p:pic>
      <p:sp>
        <p:nvSpPr>
          <p:cNvPr id="3" name="Text Placeholder 9">
            <a:extLst>
              <a:ext uri="{FF2B5EF4-FFF2-40B4-BE49-F238E27FC236}">
                <a16:creationId xmlns:a16="http://schemas.microsoft.com/office/drawing/2014/main" id="{52B9C589-984E-1C98-4ACC-87B7DD1656DD}"/>
              </a:ext>
            </a:extLst>
          </p:cNvPr>
          <p:cNvSpPr>
            <a:spLocks noGrp="1"/>
          </p:cNvSpPr>
          <p:nvPr>
            <p:ph type="body" sz="quarter" idx="11" hasCustomPrompt="1"/>
          </p:nvPr>
        </p:nvSpPr>
        <p:spPr>
          <a:xfrm>
            <a:off x="3704478" y="5790165"/>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D102D2E5-2327-4FA3-C7E7-EE15B04609BD}"/>
              </a:ext>
            </a:extLst>
          </p:cNvPr>
          <p:cNvSpPr>
            <a:spLocks noGrp="1"/>
          </p:cNvSpPr>
          <p:nvPr>
            <p:ph type="title" hasCustomPrompt="1"/>
          </p:nvPr>
        </p:nvSpPr>
        <p:spPr>
          <a:xfrm>
            <a:off x="3704478" y="5372570"/>
            <a:ext cx="4862633" cy="417595"/>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2363844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3459621" y="1787642"/>
            <a:ext cx="2165350"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9" name="Picture Placeholder 15"/>
          <p:cNvSpPr>
            <a:spLocks noGrp="1"/>
          </p:cNvSpPr>
          <p:nvPr>
            <p:ph type="pic" sz="quarter" idx="24"/>
          </p:nvPr>
        </p:nvSpPr>
        <p:spPr>
          <a:xfrm>
            <a:off x="799271" y="1787642"/>
            <a:ext cx="2165350"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0" name="Picture Placeholder 15"/>
          <p:cNvSpPr>
            <a:spLocks noGrp="1"/>
          </p:cNvSpPr>
          <p:nvPr>
            <p:ph type="pic" sz="quarter" idx="22"/>
          </p:nvPr>
        </p:nvSpPr>
        <p:spPr>
          <a:xfrm>
            <a:off x="6122760" y="1787642"/>
            <a:ext cx="2165350"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3" name="Text Placeholder 21"/>
          <p:cNvSpPr>
            <a:spLocks noGrp="1"/>
          </p:cNvSpPr>
          <p:nvPr>
            <p:ph type="body" sz="quarter" idx="25" hasCustomPrompt="1"/>
          </p:nvPr>
        </p:nvSpPr>
        <p:spPr>
          <a:xfrm>
            <a:off x="799139" y="4369066"/>
            <a:ext cx="2165481"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4" name="Text Placeholder 21"/>
          <p:cNvSpPr>
            <a:spLocks noGrp="1"/>
          </p:cNvSpPr>
          <p:nvPr>
            <p:ph type="body" sz="quarter" idx="26" hasCustomPrompt="1"/>
          </p:nvPr>
        </p:nvSpPr>
        <p:spPr>
          <a:xfrm>
            <a:off x="3459622" y="4366079"/>
            <a:ext cx="2165349"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5" name="Text Placeholder 21"/>
          <p:cNvSpPr>
            <a:spLocks noGrp="1"/>
          </p:cNvSpPr>
          <p:nvPr>
            <p:ph type="body" sz="quarter" idx="27" hasCustomPrompt="1"/>
          </p:nvPr>
        </p:nvSpPr>
        <p:spPr>
          <a:xfrm>
            <a:off x="6122629" y="4358568"/>
            <a:ext cx="2165349"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7" name="Text Placeholder 21"/>
          <p:cNvSpPr>
            <a:spLocks noGrp="1"/>
          </p:cNvSpPr>
          <p:nvPr>
            <p:ph type="body" sz="quarter" idx="29" hasCustomPrompt="1"/>
          </p:nvPr>
        </p:nvSpPr>
        <p:spPr>
          <a:xfrm>
            <a:off x="3459490" y="4704753"/>
            <a:ext cx="2165481"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8" name="Text Placeholder 21"/>
          <p:cNvSpPr>
            <a:spLocks noGrp="1"/>
          </p:cNvSpPr>
          <p:nvPr>
            <p:ph type="body" sz="quarter" idx="30" hasCustomPrompt="1"/>
          </p:nvPr>
        </p:nvSpPr>
        <p:spPr>
          <a:xfrm>
            <a:off x="799139" y="4712068"/>
            <a:ext cx="2165481"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9" name="Text Placeholder 21"/>
          <p:cNvSpPr>
            <a:spLocks noGrp="1"/>
          </p:cNvSpPr>
          <p:nvPr>
            <p:ph type="body" sz="quarter" idx="31" hasCustomPrompt="1"/>
          </p:nvPr>
        </p:nvSpPr>
        <p:spPr>
          <a:xfrm>
            <a:off x="6122629" y="4715116"/>
            <a:ext cx="2165481"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3" hasCustomPrompt="1"/>
          </p:nvPr>
        </p:nvSpPr>
        <p:spPr>
          <a:xfrm>
            <a:off x="3459489" y="5047754"/>
            <a:ext cx="2165481"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2" name="Text Placeholder 21"/>
          <p:cNvSpPr>
            <a:spLocks noGrp="1"/>
          </p:cNvSpPr>
          <p:nvPr>
            <p:ph type="body" sz="quarter" idx="32" hasCustomPrompt="1"/>
          </p:nvPr>
        </p:nvSpPr>
        <p:spPr>
          <a:xfrm>
            <a:off x="799138" y="5055069"/>
            <a:ext cx="2165481"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3" name="Text Placeholder 21"/>
          <p:cNvSpPr>
            <a:spLocks noGrp="1"/>
          </p:cNvSpPr>
          <p:nvPr>
            <p:ph type="body" sz="quarter" idx="34" hasCustomPrompt="1"/>
          </p:nvPr>
        </p:nvSpPr>
        <p:spPr>
          <a:xfrm>
            <a:off x="6122562" y="5055933"/>
            <a:ext cx="2165481"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9144000" cy="482030"/>
          </a:xfrm>
        </p:spPr>
        <p:txBody>
          <a:bodyPr>
            <a:normAutofit/>
          </a:bodyPr>
          <a:lstStyle>
            <a:lvl1pPr algn="ctr">
              <a:defRPr sz="2700"/>
            </a:lvl1pPr>
          </a:lstStyle>
          <a:p>
            <a:pPr lvl="0"/>
            <a:r>
              <a:rPr lang="en-US" dirty="0"/>
              <a:t>Team Slide 1</a:t>
            </a:r>
          </a:p>
        </p:txBody>
      </p:sp>
    </p:spTree>
    <p:extLst>
      <p:ext uri="{BB962C8B-B14F-4D97-AF65-F5344CB8AC3E}">
        <p14:creationId xmlns:p14="http://schemas.microsoft.com/office/powerpoint/2010/main" val="167240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356" y="4569091"/>
            <a:ext cx="2271376"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356" y="4919407"/>
            <a:ext cx="2271376"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355" y="5291672"/>
            <a:ext cx="2271377"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2275777" y="1838841"/>
            <a:ext cx="2251528"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5" name="Picture Placeholder 15"/>
          <p:cNvSpPr>
            <a:spLocks noGrp="1"/>
          </p:cNvSpPr>
          <p:nvPr>
            <p:ph type="pic" sz="quarter" idx="24"/>
          </p:nvPr>
        </p:nvSpPr>
        <p:spPr>
          <a:xfrm>
            <a:off x="2057" y="1838841"/>
            <a:ext cx="2269675"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6" name="Picture Placeholder 15"/>
          <p:cNvSpPr>
            <a:spLocks noGrp="1"/>
          </p:cNvSpPr>
          <p:nvPr>
            <p:ph type="pic" sz="quarter" idx="22"/>
          </p:nvPr>
        </p:nvSpPr>
        <p:spPr>
          <a:xfrm>
            <a:off x="4529004" y="1838841"/>
            <a:ext cx="2286481"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7" name="Picture Placeholder 15"/>
          <p:cNvSpPr>
            <a:spLocks noGrp="1"/>
          </p:cNvSpPr>
          <p:nvPr>
            <p:ph type="pic" sz="quarter" idx="35"/>
          </p:nvPr>
        </p:nvSpPr>
        <p:spPr>
          <a:xfrm>
            <a:off x="6822800" y="1838841"/>
            <a:ext cx="2321199"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8" name="Text Placeholder 21"/>
          <p:cNvSpPr>
            <a:spLocks noGrp="1"/>
          </p:cNvSpPr>
          <p:nvPr>
            <p:ph type="body" sz="quarter" idx="36" hasCustomPrompt="1"/>
          </p:nvPr>
        </p:nvSpPr>
        <p:spPr>
          <a:xfrm>
            <a:off x="2279047" y="4569092"/>
            <a:ext cx="2255573"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2279047" y="4919406"/>
            <a:ext cx="2255573"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2279048" y="5298984"/>
            <a:ext cx="2255572"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4541935" y="4569091"/>
            <a:ext cx="2307500"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4541936" y="4919408"/>
            <a:ext cx="2307500"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4541934" y="5296216"/>
            <a:ext cx="2307501"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6852047" y="4569090"/>
            <a:ext cx="2291952"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6852047" y="4919408"/>
            <a:ext cx="2291953"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6852047" y="5298979"/>
            <a:ext cx="2291953"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9144000"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Washington State Department</a:t>
            </a:r>
            <a:r>
              <a:rPr lang="en-US" baseline="0" dirty="0">
                <a:solidFill>
                  <a:schemeClr val="accent1"/>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9136685" cy="497153"/>
          </a:xfrm>
        </p:spPr>
        <p:txBody>
          <a:bodyPr anchor="t">
            <a:normAutofit/>
          </a:bodyPr>
          <a:lstStyle>
            <a:lvl1pPr algn="ctr">
              <a:defRPr sz="2700"/>
            </a:lvl1pPr>
          </a:lstStyle>
          <a:p>
            <a:pPr lvl="0"/>
            <a:r>
              <a:rPr lang="en-US" dirty="0"/>
              <a:t>Team Slide 2</a:t>
            </a:r>
          </a:p>
        </p:txBody>
      </p:sp>
    </p:spTree>
    <p:extLst>
      <p:ext uri="{BB962C8B-B14F-4D97-AF65-F5344CB8AC3E}">
        <p14:creationId xmlns:p14="http://schemas.microsoft.com/office/powerpoint/2010/main" val="882989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2292752" y="1847551"/>
            <a:ext cx="2248580" cy="2324120"/>
          </a:xfrm>
          <a:prstGeom prst="rect">
            <a:avLst/>
          </a:prstGeom>
        </p:spPr>
      </p:pic>
      <p:cxnSp>
        <p:nvCxnSpPr>
          <p:cNvPr id="11" name="Straight Connector 10"/>
          <p:cNvCxnSpPr/>
          <p:nvPr/>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41332" y="1845774"/>
            <a:ext cx="2303013"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2"/>
            <a:ext cx="2292752" cy="2325899"/>
          </a:xfrm>
          <a:prstGeom prst="rect">
            <a:avLst/>
          </a:prstGeom>
          <a:effectLst/>
        </p:spPr>
      </p:pic>
      <p:sp>
        <p:nvSpPr>
          <p:cNvPr id="50" name="TextBox 49"/>
          <p:cNvSpPr txBox="1"/>
          <p:nvPr userDrawn="1"/>
        </p:nvSpPr>
        <p:spPr>
          <a:xfrm>
            <a:off x="-6926" y="4393627"/>
            <a:ext cx="2299678"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dirty="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dirty="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dirty="0">
                <a:solidFill>
                  <a:srgbClr val="2699BB"/>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dirty="0">
                <a:solidFill>
                  <a:schemeClr val="tx1"/>
                </a:solidFill>
                <a:latin typeface="+mn-lt"/>
                <a:ea typeface="+mn-ea"/>
                <a:cs typeface="+mn-cs"/>
              </a:rPr>
              <a:t>Measles</a:t>
            </a:r>
            <a:r>
              <a:rPr lang="en-US" sz="1250" b="0" i="0" kern="1200" baseline="0" dirty="0">
                <a:solidFill>
                  <a:schemeClr val="tx1"/>
                </a:solidFill>
                <a:latin typeface="+mn-lt"/>
                <a:ea typeface="+mn-ea"/>
                <a:cs typeface="+mn-cs"/>
              </a:rPr>
              <a:t> </a:t>
            </a:r>
            <a:r>
              <a:rPr lang="en-US" sz="1250" b="0" i="0" kern="1200" dirty="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err="1">
                <a:solidFill>
                  <a:schemeClr val="tx1"/>
                </a:solidFill>
                <a:latin typeface="+mn-lt"/>
                <a:ea typeface="+mn-ea"/>
                <a:cs typeface="+mn-cs"/>
              </a:rPr>
              <a:t>EndAIDS</a:t>
            </a:r>
            <a:endParaRPr lang="en-US" sz="1250" b="0" i="0" kern="1200" dirty="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a:solidFill>
                  <a:schemeClr val="tx1"/>
                </a:solidFill>
                <a:latin typeface="+mn-lt"/>
                <a:ea typeface="+mn-ea"/>
                <a:cs typeface="+mn-cs"/>
              </a:rPr>
              <a:t>(E. coli, mumps, etc.)</a:t>
            </a:r>
          </a:p>
        </p:txBody>
      </p:sp>
      <p:sp>
        <p:nvSpPr>
          <p:cNvPr id="51" name="TextBox 50"/>
          <p:cNvSpPr txBox="1"/>
          <p:nvPr userDrawn="1"/>
        </p:nvSpPr>
        <p:spPr>
          <a:xfrm>
            <a:off x="4541332" y="4393628"/>
            <a:ext cx="2303013"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Community Health</a:t>
            </a:r>
          </a:p>
          <a:p>
            <a:pPr algn="ctr">
              <a:spcBef>
                <a:spcPts val="12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marL="0" algn="ctr" defTabSz="914400" rtl="0" eaLnBrk="1" latinLnBrk="0" hangingPunct="1">
              <a:spcBef>
                <a:spcPts val="1200"/>
              </a:spcBef>
            </a:pPr>
            <a:r>
              <a:rPr lang="en-US" sz="1250" b="0" i="0" kern="1200" dirty="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dirty="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dirty="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dirty="0">
                <a:solidFill>
                  <a:schemeClr val="tx1"/>
                </a:solidFill>
                <a:latin typeface="+mn-lt"/>
                <a:ea typeface="+mn-ea"/>
                <a:cs typeface="+mn-cs"/>
              </a:rPr>
              <a:t>Marijuana Prevention</a:t>
            </a:r>
          </a:p>
        </p:txBody>
      </p:sp>
      <p:sp>
        <p:nvSpPr>
          <p:cNvPr id="52" name="TextBox 51"/>
          <p:cNvSpPr txBox="1"/>
          <p:nvPr userDrawn="1"/>
        </p:nvSpPr>
        <p:spPr>
          <a:xfrm>
            <a:off x="2292752" y="4393629"/>
            <a:ext cx="2248580"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Public Health</a:t>
            </a:r>
          </a:p>
          <a:p>
            <a:pPr algn="ctr">
              <a:spcBef>
                <a:spcPts val="12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algn="ctr">
              <a:spcBef>
                <a:spcPts val="1200"/>
              </a:spcBef>
            </a:pPr>
            <a:r>
              <a:rPr lang="en-US" sz="1250" b="0" i="0" kern="1200" dirty="0">
                <a:solidFill>
                  <a:schemeClr val="tx1"/>
                </a:solidFill>
                <a:latin typeface="+mn-lt"/>
                <a:ea typeface="+mn-ea"/>
                <a:cs typeface="+mn-cs"/>
              </a:rPr>
              <a:t>Puget</a:t>
            </a:r>
            <a:r>
              <a:rPr lang="en-US" sz="1250" b="0" i="0" kern="1200" baseline="0" dirty="0">
                <a:solidFill>
                  <a:schemeClr val="tx1"/>
                </a:solidFill>
                <a:latin typeface="+mn-lt"/>
                <a:ea typeface="+mn-ea"/>
                <a:cs typeface="+mn-cs"/>
              </a:rPr>
              <a:t> Sound Cleanup</a:t>
            </a:r>
            <a:endParaRPr lang="en-US" sz="1250" b="0" i="0" kern="1200" dirty="0">
              <a:solidFill>
                <a:schemeClr val="tx1"/>
              </a:solidFill>
              <a:latin typeface="+mn-lt"/>
              <a:ea typeface="+mn-ea"/>
              <a:cs typeface="+mn-cs"/>
            </a:endParaRPr>
          </a:p>
          <a:p>
            <a:pPr algn="ctr">
              <a:spcBef>
                <a:spcPts val="600"/>
              </a:spcBef>
            </a:pPr>
            <a:r>
              <a:rPr lang="en-US" sz="1250" b="0" i="0" kern="1200" dirty="0">
                <a:solidFill>
                  <a:schemeClr val="tx1"/>
                </a:solidFill>
                <a:latin typeface="+mn-lt"/>
                <a:ea typeface="+mn-ea"/>
                <a:cs typeface="+mn-cs"/>
              </a:rPr>
              <a:t> PFAS</a:t>
            </a:r>
          </a:p>
          <a:p>
            <a:pPr algn="ctr">
              <a:spcBef>
                <a:spcPts val="600"/>
              </a:spcBef>
            </a:pPr>
            <a:r>
              <a:rPr lang="en-US" sz="1250" b="0" i="0" kern="1200" dirty="0">
                <a:solidFill>
                  <a:schemeClr val="tx1"/>
                </a:solidFill>
                <a:latin typeface="+mn-lt"/>
                <a:ea typeface="+mn-ea"/>
                <a:cs typeface="+mn-cs"/>
              </a:rPr>
              <a:t> Pesticide Exposures</a:t>
            </a:r>
          </a:p>
        </p:txBody>
      </p:sp>
      <p:sp>
        <p:nvSpPr>
          <p:cNvPr id="53" name="TextBox 52"/>
          <p:cNvSpPr txBox="1"/>
          <p:nvPr userDrawn="1"/>
        </p:nvSpPr>
        <p:spPr>
          <a:xfrm>
            <a:off x="6844345" y="4394913"/>
            <a:ext cx="2299655"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Quality Assurance</a:t>
            </a:r>
          </a:p>
          <a:p>
            <a:pPr algn="ctr">
              <a:spcBef>
                <a:spcPts val="12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marL="0" algn="ctr" defTabSz="914400" rtl="0" eaLnBrk="1" latinLnBrk="0" hangingPunct="1">
              <a:spcBef>
                <a:spcPts val="1200"/>
              </a:spcBef>
            </a:pPr>
            <a:r>
              <a:rPr lang="en-US" sz="1250" b="0" i="0" kern="1200" dirty="0">
                <a:solidFill>
                  <a:schemeClr val="tx1"/>
                </a:solidFill>
                <a:latin typeface="+mn-lt"/>
                <a:ea typeface="+mn-ea"/>
                <a:cs typeface="+mn-cs"/>
              </a:rPr>
              <a:t>Opioids</a:t>
            </a:r>
          </a:p>
          <a:p>
            <a:pPr marL="0" algn="ctr" defTabSz="914400" rtl="0" eaLnBrk="1" latinLnBrk="0" hangingPunct="1">
              <a:spcBef>
                <a:spcPts val="600"/>
              </a:spcBef>
            </a:pPr>
            <a:r>
              <a:rPr lang="en-US" sz="1250" b="0" i="0" kern="1200" dirty="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dirty="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dirty="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6844345" y="1845773"/>
            <a:ext cx="2299655" cy="2325898"/>
          </a:xfrm>
          <a:prstGeom prst="rect">
            <a:avLst/>
          </a:prstGeom>
          <a:effectLst/>
        </p:spPr>
      </p:pic>
      <p:sp>
        <p:nvSpPr>
          <p:cNvPr id="13" name="Title 1"/>
          <p:cNvSpPr>
            <a:spLocks noGrp="1"/>
          </p:cNvSpPr>
          <p:nvPr>
            <p:ph type="title" hasCustomPrompt="1"/>
          </p:nvPr>
        </p:nvSpPr>
        <p:spPr>
          <a:xfrm>
            <a:off x="-6927" y="671965"/>
            <a:ext cx="9144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dirty="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62197" y="1687649"/>
            <a:ext cx="4633450"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684278" y="2638650"/>
            <a:ext cx="3126177"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684277" y="3691263"/>
            <a:ext cx="3126178"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3" name="Picture Placeholder 14"/>
          <p:cNvSpPr>
            <a:spLocks noGrp="1"/>
          </p:cNvSpPr>
          <p:nvPr>
            <p:ph type="pic" sz="quarter" idx="12"/>
          </p:nvPr>
        </p:nvSpPr>
        <p:spPr>
          <a:xfrm>
            <a:off x="4219575" y="1876425"/>
            <a:ext cx="3914775" cy="232410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extBox 13"/>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684278" y="1643610"/>
            <a:ext cx="3126178" cy="852471"/>
          </a:xfrm>
        </p:spPr>
        <p:txBody>
          <a:bodyPr anchor="t">
            <a:normAutofit/>
          </a:bodyPr>
          <a:lstStyle>
            <a:lvl1pPr>
              <a:defRPr sz="2700"/>
            </a:lvl1pPr>
          </a:lstStyle>
          <a:p>
            <a:pPr lvl="0"/>
            <a:r>
              <a:rPr lang="en-US" dirty="0"/>
              <a:t>Web Presence Screenshot</a:t>
            </a:r>
          </a:p>
        </p:txBody>
      </p:sp>
    </p:spTree>
    <p:extLst>
      <p:ext uri="{BB962C8B-B14F-4D97-AF65-F5344CB8AC3E}">
        <p14:creationId xmlns:p14="http://schemas.microsoft.com/office/powerpoint/2010/main" val="3069394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62197" y="1687649"/>
            <a:ext cx="4633450" cy="3590095"/>
          </a:xfrm>
          <a:prstGeom prst="rect">
            <a:avLst/>
          </a:prstGeom>
          <a:effectLst/>
        </p:spPr>
      </p:pic>
      <p:sp>
        <p:nvSpPr>
          <p:cNvPr id="14" name="Text Placeholder 2"/>
          <p:cNvSpPr>
            <a:spLocks noGrp="1"/>
          </p:cNvSpPr>
          <p:nvPr>
            <p:ph type="body" sz="quarter" idx="12" hasCustomPrompt="1"/>
          </p:nvPr>
        </p:nvSpPr>
        <p:spPr>
          <a:xfrm>
            <a:off x="4238625" y="2833688"/>
            <a:ext cx="3876675"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0" name="Text Placeholder 2"/>
          <p:cNvSpPr>
            <a:spLocks noGrp="1"/>
          </p:cNvSpPr>
          <p:nvPr>
            <p:ph type="body" sz="quarter" idx="11" hasCustomPrompt="1"/>
          </p:nvPr>
        </p:nvSpPr>
        <p:spPr>
          <a:xfrm>
            <a:off x="684278" y="2638650"/>
            <a:ext cx="3126177"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684277" y="3691263"/>
            <a:ext cx="3126178"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676474" y="1643610"/>
            <a:ext cx="3133982" cy="852471"/>
          </a:xfrm>
        </p:spPr>
        <p:txBody>
          <a:bodyPr anchor="t">
            <a:normAutofit/>
          </a:bodyPr>
          <a:lstStyle>
            <a:lvl1pPr>
              <a:defRPr sz="2700"/>
            </a:lvl1pPr>
          </a:lstStyle>
          <a:p>
            <a:pPr lvl="0"/>
            <a:r>
              <a:rPr lang="en-US" dirty="0"/>
              <a:t>Web Presence Address</a:t>
            </a:r>
          </a:p>
        </p:txBody>
      </p:sp>
    </p:spTree>
    <p:extLst>
      <p:ext uri="{BB962C8B-B14F-4D97-AF65-F5344CB8AC3E}">
        <p14:creationId xmlns:p14="http://schemas.microsoft.com/office/powerpoint/2010/main" val="2236974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860" y="683166"/>
            <a:ext cx="8115083" cy="5457268"/>
          </a:xfrm>
          <a:prstGeom prst="rect">
            <a:avLst/>
          </a:prstGeom>
        </p:spPr>
      </p:pic>
      <p:sp>
        <p:nvSpPr>
          <p:cNvPr id="8" name="Picture Placeholder 14"/>
          <p:cNvSpPr>
            <a:spLocks noGrp="1"/>
          </p:cNvSpPr>
          <p:nvPr>
            <p:ph type="pic" sz="quarter" idx="12"/>
          </p:nvPr>
        </p:nvSpPr>
        <p:spPr>
          <a:xfrm>
            <a:off x="1459148" y="966282"/>
            <a:ext cx="6361889" cy="487680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710815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684278" y="2295750"/>
            <a:ext cx="340061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684277" y="3348363"/>
            <a:ext cx="340062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3470" y="848632"/>
            <a:ext cx="2501674" cy="5102225"/>
          </a:xfrm>
          <a:prstGeom prst="rect">
            <a:avLst/>
          </a:prstGeom>
          <a:effectLst/>
        </p:spPr>
      </p:pic>
      <p:sp>
        <p:nvSpPr>
          <p:cNvPr id="9" name="Picture Placeholder 9"/>
          <p:cNvSpPr>
            <a:spLocks noGrp="1"/>
          </p:cNvSpPr>
          <p:nvPr>
            <p:ph type="pic" sz="quarter" idx="13"/>
          </p:nvPr>
        </p:nvSpPr>
        <p:spPr>
          <a:xfrm>
            <a:off x="5464630" y="1763486"/>
            <a:ext cx="2126342" cy="330200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1" name="TextBox 10"/>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684276" y="1300708"/>
            <a:ext cx="3400621" cy="869681"/>
          </a:xfrm>
        </p:spPr>
        <p:txBody>
          <a:bodyPr anchor="t">
            <a:normAutofit/>
          </a:bodyPr>
          <a:lstStyle>
            <a:lvl1pPr>
              <a:defRPr sz="2700"/>
            </a:lvl1pPr>
          </a:lstStyle>
          <a:p>
            <a:pPr lvl="0"/>
            <a:r>
              <a:rPr lang="en-US" dirty="0"/>
              <a:t>Mobile Presence Screenshot</a:t>
            </a:r>
          </a:p>
        </p:txBody>
      </p:sp>
    </p:spTree>
    <p:extLst>
      <p:ext uri="{BB962C8B-B14F-4D97-AF65-F5344CB8AC3E}">
        <p14:creationId xmlns:p14="http://schemas.microsoft.com/office/powerpoint/2010/main" val="798522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684278" y="2295750"/>
            <a:ext cx="340061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684277" y="3348363"/>
            <a:ext cx="340062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3470" y="848632"/>
            <a:ext cx="2501674" cy="5102225"/>
          </a:xfrm>
          <a:prstGeom prst="rect">
            <a:avLst/>
          </a:prstGeom>
          <a:effectLst/>
        </p:spPr>
      </p:pic>
      <p:sp>
        <p:nvSpPr>
          <p:cNvPr id="9" name="Text Placeholder 2"/>
          <p:cNvSpPr>
            <a:spLocks noGrp="1"/>
          </p:cNvSpPr>
          <p:nvPr>
            <p:ph type="body" sz="quarter" idx="16" hasCustomPrompt="1"/>
          </p:nvPr>
        </p:nvSpPr>
        <p:spPr>
          <a:xfrm>
            <a:off x="5435295" y="3264478"/>
            <a:ext cx="2181225"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1" name="TextBox 10"/>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a:t>
            </a:r>
            <a:r>
              <a:rPr lang="en-US" baseline="0" dirty="0">
                <a:solidFill>
                  <a:srgbClr val="2699BB"/>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684276" y="1300709"/>
            <a:ext cx="3400621" cy="852471"/>
          </a:xfrm>
        </p:spPr>
        <p:txBody>
          <a:bodyPr anchor="t">
            <a:normAutofit/>
          </a:bodyPr>
          <a:lstStyle>
            <a:lvl1pPr>
              <a:defRPr sz="2700"/>
            </a:lvl1pPr>
          </a:lstStyle>
          <a:p>
            <a:pPr lvl="0"/>
            <a:r>
              <a:rPr lang="en-US" dirty="0"/>
              <a:t>Mobile Presence Address</a:t>
            </a:r>
          </a:p>
        </p:txBody>
      </p:sp>
    </p:spTree>
    <p:extLst>
      <p:ext uri="{BB962C8B-B14F-4D97-AF65-F5344CB8AC3E}">
        <p14:creationId xmlns:p14="http://schemas.microsoft.com/office/powerpoint/2010/main" val="2493822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4322814" y="3549371"/>
            <a:ext cx="499998"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8926" y="2971334"/>
            <a:ext cx="9166143" cy="467387"/>
          </a:xfrm>
        </p:spPr>
        <p:txBody>
          <a:bodyPr anchor="t">
            <a:noAutofit/>
          </a:bodyPr>
          <a:lstStyle>
            <a:lvl1pPr algn="ctr">
              <a:defRPr sz="3000"/>
            </a:lvl1pPr>
          </a:lstStyle>
          <a:p>
            <a:pPr lvl="0"/>
            <a:r>
              <a:rPr lang="en-US" dirty="0"/>
              <a:t>Questions?</a:t>
            </a:r>
          </a:p>
        </p:txBody>
      </p:sp>
    </p:spTree>
    <p:extLst>
      <p:ext uri="{BB962C8B-B14F-4D97-AF65-F5344CB8AC3E}">
        <p14:creationId xmlns:p14="http://schemas.microsoft.com/office/powerpoint/2010/main" val="1226564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3341910" y="4739419"/>
            <a:ext cx="2473324" cy="314335"/>
          </a:xfrm>
        </p:spPr>
        <p:txBody>
          <a:bodyPr/>
          <a:lstStyle>
            <a:lvl1pPr marL="0" indent="0" algn="ctr">
              <a:buNone/>
              <a:defRPr sz="2000" i="1">
                <a:solidFill>
                  <a:schemeClr val="tx1"/>
                </a:solidFill>
                <a:latin typeface="+mn-lt"/>
              </a:defRPr>
            </a:lvl1pPr>
          </a:lstStyle>
          <a:p>
            <a:pPr lvl="0"/>
            <a:r>
              <a:rPr lang="en-US" dirty="0"/>
              <a:t>Title</a:t>
            </a:r>
          </a:p>
        </p:txBody>
      </p:sp>
      <p:sp>
        <p:nvSpPr>
          <p:cNvPr id="29" name="Text Placeholder 27"/>
          <p:cNvSpPr>
            <a:spLocks noGrp="1"/>
          </p:cNvSpPr>
          <p:nvPr>
            <p:ph type="body" sz="quarter" idx="20" hasCustomPrompt="1"/>
          </p:nvPr>
        </p:nvSpPr>
        <p:spPr>
          <a:xfrm>
            <a:off x="3341910" y="5067436"/>
            <a:ext cx="2473324" cy="374650"/>
          </a:xfrm>
        </p:spPr>
        <p:txBody>
          <a:bodyPr/>
          <a:lstStyle>
            <a:lvl1pPr marL="0" indent="0" algn="ctr">
              <a:buNone/>
              <a:defRPr sz="2000">
                <a:solidFill>
                  <a:schemeClr val="tx1"/>
                </a:solidFill>
                <a:latin typeface="+mn-lt"/>
              </a:defRPr>
            </a:lvl1pPr>
          </a:lstStyle>
          <a:p>
            <a:pPr lvl="0"/>
            <a:r>
              <a:rPr lang="en-US" dirty="0"/>
              <a:t>Program</a:t>
            </a:r>
          </a:p>
        </p:txBody>
      </p:sp>
      <p:sp>
        <p:nvSpPr>
          <p:cNvPr id="35" name="Text Placeholder 21"/>
          <p:cNvSpPr>
            <a:spLocks noGrp="1"/>
          </p:cNvSpPr>
          <p:nvPr>
            <p:ph type="body" sz="quarter" idx="16" hasCustomPrompt="1"/>
          </p:nvPr>
        </p:nvSpPr>
        <p:spPr>
          <a:xfrm>
            <a:off x="3341910" y="4313395"/>
            <a:ext cx="2473324"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36" name="Picture Placeholder 19"/>
          <p:cNvSpPr>
            <a:spLocks noGrp="1"/>
          </p:cNvSpPr>
          <p:nvPr>
            <p:ph type="pic" sz="quarter" idx="14"/>
          </p:nvPr>
        </p:nvSpPr>
        <p:spPr>
          <a:xfrm>
            <a:off x="3341910" y="1554491"/>
            <a:ext cx="2473325" cy="2487612"/>
          </a:xfrm>
        </p:spPr>
        <p:txBody>
          <a:bodyPr/>
          <a:lstStyle>
            <a:lvl1pPr marL="0" indent="0">
              <a:buNone/>
              <a:defRPr lang="en-US" dirty="0">
                <a:solidFill>
                  <a:schemeClr val="tx1">
                    <a:lumMod val="65000"/>
                    <a:lumOff val="35000"/>
                  </a:schemeClr>
                </a:solidFill>
                <a:latin typeface="+mn-lt"/>
              </a:defRPr>
            </a:lvl1pPr>
          </a:lstStyle>
          <a:p>
            <a:r>
              <a:rPr lang="en-US" dirty="0"/>
              <a:t>Click icon to add picture</a:t>
            </a:r>
          </a:p>
        </p:txBody>
      </p:sp>
      <p:sp>
        <p:nvSpPr>
          <p:cNvPr id="55" name="Text Placeholder 2"/>
          <p:cNvSpPr>
            <a:spLocks noGrp="1"/>
          </p:cNvSpPr>
          <p:nvPr>
            <p:ph type="body" sz="quarter" idx="22" hasCustomPrompt="1"/>
          </p:nvPr>
        </p:nvSpPr>
        <p:spPr>
          <a:xfrm>
            <a:off x="0" y="5569077"/>
            <a:ext cx="9144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 name="TextBox 1"/>
          <p:cNvSpPr txBox="1"/>
          <p:nvPr userDrawn="1"/>
        </p:nvSpPr>
        <p:spPr>
          <a:xfrm>
            <a:off x="-8311" y="6430954"/>
            <a:ext cx="915231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grpSp>
        <p:nvGrpSpPr>
          <p:cNvPr id="27" name="Group 26"/>
          <p:cNvGrpSpPr/>
          <p:nvPr userDrawn="1"/>
        </p:nvGrpSpPr>
        <p:grpSpPr>
          <a:xfrm>
            <a:off x="3516805" y="6042063"/>
            <a:ext cx="2098762" cy="278331"/>
            <a:chOff x="3537763" y="6061235"/>
            <a:chExt cx="2098762" cy="278331"/>
          </a:xfrm>
        </p:grpSpPr>
        <p:grpSp>
          <p:nvGrpSpPr>
            <p:cNvPr id="28" name="Group 27"/>
            <p:cNvGrpSpPr/>
            <p:nvPr userDrawn="1"/>
          </p:nvGrpSpPr>
          <p:grpSpPr>
            <a:xfrm>
              <a:off x="3867624" y="6061235"/>
              <a:ext cx="1768901" cy="278331"/>
              <a:chOff x="3867624" y="6061235"/>
              <a:chExt cx="1768901" cy="278331"/>
            </a:xfrm>
          </p:grpSpPr>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sp>
        <p:nvSpPr>
          <p:cNvPr id="45" name="Title 2"/>
          <p:cNvSpPr>
            <a:spLocks noGrp="1"/>
          </p:cNvSpPr>
          <p:nvPr>
            <p:ph type="title" hasCustomPrompt="1"/>
          </p:nvPr>
        </p:nvSpPr>
        <p:spPr>
          <a:xfrm>
            <a:off x="-8311" y="663993"/>
            <a:ext cx="9135687" cy="520628"/>
          </a:xfrm>
        </p:spPr>
        <p:txBody>
          <a:bodyPr>
            <a:normAutofit/>
          </a:bodyPr>
          <a:lstStyle>
            <a:lvl1pPr algn="ctr">
              <a:defRPr sz="2700"/>
            </a:lvl1pPr>
          </a:lstStyle>
          <a:p>
            <a:pPr lvl="0"/>
            <a:r>
              <a:rPr lang="en-US" dirty="0"/>
              <a:t>Contact 1</a:t>
            </a:r>
          </a:p>
        </p:txBody>
      </p:sp>
      <p:pic>
        <p:nvPicPr>
          <p:cNvPr id="12" name="Picture 11">
            <a:extLst>
              <a:ext uri="{FF2B5EF4-FFF2-40B4-BE49-F238E27FC236}">
                <a16:creationId xmlns:a16="http://schemas.microsoft.com/office/drawing/2014/main" id="{49C5C83F-A34D-519C-8CAC-239E95E6C30D}"/>
              </a:ext>
            </a:extLst>
          </p:cNvPr>
          <p:cNvPicPr>
            <a:picLocks noChangeAspect="1"/>
          </p:cNvPicPr>
          <p:nvPr userDrawn="1"/>
        </p:nvPicPr>
        <p:blipFill>
          <a:blip r:embed="rId8"/>
          <a:stretch>
            <a:fillRect/>
          </a:stretch>
        </p:blipFill>
        <p:spPr>
          <a:xfrm>
            <a:off x="3495054" y="5932391"/>
            <a:ext cx="8690912" cy="421283"/>
          </a:xfrm>
          <a:prstGeom prst="rect">
            <a:avLst/>
          </a:prstGeom>
        </p:spPr>
      </p:pic>
    </p:spTree>
    <p:extLst>
      <p:ext uri="{BB962C8B-B14F-4D97-AF65-F5344CB8AC3E}">
        <p14:creationId xmlns:p14="http://schemas.microsoft.com/office/powerpoint/2010/main" val="85201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394" y="1"/>
            <a:ext cx="9150394" cy="4572000"/>
          </a:xfrm>
          <a:prstGeom prst="rect">
            <a:avLst/>
          </a:prstGeom>
          <a:effectLst/>
        </p:spPr>
      </p:pic>
      <p:pic>
        <p:nvPicPr>
          <p:cNvPr id="2" name="Picture 1">
            <a:extLst>
              <a:ext uri="{FF2B5EF4-FFF2-40B4-BE49-F238E27FC236}">
                <a16:creationId xmlns:a16="http://schemas.microsoft.com/office/drawing/2014/main" id="{74D7ECF5-B427-451C-FCBC-0F30D2A26B2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16842" y="5425723"/>
            <a:ext cx="2955704" cy="869414"/>
          </a:xfrm>
          <a:prstGeom prst="rect">
            <a:avLst/>
          </a:prstGeom>
        </p:spPr>
      </p:pic>
      <p:sp>
        <p:nvSpPr>
          <p:cNvPr id="3" name="Text Placeholder 9">
            <a:extLst>
              <a:ext uri="{FF2B5EF4-FFF2-40B4-BE49-F238E27FC236}">
                <a16:creationId xmlns:a16="http://schemas.microsoft.com/office/drawing/2014/main" id="{7CA5E4BC-10F7-5CF9-0813-5B6D2EF802C4}"/>
              </a:ext>
            </a:extLst>
          </p:cNvPr>
          <p:cNvSpPr>
            <a:spLocks noGrp="1"/>
          </p:cNvSpPr>
          <p:nvPr>
            <p:ph type="body" sz="quarter" idx="11" hasCustomPrompt="1"/>
          </p:nvPr>
        </p:nvSpPr>
        <p:spPr>
          <a:xfrm>
            <a:off x="3704478" y="5790165"/>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EEA2F564-D22E-2880-D8C0-9FF41660BACC}"/>
              </a:ext>
            </a:extLst>
          </p:cNvPr>
          <p:cNvSpPr>
            <a:spLocks noGrp="1"/>
          </p:cNvSpPr>
          <p:nvPr>
            <p:ph type="title" hasCustomPrompt="1"/>
          </p:nvPr>
        </p:nvSpPr>
        <p:spPr>
          <a:xfrm>
            <a:off x="3704478" y="5372570"/>
            <a:ext cx="4862633" cy="417595"/>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1526459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1789114" y="4283999"/>
            <a:ext cx="2484436"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882595" y="4278472"/>
            <a:ext cx="2487133"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Name</a:t>
            </a:r>
          </a:p>
        </p:txBody>
      </p:sp>
      <p:sp>
        <p:nvSpPr>
          <p:cNvPr id="25" name="Text Placeholder 24"/>
          <p:cNvSpPr>
            <a:spLocks noGrp="1"/>
          </p:cNvSpPr>
          <p:nvPr>
            <p:ph type="body" sz="quarter" idx="17" hasCustomPrompt="1"/>
          </p:nvPr>
        </p:nvSpPr>
        <p:spPr>
          <a:xfrm>
            <a:off x="1789113" y="4705635"/>
            <a:ext cx="248443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879975" y="4700174"/>
            <a:ext cx="2487132"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Title</a:t>
            </a:r>
          </a:p>
        </p:txBody>
      </p:sp>
      <p:sp>
        <p:nvSpPr>
          <p:cNvPr id="28" name="Text Placeholder 27"/>
          <p:cNvSpPr>
            <a:spLocks noGrp="1"/>
          </p:cNvSpPr>
          <p:nvPr>
            <p:ph type="body" sz="quarter" idx="19" hasCustomPrompt="1"/>
          </p:nvPr>
        </p:nvSpPr>
        <p:spPr>
          <a:xfrm>
            <a:off x="1789113" y="5028139"/>
            <a:ext cx="2484437"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882670" y="5023461"/>
            <a:ext cx="2484437"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5" name="Straight Connector 14"/>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1789113" y="1564831"/>
            <a:ext cx="248443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6" name="Picture Placeholder 19"/>
          <p:cNvSpPr>
            <a:spLocks noGrp="1"/>
          </p:cNvSpPr>
          <p:nvPr>
            <p:ph type="pic" sz="quarter" idx="14"/>
          </p:nvPr>
        </p:nvSpPr>
        <p:spPr>
          <a:xfrm>
            <a:off x="4879975" y="1559082"/>
            <a:ext cx="2473325" cy="2487617"/>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7" name="Text Placeholder 2"/>
          <p:cNvSpPr>
            <a:spLocks noGrp="1"/>
          </p:cNvSpPr>
          <p:nvPr>
            <p:ph type="body" sz="quarter" idx="22" hasCustomPrompt="1"/>
          </p:nvPr>
        </p:nvSpPr>
        <p:spPr>
          <a:xfrm>
            <a:off x="0" y="5569077"/>
            <a:ext cx="9144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4" name="TextBox 23"/>
          <p:cNvSpPr txBox="1"/>
          <p:nvPr userDrawn="1"/>
        </p:nvSpPr>
        <p:spPr>
          <a:xfrm>
            <a:off x="-8311" y="6430954"/>
            <a:ext cx="915231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8351" y="664527"/>
            <a:ext cx="9144000" cy="520093"/>
          </a:xfrm>
        </p:spPr>
        <p:txBody>
          <a:bodyPr>
            <a:normAutofit/>
          </a:bodyPr>
          <a:lstStyle>
            <a:lvl1pPr algn="ctr">
              <a:defRPr sz="2700"/>
            </a:lvl1pPr>
          </a:lstStyle>
          <a:p>
            <a:pPr lvl="0"/>
            <a:r>
              <a:rPr lang="en-US" dirty="0"/>
              <a:t>Contact 2</a:t>
            </a:r>
          </a:p>
        </p:txBody>
      </p:sp>
      <p:pic>
        <p:nvPicPr>
          <p:cNvPr id="3" name="Picture 2">
            <a:extLst>
              <a:ext uri="{FF2B5EF4-FFF2-40B4-BE49-F238E27FC236}">
                <a16:creationId xmlns:a16="http://schemas.microsoft.com/office/drawing/2014/main" id="{5304D536-EEBD-60BC-C8BF-E28619B151D2}"/>
              </a:ext>
            </a:extLst>
          </p:cNvPr>
          <p:cNvPicPr>
            <a:picLocks noChangeAspect="1"/>
          </p:cNvPicPr>
          <p:nvPr userDrawn="1"/>
        </p:nvPicPr>
        <p:blipFill>
          <a:blip r:embed="rId2"/>
          <a:stretch>
            <a:fillRect/>
          </a:stretch>
        </p:blipFill>
        <p:spPr>
          <a:xfrm>
            <a:off x="3498214" y="5957357"/>
            <a:ext cx="8693649" cy="420660"/>
          </a:xfrm>
          <a:prstGeom prst="rect">
            <a:avLst/>
          </a:prstGeom>
        </p:spPr>
      </p:pic>
    </p:spTree>
    <p:extLst>
      <p:ext uri="{BB962C8B-B14F-4D97-AF65-F5344CB8AC3E}">
        <p14:creationId xmlns:p14="http://schemas.microsoft.com/office/powerpoint/2010/main" val="2541007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2699BB"/>
                </a:solidFill>
                <a:latin typeface="Century Gothic" panose="020B0502020202020204" pitchFamily="34" charset="0"/>
              </a:rPr>
              <a:t>Washington State Department of Health</a:t>
            </a:r>
            <a:r>
              <a:rPr lang="en-US"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6824" y="680798"/>
            <a:ext cx="9144000" cy="482030"/>
          </a:xfrm>
        </p:spPr>
        <p:txBody>
          <a:bodyPr>
            <a:normAutofit/>
          </a:bodyPr>
          <a:lstStyle>
            <a:lvl1pPr algn="ctr">
              <a:defRPr sz="2700"/>
            </a:lvl1pPr>
          </a:lstStyle>
          <a:p>
            <a:pPr lvl="0"/>
            <a:r>
              <a:rPr lang="en-US" dirty="0"/>
              <a:t>Blank Slide</a:t>
            </a:r>
          </a:p>
        </p:txBody>
      </p:sp>
    </p:spTree>
    <p:extLst>
      <p:ext uri="{BB962C8B-B14F-4D97-AF65-F5344CB8AC3E}">
        <p14:creationId xmlns:p14="http://schemas.microsoft.com/office/powerpoint/2010/main" val="3216566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Washington State Department of Health</a:t>
            </a:r>
            <a:r>
              <a:rPr lang="en-US" baseline="0" dirty="0">
                <a:solidFill>
                  <a:schemeClr val="accent1"/>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D3F13F-6E73-FB0E-1A98-19D89D984250}"/>
              </a:ext>
            </a:extLst>
          </p:cNvPr>
          <p:cNvSpPr/>
          <p:nvPr userDrawn="1"/>
        </p:nvSpPr>
        <p:spPr>
          <a:xfrm>
            <a:off x="-1" y="5505855"/>
            <a:ext cx="9144000" cy="135214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65000"/>
                  <a:lumOff val="35000"/>
                </a:schemeClr>
              </a:solidFill>
            </a:endParaRPr>
          </a:p>
        </p:txBody>
      </p:sp>
    </p:spTree>
    <p:extLst>
      <p:ext uri="{BB962C8B-B14F-4D97-AF65-F5344CB8AC3E}">
        <p14:creationId xmlns:p14="http://schemas.microsoft.com/office/powerpoint/2010/main" val="25554241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4572000"/>
          </a:xfrm>
          <a:prstGeom prst="rect">
            <a:avLst/>
          </a:prstGeom>
        </p:spPr>
      </p:pic>
      <p:pic>
        <p:nvPicPr>
          <p:cNvPr id="17" name="bg object 17"/>
          <p:cNvPicPr/>
          <p:nvPr/>
        </p:nvPicPr>
        <p:blipFill>
          <a:blip r:embed="rId3" cstate="print"/>
          <a:stretch>
            <a:fillRect/>
          </a:stretch>
        </p:blipFill>
        <p:spPr>
          <a:xfrm>
            <a:off x="926591" y="5352288"/>
            <a:ext cx="1996439" cy="88239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6/25/2024</a:t>
            </a:fld>
            <a:endParaRPr lang="en-US"/>
          </a:p>
        </p:txBody>
      </p:sp>
      <p:sp>
        <p:nvSpPr>
          <p:cNvPr id="4" name="Holder 4"/>
          <p:cNvSpPr>
            <a:spLocks noGrp="1"/>
          </p:cNvSpPr>
          <p:nvPr>
            <p:ph type="sldNum" sz="quarter" idx="7"/>
          </p:nvPr>
        </p:nvSpPr>
        <p:spPr/>
        <p:txBody>
          <a:bodyPr lIns="0" tIns="0" rIns="0" bIns="0"/>
          <a:lstStyle>
            <a:lvl1pPr>
              <a:defRPr sz="1800" b="0" i="0">
                <a:solidFill>
                  <a:srgbClr val="349D95"/>
                </a:solidFill>
                <a:latin typeface="Century Gothic"/>
                <a:cs typeface="Century Gothic"/>
              </a:defRPr>
            </a:lvl1pPr>
          </a:lstStyle>
          <a:p>
            <a:pPr marL="76200">
              <a:lnSpc>
                <a:spcPct val="100000"/>
              </a:lnSpc>
              <a:spcBef>
                <a:spcPts val="110"/>
              </a:spcBef>
            </a:pPr>
            <a:r>
              <a:rPr dirty="0"/>
              <a:t>Washington</a:t>
            </a:r>
            <a:r>
              <a:rPr spc="15" dirty="0"/>
              <a:t> </a:t>
            </a:r>
            <a:r>
              <a:rPr dirty="0"/>
              <a:t>State</a:t>
            </a:r>
            <a:r>
              <a:rPr spc="-5" dirty="0"/>
              <a:t> </a:t>
            </a:r>
            <a:r>
              <a:rPr dirty="0"/>
              <a:t>Department</a:t>
            </a:r>
            <a:r>
              <a:rPr spc="-5" dirty="0"/>
              <a:t> </a:t>
            </a:r>
            <a:r>
              <a:rPr dirty="0"/>
              <a:t>of</a:t>
            </a:r>
            <a:r>
              <a:rPr spc="-30" dirty="0"/>
              <a:t> </a:t>
            </a:r>
            <a:r>
              <a:rPr dirty="0"/>
              <a:t>Health </a:t>
            </a:r>
            <a:r>
              <a:rPr dirty="0">
                <a:solidFill>
                  <a:srgbClr val="000000"/>
                </a:solidFill>
              </a:rPr>
              <a:t>|</a:t>
            </a:r>
            <a:r>
              <a:rPr spc="-25" dirty="0">
                <a:solidFill>
                  <a:srgbClr val="000000"/>
                </a:solidFill>
              </a:rPr>
              <a:t> </a:t>
            </a:r>
            <a:fld id="{81D60167-4931-47E6-BA6A-407CBD079E47}" type="slidenum">
              <a:rPr spc="-50" dirty="0">
                <a:solidFill>
                  <a:srgbClr val="000000"/>
                </a:solidFill>
              </a:rPr>
              <a:t>‹#›</a:t>
            </a:fld>
            <a:endParaRPr spc="-50" dirty="0">
              <a:solidFill>
                <a:srgbClr val="000000"/>
              </a:solidFill>
            </a:endParaRPr>
          </a:p>
        </p:txBody>
      </p:sp>
    </p:spTree>
    <p:extLst>
      <p:ext uri="{BB962C8B-B14F-4D97-AF65-F5344CB8AC3E}">
        <p14:creationId xmlns:p14="http://schemas.microsoft.com/office/powerpoint/2010/main" val="3751356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324350" y="2815589"/>
            <a:ext cx="500380" cy="1905"/>
          </a:xfrm>
          <a:custGeom>
            <a:avLst/>
            <a:gdLst/>
            <a:ahLst/>
            <a:cxnLst/>
            <a:rect l="l" t="t" r="r" b="b"/>
            <a:pathLst>
              <a:path w="500379" h="1905">
                <a:moveTo>
                  <a:pt x="0" y="1397"/>
                </a:moveTo>
                <a:lnTo>
                  <a:pt x="499999" y="0"/>
                </a:lnTo>
              </a:path>
            </a:pathLst>
          </a:custGeom>
          <a:ln w="50800">
            <a:solidFill>
              <a:srgbClr val="349D95"/>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0" i="0">
                <a:solidFill>
                  <a:schemeClr val="tx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6/25/2024</a:t>
            </a:fld>
            <a:endParaRPr lang="en-US"/>
          </a:p>
        </p:txBody>
      </p:sp>
      <p:sp>
        <p:nvSpPr>
          <p:cNvPr id="5" name="Holder 5"/>
          <p:cNvSpPr>
            <a:spLocks noGrp="1"/>
          </p:cNvSpPr>
          <p:nvPr>
            <p:ph type="sldNum" sz="quarter" idx="7"/>
          </p:nvPr>
        </p:nvSpPr>
        <p:spPr/>
        <p:txBody>
          <a:bodyPr lIns="0" tIns="0" rIns="0" bIns="0"/>
          <a:lstStyle>
            <a:lvl1pPr>
              <a:defRPr sz="1800" b="0" i="0">
                <a:solidFill>
                  <a:srgbClr val="349D95"/>
                </a:solidFill>
                <a:latin typeface="Century Gothic"/>
                <a:cs typeface="Century Gothic"/>
              </a:defRPr>
            </a:lvl1pPr>
          </a:lstStyle>
          <a:p>
            <a:pPr marL="76200">
              <a:lnSpc>
                <a:spcPct val="100000"/>
              </a:lnSpc>
              <a:spcBef>
                <a:spcPts val="110"/>
              </a:spcBef>
            </a:pPr>
            <a:r>
              <a:rPr dirty="0"/>
              <a:t>Washington</a:t>
            </a:r>
            <a:r>
              <a:rPr spc="15" dirty="0"/>
              <a:t> </a:t>
            </a:r>
            <a:r>
              <a:rPr dirty="0"/>
              <a:t>State</a:t>
            </a:r>
            <a:r>
              <a:rPr spc="-5" dirty="0"/>
              <a:t> </a:t>
            </a:r>
            <a:r>
              <a:rPr dirty="0"/>
              <a:t>Department</a:t>
            </a:r>
            <a:r>
              <a:rPr spc="-5" dirty="0"/>
              <a:t> </a:t>
            </a:r>
            <a:r>
              <a:rPr dirty="0"/>
              <a:t>of</a:t>
            </a:r>
            <a:r>
              <a:rPr spc="-30" dirty="0"/>
              <a:t> </a:t>
            </a:r>
            <a:r>
              <a:rPr dirty="0"/>
              <a:t>Health </a:t>
            </a:r>
            <a:r>
              <a:rPr dirty="0">
                <a:solidFill>
                  <a:srgbClr val="000000"/>
                </a:solidFill>
              </a:rPr>
              <a:t>|</a:t>
            </a:r>
            <a:r>
              <a:rPr spc="-25" dirty="0">
                <a:solidFill>
                  <a:srgbClr val="000000"/>
                </a:solidFill>
              </a:rPr>
              <a:t> </a:t>
            </a:r>
            <a:fld id="{81D60167-4931-47E6-BA6A-407CBD079E47}" type="slidenum">
              <a:rPr spc="-50" dirty="0">
                <a:solidFill>
                  <a:srgbClr val="000000"/>
                </a:solidFill>
              </a:rPr>
              <a:t>‹#›</a:t>
            </a:fld>
            <a:endParaRPr spc="-50" dirty="0">
              <a:solidFill>
                <a:srgbClr val="000000"/>
              </a:solidFill>
            </a:endParaRPr>
          </a:p>
        </p:txBody>
      </p:sp>
    </p:spTree>
    <p:extLst>
      <p:ext uri="{BB962C8B-B14F-4D97-AF65-F5344CB8AC3E}">
        <p14:creationId xmlns:p14="http://schemas.microsoft.com/office/powerpoint/2010/main" val="1744200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tx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6/25/2024</a:t>
            </a:fld>
            <a:endParaRPr lang="en-US"/>
          </a:p>
        </p:txBody>
      </p:sp>
      <p:sp>
        <p:nvSpPr>
          <p:cNvPr id="6" name="Holder 6"/>
          <p:cNvSpPr>
            <a:spLocks noGrp="1"/>
          </p:cNvSpPr>
          <p:nvPr>
            <p:ph type="sldNum" sz="quarter" idx="7"/>
          </p:nvPr>
        </p:nvSpPr>
        <p:spPr/>
        <p:txBody>
          <a:bodyPr lIns="0" tIns="0" rIns="0" bIns="0"/>
          <a:lstStyle>
            <a:lvl1pPr>
              <a:defRPr sz="1800" b="0" i="0">
                <a:solidFill>
                  <a:srgbClr val="349D95"/>
                </a:solidFill>
                <a:latin typeface="Century Gothic"/>
                <a:cs typeface="Century Gothic"/>
              </a:defRPr>
            </a:lvl1pPr>
          </a:lstStyle>
          <a:p>
            <a:pPr marL="76200">
              <a:lnSpc>
                <a:spcPct val="100000"/>
              </a:lnSpc>
              <a:spcBef>
                <a:spcPts val="110"/>
              </a:spcBef>
            </a:pPr>
            <a:r>
              <a:rPr dirty="0"/>
              <a:t>Washington</a:t>
            </a:r>
            <a:r>
              <a:rPr spc="15" dirty="0"/>
              <a:t> </a:t>
            </a:r>
            <a:r>
              <a:rPr dirty="0"/>
              <a:t>State</a:t>
            </a:r>
            <a:r>
              <a:rPr spc="-5" dirty="0"/>
              <a:t> </a:t>
            </a:r>
            <a:r>
              <a:rPr dirty="0"/>
              <a:t>Department</a:t>
            </a:r>
            <a:r>
              <a:rPr spc="-5" dirty="0"/>
              <a:t> </a:t>
            </a:r>
            <a:r>
              <a:rPr dirty="0"/>
              <a:t>of</a:t>
            </a:r>
            <a:r>
              <a:rPr spc="-30" dirty="0"/>
              <a:t> </a:t>
            </a:r>
            <a:r>
              <a:rPr dirty="0"/>
              <a:t>Health </a:t>
            </a:r>
            <a:r>
              <a:rPr dirty="0">
                <a:solidFill>
                  <a:srgbClr val="000000"/>
                </a:solidFill>
              </a:rPr>
              <a:t>|</a:t>
            </a:r>
            <a:r>
              <a:rPr spc="-25" dirty="0">
                <a:solidFill>
                  <a:srgbClr val="000000"/>
                </a:solidFill>
              </a:rPr>
              <a:t> </a:t>
            </a:r>
            <a:fld id="{81D60167-4931-47E6-BA6A-407CBD079E47}" type="slidenum">
              <a:rPr spc="-50" dirty="0">
                <a:solidFill>
                  <a:srgbClr val="000000"/>
                </a:solidFill>
              </a:rPr>
              <a:t>‹#›</a:t>
            </a:fld>
            <a:endParaRPr spc="-50" dirty="0">
              <a:solidFill>
                <a:srgbClr val="000000"/>
              </a:solidFill>
            </a:endParaRPr>
          </a:p>
        </p:txBody>
      </p:sp>
    </p:spTree>
    <p:extLst>
      <p:ext uri="{BB962C8B-B14F-4D97-AF65-F5344CB8AC3E}">
        <p14:creationId xmlns:p14="http://schemas.microsoft.com/office/powerpoint/2010/main" val="32643243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529332" y="668223"/>
            <a:ext cx="4085335" cy="437515"/>
          </a:xfrm>
          <a:prstGeom prst="rect">
            <a:avLst/>
          </a:prstGeom>
        </p:spPr>
        <p:txBody>
          <a:bodyPr wrap="square" lIns="0" tIns="0" rIns="0" bIns="0">
            <a:spAutoFit/>
          </a:bodyPr>
          <a:lstStyle>
            <a:lvl1pPr>
              <a:defRPr sz="2700" b="0" i="0">
                <a:solidFill>
                  <a:schemeClr val="tx1"/>
                </a:solidFill>
                <a:latin typeface="Century Gothic"/>
                <a:cs typeface="Century Gothic"/>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6/25/2024</a:t>
            </a:fld>
            <a:endParaRPr lang="en-US"/>
          </a:p>
        </p:txBody>
      </p:sp>
      <p:sp>
        <p:nvSpPr>
          <p:cNvPr id="6" name="Holder 6"/>
          <p:cNvSpPr>
            <a:spLocks noGrp="1"/>
          </p:cNvSpPr>
          <p:nvPr>
            <p:ph type="sldNum" sz="quarter" idx="7"/>
          </p:nvPr>
        </p:nvSpPr>
        <p:spPr/>
        <p:txBody>
          <a:bodyPr lIns="0" tIns="0" rIns="0" bIns="0"/>
          <a:lstStyle>
            <a:lvl1pPr>
              <a:defRPr sz="1800" b="0" i="0">
                <a:solidFill>
                  <a:srgbClr val="349D95"/>
                </a:solidFill>
                <a:latin typeface="Century Gothic"/>
                <a:cs typeface="Century Gothic"/>
              </a:defRPr>
            </a:lvl1pPr>
          </a:lstStyle>
          <a:p>
            <a:pPr marL="76200">
              <a:lnSpc>
                <a:spcPct val="100000"/>
              </a:lnSpc>
              <a:spcBef>
                <a:spcPts val="110"/>
              </a:spcBef>
            </a:pPr>
            <a:r>
              <a:rPr dirty="0"/>
              <a:t>Washington</a:t>
            </a:r>
            <a:r>
              <a:rPr spc="15" dirty="0"/>
              <a:t> </a:t>
            </a:r>
            <a:r>
              <a:rPr dirty="0"/>
              <a:t>State</a:t>
            </a:r>
            <a:r>
              <a:rPr spc="-5" dirty="0"/>
              <a:t> </a:t>
            </a:r>
            <a:r>
              <a:rPr dirty="0"/>
              <a:t>Department</a:t>
            </a:r>
            <a:r>
              <a:rPr spc="-5" dirty="0"/>
              <a:t> </a:t>
            </a:r>
            <a:r>
              <a:rPr dirty="0"/>
              <a:t>of</a:t>
            </a:r>
            <a:r>
              <a:rPr spc="-30" dirty="0"/>
              <a:t> </a:t>
            </a:r>
            <a:r>
              <a:rPr dirty="0"/>
              <a:t>Health </a:t>
            </a:r>
            <a:r>
              <a:rPr dirty="0">
                <a:solidFill>
                  <a:srgbClr val="000000"/>
                </a:solidFill>
              </a:rPr>
              <a:t>|</a:t>
            </a:r>
            <a:r>
              <a:rPr spc="-25" dirty="0">
                <a:solidFill>
                  <a:srgbClr val="000000"/>
                </a:solidFill>
              </a:rPr>
              <a:t> </a:t>
            </a:r>
            <a:fld id="{81D60167-4931-47E6-BA6A-407CBD079E47}" type="slidenum">
              <a:rPr spc="-50" dirty="0">
                <a:solidFill>
                  <a:srgbClr val="000000"/>
                </a:solidFill>
              </a:rPr>
              <a:t>‹#›</a:t>
            </a:fld>
            <a:endParaRPr spc="-50" dirty="0">
              <a:solidFill>
                <a:srgbClr val="000000"/>
              </a:solidFill>
            </a:endParaRPr>
          </a:p>
        </p:txBody>
      </p:sp>
    </p:spTree>
    <p:extLst>
      <p:ext uri="{BB962C8B-B14F-4D97-AF65-F5344CB8AC3E}">
        <p14:creationId xmlns:p14="http://schemas.microsoft.com/office/powerpoint/2010/main" val="252835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9144001" cy="4572000"/>
          </a:xfrm>
          <a:prstGeom prst="rect">
            <a:avLst/>
          </a:prstGeom>
          <a:effectLst/>
        </p:spPr>
      </p:pic>
      <p:pic>
        <p:nvPicPr>
          <p:cNvPr id="2" name="Picture 1">
            <a:extLst>
              <a:ext uri="{FF2B5EF4-FFF2-40B4-BE49-F238E27FC236}">
                <a16:creationId xmlns:a16="http://schemas.microsoft.com/office/drawing/2014/main" id="{F78DFCF3-953F-8C84-D8B1-E528515AE63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16842" y="5425723"/>
            <a:ext cx="2955704" cy="869414"/>
          </a:xfrm>
          <a:prstGeom prst="rect">
            <a:avLst/>
          </a:prstGeom>
        </p:spPr>
      </p:pic>
      <p:sp>
        <p:nvSpPr>
          <p:cNvPr id="3" name="Text Placeholder 9">
            <a:extLst>
              <a:ext uri="{FF2B5EF4-FFF2-40B4-BE49-F238E27FC236}">
                <a16:creationId xmlns:a16="http://schemas.microsoft.com/office/drawing/2014/main" id="{A8CE1BBF-38E4-71FB-CB44-276098A6569F}"/>
              </a:ext>
            </a:extLst>
          </p:cNvPr>
          <p:cNvSpPr>
            <a:spLocks noGrp="1"/>
          </p:cNvSpPr>
          <p:nvPr>
            <p:ph type="body" sz="quarter" idx="11" hasCustomPrompt="1"/>
          </p:nvPr>
        </p:nvSpPr>
        <p:spPr>
          <a:xfrm>
            <a:off x="3704478" y="5790165"/>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68BB4201-4E86-6B11-F879-E3425D3123E5}"/>
              </a:ext>
            </a:extLst>
          </p:cNvPr>
          <p:cNvSpPr>
            <a:spLocks noGrp="1"/>
          </p:cNvSpPr>
          <p:nvPr>
            <p:ph type="title" hasCustomPrompt="1"/>
          </p:nvPr>
        </p:nvSpPr>
        <p:spPr>
          <a:xfrm>
            <a:off x="3704478" y="5372570"/>
            <a:ext cx="4862633" cy="417595"/>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20287035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p:blipFill>
        <p:spPr>
          <a:xfrm>
            <a:off x="-1" y="-1"/>
            <a:ext cx="9144001" cy="4572001"/>
          </a:xfrm>
          <a:prstGeom prst="rect">
            <a:avLst/>
          </a:prstGeom>
          <a:effectLst/>
        </p:spPr>
      </p:pic>
      <p:pic>
        <p:nvPicPr>
          <p:cNvPr id="2" name="Picture 1">
            <a:extLst>
              <a:ext uri="{FF2B5EF4-FFF2-40B4-BE49-F238E27FC236}">
                <a16:creationId xmlns:a16="http://schemas.microsoft.com/office/drawing/2014/main" id="{27E83895-4D45-AA89-FF37-2BA1A6FE771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16842" y="5425723"/>
            <a:ext cx="2955704" cy="869414"/>
          </a:xfrm>
          <a:prstGeom prst="rect">
            <a:avLst/>
          </a:prstGeom>
        </p:spPr>
      </p:pic>
      <p:sp>
        <p:nvSpPr>
          <p:cNvPr id="3" name="Text Placeholder 9">
            <a:extLst>
              <a:ext uri="{FF2B5EF4-FFF2-40B4-BE49-F238E27FC236}">
                <a16:creationId xmlns:a16="http://schemas.microsoft.com/office/drawing/2014/main" id="{5192D6A6-D76C-CA83-FB62-A0B50D94FA2F}"/>
              </a:ext>
            </a:extLst>
          </p:cNvPr>
          <p:cNvSpPr>
            <a:spLocks noGrp="1"/>
          </p:cNvSpPr>
          <p:nvPr>
            <p:ph type="body" sz="quarter" idx="11" hasCustomPrompt="1"/>
          </p:nvPr>
        </p:nvSpPr>
        <p:spPr>
          <a:xfrm>
            <a:off x="3704478" y="5790165"/>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6F7F17B1-69BC-256D-B2D8-25AEC9EBE451}"/>
              </a:ext>
            </a:extLst>
          </p:cNvPr>
          <p:cNvSpPr>
            <a:spLocks noGrp="1"/>
          </p:cNvSpPr>
          <p:nvPr>
            <p:ph type="title" hasCustomPrompt="1"/>
          </p:nvPr>
        </p:nvSpPr>
        <p:spPr>
          <a:xfrm>
            <a:off x="3704478" y="5372570"/>
            <a:ext cx="4862633" cy="417595"/>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1794409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9144000" cy="4572000"/>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pic>
        <p:nvPicPr>
          <p:cNvPr id="2" name="Picture 1">
            <a:extLst>
              <a:ext uri="{FF2B5EF4-FFF2-40B4-BE49-F238E27FC236}">
                <a16:creationId xmlns:a16="http://schemas.microsoft.com/office/drawing/2014/main" id="{F3FFC95C-8368-1EFE-B50D-CD85D5F969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842" y="5425723"/>
            <a:ext cx="2955704" cy="869414"/>
          </a:xfrm>
          <a:prstGeom prst="rect">
            <a:avLst/>
          </a:prstGeom>
        </p:spPr>
      </p:pic>
      <p:sp>
        <p:nvSpPr>
          <p:cNvPr id="3" name="Text Placeholder 9">
            <a:extLst>
              <a:ext uri="{FF2B5EF4-FFF2-40B4-BE49-F238E27FC236}">
                <a16:creationId xmlns:a16="http://schemas.microsoft.com/office/drawing/2014/main" id="{D36C1B3A-E6DD-92EB-82DF-87BD149CFC70}"/>
              </a:ext>
            </a:extLst>
          </p:cNvPr>
          <p:cNvSpPr>
            <a:spLocks noGrp="1"/>
          </p:cNvSpPr>
          <p:nvPr>
            <p:ph type="body" sz="quarter" idx="12" hasCustomPrompt="1"/>
          </p:nvPr>
        </p:nvSpPr>
        <p:spPr>
          <a:xfrm>
            <a:off x="3704478" y="5790165"/>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87FAE636-D9A5-B80D-AE5B-D6022D37A929}"/>
              </a:ext>
            </a:extLst>
          </p:cNvPr>
          <p:cNvSpPr>
            <a:spLocks noGrp="1"/>
          </p:cNvSpPr>
          <p:nvPr>
            <p:ph type="title" hasCustomPrompt="1"/>
          </p:nvPr>
        </p:nvSpPr>
        <p:spPr>
          <a:xfrm>
            <a:off x="3704478" y="5372570"/>
            <a:ext cx="4862633" cy="417595"/>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3603050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239963"/>
            <a:ext cx="2473325" cy="2487612"/>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8" name="Picture Placeholder 17"/>
          <p:cNvSpPr>
            <a:spLocks noGrp="1"/>
          </p:cNvSpPr>
          <p:nvPr>
            <p:ph type="pic" sz="quarter" idx="13"/>
          </p:nvPr>
        </p:nvSpPr>
        <p:spPr>
          <a:xfrm>
            <a:off x="1817688" y="2239963"/>
            <a:ext cx="2484437" cy="2487612"/>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ext Placeholder 13"/>
          <p:cNvSpPr>
            <a:spLocks noGrp="1"/>
          </p:cNvSpPr>
          <p:nvPr>
            <p:ph type="body" sz="quarter" idx="11" hasCustomPrompt="1"/>
          </p:nvPr>
        </p:nvSpPr>
        <p:spPr>
          <a:xfrm>
            <a:off x="-8313" y="1115870"/>
            <a:ext cx="9143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8313" y="1539191"/>
            <a:ext cx="9143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1817689" y="4968656"/>
            <a:ext cx="2484436"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901550" y="4966303"/>
            <a:ext cx="2487133"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1817688" y="5402254"/>
            <a:ext cx="248443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901551" y="5402060"/>
            <a:ext cx="2487132"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1817688" y="5746218"/>
            <a:ext cx="2484437"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908129" y="5742722"/>
            <a:ext cx="2484437"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15" name="Title 2"/>
          <p:cNvSpPr>
            <a:spLocks noGrp="1"/>
          </p:cNvSpPr>
          <p:nvPr>
            <p:ph type="title" hasCustomPrompt="1"/>
          </p:nvPr>
        </p:nvSpPr>
        <p:spPr>
          <a:xfrm>
            <a:off x="0" y="673319"/>
            <a:ext cx="9144000" cy="437941"/>
          </a:xfrm>
        </p:spPr>
        <p:txBody>
          <a:bodyPr>
            <a:normAutofit/>
          </a:bodyPr>
          <a:lstStyle>
            <a:lvl1pPr algn="ctr">
              <a:defRPr sz="3000"/>
            </a:lvl1pPr>
          </a:lstStyle>
          <a:p>
            <a:pPr lvl="0"/>
            <a:r>
              <a:rPr lang="en-US" dirty="0"/>
              <a:t>Subtitle 1</a:t>
            </a:r>
          </a:p>
        </p:txBody>
      </p:sp>
    </p:spTree>
    <p:extLst>
      <p:ext uri="{BB962C8B-B14F-4D97-AF65-F5344CB8AC3E}">
        <p14:creationId xmlns:p14="http://schemas.microsoft.com/office/powerpoint/2010/main" val="3903353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2100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4"/>
          </p:nvPr>
        </p:nvSpPr>
        <p:spPr>
          <a:xfrm>
            <a:off x="3028950" y="6356350"/>
            <a:ext cx="30861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672" r:id="rId1"/>
    <p:sldLayoutId id="2147483733" r:id="rId2"/>
    <p:sldLayoutId id="2147483737" r:id="rId3"/>
    <p:sldLayoutId id="2147483734" r:id="rId4"/>
    <p:sldLayoutId id="2147483735" r:id="rId5"/>
    <p:sldLayoutId id="2147483736" r:id="rId6"/>
    <p:sldLayoutId id="2147483740" r:id="rId7"/>
    <p:sldLayoutId id="2147483666" r:id="rId8"/>
    <p:sldLayoutId id="2147483673" r:id="rId9"/>
    <p:sldLayoutId id="2147483719" r:id="rId10"/>
    <p:sldLayoutId id="2147483674" r:id="rId11"/>
    <p:sldLayoutId id="2147483720" r:id="rId12"/>
    <p:sldLayoutId id="2147483721" r:id="rId13"/>
    <p:sldLayoutId id="2147483675" r:id="rId14"/>
    <p:sldLayoutId id="2147483744" r:id="rId15"/>
    <p:sldLayoutId id="2147483741" r:id="rId16"/>
    <p:sldLayoutId id="2147483665" r:id="rId17"/>
    <p:sldLayoutId id="2147483677" r:id="rId18"/>
    <p:sldLayoutId id="2147483692" r:id="rId19"/>
    <p:sldLayoutId id="2147483696" r:id="rId20"/>
    <p:sldLayoutId id="2147483694" r:id="rId21"/>
    <p:sldLayoutId id="2147483695" r:id="rId22"/>
    <p:sldLayoutId id="2147483739" r:id="rId23"/>
    <p:sldLayoutId id="2147483743" r:id="rId24"/>
    <p:sldLayoutId id="2147483702" r:id="rId25"/>
    <p:sldLayoutId id="2147483725" r:id="rId26"/>
    <p:sldLayoutId id="2147483726" r:id="rId27"/>
    <p:sldLayoutId id="2147483727" r:id="rId28"/>
    <p:sldLayoutId id="2147483728" r:id="rId29"/>
    <p:sldLayoutId id="2147483730" r:id="rId30"/>
    <p:sldLayoutId id="2147483731" r:id="rId31"/>
    <p:sldLayoutId id="2147483732" r:id="rId32"/>
    <p:sldLayoutId id="2147483703" r:id="rId33"/>
    <p:sldLayoutId id="2147483704" r:id="rId34"/>
    <p:sldLayoutId id="2147483705" r:id="rId35"/>
    <p:sldLayoutId id="2147483669" r:id="rId36"/>
    <p:sldLayoutId id="2147483706" r:id="rId37"/>
    <p:sldLayoutId id="2147483707" r:id="rId38"/>
    <p:sldLayoutId id="2147483712" r:id="rId39"/>
    <p:sldLayoutId id="2147483711" r:id="rId40"/>
    <p:sldLayoutId id="2147483713" r:id="rId41"/>
    <p:sldLayoutId id="2147483742" r:id="rId42"/>
    <p:sldLayoutId id="2147483714" r:id="rId43"/>
    <p:sldLayoutId id="2147483715" r:id="rId44"/>
    <p:sldLayoutId id="2147483738" r:id="rId45"/>
    <p:sldLayoutId id="2147483667" r:id="rId46"/>
    <p:sldLayoutId id="2147483716" r:id="rId47"/>
    <p:sldLayoutId id="2147483724" r:id="rId48"/>
    <p:sldLayoutId id="2147483718" r:id="rId49"/>
    <p:sldLayoutId id="2147483717" r:id="rId50"/>
    <p:sldLayoutId id="2147483693" r:id="rId51"/>
    <p:sldLayoutId id="2147483747" r:id="rId52"/>
    <p:sldLayoutId id="2147483748" r:id="rId53"/>
    <p:sldLayoutId id="2147483668" r:id="rId54"/>
    <p:sldLayoutId id="2147483749" r:id="rId55"/>
    <p:sldLayoutId id="2147483750" r:id="rId56"/>
    <p:sldLayoutId id="2147483751" r:id="rId57"/>
    <p:sldLayoutId id="2147483752" r:id="rId58"/>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hyperlink" Target="mailto:licensed.counselors@doh.wa.gov"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doh.wa.gov/licenses-permits-and-certificates/professions-new-renew-or-update/mental-health-counselor/rules-progress" TargetMode="External"/><Relationship Id="rId4" Type="http://schemas.openxmlformats.org/officeDocument/2006/relationships/hyperlink" Target="https://public.govdelivery.com/accounts/WADOH/subscriber/new"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04478" y="5790165"/>
            <a:ext cx="4333533" cy="472352"/>
          </a:xfrm>
        </p:spPr>
        <p:txBody>
          <a:bodyPr>
            <a:normAutofit fontScale="70000" lnSpcReduction="20000"/>
          </a:bodyPr>
          <a:lstStyle/>
          <a:p>
            <a:r>
              <a:rPr lang="en-US" dirty="0"/>
              <a:t>MENTAL HEALTH COUNSELORS, MARRIAGE AND FAMILY THERAPISTS, SOCIAL WORKERS</a:t>
            </a:r>
          </a:p>
        </p:txBody>
      </p:sp>
      <p:sp>
        <p:nvSpPr>
          <p:cNvPr id="3" name="Title 2"/>
          <p:cNvSpPr>
            <a:spLocks noGrp="1"/>
          </p:cNvSpPr>
          <p:nvPr>
            <p:ph type="title"/>
          </p:nvPr>
        </p:nvSpPr>
        <p:spPr/>
        <p:txBody>
          <a:bodyPr/>
          <a:lstStyle/>
          <a:p>
            <a:r>
              <a:rPr lang="en-US" dirty="0"/>
              <a:t>Rules workshop</a:t>
            </a:r>
          </a:p>
        </p:txBody>
      </p:sp>
    </p:spTree>
    <p:extLst>
      <p:ext uri="{BB962C8B-B14F-4D97-AF65-F5344CB8AC3E}">
        <p14:creationId xmlns:p14="http://schemas.microsoft.com/office/powerpoint/2010/main" val="342105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00099" y="1589278"/>
            <a:ext cx="6769734" cy="360680"/>
          </a:xfrm>
          <a:prstGeom prst="rect">
            <a:avLst/>
          </a:prstGeom>
        </p:spPr>
        <p:txBody>
          <a:bodyPr vert="horz" wrap="square" lIns="0" tIns="12065" rIns="0" bIns="0" rtlCol="0">
            <a:spAutoFit/>
          </a:bodyPr>
          <a:lstStyle/>
          <a:p>
            <a:pPr marL="12700">
              <a:lnSpc>
                <a:spcPct val="100000"/>
              </a:lnSpc>
              <a:spcBef>
                <a:spcPts val="95"/>
              </a:spcBef>
            </a:pPr>
            <a:r>
              <a:rPr sz="2200" dirty="0">
                <a:latin typeface="Calibri"/>
                <a:cs typeface="Calibri"/>
              </a:rPr>
              <a:t>Example</a:t>
            </a:r>
            <a:r>
              <a:rPr sz="2200" spc="-65" dirty="0">
                <a:latin typeface="Calibri"/>
                <a:cs typeface="Calibri"/>
              </a:rPr>
              <a:t> </a:t>
            </a:r>
            <a:r>
              <a:rPr sz="2200" dirty="0">
                <a:latin typeface="Calibri"/>
                <a:cs typeface="Calibri"/>
              </a:rPr>
              <a:t>from</a:t>
            </a:r>
            <a:r>
              <a:rPr sz="2200" spc="-75" dirty="0">
                <a:latin typeface="Calibri"/>
                <a:cs typeface="Calibri"/>
              </a:rPr>
              <a:t> </a:t>
            </a:r>
            <a:r>
              <a:rPr sz="2200" dirty="0">
                <a:latin typeface="Calibri"/>
                <a:cs typeface="Calibri"/>
              </a:rPr>
              <a:t>the</a:t>
            </a:r>
            <a:r>
              <a:rPr sz="2200" spc="-60" dirty="0">
                <a:latin typeface="Calibri"/>
                <a:cs typeface="Calibri"/>
              </a:rPr>
              <a:t> </a:t>
            </a:r>
            <a:r>
              <a:rPr sz="2200" dirty="0">
                <a:latin typeface="Calibri"/>
                <a:cs typeface="Calibri"/>
              </a:rPr>
              <a:t>Pharmacy</a:t>
            </a:r>
            <a:r>
              <a:rPr sz="2200" spc="-75" dirty="0">
                <a:latin typeface="Calibri"/>
                <a:cs typeface="Calibri"/>
              </a:rPr>
              <a:t> </a:t>
            </a:r>
            <a:r>
              <a:rPr sz="2200" dirty="0">
                <a:latin typeface="Calibri"/>
                <a:cs typeface="Calibri"/>
              </a:rPr>
              <a:t>Quality</a:t>
            </a:r>
            <a:r>
              <a:rPr sz="2200" spc="-80" dirty="0">
                <a:latin typeface="Calibri"/>
                <a:cs typeface="Calibri"/>
              </a:rPr>
              <a:t> </a:t>
            </a:r>
            <a:r>
              <a:rPr sz="2200" spc="-10" dirty="0">
                <a:latin typeface="Calibri"/>
                <a:cs typeface="Calibri"/>
              </a:rPr>
              <a:t>Assurance</a:t>
            </a:r>
            <a:r>
              <a:rPr sz="2200" spc="-80" dirty="0">
                <a:latin typeface="Calibri"/>
                <a:cs typeface="Calibri"/>
              </a:rPr>
              <a:t> </a:t>
            </a:r>
            <a:r>
              <a:rPr sz="2200" spc="-10" dirty="0">
                <a:latin typeface="Calibri"/>
                <a:cs typeface="Calibri"/>
              </a:rPr>
              <a:t>Commission</a:t>
            </a:r>
            <a:endParaRPr sz="2200" dirty="0">
              <a:latin typeface="Calibri"/>
              <a:cs typeface="Calibri"/>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17145">
              <a:lnSpc>
                <a:spcPct val="100000"/>
              </a:lnSpc>
              <a:spcBef>
                <a:spcPts val="100"/>
              </a:spcBef>
            </a:pPr>
            <a:r>
              <a:rPr dirty="0"/>
              <a:t>WAC</a:t>
            </a:r>
            <a:r>
              <a:rPr spc="20" dirty="0"/>
              <a:t> </a:t>
            </a:r>
            <a:r>
              <a:rPr dirty="0"/>
              <a:t>Numbering</a:t>
            </a:r>
            <a:r>
              <a:rPr spc="-30" dirty="0"/>
              <a:t> </a:t>
            </a:r>
            <a:r>
              <a:rPr spc="-10" dirty="0"/>
              <a:t>System</a:t>
            </a:r>
          </a:p>
        </p:txBody>
      </p:sp>
      <p:pic>
        <p:nvPicPr>
          <p:cNvPr id="4" name="object 4"/>
          <p:cNvPicPr/>
          <p:nvPr/>
        </p:nvPicPr>
        <p:blipFill>
          <a:blip r:embed="rId2" cstate="print"/>
          <a:stretch>
            <a:fillRect/>
          </a:stretch>
        </p:blipFill>
        <p:spPr>
          <a:xfrm>
            <a:off x="1557714" y="2250414"/>
            <a:ext cx="6044225" cy="3342915"/>
          </a:xfrm>
          <a:prstGeom prst="rect">
            <a:avLst/>
          </a:prstGeom>
        </p:spPr>
      </p:pic>
      <p:sp>
        <p:nvSpPr>
          <p:cNvPr id="5" name="object 5"/>
          <p:cNvSpPr txBox="1">
            <a:spLocks noGrp="1"/>
          </p:cNvSpPr>
          <p:nvPr>
            <p:ph type="sldNum" sz="quarter" idx="7"/>
          </p:nvPr>
        </p:nvSpPr>
        <p:spPr>
          <a:xfrm>
            <a:off x="1906543" y="6383632"/>
            <a:ext cx="5346565" cy="291105"/>
          </a:xfrm>
          <a:prstGeom prst="rect">
            <a:avLst/>
          </a:prstGeom>
        </p:spPr>
        <p:txBody>
          <a:bodyPr vert="horz" wrap="square" lIns="0" tIns="13970" rIns="0" bIns="0" rtlCol="0">
            <a:spAutoFit/>
          </a:bodyPr>
          <a:lstStyle/>
          <a:p>
            <a:pPr marL="76200">
              <a:lnSpc>
                <a:spcPct val="100000"/>
              </a:lnSpc>
              <a:spcBef>
                <a:spcPts val="110"/>
              </a:spcBef>
            </a:pPr>
            <a:r>
              <a:rPr dirty="0"/>
              <a:t>Washington</a:t>
            </a:r>
            <a:r>
              <a:rPr spc="15" dirty="0"/>
              <a:t> </a:t>
            </a:r>
            <a:r>
              <a:rPr dirty="0"/>
              <a:t>State</a:t>
            </a:r>
            <a:r>
              <a:rPr spc="-5" dirty="0"/>
              <a:t> </a:t>
            </a:r>
            <a:r>
              <a:rPr dirty="0"/>
              <a:t>Department</a:t>
            </a:r>
            <a:r>
              <a:rPr spc="-5" dirty="0"/>
              <a:t> </a:t>
            </a:r>
            <a:r>
              <a:rPr dirty="0"/>
              <a:t>of</a:t>
            </a:r>
            <a:r>
              <a:rPr spc="-30" dirty="0"/>
              <a:t> </a:t>
            </a:r>
            <a:r>
              <a:rPr dirty="0"/>
              <a:t>Health </a:t>
            </a:r>
            <a:r>
              <a:rPr dirty="0">
                <a:solidFill>
                  <a:srgbClr val="000000"/>
                </a:solidFill>
              </a:rPr>
              <a:t>|</a:t>
            </a:r>
            <a:r>
              <a:rPr spc="-25" dirty="0">
                <a:solidFill>
                  <a:srgbClr val="000000"/>
                </a:solidFill>
              </a:rPr>
              <a:t> </a:t>
            </a:r>
            <a:fld id="{81D60167-4931-47E6-BA6A-407CBD079E47}" type="slidenum">
              <a:rPr spc="-50" dirty="0">
                <a:solidFill>
                  <a:srgbClr val="000000"/>
                </a:solidFill>
              </a:rPr>
              <a:t>10</a:t>
            </a:fld>
            <a:endParaRPr spc="-5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7069" y="1495704"/>
            <a:ext cx="7281545" cy="3263714"/>
          </a:xfrm>
          <a:prstGeom prst="rect">
            <a:avLst/>
          </a:prstGeom>
        </p:spPr>
        <p:txBody>
          <a:bodyPr vert="horz" wrap="square" lIns="0" tIns="105410" rIns="0" bIns="0" rtlCol="0" anchor="t">
            <a:spAutoFit/>
          </a:bodyPr>
          <a:lstStyle/>
          <a:p>
            <a:pPr marL="354965" indent="-342265">
              <a:lnSpc>
                <a:spcPct val="100000"/>
              </a:lnSpc>
              <a:spcBef>
                <a:spcPts val="830"/>
              </a:spcBef>
              <a:buClr>
                <a:srgbClr val="56B6AE"/>
              </a:buClr>
              <a:buFont typeface="Arial"/>
              <a:buChar char="•"/>
              <a:tabLst>
                <a:tab pos="354965" algn="l"/>
              </a:tabLst>
            </a:pPr>
            <a:r>
              <a:rPr sz="2200" dirty="0">
                <a:latin typeface="Calibri"/>
                <a:cs typeface="Calibri"/>
              </a:rPr>
              <a:t>New</a:t>
            </a:r>
            <a:r>
              <a:rPr sz="2200" spc="-35" dirty="0">
                <a:latin typeface="Calibri"/>
                <a:cs typeface="Calibri"/>
              </a:rPr>
              <a:t> </a:t>
            </a:r>
            <a:r>
              <a:rPr sz="2200" dirty="0">
                <a:latin typeface="Calibri"/>
                <a:cs typeface="Calibri"/>
              </a:rPr>
              <a:t>or</a:t>
            </a:r>
            <a:r>
              <a:rPr sz="2200" spc="-45" dirty="0">
                <a:latin typeface="Calibri"/>
                <a:cs typeface="Calibri"/>
              </a:rPr>
              <a:t> </a:t>
            </a:r>
            <a:r>
              <a:rPr sz="2200" dirty="0">
                <a:latin typeface="Calibri"/>
                <a:cs typeface="Calibri"/>
              </a:rPr>
              <a:t>revised</a:t>
            </a:r>
            <a:r>
              <a:rPr sz="2200" spc="-65" dirty="0">
                <a:latin typeface="Calibri"/>
                <a:cs typeface="Calibri"/>
              </a:rPr>
              <a:t> </a:t>
            </a:r>
            <a:r>
              <a:rPr sz="2200" spc="-10" dirty="0">
                <a:latin typeface="Calibri"/>
                <a:cs typeface="Calibri"/>
              </a:rPr>
              <a:t>legislation</a:t>
            </a:r>
            <a:endParaRPr sz="2200" dirty="0">
              <a:latin typeface="Calibri"/>
              <a:cs typeface="Calibri"/>
            </a:endParaRPr>
          </a:p>
          <a:p>
            <a:pPr marL="354965" indent="-342265">
              <a:lnSpc>
                <a:spcPct val="150119"/>
              </a:lnSpc>
              <a:spcBef>
                <a:spcPts val="735"/>
              </a:spcBef>
              <a:buClr>
                <a:srgbClr val="56B6AE"/>
              </a:buClr>
              <a:buFont typeface="Arial"/>
              <a:buChar char="•"/>
              <a:tabLst>
                <a:tab pos="354965" algn="l"/>
              </a:tabLst>
            </a:pPr>
            <a:r>
              <a:rPr sz="2200" spc="-10" dirty="0">
                <a:latin typeface="Calibri"/>
                <a:cs typeface="Calibri"/>
              </a:rPr>
              <a:t>Board/Commission</a:t>
            </a:r>
            <a:r>
              <a:rPr sz="2200" spc="-55" dirty="0">
                <a:latin typeface="Calibri"/>
                <a:cs typeface="Calibri"/>
              </a:rPr>
              <a:t> </a:t>
            </a:r>
            <a:r>
              <a:rPr sz="2200" dirty="0">
                <a:latin typeface="Calibri"/>
                <a:cs typeface="Calibri"/>
              </a:rPr>
              <a:t>or</a:t>
            </a:r>
            <a:r>
              <a:rPr sz="2200" spc="-40" dirty="0">
                <a:latin typeface="Calibri"/>
                <a:cs typeface="Calibri"/>
              </a:rPr>
              <a:t> </a:t>
            </a:r>
            <a:r>
              <a:rPr sz="2200" spc="-10" dirty="0">
                <a:latin typeface="Calibri"/>
                <a:cs typeface="Calibri"/>
              </a:rPr>
              <a:t>Department</a:t>
            </a:r>
            <a:r>
              <a:rPr sz="2200" spc="-20" dirty="0">
                <a:latin typeface="Calibri"/>
                <a:cs typeface="Calibri"/>
              </a:rPr>
              <a:t> </a:t>
            </a:r>
            <a:r>
              <a:rPr sz="2200" dirty="0">
                <a:latin typeface="Calibri"/>
                <a:cs typeface="Calibri"/>
              </a:rPr>
              <a:t>of</a:t>
            </a:r>
            <a:r>
              <a:rPr sz="2200" spc="-25" dirty="0">
                <a:latin typeface="Calibri"/>
                <a:cs typeface="Calibri"/>
              </a:rPr>
              <a:t> </a:t>
            </a:r>
            <a:r>
              <a:rPr sz="2200" dirty="0">
                <a:latin typeface="Calibri"/>
                <a:cs typeface="Calibri"/>
              </a:rPr>
              <a:t>Health</a:t>
            </a:r>
            <a:r>
              <a:rPr sz="2200" spc="-20" dirty="0">
                <a:latin typeface="Calibri"/>
                <a:cs typeface="Calibri"/>
              </a:rPr>
              <a:t> </a:t>
            </a:r>
            <a:r>
              <a:rPr sz="2200" dirty="0">
                <a:latin typeface="Calibri"/>
                <a:cs typeface="Calibri"/>
              </a:rPr>
              <a:t>(DOH)</a:t>
            </a:r>
            <a:r>
              <a:rPr sz="2200" spc="-20" dirty="0">
                <a:latin typeface="Calibri"/>
                <a:cs typeface="Calibri"/>
              </a:rPr>
              <a:t> </a:t>
            </a:r>
            <a:r>
              <a:rPr lang="en-US" sz="2200" spc="-10" dirty="0">
                <a:latin typeface="Calibri"/>
                <a:cs typeface="Calibri"/>
              </a:rPr>
              <a:t>identifies </a:t>
            </a:r>
            <a:r>
              <a:rPr lang="en-US" sz="2200" spc="-20" dirty="0">
                <a:latin typeface="Calibri"/>
                <a:cs typeface="Calibri"/>
              </a:rPr>
              <a:t>need</a:t>
            </a:r>
            <a:endParaRPr sz="2200" dirty="0">
              <a:latin typeface="Calibri"/>
              <a:cs typeface="Calibri"/>
            </a:endParaRPr>
          </a:p>
          <a:p>
            <a:pPr marL="354965" indent="-342265">
              <a:lnSpc>
                <a:spcPct val="100000"/>
              </a:lnSpc>
              <a:spcBef>
                <a:spcPts val="735"/>
              </a:spcBef>
              <a:buClr>
                <a:srgbClr val="56B6AE"/>
              </a:buClr>
              <a:buFont typeface="Arial"/>
              <a:buChar char="•"/>
              <a:tabLst>
                <a:tab pos="354965" algn="l"/>
              </a:tabLst>
            </a:pPr>
            <a:r>
              <a:rPr sz="2200" dirty="0">
                <a:latin typeface="Calibri"/>
                <a:cs typeface="Calibri"/>
              </a:rPr>
              <a:t>Formal</a:t>
            </a:r>
            <a:r>
              <a:rPr sz="2200" spc="-80" dirty="0">
                <a:latin typeface="Calibri"/>
                <a:cs typeface="Calibri"/>
              </a:rPr>
              <a:t> </a:t>
            </a:r>
            <a:r>
              <a:rPr sz="2200" dirty="0">
                <a:latin typeface="Calibri"/>
                <a:cs typeface="Calibri"/>
              </a:rPr>
              <a:t>petitions</a:t>
            </a:r>
            <a:r>
              <a:rPr sz="2200" spc="-70" dirty="0">
                <a:latin typeface="Calibri"/>
                <a:cs typeface="Calibri"/>
              </a:rPr>
              <a:t> </a:t>
            </a:r>
            <a:r>
              <a:rPr sz="2200" dirty="0">
                <a:latin typeface="Calibri"/>
                <a:cs typeface="Calibri"/>
              </a:rPr>
              <a:t>by</a:t>
            </a:r>
            <a:r>
              <a:rPr sz="2200" spc="-70" dirty="0">
                <a:latin typeface="Calibri"/>
                <a:cs typeface="Calibri"/>
              </a:rPr>
              <a:t> </a:t>
            </a:r>
            <a:r>
              <a:rPr sz="2200" spc="-10" dirty="0">
                <a:latin typeface="Calibri"/>
                <a:cs typeface="Calibri"/>
              </a:rPr>
              <a:t>interested</a:t>
            </a:r>
            <a:r>
              <a:rPr sz="2200" spc="-60" dirty="0">
                <a:latin typeface="Calibri"/>
                <a:cs typeface="Calibri"/>
              </a:rPr>
              <a:t> </a:t>
            </a:r>
            <a:r>
              <a:rPr sz="2200" dirty="0">
                <a:latin typeface="Calibri"/>
                <a:cs typeface="Calibri"/>
              </a:rPr>
              <a:t>parties</a:t>
            </a:r>
            <a:r>
              <a:rPr sz="2200" spc="-70" dirty="0">
                <a:latin typeface="Calibri"/>
                <a:cs typeface="Calibri"/>
              </a:rPr>
              <a:t> </a:t>
            </a:r>
            <a:r>
              <a:rPr sz="2200" dirty="0">
                <a:latin typeface="Calibri"/>
                <a:cs typeface="Calibri"/>
              </a:rPr>
              <a:t>under</a:t>
            </a:r>
            <a:r>
              <a:rPr sz="2200" spc="-70" dirty="0">
                <a:latin typeface="Calibri"/>
                <a:cs typeface="Calibri"/>
              </a:rPr>
              <a:t> </a:t>
            </a:r>
            <a:r>
              <a:rPr sz="2200" dirty="0">
                <a:latin typeface="Calibri"/>
                <a:cs typeface="Calibri"/>
              </a:rPr>
              <a:t>RCW</a:t>
            </a:r>
            <a:r>
              <a:rPr sz="2200" spc="-60" dirty="0">
                <a:latin typeface="Calibri"/>
                <a:cs typeface="Calibri"/>
              </a:rPr>
              <a:t> </a:t>
            </a:r>
            <a:r>
              <a:rPr sz="2200" spc="-10" dirty="0">
                <a:latin typeface="Calibri"/>
                <a:cs typeface="Calibri"/>
              </a:rPr>
              <a:t>34.05.330</a:t>
            </a:r>
            <a:endParaRPr sz="2200" dirty="0">
              <a:latin typeface="Calibri"/>
              <a:cs typeface="Calibri"/>
            </a:endParaRPr>
          </a:p>
          <a:p>
            <a:pPr marL="354965" indent="-342265">
              <a:lnSpc>
                <a:spcPct val="100000"/>
              </a:lnSpc>
              <a:spcBef>
                <a:spcPts val="740"/>
              </a:spcBef>
              <a:buClr>
                <a:srgbClr val="56B6AE"/>
              </a:buClr>
              <a:buFont typeface="Arial"/>
              <a:buChar char="•"/>
              <a:tabLst>
                <a:tab pos="354965" algn="l"/>
              </a:tabLst>
            </a:pPr>
            <a:r>
              <a:rPr sz="2200" dirty="0">
                <a:latin typeface="Calibri"/>
                <a:cs typeface="Calibri"/>
              </a:rPr>
              <a:t>Changes</a:t>
            </a:r>
            <a:r>
              <a:rPr sz="2200" spc="-65" dirty="0">
                <a:latin typeface="Calibri"/>
                <a:cs typeface="Calibri"/>
              </a:rPr>
              <a:t> </a:t>
            </a:r>
            <a:r>
              <a:rPr sz="2200" dirty="0">
                <a:latin typeface="Calibri"/>
                <a:cs typeface="Calibri"/>
              </a:rPr>
              <a:t>in</a:t>
            </a:r>
            <a:r>
              <a:rPr sz="2200" spc="-75" dirty="0">
                <a:latin typeface="Calibri"/>
                <a:cs typeface="Calibri"/>
              </a:rPr>
              <a:t> </a:t>
            </a:r>
            <a:r>
              <a:rPr sz="2200" dirty="0">
                <a:latin typeface="Calibri"/>
                <a:cs typeface="Calibri"/>
              </a:rPr>
              <a:t>technology</a:t>
            </a:r>
            <a:r>
              <a:rPr sz="2200" spc="-55" dirty="0">
                <a:latin typeface="Calibri"/>
                <a:cs typeface="Calibri"/>
              </a:rPr>
              <a:t> </a:t>
            </a:r>
            <a:r>
              <a:rPr sz="2200" dirty="0">
                <a:latin typeface="Calibri"/>
                <a:cs typeface="Calibri"/>
              </a:rPr>
              <a:t>or</a:t>
            </a:r>
            <a:r>
              <a:rPr sz="2200" spc="-75" dirty="0">
                <a:latin typeface="Calibri"/>
                <a:cs typeface="Calibri"/>
              </a:rPr>
              <a:t> </a:t>
            </a:r>
            <a:r>
              <a:rPr sz="2200" dirty="0">
                <a:latin typeface="Calibri"/>
                <a:cs typeface="Calibri"/>
              </a:rPr>
              <a:t>national</a:t>
            </a:r>
            <a:r>
              <a:rPr sz="2200" spc="-70" dirty="0">
                <a:latin typeface="Calibri"/>
                <a:cs typeface="Calibri"/>
              </a:rPr>
              <a:t> </a:t>
            </a:r>
            <a:r>
              <a:rPr sz="2200" spc="-10" dirty="0">
                <a:latin typeface="Calibri"/>
                <a:cs typeface="Calibri"/>
              </a:rPr>
              <a:t>standards</a:t>
            </a:r>
            <a:endParaRPr sz="2200" dirty="0">
              <a:latin typeface="Calibri"/>
              <a:cs typeface="Calibri"/>
            </a:endParaRPr>
          </a:p>
          <a:p>
            <a:pPr marL="354965" indent="-342265">
              <a:lnSpc>
                <a:spcPct val="100000"/>
              </a:lnSpc>
              <a:spcBef>
                <a:spcPts val="735"/>
              </a:spcBef>
              <a:buClr>
                <a:srgbClr val="56B6AE"/>
              </a:buClr>
              <a:buFont typeface="Arial"/>
              <a:buChar char="•"/>
              <a:tabLst>
                <a:tab pos="354965" algn="l"/>
              </a:tabLst>
            </a:pPr>
            <a:r>
              <a:rPr sz="2200" dirty="0">
                <a:latin typeface="Calibri"/>
                <a:cs typeface="Calibri"/>
              </a:rPr>
              <a:t>Court</a:t>
            </a:r>
            <a:r>
              <a:rPr sz="2200" spc="-50" dirty="0">
                <a:latin typeface="Calibri"/>
                <a:cs typeface="Calibri"/>
              </a:rPr>
              <a:t> </a:t>
            </a:r>
            <a:r>
              <a:rPr sz="2200" spc="-10" dirty="0">
                <a:latin typeface="Calibri"/>
                <a:cs typeface="Calibri"/>
              </a:rPr>
              <a:t>decision</a:t>
            </a:r>
            <a:endParaRPr sz="2200" dirty="0">
              <a:latin typeface="Calibri"/>
              <a:cs typeface="Calibri"/>
            </a:endParaRPr>
          </a:p>
          <a:p>
            <a:pPr marL="354965" indent="-342265">
              <a:lnSpc>
                <a:spcPct val="100000"/>
              </a:lnSpc>
              <a:spcBef>
                <a:spcPts val="735"/>
              </a:spcBef>
              <a:buClr>
                <a:srgbClr val="56B6AE"/>
              </a:buClr>
              <a:buFont typeface="Arial"/>
              <a:buChar char="•"/>
              <a:tabLst>
                <a:tab pos="354965" algn="l"/>
              </a:tabLst>
            </a:pPr>
            <a:r>
              <a:rPr sz="2200" spc="-10" dirty="0">
                <a:latin typeface="Calibri"/>
                <a:cs typeface="Calibri"/>
              </a:rPr>
              <a:t>Governor’s</a:t>
            </a:r>
            <a:r>
              <a:rPr sz="2200" spc="-60" dirty="0">
                <a:latin typeface="Calibri"/>
                <a:cs typeface="Calibri"/>
              </a:rPr>
              <a:t> </a:t>
            </a:r>
            <a:r>
              <a:rPr sz="2200" spc="-10" dirty="0">
                <a:latin typeface="Calibri"/>
                <a:cs typeface="Calibri"/>
              </a:rPr>
              <a:t>directives</a:t>
            </a:r>
            <a:endParaRPr sz="2200" dirty="0">
              <a:latin typeface="Calibri"/>
              <a:cs typeface="Calibri"/>
            </a:endParaRPr>
          </a:p>
        </p:txBody>
      </p:sp>
      <p:sp>
        <p:nvSpPr>
          <p:cNvPr id="4" name="object 4"/>
          <p:cNvSpPr txBox="1">
            <a:spLocks noGrp="1"/>
          </p:cNvSpPr>
          <p:nvPr>
            <p:ph type="sldNum" sz="quarter" idx="7"/>
          </p:nvPr>
        </p:nvSpPr>
        <p:spPr>
          <a:xfrm>
            <a:off x="1884126" y="6347321"/>
            <a:ext cx="5375748" cy="291105"/>
          </a:xfrm>
          <a:prstGeom prst="rect">
            <a:avLst/>
          </a:prstGeom>
        </p:spPr>
        <p:txBody>
          <a:bodyPr vert="horz" wrap="square" lIns="0" tIns="13970" rIns="0" bIns="0" rtlCol="0">
            <a:spAutoFit/>
          </a:bodyPr>
          <a:lstStyle/>
          <a:p>
            <a:pPr marL="76200">
              <a:lnSpc>
                <a:spcPct val="100000"/>
              </a:lnSpc>
              <a:spcBef>
                <a:spcPts val="110"/>
              </a:spcBef>
            </a:pPr>
            <a:r>
              <a:rPr dirty="0"/>
              <a:t>Washington</a:t>
            </a:r>
            <a:r>
              <a:rPr spc="15" dirty="0"/>
              <a:t> </a:t>
            </a:r>
            <a:r>
              <a:rPr dirty="0"/>
              <a:t>State</a:t>
            </a:r>
            <a:r>
              <a:rPr spc="-5" dirty="0"/>
              <a:t> </a:t>
            </a:r>
            <a:r>
              <a:rPr dirty="0"/>
              <a:t>Department</a:t>
            </a:r>
            <a:r>
              <a:rPr spc="-5" dirty="0"/>
              <a:t> </a:t>
            </a:r>
            <a:r>
              <a:rPr dirty="0"/>
              <a:t>of</a:t>
            </a:r>
            <a:r>
              <a:rPr spc="-30" dirty="0"/>
              <a:t> </a:t>
            </a:r>
            <a:r>
              <a:rPr dirty="0"/>
              <a:t>Health </a:t>
            </a:r>
            <a:r>
              <a:rPr dirty="0">
                <a:solidFill>
                  <a:srgbClr val="000000"/>
                </a:solidFill>
              </a:rPr>
              <a:t>|</a:t>
            </a:r>
            <a:r>
              <a:rPr spc="-25" dirty="0">
                <a:solidFill>
                  <a:srgbClr val="000000"/>
                </a:solidFill>
              </a:rPr>
              <a:t> </a:t>
            </a:r>
            <a:fld id="{81D60167-4931-47E6-BA6A-407CBD079E47}" type="slidenum">
              <a:rPr spc="-50" dirty="0">
                <a:solidFill>
                  <a:srgbClr val="000000"/>
                </a:solidFill>
              </a:rPr>
              <a:t>11</a:t>
            </a:fld>
            <a:endParaRPr spc="-50" dirty="0">
              <a:solidFill>
                <a:srgbClr val="000000"/>
              </a:solidFil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4604">
              <a:lnSpc>
                <a:spcPct val="100000"/>
              </a:lnSpc>
              <a:spcBef>
                <a:spcPts val="100"/>
              </a:spcBef>
            </a:pPr>
            <a:r>
              <a:rPr dirty="0"/>
              <a:t>What</a:t>
            </a:r>
            <a:r>
              <a:rPr spc="25" dirty="0"/>
              <a:t> </a:t>
            </a:r>
            <a:r>
              <a:rPr dirty="0"/>
              <a:t>May</a:t>
            </a:r>
            <a:r>
              <a:rPr spc="-30" dirty="0"/>
              <a:t> </a:t>
            </a:r>
            <a:r>
              <a:rPr dirty="0"/>
              <a:t>Generate</a:t>
            </a:r>
            <a:r>
              <a:rPr spc="-35" dirty="0"/>
              <a:t> </a:t>
            </a:r>
            <a:r>
              <a:rPr spc="-10" dirty="0"/>
              <a:t>Rulemaking?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635" y="3256279"/>
            <a:ext cx="6336665" cy="482600"/>
          </a:xfrm>
          <a:prstGeom prst="rect">
            <a:avLst/>
          </a:prstGeom>
        </p:spPr>
        <p:txBody>
          <a:bodyPr vert="horz" wrap="square" lIns="0" tIns="12700" rIns="0" bIns="0" rtlCol="0">
            <a:spAutoFit/>
          </a:bodyPr>
          <a:lstStyle/>
          <a:p>
            <a:pPr marL="12700">
              <a:lnSpc>
                <a:spcPct val="100000"/>
              </a:lnSpc>
              <a:spcBef>
                <a:spcPts val="100"/>
              </a:spcBef>
            </a:pPr>
            <a:r>
              <a:rPr sz="3000" dirty="0"/>
              <a:t>STANDARD</a:t>
            </a:r>
            <a:r>
              <a:rPr sz="3000" spc="-15" dirty="0"/>
              <a:t> </a:t>
            </a:r>
            <a:r>
              <a:rPr sz="3000" dirty="0"/>
              <a:t>RULEMAKING</a:t>
            </a:r>
            <a:r>
              <a:rPr sz="3000" spc="-25" dirty="0"/>
              <a:t> </a:t>
            </a:r>
            <a:r>
              <a:rPr sz="3000" spc="-10" dirty="0"/>
              <a:t>PROCESS</a:t>
            </a:r>
            <a:endParaRPr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38530">
              <a:lnSpc>
                <a:spcPct val="100000"/>
              </a:lnSpc>
              <a:spcBef>
                <a:spcPts val="100"/>
              </a:spcBef>
            </a:pPr>
            <a:r>
              <a:rPr dirty="0"/>
              <a:t>Standard</a:t>
            </a:r>
            <a:r>
              <a:rPr spc="-5" dirty="0"/>
              <a:t> </a:t>
            </a:r>
            <a:r>
              <a:rPr dirty="0"/>
              <a:t>Rule</a:t>
            </a:r>
            <a:r>
              <a:rPr spc="-30" dirty="0"/>
              <a:t> </a:t>
            </a:r>
            <a:r>
              <a:rPr spc="-10" dirty="0"/>
              <a:t>Process*</a:t>
            </a:r>
          </a:p>
        </p:txBody>
      </p:sp>
      <p:sp>
        <p:nvSpPr>
          <p:cNvPr id="10" name="object 10"/>
          <p:cNvSpPr txBox="1">
            <a:spLocks noGrp="1"/>
          </p:cNvSpPr>
          <p:nvPr>
            <p:ph type="sldNum" sz="quarter" idx="7"/>
          </p:nvPr>
        </p:nvSpPr>
        <p:spPr>
          <a:xfrm>
            <a:off x="1961947" y="6347321"/>
            <a:ext cx="5220105" cy="291105"/>
          </a:xfrm>
          <a:prstGeom prst="rect">
            <a:avLst/>
          </a:prstGeom>
        </p:spPr>
        <p:txBody>
          <a:bodyPr vert="horz" wrap="square" lIns="0" tIns="13970" rIns="0" bIns="0" rtlCol="0">
            <a:spAutoFit/>
          </a:bodyPr>
          <a:lstStyle/>
          <a:p>
            <a:pPr marL="12700">
              <a:lnSpc>
                <a:spcPct val="100000"/>
              </a:lnSpc>
              <a:spcBef>
                <a:spcPts val="110"/>
              </a:spcBef>
            </a:pPr>
            <a:r>
              <a:rPr dirty="0"/>
              <a:t>Washington</a:t>
            </a:r>
            <a:r>
              <a:rPr spc="15" dirty="0"/>
              <a:t> </a:t>
            </a:r>
            <a:r>
              <a:rPr dirty="0"/>
              <a:t>State</a:t>
            </a:r>
            <a:r>
              <a:rPr spc="-5" dirty="0"/>
              <a:t> </a:t>
            </a:r>
            <a:r>
              <a:rPr dirty="0"/>
              <a:t>Department</a:t>
            </a:r>
            <a:r>
              <a:rPr spc="-5" dirty="0"/>
              <a:t> </a:t>
            </a:r>
            <a:r>
              <a:rPr dirty="0"/>
              <a:t>of</a:t>
            </a:r>
            <a:r>
              <a:rPr spc="-30" dirty="0"/>
              <a:t> </a:t>
            </a:r>
            <a:r>
              <a:rPr dirty="0"/>
              <a:t>Health </a:t>
            </a:r>
            <a:r>
              <a:rPr dirty="0">
                <a:solidFill>
                  <a:srgbClr val="000000"/>
                </a:solidFill>
              </a:rPr>
              <a:t>|</a:t>
            </a:r>
            <a:r>
              <a:rPr spc="-20" dirty="0">
                <a:solidFill>
                  <a:srgbClr val="000000"/>
                </a:solidFill>
              </a:rPr>
              <a:t> </a:t>
            </a:r>
            <a:fld id="{81D60167-4931-47E6-BA6A-407CBD079E47}" type="slidenum">
              <a:rPr spc="-25" dirty="0">
                <a:solidFill>
                  <a:srgbClr val="000000"/>
                </a:solidFill>
              </a:rPr>
              <a:t>13</a:t>
            </a:fld>
            <a:endParaRPr spc="-25" dirty="0">
              <a:solidFill>
                <a:srgbClr val="000000"/>
              </a:solidFill>
            </a:endParaRPr>
          </a:p>
        </p:txBody>
      </p:sp>
      <p:sp>
        <p:nvSpPr>
          <p:cNvPr id="3" name="object 3"/>
          <p:cNvSpPr txBox="1"/>
          <p:nvPr/>
        </p:nvSpPr>
        <p:spPr>
          <a:xfrm>
            <a:off x="1519174" y="1391158"/>
            <a:ext cx="1870710" cy="474980"/>
          </a:xfrm>
          <a:prstGeom prst="rect">
            <a:avLst/>
          </a:prstGeom>
          <a:solidFill>
            <a:srgbClr val="349D95"/>
          </a:solidFill>
        </p:spPr>
        <p:txBody>
          <a:bodyPr vert="horz" wrap="square" lIns="0" tIns="91440" rIns="0" bIns="0" rtlCol="0">
            <a:spAutoFit/>
          </a:bodyPr>
          <a:lstStyle/>
          <a:p>
            <a:pPr algn="ctr">
              <a:lnSpc>
                <a:spcPct val="100000"/>
              </a:lnSpc>
              <a:spcBef>
                <a:spcPts val="720"/>
              </a:spcBef>
            </a:pPr>
            <a:r>
              <a:rPr sz="1600" spc="-10" dirty="0">
                <a:solidFill>
                  <a:srgbClr val="FFFFFF"/>
                </a:solidFill>
                <a:latin typeface="Calibri"/>
                <a:cs typeface="Calibri"/>
              </a:rPr>
              <a:t>CR101</a:t>
            </a:r>
            <a:endParaRPr sz="1600" dirty="0">
              <a:latin typeface="Calibri"/>
              <a:cs typeface="Calibri"/>
            </a:endParaRPr>
          </a:p>
        </p:txBody>
      </p:sp>
      <p:sp>
        <p:nvSpPr>
          <p:cNvPr id="4" name="object 4"/>
          <p:cNvSpPr txBox="1"/>
          <p:nvPr/>
        </p:nvSpPr>
        <p:spPr>
          <a:xfrm>
            <a:off x="1519174" y="1865629"/>
            <a:ext cx="1870710" cy="745845"/>
          </a:xfrm>
          <a:prstGeom prst="rect">
            <a:avLst/>
          </a:prstGeom>
          <a:solidFill>
            <a:srgbClr val="CDDFDD">
              <a:alpha val="90194"/>
            </a:srgbClr>
          </a:solidFill>
        </p:spPr>
        <p:txBody>
          <a:bodyPr vert="horz" wrap="square" lIns="0" tIns="70485" rIns="0" bIns="0" rtlCol="0" anchor="t">
            <a:spAutoFit/>
          </a:bodyPr>
          <a:lstStyle/>
          <a:p>
            <a:pPr marL="262890" marR="459740" indent="-171450">
              <a:lnSpc>
                <a:spcPct val="143914"/>
              </a:lnSpc>
              <a:spcBef>
                <a:spcPts val="555"/>
              </a:spcBef>
              <a:buFont typeface="Arial"/>
              <a:buChar char="•"/>
              <a:tabLst>
                <a:tab pos="264160" algn="l"/>
              </a:tabLst>
            </a:pPr>
            <a:r>
              <a:rPr sz="1600" dirty="0">
                <a:latin typeface="Calibri"/>
                <a:cs typeface="Calibri"/>
              </a:rPr>
              <a:t>Rulemaking</a:t>
            </a:r>
            <a:r>
              <a:rPr sz="1600" spc="-70" dirty="0">
                <a:latin typeface="Calibri"/>
                <a:cs typeface="Calibri"/>
              </a:rPr>
              <a:t> </a:t>
            </a:r>
            <a:r>
              <a:rPr sz="1600" spc="-25" dirty="0">
                <a:latin typeface="Calibri"/>
                <a:cs typeface="Calibri"/>
              </a:rPr>
              <a:t>is 	</a:t>
            </a:r>
            <a:r>
              <a:rPr sz="1600" spc="-10" dirty="0">
                <a:latin typeface="Calibri"/>
                <a:cs typeface="Calibri"/>
              </a:rPr>
              <a:t>initiated</a:t>
            </a:r>
            <a:endParaRPr lang="en-US" sz="1600" dirty="0">
              <a:latin typeface="Calibri"/>
              <a:cs typeface="Calibri"/>
            </a:endParaRPr>
          </a:p>
        </p:txBody>
      </p:sp>
      <p:sp>
        <p:nvSpPr>
          <p:cNvPr id="5" name="object 5"/>
          <p:cNvSpPr txBox="1"/>
          <p:nvPr/>
        </p:nvSpPr>
        <p:spPr>
          <a:xfrm>
            <a:off x="3637534" y="1391158"/>
            <a:ext cx="1869439" cy="474980"/>
          </a:xfrm>
          <a:prstGeom prst="rect">
            <a:avLst/>
          </a:prstGeom>
          <a:solidFill>
            <a:srgbClr val="349D95"/>
          </a:solidFill>
        </p:spPr>
        <p:txBody>
          <a:bodyPr vert="horz" wrap="square" lIns="0" tIns="91440" rIns="0" bIns="0" rtlCol="0">
            <a:spAutoFit/>
          </a:bodyPr>
          <a:lstStyle/>
          <a:p>
            <a:pPr algn="ctr">
              <a:lnSpc>
                <a:spcPct val="100000"/>
              </a:lnSpc>
              <a:spcBef>
                <a:spcPts val="720"/>
              </a:spcBef>
            </a:pPr>
            <a:r>
              <a:rPr sz="1600" spc="-10" dirty="0">
                <a:solidFill>
                  <a:srgbClr val="FFFFFF"/>
                </a:solidFill>
                <a:latin typeface="Calibri"/>
                <a:cs typeface="Calibri"/>
              </a:rPr>
              <a:t>CR102</a:t>
            </a:r>
            <a:endParaRPr sz="1600" dirty="0">
              <a:latin typeface="Calibri"/>
              <a:cs typeface="Calibri"/>
            </a:endParaRPr>
          </a:p>
        </p:txBody>
      </p:sp>
      <p:sp>
        <p:nvSpPr>
          <p:cNvPr id="6" name="object 6"/>
          <p:cNvSpPr txBox="1"/>
          <p:nvPr/>
        </p:nvSpPr>
        <p:spPr>
          <a:xfrm>
            <a:off x="3637534" y="1865629"/>
            <a:ext cx="1869439" cy="4249240"/>
          </a:xfrm>
          <a:prstGeom prst="rect">
            <a:avLst/>
          </a:prstGeom>
          <a:solidFill>
            <a:srgbClr val="CDDFDD">
              <a:alpha val="90194"/>
            </a:srgbClr>
          </a:solidFill>
        </p:spPr>
        <p:txBody>
          <a:bodyPr vert="horz" wrap="square" lIns="0" tIns="70485" rIns="0" bIns="0" rtlCol="0" anchor="t">
            <a:spAutoFit/>
          </a:bodyPr>
          <a:lstStyle/>
          <a:p>
            <a:pPr marL="262255" marR="443230" indent="-171450">
              <a:lnSpc>
                <a:spcPct val="143914"/>
              </a:lnSpc>
              <a:spcBef>
                <a:spcPts val="555"/>
              </a:spcBef>
              <a:buChar char="•"/>
              <a:tabLst>
                <a:tab pos="263525" algn="l"/>
              </a:tabLst>
            </a:pPr>
            <a:r>
              <a:rPr lang="en-US" sz="1600" dirty="0">
                <a:latin typeface="Calibri"/>
                <a:cs typeface="Calibri"/>
              </a:rPr>
              <a:t>Begin</a:t>
            </a:r>
            <a:r>
              <a:rPr lang="en-US" sz="1600" spc="-50" dirty="0">
                <a:latin typeface="Calibri"/>
                <a:cs typeface="Calibri"/>
              </a:rPr>
              <a:t> </a:t>
            </a:r>
            <a:r>
              <a:rPr lang="en-US" sz="1600" spc="-10" dirty="0">
                <a:latin typeface="Calibri"/>
                <a:cs typeface="Calibri"/>
              </a:rPr>
              <a:t>drafting 	</a:t>
            </a:r>
            <a:r>
              <a:rPr sz="1600" dirty="0">
                <a:latin typeface="Calibri"/>
                <a:cs typeface="Calibri"/>
              </a:rPr>
              <a:t>rule</a:t>
            </a:r>
            <a:r>
              <a:rPr sz="1600" spc="-25" dirty="0">
                <a:latin typeface="Calibri"/>
                <a:cs typeface="Calibri"/>
              </a:rPr>
              <a:t> </a:t>
            </a:r>
            <a:r>
              <a:rPr sz="1600" spc="-10" dirty="0">
                <a:latin typeface="Calibri"/>
                <a:cs typeface="Calibri"/>
              </a:rPr>
              <a:t>language</a:t>
            </a:r>
            <a:endParaRPr lang="en-US" sz="1600" dirty="0">
              <a:latin typeface="Calibri"/>
              <a:cs typeface="Calibri"/>
            </a:endParaRPr>
          </a:p>
          <a:p>
            <a:pPr marL="262890" indent="-171450">
              <a:lnSpc>
                <a:spcPct val="150904"/>
              </a:lnSpc>
              <a:spcBef>
                <a:spcPts val="100"/>
              </a:spcBef>
              <a:buChar char="•"/>
              <a:tabLst>
                <a:tab pos="262890" algn="l"/>
              </a:tabLst>
            </a:pPr>
            <a:r>
              <a:rPr sz="1600" spc="-10" dirty="0">
                <a:latin typeface="Calibri"/>
                <a:cs typeface="Calibri"/>
              </a:rPr>
              <a:t>Determine</a:t>
            </a:r>
            <a:endParaRPr sz="1600" dirty="0">
              <a:latin typeface="Calibri"/>
              <a:cs typeface="Calibri"/>
            </a:endParaRPr>
          </a:p>
          <a:p>
            <a:pPr marL="263525">
              <a:lnSpc>
                <a:spcPct val="150904"/>
              </a:lnSpc>
            </a:pPr>
            <a:r>
              <a:rPr sz="1600" spc="-10" dirty="0">
                <a:latin typeface="Calibri"/>
                <a:cs typeface="Calibri"/>
              </a:rPr>
              <a:t>potential</a:t>
            </a:r>
            <a:r>
              <a:rPr sz="1600" spc="-5" dirty="0">
                <a:latin typeface="Calibri"/>
                <a:cs typeface="Calibri"/>
              </a:rPr>
              <a:t> </a:t>
            </a:r>
            <a:r>
              <a:rPr sz="1600" spc="-20" dirty="0">
                <a:latin typeface="Calibri"/>
                <a:cs typeface="Calibri"/>
              </a:rPr>
              <a:t>costs</a:t>
            </a:r>
            <a:endParaRPr sz="1600" dirty="0">
              <a:latin typeface="Calibri"/>
              <a:cs typeface="Calibri"/>
            </a:endParaRPr>
          </a:p>
          <a:p>
            <a:pPr marL="262890" indent="-171450">
              <a:lnSpc>
                <a:spcPct val="100000"/>
              </a:lnSpc>
              <a:spcBef>
                <a:spcPts val="135"/>
              </a:spcBef>
              <a:buChar char="•"/>
              <a:tabLst>
                <a:tab pos="262890" algn="l"/>
              </a:tabLst>
            </a:pPr>
            <a:r>
              <a:rPr sz="1600" dirty="0">
                <a:latin typeface="Calibri"/>
                <a:cs typeface="Calibri"/>
              </a:rPr>
              <a:t>Public</a:t>
            </a:r>
            <a:r>
              <a:rPr sz="1600" spc="-45" dirty="0">
                <a:latin typeface="Calibri"/>
                <a:cs typeface="Calibri"/>
              </a:rPr>
              <a:t> </a:t>
            </a:r>
            <a:r>
              <a:rPr sz="1600" spc="-10" dirty="0">
                <a:latin typeface="Calibri"/>
                <a:cs typeface="Calibri"/>
              </a:rPr>
              <a:t>meeting(s)</a:t>
            </a:r>
            <a:endParaRPr sz="1600" dirty="0">
              <a:latin typeface="Calibri"/>
              <a:cs typeface="Calibri"/>
            </a:endParaRPr>
          </a:p>
          <a:p>
            <a:pPr marL="262255" marR="586105" indent="-171450">
              <a:lnSpc>
                <a:spcPct val="144736"/>
              </a:lnSpc>
              <a:spcBef>
                <a:spcPts val="325"/>
              </a:spcBef>
              <a:buChar char="•"/>
              <a:tabLst>
                <a:tab pos="263525" algn="l"/>
              </a:tabLst>
            </a:pPr>
            <a:r>
              <a:rPr sz="1600" spc="-10" dirty="0">
                <a:latin typeface="Calibri"/>
                <a:cs typeface="Calibri"/>
              </a:rPr>
              <a:t>Rules 	workshop(s)</a:t>
            </a:r>
            <a:endParaRPr sz="1600" dirty="0">
              <a:latin typeface="Calibri"/>
              <a:cs typeface="Calibri"/>
            </a:endParaRPr>
          </a:p>
          <a:p>
            <a:pPr marL="262890" indent="-171450">
              <a:lnSpc>
                <a:spcPct val="150904"/>
              </a:lnSpc>
              <a:spcBef>
                <a:spcPts val="105"/>
              </a:spcBef>
              <a:buChar char="•"/>
              <a:tabLst>
                <a:tab pos="262890" algn="l"/>
              </a:tabLst>
            </a:pPr>
            <a:r>
              <a:rPr sz="1600" spc="-20" dirty="0">
                <a:latin typeface="Calibri"/>
                <a:cs typeface="Calibri"/>
              </a:rPr>
              <a:t>Written</a:t>
            </a:r>
            <a:r>
              <a:rPr sz="1600" spc="-15" dirty="0">
                <a:latin typeface="Calibri"/>
                <a:cs typeface="Calibri"/>
              </a:rPr>
              <a:t> </a:t>
            </a:r>
            <a:r>
              <a:rPr sz="1600" spc="-10" dirty="0">
                <a:latin typeface="Calibri"/>
                <a:cs typeface="Calibri"/>
              </a:rPr>
              <a:t>comment</a:t>
            </a:r>
            <a:endParaRPr sz="1600" dirty="0">
              <a:latin typeface="Calibri"/>
              <a:cs typeface="Calibri"/>
            </a:endParaRPr>
          </a:p>
          <a:p>
            <a:pPr marL="263525">
              <a:lnSpc>
                <a:spcPct val="150904"/>
              </a:lnSpc>
            </a:pPr>
            <a:r>
              <a:rPr sz="1600" spc="-10" dirty="0">
                <a:latin typeface="Calibri"/>
                <a:cs typeface="Calibri"/>
              </a:rPr>
              <a:t>period</a:t>
            </a:r>
            <a:endParaRPr sz="1600" dirty="0">
              <a:latin typeface="Calibri"/>
              <a:cs typeface="Calibri"/>
            </a:endParaRPr>
          </a:p>
          <a:p>
            <a:pPr marL="262255" marR="279400" indent="-171450">
              <a:lnSpc>
                <a:spcPct val="91500"/>
              </a:lnSpc>
              <a:spcBef>
                <a:spcPts val="295"/>
              </a:spcBef>
              <a:buChar char="•"/>
              <a:tabLst>
                <a:tab pos="263525" algn="l"/>
              </a:tabLst>
            </a:pPr>
            <a:r>
              <a:rPr sz="1600" dirty="0">
                <a:latin typeface="Calibri"/>
                <a:cs typeface="Calibri"/>
              </a:rPr>
              <a:t>Public</a:t>
            </a:r>
            <a:r>
              <a:rPr sz="1600" spc="-45" dirty="0">
                <a:latin typeface="Calibri"/>
                <a:cs typeface="Calibri"/>
              </a:rPr>
              <a:t> </a:t>
            </a:r>
            <a:r>
              <a:rPr sz="1600" spc="-10" dirty="0">
                <a:latin typeface="Calibri"/>
                <a:cs typeface="Calibri"/>
              </a:rPr>
              <a:t>Hearing 	</a:t>
            </a:r>
            <a:r>
              <a:rPr sz="1600" dirty="0">
                <a:latin typeface="Calibri"/>
                <a:cs typeface="Calibri"/>
              </a:rPr>
              <a:t>(held</a:t>
            </a:r>
            <a:r>
              <a:rPr sz="1600" spc="-40" dirty="0">
                <a:latin typeface="Calibri"/>
                <a:cs typeface="Calibri"/>
              </a:rPr>
              <a:t> </a:t>
            </a:r>
            <a:r>
              <a:rPr sz="1600" dirty="0">
                <a:latin typeface="Calibri"/>
                <a:cs typeface="Calibri"/>
              </a:rPr>
              <a:t>at</a:t>
            </a:r>
            <a:r>
              <a:rPr sz="1600" spc="-55" dirty="0">
                <a:latin typeface="Calibri"/>
                <a:cs typeface="Calibri"/>
              </a:rPr>
              <a:t> </a:t>
            </a:r>
            <a:r>
              <a:rPr sz="1600" dirty="0">
                <a:latin typeface="Calibri"/>
                <a:cs typeface="Calibri"/>
              </a:rPr>
              <a:t>least</a:t>
            </a:r>
            <a:r>
              <a:rPr sz="1600" spc="-60" dirty="0">
                <a:latin typeface="Calibri"/>
                <a:cs typeface="Calibri"/>
              </a:rPr>
              <a:t> </a:t>
            </a:r>
            <a:r>
              <a:rPr sz="1600" spc="-25" dirty="0">
                <a:latin typeface="Calibri"/>
                <a:cs typeface="Calibri"/>
              </a:rPr>
              <a:t>33 	</a:t>
            </a:r>
            <a:r>
              <a:rPr sz="1600" dirty="0">
                <a:latin typeface="Calibri"/>
                <a:cs typeface="Calibri"/>
              </a:rPr>
              <a:t>days</a:t>
            </a:r>
            <a:r>
              <a:rPr sz="1600" spc="-65" dirty="0">
                <a:latin typeface="Calibri"/>
                <a:cs typeface="Calibri"/>
              </a:rPr>
              <a:t> </a:t>
            </a:r>
            <a:r>
              <a:rPr sz="1600" dirty="0">
                <a:latin typeface="Calibri"/>
                <a:cs typeface="Calibri"/>
              </a:rPr>
              <a:t>after</a:t>
            </a:r>
            <a:r>
              <a:rPr sz="1600" spc="-70" dirty="0">
                <a:latin typeface="Calibri"/>
                <a:cs typeface="Calibri"/>
              </a:rPr>
              <a:t> </a:t>
            </a:r>
            <a:r>
              <a:rPr sz="1600" spc="-25" dirty="0">
                <a:latin typeface="Calibri"/>
                <a:cs typeface="Calibri"/>
              </a:rPr>
              <a:t>the 	</a:t>
            </a:r>
            <a:r>
              <a:rPr sz="1600" dirty="0">
                <a:latin typeface="Calibri"/>
                <a:cs typeface="Calibri"/>
              </a:rPr>
              <a:t>CR102</a:t>
            </a:r>
            <a:r>
              <a:rPr sz="1600" spc="-45" dirty="0">
                <a:latin typeface="Calibri"/>
                <a:cs typeface="Calibri"/>
              </a:rPr>
              <a:t> </a:t>
            </a:r>
            <a:r>
              <a:rPr sz="1600" spc="-10" dirty="0">
                <a:latin typeface="Calibri"/>
                <a:cs typeface="Calibri"/>
              </a:rPr>
              <a:t>filing)</a:t>
            </a:r>
            <a:endParaRPr sz="1600" dirty="0">
              <a:latin typeface="Calibri"/>
              <a:cs typeface="Calibri"/>
            </a:endParaRPr>
          </a:p>
        </p:txBody>
      </p:sp>
      <p:sp>
        <p:nvSpPr>
          <p:cNvPr id="7" name="object 7"/>
          <p:cNvSpPr txBox="1"/>
          <p:nvPr/>
        </p:nvSpPr>
        <p:spPr>
          <a:xfrm>
            <a:off x="5754370" y="1391158"/>
            <a:ext cx="1870710" cy="474980"/>
          </a:xfrm>
          <a:prstGeom prst="rect">
            <a:avLst/>
          </a:prstGeom>
          <a:solidFill>
            <a:srgbClr val="349D95"/>
          </a:solidFill>
        </p:spPr>
        <p:txBody>
          <a:bodyPr vert="horz" wrap="square" lIns="0" tIns="91440" rIns="0" bIns="0" rtlCol="0">
            <a:spAutoFit/>
          </a:bodyPr>
          <a:lstStyle/>
          <a:p>
            <a:pPr marL="635" algn="ctr">
              <a:lnSpc>
                <a:spcPct val="100000"/>
              </a:lnSpc>
              <a:spcBef>
                <a:spcPts val="720"/>
              </a:spcBef>
            </a:pPr>
            <a:r>
              <a:rPr sz="1600" spc="-10" dirty="0">
                <a:solidFill>
                  <a:srgbClr val="FFFFFF"/>
                </a:solidFill>
                <a:latin typeface="Calibri"/>
                <a:cs typeface="Calibri"/>
              </a:rPr>
              <a:t>CR103</a:t>
            </a:r>
            <a:endParaRPr sz="1600" dirty="0">
              <a:latin typeface="Calibri"/>
              <a:cs typeface="Calibri"/>
            </a:endParaRPr>
          </a:p>
        </p:txBody>
      </p:sp>
      <p:sp>
        <p:nvSpPr>
          <p:cNvPr id="8" name="object 8"/>
          <p:cNvSpPr txBox="1"/>
          <p:nvPr/>
        </p:nvSpPr>
        <p:spPr>
          <a:xfrm>
            <a:off x="5754370" y="1865629"/>
            <a:ext cx="1870710" cy="1724959"/>
          </a:xfrm>
          <a:prstGeom prst="rect">
            <a:avLst/>
          </a:prstGeom>
          <a:solidFill>
            <a:srgbClr val="CDDFDD">
              <a:alpha val="90194"/>
            </a:srgbClr>
          </a:solidFill>
        </p:spPr>
        <p:txBody>
          <a:bodyPr vert="horz" wrap="square" lIns="0" tIns="70485" rIns="0" bIns="0" rtlCol="0" anchor="t">
            <a:spAutoFit/>
          </a:bodyPr>
          <a:lstStyle/>
          <a:p>
            <a:pPr marL="262890" marR="440690" indent="-171450">
              <a:lnSpc>
                <a:spcPct val="143914"/>
              </a:lnSpc>
              <a:spcBef>
                <a:spcPts val="555"/>
              </a:spcBef>
              <a:buChar char="•"/>
              <a:tabLst>
                <a:tab pos="264160" algn="l"/>
              </a:tabLst>
            </a:pPr>
            <a:r>
              <a:rPr sz="1600" dirty="0">
                <a:latin typeface="Calibri"/>
                <a:cs typeface="Calibri"/>
              </a:rPr>
              <a:t>Rule</a:t>
            </a:r>
            <a:r>
              <a:rPr sz="1600" spc="-35" dirty="0">
                <a:latin typeface="Calibri"/>
                <a:cs typeface="Calibri"/>
              </a:rPr>
              <a:t> </a:t>
            </a:r>
            <a:r>
              <a:rPr sz="1600" spc="-10" dirty="0">
                <a:latin typeface="Calibri"/>
                <a:cs typeface="Calibri"/>
              </a:rPr>
              <a:t>language 	finalized</a:t>
            </a:r>
            <a:endParaRPr lang="en-US" sz="1600" dirty="0">
              <a:latin typeface="Calibri"/>
              <a:cs typeface="Calibri"/>
            </a:endParaRPr>
          </a:p>
          <a:p>
            <a:pPr marL="262890" marR="206375" indent="-171450">
              <a:lnSpc>
                <a:spcPct val="91500"/>
              </a:lnSpc>
              <a:spcBef>
                <a:spcPts val="265"/>
              </a:spcBef>
              <a:buChar char="•"/>
              <a:tabLst>
                <a:tab pos="264160" algn="l"/>
              </a:tabLst>
            </a:pPr>
            <a:r>
              <a:rPr sz="1600" dirty="0">
                <a:latin typeface="Calibri"/>
                <a:cs typeface="Calibri"/>
              </a:rPr>
              <a:t>Agency</a:t>
            </a:r>
            <a:r>
              <a:rPr sz="1600" spc="-60" dirty="0">
                <a:latin typeface="Calibri"/>
                <a:cs typeface="Calibri"/>
              </a:rPr>
              <a:t> </a:t>
            </a:r>
            <a:r>
              <a:rPr sz="1600" spc="-10" dirty="0">
                <a:latin typeface="Calibri"/>
                <a:cs typeface="Calibri"/>
              </a:rPr>
              <a:t>adopts 	</a:t>
            </a:r>
            <a:r>
              <a:rPr sz="1600" dirty="0">
                <a:latin typeface="Calibri"/>
                <a:cs typeface="Calibri"/>
              </a:rPr>
              <a:t>rule</a:t>
            </a:r>
            <a:r>
              <a:rPr sz="1600" spc="-45" dirty="0">
                <a:latin typeface="Calibri"/>
                <a:cs typeface="Calibri"/>
              </a:rPr>
              <a:t> </a:t>
            </a:r>
            <a:r>
              <a:rPr sz="1600" spc="-10" dirty="0">
                <a:latin typeface="Calibri"/>
                <a:cs typeface="Calibri"/>
              </a:rPr>
              <a:t>(effective</a:t>
            </a:r>
            <a:r>
              <a:rPr sz="1600" spc="-60" dirty="0">
                <a:latin typeface="Calibri"/>
                <a:cs typeface="Calibri"/>
              </a:rPr>
              <a:t> </a:t>
            </a:r>
            <a:r>
              <a:rPr sz="1600" spc="-25" dirty="0">
                <a:latin typeface="Calibri"/>
                <a:cs typeface="Calibri"/>
              </a:rPr>
              <a:t>31 	</a:t>
            </a:r>
            <a:r>
              <a:rPr sz="1600" dirty="0">
                <a:latin typeface="Calibri"/>
                <a:cs typeface="Calibri"/>
              </a:rPr>
              <a:t>days</a:t>
            </a:r>
            <a:r>
              <a:rPr sz="1600" spc="-65" dirty="0">
                <a:latin typeface="Calibri"/>
                <a:cs typeface="Calibri"/>
              </a:rPr>
              <a:t> </a:t>
            </a:r>
            <a:r>
              <a:rPr sz="1600" dirty="0">
                <a:latin typeface="Calibri"/>
                <a:cs typeface="Calibri"/>
              </a:rPr>
              <a:t>after</a:t>
            </a:r>
            <a:r>
              <a:rPr sz="1600" spc="-70" dirty="0">
                <a:latin typeface="Calibri"/>
                <a:cs typeface="Calibri"/>
              </a:rPr>
              <a:t> </a:t>
            </a:r>
            <a:r>
              <a:rPr sz="1600" spc="-20" dirty="0">
                <a:latin typeface="Calibri"/>
                <a:cs typeface="Calibri"/>
              </a:rPr>
              <a:t>CR103 	</a:t>
            </a:r>
            <a:r>
              <a:rPr sz="1600" spc="-10" dirty="0">
                <a:latin typeface="Calibri"/>
                <a:cs typeface="Calibri"/>
              </a:rPr>
              <a:t>filing)</a:t>
            </a:r>
            <a:endParaRPr sz="1600" dirty="0">
              <a:latin typeface="Calibri"/>
              <a:cs typeface="Calibri"/>
            </a:endParaRPr>
          </a:p>
        </p:txBody>
      </p:sp>
      <p:sp>
        <p:nvSpPr>
          <p:cNvPr id="9" name="object 9"/>
          <p:cNvSpPr txBox="1"/>
          <p:nvPr/>
        </p:nvSpPr>
        <p:spPr>
          <a:xfrm>
            <a:off x="1686364" y="6123727"/>
            <a:ext cx="57715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*Standard</a:t>
            </a:r>
            <a:r>
              <a:rPr sz="1800" spc="-25" dirty="0">
                <a:latin typeface="Calibri"/>
                <a:cs typeface="Calibri"/>
              </a:rPr>
              <a:t> </a:t>
            </a:r>
            <a:r>
              <a:rPr sz="1800" dirty="0">
                <a:latin typeface="Calibri"/>
                <a:cs typeface="Calibri"/>
              </a:rPr>
              <a:t>rulemaking</a:t>
            </a:r>
            <a:r>
              <a:rPr sz="1800" spc="-20"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take</a:t>
            </a:r>
            <a:r>
              <a:rPr sz="1800" spc="-10" dirty="0">
                <a:latin typeface="Calibri"/>
                <a:cs typeface="Calibri"/>
              </a:rPr>
              <a:t> </a:t>
            </a:r>
            <a:r>
              <a:rPr sz="1800" dirty="0">
                <a:latin typeface="Calibri"/>
                <a:cs typeface="Calibri"/>
              </a:rPr>
              <a:t>12</a:t>
            </a:r>
            <a:r>
              <a:rPr sz="1800" spc="-2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18</a:t>
            </a:r>
            <a:r>
              <a:rPr sz="1800" spc="-10" dirty="0">
                <a:latin typeface="Calibri"/>
                <a:cs typeface="Calibri"/>
              </a:rPr>
              <a:t> </a:t>
            </a:r>
            <a:r>
              <a:rPr sz="1800" dirty="0">
                <a:latin typeface="Calibri"/>
                <a:cs typeface="Calibri"/>
              </a:rPr>
              <a:t>months</a:t>
            </a:r>
            <a:r>
              <a:rPr sz="1800" spc="-25" dirty="0">
                <a:latin typeface="Calibri"/>
                <a:cs typeface="Calibri"/>
              </a:rPr>
              <a:t> </a:t>
            </a:r>
            <a:r>
              <a:rPr sz="1800" dirty="0">
                <a:latin typeface="Calibri"/>
                <a:cs typeface="Calibri"/>
              </a:rPr>
              <a:t>to</a:t>
            </a:r>
            <a:r>
              <a:rPr sz="1800" spc="-25" dirty="0">
                <a:latin typeface="Calibri"/>
                <a:cs typeface="Calibri"/>
              </a:rPr>
              <a:t> </a:t>
            </a:r>
            <a:r>
              <a:rPr sz="1800" spc="-10" dirty="0">
                <a:latin typeface="Calibri"/>
                <a:cs typeface="Calibri"/>
              </a:rPr>
              <a:t>complete.</a:t>
            </a:r>
            <a:endParaRPr sz="18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7857" y="3256279"/>
            <a:ext cx="2279015" cy="482600"/>
          </a:xfrm>
          <a:prstGeom prst="rect">
            <a:avLst/>
          </a:prstGeom>
        </p:spPr>
        <p:txBody>
          <a:bodyPr vert="horz" wrap="square" lIns="0" tIns="12700" rIns="0" bIns="0" rtlCol="0">
            <a:spAutoFit/>
          </a:bodyPr>
          <a:lstStyle/>
          <a:p>
            <a:pPr marL="12700">
              <a:lnSpc>
                <a:spcPct val="100000"/>
              </a:lnSpc>
              <a:spcBef>
                <a:spcPts val="100"/>
              </a:spcBef>
            </a:pPr>
            <a:r>
              <a:rPr sz="3000" spc="-10" dirty="0"/>
              <a:t>QUESTIONS?</a:t>
            </a:r>
            <a:endParaRPr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795395" y="1314252"/>
            <a:ext cx="7553207" cy="4990754"/>
          </a:xfrm>
        </p:spPr>
        <p:txBody>
          <a:bodyPr/>
          <a:lstStyle/>
          <a:p>
            <a:pPr marL="342900" indent="-342900">
              <a:buFont typeface="Arial" panose="020B0604020202020204" pitchFamily="34" charset="0"/>
              <a:buChar char="•"/>
            </a:pPr>
            <a:r>
              <a:rPr lang="en-US" sz="1900" dirty="0">
                <a:latin typeface="Century Gothic" panose="020B0502020202020204" pitchFamily="34" charset="0"/>
              </a:rPr>
              <a:t>In 2023 Second Substitute House Bill 1724 passed. Section 5 of the bill mandated the Department of Health to examine licensure requirements and identify changes that would remove barriers to entering and remaining in the healthcare workforce. </a:t>
            </a:r>
          </a:p>
          <a:p>
            <a:pPr marL="342900" indent="-342900">
              <a:buFont typeface="Arial" panose="020B0604020202020204" pitchFamily="34" charset="0"/>
              <a:buChar char="•"/>
            </a:pPr>
            <a:r>
              <a:rPr lang="en-US" sz="1900" dirty="0">
                <a:latin typeface="Century Gothic" panose="020B0502020202020204" pitchFamily="34" charset="0"/>
              </a:rPr>
              <a:t>Section 6 of the bill mandated the department to adopt permanent rules by July 1, 2025, to adopt the changes identified as being a barrier to entering and remaining in the healthcare workforce. </a:t>
            </a:r>
          </a:p>
          <a:p>
            <a:pPr marL="342900" marR="0" lvl="0" indent="-342900" algn="l" defTabSz="914400" rtl="0" eaLnBrk="1" fontAlgn="auto" latinLnBrk="0" hangingPunct="1">
              <a:lnSpc>
                <a:spcPct val="90000"/>
              </a:lnSpc>
              <a:spcBef>
                <a:spcPts val="1000"/>
              </a:spcBef>
              <a:spcAft>
                <a:spcPts val="0"/>
              </a:spcAft>
              <a:buClr>
                <a:srgbClr val="57B6AF"/>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 2024 Engrossed Second Substitute House Bill 2247 passed. This bill removed the limitations on the number of renewals authorized for associate credentials and removed the  limitations on marriage and family therapist associate supervision requiring the supervisor to have more than 5 years’ experience.  </a:t>
            </a:r>
            <a:endParaRPr lang="en-US" sz="1900" dirty="0">
              <a:latin typeface="Century Gothic" panose="020B0502020202020204" pitchFamily="34" charset="0"/>
            </a:endParaRPr>
          </a:p>
          <a:p>
            <a:pPr marL="342900" indent="-342900">
              <a:buFont typeface="Arial" panose="020B0604020202020204" pitchFamily="34" charset="0"/>
              <a:buChar char="•"/>
            </a:pPr>
            <a:endParaRPr lang="en-US" sz="2000" dirty="0">
              <a:latin typeface="Century Gothic" panose="020B0502020202020204" pitchFamily="34" charset="0"/>
            </a:endParaRPr>
          </a:p>
        </p:txBody>
      </p:sp>
      <p:sp>
        <p:nvSpPr>
          <p:cNvPr id="3" name="Title 2"/>
          <p:cNvSpPr>
            <a:spLocks noGrp="1"/>
          </p:cNvSpPr>
          <p:nvPr>
            <p:ph type="title"/>
          </p:nvPr>
        </p:nvSpPr>
        <p:spPr/>
        <p:txBody>
          <a:bodyPr>
            <a:normAutofit fontScale="90000"/>
          </a:bodyPr>
          <a:lstStyle/>
          <a:p>
            <a:r>
              <a:rPr lang="en-US" dirty="0"/>
              <a:t>Overview</a:t>
            </a:r>
          </a:p>
        </p:txBody>
      </p:sp>
    </p:spTree>
    <p:extLst>
      <p:ext uri="{BB962C8B-B14F-4D97-AF65-F5344CB8AC3E}">
        <p14:creationId xmlns:p14="http://schemas.microsoft.com/office/powerpoint/2010/main" val="5357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ECCF1-E4E8-FF5C-2BFE-C939BE851BEB}"/>
              </a:ext>
            </a:extLst>
          </p:cNvPr>
          <p:cNvSpPr>
            <a:spLocks noGrp="1"/>
          </p:cNvSpPr>
          <p:nvPr>
            <p:ph type="body" sz="quarter" idx="22"/>
          </p:nvPr>
        </p:nvSpPr>
        <p:spPr/>
        <p:txBody>
          <a:bodyPr/>
          <a:lstStyle/>
          <a:p>
            <a:pPr marL="342900" indent="-342900">
              <a:buFont typeface="Arial" panose="020B0604020202020204" pitchFamily="34" charset="0"/>
              <a:buChar char="•"/>
            </a:pPr>
            <a:r>
              <a:rPr lang="en-US" sz="2000" dirty="0">
                <a:latin typeface="Century Gothic" panose="020B0502020202020204" pitchFamily="34" charset="0"/>
              </a:rPr>
              <a:t>Since the board had already commenced updating licensing requirements prior to 1724 and 2247, all rulemaking packages have been merged into one</a:t>
            </a:r>
            <a:r>
              <a:rPr lang="en-US" sz="2000">
                <a:latin typeface="Century Gothic" panose="020B0502020202020204" pitchFamily="34" charset="0"/>
              </a:rPr>
              <a:t>. </a:t>
            </a:r>
            <a:r>
              <a:rPr lang="en-US" sz="2000">
                <a:solidFill>
                  <a:srgbClr val="FF0000"/>
                </a:solidFill>
                <a:latin typeface="Century Gothic" panose="020B0502020202020204" pitchFamily="34" charset="0"/>
              </a:rPr>
              <a:t>Except </a:t>
            </a:r>
            <a:r>
              <a:rPr lang="en-US" sz="2000" dirty="0">
                <a:solidFill>
                  <a:srgbClr val="FF0000"/>
                </a:solidFill>
                <a:latin typeface="Century Gothic" panose="020B0502020202020204" pitchFamily="34" charset="0"/>
              </a:rPr>
              <a:t>for new sections(1) the directory to help mental health counselor, marriage and family therapist, and social worker associates find supervisors; (2) standards for supervision of associates and (3) a stipend program to offset some costs of supervision (4) allow associate applicants to practice on a pending license.</a:t>
            </a:r>
          </a:p>
          <a:p>
            <a:pPr marL="342900" indent="-342900">
              <a:buFont typeface="Arial" panose="020B0604020202020204" pitchFamily="34" charset="0"/>
              <a:buChar char="•"/>
            </a:pPr>
            <a:r>
              <a:rPr lang="en-US" sz="2000" dirty="0">
                <a:latin typeface="Century Gothic" panose="020B0502020202020204" pitchFamily="34" charset="0"/>
              </a:rPr>
              <a:t>This series of workshops are meant to:</a:t>
            </a:r>
          </a:p>
          <a:p>
            <a:pPr marL="862013" lvl="1" indent="-342900">
              <a:buFont typeface="Arial" panose="020B0604020202020204" pitchFamily="34" charset="0"/>
              <a:buChar char="•"/>
            </a:pPr>
            <a:r>
              <a:rPr lang="en-US" dirty="0"/>
              <a:t>Review draft language from comments received in the 2022 feedback sessions from the initial licensing requirements rulemaking package and the 2023 feedback sessions held due to 1724. </a:t>
            </a:r>
          </a:p>
          <a:p>
            <a:pPr marL="862013" lvl="1" indent="-342900">
              <a:buFont typeface="Arial" panose="020B0604020202020204" pitchFamily="34" charset="0"/>
              <a:buChar char="•"/>
            </a:pPr>
            <a:r>
              <a:rPr lang="en-US" dirty="0"/>
              <a:t>Gather feedback from the public on all other licensing requirements.</a:t>
            </a:r>
          </a:p>
          <a:p>
            <a:pPr marL="862013" lvl="1" indent="-342900">
              <a:buFont typeface="Arial" panose="020B0604020202020204" pitchFamily="34" charset="0"/>
              <a:buChar char="•"/>
            </a:pPr>
            <a:endParaRPr lang="en-US" dirty="0">
              <a:highlight>
                <a:srgbClr val="FFFF00"/>
              </a:highlight>
            </a:endParaRPr>
          </a:p>
          <a:p>
            <a:pPr marL="862013" lvl="1" indent="-342900">
              <a:buFont typeface="Arial" panose="020B0604020202020204" pitchFamily="34" charset="0"/>
              <a:buChar char="•"/>
            </a:pPr>
            <a:endParaRPr lang="en-US" dirty="0">
              <a:latin typeface="Century Gothic" panose="020B0502020202020204" pitchFamily="34" charset="0"/>
            </a:endParaRPr>
          </a:p>
          <a:p>
            <a:pPr marL="342900" indent="-342900">
              <a:buFont typeface="Arial" panose="020B0604020202020204" pitchFamily="34" charset="0"/>
              <a:buChar char="•"/>
            </a:pPr>
            <a:endParaRPr lang="en-US" dirty="0">
              <a:latin typeface="Century Gothic" panose="020B0502020202020204" pitchFamily="34" charset="0"/>
            </a:endParaRPr>
          </a:p>
        </p:txBody>
      </p:sp>
      <p:sp>
        <p:nvSpPr>
          <p:cNvPr id="3" name="Title 2">
            <a:extLst>
              <a:ext uri="{FF2B5EF4-FFF2-40B4-BE49-F238E27FC236}">
                <a16:creationId xmlns:a16="http://schemas.microsoft.com/office/drawing/2014/main" id="{E93D4D46-9D38-D7BC-2B35-FC327854FF0D}"/>
              </a:ext>
            </a:extLst>
          </p:cNvPr>
          <p:cNvSpPr>
            <a:spLocks noGrp="1"/>
          </p:cNvSpPr>
          <p:nvPr>
            <p:ph type="title"/>
          </p:nvPr>
        </p:nvSpPr>
        <p:spPr/>
        <p:txBody>
          <a:bodyPr>
            <a:normAutofit fontScale="90000"/>
          </a:bodyPr>
          <a:lstStyle/>
          <a:p>
            <a:r>
              <a:rPr lang="en-US" dirty="0"/>
              <a:t> continued…</a:t>
            </a:r>
          </a:p>
        </p:txBody>
      </p:sp>
    </p:spTree>
    <p:extLst>
      <p:ext uri="{BB962C8B-B14F-4D97-AF65-F5344CB8AC3E}">
        <p14:creationId xmlns:p14="http://schemas.microsoft.com/office/powerpoint/2010/main" val="352067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808278" y="1385343"/>
            <a:ext cx="7553207" cy="3866576"/>
          </a:xfrm>
        </p:spPr>
        <p:txBody>
          <a:bodyPr/>
          <a:lstStyle/>
          <a:p>
            <a:pPr marL="342900" indent="-342900">
              <a:buFont typeface="Arial" panose="020B0604020202020204" pitchFamily="34" charset="0"/>
              <a:buChar char="•"/>
            </a:pPr>
            <a:endParaRPr lang="en-US" dirty="0">
              <a:latin typeface="Century Gothic" panose="020B0502020202020204" pitchFamily="34" charset="0"/>
            </a:endParaRPr>
          </a:p>
        </p:txBody>
      </p:sp>
      <p:sp>
        <p:nvSpPr>
          <p:cNvPr id="3" name="Title 2"/>
          <p:cNvSpPr>
            <a:spLocks noGrp="1"/>
          </p:cNvSpPr>
          <p:nvPr>
            <p:ph type="title"/>
          </p:nvPr>
        </p:nvSpPr>
        <p:spPr/>
        <p:txBody>
          <a:bodyPr>
            <a:normAutofit fontScale="90000"/>
          </a:bodyPr>
          <a:lstStyle/>
          <a:p>
            <a:r>
              <a:rPr lang="en-US" dirty="0"/>
              <a:t>Dates and Topics</a:t>
            </a:r>
          </a:p>
        </p:txBody>
      </p:sp>
      <p:graphicFrame>
        <p:nvGraphicFramePr>
          <p:cNvPr id="4" name="Table 3">
            <a:extLst>
              <a:ext uri="{FF2B5EF4-FFF2-40B4-BE49-F238E27FC236}">
                <a16:creationId xmlns:a16="http://schemas.microsoft.com/office/drawing/2014/main" id="{FA3B0340-CD93-04B1-23C8-8E456025DEB4}"/>
              </a:ext>
            </a:extLst>
          </p:cNvPr>
          <p:cNvGraphicFramePr>
            <a:graphicFrameLocks noGrp="1"/>
          </p:cNvGraphicFramePr>
          <p:nvPr>
            <p:extLst>
              <p:ext uri="{D42A27DB-BD31-4B8C-83A1-F6EECF244321}">
                <p14:modId xmlns:p14="http://schemas.microsoft.com/office/powerpoint/2010/main" val="1485433245"/>
              </p:ext>
            </p:extLst>
          </p:nvPr>
        </p:nvGraphicFramePr>
        <p:xfrm>
          <a:off x="808278" y="1385342"/>
          <a:ext cx="7620105" cy="3866576"/>
        </p:xfrm>
        <a:graphic>
          <a:graphicData uri="http://schemas.openxmlformats.org/drawingml/2006/table">
            <a:tbl>
              <a:tblPr firstRow="1" firstCol="1" bandRow="1">
                <a:tableStyleId>{5C22544A-7EE6-4342-B048-85BDC9FD1C3A}</a:tableStyleId>
              </a:tblPr>
              <a:tblGrid>
                <a:gridCol w="1553181">
                  <a:extLst>
                    <a:ext uri="{9D8B030D-6E8A-4147-A177-3AD203B41FA5}">
                      <a16:colId xmlns:a16="http://schemas.microsoft.com/office/drawing/2014/main" val="1691592180"/>
                    </a:ext>
                  </a:extLst>
                </a:gridCol>
                <a:gridCol w="1192695">
                  <a:extLst>
                    <a:ext uri="{9D8B030D-6E8A-4147-A177-3AD203B41FA5}">
                      <a16:colId xmlns:a16="http://schemas.microsoft.com/office/drawing/2014/main" val="1894101488"/>
                    </a:ext>
                  </a:extLst>
                </a:gridCol>
                <a:gridCol w="4874229">
                  <a:extLst>
                    <a:ext uri="{9D8B030D-6E8A-4147-A177-3AD203B41FA5}">
                      <a16:colId xmlns:a16="http://schemas.microsoft.com/office/drawing/2014/main" val="456968353"/>
                    </a:ext>
                  </a:extLst>
                </a:gridCol>
              </a:tblGrid>
              <a:tr h="562795">
                <a:tc>
                  <a:txBody>
                    <a:bodyPr/>
                    <a:lstStyle/>
                    <a:p>
                      <a:pPr marL="0" marR="0">
                        <a:spcBef>
                          <a:spcPts val="0"/>
                        </a:spcBef>
                      </a:pPr>
                      <a:r>
                        <a:rPr lang="en-US" sz="1900" kern="100" dirty="0">
                          <a:effectLst/>
                        </a:rPr>
                        <a:t>Date</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tc>
                <a:tc>
                  <a:txBody>
                    <a:bodyPr/>
                    <a:lstStyle/>
                    <a:p>
                      <a:pPr marL="0" marR="0">
                        <a:spcBef>
                          <a:spcPts val="0"/>
                        </a:spcBef>
                      </a:pPr>
                      <a:r>
                        <a:rPr lang="en-US" sz="1900" kern="100" dirty="0">
                          <a:effectLst/>
                        </a:rPr>
                        <a:t>Time</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tc>
                <a:tc>
                  <a:txBody>
                    <a:bodyPr/>
                    <a:lstStyle/>
                    <a:p>
                      <a:pPr marL="0" marR="0">
                        <a:spcBef>
                          <a:spcPts val="0"/>
                        </a:spcBef>
                      </a:pPr>
                      <a:r>
                        <a:rPr lang="en-US" sz="1900" kern="100" dirty="0">
                          <a:effectLst/>
                        </a:rPr>
                        <a:t>Topic</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tc>
                <a:extLst>
                  <a:ext uri="{0D108BD9-81ED-4DB2-BD59-A6C34878D82A}">
                    <a16:rowId xmlns:a16="http://schemas.microsoft.com/office/drawing/2014/main" val="260907292"/>
                  </a:ext>
                </a:extLst>
              </a:tr>
              <a:tr h="953975">
                <a:tc>
                  <a:txBody>
                    <a:bodyPr/>
                    <a:lstStyle/>
                    <a:p>
                      <a:pPr marL="0" marR="0">
                        <a:spcBef>
                          <a:spcPts val="0"/>
                        </a:spcBef>
                      </a:pPr>
                      <a:r>
                        <a:rPr lang="en-US" sz="1900" kern="100" dirty="0">
                          <a:effectLst/>
                        </a:rPr>
                        <a:t>June 26, 2024</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tc>
                  <a:txBody>
                    <a:bodyPr/>
                    <a:lstStyle/>
                    <a:p>
                      <a:pPr marL="0" marR="0">
                        <a:spcBef>
                          <a:spcPts val="0"/>
                        </a:spcBef>
                      </a:pPr>
                      <a:r>
                        <a:rPr lang="en-US" sz="1900" kern="100" dirty="0">
                          <a:effectLst/>
                        </a:rPr>
                        <a:t>12:00pm</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tc>
                  <a:txBody>
                    <a:bodyPr/>
                    <a:lstStyle/>
                    <a:p>
                      <a:pPr marL="0" marR="0">
                        <a:spcBef>
                          <a:spcPts val="0"/>
                        </a:spcBef>
                      </a:pPr>
                      <a:r>
                        <a:rPr lang="en-US" sz="1900" kern="100" dirty="0">
                          <a:effectLst/>
                        </a:rPr>
                        <a:t>Review draft language and gain feedback</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extLst>
                  <a:ext uri="{0D108BD9-81ED-4DB2-BD59-A6C34878D82A}">
                    <a16:rowId xmlns:a16="http://schemas.microsoft.com/office/drawing/2014/main" val="3545654612"/>
                  </a:ext>
                </a:extLst>
              </a:tr>
              <a:tr h="864269">
                <a:tc>
                  <a:txBody>
                    <a:bodyPr/>
                    <a:lstStyle/>
                    <a:p>
                      <a:pPr marL="0" marR="0">
                        <a:spcBef>
                          <a:spcPts val="0"/>
                        </a:spcBef>
                      </a:pPr>
                      <a:r>
                        <a:rPr lang="en-US" sz="1900" kern="100" dirty="0">
                          <a:effectLst/>
                        </a:rPr>
                        <a:t>June 28, 2024</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tc>
                  <a:txBody>
                    <a:bodyPr/>
                    <a:lstStyle/>
                    <a:p>
                      <a:pPr marL="0" marR="0">
                        <a:spcBef>
                          <a:spcPts val="0"/>
                        </a:spcBef>
                      </a:pPr>
                      <a:r>
                        <a:rPr lang="en-US" sz="1900" kern="100" dirty="0">
                          <a:effectLst/>
                        </a:rPr>
                        <a:t>12:00pm</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tc>
                  <a:txBody>
                    <a:bodyPr/>
                    <a:lstStyle/>
                    <a:p>
                      <a:pPr marL="0" marR="0">
                        <a:spcBef>
                          <a:spcPts val="0"/>
                        </a:spcBef>
                      </a:pPr>
                      <a:r>
                        <a:rPr lang="en-US" sz="1900" kern="100" dirty="0">
                          <a:effectLst/>
                        </a:rPr>
                        <a:t>Review draft language and gain feedback</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extLst>
                  <a:ext uri="{0D108BD9-81ED-4DB2-BD59-A6C34878D82A}">
                    <a16:rowId xmlns:a16="http://schemas.microsoft.com/office/drawing/2014/main" val="2476411714"/>
                  </a:ext>
                </a:extLst>
              </a:tr>
              <a:tr h="740787">
                <a:tc>
                  <a:txBody>
                    <a:bodyPr/>
                    <a:lstStyle/>
                    <a:p>
                      <a:pPr marL="0" marR="0">
                        <a:spcBef>
                          <a:spcPts val="0"/>
                        </a:spcBef>
                      </a:pPr>
                      <a:r>
                        <a:rPr lang="en-US" sz="1900" kern="100" dirty="0">
                          <a:effectLst/>
                        </a:rPr>
                        <a:t>July 1, 2024</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tc>
                  <a:txBody>
                    <a:bodyPr/>
                    <a:lstStyle/>
                    <a:p>
                      <a:pPr marL="0" marR="0">
                        <a:spcBef>
                          <a:spcPts val="0"/>
                        </a:spcBef>
                      </a:pPr>
                      <a:r>
                        <a:rPr lang="en-US" sz="1900" kern="100" dirty="0">
                          <a:effectLst/>
                        </a:rPr>
                        <a:t>5:00pm</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tc>
                  <a:txBody>
                    <a:bodyPr/>
                    <a:lstStyle/>
                    <a:p>
                      <a:pPr marL="0" marR="0">
                        <a:spcBef>
                          <a:spcPts val="0"/>
                        </a:spcBef>
                      </a:pPr>
                      <a:r>
                        <a:rPr lang="en-US" sz="1900" kern="100" dirty="0">
                          <a:effectLst/>
                        </a:rPr>
                        <a:t>Review draft language and gain feedback</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extLst>
                  <a:ext uri="{0D108BD9-81ED-4DB2-BD59-A6C34878D82A}">
                    <a16:rowId xmlns:a16="http://schemas.microsoft.com/office/drawing/2014/main" val="90997276"/>
                  </a:ext>
                </a:extLst>
              </a:tr>
              <a:tr h="744750">
                <a:tc>
                  <a:txBody>
                    <a:bodyPr/>
                    <a:lstStyle/>
                    <a:p>
                      <a:pPr marL="0" marR="0">
                        <a:spcBef>
                          <a:spcPts val="0"/>
                        </a:spcBef>
                      </a:pPr>
                      <a:r>
                        <a:rPr lang="en-US" sz="1900" kern="100" dirty="0">
                          <a:effectLst/>
                        </a:rPr>
                        <a:t>July 16, 2024</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tc>
                  <a:txBody>
                    <a:bodyPr/>
                    <a:lstStyle/>
                    <a:p>
                      <a:pPr marL="0" marR="0">
                        <a:spcBef>
                          <a:spcPts val="0"/>
                        </a:spcBef>
                      </a:pPr>
                      <a:r>
                        <a:rPr lang="en-US" sz="1900" kern="100" dirty="0">
                          <a:effectLst/>
                        </a:rPr>
                        <a:t>12:00pm</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tc>
                  <a:txBody>
                    <a:bodyPr/>
                    <a:lstStyle/>
                    <a:p>
                      <a:pPr marL="0" marR="0">
                        <a:spcBef>
                          <a:spcPts val="0"/>
                        </a:spcBef>
                      </a:pPr>
                      <a:r>
                        <a:rPr lang="en-US" sz="1900" kern="100" dirty="0">
                          <a:effectLst/>
                        </a:rPr>
                        <a:t>Review proposed draft language </a:t>
                      </a:r>
                      <a:endParaRPr lang="en-US" sz="1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5221" marR="45221" marT="0" marB="0" anchor="ctr"/>
                </a:tc>
                <a:extLst>
                  <a:ext uri="{0D108BD9-81ED-4DB2-BD59-A6C34878D82A}">
                    <a16:rowId xmlns:a16="http://schemas.microsoft.com/office/drawing/2014/main" val="4178382181"/>
                  </a:ext>
                </a:extLst>
              </a:tr>
            </a:tbl>
          </a:graphicData>
        </a:graphic>
      </p:graphicFrame>
    </p:spTree>
    <p:extLst>
      <p:ext uri="{BB962C8B-B14F-4D97-AF65-F5344CB8AC3E}">
        <p14:creationId xmlns:p14="http://schemas.microsoft.com/office/powerpoint/2010/main" val="171593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118AD6-584B-9BCE-F6B3-57D1A56EC93E}"/>
              </a:ext>
            </a:extLst>
          </p:cNvPr>
          <p:cNvSpPr>
            <a:spLocks noGrp="1"/>
          </p:cNvSpPr>
          <p:nvPr>
            <p:ph type="body" sz="quarter" idx="22"/>
          </p:nvPr>
        </p:nvSpPr>
        <p:spPr/>
        <p:txBody>
          <a:bodyPr/>
          <a:lstStyle/>
          <a:p>
            <a:pPr marL="342900" indent="-342900">
              <a:buFont typeface="Arial" panose="020B0604020202020204" pitchFamily="34" charset="0"/>
              <a:buChar char="•"/>
            </a:pPr>
            <a:r>
              <a:rPr lang="en-US" sz="2400" dirty="0">
                <a:latin typeface="Century Gothic" panose="020B0502020202020204" pitchFamily="34" charset="0"/>
              </a:rPr>
              <a:t>File a new CR101 – completed April 2024</a:t>
            </a:r>
          </a:p>
          <a:p>
            <a:pPr marL="342900" indent="-342900">
              <a:buFont typeface="Arial" panose="020B0604020202020204" pitchFamily="34" charset="0"/>
              <a:buChar char="•"/>
            </a:pPr>
            <a:r>
              <a:rPr lang="en-US" sz="2400" dirty="0">
                <a:latin typeface="Century Gothic" panose="020B0502020202020204" pitchFamily="34" charset="0"/>
              </a:rPr>
              <a:t>Rules workshops – Summer 2024</a:t>
            </a:r>
          </a:p>
          <a:p>
            <a:pPr marL="342900" indent="-342900">
              <a:buFont typeface="Arial" panose="020B0604020202020204" pitchFamily="34" charset="0"/>
              <a:buChar char="•"/>
            </a:pPr>
            <a:r>
              <a:rPr lang="en-US" sz="2400" dirty="0">
                <a:latin typeface="Century Gothic" panose="020B0502020202020204" pitchFamily="34" charset="0"/>
              </a:rPr>
              <a:t>File CR102 – Fall 2024 </a:t>
            </a:r>
          </a:p>
          <a:p>
            <a:pPr marL="342900" indent="-342900">
              <a:buFont typeface="Arial" panose="020B0604020202020204" pitchFamily="34" charset="0"/>
              <a:buChar char="•"/>
            </a:pPr>
            <a:r>
              <a:rPr lang="en-US" sz="2400" dirty="0">
                <a:latin typeface="Century Gothic" panose="020B0502020202020204" pitchFamily="34" charset="0"/>
              </a:rPr>
              <a:t>Public Hearing – Winter  2025</a:t>
            </a:r>
          </a:p>
          <a:p>
            <a:pPr marL="342900" indent="-342900">
              <a:buFont typeface="Arial" panose="020B0604020202020204" pitchFamily="34" charset="0"/>
              <a:buChar char="•"/>
            </a:pPr>
            <a:r>
              <a:rPr lang="en-US" sz="2400" dirty="0">
                <a:latin typeface="Century Gothic" panose="020B0502020202020204" pitchFamily="34" charset="0"/>
              </a:rPr>
              <a:t>File CR103 – Spring 2025 </a:t>
            </a:r>
          </a:p>
          <a:p>
            <a:pPr marL="342900" indent="-342900">
              <a:buFont typeface="Arial" panose="020B0604020202020204" pitchFamily="34" charset="0"/>
              <a:buChar char="•"/>
            </a:pPr>
            <a:r>
              <a:rPr lang="en-US" sz="2400" dirty="0">
                <a:latin typeface="Century Gothic" panose="020B0502020202020204" pitchFamily="34" charset="0"/>
              </a:rPr>
              <a:t>New rules effective – July 1, 2025</a:t>
            </a:r>
          </a:p>
          <a:p>
            <a:endParaRPr lang="en-US" dirty="0">
              <a:latin typeface="Century Gothic" panose="020B0502020202020204" pitchFamily="34" charset="0"/>
            </a:endParaRPr>
          </a:p>
        </p:txBody>
      </p:sp>
      <p:sp>
        <p:nvSpPr>
          <p:cNvPr id="3" name="Title 2">
            <a:extLst>
              <a:ext uri="{FF2B5EF4-FFF2-40B4-BE49-F238E27FC236}">
                <a16:creationId xmlns:a16="http://schemas.microsoft.com/office/drawing/2014/main" id="{D6DB3867-804E-37EB-AAA5-609AC2985CD9}"/>
              </a:ext>
            </a:extLst>
          </p:cNvPr>
          <p:cNvSpPr>
            <a:spLocks noGrp="1"/>
          </p:cNvSpPr>
          <p:nvPr>
            <p:ph type="title"/>
          </p:nvPr>
        </p:nvSpPr>
        <p:spPr/>
        <p:txBody>
          <a:bodyPr>
            <a:normAutofit fontScale="90000"/>
          </a:bodyPr>
          <a:lstStyle/>
          <a:p>
            <a:r>
              <a:rPr lang="en-US" dirty="0"/>
              <a:t>Approximate Timeline</a:t>
            </a:r>
          </a:p>
        </p:txBody>
      </p:sp>
    </p:spTree>
    <p:extLst>
      <p:ext uri="{BB962C8B-B14F-4D97-AF65-F5344CB8AC3E}">
        <p14:creationId xmlns:p14="http://schemas.microsoft.com/office/powerpoint/2010/main" val="263842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Questions?</a:t>
            </a:r>
          </a:p>
        </p:txBody>
      </p:sp>
    </p:spTree>
    <p:extLst>
      <p:ext uri="{BB962C8B-B14F-4D97-AF65-F5344CB8AC3E}">
        <p14:creationId xmlns:p14="http://schemas.microsoft.com/office/powerpoint/2010/main" val="138111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311" y="1850956"/>
            <a:ext cx="9152311" cy="412750"/>
          </a:xfrm>
        </p:spPr>
        <p:txBody>
          <a:bodyPr>
            <a:normAutofit lnSpcReduction="10000"/>
          </a:bodyPr>
          <a:lstStyle/>
          <a:p>
            <a:r>
              <a:rPr lang="en-US" sz="2400" dirty="0">
                <a:latin typeface="Century Gothic" panose="020B0502020202020204" pitchFamily="34" charset="0"/>
              </a:rPr>
              <a:t>Lana Crawford (DOH)</a:t>
            </a:r>
          </a:p>
        </p:txBody>
      </p:sp>
      <p:sp>
        <p:nvSpPr>
          <p:cNvPr id="3" name="Text Placeholder 2"/>
          <p:cNvSpPr>
            <a:spLocks noGrp="1"/>
          </p:cNvSpPr>
          <p:nvPr>
            <p:ph type="body" sz="quarter" idx="16"/>
          </p:nvPr>
        </p:nvSpPr>
        <p:spPr>
          <a:xfrm>
            <a:off x="1" y="3016250"/>
            <a:ext cx="9144000" cy="412750"/>
          </a:xfrm>
        </p:spPr>
        <p:txBody>
          <a:bodyPr>
            <a:normAutofit/>
          </a:bodyPr>
          <a:lstStyle/>
          <a:p>
            <a:r>
              <a:rPr lang="en-US" dirty="0">
                <a:latin typeface="Century Gothic" panose="020B0502020202020204" pitchFamily="34" charset="0"/>
              </a:rPr>
              <a:t>John Simmons (DOH)</a:t>
            </a:r>
          </a:p>
          <a:p>
            <a:endParaRPr lang="en-US" dirty="0">
              <a:latin typeface="Century Gothic" panose="020B0502020202020204" pitchFamily="34" charset="0"/>
            </a:endParaRPr>
          </a:p>
        </p:txBody>
      </p:sp>
      <p:sp>
        <p:nvSpPr>
          <p:cNvPr id="4" name="Text Placeholder 3"/>
          <p:cNvSpPr>
            <a:spLocks noGrp="1"/>
          </p:cNvSpPr>
          <p:nvPr>
            <p:ph type="body" sz="quarter" idx="17"/>
          </p:nvPr>
        </p:nvSpPr>
        <p:spPr>
          <a:xfrm>
            <a:off x="3309108" y="2215356"/>
            <a:ext cx="2509151" cy="314335"/>
          </a:xfrm>
        </p:spPr>
        <p:txBody>
          <a:bodyPr>
            <a:normAutofit fontScale="92500" lnSpcReduction="20000"/>
          </a:bodyPr>
          <a:lstStyle/>
          <a:p>
            <a:r>
              <a:rPr lang="en-US" dirty="0">
                <a:latin typeface="Century Gothic" panose="020B0502020202020204" pitchFamily="34" charset="0"/>
              </a:rPr>
              <a:t>Program Manager</a:t>
            </a:r>
          </a:p>
        </p:txBody>
      </p:sp>
      <p:sp>
        <p:nvSpPr>
          <p:cNvPr id="5" name="Text Placeholder 4"/>
          <p:cNvSpPr>
            <a:spLocks noGrp="1"/>
          </p:cNvSpPr>
          <p:nvPr>
            <p:ph type="body" sz="quarter" idx="18"/>
          </p:nvPr>
        </p:nvSpPr>
        <p:spPr>
          <a:xfrm>
            <a:off x="3335337" y="3396422"/>
            <a:ext cx="2473325" cy="314335"/>
          </a:xfrm>
        </p:spPr>
        <p:txBody>
          <a:bodyPr>
            <a:normAutofit fontScale="92500" lnSpcReduction="20000"/>
          </a:bodyPr>
          <a:lstStyle/>
          <a:p>
            <a:r>
              <a:rPr lang="en-US" dirty="0">
                <a:latin typeface="Century Gothic" panose="020B0502020202020204" pitchFamily="34" charset="0"/>
              </a:rPr>
              <a:t>Program Support</a:t>
            </a:r>
          </a:p>
        </p:txBody>
      </p:sp>
      <p:sp>
        <p:nvSpPr>
          <p:cNvPr id="8" name="Title 7"/>
          <p:cNvSpPr>
            <a:spLocks noGrp="1"/>
          </p:cNvSpPr>
          <p:nvPr>
            <p:ph type="title"/>
          </p:nvPr>
        </p:nvSpPr>
        <p:spPr/>
        <p:txBody>
          <a:bodyPr>
            <a:normAutofit fontScale="90000"/>
          </a:bodyPr>
          <a:lstStyle/>
          <a:p>
            <a:r>
              <a:rPr lang="en-US" dirty="0"/>
              <a:t>Presenters</a:t>
            </a:r>
          </a:p>
        </p:txBody>
      </p:sp>
      <p:sp>
        <p:nvSpPr>
          <p:cNvPr id="11" name="Text Placeholder 2">
            <a:extLst>
              <a:ext uri="{FF2B5EF4-FFF2-40B4-BE49-F238E27FC236}">
                <a16:creationId xmlns:a16="http://schemas.microsoft.com/office/drawing/2014/main" id="{09E743F5-FB6F-5445-CD7A-09081EFBAF65}"/>
              </a:ext>
            </a:extLst>
          </p:cNvPr>
          <p:cNvSpPr txBox="1">
            <a:spLocks/>
          </p:cNvSpPr>
          <p:nvPr/>
        </p:nvSpPr>
        <p:spPr>
          <a:xfrm>
            <a:off x="3327020" y="4183563"/>
            <a:ext cx="2473325" cy="412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349D96"/>
              </a:buClr>
              <a:buFont typeface="Wingdings" panose="05000000000000000000" pitchFamily="2" charset="2"/>
              <a:buNone/>
              <a:defRPr sz="2200" b="1" kern="120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Century Gothic" panose="020B0502020202020204" pitchFamily="34" charset="0"/>
            </a:endParaRPr>
          </a:p>
        </p:txBody>
      </p:sp>
      <p:sp>
        <p:nvSpPr>
          <p:cNvPr id="12" name="Text Placeholder 4">
            <a:extLst>
              <a:ext uri="{FF2B5EF4-FFF2-40B4-BE49-F238E27FC236}">
                <a16:creationId xmlns:a16="http://schemas.microsoft.com/office/drawing/2014/main" id="{0C32FAEB-A79A-EF45-77DE-74E2D48C1E62}"/>
              </a:ext>
            </a:extLst>
          </p:cNvPr>
          <p:cNvSpPr txBox="1">
            <a:spLocks/>
          </p:cNvSpPr>
          <p:nvPr/>
        </p:nvSpPr>
        <p:spPr>
          <a:xfrm>
            <a:off x="2013625" y="4577488"/>
            <a:ext cx="5116748" cy="31433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Clr>
                <a:srgbClr val="349D96"/>
              </a:buClr>
              <a:buFont typeface="Wingdings" panose="05000000000000000000" pitchFamily="2" charset="2"/>
              <a:buNone/>
              <a:defRPr sz="2000" i="1" kern="120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Century Gothic" panose="020B0502020202020204" pitchFamily="34" charset="0"/>
            </a:endParaRPr>
          </a:p>
        </p:txBody>
      </p:sp>
      <p:sp>
        <p:nvSpPr>
          <p:cNvPr id="6" name="Text Placeholder 2">
            <a:extLst>
              <a:ext uri="{FF2B5EF4-FFF2-40B4-BE49-F238E27FC236}">
                <a16:creationId xmlns:a16="http://schemas.microsoft.com/office/drawing/2014/main" id="{22590AF8-3B68-6C53-54A1-0DD9661A2C11}"/>
              </a:ext>
            </a:extLst>
          </p:cNvPr>
          <p:cNvSpPr txBox="1">
            <a:spLocks/>
          </p:cNvSpPr>
          <p:nvPr/>
        </p:nvSpPr>
        <p:spPr>
          <a:xfrm>
            <a:off x="0" y="4176801"/>
            <a:ext cx="9144000" cy="412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349D96"/>
              </a:buClr>
              <a:buFont typeface="Wingdings" panose="05000000000000000000" pitchFamily="2" charset="2"/>
              <a:buNone/>
              <a:defRPr sz="2200" b="1" kern="120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entury Gothic" panose="020B0502020202020204" pitchFamily="34" charset="0"/>
              </a:rPr>
              <a:t>Melody Casiano (DOH)</a:t>
            </a:r>
          </a:p>
        </p:txBody>
      </p:sp>
      <p:sp>
        <p:nvSpPr>
          <p:cNvPr id="7" name="Text Placeholder 4">
            <a:extLst>
              <a:ext uri="{FF2B5EF4-FFF2-40B4-BE49-F238E27FC236}">
                <a16:creationId xmlns:a16="http://schemas.microsoft.com/office/drawing/2014/main" id="{9AC4B5BE-38A9-4A49-FCE2-956F41B34345}"/>
              </a:ext>
            </a:extLst>
          </p:cNvPr>
          <p:cNvSpPr txBox="1">
            <a:spLocks/>
          </p:cNvSpPr>
          <p:nvPr/>
        </p:nvSpPr>
        <p:spPr>
          <a:xfrm>
            <a:off x="3327019" y="4596313"/>
            <a:ext cx="2473325" cy="31433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Clr>
                <a:srgbClr val="349D96"/>
              </a:buClr>
              <a:buFont typeface="Wingdings" panose="05000000000000000000" pitchFamily="2" charset="2"/>
              <a:buNone/>
              <a:defRPr sz="2000" i="1" kern="120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entury Gothic" panose="020B0502020202020204" pitchFamily="34" charset="0"/>
              </a:rPr>
              <a:t>Policy Analyst</a:t>
            </a:r>
          </a:p>
        </p:txBody>
      </p:sp>
    </p:spTree>
    <p:extLst>
      <p:ext uri="{BB962C8B-B14F-4D97-AF65-F5344CB8AC3E}">
        <p14:creationId xmlns:p14="http://schemas.microsoft.com/office/powerpoint/2010/main" val="32010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6EEE3A3-4DBD-7DC7-10F3-A3E47E31A6F9}"/>
              </a:ext>
            </a:extLst>
          </p:cNvPr>
          <p:cNvSpPr txBox="1"/>
          <p:nvPr/>
        </p:nvSpPr>
        <p:spPr>
          <a:xfrm>
            <a:off x="-1" y="5809033"/>
            <a:ext cx="9144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dirty="0">
                <a:solidFill>
                  <a:schemeClr val="bg1"/>
                </a:solidFill>
                <a:effectLst/>
                <a:latin typeface="+mn-lt"/>
                <a:ea typeface="+mn-ea"/>
                <a:cs typeface="+mn-cs"/>
              </a:rPr>
              <a:t>To request this document in another format, call 1-800-525-0127. Deaf or hard of</a:t>
            </a:r>
          </a:p>
          <a:p>
            <a:pPr algn="ctr"/>
            <a:r>
              <a:rPr lang="en-US" sz="1600" kern="1200" dirty="0">
                <a:solidFill>
                  <a:schemeClr val="bg1"/>
                </a:solidFill>
                <a:effectLst/>
                <a:latin typeface="+mn-lt"/>
                <a:ea typeface="+mn-ea"/>
                <a:cs typeface="+mn-cs"/>
              </a:rPr>
              <a:t>hearing customers, please call 711 (Washington Relay) or email </a:t>
            </a:r>
            <a:r>
              <a:rPr lang="en-US" sz="1600" dirty="0">
                <a:solidFill>
                  <a:schemeClr val="bg1"/>
                </a:solidFill>
              </a:rPr>
              <a:t>doh.information</a:t>
            </a:r>
            <a:r>
              <a:rPr lang="en-US" sz="1600" u="none" kern="1200" dirty="0">
                <a:solidFill>
                  <a:schemeClr val="bg1"/>
                </a:solidFill>
                <a:effectLst/>
                <a:latin typeface="+mn-lt"/>
                <a:ea typeface="+mn-ea"/>
                <a:cs typeface="+mn-cs"/>
              </a:rPr>
              <a:t>@doh.wa.gov</a:t>
            </a:r>
            <a:r>
              <a:rPr lang="en-US" sz="1600" kern="1200" dirty="0">
                <a:solidFill>
                  <a:schemeClr val="bg1"/>
                </a:solidFill>
                <a:effectLst/>
                <a:latin typeface="+mn-lt"/>
                <a:ea typeface="+mn-ea"/>
                <a:cs typeface="+mn-cs"/>
              </a:rPr>
              <a:t>. </a:t>
            </a:r>
          </a:p>
        </p:txBody>
      </p:sp>
      <p:pic>
        <p:nvPicPr>
          <p:cNvPr id="3" name="Picture 2">
            <a:extLst>
              <a:ext uri="{FF2B5EF4-FFF2-40B4-BE49-F238E27FC236}">
                <a16:creationId xmlns:a16="http://schemas.microsoft.com/office/drawing/2014/main" id="{8BC6CD41-D17F-B09C-6F50-DA5F43570C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47017" y="2862473"/>
            <a:ext cx="3849965" cy="1133053"/>
          </a:xfrm>
          <a:prstGeom prst="rect">
            <a:avLst/>
          </a:prstGeom>
          <a:noFill/>
          <a:ln>
            <a:noFill/>
          </a:ln>
        </p:spPr>
      </p:pic>
    </p:spTree>
    <p:extLst>
      <p:ext uri="{BB962C8B-B14F-4D97-AF65-F5344CB8AC3E}">
        <p14:creationId xmlns:p14="http://schemas.microsoft.com/office/powerpoint/2010/main" val="199071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S Teams feature icons and callout boxes explaining each icon.">
            <a:extLst>
              <a:ext uri="{FF2B5EF4-FFF2-40B4-BE49-F238E27FC236}">
                <a16:creationId xmlns:a16="http://schemas.microsoft.com/office/drawing/2014/main" id="{A48991BB-A29F-4639-8871-D896F89982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163"/>
          <a:stretch/>
        </p:blipFill>
        <p:spPr>
          <a:xfrm>
            <a:off x="1" y="1561127"/>
            <a:ext cx="9143998" cy="3458308"/>
          </a:xfrm>
          <a:prstGeom prst="rect">
            <a:avLst/>
          </a:prstGeom>
        </p:spPr>
      </p:pic>
      <p:sp>
        <p:nvSpPr>
          <p:cNvPr id="2" name="TextBox 1" descr="Video on">
            <a:extLst>
              <a:ext uri="{FF2B5EF4-FFF2-40B4-BE49-F238E27FC236}">
                <a16:creationId xmlns:a16="http://schemas.microsoft.com/office/drawing/2014/main" id="{D6EC95E6-6CA9-4C22-9C3F-39ACB710BF7B}"/>
              </a:ext>
            </a:extLst>
          </p:cNvPr>
          <p:cNvSpPr txBox="1"/>
          <p:nvPr/>
        </p:nvSpPr>
        <p:spPr>
          <a:xfrm>
            <a:off x="8258175" y="55509"/>
            <a:ext cx="830424" cy="276999"/>
          </a:xfrm>
          <a:prstGeom prst="rect">
            <a:avLst/>
          </a:prstGeom>
          <a:noFill/>
        </p:spPr>
        <p:txBody>
          <a:bodyPr wrap="square" rtlCol="0">
            <a:spAutoFit/>
          </a:bodyPr>
          <a:lstStyle/>
          <a:p>
            <a:r>
              <a:rPr lang="en-US" sz="1200" dirty="0">
                <a:solidFill>
                  <a:schemeClr val="bg1"/>
                </a:solidFill>
              </a:rPr>
              <a:t>Video On</a:t>
            </a:r>
          </a:p>
        </p:txBody>
      </p:sp>
      <p:sp>
        <p:nvSpPr>
          <p:cNvPr id="8" name="TextBox 7" descr="Tips for participants">
            <a:extLst>
              <a:ext uri="{FF2B5EF4-FFF2-40B4-BE49-F238E27FC236}">
                <a16:creationId xmlns:a16="http://schemas.microsoft.com/office/drawing/2014/main" id="{1A09CBDE-507D-4504-96E0-6F522C9E9F08}"/>
              </a:ext>
            </a:extLst>
          </p:cNvPr>
          <p:cNvSpPr txBox="1"/>
          <p:nvPr/>
        </p:nvSpPr>
        <p:spPr>
          <a:xfrm>
            <a:off x="632845" y="4848347"/>
            <a:ext cx="3789721" cy="1138773"/>
          </a:xfrm>
          <a:prstGeom prst="rect">
            <a:avLst/>
          </a:prstGeom>
          <a:noFill/>
          <a:ln w="38100">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solidFill>
                  <a:srgbClr val="349D96"/>
                </a:solidFill>
                <a:latin typeface="Century Gothic Std" panose="020B0502020202020204" pitchFamily="34" charset="0"/>
              </a:rPr>
              <a:t>Tips</a:t>
            </a:r>
          </a:p>
          <a:p>
            <a:pPr marL="182880" indent="-182880">
              <a:buFont typeface="Arial" panose="020B0604020202020204" pitchFamily="34" charset="0"/>
              <a:buChar char="•"/>
            </a:pPr>
            <a:r>
              <a:rPr lang="en-US" sz="1600" dirty="0">
                <a:solidFill>
                  <a:schemeClr val="tx1"/>
                </a:solidFill>
                <a:latin typeface="Century Gothic Std" panose="020B0502020202020204" pitchFamily="34" charset="0"/>
              </a:rPr>
              <a:t>Try to be present</a:t>
            </a:r>
          </a:p>
          <a:p>
            <a:pPr marL="182880" indent="-182880">
              <a:buFont typeface="Arial" panose="020B0604020202020204" pitchFamily="34" charset="0"/>
              <a:buChar char="•"/>
            </a:pPr>
            <a:r>
              <a:rPr lang="en-US" sz="1600" dirty="0">
                <a:solidFill>
                  <a:schemeClr val="tx1"/>
                </a:solidFill>
                <a:latin typeface="Century Gothic Std" panose="020B0502020202020204" pitchFamily="34" charset="0"/>
              </a:rPr>
              <a:t>State your name before speaking</a:t>
            </a:r>
          </a:p>
          <a:p>
            <a:pPr marL="182880" indent="-182880">
              <a:buFont typeface="Arial" panose="020B0604020202020204" pitchFamily="34" charset="0"/>
              <a:buChar char="•"/>
            </a:pPr>
            <a:r>
              <a:rPr lang="en-US" sz="1600" dirty="0">
                <a:solidFill>
                  <a:schemeClr val="tx1"/>
                </a:solidFill>
                <a:latin typeface="Century Gothic Std" panose="020B0502020202020204" pitchFamily="34" charset="0"/>
              </a:rPr>
              <a:t>Speak clearly</a:t>
            </a:r>
          </a:p>
        </p:txBody>
      </p:sp>
      <p:sp>
        <p:nvSpPr>
          <p:cNvPr id="3" name="Title 2">
            <a:extLst>
              <a:ext uri="{FF2B5EF4-FFF2-40B4-BE49-F238E27FC236}">
                <a16:creationId xmlns:a16="http://schemas.microsoft.com/office/drawing/2014/main" id="{5B734082-A12D-4EF8-B85F-70A10119C64C}"/>
              </a:ext>
            </a:extLst>
          </p:cNvPr>
          <p:cNvSpPr>
            <a:spLocks noGrp="1"/>
          </p:cNvSpPr>
          <p:nvPr>
            <p:ph type="title"/>
          </p:nvPr>
        </p:nvSpPr>
        <p:spPr/>
        <p:txBody>
          <a:bodyPr/>
          <a:lstStyle/>
          <a:p>
            <a:r>
              <a:rPr lang="en-US" dirty="0"/>
              <a:t>MS Teams Features We Will Use Today</a:t>
            </a:r>
          </a:p>
        </p:txBody>
      </p:sp>
    </p:spTree>
    <p:extLst>
      <p:ext uri="{BB962C8B-B14F-4D97-AF65-F5344CB8AC3E}">
        <p14:creationId xmlns:p14="http://schemas.microsoft.com/office/powerpoint/2010/main" val="406008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dirty="0">
                <a:latin typeface="Century Gothic" panose="020B0502020202020204" pitchFamily="34" charset="0"/>
              </a:rPr>
              <a:t>DOH Program Staff: </a:t>
            </a:r>
            <a:r>
              <a:rPr lang="en-US" dirty="0">
                <a:latin typeface="Century Gothic" panose="020B0502020202020204" pitchFamily="34" charset="0"/>
                <a:hlinkClick r:id="rId3"/>
              </a:rPr>
              <a:t>licensed.counselors@doh.wa.gov</a:t>
            </a:r>
            <a:endParaRPr lang="en-US" dirty="0">
              <a:latin typeface="Century Gothic" panose="020B0502020202020204" pitchFamily="34" charset="0"/>
            </a:endParaRPr>
          </a:p>
          <a:p>
            <a:pPr marL="862013" lvl="1" indent="-342900">
              <a:buFont typeface="Arial" panose="020B0604020202020204" pitchFamily="34" charset="0"/>
              <a:buChar char="•"/>
            </a:pPr>
            <a:r>
              <a:rPr lang="en-US" dirty="0">
                <a:latin typeface="Century Gothic" panose="020B0502020202020204" pitchFamily="34" charset="0"/>
              </a:rPr>
              <a:t>Send public comments by July 5, 2024 </a:t>
            </a:r>
          </a:p>
          <a:p>
            <a:pPr marL="342900" indent="-342900">
              <a:buFont typeface="Arial" panose="020B0604020202020204" pitchFamily="34" charset="0"/>
              <a:buChar char="•"/>
            </a:pPr>
            <a:r>
              <a:rPr lang="en-US" dirty="0">
                <a:latin typeface="Century Gothic" panose="020B0502020202020204" pitchFamily="34" charset="0"/>
              </a:rPr>
              <a:t>Sign up for</a:t>
            </a:r>
            <a:r>
              <a:rPr lang="en-US" dirty="0">
                <a:latin typeface="Century Gothic" panose="020B0502020202020204" pitchFamily="34" charset="0"/>
                <a:hlinkClick r:id="rId4"/>
              </a:rPr>
              <a:t> GovDelivery </a:t>
            </a:r>
            <a:r>
              <a:rPr lang="en-US" dirty="0">
                <a:latin typeface="Century Gothic" panose="020B0502020202020204" pitchFamily="34" charset="0"/>
              </a:rPr>
              <a:t>for updates</a:t>
            </a:r>
          </a:p>
          <a:p>
            <a:pPr marL="342900" indent="-342900">
              <a:buFont typeface="Arial" panose="020B0604020202020204" pitchFamily="34" charset="0"/>
              <a:buChar char="•"/>
            </a:pPr>
            <a:r>
              <a:rPr lang="en-US" dirty="0">
                <a:latin typeface="Century Gothic" panose="020B0502020202020204" pitchFamily="34" charset="0"/>
              </a:rPr>
              <a:t>Check our </a:t>
            </a:r>
            <a:r>
              <a:rPr lang="en-US" dirty="0">
                <a:latin typeface="Century Gothic" panose="020B0502020202020204" pitchFamily="34" charset="0"/>
                <a:hlinkClick r:id="rId5"/>
              </a:rPr>
              <a:t>website</a:t>
            </a:r>
            <a:r>
              <a:rPr lang="en-US" dirty="0">
                <a:latin typeface="Century Gothic" panose="020B0502020202020204" pitchFamily="34" charset="0"/>
              </a:rPr>
              <a:t> </a:t>
            </a:r>
          </a:p>
          <a:p>
            <a:pPr marL="342900" indent="-342900">
              <a:buFont typeface="Arial" panose="020B0604020202020204" pitchFamily="34" charset="0"/>
              <a:buChar char="•"/>
            </a:pPr>
            <a:endParaRPr lang="en-US" dirty="0">
              <a:latin typeface="Century Gothic" panose="020B0502020202020204" pitchFamily="34" charset="0"/>
            </a:endParaRPr>
          </a:p>
          <a:p>
            <a:pPr marL="342900" indent="-342900">
              <a:buFont typeface="Arial" panose="020B0604020202020204" pitchFamily="34" charset="0"/>
              <a:buChar char="•"/>
            </a:pPr>
            <a:endParaRPr lang="en-US" dirty="0">
              <a:latin typeface="Century Gothic" panose="020B0502020202020204" pitchFamily="34" charset="0"/>
            </a:endParaRPr>
          </a:p>
        </p:txBody>
      </p:sp>
      <p:sp>
        <p:nvSpPr>
          <p:cNvPr id="3" name="Title 2"/>
          <p:cNvSpPr>
            <a:spLocks noGrp="1"/>
          </p:cNvSpPr>
          <p:nvPr>
            <p:ph type="title"/>
          </p:nvPr>
        </p:nvSpPr>
        <p:spPr/>
        <p:txBody>
          <a:bodyPr>
            <a:normAutofit fontScale="90000"/>
          </a:bodyPr>
          <a:lstStyle/>
          <a:p>
            <a:r>
              <a:rPr lang="en-US" dirty="0"/>
              <a:t>Communication Avenues</a:t>
            </a:r>
          </a:p>
        </p:txBody>
      </p:sp>
    </p:spTree>
    <p:extLst>
      <p:ext uri="{BB962C8B-B14F-4D97-AF65-F5344CB8AC3E}">
        <p14:creationId xmlns:p14="http://schemas.microsoft.com/office/powerpoint/2010/main" val="216298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Workshop overview</a:t>
            </a:r>
          </a:p>
        </p:txBody>
      </p:sp>
    </p:spTree>
    <p:extLst>
      <p:ext uri="{BB962C8B-B14F-4D97-AF65-F5344CB8AC3E}">
        <p14:creationId xmlns:p14="http://schemas.microsoft.com/office/powerpoint/2010/main" val="124014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A29C96-62D2-FC15-30EC-19270FB71F1A}"/>
              </a:ext>
            </a:extLst>
          </p:cNvPr>
          <p:cNvSpPr>
            <a:spLocks noGrp="1"/>
          </p:cNvSpPr>
          <p:nvPr>
            <p:ph type="body" sz="quarter" idx="22"/>
          </p:nvPr>
        </p:nvSpPr>
        <p:spPr/>
        <p:txBody>
          <a:bodyPr/>
          <a:lstStyle/>
          <a:p>
            <a:r>
              <a:rPr lang="en-US" dirty="0">
                <a:latin typeface="Century Gothic" panose="020B0502020202020204" pitchFamily="34" charset="0"/>
              </a:rPr>
              <a:t>Rulemaking Process Overview</a:t>
            </a:r>
          </a:p>
          <a:p>
            <a:r>
              <a:rPr lang="en-US" dirty="0">
                <a:latin typeface="Century Gothic" panose="020B0502020202020204" pitchFamily="34" charset="0"/>
              </a:rPr>
              <a:t>Overview of the Departments Rulemaking history</a:t>
            </a:r>
          </a:p>
          <a:p>
            <a:r>
              <a:rPr lang="en-US" dirty="0">
                <a:latin typeface="Century Gothic" panose="020B0502020202020204" pitchFamily="34" charset="0"/>
              </a:rPr>
              <a:t>Future Workshops</a:t>
            </a:r>
          </a:p>
          <a:p>
            <a:r>
              <a:rPr lang="en-US" dirty="0">
                <a:latin typeface="Century Gothic" panose="020B0502020202020204" pitchFamily="34" charset="0"/>
              </a:rPr>
              <a:t>Review Draft Language </a:t>
            </a:r>
          </a:p>
          <a:p>
            <a:endParaRPr lang="en-US" dirty="0">
              <a:latin typeface="Century Gothic" panose="020B0502020202020204" pitchFamily="34" charset="0"/>
            </a:endParaRPr>
          </a:p>
        </p:txBody>
      </p:sp>
      <p:sp>
        <p:nvSpPr>
          <p:cNvPr id="3" name="Title 2">
            <a:extLst>
              <a:ext uri="{FF2B5EF4-FFF2-40B4-BE49-F238E27FC236}">
                <a16:creationId xmlns:a16="http://schemas.microsoft.com/office/drawing/2014/main" id="{4223B36F-4AB5-91AF-C5F5-2D32DFF1CE69}"/>
              </a:ext>
            </a:extLst>
          </p:cNvPr>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377084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04361" y="5387569"/>
            <a:ext cx="4135754" cy="504625"/>
          </a:xfrm>
          <a:prstGeom prst="rect">
            <a:avLst/>
          </a:prstGeom>
        </p:spPr>
        <p:txBody>
          <a:bodyPr vert="horz" wrap="square" lIns="0" tIns="42545" rIns="0" bIns="0" rtlCol="0">
            <a:spAutoFit/>
          </a:bodyPr>
          <a:lstStyle/>
          <a:p>
            <a:pPr marL="12700">
              <a:lnSpc>
                <a:spcPct val="100000"/>
              </a:lnSpc>
              <a:spcBef>
                <a:spcPts val="335"/>
              </a:spcBef>
            </a:pPr>
            <a:r>
              <a:rPr sz="3000" dirty="0">
                <a:latin typeface="Century Gothic"/>
                <a:cs typeface="Century Gothic"/>
              </a:rPr>
              <a:t>RULES</a:t>
            </a:r>
            <a:r>
              <a:rPr sz="3000" spc="-20" dirty="0">
                <a:latin typeface="Century Gothic"/>
                <a:cs typeface="Century Gothic"/>
              </a:rPr>
              <a:t> </a:t>
            </a:r>
            <a:r>
              <a:rPr sz="3000" spc="-10" dirty="0">
                <a:latin typeface="Century Gothic"/>
                <a:cs typeface="Century Gothic"/>
              </a:rPr>
              <a:t>OVERVIEW</a:t>
            </a:r>
            <a:endParaRPr sz="3000" dirty="0">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033" y="1426638"/>
            <a:ext cx="7386320" cy="4802853"/>
          </a:xfrm>
          <a:prstGeom prst="rect">
            <a:avLst/>
          </a:prstGeom>
        </p:spPr>
        <p:txBody>
          <a:bodyPr vert="horz" wrap="square" lIns="0" tIns="49530" rIns="0" bIns="0" rtlCol="0" anchor="t">
            <a:spAutoFit/>
          </a:bodyPr>
          <a:lstStyle/>
          <a:p>
            <a:pPr marL="12700" marR="95250">
              <a:lnSpc>
                <a:spcPct val="142344"/>
              </a:lnSpc>
              <a:spcBef>
                <a:spcPts val="390"/>
              </a:spcBef>
            </a:pPr>
            <a:r>
              <a:rPr sz="2200" b="1" dirty="0">
                <a:latin typeface="Calibri"/>
                <a:cs typeface="Calibri"/>
              </a:rPr>
              <a:t>Rule:</a:t>
            </a:r>
            <a:r>
              <a:rPr sz="2200" b="1" spc="-45" dirty="0">
                <a:latin typeface="Calibri"/>
                <a:cs typeface="Calibri"/>
              </a:rPr>
              <a:t> </a:t>
            </a:r>
            <a:r>
              <a:rPr sz="2200" dirty="0">
                <a:latin typeface="Calibri"/>
                <a:cs typeface="Calibri"/>
              </a:rPr>
              <a:t>a</a:t>
            </a:r>
            <a:r>
              <a:rPr sz="2200" spc="-60" dirty="0">
                <a:latin typeface="Calibri"/>
                <a:cs typeface="Calibri"/>
              </a:rPr>
              <a:t> </a:t>
            </a:r>
            <a:r>
              <a:rPr sz="2200" spc="-10" dirty="0">
                <a:latin typeface="Calibri"/>
                <a:cs typeface="Calibri"/>
              </a:rPr>
              <a:t>regulation</a:t>
            </a:r>
            <a:r>
              <a:rPr sz="2200" spc="-55" dirty="0">
                <a:latin typeface="Calibri"/>
                <a:cs typeface="Calibri"/>
              </a:rPr>
              <a:t> </a:t>
            </a:r>
            <a:r>
              <a:rPr sz="2200" dirty="0">
                <a:latin typeface="Calibri"/>
                <a:cs typeface="Calibri"/>
              </a:rPr>
              <a:t>that</a:t>
            </a:r>
            <a:r>
              <a:rPr sz="2200" spc="-40" dirty="0">
                <a:latin typeface="Calibri"/>
                <a:cs typeface="Calibri"/>
              </a:rPr>
              <a:t> </a:t>
            </a:r>
            <a:r>
              <a:rPr sz="2200" dirty="0">
                <a:latin typeface="Calibri"/>
                <a:cs typeface="Calibri"/>
              </a:rPr>
              <a:t>helps</a:t>
            </a:r>
            <a:r>
              <a:rPr sz="2200" spc="-55" dirty="0">
                <a:latin typeface="Calibri"/>
                <a:cs typeface="Calibri"/>
              </a:rPr>
              <a:t> </a:t>
            </a:r>
            <a:r>
              <a:rPr sz="2200" dirty="0">
                <a:latin typeface="Calibri"/>
                <a:cs typeface="Calibri"/>
              </a:rPr>
              <a:t>give</a:t>
            </a:r>
            <a:r>
              <a:rPr sz="2200" spc="-55" dirty="0">
                <a:latin typeface="Calibri"/>
                <a:cs typeface="Calibri"/>
              </a:rPr>
              <a:t> </a:t>
            </a:r>
            <a:r>
              <a:rPr sz="2200" dirty="0">
                <a:latin typeface="Calibri"/>
                <a:cs typeface="Calibri"/>
              </a:rPr>
              <a:t>clarity</a:t>
            </a:r>
            <a:r>
              <a:rPr sz="2200" spc="-60" dirty="0">
                <a:latin typeface="Calibri"/>
                <a:cs typeface="Calibri"/>
              </a:rPr>
              <a:t> </a:t>
            </a:r>
            <a:r>
              <a:rPr sz="2200" dirty="0">
                <a:latin typeface="Calibri"/>
                <a:cs typeface="Calibri"/>
              </a:rPr>
              <a:t>if</a:t>
            </a:r>
            <a:r>
              <a:rPr sz="2200" spc="-50" dirty="0">
                <a:latin typeface="Calibri"/>
                <a:cs typeface="Calibri"/>
              </a:rPr>
              <a:t> </a:t>
            </a:r>
            <a:r>
              <a:rPr sz="2200" dirty="0">
                <a:latin typeface="Calibri"/>
                <a:cs typeface="Calibri"/>
              </a:rPr>
              <a:t>the</a:t>
            </a:r>
            <a:r>
              <a:rPr sz="2200" spc="-55" dirty="0">
                <a:latin typeface="Calibri"/>
                <a:cs typeface="Calibri"/>
              </a:rPr>
              <a:t> </a:t>
            </a:r>
            <a:r>
              <a:rPr sz="2200" dirty="0">
                <a:latin typeface="Calibri"/>
                <a:cs typeface="Calibri"/>
              </a:rPr>
              <a:t>underlying</a:t>
            </a:r>
            <a:r>
              <a:rPr sz="2200" spc="-60" dirty="0">
                <a:latin typeface="Calibri"/>
                <a:cs typeface="Calibri"/>
              </a:rPr>
              <a:t> </a:t>
            </a:r>
            <a:r>
              <a:rPr sz="2200" spc="-10" dirty="0">
                <a:latin typeface="Calibri"/>
                <a:cs typeface="Calibri"/>
              </a:rPr>
              <a:t>statute </a:t>
            </a:r>
            <a:r>
              <a:rPr sz="2200" dirty="0">
                <a:latin typeface="Calibri"/>
                <a:cs typeface="Calibri"/>
              </a:rPr>
              <a:t>is</a:t>
            </a:r>
            <a:r>
              <a:rPr sz="2200" spc="-50" dirty="0">
                <a:latin typeface="Calibri"/>
                <a:cs typeface="Calibri"/>
              </a:rPr>
              <a:t> </a:t>
            </a:r>
            <a:r>
              <a:rPr sz="2200" dirty="0">
                <a:latin typeface="Calibri"/>
                <a:cs typeface="Calibri"/>
              </a:rPr>
              <a:t>broad</a:t>
            </a:r>
            <a:r>
              <a:rPr sz="2200" spc="-65" dirty="0">
                <a:latin typeface="Calibri"/>
                <a:cs typeface="Calibri"/>
              </a:rPr>
              <a:t> </a:t>
            </a:r>
            <a:r>
              <a:rPr sz="2200" dirty="0">
                <a:latin typeface="Calibri"/>
                <a:cs typeface="Calibri"/>
              </a:rPr>
              <a:t>or</a:t>
            </a:r>
            <a:r>
              <a:rPr sz="2200" spc="-40" dirty="0">
                <a:latin typeface="Calibri"/>
                <a:cs typeface="Calibri"/>
              </a:rPr>
              <a:t> </a:t>
            </a:r>
            <a:r>
              <a:rPr sz="2200" spc="-10" dirty="0">
                <a:latin typeface="Calibri"/>
                <a:cs typeface="Calibri"/>
              </a:rPr>
              <a:t>unclear</a:t>
            </a:r>
            <a:r>
              <a:rPr lang="en-US" sz="2200" spc="-10" dirty="0">
                <a:latin typeface="Calibri"/>
                <a:cs typeface="Calibri"/>
              </a:rPr>
              <a:t>. </a:t>
            </a:r>
            <a:endParaRPr lang="en-US" sz="2200" dirty="0">
              <a:latin typeface="Calibri"/>
              <a:cs typeface="Calibri"/>
            </a:endParaRPr>
          </a:p>
          <a:p>
            <a:pPr marL="12700"/>
            <a:r>
              <a:rPr sz="2200" dirty="0">
                <a:latin typeface="Calibri"/>
                <a:cs typeface="Calibri"/>
              </a:rPr>
              <a:t>An</a:t>
            </a:r>
            <a:r>
              <a:rPr sz="2200" spc="-65" dirty="0">
                <a:latin typeface="Calibri"/>
                <a:cs typeface="Calibri"/>
              </a:rPr>
              <a:t> </a:t>
            </a:r>
            <a:r>
              <a:rPr sz="2200" spc="-10" dirty="0">
                <a:latin typeface="Calibri"/>
                <a:cs typeface="Calibri"/>
              </a:rPr>
              <a:t>enforceable</a:t>
            </a:r>
            <a:r>
              <a:rPr sz="2200" spc="-70" dirty="0">
                <a:latin typeface="Calibri"/>
                <a:cs typeface="Calibri"/>
              </a:rPr>
              <a:t> </a:t>
            </a:r>
            <a:r>
              <a:rPr sz="2200" spc="-10" dirty="0">
                <a:latin typeface="Calibri"/>
                <a:cs typeface="Calibri"/>
              </a:rPr>
              <a:t>directive</a:t>
            </a:r>
            <a:r>
              <a:rPr sz="2200" spc="-65" dirty="0">
                <a:latin typeface="Calibri"/>
                <a:cs typeface="Calibri"/>
              </a:rPr>
              <a:t> </a:t>
            </a:r>
            <a:r>
              <a:rPr sz="2200" spc="-10" dirty="0">
                <a:latin typeface="Calibri"/>
                <a:cs typeface="Calibri"/>
              </a:rPr>
              <a:t>that:</a:t>
            </a:r>
            <a:endParaRPr sz="2200" dirty="0">
              <a:latin typeface="Calibri"/>
              <a:cs typeface="Calibri"/>
            </a:endParaRPr>
          </a:p>
          <a:p>
            <a:pPr marL="875030" marR="749300" indent="-342900">
              <a:lnSpc>
                <a:spcPct val="142105"/>
              </a:lnSpc>
              <a:spcBef>
                <a:spcPts val="545"/>
              </a:spcBef>
              <a:buClr>
                <a:srgbClr val="56B6AE"/>
              </a:buClr>
              <a:buFont typeface="Arial"/>
              <a:buChar char="•"/>
              <a:tabLst>
                <a:tab pos="875030" algn="l"/>
              </a:tabLst>
            </a:pPr>
            <a:r>
              <a:rPr sz="2000" dirty="0">
                <a:latin typeface="Calibri"/>
                <a:cs typeface="Calibri"/>
              </a:rPr>
              <a:t>Subjects</a:t>
            </a:r>
            <a:r>
              <a:rPr sz="2000" spc="-40" dirty="0">
                <a:latin typeface="Calibri"/>
                <a:cs typeface="Calibri"/>
              </a:rPr>
              <a:t> </a:t>
            </a:r>
            <a:r>
              <a:rPr sz="2000" dirty="0">
                <a:latin typeface="Calibri"/>
                <a:cs typeface="Calibri"/>
              </a:rPr>
              <a:t>a</a:t>
            </a:r>
            <a:r>
              <a:rPr sz="2000" spc="-15" dirty="0">
                <a:latin typeface="Calibri"/>
                <a:cs typeface="Calibri"/>
              </a:rPr>
              <a:t> </a:t>
            </a:r>
            <a:r>
              <a:rPr sz="2000" dirty="0">
                <a:latin typeface="Calibri"/>
                <a:cs typeface="Calibri"/>
              </a:rPr>
              <a:t>person</a:t>
            </a:r>
            <a:r>
              <a:rPr sz="2000" spc="-25" dirty="0">
                <a:latin typeface="Calibri"/>
                <a:cs typeface="Calibri"/>
              </a:rPr>
              <a:t> </a:t>
            </a:r>
            <a:r>
              <a:rPr sz="2000" dirty="0">
                <a:latin typeface="Calibri"/>
                <a:cs typeface="Calibri"/>
              </a:rPr>
              <a:t>to</a:t>
            </a:r>
            <a:r>
              <a:rPr sz="2000" spc="-15" dirty="0">
                <a:latin typeface="Calibri"/>
                <a:cs typeface="Calibri"/>
              </a:rPr>
              <a:t> </a:t>
            </a:r>
            <a:r>
              <a:rPr sz="2000" dirty="0">
                <a:latin typeface="Calibri"/>
                <a:cs typeface="Calibri"/>
              </a:rPr>
              <a:t>a</a:t>
            </a:r>
            <a:r>
              <a:rPr sz="2000" spc="-15" dirty="0">
                <a:latin typeface="Calibri"/>
                <a:cs typeface="Calibri"/>
              </a:rPr>
              <a:t> </a:t>
            </a:r>
            <a:r>
              <a:rPr sz="2000" dirty="0">
                <a:latin typeface="Calibri"/>
                <a:cs typeface="Calibri"/>
              </a:rPr>
              <a:t>penalty</a:t>
            </a:r>
            <a:r>
              <a:rPr sz="2000" spc="-15" dirty="0">
                <a:latin typeface="Calibri"/>
                <a:cs typeface="Calibri"/>
              </a:rPr>
              <a:t> </a:t>
            </a:r>
            <a:r>
              <a:rPr sz="2000" dirty="0">
                <a:latin typeface="Calibri"/>
                <a:cs typeface="Calibri"/>
              </a:rPr>
              <a:t>or</a:t>
            </a:r>
            <a:r>
              <a:rPr sz="2000" spc="-30" dirty="0">
                <a:latin typeface="Calibri"/>
                <a:cs typeface="Calibri"/>
              </a:rPr>
              <a:t> </a:t>
            </a:r>
            <a:r>
              <a:rPr sz="2000" dirty="0">
                <a:latin typeface="Calibri"/>
                <a:cs typeface="Calibri"/>
              </a:rPr>
              <a:t>sanction</a:t>
            </a:r>
            <a:r>
              <a:rPr sz="2000" spc="-15" dirty="0">
                <a:latin typeface="Calibri"/>
                <a:cs typeface="Calibri"/>
              </a:rPr>
              <a:t> </a:t>
            </a:r>
            <a:r>
              <a:rPr sz="2000" dirty="0">
                <a:latin typeface="Calibri"/>
                <a:cs typeface="Calibri"/>
              </a:rPr>
              <a:t>if</a:t>
            </a:r>
            <a:r>
              <a:rPr sz="2000" spc="-15" dirty="0">
                <a:latin typeface="Calibri"/>
                <a:cs typeface="Calibri"/>
              </a:rPr>
              <a:t> </a:t>
            </a:r>
            <a:r>
              <a:rPr sz="2000" dirty="0">
                <a:latin typeface="Calibri"/>
                <a:cs typeface="Calibri"/>
              </a:rPr>
              <a:t>that </a:t>
            </a:r>
            <a:r>
              <a:rPr sz="2000" spc="-10" dirty="0">
                <a:latin typeface="Calibri"/>
                <a:cs typeface="Calibri"/>
              </a:rPr>
              <a:t>person </a:t>
            </a:r>
            <a:r>
              <a:rPr sz="2000" dirty="0">
                <a:latin typeface="Calibri"/>
                <a:cs typeface="Calibri"/>
              </a:rPr>
              <a:t>violates</a:t>
            </a:r>
            <a:r>
              <a:rPr sz="2000" spc="-20" dirty="0">
                <a:latin typeface="Calibri"/>
                <a:cs typeface="Calibri"/>
              </a:rPr>
              <a:t> </a:t>
            </a:r>
            <a:r>
              <a:rPr sz="2000" dirty="0">
                <a:latin typeface="Calibri"/>
                <a:cs typeface="Calibri"/>
              </a:rPr>
              <a:t>a</a:t>
            </a:r>
            <a:r>
              <a:rPr sz="2000" spc="-30" dirty="0">
                <a:latin typeface="Calibri"/>
                <a:cs typeface="Calibri"/>
              </a:rPr>
              <a:t> </a:t>
            </a:r>
            <a:r>
              <a:rPr sz="2000" spc="-10" dirty="0">
                <a:latin typeface="Calibri"/>
                <a:cs typeface="Calibri"/>
              </a:rPr>
              <a:t>regulation</a:t>
            </a:r>
            <a:endParaRPr sz="2000" dirty="0">
              <a:latin typeface="Calibri"/>
              <a:cs typeface="Calibri"/>
            </a:endParaRPr>
          </a:p>
          <a:p>
            <a:pPr marL="875030" indent="-342900">
              <a:spcBef>
                <a:spcPts val="229"/>
              </a:spcBef>
              <a:buClr>
                <a:srgbClr val="56B6AE"/>
              </a:buClr>
              <a:buFont typeface="Arial"/>
              <a:buChar char="•"/>
              <a:tabLst>
                <a:tab pos="875030" algn="l"/>
              </a:tabLst>
            </a:pPr>
            <a:r>
              <a:rPr sz="2000" dirty="0">
                <a:latin typeface="Calibri"/>
                <a:cs typeface="Calibri"/>
              </a:rPr>
              <a:t>Sets</a:t>
            </a:r>
            <a:r>
              <a:rPr sz="2000" spc="-25" dirty="0">
                <a:latin typeface="Calibri"/>
                <a:cs typeface="Calibri"/>
              </a:rPr>
              <a:t> </a:t>
            </a:r>
            <a:r>
              <a:rPr sz="2000" dirty="0">
                <a:latin typeface="Calibri"/>
                <a:cs typeface="Calibri"/>
              </a:rPr>
              <a:t>qualifications</a:t>
            </a:r>
            <a:r>
              <a:rPr sz="2000" spc="-15" dirty="0">
                <a:latin typeface="Calibri"/>
                <a:cs typeface="Calibri"/>
              </a:rPr>
              <a:t> </a:t>
            </a:r>
            <a:r>
              <a:rPr sz="2000" dirty="0">
                <a:latin typeface="Calibri"/>
                <a:cs typeface="Calibri"/>
              </a:rPr>
              <a:t>for</a:t>
            </a:r>
            <a:r>
              <a:rPr sz="2000" spc="-40" dirty="0">
                <a:latin typeface="Calibri"/>
                <a:cs typeface="Calibri"/>
              </a:rPr>
              <a:t> </a:t>
            </a:r>
            <a:r>
              <a:rPr sz="2000" spc="-10" dirty="0">
                <a:latin typeface="Calibri"/>
                <a:cs typeface="Calibri"/>
              </a:rPr>
              <a:t>conveying</a:t>
            </a:r>
            <a:r>
              <a:rPr sz="2000" spc="-45" dirty="0">
                <a:latin typeface="Calibri"/>
                <a:cs typeface="Calibri"/>
              </a:rPr>
              <a:t> </a:t>
            </a:r>
            <a:r>
              <a:rPr sz="2000" dirty="0">
                <a:latin typeface="Calibri"/>
                <a:cs typeface="Calibri"/>
              </a:rPr>
              <a:t>privileges</a:t>
            </a:r>
            <a:r>
              <a:rPr sz="2000" spc="-20" dirty="0">
                <a:latin typeface="Calibri"/>
                <a:cs typeface="Calibri"/>
              </a:rPr>
              <a:t> </a:t>
            </a:r>
            <a:r>
              <a:rPr sz="2000" dirty="0">
                <a:latin typeface="Calibri"/>
                <a:cs typeface="Calibri"/>
              </a:rPr>
              <a:t>to</a:t>
            </a:r>
            <a:r>
              <a:rPr sz="2000" spc="-35" dirty="0">
                <a:latin typeface="Calibri"/>
                <a:cs typeface="Calibri"/>
              </a:rPr>
              <a:t> </a:t>
            </a:r>
            <a:r>
              <a:rPr sz="2000" dirty="0">
                <a:latin typeface="Calibri"/>
                <a:cs typeface="Calibri"/>
              </a:rPr>
              <a:t>people</a:t>
            </a:r>
            <a:r>
              <a:rPr sz="2000" spc="-25" dirty="0">
                <a:latin typeface="Calibri"/>
                <a:cs typeface="Calibri"/>
              </a:rPr>
              <a:t> </a:t>
            </a:r>
            <a:r>
              <a:rPr sz="2000" dirty="0">
                <a:latin typeface="Calibri"/>
                <a:cs typeface="Calibri"/>
              </a:rPr>
              <a:t>or</a:t>
            </a:r>
            <a:r>
              <a:rPr sz="2000" spc="-30" dirty="0">
                <a:latin typeface="Calibri"/>
                <a:cs typeface="Calibri"/>
              </a:rPr>
              <a:t> </a:t>
            </a:r>
            <a:r>
              <a:rPr sz="2000" spc="-10" dirty="0">
                <a:latin typeface="Calibri"/>
                <a:cs typeface="Calibri"/>
              </a:rPr>
              <a:t>entities</a:t>
            </a:r>
            <a:endParaRPr sz="2000" dirty="0">
              <a:latin typeface="Calibri"/>
              <a:cs typeface="Calibri"/>
            </a:endParaRPr>
          </a:p>
          <a:p>
            <a:pPr marL="875030" indent="-342900">
              <a:spcBef>
                <a:spcPts val="265"/>
              </a:spcBef>
              <a:buClr>
                <a:srgbClr val="56B6AE"/>
              </a:buClr>
              <a:buFont typeface="Arial"/>
              <a:buChar char="•"/>
              <a:tabLst>
                <a:tab pos="875030" algn="l"/>
              </a:tabLst>
            </a:pPr>
            <a:r>
              <a:rPr sz="2000" dirty="0">
                <a:latin typeface="Calibri"/>
                <a:cs typeface="Calibri"/>
              </a:rPr>
              <a:t>Sets</a:t>
            </a:r>
            <a:r>
              <a:rPr sz="2000" spc="-40" dirty="0">
                <a:latin typeface="Calibri"/>
                <a:cs typeface="Calibri"/>
              </a:rPr>
              <a:t> </a:t>
            </a:r>
            <a:r>
              <a:rPr sz="2000" dirty="0">
                <a:latin typeface="Calibri"/>
                <a:cs typeface="Calibri"/>
              </a:rPr>
              <a:t>procedures</a:t>
            </a:r>
            <a:r>
              <a:rPr sz="2000" spc="-50" dirty="0">
                <a:latin typeface="Calibri"/>
                <a:cs typeface="Calibri"/>
              </a:rPr>
              <a:t> </a:t>
            </a:r>
            <a:r>
              <a:rPr sz="2000" dirty="0">
                <a:latin typeface="Calibri"/>
                <a:cs typeface="Calibri"/>
              </a:rPr>
              <a:t>or</a:t>
            </a:r>
            <a:r>
              <a:rPr sz="2000" spc="-35" dirty="0">
                <a:latin typeface="Calibri"/>
                <a:cs typeface="Calibri"/>
              </a:rPr>
              <a:t> </a:t>
            </a:r>
            <a:r>
              <a:rPr sz="2000" dirty="0">
                <a:latin typeface="Calibri"/>
                <a:cs typeface="Calibri"/>
              </a:rPr>
              <a:t>practices</a:t>
            </a:r>
            <a:r>
              <a:rPr sz="2000" spc="-40" dirty="0">
                <a:latin typeface="Calibri"/>
                <a:cs typeface="Calibri"/>
              </a:rPr>
              <a:t> </a:t>
            </a:r>
            <a:r>
              <a:rPr sz="2000" dirty="0">
                <a:latin typeface="Calibri"/>
                <a:cs typeface="Calibri"/>
              </a:rPr>
              <a:t>for</a:t>
            </a:r>
            <a:r>
              <a:rPr sz="2000" spc="-50" dirty="0">
                <a:latin typeface="Calibri"/>
                <a:cs typeface="Calibri"/>
              </a:rPr>
              <a:t> </a:t>
            </a:r>
            <a:r>
              <a:rPr sz="2000" dirty="0">
                <a:latin typeface="Calibri"/>
                <a:cs typeface="Calibri"/>
              </a:rPr>
              <a:t>agency</a:t>
            </a:r>
            <a:r>
              <a:rPr sz="2000" spc="-60" dirty="0">
                <a:latin typeface="Calibri"/>
                <a:cs typeface="Calibri"/>
              </a:rPr>
              <a:t> </a:t>
            </a:r>
            <a:r>
              <a:rPr sz="2000" spc="-10" dirty="0">
                <a:latin typeface="Calibri"/>
                <a:cs typeface="Calibri"/>
              </a:rPr>
              <a:t>hearings</a:t>
            </a:r>
            <a:endParaRPr sz="2000" dirty="0">
              <a:latin typeface="Calibri"/>
              <a:cs typeface="Calibri"/>
            </a:endParaRPr>
          </a:p>
          <a:p>
            <a:pPr marL="875030" marR="76200" indent="-342900">
              <a:lnSpc>
                <a:spcPct val="142105"/>
              </a:lnSpc>
              <a:spcBef>
                <a:spcPts val="525"/>
              </a:spcBef>
              <a:buClr>
                <a:srgbClr val="56B6AE"/>
              </a:buClr>
              <a:buFont typeface="Arial"/>
              <a:buChar char="•"/>
              <a:tabLst>
                <a:tab pos="875030" algn="l"/>
              </a:tabLst>
            </a:pPr>
            <a:r>
              <a:rPr sz="2000" dirty="0">
                <a:latin typeface="Calibri"/>
                <a:cs typeface="Calibri"/>
              </a:rPr>
              <a:t>Licenses</a:t>
            </a:r>
            <a:r>
              <a:rPr sz="2000" spc="-40" dirty="0">
                <a:latin typeface="Calibri"/>
                <a:cs typeface="Calibri"/>
              </a:rPr>
              <a:t> </a:t>
            </a:r>
            <a:r>
              <a:rPr sz="2000" dirty="0">
                <a:latin typeface="Calibri"/>
                <a:cs typeface="Calibri"/>
              </a:rPr>
              <a:t>or</a:t>
            </a:r>
            <a:r>
              <a:rPr sz="2000" spc="-40" dirty="0">
                <a:latin typeface="Calibri"/>
                <a:cs typeface="Calibri"/>
              </a:rPr>
              <a:t> </a:t>
            </a:r>
            <a:r>
              <a:rPr sz="2000" dirty="0">
                <a:latin typeface="Calibri"/>
                <a:cs typeface="Calibri"/>
              </a:rPr>
              <a:t>permits</a:t>
            </a:r>
            <a:r>
              <a:rPr sz="2000" spc="-10" dirty="0">
                <a:latin typeface="Calibri"/>
                <a:cs typeface="Calibri"/>
              </a:rPr>
              <a:t> </a:t>
            </a:r>
            <a:r>
              <a:rPr sz="2000" dirty="0">
                <a:latin typeface="Calibri"/>
                <a:cs typeface="Calibri"/>
              </a:rPr>
              <a:t>individuals</a:t>
            </a:r>
            <a:r>
              <a:rPr sz="2000" spc="-25" dirty="0">
                <a:latin typeface="Calibri"/>
                <a:cs typeface="Calibri"/>
              </a:rPr>
              <a:t> </a:t>
            </a:r>
            <a:r>
              <a:rPr sz="2000" dirty="0">
                <a:latin typeface="Calibri"/>
                <a:cs typeface="Calibri"/>
              </a:rPr>
              <a:t>or</a:t>
            </a:r>
            <a:r>
              <a:rPr sz="2000" spc="-25" dirty="0">
                <a:latin typeface="Calibri"/>
                <a:cs typeface="Calibri"/>
              </a:rPr>
              <a:t> </a:t>
            </a:r>
            <a:r>
              <a:rPr sz="2000" dirty="0">
                <a:latin typeface="Calibri"/>
                <a:cs typeface="Calibri"/>
              </a:rPr>
              <a:t>entities</a:t>
            </a:r>
            <a:r>
              <a:rPr sz="2000" spc="-5" dirty="0">
                <a:latin typeface="Calibri"/>
                <a:cs typeface="Calibri"/>
              </a:rPr>
              <a:t> </a:t>
            </a:r>
            <a:r>
              <a:rPr sz="2000" dirty="0">
                <a:latin typeface="Calibri"/>
                <a:cs typeface="Calibri"/>
              </a:rPr>
              <a:t>and</a:t>
            </a:r>
            <a:r>
              <a:rPr sz="2000" spc="-30" dirty="0">
                <a:latin typeface="Calibri"/>
                <a:cs typeface="Calibri"/>
              </a:rPr>
              <a:t> </a:t>
            </a:r>
            <a:r>
              <a:rPr sz="2000" spc="-10" dirty="0">
                <a:latin typeface="Calibri"/>
                <a:cs typeface="Calibri"/>
              </a:rPr>
              <a:t>revokes</a:t>
            </a:r>
            <a:r>
              <a:rPr sz="2000" spc="-25" dirty="0">
                <a:latin typeface="Calibri"/>
                <a:cs typeface="Calibri"/>
              </a:rPr>
              <a:t> </a:t>
            </a:r>
            <a:r>
              <a:rPr sz="2000" spc="-10" dirty="0">
                <a:latin typeface="Calibri"/>
                <a:cs typeface="Calibri"/>
              </a:rPr>
              <a:t>licenses </a:t>
            </a:r>
            <a:r>
              <a:rPr sz="2000" dirty="0">
                <a:latin typeface="Calibri"/>
                <a:cs typeface="Calibri"/>
              </a:rPr>
              <a:t>or</a:t>
            </a:r>
            <a:r>
              <a:rPr sz="2000" spc="-15" dirty="0">
                <a:latin typeface="Calibri"/>
                <a:cs typeface="Calibri"/>
              </a:rPr>
              <a:t> </a:t>
            </a:r>
            <a:r>
              <a:rPr sz="2000" spc="-10" dirty="0">
                <a:latin typeface="Calibri"/>
                <a:cs typeface="Calibri"/>
              </a:rPr>
              <a:t>permits</a:t>
            </a:r>
            <a:endParaRPr sz="2000" dirty="0">
              <a:latin typeface="Calibri"/>
              <a:cs typeface="Calibri"/>
            </a:endParaRPr>
          </a:p>
          <a:p>
            <a:pPr marL="875030" marR="6350" indent="-342900">
              <a:lnSpc>
                <a:spcPct val="142105"/>
              </a:lnSpc>
              <a:spcBef>
                <a:spcPts val="505"/>
              </a:spcBef>
              <a:buClr>
                <a:srgbClr val="56B6AE"/>
              </a:buClr>
              <a:buFont typeface="Arial"/>
              <a:buChar char="•"/>
              <a:tabLst>
                <a:tab pos="875030" algn="l"/>
              </a:tabLst>
            </a:pPr>
            <a:r>
              <a:rPr sz="2000" dirty="0">
                <a:latin typeface="Calibri"/>
                <a:cs typeface="Calibri"/>
              </a:rPr>
              <a:t>Sets</a:t>
            </a:r>
            <a:r>
              <a:rPr sz="2000" spc="-35" dirty="0">
                <a:latin typeface="Calibri"/>
                <a:cs typeface="Calibri"/>
              </a:rPr>
              <a:t> </a:t>
            </a:r>
            <a:r>
              <a:rPr sz="2000" dirty="0">
                <a:latin typeface="Calibri"/>
                <a:cs typeface="Calibri"/>
              </a:rPr>
              <a:t>project</a:t>
            </a:r>
            <a:r>
              <a:rPr sz="2000" spc="-35" dirty="0">
                <a:latin typeface="Calibri"/>
                <a:cs typeface="Calibri"/>
              </a:rPr>
              <a:t> </a:t>
            </a:r>
            <a:r>
              <a:rPr sz="2000" dirty="0">
                <a:latin typeface="Calibri"/>
                <a:cs typeface="Calibri"/>
              </a:rPr>
              <a:t>or</a:t>
            </a:r>
            <a:r>
              <a:rPr sz="2000" spc="-55" dirty="0">
                <a:latin typeface="Calibri"/>
                <a:cs typeface="Calibri"/>
              </a:rPr>
              <a:t> </a:t>
            </a:r>
            <a:r>
              <a:rPr sz="2000" dirty="0">
                <a:latin typeface="Calibri"/>
                <a:cs typeface="Calibri"/>
              </a:rPr>
              <a:t>material</a:t>
            </a:r>
            <a:r>
              <a:rPr sz="2000" spc="-15" dirty="0">
                <a:latin typeface="Calibri"/>
                <a:cs typeface="Calibri"/>
              </a:rPr>
              <a:t> </a:t>
            </a:r>
            <a:r>
              <a:rPr sz="2000" dirty="0">
                <a:latin typeface="Calibri"/>
                <a:cs typeface="Calibri"/>
              </a:rPr>
              <a:t>standards</a:t>
            </a:r>
            <a:r>
              <a:rPr sz="2000" spc="-35" dirty="0">
                <a:latin typeface="Calibri"/>
                <a:cs typeface="Calibri"/>
              </a:rPr>
              <a:t> </a:t>
            </a:r>
            <a:r>
              <a:rPr sz="2000" dirty="0">
                <a:latin typeface="Calibri"/>
                <a:cs typeface="Calibri"/>
              </a:rPr>
              <a:t>for</a:t>
            </a:r>
            <a:r>
              <a:rPr sz="2000" spc="-55" dirty="0">
                <a:latin typeface="Calibri"/>
                <a:cs typeface="Calibri"/>
              </a:rPr>
              <a:t> </a:t>
            </a:r>
            <a:r>
              <a:rPr sz="2000" dirty="0">
                <a:latin typeface="Calibri"/>
                <a:cs typeface="Calibri"/>
              </a:rPr>
              <a:t>goods</a:t>
            </a:r>
            <a:r>
              <a:rPr sz="2000" spc="-60" dirty="0">
                <a:latin typeface="Calibri"/>
                <a:cs typeface="Calibri"/>
              </a:rPr>
              <a:t> </a:t>
            </a:r>
            <a:r>
              <a:rPr sz="2000" dirty="0">
                <a:latin typeface="Calibri"/>
                <a:cs typeface="Calibri"/>
              </a:rPr>
              <a:t>before</a:t>
            </a:r>
            <a:r>
              <a:rPr sz="2000" spc="-60" dirty="0">
                <a:latin typeface="Calibri"/>
                <a:cs typeface="Calibri"/>
              </a:rPr>
              <a:t> </a:t>
            </a:r>
            <a:r>
              <a:rPr sz="2000" dirty="0">
                <a:latin typeface="Calibri"/>
                <a:cs typeface="Calibri"/>
              </a:rPr>
              <a:t>they</a:t>
            </a:r>
            <a:r>
              <a:rPr sz="2000" spc="-40" dirty="0">
                <a:latin typeface="Calibri"/>
                <a:cs typeface="Calibri"/>
              </a:rPr>
              <a:t> </a:t>
            </a:r>
            <a:r>
              <a:rPr sz="2000" dirty="0">
                <a:latin typeface="Calibri"/>
                <a:cs typeface="Calibri"/>
              </a:rPr>
              <a:t>can</a:t>
            </a:r>
            <a:r>
              <a:rPr sz="2000" spc="-55" dirty="0">
                <a:latin typeface="Calibri"/>
                <a:cs typeface="Calibri"/>
              </a:rPr>
              <a:t> </a:t>
            </a:r>
            <a:r>
              <a:rPr sz="2000" spc="-35" dirty="0">
                <a:latin typeface="Calibri"/>
                <a:cs typeface="Calibri"/>
              </a:rPr>
              <a:t>be </a:t>
            </a:r>
            <a:r>
              <a:rPr sz="2000" dirty="0">
                <a:latin typeface="Calibri"/>
                <a:cs typeface="Calibri"/>
              </a:rPr>
              <a:t>sold</a:t>
            </a:r>
            <a:r>
              <a:rPr sz="2000" spc="-25" dirty="0">
                <a:latin typeface="Calibri"/>
                <a:cs typeface="Calibri"/>
              </a:rPr>
              <a:t> </a:t>
            </a:r>
            <a:r>
              <a:rPr sz="2000" dirty="0">
                <a:latin typeface="Calibri"/>
                <a:cs typeface="Calibri"/>
              </a:rPr>
              <a:t>or</a:t>
            </a:r>
            <a:r>
              <a:rPr sz="2000" spc="-40" dirty="0">
                <a:latin typeface="Calibri"/>
                <a:cs typeface="Calibri"/>
              </a:rPr>
              <a:t> </a:t>
            </a:r>
            <a:r>
              <a:rPr sz="2000" dirty="0">
                <a:latin typeface="Calibri"/>
                <a:cs typeface="Calibri"/>
              </a:rPr>
              <a:t>distributed</a:t>
            </a:r>
            <a:r>
              <a:rPr sz="2000" spc="-15" dirty="0">
                <a:latin typeface="Calibri"/>
                <a:cs typeface="Calibri"/>
              </a:rPr>
              <a:t> </a:t>
            </a:r>
            <a:r>
              <a:rPr sz="2000" dirty="0">
                <a:latin typeface="Calibri"/>
                <a:cs typeface="Calibri"/>
              </a:rPr>
              <a:t>in</a:t>
            </a:r>
            <a:r>
              <a:rPr sz="2000" spc="-30" dirty="0">
                <a:latin typeface="Calibri"/>
                <a:cs typeface="Calibri"/>
              </a:rPr>
              <a:t> </a:t>
            </a:r>
            <a:r>
              <a:rPr sz="2000" spc="-10" dirty="0">
                <a:latin typeface="Calibri"/>
                <a:cs typeface="Calibri"/>
              </a:rPr>
              <a:t>Washington</a:t>
            </a:r>
            <a:endParaRPr sz="2000" dirty="0">
              <a:latin typeface="Calibri"/>
              <a:cs typeface="Calibri"/>
            </a:endParaRPr>
          </a:p>
        </p:txBody>
      </p:sp>
      <p:sp>
        <p:nvSpPr>
          <p:cNvPr id="4" name="object 4"/>
          <p:cNvSpPr txBox="1">
            <a:spLocks noGrp="1"/>
          </p:cNvSpPr>
          <p:nvPr>
            <p:ph type="sldNum" sz="quarter" idx="7"/>
          </p:nvPr>
        </p:nvSpPr>
        <p:spPr>
          <a:xfrm>
            <a:off x="2020313" y="6422543"/>
            <a:ext cx="5103373" cy="291105"/>
          </a:xfrm>
          <a:prstGeom prst="rect">
            <a:avLst/>
          </a:prstGeom>
        </p:spPr>
        <p:txBody>
          <a:bodyPr vert="horz" wrap="square" lIns="0" tIns="13970" rIns="0" bIns="0" rtlCol="0">
            <a:spAutoFit/>
          </a:bodyPr>
          <a:lstStyle/>
          <a:p>
            <a:pPr marL="76200">
              <a:lnSpc>
                <a:spcPct val="100000"/>
              </a:lnSpc>
              <a:spcBef>
                <a:spcPts val="110"/>
              </a:spcBef>
            </a:pPr>
            <a:r>
              <a:rPr dirty="0"/>
              <a:t>Washington</a:t>
            </a:r>
            <a:r>
              <a:rPr spc="15" dirty="0"/>
              <a:t> </a:t>
            </a:r>
            <a:r>
              <a:rPr dirty="0"/>
              <a:t>State</a:t>
            </a:r>
            <a:r>
              <a:rPr spc="-5" dirty="0"/>
              <a:t> </a:t>
            </a:r>
            <a:r>
              <a:rPr dirty="0"/>
              <a:t>Department</a:t>
            </a:r>
            <a:r>
              <a:rPr spc="-5" dirty="0"/>
              <a:t> </a:t>
            </a:r>
            <a:r>
              <a:rPr dirty="0"/>
              <a:t>of</a:t>
            </a:r>
            <a:r>
              <a:rPr spc="-30" dirty="0"/>
              <a:t> </a:t>
            </a:r>
            <a:r>
              <a:rPr dirty="0"/>
              <a:t>Health </a:t>
            </a:r>
            <a:r>
              <a:rPr dirty="0">
                <a:solidFill>
                  <a:srgbClr val="000000"/>
                </a:solidFill>
              </a:rPr>
              <a:t>|</a:t>
            </a:r>
            <a:r>
              <a:rPr spc="-25" dirty="0">
                <a:solidFill>
                  <a:srgbClr val="000000"/>
                </a:solidFill>
              </a:rPr>
              <a:t> </a:t>
            </a:r>
            <a:fld id="{81D60167-4931-47E6-BA6A-407CBD079E47}" type="slidenum">
              <a:rPr spc="-50" dirty="0">
                <a:solidFill>
                  <a:srgbClr val="000000"/>
                </a:solidFill>
              </a:rPr>
              <a:t>8</a:t>
            </a:fld>
            <a:endParaRPr spc="-50" dirty="0">
              <a:solidFill>
                <a:srgbClr val="000000"/>
              </a:solidFil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595755">
              <a:lnSpc>
                <a:spcPct val="100000"/>
              </a:lnSpc>
              <a:spcBef>
                <a:spcPts val="100"/>
              </a:spcBef>
            </a:pPr>
            <a:r>
              <a:rPr dirty="0"/>
              <a:t>What</a:t>
            </a:r>
            <a:r>
              <a:rPr spc="35" dirty="0"/>
              <a:t> </a:t>
            </a:r>
            <a:r>
              <a:rPr dirty="0"/>
              <a:t>is</a:t>
            </a:r>
            <a:r>
              <a:rPr spc="-25" dirty="0"/>
              <a:t> </a:t>
            </a:r>
            <a:r>
              <a:rPr dirty="0"/>
              <a:t>a</a:t>
            </a:r>
            <a:r>
              <a:rPr spc="-20" dirty="0"/>
              <a:t> </a:t>
            </a:r>
            <a:r>
              <a:rPr spc="-10" dirty="0"/>
              <a:t>Rule?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25295">
              <a:lnSpc>
                <a:spcPct val="100000"/>
              </a:lnSpc>
              <a:spcBef>
                <a:spcPts val="100"/>
              </a:spcBef>
            </a:pPr>
            <a:r>
              <a:rPr dirty="0"/>
              <a:t>Laws</a:t>
            </a:r>
            <a:r>
              <a:rPr spc="-5" dirty="0"/>
              <a:t> </a:t>
            </a:r>
            <a:r>
              <a:rPr dirty="0"/>
              <a:t>vs.</a:t>
            </a:r>
            <a:r>
              <a:rPr spc="-25" dirty="0"/>
              <a:t> </a:t>
            </a:r>
            <a:r>
              <a:rPr spc="-10" dirty="0"/>
              <a:t>Rules</a:t>
            </a:r>
          </a:p>
        </p:txBody>
      </p:sp>
      <p:sp>
        <p:nvSpPr>
          <p:cNvPr id="4" name="object 4"/>
          <p:cNvSpPr txBox="1">
            <a:spLocks noGrp="1"/>
          </p:cNvSpPr>
          <p:nvPr>
            <p:ph type="sldNum" sz="quarter" idx="7"/>
          </p:nvPr>
        </p:nvSpPr>
        <p:spPr>
          <a:xfrm>
            <a:off x="2034905" y="6347321"/>
            <a:ext cx="5074190" cy="291105"/>
          </a:xfrm>
          <a:prstGeom prst="rect">
            <a:avLst/>
          </a:prstGeom>
        </p:spPr>
        <p:txBody>
          <a:bodyPr vert="horz" wrap="square" lIns="0" tIns="13970" rIns="0" bIns="0" rtlCol="0">
            <a:spAutoFit/>
          </a:bodyPr>
          <a:lstStyle/>
          <a:p>
            <a:pPr marL="76200">
              <a:lnSpc>
                <a:spcPct val="100000"/>
              </a:lnSpc>
              <a:spcBef>
                <a:spcPts val="110"/>
              </a:spcBef>
            </a:pPr>
            <a:r>
              <a:rPr dirty="0"/>
              <a:t>Washington</a:t>
            </a:r>
            <a:r>
              <a:rPr spc="15" dirty="0"/>
              <a:t> </a:t>
            </a:r>
            <a:r>
              <a:rPr dirty="0"/>
              <a:t>State</a:t>
            </a:r>
            <a:r>
              <a:rPr spc="-5" dirty="0"/>
              <a:t> </a:t>
            </a:r>
            <a:r>
              <a:rPr dirty="0"/>
              <a:t>Department</a:t>
            </a:r>
            <a:r>
              <a:rPr spc="-5" dirty="0"/>
              <a:t> </a:t>
            </a:r>
            <a:r>
              <a:rPr dirty="0"/>
              <a:t>of</a:t>
            </a:r>
            <a:r>
              <a:rPr spc="-30" dirty="0"/>
              <a:t> </a:t>
            </a:r>
            <a:r>
              <a:rPr dirty="0"/>
              <a:t>Health </a:t>
            </a:r>
            <a:r>
              <a:rPr dirty="0">
                <a:solidFill>
                  <a:srgbClr val="000000"/>
                </a:solidFill>
              </a:rPr>
              <a:t>|</a:t>
            </a:r>
            <a:r>
              <a:rPr spc="-25" dirty="0">
                <a:solidFill>
                  <a:srgbClr val="000000"/>
                </a:solidFill>
              </a:rPr>
              <a:t> </a:t>
            </a:r>
            <a:fld id="{81D60167-4931-47E6-BA6A-407CBD079E47}" type="slidenum">
              <a:rPr spc="-50" dirty="0">
                <a:solidFill>
                  <a:srgbClr val="000000"/>
                </a:solidFill>
              </a:rPr>
              <a:t>9</a:t>
            </a:fld>
            <a:endParaRPr spc="-50" dirty="0">
              <a:solidFill>
                <a:srgbClr val="000000"/>
              </a:solidFill>
            </a:endParaRPr>
          </a:p>
        </p:txBody>
      </p:sp>
      <p:graphicFrame>
        <p:nvGraphicFramePr>
          <p:cNvPr id="3" name="object 3"/>
          <p:cNvGraphicFramePr>
            <a:graphicFrameLocks noGrp="1"/>
          </p:cNvGraphicFramePr>
          <p:nvPr/>
        </p:nvGraphicFramePr>
        <p:xfrm>
          <a:off x="1530477" y="1779777"/>
          <a:ext cx="6096000" cy="4300855"/>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205">
                <a:tc>
                  <a:txBody>
                    <a:bodyPr/>
                    <a:lstStyle/>
                    <a:p>
                      <a:pPr marL="91440">
                        <a:lnSpc>
                          <a:spcPct val="100000"/>
                        </a:lnSpc>
                        <a:spcBef>
                          <a:spcPts val="244"/>
                        </a:spcBef>
                      </a:pPr>
                      <a:r>
                        <a:rPr sz="1800" b="1" spc="-20" dirty="0">
                          <a:solidFill>
                            <a:srgbClr val="FFFFFF"/>
                          </a:solidFill>
                          <a:latin typeface="Calibri"/>
                          <a:cs typeface="Calibri"/>
                        </a:rPr>
                        <a:t>Laws</a:t>
                      </a:r>
                      <a:endParaRPr sz="1800" dirty="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49D95"/>
                    </a:solidFill>
                  </a:tcPr>
                </a:tc>
                <a:tc>
                  <a:txBody>
                    <a:bodyPr/>
                    <a:lstStyle/>
                    <a:p>
                      <a:pPr marL="92075">
                        <a:lnSpc>
                          <a:spcPct val="100000"/>
                        </a:lnSpc>
                        <a:spcBef>
                          <a:spcPts val="244"/>
                        </a:spcBef>
                      </a:pPr>
                      <a:r>
                        <a:rPr sz="1800" b="1" spc="-10" dirty="0">
                          <a:solidFill>
                            <a:srgbClr val="FFFFFF"/>
                          </a:solidFill>
                          <a:latin typeface="Calibri"/>
                          <a:cs typeface="Calibri"/>
                        </a:rPr>
                        <a:t>Rules</a:t>
                      </a:r>
                      <a:endParaRPr sz="1800" dirty="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49D95"/>
                    </a:solidFill>
                  </a:tcPr>
                </a:tc>
                <a:extLst>
                  <a:ext uri="{0D108BD9-81ED-4DB2-BD59-A6C34878D82A}">
                    <a16:rowId xmlns:a16="http://schemas.microsoft.com/office/drawing/2014/main" val="10000"/>
                  </a:ext>
                </a:extLst>
              </a:tr>
              <a:tr h="640080">
                <a:tc>
                  <a:txBody>
                    <a:bodyPr/>
                    <a:lstStyle/>
                    <a:p>
                      <a:pPr marL="91440" marR="304165">
                        <a:lnSpc>
                          <a:spcPct val="100000"/>
                        </a:lnSpc>
                        <a:spcBef>
                          <a:spcPts val="245"/>
                        </a:spcBef>
                      </a:pPr>
                      <a:r>
                        <a:rPr sz="1800" dirty="0">
                          <a:latin typeface="Calibri"/>
                          <a:cs typeface="Calibri"/>
                        </a:rPr>
                        <a:t>Revised</a:t>
                      </a:r>
                      <a:r>
                        <a:rPr sz="1800" spc="-15" dirty="0">
                          <a:latin typeface="Calibri"/>
                          <a:cs typeface="Calibri"/>
                        </a:rPr>
                        <a:t> </a:t>
                      </a:r>
                      <a:r>
                        <a:rPr sz="1800" dirty="0">
                          <a:latin typeface="Calibri"/>
                          <a:cs typeface="Calibri"/>
                        </a:rPr>
                        <a:t>Code</a:t>
                      </a:r>
                      <a:r>
                        <a:rPr sz="1800" spc="-10" dirty="0">
                          <a:latin typeface="Calibri"/>
                          <a:cs typeface="Calibri"/>
                        </a:rPr>
                        <a:t> </a:t>
                      </a:r>
                      <a:r>
                        <a:rPr sz="1800" dirty="0">
                          <a:latin typeface="Calibri"/>
                          <a:cs typeface="Calibri"/>
                        </a:rPr>
                        <a:t>of</a:t>
                      </a:r>
                      <a:r>
                        <a:rPr sz="1800" spc="-30" dirty="0">
                          <a:latin typeface="Calibri"/>
                          <a:cs typeface="Calibri"/>
                        </a:rPr>
                        <a:t> </a:t>
                      </a:r>
                      <a:r>
                        <a:rPr sz="1800" spc="-10" dirty="0">
                          <a:latin typeface="Calibri"/>
                          <a:cs typeface="Calibri"/>
                        </a:rPr>
                        <a:t>Washington (RCW)</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FDD"/>
                    </a:solidFill>
                  </a:tcPr>
                </a:tc>
                <a:tc>
                  <a:txBody>
                    <a:bodyPr/>
                    <a:lstStyle/>
                    <a:p>
                      <a:pPr marL="92075" marR="438150">
                        <a:lnSpc>
                          <a:spcPct val="100000"/>
                        </a:lnSpc>
                        <a:spcBef>
                          <a:spcPts val="245"/>
                        </a:spcBef>
                      </a:pPr>
                      <a:r>
                        <a:rPr sz="1800" spc="-10" dirty="0">
                          <a:latin typeface="Calibri"/>
                          <a:cs typeface="Calibri"/>
                        </a:rPr>
                        <a:t>Washington</a:t>
                      </a:r>
                      <a:r>
                        <a:rPr sz="1800" spc="-20" dirty="0">
                          <a:latin typeface="Calibri"/>
                          <a:cs typeface="Calibri"/>
                        </a:rPr>
                        <a:t> </a:t>
                      </a:r>
                      <a:r>
                        <a:rPr sz="1800" spc="-10" dirty="0">
                          <a:latin typeface="Calibri"/>
                          <a:cs typeface="Calibri"/>
                        </a:rPr>
                        <a:t>Administrative </a:t>
                      </a:r>
                      <a:r>
                        <a:rPr sz="1800" dirty="0">
                          <a:latin typeface="Calibri"/>
                          <a:cs typeface="Calibri"/>
                        </a:rPr>
                        <a:t>Code</a:t>
                      </a:r>
                      <a:r>
                        <a:rPr sz="1800" spc="15" dirty="0">
                          <a:latin typeface="Calibri"/>
                          <a:cs typeface="Calibri"/>
                        </a:rPr>
                        <a:t> </a:t>
                      </a:r>
                      <a:r>
                        <a:rPr sz="1800" spc="-10" dirty="0">
                          <a:latin typeface="Calibri"/>
                          <a:cs typeface="Calibri"/>
                        </a:rPr>
                        <a:t>(WAC)</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FDD"/>
                    </a:solidFill>
                  </a:tcPr>
                </a:tc>
                <a:extLst>
                  <a:ext uri="{0D108BD9-81ED-4DB2-BD59-A6C34878D82A}">
                    <a16:rowId xmlns:a16="http://schemas.microsoft.com/office/drawing/2014/main" val="10001"/>
                  </a:ext>
                </a:extLst>
              </a:tr>
              <a:tr h="639445">
                <a:tc>
                  <a:txBody>
                    <a:bodyPr/>
                    <a:lstStyle/>
                    <a:p>
                      <a:pPr marL="91440">
                        <a:lnSpc>
                          <a:spcPct val="100000"/>
                        </a:lnSpc>
                        <a:spcBef>
                          <a:spcPts val="245"/>
                        </a:spcBef>
                      </a:pPr>
                      <a:r>
                        <a:rPr sz="1800" dirty="0">
                          <a:latin typeface="Calibri"/>
                          <a:cs typeface="Calibri"/>
                        </a:rPr>
                        <a:t>Enacted</a:t>
                      </a:r>
                      <a:r>
                        <a:rPr sz="1800" spc="-20" dirty="0">
                          <a:latin typeface="Calibri"/>
                          <a:cs typeface="Calibri"/>
                        </a:rPr>
                        <a:t> </a:t>
                      </a:r>
                      <a:r>
                        <a:rPr sz="1800" dirty="0">
                          <a:latin typeface="Calibri"/>
                          <a:cs typeface="Calibri"/>
                        </a:rPr>
                        <a:t>by</a:t>
                      </a:r>
                      <a:r>
                        <a:rPr sz="1800" spc="-1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Legislature</a:t>
                      </a:r>
                      <a:r>
                        <a:rPr sz="1800" spc="-5" dirty="0">
                          <a:latin typeface="Calibri"/>
                          <a:cs typeface="Calibri"/>
                        </a:rPr>
                        <a:t> </a:t>
                      </a:r>
                      <a:r>
                        <a:rPr sz="1800" spc="-25" dirty="0">
                          <a:latin typeface="Calibri"/>
                          <a:cs typeface="Calibri"/>
                        </a:rPr>
                        <a:t>and</a:t>
                      </a:r>
                      <a:endParaRPr sz="1800" dirty="0">
                        <a:latin typeface="Calibri"/>
                        <a:cs typeface="Calibri"/>
                      </a:endParaRPr>
                    </a:p>
                    <a:p>
                      <a:pPr marL="91440">
                        <a:lnSpc>
                          <a:spcPct val="100000"/>
                        </a:lnSpc>
                      </a:pPr>
                      <a:r>
                        <a:rPr sz="1800" dirty="0">
                          <a:latin typeface="Calibri"/>
                          <a:cs typeface="Calibri"/>
                        </a:rPr>
                        <a:t>signed</a:t>
                      </a:r>
                      <a:r>
                        <a:rPr sz="1800" spc="-15" dirty="0">
                          <a:latin typeface="Calibri"/>
                          <a:cs typeface="Calibri"/>
                        </a:rPr>
                        <a:t> </a:t>
                      </a:r>
                      <a:r>
                        <a:rPr sz="1800" dirty="0">
                          <a:latin typeface="Calibri"/>
                          <a:cs typeface="Calibri"/>
                        </a:rPr>
                        <a:t>by the</a:t>
                      </a:r>
                      <a:r>
                        <a:rPr sz="1800" spc="-10" dirty="0">
                          <a:latin typeface="Calibri"/>
                          <a:cs typeface="Calibri"/>
                        </a:rPr>
                        <a:t> Governor</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EE"/>
                    </a:solidFill>
                  </a:tcPr>
                </a:tc>
                <a:tc>
                  <a:txBody>
                    <a:bodyPr/>
                    <a:lstStyle/>
                    <a:p>
                      <a:pPr marL="92075">
                        <a:lnSpc>
                          <a:spcPct val="100000"/>
                        </a:lnSpc>
                        <a:spcBef>
                          <a:spcPts val="245"/>
                        </a:spcBef>
                      </a:pPr>
                      <a:r>
                        <a:rPr sz="1800" dirty="0">
                          <a:latin typeface="Calibri"/>
                          <a:cs typeface="Calibri"/>
                        </a:rPr>
                        <a:t>Rules</a:t>
                      </a:r>
                      <a:r>
                        <a:rPr sz="1800" spc="-20" dirty="0">
                          <a:latin typeface="Calibri"/>
                          <a:cs typeface="Calibri"/>
                        </a:rPr>
                        <a:t> </a:t>
                      </a:r>
                      <a:r>
                        <a:rPr sz="1800" dirty="0">
                          <a:latin typeface="Calibri"/>
                          <a:cs typeface="Calibri"/>
                        </a:rPr>
                        <a:t>must</a:t>
                      </a:r>
                      <a:r>
                        <a:rPr sz="1800" spc="-15" dirty="0">
                          <a:latin typeface="Calibri"/>
                          <a:cs typeface="Calibri"/>
                        </a:rPr>
                        <a:t> </a:t>
                      </a:r>
                      <a:r>
                        <a:rPr sz="1800" dirty="0">
                          <a:latin typeface="Calibri"/>
                          <a:cs typeface="Calibri"/>
                        </a:rPr>
                        <a:t>fit</a:t>
                      </a:r>
                      <a:r>
                        <a:rPr sz="1800" spc="-10" dirty="0">
                          <a:latin typeface="Calibri"/>
                          <a:cs typeface="Calibri"/>
                        </a:rPr>
                        <a:t> </a:t>
                      </a:r>
                      <a:r>
                        <a:rPr sz="1800" dirty="0">
                          <a:latin typeface="Calibri"/>
                          <a:cs typeface="Calibri"/>
                        </a:rPr>
                        <a:t>with the</a:t>
                      </a:r>
                      <a:r>
                        <a:rPr sz="1800" spc="5" dirty="0">
                          <a:latin typeface="Calibri"/>
                          <a:cs typeface="Calibri"/>
                        </a:rPr>
                        <a:t> </a:t>
                      </a:r>
                      <a:r>
                        <a:rPr sz="1800" spc="-10" dirty="0">
                          <a:latin typeface="Calibri"/>
                          <a:cs typeface="Calibri"/>
                        </a:rPr>
                        <a:t>specific</a:t>
                      </a:r>
                      <a:endParaRPr sz="1800" dirty="0">
                        <a:latin typeface="Calibri"/>
                        <a:cs typeface="Calibri"/>
                      </a:endParaRPr>
                    </a:p>
                    <a:p>
                      <a:pPr marL="92075">
                        <a:lnSpc>
                          <a:spcPct val="100000"/>
                        </a:lnSpc>
                      </a:pPr>
                      <a:r>
                        <a:rPr sz="1800" dirty="0">
                          <a:latin typeface="Calibri"/>
                          <a:cs typeface="Calibri"/>
                        </a:rPr>
                        <a:t>statutory</a:t>
                      </a:r>
                      <a:r>
                        <a:rPr sz="1800" spc="-100" dirty="0">
                          <a:latin typeface="Calibri"/>
                          <a:cs typeface="Calibri"/>
                        </a:rPr>
                        <a:t> </a:t>
                      </a:r>
                      <a:r>
                        <a:rPr sz="1800" spc="-10" dirty="0">
                          <a:latin typeface="Calibri"/>
                          <a:cs typeface="Calibri"/>
                        </a:rPr>
                        <a:t>authority</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EE"/>
                    </a:solidFill>
                  </a:tcPr>
                </a:tc>
                <a:extLst>
                  <a:ext uri="{0D108BD9-81ED-4DB2-BD59-A6C34878D82A}">
                    <a16:rowId xmlns:a16="http://schemas.microsoft.com/office/drawing/2014/main" val="10002"/>
                  </a:ext>
                </a:extLst>
              </a:tr>
              <a:tr h="914400">
                <a:tc>
                  <a:txBody>
                    <a:bodyPr/>
                    <a:lstStyle/>
                    <a:p>
                      <a:pPr marL="91440" marR="123189">
                        <a:lnSpc>
                          <a:spcPct val="100000"/>
                        </a:lnSpc>
                        <a:spcBef>
                          <a:spcPts val="245"/>
                        </a:spcBef>
                      </a:pPr>
                      <a:r>
                        <a:rPr sz="1800" dirty="0">
                          <a:latin typeface="Calibri"/>
                          <a:cs typeface="Calibri"/>
                        </a:rPr>
                        <a:t>Serve</a:t>
                      </a:r>
                      <a:r>
                        <a:rPr sz="1800" spc="-35" dirty="0">
                          <a:latin typeface="Calibri"/>
                          <a:cs typeface="Calibri"/>
                        </a:rPr>
                        <a:t> </a:t>
                      </a:r>
                      <a:r>
                        <a:rPr sz="1800" dirty="0">
                          <a:latin typeface="Calibri"/>
                          <a:cs typeface="Calibri"/>
                        </a:rPr>
                        <a:t>as</a:t>
                      </a:r>
                      <a:r>
                        <a:rPr sz="1800" spc="-30" dirty="0">
                          <a:latin typeface="Calibri"/>
                          <a:cs typeface="Calibri"/>
                        </a:rPr>
                        <a:t> </a:t>
                      </a:r>
                      <a:r>
                        <a:rPr sz="1800" dirty="0">
                          <a:latin typeface="Calibri"/>
                          <a:cs typeface="Calibri"/>
                        </a:rPr>
                        <a:t>statutory</a:t>
                      </a:r>
                      <a:r>
                        <a:rPr sz="1800" spc="-20" dirty="0">
                          <a:latin typeface="Calibri"/>
                          <a:cs typeface="Calibri"/>
                        </a:rPr>
                        <a:t> </a:t>
                      </a:r>
                      <a:r>
                        <a:rPr sz="1800" dirty="0">
                          <a:latin typeface="Calibri"/>
                          <a:cs typeface="Calibri"/>
                        </a:rPr>
                        <a:t>authority</a:t>
                      </a:r>
                      <a:r>
                        <a:rPr sz="1800" spc="-20" dirty="0">
                          <a:latin typeface="Calibri"/>
                          <a:cs typeface="Calibri"/>
                        </a:rPr>
                        <a:t> </a:t>
                      </a:r>
                      <a:r>
                        <a:rPr sz="1800" spc="-25" dirty="0">
                          <a:latin typeface="Calibri"/>
                          <a:cs typeface="Calibri"/>
                        </a:rPr>
                        <a:t>or </a:t>
                      </a:r>
                      <a:r>
                        <a:rPr sz="1800" dirty="0">
                          <a:latin typeface="Calibri"/>
                          <a:cs typeface="Calibri"/>
                        </a:rPr>
                        <a:t>permission</a:t>
                      </a:r>
                      <a:r>
                        <a:rPr sz="1800" spc="-20" dirty="0">
                          <a:latin typeface="Calibri"/>
                          <a:cs typeface="Calibri"/>
                        </a:rPr>
                        <a:t> </a:t>
                      </a:r>
                      <a:r>
                        <a:rPr sz="1800" dirty="0">
                          <a:latin typeface="Calibri"/>
                          <a:cs typeface="Calibri"/>
                        </a:rPr>
                        <a:t>for</a:t>
                      </a:r>
                      <a:r>
                        <a:rPr sz="1800" spc="-15" dirty="0">
                          <a:latin typeface="Calibri"/>
                          <a:cs typeface="Calibri"/>
                        </a:rPr>
                        <a:t> </a:t>
                      </a:r>
                      <a:r>
                        <a:rPr sz="1800" dirty="0">
                          <a:latin typeface="Calibri"/>
                          <a:cs typeface="Calibri"/>
                        </a:rPr>
                        <a:t>our</a:t>
                      </a:r>
                      <a:r>
                        <a:rPr sz="1800" spc="-10" dirty="0">
                          <a:latin typeface="Calibri"/>
                          <a:cs typeface="Calibri"/>
                        </a:rPr>
                        <a:t> </a:t>
                      </a:r>
                      <a:r>
                        <a:rPr sz="1800" dirty="0">
                          <a:latin typeface="Calibri"/>
                          <a:cs typeface="Calibri"/>
                        </a:rPr>
                        <a:t>rules </a:t>
                      </a:r>
                      <a:r>
                        <a:rPr sz="1800" spc="-25" dirty="0">
                          <a:latin typeface="Calibri"/>
                          <a:cs typeface="Calibri"/>
                        </a:rPr>
                        <a:t>and </a:t>
                      </a:r>
                      <a:r>
                        <a:rPr sz="1800" spc="-10" dirty="0">
                          <a:latin typeface="Calibri"/>
                          <a:cs typeface="Calibri"/>
                        </a:rPr>
                        <a:t>activities</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FDD"/>
                    </a:solidFill>
                  </a:tcPr>
                </a:tc>
                <a:tc>
                  <a:txBody>
                    <a:bodyPr/>
                    <a:lstStyle/>
                    <a:p>
                      <a:pPr marL="92075" marR="300990">
                        <a:lnSpc>
                          <a:spcPct val="100000"/>
                        </a:lnSpc>
                        <a:spcBef>
                          <a:spcPts val="245"/>
                        </a:spcBef>
                      </a:pPr>
                      <a:r>
                        <a:rPr sz="1800" dirty="0">
                          <a:latin typeface="Calibri"/>
                          <a:cs typeface="Calibri"/>
                        </a:rPr>
                        <a:t>Used</a:t>
                      </a:r>
                      <a:r>
                        <a:rPr sz="1800" spc="-35"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implement</a:t>
                      </a:r>
                      <a:r>
                        <a:rPr sz="1800" spc="-25" dirty="0">
                          <a:latin typeface="Calibri"/>
                          <a:cs typeface="Calibri"/>
                        </a:rPr>
                        <a:t> </a:t>
                      </a:r>
                      <a:r>
                        <a:rPr sz="1800" dirty="0">
                          <a:latin typeface="Calibri"/>
                          <a:cs typeface="Calibri"/>
                        </a:rPr>
                        <a:t>laws</a:t>
                      </a:r>
                      <a:r>
                        <a:rPr sz="1800" spc="-20" dirty="0">
                          <a:latin typeface="Calibri"/>
                          <a:cs typeface="Calibri"/>
                        </a:rPr>
                        <a:t> </a:t>
                      </a:r>
                      <a:r>
                        <a:rPr sz="1800" spc="-25" dirty="0">
                          <a:latin typeface="Calibri"/>
                          <a:cs typeface="Calibri"/>
                        </a:rPr>
                        <a:t>and </a:t>
                      </a:r>
                      <a:r>
                        <a:rPr sz="1800" spc="-10" dirty="0">
                          <a:latin typeface="Calibri"/>
                          <a:cs typeface="Calibri"/>
                        </a:rPr>
                        <a:t>policies</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FDD"/>
                    </a:solidFill>
                  </a:tcPr>
                </a:tc>
                <a:extLst>
                  <a:ext uri="{0D108BD9-81ED-4DB2-BD59-A6C34878D82A}">
                    <a16:rowId xmlns:a16="http://schemas.microsoft.com/office/drawing/2014/main" val="10003"/>
                  </a:ext>
                </a:extLst>
              </a:tr>
              <a:tr h="1736725">
                <a:tc>
                  <a:txBody>
                    <a:bodyPr/>
                    <a:lstStyle/>
                    <a:p>
                      <a:pPr marL="91440" marR="144145">
                        <a:lnSpc>
                          <a:spcPct val="100000"/>
                        </a:lnSpc>
                        <a:spcBef>
                          <a:spcPts val="245"/>
                        </a:spcBef>
                      </a:pPr>
                      <a:r>
                        <a:rPr sz="1800" dirty="0">
                          <a:latin typeface="Calibri"/>
                          <a:cs typeface="Calibri"/>
                        </a:rPr>
                        <a:t>Chapter 34.05</a:t>
                      </a:r>
                      <a:r>
                        <a:rPr sz="1800" spc="-20" dirty="0">
                          <a:latin typeface="Calibri"/>
                          <a:cs typeface="Calibri"/>
                        </a:rPr>
                        <a:t> </a:t>
                      </a:r>
                      <a:r>
                        <a:rPr sz="1800" dirty="0">
                          <a:latin typeface="Calibri"/>
                          <a:cs typeface="Calibri"/>
                        </a:rPr>
                        <a:t>RCW</a:t>
                      </a:r>
                      <a:r>
                        <a:rPr sz="1800" spc="-25" dirty="0">
                          <a:latin typeface="Calibri"/>
                          <a:cs typeface="Calibri"/>
                        </a:rPr>
                        <a:t> </a:t>
                      </a:r>
                      <a:r>
                        <a:rPr sz="1800" dirty="0">
                          <a:latin typeface="Calibri"/>
                          <a:cs typeface="Calibri"/>
                        </a:rPr>
                        <a:t>is</a:t>
                      </a:r>
                      <a:r>
                        <a:rPr sz="1800" spc="-5" dirty="0">
                          <a:latin typeface="Calibri"/>
                          <a:cs typeface="Calibri"/>
                        </a:rPr>
                        <a:t> </a:t>
                      </a:r>
                      <a:r>
                        <a:rPr sz="1800" dirty="0">
                          <a:latin typeface="Calibri"/>
                          <a:cs typeface="Calibri"/>
                        </a:rPr>
                        <a:t>the</a:t>
                      </a:r>
                      <a:r>
                        <a:rPr sz="1800" spc="-15" dirty="0">
                          <a:latin typeface="Calibri"/>
                          <a:cs typeface="Calibri"/>
                        </a:rPr>
                        <a:t> </a:t>
                      </a:r>
                      <a:r>
                        <a:rPr sz="1800" spc="-25" dirty="0">
                          <a:latin typeface="Calibri"/>
                          <a:cs typeface="Calibri"/>
                        </a:rPr>
                        <a:t>law </a:t>
                      </a:r>
                      <a:r>
                        <a:rPr sz="1800" dirty="0">
                          <a:latin typeface="Calibri"/>
                          <a:cs typeface="Calibri"/>
                        </a:rPr>
                        <a:t>that</a:t>
                      </a:r>
                      <a:r>
                        <a:rPr sz="1800" spc="-30" dirty="0">
                          <a:latin typeface="Calibri"/>
                          <a:cs typeface="Calibri"/>
                        </a:rPr>
                        <a:t> </a:t>
                      </a:r>
                      <a:r>
                        <a:rPr sz="1800" dirty="0">
                          <a:latin typeface="Calibri"/>
                          <a:cs typeface="Calibri"/>
                        </a:rPr>
                        <a:t>tells</a:t>
                      </a:r>
                      <a:r>
                        <a:rPr sz="1800" spc="-5" dirty="0">
                          <a:latin typeface="Calibri"/>
                          <a:cs typeface="Calibri"/>
                        </a:rPr>
                        <a:t> </a:t>
                      </a:r>
                      <a:r>
                        <a:rPr sz="1800" dirty="0">
                          <a:latin typeface="Calibri"/>
                          <a:cs typeface="Calibri"/>
                        </a:rPr>
                        <a:t>agencies</a:t>
                      </a:r>
                      <a:r>
                        <a:rPr sz="1800" spc="-15" dirty="0">
                          <a:latin typeface="Calibri"/>
                          <a:cs typeface="Calibri"/>
                        </a:rPr>
                        <a:t> </a:t>
                      </a:r>
                      <a:r>
                        <a:rPr sz="1800" dirty="0">
                          <a:latin typeface="Calibri"/>
                          <a:cs typeface="Calibri"/>
                        </a:rPr>
                        <a:t>the</a:t>
                      </a:r>
                      <a:r>
                        <a:rPr sz="1800" spc="-5" dirty="0">
                          <a:latin typeface="Calibri"/>
                          <a:cs typeface="Calibri"/>
                        </a:rPr>
                        <a:t> </a:t>
                      </a:r>
                      <a:r>
                        <a:rPr sz="1800" spc="-10" dirty="0">
                          <a:latin typeface="Calibri"/>
                          <a:cs typeface="Calibri"/>
                        </a:rPr>
                        <a:t>process </a:t>
                      </a:r>
                      <a:r>
                        <a:rPr sz="1800" dirty="0">
                          <a:latin typeface="Calibri"/>
                          <a:cs typeface="Calibri"/>
                        </a:rPr>
                        <a:t>it</a:t>
                      </a:r>
                      <a:r>
                        <a:rPr sz="1800" spc="-25" dirty="0">
                          <a:latin typeface="Calibri"/>
                          <a:cs typeface="Calibri"/>
                        </a:rPr>
                        <a:t> </a:t>
                      </a:r>
                      <a:r>
                        <a:rPr sz="1800" dirty="0">
                          <a:latin typeface="Calibri"/>
                          <a:cs typeface="Calibri"/>
                        </a:rPr>
                        <a:t>must</a:t>
                      </a:r>
                      <a:r>
                        <a:rPr sz="1800" spc="-30" dirty="0">
                          <a:latin typeface="Calibri"/>
                          <a:cs typeface="Calibri"/>
                        </a:rPr>
                        <a:t> </a:t>
                      </a:r>
                      <a:r>
                        <a:rPr sz="1800" dirty="0">
                          <a:latin typeface="Calibri"/>
                          <a:cs typeface="Calibri"/>
                        </a:rPr>
                        <a:t>follow</a:t>
                      </a:r>
                      <a:r>
                        <a:rPr sz="1800" spc="-15" dirty="0">
                          <a:latin typeface="Calibri"/>
                          <a:cs typeface="Calibri"/>
                        </a:rPr>
                        <a:t> </a:t>
                      </a:r>
                      <a:r>
                        <a:rPr sz="1800" dirty="0">
                          <a:latin typeface="Calibri"/>
                          <a:cs typeface="Calibri"/>
                        </a:rPr>
                        <a:t>when</a:t>
                      </a:r>
                      <a:r>
                        <a:rPr sz="1800" spc="-10" dirty="0">
                          <a:latin typeface="Calibri"/>
                          <a:cs typeface="Calibri"/>
                        </a:rPr>
                        <a:t> adopting </a:t>
                      </a:r>
                      <a:r>
                        <a:rPr sz="1800" dirty="0">
                          <a:latin typeface="Calibri"/>
                          <a:cs typeface="Calibri"/>
                        </a:rPr>
                        <a:t>rules</a:t>
                      </a:r>
                      <a:r>
                        <a:rPr sz="1800" spc="-15" dirty="0">
                          <a:latin typeface="Calibri"/>
                          <a:cs typeface="Calibri"/>
                        </a:rPr>
                        <a:t> </a:t>
                      </a:r>
                      <a:r>
                        <a:rPr sz="1800" dirty="0">
                          <a:latin typeface="Calibri"/>
                          <a:cs typeface="Calibri"/>
                        </a:rPr>
                        <a:t>known</a:t>
                      </a:r>
                      <a:r>
                        <a:rPr sz="1800" spc="5" dirty="0">
                          <a:latin typeface="Calibri"/>
                          <a:cs typeface="Calibri"/>
                        </a:rPr>
                        <a:t> </a:t>
                      </a:r>
                      <a:r>
                        <a:rPr sz="1800" dirty="0">
                          <a:latin typeface="Calibri"/>
                          <a:cs typeface="Calibri"/>
                        </a:rPr>
                        <a:t>as</a:t>
                      </a:r>
                      <a:r>
                        <a:rPr sz="1800" spc="-25" dirty="0">
                          <a:latin typeface="Calibri"/>
                          <a:cs typeface="Calibri"/>
                        </a:rPr>
                        <a:t> the </a:t>
                      </a:r>
                      <a:r>
                        <a:rPr sz="1800" spc="-10" dirty="0">
                          <a:latin typeface="Calibri"/>
                          <a:cs typeface="Calibri"/>
                        </a:rPr>
                        <a:t>Administrative</a:t>
                      </a:r>
                      <a:r>
                        <a:rPr sz="1800" spc="-50" dirty="0">
                          <a:latin typeface="Calibri"/>
                          <a:cs typeface="Calibri"/>
                        </a:rPr>
                        <a:t> </a:t>
                      </a:r>
                      <a:r>
                        <a:rPr sz="1800" dirty="0">
                          <a:latin typeface="Calibri"/>
                          <a:cs typeface="Calibri"/>
                        </a:rPr>
                        <a:t>Procedures</a:t>
                      </a:r>
                      <a:r>
                        <a:rPr sz="1800" spc="-15" dirty="0">
                          <a:latin typeface="Calibri"/>
                          <a:cs typeface="Calibri"/>
                        </a:rPr>
                        <a:t> </a:t>
                      </a:r>
                      <a:r>
                        <a:rPr sz="1800" spc="-25" dirty="0">
                          <a:latin typeface="Calibri"/>
                          <a:cs typeface="Calibri"/>
                        </a:rPr>
                        <a:t>Act </a:t>
                      </a:r>
                      <a:r>
                        <a:rPr sz="1800" spc="-10" dirty="0">
                          <a:latin typeface="Calibri"/>
                          <a:cs typeface="Calibri"/>
                        </a:rPr>
                        <a:t>(APA).</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EE"/>
                    </a:solidFill>
                  </a:tcPr>
                </a:tc>
                <a:tc>
                  <a:txBody>
                    <a:bodyPr/>
                    <a:lstStyle/>
                    <a:p>
                      <a:pPr marL="92075" marR="452755">
                        <a:lnSpc>
                          <a:spcPct val="100000"/>
                        </a:lnSpc>
                        <a:spcBef>
                          <a:spcPts val="245"/>
                        </a:spcBef>
                      </a:pPr>
                      <a:r>
                        <a:rPr sz="1800" dirty="0">
                          <a:latin typeface="Calibri"/>
                          <a:cs typeface="Calibri"/>
                        </a:rPr>
                        <a:t>Title</a:t>
                      </a:r>
                      <a:r>
                        <a:rPr sz="1800" spc="-20" dirty="0">
                          <a:latin typeface="Calibri"/>
                          <a:cs typeface="Calibri"/>
                        </a:rPr>
                        <a:t> </a:t>
                      </a:r>
                      <a:r>
                        <a:rPr sz="1800" dirty="0">
                          <a:latin typeface="Calibri"/>
                          <a:cs typeface="Calibri"/>
                        </a:rPr>
                        <a:t>246</a:t>
                      </a:r>
                      <a:r>
                        <a:rPr sz="1800" spc="-25" dirty="0">
                          <a:latin typeface="Calibri"/>
                          <a:cs typeface="Calibri"/>
                        </a:rPr>
                        <a:t> </a:t>
                      </a:r>
                      <a:r>
                        <a:rPr sz="1800" spc="-10" dirty="0">
                          <a:latin typeface="Calibri"/>
                          <a:cs typeface="Calibri"/>
                        </a:rPr>
                        <a:t>WAC</a:t>
                      </a:r>
                      <a:r>
                        <a:rPr sz="1800" spc="-30" dirty="0">
                          <a:latin typeface="Calibri"/>
                          <a:cs typeface="Calibri"/>
                        </a:rPr>
                        <a:t> </a:t>
                      </a:r>
                      <a:r>
                        <a:rPr sz="1800" dirty="0">
                          <a:latin typeface="Calibri"/>
                          <a:cs typeface="Calibri"/>
                        </a:rPr>
                        <a:t>holds</a:t>
                      </a:r>
                      <a:r>
                        <a:rPr sz="1800" spc="-10" dirty="0">
                          <a:latin typeface="Calibri"/>
                          <a:cs typeface="Calibri"/>
                        </a:rPr>
                        <a:t> </a:t>
                      </a:r>
                      <a:r>
                        <a:rPr sz="1800" spc="-25" dirty="0">
                          <a:latin typeface="Calibri"/>
                          <a:cs typeface="Calibri"/>
                        </a:rPr>
                        <a:t>all </a:t>
                      </a:r>
                      <a:r>
                        <a:rPr sz="1800" dirty="0">
                          <a:latin typeface="Calibri"/>
                          <a:cs typeface="Calibri"/>
                        </a:rPr>
                        <a:t>Department</a:t>
                      </a:r>
                      <a:r>
                        <a:rPr sz="1800" spc="-2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Health</a:t>
                      </a:r>
                      <a:r>
                        <a:rPr sz="1800" spc="5" dirty="0">
                          <a:latin typeface="Calibri"/>
                          <a:cs typeface="Calibri"/>
                        </a:rPr>
                        <a:t> </a:t>
                      </a:r>
                      <a:r>
                        <a:rPr sz="1800" spc="-25" dirty="0">
                          <a:latin typeface="Calibri"/>
                          <a:cs typeface="Calibri"/>
                        </a:rPr>
                        <a:t>and </a:t>
                      </a:r>
                      <a:r>
                        <a:rPr sz="1800" dirty="0">
                          <a:latin typeface="Calibri"/>
                          <a:cs typeface="Calibri"/>
                        </a:rPr>
                        <a:t>State</a:t>
                      </a:r>
                      <a:r>
                        <a:rPr sz="1800" spc="-30" dirty="0">
                          <a:latin typeface="Calibri"/>
                          <a:cs typeface="Calibri"/>
                        </a:rPr>
                        <a:t> </a:t>
                      </a:r>
                      <a:r>
                        <a:rPr sz="1800" dirty="0">
                          <a:latin typeface="Calibri"/>
                          <a:cs typeface="Calibri"/>
                        </a:rPr>
                        <a:t>Board</a:t>
                      </a:r>
                      <a:r>
                        <a:rPr sz="1800" spc="-35"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Health</a:t>
                      </a:r>
                      <a:r>
                        <a:rPr sz="1800" spc="-5" dirty="0">
                          <a:latin typeface="Calibri"/>
                          <a:cs typeface="Calibri"/>
                        </a:rPr>
                        <a:t> </a:t>
                      </a:r>
                      <a:r>
                        <a:rPr sz="1800" spc="-20" dirty="0">
                          <a:latin typeface="Calibri"/>
                          <a:cs typeface="Calibri"/>
                        </a:rPr>
                        <a:t>rules </a:t>
                      </a:r>
                      <a:r>
                        <a:rPr sz="1800" dirty="0">
                          <a:latin typeface="Calibri"/>
                          <a:cs typeface="Calibri"/>
                        </a:rPr>
                        <a:t>and</a:t>
                      </a:r>
                      <a:r>
                        <a:rPr sz="1800" spc="-15" dirty="0">
                          <a:latin typeface="Calibri"/>
                          <a:cs typeface="Calibri"/>
                        </a:rPr>
                        <a:t> </a:t>
                      </a:r>
                      <a:r>
                        <a:rPr sz="1800" dirty="0">
                          <a:latin typeface="Calibri"/>
                          <a:cs typeface="Calibri"/>
                        </a:rPr>
                        <a:t>must</a:t>
                      </a:r>
                      <a:r>
                        <a:rPr sz="1800" spc="-20" dirty="0">
                          <a:latin typeface="Calibri"/>
                          <a:cs typeface="Calibri"/>
                        </a:rPr>
                        <a:t> </a:t>
                      </a:r>
                      <a:r>
                        <a:rPr sz="1800" dirty="0">
                          <a:latin typeface="Calibri"/>
                          <a:cs typeface="Calibri"/>
                        </a:rPr>
                        <a:t>comply</a:t>
                      </a:r>
                      <a:r>
                        <a:rPr sz="1800" spc="-20" dirty="0">
                          <a:latin typeface="Calibri"/>
                          <a:cs typeface="Calibri"/>
                        </a:rPr>
                        <a:t> </a:t>
                      </a:r>
                      <a:r>
                        <a:rPr sz="1800" dirty="0">
                          <a:latin typeface="Calibri"/>
                          <a:cs typeface="Calibri"/>
                        </a:rPr>
                        <a:t>with</a:t>
                      </a:r>
                      <a:r>
                        <a:rPr sz="1800" spc="5" dirty="0">
                          <a:latin typeface="Calibri"/>
                          <a:cs typeface="Calibri"/>
                        </a:rPr>
                        <a:t> </a:t>
                      </a:r>
                      <a:r>
                        <a:rPr sz="1800" spc="-25" dirty="0">
                          <a:latin typeface="Calibri"/>
                          <a:cs typeface="Calibri"/>
                        </a:rPr>
                        <a:t>the </a:t>
                      </a:r>
                      <a:r>
                        <a:rPr sz="1800" spc="-20" dirty="0">
                          <a:latin typeface="Calibri"/>
                          <a:cs typeface="Calibri"/>
                        </a:rPr>
                        <a:t>APA.</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EE"/>
                    </a:solidFill>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3F3F3F"/>
      </a:dk2>
      <a:lt2>
        <a:srgbClr val="FFFFFF"/>
      </a:lt2>
      <a:accent1>
        <a:srgbClr val="2699BB"/>
      </a:accent1>
      <a:accent2>
        <a:srgbClr val="FFCC00"/>
      </a:accent2>
      <a:accent3>
        <a:srgbClr val="E8E8E8"/>
      </a:accent3>
      <a:accent4>
        <a:srgbClr val="6B7C8F"/>
      </a:accent4>
      <a:accent5>
        <a:srgbClr val="3069B2"/>
      </a:accent5>
      <a:accent6>
        <a:srgbClr val="3F3F3F"/>
      </a:accent6>
      <a:hlink>
        <a:srgbClr val="2699BB"/>
      </a:hlink>
      <a:folHlink>
        <a:srgbClr val="3069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fc8ba496-191c-4efa-995b-2397535f04d5">
      <Value>Resources</Value>
    </Category>
    <Topic xmlns="fc8ba496-191c-4efa-995b-2397535f04d5">
      <Value>PowerPoint</Value>
    </Topic>
    <_dlc_DocId xmlns="705272f9-4722-48fb-941c-405cda110530">7A4W3MJ5XWKC-2090435860-57</_dlc_DocId>
    <_dlc_DocIdUrl xmlns="705272f9-4722-48fb-941c-405cda110530">
      <Url>https://doh.sp.wa.gov/sites/OS/pr/cpa/_layouts/15/DocIdRedir.aspx?ID=7A4W3MJ5XWKC-2090435860-57</Url>
      <Description>7A4W3MJ5XWKC-2090435860-57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9BC0E1661DB1D42B04F1C7F5931BB11" ma:contentTypeVersion="2" ma:contentTypeDescription="Create a new document." ma:contentTypeScope="" ma:versionID="692d5031129c76f3a9023e2c66c644f2">
  <xsd:schema xmlns:xsd="http://www.w3.org/2001/XMLSchema" xmlns:xs="http://www.w3.org/2001/XMLSchema" xmlns:p="http://schemas.microsoft.com/office/2006/metadata/properties" xmlns:ns2="705272f9-4722-48fb-941c-405cda110530" xmlns:ns3="fc8ba496-191c-4efa-995b-2397535f04d5" targetNamespace="http://schemas.microsoft.com/office/2006/metadata/properties" ma:root="true" ma:fieldsID="52e7cbb07a1486ed9b226ddd70231459" ns2:_="" ns3:_="">
    <xsd:import namespace="705272f9-4722-48fb-941c-405cda110530"/>
    <xsd:import namespace="fc8ba496-191c-4efa-995b-2397535f04d5"/>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272f9-4722-48fb-941c-405cda1105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8ba496-191c-4efa-995b-2397535f04d5"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Resources"/>
                    <xsd:enumeration value="News Release Process"/>
                  </xsd:restriction>
                </xsd:simpleType>
              </xsd:element>
            </xsd:sequence>
          </xsd:extension>
        </xsd:complexContent>
      </xsd:complexType>
    </xsd:element>
    <xsd:element name="Topic" ma:index="12" nillable="true" ma:displayName="Focus Area" ma:internalName="Topic">
      <xsd:complexType>
        <xsd:complexContent>
          <xsd:extension base="dms:MultiChoice">
            <xsd:sequence>
              <xsd:element name="Value" maxOccurs="unbounded" minOccurs="0" nillable="true">
                <xsd:simpleType>
                  <xsd:restriction base="dms:Choice">
                    <xsd:enumeration value="Collaboration"/>
                    <xsd:enumeration value="Crisis/Risk Communication"/>
                    <xsd:enumeration value="General"/>
                    <xsd:enumeration value="Reports"/>
                    <xsd:enumeration value="Media Relations"/>
                    <xsd:enumeration value="Media Relations Articles"/>
                    <xsd:enumeration value="PowerPoint"/>
                    <xsd:enumeration value="Social Media"/>
                    <xsd:enumeration value="Video"/>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CB941-C581-444C-8E3C-E94646AACC21}">
  <ds:schemaRefs>
    <ds:schemaRef ds:uri="705272f9-4722-48fb-941c-405cda110530"/>
    <ds:schemaRef ds:uri="http://purl.org/dc/terms/"/>
    <ds:schemaRef ds:uri="fc8ba496-191c-4efa-995b-2397535f04d5"/>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4F5C952-0622-4D38-B3C6-BA66DD130C24}">
  <ds:schemaRefs>
    <ds:schemaRef ds:uri="http://schemas.microsoft.com/sharepoint/events"/>
  </ds:schemaRefs>
</ds:datastoreItem>
</file>

<file path=customXml/itemProps3.xml><?xml version="1.0" encoding="utf-8"?>
<ds:datastoreItem xmlns:ds="http://schemas.openxmlformats.org/officeDocument/2006/customXml" ds:itemID="{B0865247-BFF8-4094-A1E3-953AAF601841}">
  <ds:schemaRefs>
    <ds:schemaRef ds:uri="http://schemas.microsoft.com/sharepoint/v3/contenttype/forms"/>
  </ds:schemaRefs>
</ds:datastoreItem>
</file>

<file path=customXml/itemProps4.xml><?xml version="1.0" encoding="utf-8"?>
<ds:datastoreItem xmlns:ds="http://schemas.openxmlformats.org/officeDocument/2006/customXml" ds:itemID="{44BFAF43-6E03-4D43-8E1E-68CCD6364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5272f9-4722-48fb-941c-405cda110530"/>
    <ds:schemaRef ds:uri="fc8ba496-191c-4efa-995b-2397535f0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6618</TotalTime>
  <Words>850</Words>
  <Application>Microsoft Office PowerPoint</Application>
  <PresentationFormat>On-screen Show (4:3)</PresentationFormat>
  <Paragraphs>124</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Century Gothic Std</vt:lpstr>
      <vt:lpstr>Courier New</vt:lpstr>
      <vt:lpstr>Wingdings</vt:lpstr>
      <vt:lpstr>Office Theme</vt:lpstr>
      <vt:lpstr>Rules workshop</vt:lpstr>
      <vt:lpstr>Presenters</vt:lpstr>
      <vt:lpstr>MS Teams Features We Will Use Today</vt:lpstr>
      <vt:lpstr>Communication Avenues</vt:lpstr>
      <vt:lpstr>PowerPoint Presentation</vt:lpstr>
      <vt:lpstr>Agenda</vt:lpstr>
      <vt:lpstr>PowerPoint Presentation</vt:lpstr>
      <vt:lpstr>What is a Rule?</vt:lpstr>
      <vt:lpstr>Laws vs. Rules</vt:lpstr>
      <vt:lpstr>WAC Numbering System</vt:lpstr>
      <vt:lpstr>What May Generate Rulemaking?</vt:lpstr>
      <vt:lpstr>STANDARD RULEMAKING PROCESS</vt:lpstr>
      <vt:lpstr>Standard Rule Process*</vt:lpstr>
      <vt:lpstr>QUESTIONS?</vt:lpstr>
      <vt:lpstr>Overview</vt:lpstr>
      <vt:lpstr> continued…</vt:lpstr>
      <vt:lpstr>Dates and Topics</vt:lpstr>
      <vt:lpstr>Approximate Timeline</vt:lpstr>
      <vt:lpstr>Questions?</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lastModifiedBy>Crawford, Lana A (DOH)</cp:lastModifiedBy>
  <cp:revision>303</cp:revision>
  <cp:lastPrinted>2019-06-24T22:33:15Z</cp:lastPrinted>
  <dcterms:created xsi:type="dcterms:W3CDTF">2018-03-05T22:02:38Z</dcterms:created>
  <dcterms:modified xsi:type="dcterms:W3CDTF">2024-06-25T22:44:46Z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0x01010079BC0E1661DB1D42B04F1C7F5931BB11</vt:lpwstr>
  </property>
  <property fmtid="{D5CDD505-2E9C-101B-9397-08002B2CF9AE}" pid="3" name="_dlc_DocIdItemGuid">
    <vt:lpwstr>f640e05c-14de-4082-a60c-89c409cdcca4</vt:lpwstr>
  </property>
  <property fmtid="{D5CDD505-2E9C-101B-9397-08002B2CF9AE}" pid="4" name="MSIP_Label_1520fa42-cf58-4c22-8b93-58cf1d3bd1cb_Enabled">
    <vt:lpwstr>true</vt:lpwstr>
  </property>
  <property fmtid="{D5CDD505-2E9C-101B-9397-08002B2CF9AE}" pid="5" name="MSIP_Label_1520fa42-cf58-4c22-8b93-58cf1d3bd1cb_SetDate">
    <vt:lpwstr>2023-01-30T21:08:34Z</vt:lpwstr>
  </property>
  <property fmtid="{D5CDD505-2E9C-101B-9397-08002B2CF9AE}" pid="6" name="MSIP_Label_1520fa42-cf58-4c22-8b93-58cf1d3bd1cb_Method">
    <vt:lpwstr>Standard</vt:lpwstr>
  </property>
  <property fmtid="{D5CDD505-2E9C-101B-9397-08002B2CF9AE}" pid="7" name="MSIP_Label_1520fa42-cf58-4c22-8b93-58cf1d3bd1cb_Name">
    <vt:lpwstr>Public Information</vt:lpwstr>
  </property>
  <property fmtid="{D5CDD505-2E9C-101B-9397-08002B2CF9AE}" pid="8" name="MSIP_Label_1520fa42-cf58-4c22-8b93-58cf1d3bd1cb_SiteId">
    <vt:lpwstr>11d0e217-264e-400a-8ba0-57dcc127d72d</vt:lpwstr>
  </property>
  <property fmtid="{D5CDD505-2E9C-101B-9397-08002B2CF9AE}" pid="9" name="MSIP_Label_1520fa42-cf58-4c22-8b93-58cf1d3bd1cb_ActionId">
    <vt:lpwstr>ff6a050b-1c6f-4dfa-b0d3-42bbc20cc068</vt:lpwstr>
  </property>
  <property fmtid="{D5CDD505-2E9C-101B-9397-08002B2CF9AE}" pid="10" name="MSIP_Label_1520fa42-cf58-4c22-8b93-58cf1d3bd1cb_ContentBits">
    <vt:lpwstr>0</vt:lpwstr>
  </property>
</Properties>
</file>