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0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39C30-A266-4ECE-9FA8-7A4790AABEBB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E7444-9EB4-4EBB-988B-22183FC64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956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39C30-A266-4ECE-9FA8-7A4790AABEBB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E7444-9EB4-4EBB-988B-22183FC64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786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39C30-A266-4ECE-9FA8-7A4790AABEBB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E7444-9EB4-4EBB-988B-22183FC64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923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39C30-A266-4ECE-9FA8-7A4790AABEBB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E7444-9EB4-4EBB-988B-22183FC64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57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39C30-A266-4ECE-9FA8-7A4790AABEBB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E7444-9EB4-4EBB-988B-22183FC64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968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39C30-A266-4ECE-9FA8-7A4790AABEBB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E7444-9EB4-4EBB-988B-22183FC64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603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39C30-A266-4ECE-9FA8-7A4790AABEBB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E7444-9EB4-4EBB-988B-22183FC64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282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39C30-A266-4ECE-9FA8-7A4790AABEBB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E7444-9EB4-4EBB-988B-22183FC64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865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39C30-A266-4ECE-9FA8-7A4790AABEBB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E7444-9EB4-4EBB-988B-22183FC64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176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39C30-A266-4ECE-9FA8-7A4790AABEBB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E7444-9EB4-4EBB-988B-22183FC64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963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39C30-A266-4ECE-9FA8-7A4790AABEBB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E7444-9EB4-4EBB-988B-22183FC64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129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39C30-A266-4ECE-9FA8-7A4790AABEBB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E7444-9EB4-4EBB-988B-22183FC64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502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mailto:SCANMedcon@seattlechildrens.org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7812"/>
            <a:ext cx="10515600" cy="235791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9800" dirty="0"/>
              <a:t>MEDCON</a:t>
            </a:r>
            <a:br>
              <a:rPr lang="en-US" sz="9800" dirty="0"/>
            </a:br>
            <a:r>
              <a:rPr lang="en-US" sz="9800" dirty="0"/>
              <a:t>What it is…….and isn’t!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636" y="3206908"/>
            <a:ext cx="3642284" cy="3383280"/>
          </a:xfrm>
        </p:spPr>
      </p:pic>
    </p:spTree>
    <p:extLst>
      <p:ext uri="{BB962C8B-B14F-4D97-AF65-F5344CB8AC3E}">
        <p14:creationId xmlns:p14="http://schemas.microsoft.com/office/powerpoint/2010/main" val="3591481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4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1586204"/>
            <a:ext cx="5181600" cy="4590759"/>
          </a:xfrm>
        </p:spPr>
        <p:txBody>
          <a:bodyPr>
            <a:normAutofit/>
          </a:bodyPr>
          <a:lstStyle/>
          <a:p>
            <a:r>
              <a:rPr lang="en-US" sz="2600" dirty="0"/>
              <a:t>Referral by school that child is hungry at school, eating out of trash can</a:t>
            </a:r>
          </a:p>
          <a:p>
            <a:r>
              <a:rPr lang="en-US" sz="2600" dirty="0"/>
              <a:t>Referral by grandmother that child is not eating enough</a:t>
            </a:r>
          </a:p>
          <a:p>
            <a:r>
              <a:rPr lang="en-US" sz="2600" dirty="0"/>
              <a:t>Parents state child is picky eater and kid looks “OK” on home visit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QUESTION:  Is this FTT and should I ask for a </a:t>
            </a:r>
            <a:r>
              <a:rPr lang="en-US" sz="2600" i="1" dirty="0" err="1">
                <a:solidFill>
                  <a:srgbClr val="0070C0"/>
                </a:solidFill>
              </a:rPr>
              <a:t>MedCon</a:t>
            </a:r>
            <a:r>
              <a:rPr lang="en-US" sz="2600" i="1" dirty="0">
                <a:solidFill>
                  <a:srgbClr val="0070C0"/>
                </a:solidFill>
              </a:rPr>
              <a:t>?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965" y="1690688"/>
            <a:ext cx="4588635" cy="3657600"/>
          </a:xfrm>
        </p:spPr>
      </p:pic>
    </p:spTree>
    <p:extLst>
      <p:ext uri="{BB962C8B-B14F-4D97-AF65-F5344CB8AC3E}">
        <p14:creationId xmlns:p14="http://schemas.microsoft.com/office/powerpoint/2010/main" val="1867943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8483"/>
          </a:xfrm>
        </p:spPr>
        <p:txBody>
          <a:bodyPr>
            <a:normAutofit/>
          </a:bodyPr>
          <a:lstStyle/>
          <a:p>
            <a:r>
              <a:rPr lang="en-US" dirty="0"/>
              <a:t>Answer….</a:t>
            </a:r>
            <a:r>
              <a:rPr lang="en-US" b="1" dirty="0">
                <a:solidFill>
                  <a:srgbClr val="00B050"/>
                </a:solidFill>
              </a:rPr>
              <a:t> Yes!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4430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Why?</a:t>
            </a:r>
          </a:p>
          <a:p>
            <a:r>
              <a:rPr lang="en-US" sz="2600" dirty="0"/>
              <a:t>This is different from “Failure to Thrive”.</a:t>
            </a:r>
          </a:p>
          <a:p>
            <a:r>
              <a:rPr lang="en-US" sz="2600" dirty="0"/>
              <a:t>This is worrisome for intentional starvation and/or child torture.</a:t>
            </a:r>
          </a:p>
          <a:p>
            <a:r>
              <a:rPr lang="en-US" sz="2600" dirty="0"/>
              <a:t>Kids can look “OK” but be not gaining weight or actually losing weight.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272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5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4 year old girl has genital complaints but no history of sexual abuse</a:t>
            </a:r>
          </a:p>
          <a:p>
            <a:r>
              <a:rPr lang="en-US" sz="2600" dirty="0"/>
              <a:t>Is seen by a doctor in urgent care and found to have a “tear”</a:t>
            </a:r>
          </a:p>
          <a:p>
            <a:r>
              <a:rPr lang="en-US" sz="2600" dirty="0"/>
              <a:t>CPS is called</a:t>
            </a:r>
          </a:p>
          <a:p>
            <a:endParaRPr lang="en-US" sz="2600" dirty="0"/>
          </a:p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QUESTION:  Should is request a </a:t>
            </a:r>
            <a:r>
              <a:rPr lang="en-US" sz="2600" i="1" dirty="0" err="1">
                <a:solidFill>
                  <a:srgbClr val="0070C0"/>
                </a:solidFill>
              </a:rPr>
              <a:t>MedCon</a:t>
            </a:r>
            <a:r>
              <a:rPr lang="en-US" sz="2600" i="1" dirty="0">
                <a:solidFill>
                  <a:srgbClr val="0070C0"/>
                </a:solidFill>
              </a:rPr>
              <a:t>?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890" y="1991519"/>
            <a:ext cx="4693920" cy="3200400"/>
          </a:xfrm>
        </p:spPr>
      </p:pic>
    </p:spTree>
    <p:extLst>
      <p:ext uri="{BB962C8B-B14F-4D97-AF65-F5344CB8AC3E}">
        <p14:creationId xmlns:p14="http://schemas.microsoft.com/office/powerpoint/2010/main" val="2793280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4467"/>
          </a:xfrm>
        </p:spPr>
        <p:txBody>
          <a:bodyPr>
            <a:normAutofit/>
          </a:bodyPr>
          <a:lstStyle/>
          <a:p>
            <a:r>
              <a:rPr lang="en-US" dirty="0"/>
              <a:t>Answer….</a:t>
            </a:r>
            <a:r>
              <a:rPr lang="en-US" b="1" dirty="0">
                <a:solidFill>
                  <a:srgbClr val="FF0000"/>
                </a:solidFill>
              </a:rPr>
              <a:t> No.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399592"/>
            <a:ext cx="10515600" cy="4935894"/>
          </a:xfrm>
        </p:spPr>
        <p:txBody>
          <a:bodyPr/>
          <a:lstStyle/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Why not?</a:t>
            </a:r>
          </a:p>
          <a:p>
            <a:r>
              <a:rPr lang="en-US" sz="2600" dirty="0"/>
              <a:t>Child and family must be referred for medical evaluation at nearest child abuse center.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600" dirty="0" err="1"/>
              <a:t>MedCon</a:t>
            </a:r>
            <a:r>
              <a:rPr lang="en-US" sz="2600" dirty="0"/>
              <a:t> cannot assess the situation or evaluate the child.</a:t>
            </a:r>
          </a:p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Who do I talk to?</a:t>
            </a:r>
          </a:p>
          <a:p>
            <a:r>
              <a:rPr lang="en-US" sz="2600" dirty="0"/>
              <a:t>Consultation by phone about where and when child should be seen can be obtained 24/7 on crisis lines or by SCAN/SAC providers on call.</a:t>
            </a:r>
          </a:p>
          <a:p>
            <a:r>
              <a:rPr lang="en-US" sz="2600" b="1" i="1" dirty="0"/>
              <a:t>Generic</a:t>
            </a:r>
            <a:r>
              <a:rPr lang="en-US" sz="2600" dirty="0"/>
              <a:t> questions about STDs and sexual abuse can be addressed to the RMC or your community child abuse provider.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582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6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Referral for concerns of parents not complying with medical treatment</a:t>
            </a:r>
          </a:p>
          <a:p>
            <a:r>
              <a:rPr lang="en-US" sz="2600" dirty="0"/>
              <a:t>Child has inadequately treated diabetes</a:t>
            </a:r>
          </a:p>
          <a:p>
            <a:endParaRPr lang="en-US" sz="2600" dirty="0"/>
          </a:p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QUESTION:  Do I ask for a </a:t>
            </a:r>
            <a:r>
              <a:rPr lang="en-US" sz="2600" i="1" dirty="0" err="1">
                <a:solidFill>
                  <a:srgbClr val="0070C0"/>
                </a:solidFill>
              </a:rPr>
              <a:t>MedCon</a:t>
            </a:r>
            <a:r>
              <a:rPr lang="en-US" sz="2600" i="1" dirty="0">
                <a:solidFill>
                  <a:srgbClr val="0070C0"/>
                </a:solidFill>
              </a:rPr>
              <a:t> regarding medical neglect?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966" y="2329810"/>
            <a:ext cx="4383833" cy="3342967"/>
          </a:xfrm>
        </p:spPr>
      </p:pic>
    </p:spTree>
    <p:extLst>
      <p:ext uri="{BB962C8B-B14F-4D97-AF65-F5344CB8AC3E}">
        <p14:creationId xmlns:p14="http://schemas.microsoft.com/office/powerpoint/2010/main" val="1118421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7104"/>
          </a:xfrm>
        </p:spPr>
        <p:txBody>
          <a:bodyPr>
            <a:normAutofit/>
          </a:bodyPr>
          <a:lstStyle/>
          <a:p>
            <a:r>
              <a:rPr lang="en-US" dirty="0"/>
              <a:t>Answer…. </a:t>
            </a:r>
            <a:r>
              <a:rPr lang="en-US" b="1" dirty="0">
                <a:solidFill>
                  <a:srgbClr val="FF0000"/>
                </a:solidFill>
              </a:rPr>
              <a:t>No.  Usually.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28800"/>
            <a:ext cx="10515600" cy="4348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Ok…tell me more…</a:t>
            </a:r>
          </a:p>
          <a:p>
            <a:r>
              <a:rPr lang="en-US" sz="2600" dirty="0"/>
              <a:t>Questions should be directed back to the medical provider or team making the referral. </a:t>
            </a:r>
          </a:p>
          <a:p>
            <a:r>
              <a:rPr lang="en-US" sz="2600" dirty="0"/>
              <a:t>They can explain why it’s neglect, what the possible dangers and bad outcomes could be and what their recommendations are.</a:t>
            </a:r>
          </a:p>
          <a:p>
            <a:r>
              <a:rPr lang="en-US" sz="2600" dirty="0"/>
              <a:t>Alternatively, your RMC may be able to help.</a:t>
            </a:r>
          </a:p>
          <a:p>
            <a:r>
              <a:rPr lang="en-US" sz="2600" dirty="0"/>
              <a:t>In some cases, an MDT may need to be arranged involving the community child abuse providers. </a:t>
            </a:r>
          </a:p>
        </p:txBody>
      </p:sp>
    </p:spTree>
    <p:extLst>
      <p:ext uri="{BB962C8B-B14F-4D97-AF65-F5344CB8AC3E}">
        <p14:creationId xmlns:p14="http://schemas.microsoft.com/office/powerpoint/2010/main" val="8732473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7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366657" cy="4351338"/>
          </a:xfrm>
        </p:spPr>
        <p:txBody>
          <a:bodyPr>
            <a:normAutofit/>
          </a:bodyPr>
          <a:lstStyle/>
          <a:p>
            <a:r>
              <a:rPr lang="en-US" sz="2600" dirty="0"/>
              <a:t>Referral from daycare about a  5 month baby with a bruise.</a:t>
            </a:r>
          </a:p>
          <a:p>
            <a:r>
              <a:rPr lang="en-US" sz="2600" dirty="0"/>
              <a:t>You go to daycare, baby looks happy but has a small bruise on the cheek next to the mouth.</a:t>
            </a:r>
          </a:p>
          <a:p>
            <a:r>
              <a:rPr lang="en-US" sz="2600" dirty="0"/>
              <a:t>Family is nice and says crazy toddler sibling hit baby with a toy.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QUESTION:  Is this a </a:t>
            </a:r>
            <a:r>
              <a:rPr lang="en-US" sz="2600" i="1" dirty="0" err="1">
                <a:solidFill>
                  <a:srgbClr val="0070C0"/>
                </a:solidFill>
              </a:rPr>
              <a:t>MedCon</a:t>
            </a:r>
            <a:r>
              <a:rPr lang="en-US" sz="2600" i="1" dirty="0">
                <a:solidFill>
                  <a:srgbClr val="0070C0"/>
                </a:solidFill>
              </a:rPr>
              <a:t>?</a:t>
            </a:r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128" y="895985"/>
            <a:ext cx="3771899" cy="5029200"/>
          </a:xfrm>
        </p:spPr>
      </p:pic>
    </p:spTree>
    <p:extLst>
      <p:ext uri="{BB962C8B-B14F-4D97-AF65-F5344CB8AC3E}">
        <p14:creationId xmlns:p14="http://schemas.microsoft.com/office/powerpoint/2010/main" val="31198519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Answer….</a:t>
            </a:r>
            <a:r>
              <a:rPr lang="en-US" b="1" dirty="0">
                <a:solidFill>
                  <a:srgbClr val="00B050"/>
                </a:solidFill>
              </a:rPr>
              <a:t> Yes, it can be.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1" dirty="0">
                <a:solidFill>
                  <a:srgbClr val="0070C0"/>
                </a:solidFill>
              </a:rPr>
              <a:t>Sounds like there’s a “but” coming…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b="1" i="1" dirty="0"/>
              <a:t>BUT, this can only happen during office hours and will require </a:t>
            </a:r>
            <a:r>
              <a:rPr lang="en-US" sz="3600" b="1" i="1" dirty="0"/>
              <a:t>immediate attention</a:t>
            </a:r>
            <a:r>
              <a:rPr lang="en-US" b="1" i="1" dirty="0"/>
              <a:t>!  (i.e. should not be submitted at the end of the day or just prior to a weekend when no one is available to quickly review and respond.)</a:t>
            </a:r>
          </a:p>
          <a:p>
            <a:pPr marL="0" indent="0">
              <a:buNone/>
            </a:pPr>
            <a:r>
              <a:rPr lang="en-US" i="1" dirty="0">
                <a:solidFill>
                  <a:srgbClr val="0070C0"/>
                </a:solidFill>
              </a:rPr>
              <a:t>What’s the preferred response?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Ideally, this child should be referred for </a:t>
            </a:r>
            <a:r>
              <a:rPr lang="en-US">
                <a:solidFill>
                  <a:srgbClr val="FF0000"/>
                </a:solidFill>
              </a:rPr>
              <a:t>immediate</a:t>
            </a:r>
            <a:r>
              <a:rPr lang="en-US"/>
              <a:t> (within 24 hours) medical </a:t>
            </a:r>
            <a:r>
              <a:rPr lang="en-US" dirty="0"/>
              <a:t>evaluation regardless of the </a:t>
            </a:r>
            <a:r>
              <a:rPr lang="en-US" dirty="0" err="1"/>
              <a:t>MedCon</a:t>
            </a:r>
            <a:r>
              <a:rPr lang="en-US" dirty="0"/>
              <a:t> process.</a:t>
            </a:r>
          </a:p>
          <a:p>
            <a:pPr marL="0" indent="0">
              <a:buNone/>
            </a:pPr>
            <a:r>
              <a:rPr lang="en-US" i="1" dirty="0">
                <a:solidFill>
                  <a:srgbClr val="0070C0"/>
                </a:solidFill>
              </a:rPr>
              <a:t>Why?</a:t>
            </a:r>
          </a:p>
          <a:p>
            <a:r>
              <a:rPr lang="en-US" dirty="0"/>
              <a:t>This is a sentinel injury and is highly correlated with physical abuse and abusive head trauma.</a:t>
            </a:r>
          </a:p>
        </p:txBody>
      </p:sp>
    </p:spTree>
    <p:extLst>
      <p:ext uri="{BB962C8B-B14F-4D97-AF65-F5344CB8AC3E}">
        <p14:creationId xmlns:p14="http://schemas.microsoft.com/office/powerpoint/2010/main" val="765740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8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Your case has been reviewed and an opinion given by Dr. Wiester (what does she know??).</a:t>
            </a:r>
          </a:p>
          <a:p>
            <a:r>
              <a:rPr lang="en-US" sz="2600" dirty="0"/>
              <a:t>You do NOT agree with her opinion and have been advised by your supervisor to ‘get another opinion’.</a:t>
            </a:r>
          </a:p>
          <a:p>
            <a:endParaRPr lang="en-US" sz="2600" dirty="0"/>
          </a:p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QUESTION:  Do I do this through </a:t>
            </a:r>
            <a:r>
              <a:rPr lang="en-US" sz="2600" i="1" dirty="0" err="1">
                <a:solidFill>
                  <a:srgbClr val="0070C0"/>
                </a:solidFill>
              </a:rPr>
              <a:t>MedCon</a:t>
            </a:r>
            <a:r>
              <a:rPr lang="en-US" sz="2600" i="1" dirty="0">
                <a:solidFill>
                  <a:srgbClr val="0070C0"/>
                </a:solidFill>
              </a:rPr>
              <a:t>?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56289"/>
            <a:ext cx="5740400" cy="3383280"/>
          </a:xfrm>
        </p:spPr>
      </p:pic>
    </p:spTree>
    <p:extLst>
      <p:ext uri="{BB962C8B-B14F-4D97-AF65-F5344CB8AC3E}">
        <p14:creationId xmlns:p14="http://schemas.microsoft.com/office/powerpoint/2010/main" val="508344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3797"/>
          </a:xfrm>
        </p:spPr>
        <p:txBody>
          <a:bodyPr>
            <a:normAutofit/>
          </a:bodyPr>
          <a:lstStyle/>
          <a:p>
            <a:r>
              <a:rPr lang="en-US" dirty="0"/>
              <a:t>Answer….</a:t>
            </a:r>
            <a:r>
              <a:rPr lang="en-US" b="1" dirty="0">
                <a:solidFill>
                  <a:srgbClr val="FF0000"/>
                </a:solidFill>
              </a:rPr>
              <a:t> No!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583029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Why not?</a:t>
            </a:r>
          </a:p>
          <a:p>
            <a:r>
              <a:rPr lang="en-US" sz="2600" dirty="0"/>
              <a:t>Any questions regarding an opinion given by a child abuse medical provider about a specific patient and situation must be directed back to that medical provider.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600" dirty="0"/>
              <a:t>“Disagreements” are often due to communication style, continued questions, misunderstandings about the medical details and missing information.  Working together improves the process within our statewide community.</a:t>
            </a:r>
          </a:p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What about questions from Lawyers?</a:t>
            </a:r>
          </a:p>
          <a:p>
            <a:r>
              <a:rPr lang="en-US" sz="2600" dirty="0"/>
              <a:t>Questions from lawyers, etc. should not be delivered through CPS or within the </a:t>
            </a:r>
            <a:r>
              <a:rPr lang="en-US" sz="2600" dirty="0" err="1"/>
              <a:t>MedCon</a:t>
            </a:r>
            <a:r>
              <a:rPr lang="en-US" sz="2600" dirty="0"/>
              <a:t> process.</a:t>
            </a:r>
          </a:p>
        </p:txBody>
      </p:sp>
    </p:spTree>
    <p:extLst>
      <p:ext uri="{BB962C8B-B14F-4D97-AF65-F5344CB8AC3E}">
        <p14:creationId xmlns:p14="http://schemas.microsoft.com/office/powerpoint/2010/main" val="2986100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MEDCON???????…..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0B0F0"/>
                </a:solidFill>
              </a:rPr>
              <a:t>Med</a:t>
            </a:r>
            <a:r>
              <a:rPr lang="en-US" sz="2600" dirty="0"/>
              <a:t>ical </a:t>
            </a:r>
            <a:r>
              <a:rPr lang="en-US" sz="2600" b="1" dirty="0">
                <a:solidFill>
                  <a:srgbClr val="00B0F0"/>
                </a:solidFill>
              </a:rPr>
              <a:t>Con</a:t>
            </a:r>
            <a:r>
              <a:rPr lang="en-US" sz="2600" dirty="0"/>
              <a:t>sult??</a:t>
            </a:r>
          </a:p>
          <a:p>
            <a:pPr marL="0" indent="0">
              <a:buNone/>
            </a:pPr>
            <a:r>
              <a:rPr lang="en-US" sz="2600" b="1" dirty="0">
                <a:solidFill>
                  <a:srgbClr val="00B0F0"/>
                </a:solidFill>
              </a:rPr>
              <a:t>Med</a:t>
            </a:r>
            <a:r>
              <a:rPr lang="en-US" sz="2600" dirty="0"/>
              <a:t>ium </a:t>
            </a:r>
            <a:r>
              <a:rPr lang="en-US" sz="2600" b="1" dirty="0">
                <a:solidFill>
                  <a:srgbClr val="00B0F0"/>
                </a:solidFill>
              </a:rPr>
              <a:t>Con</a:t>
            </a:r>
            <a:r>
              <a:rPr lang="en-US" sz="2600" dirty="0"/>
              <a:t>man??</a:t>
            </a:r>
          </a:p>
          <a:p>
            <a:pPr marL="0" indent="0">
              <a:buNone/>
            </a:pPr>
            <a:r>
              <a:rPr lang="en-US" sz="2600" b="1" dirty="0">
                <a:solidFill>
                  <a:srgbClr val="00B0F0"/>
                </a:solidFill>
              </a:rPr>
              <a:t>Med</a:t>
            </a:r>
            <a:r>
              <a:rPr lang="en-US" sz="2600" dirty="0"/>
              <a:t>iocre </a:t>
            </a:r>
            <a:r>
              <a:rPr lang="en-US" sz="2600" b="1" dirty="0">
                <a:solidFill>
                  <a:srgbClr val="00B0F0"/>
                </a:solidFill>
              </a:rPr>
              <a:t>Con</a:t>
            </a:r>
            <a:r>
              <a:rPr lang="en-US" sz="2600" dirty="0"/>
              <a:t>tent??</a:t>
            </a:r>
          </a:p>
          <a:p>
            <a:pPr marL="0" indent="0">
              <a:buNone/>
            </a:pPr>
            <a:r>
              <a:rPr lang="en-US" sz="2600" b="1" dirty="0">
                <a:solidFill>
                  <a:srgbClr val="00B0F0"/>
                </a:solidFill>
              </a:rPr>
              <a:t>Med</a:t>
            </a:r>
            <a:r>
              <a:rPr lang="en-US" sz="2600" dirty="0"/>
              <a:t>ium </a:t>
            </a:r>
            <a:r>
              <a:rPr lang="en-US" sz="2600" b="1" dirty="0">
                <a:solidFill>
                  <a:srgbClr val="00B0F0"/>
                </a:solidFill>
              </a:rPr>
              <a:t>Con</a:t>
            </a:r>
            <a:r>
              <a:rPr lang="en-US" sz="2600" dirty="0"/>
              <a:t>cern??</a:t>
            </a:r>
          </a:p>
          <a:p>
            <a:pPr marL="0" indent="0">
              <a:buNone/>
            </a:pPr>
            <a:r>
              <a:rPr lang="en-US" sz="2600" b="1" dirty="0">
                <a:solidFill>
                  <a:srgbClr val="00B0F0"/>
                </a:solidFill>
              </a:rPr>
              <a:t>Med</a:t>
            </a:r>
            <a:r>
              <a:rPr lang="en-US" sz="2600" dirty="0"/>
              <a:t>ic-</a:t>
            </a:r>
            <a:r>
              <a:rPr lang="en-US" sz="2600" b="1" dirty="0">
                <a:solidFill>
                  <a:srgbClr val="00B0F0"/>
                </a:solidFill>
              </a:rPr>
              <a:t>Con</a:t>
            </a:r>
            <a:r>
              <a:rPr lang="en-US" sz="2600" dirty="0"/>
              <a:t> (see Comic-Con)??</a:t>
            </a:r>
          </a:p>
          <a:p>
            <a:pPr marL="0" indent="0">
              <a:buNone/>
            </a:pPr>
            <a:r>
              <a:rPr lang="en-US" sz="2600" dirty="0"/>
              <a:t>Club</a:t>
            </a:r>
            <a:r>
              <a:rPr lang="en-US" sz="2600" b="1" dirty="0"/>
              <a:t> </a:t>
            </a:r>
            <a:r>
              <a:rPr lang="en-US" sz="2600" b="1" dirty="0">
                <a:solidFill>
                  <a:srgbClr val="00B0F0"/>
                </a:solidFill>
              </a:rPr>
              <a:t>Med Con</a:t>
            </a:r>
            <a:r>
              <a:rPr lang="en-US" sz="2600" dirty="0"/>
              <a:t>??</a:t>
            </a:r>
          </a:p>
          <a:p>
            <a:pPr marL="0" indent="0">
              <a:buNone/>
            </a:pPr>
            <a:r>
              <a:rPr lang="en-US" sz="2600" b="1" dirty="0">
                <a:solidFill>
                  <a:srgbClr val="00B0F0"/>
                </a:solidFill>
              </a:rPr>
              <a:t>Med</a:t>
            </a:r>
            <a:r>
              <a:rPr lang="en-US" sz="2600" dirty="0"/>
              <a:t>ical </a:t>
            </a:r>
            <a:r>
              <a:rPr lang="en-US" sz="2600" b="1" dirty="0">
                <a:solidFill>
                  <a:srgbClr val="00B0F0"/>
                </a:solidFill>
              </a:rPr>
              <a:t>Con</a:t>
            </a:r>
            <a:r>
              <a:rPr lang="en-US" sz="2600" dirty="0"/>
              <a:t>tinuity??</a:t>
            </a:r>
          </a:p>
          <a:p>
            <a:pPr marL="0" indent="0">
              <a:buNone/>
            </a:pPr>
            <a:r>
              <a:rPr lang="en-US" sz="2600" b="1" dirty="0">
                <a:solidFill>
                  <a:srgbClr val="00B0F0"/>
                </a:solidFill>
              </a:rPr>
              <a:t>Med</a:t>
            </a:r>
            <a:r>
              <a:rPr lang="en-US" sz="2600" dirty="0"/>
              <a:t>ia </a:t>
            </a:r>
            <a:r>
              <a:rPr lang="en-US" sz="2600" b="1" dirty="0">
                <a:solidFill>
                  <a:srgbClr val="00B0F0"/>
                </a:solidFill>
              </a:rPr>
              <a:t>Con</a:t>
            </a:r>
            <a:r>
              <a:rPr lang="en-US" sz="2600" dirty="0"/>
              <a:t>sumer??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671604"/>
            <a:ext cx="4978400" cy="3200400"/>
          </a:xfrm>
        </p:spPr>
      </p:pic>
    </p:spTree>
    <p:extLst>
      <p:ext uri="{BB962C8B-B14F-4D97-AF65-F5344CB8AC3E}">
        <p14:creationId xmlns:p14="http://schemas.microsoft.com/office/powerpoint/2010/main" val="2939046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9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Your case has been managed and you need to close it.</a:t>
            </a:r>
          </a:p>
          <a:p>
            <a:r>
              <a:rPr lang="en-US" sz="2600" dirty="0"/>
              <a:t>Your supervisor notices you don’t have a </a:t>
            </a:r>
            <a:r>
              <a:rPr lang="en-US" sz="2600" dirty="0" err="1"/>
              <a:t>MedCon</a:t>
            </a:r>
            <a:r>
              <a:rPr lang="en-US" sz="2600" dirty="0"/>
              <a:t> opinion and asks you to do this before closing it.</a:t>
            </a:r>
          </a:p>
          <a:p>
            <a:endParaRPr lang="en-US" sz="2600" dirty="0"/>
          </a:p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QUESTION:  Can I get a quick </a:t>
            </a:r>
            <a:r>
              <a:rPr lang="en-US" sz="2600" i="1" dirty="0" err="1">
                <a:solidFill>
                  <a:srgbClr val="0070C0"/>
                </a:solidFill>
              </a:rPr>
              <a:t>MedCon</a:t>
            </a:r>
            <a:r>
              <a:rPr lang="en-US" sz="2600" i="1" dirty="0">
                <a:solidFill>
                  <a:srgbClr val="0070C0"/>
                </a:solidFill>
              </a:rPr>
              <a:t> to close out my case?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640" y="1825625"/>
            <a:ext cx="5771217" cy="3840480"/>
          </a:xfrm>
        </p:spPr>
      </p:pic>
    </p:spTree>
    <p:extLst>
      <p:ext uri="{BB962C8B-B14F-4D97-AF65-F5344CB8AC3E}">
        <p14:creationId xmlns:p14="http://schemas.microsoft.com/office/powerpoint/2010/main" val="3044274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Answer…. </a:t>
            </a:r>
            <a:r>
              <a:rPr lang="en-US" b="1" dirty="0">
                <a:solidFill>
                  <a:srgbClr val="FF0000"/>
                </a:solidFill>
              </a:rPr>
              <a:t>No!!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Aw, c’mon.  Why not?</a:t>
            </a:r>
          </a:p>
          <a:p>
            <a:r>
              <a:rPr lang="en-US" sz="2600" dirty="0" err="1"/>
              <a:t>MedCons</a:t>
            </a:r>
            <a:r>
              <a:rPr lang="en-US" sz="2600" dirty="0"/>
              <a:t> are </a:t>
            </a:r>
            <a:r>
              <a:rPr lang="en-US" sz="2600" i="1" dirty="0"/>
              <a:t>NOT mandatory on ALL cases</a:t>
            </a:r>
            <a:r>
              <a:rPr lang="en-US" sz="2600" dirty="0"/>
              <a:t>, although there are DCYF policies requiring </a:t>
            </a:r>
            <a:r>
              <a:rPr lang="en-US" sz="2600" dirty="0" err="1"/>
              <a:t>MedCons</a:t>
            </a:r>
            <a:r>
              <a:rPr lang="en-US" sz="2600" dirty="0"/>
              <a:t> for certain cases.</a:t>
            </a:r>
          </a:p>
          <a:p>
            <a:r>
              <a:rPr lang="en-US" sz="2600" dirty="0" err="1"/>
              <a:t>MedCons</a:t>
            </a:r>
            <a:r>
              <a:rPr lang="en-US" sz="2600" dirty="0"/>
              <a:t> should not be requested to ‘rubber stamp’ a case.</a:t>
            </a:r>
          </a:p>
          <a:p>
            <a:r>
              <a:rPr lang="en-US" sz="2600" dirty="0" err="1"/>
              <a:t>MedCons</a:t>
            </a:r>
            <a:r>
              <a:rPr lang="en-US" sz="2600" dirty="0"/>
              <a:t> SHOULD be requested to help with management.</a:t>
            </a:r>
          </a:p>
          <a:p>
            <a:r>
              <a:rPr lang="en-US" sz="2600" dirty="0"/>
              <a:t>This does not qualify as an ‘emergency’.</a:t>
            </a:r>
          </a:p>
        </p:txBody>
      </p:sp>
    </p:spTree>
    <p:extLst>
      <p:ext uri="{BB962C8B-B14F-4D97-AF65-F5344CB8AC3E}">
        <p14:creationId xmlns:p14="http://schemas.microsoft.com/office/powerpoint/2010/main" val="12316501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10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You have received a medical examiner report about a child on your caseload.</a:t>
            </a:r>
          </a:p>
          <a:p>
            <a:r>
              <a:rPr lang="en-US" sz="2600" dirty="0"/>
              <a:t>You have many questions.</a:t>
            </a:r>
          </a:p>
          <a:p>
            <a:endParaRPr lang="en-US" sz="2600" dirty="0"/>
          </a:p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QUESTION:  Should I request help reviewing this through </a:t>
            </a:r>
            <a:r>
              <a:rPr lang="en-US" sz="2600" i="1" dirty="0" err="1">
                <a:solidFill>
                  <a:srgbClr val="0070C0"/>
                </a:solidFill>
              </a:rPr>
              <a:t>MedCon</a:t>
            </a:r>
            <a:r>
              <a:rPr lang="en-US" sz="2600" i="1" dirty="0">
                <a:solidFill>
                  <a:srgbClr val="0070C0"/>
                </a:solidFill>
              </a:rPr>
              <a:t>?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690688"/>
            <a:ext cx="5486400" cy="3657600"/>
          </a:xfrm>
        </p:spPr>
      </p:pic>
    </p:spTree>
    <p:extLst>
      <p:ext uri="{BB962C8B-B14F-4D97-AF65-F5344CB8AC3E}">
        <p14:creationId xmlns:p14="http://schemas.microsoft.com/office/powerpoint/2010/main" val="26227008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Answer…. </a:t>
            </a:r>
            <a:r>
              <a:rPr lang="en-US" b="1" dirty="0">
                <a:solidFill>
                  <a:srgbClr val="00B050"/>
                </a:solidFill>
              </a:rPr>
              <a:t>Yes.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Oh, good.  I could use some help.</a:t>
            </a:r>
          </a:p>
          <a:p>
            <a:r>
              <a:rPr lang="en-US" sz="2600" dirty="0"/>
              <a:t>But, consider the following…</a:t>
            </a:r>
          </a:p>
          <a:p>
            <a:r>
              <a:rPr lang="en-US" sz="2600" b="1" i="1" dirty="0"/>
              <a:t>IF</a:t>
            </a:r>
            <a:r>
              <a:rPr lang="en-US" sz="2600" dirty="0"/>
              <a:t> the child is reported to have died of </a:t>
            </a:r>
            <a:r>
              <a:rPr lang="en-US" sz="2600" b="1" i="1" dirty="0"/>
              <a:t>abuse or neglect</a:t>
            </a:r>
            <a:r>
              <a:rPr lang="en-US" sz="2600" dirty="0"/>
              <a:t>, </a:t>
            </a:r>
            <a:r>
              <a:rPr lang="en-US" sz="2600" dirty="0" err="1"/>
              <a:t>MedCon</a:t>
            </a:r>
            <a:r>
              <a:rPr lang="en-US" sz="2600" dirty="0"/>
              <a:t> is appropriate.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600" b="1" i="1" dirty="0"/>
              <a:t>IF</a:t>
            </a:r>
            <a:r>
              <a:rPr lang="en-US" sz="2600" dirty="0"/>
              <a:t> the child died from </a:t>
            </a:r>
            <a:r>
              <a:rPr lang="en-US" sz="2600" b="1" i="1" dirty="0"/>
              <a:t>something else</a:t>
            </a:r>
            <a:r>
              <a:rPr lang="en-US" sz="2600" dirty="0"/>
              <a:t>, speaking with the RMC is appropriate.</a:t>
            </a:r>
          </a:p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Anything else to consider?</a:t>
            </a:r>
          </a:p>
          <a:p>
            <a:r>
              <a:rPr lang="en-US" sz="2600" dirty="0"/>
              <a:t>Questions about the medical examiner’s/forensic pathologist’s opinions must be handled carefully.</a:t>
            </a:r>
          </a:p>
          <a:p>
            <a:r>
              <a:rPr lang="en-US" sz="2600" dirty="0"/>
              <a:t>Questions about risk to other children in the environment are appropriate.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3735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4467"/>
          </a:xfrm>
        </p:spPr>
        <p:txBody>
          <a:bodyPr/>
          <a:lstStyle/>
          <a:p>
            <a:r>
              <a:rPr lang="en-US" i="1" dirty="0">
                <a:solidFill>
                  <a:srgbClr val="0070C0"/>
                </a:solidFill>
              </a:rPr>
              <a:t>What ELSE can I use aside from </a:t>
            </a:r>
            <a:r>
              <a:rPr lang="en-US" i="1" dirty="0" err="1">
                <a:solidFill>
                  <a:srgbClr val="0070C0"/>
                </a:solidFill>
              </a:rPr>
              <a:t>MedCon</a:t>
            </a:r>
            <a:r>
              <a:rPr lang="en-US" i="1" dirty="0">
                <a:solidFill>
                  <a:srgbClr val="0070C0"/>
                </a:solidFill>
              </a:rPr>
              <a:t>??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199" y="1670180"/>
            <a:ext cx="10411327" cy="473062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600" b="1" dirty="0"/>
              <a:t>RMCs</a:t>
            </a:r>
            <a:r>
              <a:rPr lang="en-US" sz="2600" dirty="0"/>
              <a:t> – They can answer medical questions and help with mild neglect cases and cases of potential harm (i.e. “Will mom not filling this prescription cause harm?”). 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600" b="1" dirty="0"/>
              <a:t>SCH’s SCAN (Safe Child and Adolescent Network) Team </a:t>
            </a:r>
            <a:r>
              <a:rPr lang="en-US" sz="2600" dirty="0"/>
              <a:t>– They can assist with cases at SCH or Harborview where the child has been seen, admitted or is otherwise known to the Team.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600" b="1" dirty="0"/>
              <a:t>SAC (Sexual Assault Center) Teams</a:t>
            </a:r>
            <a:r>
              <a:rPr lang="en-US" sz="2600" dirty="0"/>
              <a:t> – They can answer your sexual assault questions and examine children.</a:t>
            </a:r>
          </a:p>
          <a:p>
            <a:r>
              <a:rPr lang="en-US" sz="2600" b="1" dirty="0"/>
              <a:t>Community Child Abuse Providers (MDs and NPs) </a:t>
            </a:r>
            <a:r>
              <a:rPr lang="en-US" sz="2600" dirty="0"/>
              <a:t>– They can examine children with abusive injuries that should be seen locally.  They also respond to requests submitted via </a:t>
            </a:r>
            <a:r>
              <a:rPr lang="en-US" sz="2600" dirty="0" err="1"/>
              <a:t>MedCon</a:t>
            </a:r>
            <a:r>
              <a:rPr lang="en-US" sz="2600" dirty="0"/>
              <a:t> (i.e. the </a:t>
            </a:r>
            <a:r>
              <a:rPr lang="en-US" sz="2600" dirty="0" err="1"/>
              <a:t>RedCap</a:t>
            </a:r>
            <a:r>
              <a:rPr lang="en-US" sz="2600" dirty="0"/>
              <a:t> survey).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39521237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Helpful?  More confusing?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749212" cy="4351338"/>
          </a:xfrm>
        </p:spPr>
        <p:txBody>
          <a:bodyPr/>
          <a:lstStyle/>
          <a:p>
            <a:r>
              <a:rPr lang="en-US" sz="2600" dirty="0"/>
              <a:t>Email us and let us know!!</a:t>
            </a:r>
          </a:p>
          <a:p>
            <a:pPr marL="0" indent="0">
              <a:buNone/>
            </a:pPr>
            <a:r>
              <a:rPr lang="en-US" sz="2600" dirty="0">
                <a:hlinkClick r:id="rId2"/>
              </a:rPr>
              <a:t>SCANMedcon@seattlechildrens.org</a:t>
            </a:r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r>
              <a:rPr lang="en-US" sz="2600" dirty="0"/>
              <a:t>How can we improve?</a:t>
            </a:r>
          </a:p>
          <a:p>
            <a:endParaRPr lang="en-US" sz="2600" dirty="0"/>
          </a:p>
          <a:p>
            <a:r>
              <a:rPr lang="en-US" sz="2600" dirty="0"/>
              <a:t>Other unaddressed topics/problems?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978" y="1564799"/>
            <a:ext cx="4581822" cy="4297680"/>
          </a:xfrm>
        </p:spPr>
      </p:pic>
    </p:spTree>
    <p:extLst>
      <p:ext uri="{BB962C8B-B14F-4D97-AF65-F5344CB8AC3E}">
        <p14:creationId xmlns:p14="http://schemas.microsoft.com/office/powerpoint/2010/main" val="3512951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YES!  </a:t>
            </a:r>
            <a:r>
              <a:rPr lang="en-US" b="1" dirty="0">
                <a:solidFill>
                  <a:srgbClr val="00B0F0"/>
                </a:solidFill>
              </a:rPr>
              <a:t>Med</a:t>
            </a:r>
            <a:r>
              <a:rPr lang="en-US" dirty="0"/>
              <a:t>ical </a:t>
            </a:r>
            <a:r>
              <a:rPr lang="en-US" b="1" dirty="0">
                <a:solidFill>
                  <a:srgbClr val="00B0F0"/>
                </a:solidFill>
              </a:rPr>
              <a:t>Con</a:t>
            </a:r>
            <a:r>
              <a:rPr lang="en-US" dirty="0"/>
              <a:t>sult!!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552074"/>
            <a:ext cx="10515600" cy="4624889"/>
          </a:xfrm>
        </p:spPr>
        <p:txBody>
          <a:bodyPr>
            <a:normAutofit/>
          </a:bodyPr>
          <a:lstStyle/>
          <a:p>
            <a:r>
              <a:rPr lang="en-US" sz="2600" dirty="0"/>
              <a:t>The official name is Child Abuse </a:t>
            </a:r>
            <a:r>
              <a:rPr lang="en-US" sz="2600" u="sng" dirty="0"/>
              <a:t>Med</a:t>
            </a:r>
            <a:r>
              <a:rPr lang="en-US" sz="2600" dirty="0"/>
              <a:t>ical </a:t>
            </a:r>
            <a:r>
              <a:rPr lang="en-US" sz="2600" u="sng" dirty="0"/>
              <a:t>Con</a:t>
            </a:r>
            <a:r>
              <a:rPr lang="en-US" sz="2600" dirty="0"/>
              <a:t>sultation and Training Network</a:t>
            </a:r>
          </a:p>
          <a:p>
            <a:r>
              <a:rPr lang="en-US" sz="2600" dirty="0" err="1"/>
              <a:t>MedCon</a:t>
            </a:r>
            <a:r>
              <a:rPr lang="en-US" sz="2600" dirty="0"/>
              <a:t> is a contract between DCYF and Seattle Children’s Hospital for virtual/online consultation of cases with concern for child abuse or neglect </a:t>
            </a:r>
            <a:r>
              <a:rPr lang="en-US" sz="2600" u="sng" dirty="0"/>
              <a:t>once a report of abuse has been “screened in”</a:t>
            </a:r>
            <a:r>
              <a:rPr lang="en-US" sz="2600" dirty="0"/>
              <a:t>.</a:t>
            </a:r>
          </a:p>
          <a:p>
            <a:r>
              <a:rPr lang="en-US" sz="2600" dirty="0"/>
              <a:t>May be accessed by…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/>
              <a:t>	CPS workers and supervisors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/>
              <a:t>	Tribal Social Workers</a:t>
            </a:r>
          </a:p>
          <a:p>
            <a:r>
              <a:rPr lang="en-US" sz="2600" dirty="0"/>
              <a:t>24/7 access to child abuse medical providers through an online survey link called </a:t>
            </a:r>
            <a:r>
              <a:rPr lang="en-US" sz="2600" dirty="0" err="1"/>
              <a:t>RedCap</a:t>
            </a:r>
            <a:r>
              <a:rPr lang="en-US" sz="26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16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600" i="1" dirty="0"/>
              <a:t>Currently</a:t>
            </a:r>
            <a:r>
              <a:rPr lang="en-US" sz="2600" dirty="0"/>
              <a:t> hospitalized patient</a:t>
            </a:r>
          </a:p>
          <a:p>
            <a:r>
              <a:rPr lang="en-US" sz="2600" dirty="0"/>
              <a:t>Hospitalized for abuse or serious neglect</a:t>
            </a:r>
          </a:p>
          <a:p>
            <a:endParaRPr lang="en-US" sz="2600" dirty="0"/>
          </a:p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QUESTION:  Can I (must I?) ask for a </a:t>
            </a:r>
            <a:r>
              <a:rPr lang="en-US" sz="2600" i="1" dirty="0" err="1">
                <a:solidFill>
                  <a:srgbClr val="0070C0"/>
                </a:solidFill>
              </a:rPr>
              <a:t>MedCon</a:t>
            </a:r>
            <a:r>
              <a:rPr lang="en-US" sz="2600" i="1" dirty="0">
                <a:solidFill>
                  <a:srgbClr val="0070C0"/>
                </a:solidFill>
              </a:rPr>
              <a:t>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71688"/>
            <a:ext cx="5181600" cy="3859212"/>
          </a:xfrm>
        </p:spPr>
      </p:pic>
    </p:spTree>
    <p:extLst>
      <p:ext uri="{BB962C8B-B14F-4D97-AF65-F5344CB8AC3E}">
        <p14:creationId xmlns:p14="http://schemas.microsoft.com/office/powerpoint/2010/main" val="2149785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5806"/>
          </a:xfrm>
        </p:spPr>
        <p:txBody>
          <a:bodyPr/>
          <a:lstStyle/>
          <a:p>
            <a:r>
              <a:rPr lang="en-US" dirty="0"/>
              <a:t>Answer…. </a:t>
            </a:r>
            <a:r>
              <a:rPr lang="en-US" b="1" dirty="0">
                <a:solidFill>
                  <a:srgbClr val="FF0000"/>
                </a:solidFill>
              </a:rPr>
              <a:t>No.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0220"/>
            <a:ext cx="10515600" cy="47866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Why not?</a:t>
            </a:r>
          </a:p>
          <a:p>
            <a:pPr>
              <a:spcAft>
                <a:spcPts val="1200"/>
              </a:spcAft>
            </a:pPr>
            <a:r>
              <a:rPr lang="en-US" sz="2600" dirty="0"/>
              <a:t>In most cases, these children are seen by a child abuse medical provider within the community.</a:t>
            </a:r>
          </a:p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Who do I talk to?</a:t>
            </a:r>
          </a:p>
          <a:p>
            <a:pPr>
              <a:spcAft>
                <a:spcPts val="1200"/>
              </a:spcAft>
            </a:pPr>
            <a:r>
              <a:rPr lang="en-US" sz="2600" dirty="0"/>
              <a:t>All questions regarding the case while </a:t>
            </a:r>
            <a:r>
              <a:rPr lang="en-US" sz="2600" i="1" dirty="0"/>
              <a:t>in the hospital </a:t>
            </a:r>
            <a:r>
              <a:rPr lang="en-US" sz="2600" dirty="0"/>
              <a:t>and </a:t>
            </a:r>
            <a:r>
              <a:rPr lang="en-US" sz="2600" i="1" dirty="0"/>
              <a:t>after the hospitalization </a:t>
            </a:r>
            <a:r>
              <a:rPr lang="en-US" sz="2600" dirty="0"/>
              <a:t>should</a:t>
            </a:r>
            <a:r>
              <a:rPr lang="en-US" sz="2600" i="1" dirty="0"/>
              <a:t> </a:t>
            </a:r>
            <a:r>
              <a:rPr lang="en-US" sz="2600" dirty="0"/>
              <a:t>be addressed to the involved child abuse medical provider.</a:t>
            </a:r>
          </a:p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What if the provider has questions?</a:t>
            </a:r>
          </a:p>
          <a:p>
            <a:r>
              <a:rPr lang="en-US" sz="2600" dirty="0"/>
              <a:t>IF that provider wishes to consult with another child abuse provider, that should be done by the provider, not CPS, LE, etc.</a:t>
            </a:r>
          </a:p>
        </p:txBody>
      </p:sp>
    </p:spTree>
    <p:extLst>
      <p:ext uri="{BB962C8B-B14F-4D97-AF65-F5344CB8AC3E}">
        <p14:creationId xmlns:p14="http://schemas.microsoft.com/office/powerpoint/2010/main" val="2932778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2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600" b="1" i="1" dirty="0"/>
              <a:t>Infant</a:t>
            </a:r>
            <a:r>
              <a:rPr lang="en-US" sz="2600" dirty="0"/>
              <a:t> referred by PCP for failure to thrive (FTT)</a:t>
            </a:r>
          </a:p>
          <a:p>
            <a:r>
              <a:rPr lang="en-US" sz="2600" dirty="0"/>
              <a:t>Baby is hospitalized for evaluation</a:t>
            </a:r>
          </a:p>
          <a:p>
            <a:endParaRPr lang="en-US" sz="2600" dirty="0"/>
          </a:p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QUESTION:  Should I ask for a </a:t>
            </a:r>
            <a:r>
              <a:rPr lang="en-US" sz="2600" i="1" dirty="0" err="1">
                <a:solidFill>
                  <a:srgbClr val="0070C0"/>
                </a:solidFill>
              </a:rPr>
              <a:t>MedCon</a:t>
            </a:r>
            <a:r>
              <a:rPr lang="en-US" sz="2600" i="1" dirty="0">
                <a:solidFill>
                  <a:srgbClr val="0070C0"/>
                </a:solidFill>
              </a:rPr>
              <a:t>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534" y="1175225"/>
            <a:ext cx="3728136" cy="4572000"/>
          </a:xfrm>
        </p:spPr>
      </p:pic>
    </p:spTree>
    <p:extLst>
      <p:ext uri="{BB962C8B-B14F-4D97-AF65-F5344CB8AC3E}">
        <p14:creationId xmlns:p14="http://schemas.microsoft.com/office/powerpoint/2010/main" val="3620129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4467"/>
          </a:xfrm>
        </p:spPr>
        <p:txBody>
          <a:bodyPr/>
          <a:lstStyle/>
          <a:p>
            <a:r>
              <a:rPr lang="en-US" dirty="0"/>
              <a:t>Answer….</a:t>
            </a:r>
            <a:r>
              <a:rPr lang="en-US" b="1" dirty="0">
                <a:solidFill>
                  <a:srgbClr val="FF0000"/>
                </a:solidFill>
              </a:rPr>
              <a:t>No.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i="1" dirty="0">
                <a:solidFill>
                  <a:srgbClr val="0070C0"/>
                </a:solidFill>
              </a:rPr>
              <a:t>Why not?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There are MANY causes of failure to thrive in an infant.</a:t>
            </a:r>
          </a:p>
          <a:p>
            <a:pPr marL="0" indent="0">
              <a:buNone/>
            </a:pPr>
            <a:r>
              <a:rPr lang="en-US" i="1" dirty="0">
                <a:solidFill>
                  <a:srgbClr val="0070C0"/>
                </a:solidFill>
              </a:rPr>
              <a:t>Who do I talk to?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Questions should </a:t>
            </a:r>
            <a:r>
              <a:rPr lang="en-US" b="1" i="1" dirty="0"/>
              <a:t>first</a:t>
            </a:r>
            <a:r>
              <a:rPr lang="en-US" dirty="0"/>
              <a:t> be directed to the PCP and medical team evaluating the baby.</a:t>
            </a:r>
          </a:p>
          <a:p>
            <a:pPr marL="0" indent="0">
              <a:buNone/>
            </a:pPr>
            <a:r>
              <a:rPr lang="en-US" i="1" dirty="0">
                <a:solidFill>
                  <a:srgbClr val="0070C0"/>
                </a:solidFill>
              </a:rPr>
              <a:t>What if the provider/medical team has questions?</a:t>
            </a:r>
          </a:p>
          <a:p>
            <a:r>
              <a:rPr lang="en-US" dirty="0"/>
              <a:t>If the medical team requests a child abuse consultation, they can call the child abuse provider in the community.</a:t>
            </a:r>
          </a:p>
          <a:p>
            <a:r>
              <a:rPr lang="en-US" dirty="0"/>
              <a:t>If their assessment is that the failure to thrive is due to neglect or intentional starvation, consultation is best done by the child abuse provider in the community.</a:t>
            </a:r>
          </a:p>
        </p:txBody>
      </p:sp>
    </p:spTree>
    <p:extLst>
      <p:ext uri="{BB962C8B-B14F-4D97-AF65-F5344CB8AC3E}">
        <p14:creationId xmlns:p14="http://schemas.microsoft.com/office/powerpoint/2010/main" val="1521160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Referral is made by grandmother for infant’s mild failure to thrive</a:t>
            </a:r>
          </a:p>
          <a:p>
            <a:r>
              <a:rPr lang="en-US" sz="2600" dirty="0"/>
              <a:t>PCP is caring for the baby and is not concerned about neglect or abuse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QUESTION:  Should I request a </a:t>
            </a:r>
            <a:r>
              <a:rPr lang="en-US" sz="2600" i="1" dirty="0" err="1">
                <a:solidFill>
                  <a:srgbClr val="0070C0"/>
                </a:solidFill>
              </a:rPr>
              <a:t>MedCon</a:t>
            </a:r>
            <a:r>
              <a:rPr lang="en-US" sz="2600" i="1" dirty="0">
                <a:solidFill>
                  <a:srgbClr val="0070C0"/>
                </a:solidFill>
              </a:rPr>
              <a:t>?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922" y="2002949"/>
            <a:ext cx="4813878" cy="3291840"/>
          </a:xfrm>
        </p:spPr>
      </p:pic>
    </p:spTree>
    <p:extLst>
      <p:ext uri="{BB962C8B-B14F-4D97-AF65-F5344CB8AC3E}">
        <p14:creationId xmlns:p14="http://schemas.microsoft.com/office/powerpoint/2010/main" val="2042123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Answer….</a:t>
            </a:r>
            <a:r>
              <a:rPr lang="en-US" b="1" dirty="0">
                <a:solidFill>
                  <a:srgbClr val="FF0000"/>
                </a:solidFill>
              </a:rPr>
              <a:t>No.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Why not?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600" dirty="0"/>
              <a:t>PCP has evaluated the infant and has not expressed concern.  </a:t>
            </a:r>
          </a:p>
          <a:p>
            <a:pPr marL="0" indent="0">
              <a:buNone/>
            </a:pPr>
            <a:r>
              <a:rPr lang="en-US" sz="2600" i="1" dirty="0">
                <a:solidFill>
                  <a:srgbClr val="0070C0"/>
                </a:solidFill>
              </a:rPr>
              <a:t>Who do I talk to?</a:t>
            </a:r>
          </a:p>
          <a:p>
            <a:r>
              <a:rPr lang="en-US" sz="2600" dirty="0"/>
              <a:t>Questions should be addressed to the PCP.</a:t>
            </a:r>
          </a:p>
          <a:p>
            <a:r>
              <a:rPr lang="en-US" sz="2600" dirty="0"/>
              <a:t>If this is difficult or inadequate, involving your Regional Medical Consultant (RMC) is appropriate.</a:t>
            </a:r>
          </a:p>
          <a:p>
            <a:r>
              <a:rPr lang="en-US" sz="2600" dirty="0"/>
              <a:t>Your RMC can evaluate the records, communicate with the PCP or give guidance about second opinions.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768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1486</Words>
  <Application>Microsoft Office PowerPoint</Application>
  <PresentationFormat>Widescreen</PresentationFormat>
  <Paragraphs>149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Wingdings</vt:lpstr>
      <vt:lpstr>Office Theme</vt:lpstr>
      <vt:lpstr>MEDCON What it is…….and isn’t!</vt:lpstr>
      <vt:lpstr>MEDCON???????…..</vt:lpstr>
      <vt:lpstr>YES!  Medical Consult!!</vt:lpstr>
      <vt:lpstr>Scenario 1</vt:lpstr>
      <vt:lpstr>Answer…. No.</vt:lpstr>
      <vt:lpstr>Scenario 2</vt:lpstr>
      <vt:lpstr>Answer….No.</vt:lpstr>
      <vt:lpstr>Scenario 3</vt:lpstr>
      <vt:lpstr>Answer….No.</vt:lpstr>
      <vt:lpstr>Scenario 4</vt:lpstr>
      <vt:lpstr>Answer…. Yes!</vt:lpstr>
      <vt:lpstr>Scenario 5</vt:lpstr>
      <vt:lpstr>Answer…. No.</vt:lpstr>
      <vt:lpstr>Scenario 6</vt:lpstr>
      <vt:lpstr>Answer…. No.  Usually.</vt:lpstr>
      <vt:lpstr>Scenario 7</vt:lpstr>
      <vt:lpstr>Answer…. Yes, it can be.</vt:lpstr>
      <vt:lpstr>Scenario 8</vt:lpstr>
      <vt:lpstr>Answer…. No!</vt:lpstr>
      <vt:lpstr>Scenario 9</vt:lpstr>
      <vt:lpstr>Answer…. No!!</vt:lpstr>
      <vt:lpstr>Scenario 10</vt:lpstr>
      <vt:lpstr>Answer…. Yes.</vt:lpstr>
      <vt:lpstr>What ELSE can I use aside from MedCon??</vt:lpstr>
      <vt:lpstr>Helpful?  More confusing?</vt:lpstr>
    </vt:vector>
  </TitlesOfParts>
  <Company>Seattle Children's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MEDCON What it is…….and isn’t!</dc:title>
  <dc:creator>bwiest</dc:creator>
  <cp:lastModifiedBy>Wilson, Kim</cp:lastModifiedBy>
  <cp:revision>38</cp:revision>
  <dcterms:created xsi:type="dcterms:W3CDTF">2019-05-26T18:04:06Z</dcterms:created>
  <dcterms:modified xsi:type="dcterms:W3CDTF">2020-10-19T18:15:09Z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46da4d3-ba20-4986-879c-49e262eff745_Enabled">
    <vt:lpwstr>true</vt:lpwstr>
  </property>
  <property fmtid="{D5CDD505-2E9C-101B-9397-08002B2CF9AE}" pid="3" name="MSIP_Label_046da4d3-ba20-4986-879c-49e262eff745_SetDate">
    <vt:lpwstr>2020-10-19T18:14:50Z</vt:lpwstr>
  </property>
  <property fmtid="{D5CDD505-2E9C-101B-9397-08002B2CF9AE}" pid="4" name="MSIP_Label_046da4d3-ba20-4986-879c-49e262eff745_Method">
    <vt:lpwstr>Standard</vt:lpwstr>
  </property>
  <property fmtid="{D5CDD505-2E9C-101B-9397-08002B2CF9AE}" pid="5" name="MSIP_Label_046da4d3-ba20-4986-879c-49e262eff745_Name">
    <vt:lpwstr>Internal</vt:lpwstr>
  </property>
  <property fmtid="{D5CDD505-2E9C-101B-9397-08002B2CF9AE}" pid="6" name="MSIP_Label_046da4d3-ba20-4986-879c-49e262eff745_SiteId">
    <vt:lpwstr>9f693e63-5e9e-4ced-98a4-8ab28f9d0c2d</vt:lpwstr>
  </property>
  <property fmtid="{D5CDD505-2E9C-101B-9397-08002B2CF9AE}" pid="7" name="MSIP_Label_046da4d3-ba20-4986-879c-49e262eff745_ActionId">
    <vt:lpwstr>5a345046-fd41-4c6e-acab-1a6acad0765a</vt:lpwstr>
  </property>
  <property fmtid="{D5CDD505-2E9C-101B-9397-08002B2CF9AE}" pid="8" name="MSIP_Label_046da4d3-ba20-4986-879c-49e262eff745_ContentBits">
    <vt:lpwstr>0</vt:lpwstr>
  </property>
</Properties>
</file>