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6" r:id="rId2"/>
    <p:sldId id="257" r:id="rId3"/>
    <p:sldId id="259" r:id="rId4"/>
    <p:sldId id="261" r:id="rId5"/>
    <p:sldId id="262" r:id="rId6"/>
    <p:sldId id="326" r:id="rId7"/>
    <p:sldId id="267" r:id="rId8"/>
    <p:sldId id="268" r:id="rId9"/>
    <p:sldId id="325" r:id="rId10"/>
    <p:sldId id="271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1" r:id="rId19"/>
    <p:sldId id="340" r:id="rId20"/>
    <p:sldId id="323" r:id="rId21"/>
    <p:sldId id="280" r:id="rId22"/>
    <p:sldId id="281" r:id="rId23"/>
    <p:sldId id="282" r:id="rId24"/>
    <p:sldId id="283" r:id="rId25"/>
    <p:sldId id="284" r:id="rId26"/>
    <p:sldId id="285" r:id="rId27"/>
    <p:sldId id="343" r:id="rId28"/>
    <p:sldId id="287" r:id="rId29"/>
    <p:sldId id="288" r:id="rId30"/>
    <p:sldId id="290" r:id="rId31"/>
    <p:sldId id="291" r:id="rId32"/>
    <p:sldId id="342" r:id="rId33"/>
    <p:sldId id="292" r:id="rId34"/>
    <p:sldId id="294" r:id="rId35"/>
    <p:sldId id="327" r:id="rId36"/>
    <p:sldId id="296" r:id="rId37"/>
    <p:sldId id="297" r:id="rId38"/>
    <p:sldId id="298" r:id="rId39"/>
    <p:sldId id="299" r:id="rId40"/>
    <p:sldId id="300" r:id="rId41"/>
    <p:sldId id="344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28" r:id="rId50"/>
    <p:sldId id="310" r:id="rId51"/>
    <p:sldId id="311" r:id="rId52"/>
    <p:sldId id="329" r:id="rId53"/>
    <p:sldId id="330" r:id="rId54"/>
    <p:sldId id="313" r:id="rId55"/>
    <p:sldId id="314" r:id="rId56"/>
    <p:sldId id="331" r:id="rId57"/>
    <p:sldId id="332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BD5A2-E206-4D5E-A7ED-DF4826656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5ACBFD-7784-4750-A636-F4BCE2FF2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AB942-252D-4546-997C-332148324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A864-35E1-44F2-9706-A2C928E0DEA9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7D6F9-B3C6-4994-A489-66B0D9F80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5061E-7DC1-4DEC-A858-6301887F9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851A-81E9-400F-A9DA-F0170E2C5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71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1EE8F-ACF0-4576-AD2D-F37B00CE2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0A5DB7-9D7F-4EC3-A906-A441053C94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B4324-2AD2-4556-89B0-BD06EDE58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A864-35E1-44F2-9706-A2C928E0DEA9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78E12-2E43-4694-92E7-C4704C04B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5A257-9D6D-473F-B313-E8FD92588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851A-81E9-400F-A9DA-F0170E2C5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64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B818CD-EAE5-4955-87C6-C132FE9DE0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4DBA74-99F3-49B3-B51A-4C30C699B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0F434-95B1-49A8-BDFB-4837F4485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A864-35E1-44F2-9706-A2C928E0DEA9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ADC1F-C17C-4340-868B-4234CDB52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D138F-412D-4987-9BD3-6AF2805AE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851A-81E9-400F-A9DA-F0170E2C5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01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1F219-FF15-4C4A-BE4E-9795C93C8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D8CF7-5565-47A1-96F1-B89F37DF8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A4E4E-0F81-47FC-8027-DC2EEB3EE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A864-35E1-44F2-9706-A2C928E0DEA9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44AD4-67A3-46DE-9DB6-54E5969EC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9CB68-E1E6-4BD1-A603-CACAB6564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851A-81E9-400F-A9DA-F0170E2C5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37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D1E51-ED22-43BF-8A63-804ECC5E7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74A3D-CEB7-4EFA-A456-297CE4E0A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B84FC-018F-4D92-87CB-35C715227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A864-35E1-44F2-9706-A2C928E0DEA9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A82FE-0117-4C0D-BE5B-140CEE1AF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9B1CE-3CE0-49EE-A119-BC1953107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851A-81E9-400F-A9DA-F0170E2C5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80558-5373-43F2-AD67-7D8C6C90B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F2C2D-98EA-4EBC-A7BE-6E856E5237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3C7AEA-C09D-4387-BAD5-75D68D094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0A7127-B179-41A3-ABCC-D9A3E305A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A864-35E1-44F2-9706-A2C928E0DEA9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B95085-69D7-4DF3-B0D2-1BA67135B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463EEE-398B-423C-9C8E-A7F6F0410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851A-81E9-400F-A9DA-F0170E2C5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11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FBAC0-A572-4BC7-8F8B-E44117878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65EA4-2014-48E2-AD1D-CF2A5293C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2A5D63-61A2-45D2-A71F-6C7A621D8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EBE691-E22B-4760-9855-5AB3592B33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B73F47-8D38-4EDA-8064-CDD7C12BED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3935D4-E432-441E-8926-AE45D6E2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A864-35E1-44F2-9706-A2C928E0DEA9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F39166-29F7-4728-83DC-9742E591B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97C47-36EF-4266-AC8A-9A64E170D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851A-81E9-400F-A9DA-F0170E2C5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38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2E7DB-03BB-4518-81E5-E3CC708BF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E7F306-DC60-4BC4-BF8C-E0D61996F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A864-35E1-44F2-9706-A2C928E0DEA9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A47BE-DE80-4EC0-AF90-FEACF8336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E56FE-7220-4AFC-A35C-4802E5792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851A-81E9-400F-A9DA-F0170E2C5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7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7EC9C7-B62D-4FBB-9A7F-8CFD4F245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A864-35E1-44F2-9706-A2C928E0DEA9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6F3AD3-8564-4F2A-B67E-01BC325DE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D580D-12AD-4D85-AA19-904FC8105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851A-81E9-400F-A9DA-F0170E2C5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00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099F4-89E6-488D-9DA4-850215F8F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FB822-7F72-434D-A1C4-7A35025A4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A41744-2950-4192-9775-EEC8DF7451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FB6DA8-6DED-4611-91A0-A9F952493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A864-35E1-44F2-9706-A2C928E0DEA9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5B74E8-A784-436B-AA7B-3C3773EDD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98B29D-CEE1-44D7-81FB-D0C640623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851A-81E9-400F-A9DA-F0170E2C5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7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8106D-C406-43A5-AAA4-5E5FD5B1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A72254-8796-4F10-98EA-639C2ED790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AB0168-9F77-4881-9A61-B68F224D8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2C2791-417B-4A20-93C3-5FC554747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A864-35E1-44F2-9706-A2C928E0DEA9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D6B015-A603-462E-BC13-786D930F6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B488D-08BE-4AF0-89D8-C287CBC78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851A-81E9-400F-A9DA-F0170E2C5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37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528502-060B-4D32-84DC-0433046EA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5C81C-41A9-4B9C-BDA2-5D2186941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067BA-3A78-4563-BEB4-F4F0A1E5A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8A864-35E1-44F2-9706-A2C928E0DEA9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86645-327A-4C6E-A168-BA7A1199C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1DF52-213E-40D3-936F-29A4AAB8C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851A-81E9-400F-A9DA-F0170E2C5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9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fairfaxcounty.gov/housing/RADApplications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812B5FD0-5D6B-4830-B71F-DAEFF5351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879" y="138641"/>
            <a:ext cx="8516222" cy="6580717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C8D0190-91AC-4E68-A405-20938F399A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620" y="457057"/>
            <a:ext cx="141922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82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000" t="10132" r="49785" b="1818"/>
          <a:stretch/>
        </p:blipFill>
        <p:spPr>
          <a:xfrm>
            <a:off x="3955868" y="429207"/>
            <a:ext cx="4171406" cy="58148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4642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000" t="10132" r="49785" b="1818"/>
          <a:stretch/>
        </p:blipFill>
        <p:spPr>
          <a:xfrm>
            <a:off x="3955868" y="429207"/>
            <a:ext cx="4171406" cy="58148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: Rounded Corners 3"/>
          <p:cNvSpPr/>
          <p:nvPr/>
        </p:nvSpPr>
        <p:spPr>
          <a:xfrm>
            <a:off x="4385387" y="888274"/>
            <a:ext cx="3103984" cy="870857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92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000" t="10132" r="49785" b="1818"/>
          <a:stretch/>
        </p:blipFill>
        <p:spPr>
          <a:xfrm>
            <a:off x="3955868" y="429207"/>
            <a:ext cx="4171406" cy="58148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: Rounded Corners 3"/>
          <p:cNvSpPr/>
          <p:nvPr/>
        </p:nvSpPr>
        <p:spPr>
          <a:xfrm>
            <a:off x="4385387" y="1706880"/>
            <a:ext cx="3103984" cy="46155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05840" y="3665006"/>
            <a:ext cx="4871462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Social Security Number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If you do not have a Social Security Number type in 999-99-9999</a:t>
            </a:r>
          </a:p>
        </p:txBody>
      </p:sp>
    </p:spTree>
    <p:extLst>
      <p:ext uri="{BB962C8B-B14F-4D97-AF65-F5344CB8AC3E}">
        <p14:creationId xmlns:p14="http://schemas.microsoft.com/office/powerpoint/2010/main" val="1738540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000" t="10132" r="49785" b="1818"/>
          <a:stretch/>
        </p:blipFill>
        <p:spPr>
          <a:xfrm>
            <a:off x="3955868" y="429207"/>
            <a:ext cx="4171406" cy="58148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: Rounded Corners 3"/>
          <p:cNvSpPr/>
          <p:nvPr/>
        </p:nvSpPr>
        <p:spPr>
          <a:xfrm>
            <a:off x="4385387" y="2124892"/>
            <a:ext cx="3103984" cy="513806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62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000" t="10132" r="49785" b="1818"/>
          <a:stretch/>
        </p:blipFill>
        <p:spPr>
          <a:xfrm>
            <a:off x="3955868" y="429207"/>
            <a:ext cx="4171406" cy="58148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: Rounded Corners 3"/>
          <p:cNvSpPr/>
          <p:nvPr/>
        </p:nvSpPr>
        <p:spPr>
          <a:xfrm>
            <a:off x="4385387" y="3204754"/>
            <a:ext cx="3103984" cy="52251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00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000" t="10132" r="49785" b="1818"/>
          <a:stretch/>
        </p:blipFill>
        <p:spPr>
          <a:xfrm>
            <a:off x="3955868" y="429207"/>
            <a:ext cx="4171406" cy="58148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: Rounded Corners 3"/>
          <p:cNvSpPr/>
          <p:nvPr/>
        </p:nvSpPr>
        <p:spPr>
          <a:xfrm>
            <a:off x="4385387" y="3622766"/>
            <a:ext cx="3103984" cy="89698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37926" y="4814538"/>
            <a:ext cx="7007290" cy="8002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Password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Must be a minimum of 10 characters long and must contain at least one lower case, and one upper case letter, one number, and one symbol (such as: ! @ # $ %)</a:t>
            </a:r>
          </a:p>
        </p:txBody>
      </p:sp>
    </p:spTree>
    <p:extLst>
      <p:ext uri="{BB962C8B-B14F-4D97-AF65-F5344CB8AC3E}">
        <p14:creationId xmlns:p14="http://schemas.microsoft.com/office/powerpoint/2010/main" val="3362992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000" t="10132" r="49785" b="1818"/>
          <a:stretch/>
        </p:blipFill>
        <p:spPr>
          <a:xfrm>
            <a:off x="3955868" y="429207"/>
            <a:ext cx="4171406" cy="58148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: Rounded Corners 3"/>
          <p:cNvSpPr/>
          <p:nvPr/>
        </p:nvSpPr>
        <p:spPr>
          <a:xfrm flipV="1">
            <a:off x="4493623" y="4580708"/>
            <a:ext cx="296091" cy="29609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38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000" t="10132" r="49785" b="1818"/>
          <a:stretch/>
        </p:blipFill>
        <p:spPr>
          <a:xfrm>
            <a:off x="3955868" y="429207"/>
            <a:ext cx="4171406" cy="58148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9417" t="31682" r="34496" b="1285"/>
          <a:stretch/>
        </p:blipFill>
        <p:spPr>
          <a:xfrm>
            <a:off x="4823671" y="2214694"/>
            <a:ext cx="2890334" cy="41777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40542" t="90750" r="45800" b="8409"/>
          <a:stretch/>
        </p:blipFill>
        <p:spPr>
          <a:xfrm>
            <a:off x="6200774" y="5895976"/>
            <a:ext cx="1513231" cy="52388"/>
          </a:xfrm>
          <a:prstGeom prst="rect">
            <a:avLst/>
          </a:prstGeom>
        </p:spPr>
      </p:pic>
      <p:cxnSp>
        <p:nvCxnSpPr>
          <p:cNvPr id="11" name="Straight Connector 10"/>
          <p:cNvCxnSpPr>
            <a:cxnSpLocks/>
          </p:cNvCxnSpPr>
          <p:nvPr/>
        </p:nvCxnSpPr>
        <p:spPr>
          <a:xfrm>
            <a:off x="6819900" y="5948364"/>
            <a:ext cx="9715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829425" y="5947841"/>
            <a:ext cx="90487" cy="444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633043" y="5947840"/>
            <a:ext cx="90487" cy="444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874668" y="6244047"/>
            <a:ext cx="758375" cy="147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/>
          <p:cNvSpPr/>
          <p:nvPr/>
        </p:nvSpPr>
        <p:spPr>
          <a:xfrm>
            <a:off x="4971970" y="2333624"/>
            <a:ext cx="1752679" cy="361951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03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000" t="10132" r="49785" b="1818"/>
          <a:stretch/>
        </p:blipFill>
        <p:spPr>
          <a:xfrm>
            <a:off x="3955868" y="429207"/>
            <a:ext cx="4171406" cy="58148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9417" t="31682" r="34496" b="1285"/>
          <a:stretch/>
        </p:blipFill>
        <p:spPr>
          <a:xfrm>
            <a:off x="4823671" y="2214694"/>
            <a:ext cx="2890334" cy="41777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40542" t="90750" r="45800" b="8409"/>
          <a:stretch/>
        </p:blipFill>
        <p:spPr>
          <a:xfrm>
            <a:off x="6200774" y="5895976"/>
            <a:ext cx="1513231" cy="52388"/>
          </a:xfrm>
          <a:prstGeom prst="rect">
            <a:avLst/>
          </a:prstGeom>
        </p:spPr>
      </p:pic>
      <p:cxnSp>
        <p:nvCxnSpPr>
          <p:cNvPr id="11" name="Straight Connector 10"/>
          <p:cNvCxnSpPr>
            <a:cxnSpLocks/>
          </p:cNvCxnSpPr>
          <p:nvPr/>
        </p:nvCxnSpPr>
        <p:spPr>
          <a:xfrm>
            <a:off x="6819900" y="5948364"/>
            <a:ext cx="9715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829425" y="5947841"/>
            <a:ext cx="90487" cy="444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633043" y="5947840"/>
            <a:ext cx="90487" cy="444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874668" y="6244047"/>
            <a:ext cx="758375" cy="147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/>
          <p:cNvSpPr/>
          <p:nvPr/>
        </p:nvSpPr>
        <p:spPr>
          <a:xfrm>
            <a:off x="4851255" y="3002195"/>
            <a:ext cx="987570" cy="106498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276" b="29975" l="32357" r="423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70" t="22189" r="57926" b="71395"/>
          <a:stretch/>
        </p:blipFill>
        <p:spPr>
          <a:xfrm>
            <a:off x="4823671" y="3025444"/>
            <a:ext cx="302002" cy="3163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276" b="29975" l="32357" r="423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70" t="22189" r="57926" b="71395"/>
          <a:stretch/>
        </p:blipFill>
        <p:spPr>
          <a:xfrm>
            <a:off x="5739569" y="3987169"/>
            <a:ext cx="302002" cy="3163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276" b="29975" l="32357" r="423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70" t="22189" r="57926" b="71395"/>
          <a:stretch/>
        </p:blipFill>
        <p:spPr>
          <a:xfrm>
            <a:off x="4823671" y="4888792"/>
            <a:ext cx="302002" cy="316383"/>
          </a:xfrm>
          <a:prstGeom prst="rect">
            <a:avLst/>
          </a:prstGeom>
        </p:spPr>
      </p:pic>
      <p:sp>
        <p:nvSpPr>
          <p:cNvPr id="17" name="Rectangle: Rounded Corners 16"/>
          <p:cNvSpPr/>
          <p:nvPr/>
        </p:nvSpPr>
        <p:spPr>
          <a:xfrm>
            <a:off x="5775053" y="3945494"/>
            <a:ext cx="987570" cy="106498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/>
          <p:cNvSpPr/>
          <p:nvPr/>
        </p:nvSpPr>
        <p:spPr>
          <a:xfrm>
            <a:off x="4814146" y="4854676"/>
            <a:ext cx="987570" cy="106498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60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000" t="10132" r="49785" b="1818"/>
          <a:stretch/>
        </p:blipFill>
        <p:spPr>
          <a:xfrm>
            <a:off x="3955868" y="429207"/>
            <a:ext cx="4171406" cy="58148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9417" t="31682" r="34496" b="1285"/>
          <a:stretch/>
        </p:blipFill>
        <p:spPr>
          <a:xfrm>
            <a:off x="4823671" y="2214694"/>
            <a:ext cx="2890334" cy="41777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276" b="29975" l="32357" r="423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70" t="22189" r="57926" b="71395"/>
          <a:stretch/>
        </p:blipFill>
        <p:spPr>
          <a:xfrm>
            <a:off x="4823671" y="3025444"/>
            <a:ext cx="302002" cy="3163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276" b="29975" l="32357" r="423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70" t="22189" r="57926" b="71395"/>
          <a:stretch/>
        </p:blipFill>
        <p:spPr>
          <a:xfrm>
            <a:off x="5739569" y="3987169"/>
            <a:ext cx="302002" cy="3163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276" b="29975" l="32357" r="423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70" t="22189" r="57926" b="71395"/>
          <a:stretch/>
        </p:blipFill>
        <p:spPr>
          <a:xfrm>
            <a:off x="4823671" y="4888792"/>
            <a:ext cx="302002" cy="31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31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708" b="81760" l="20317" r="79657">
                        <a14:foregroundMark x1="35990" y1="70833" x2="36667" y2="70556"/>
                        <a14:foregroundMark x1="48542" y1="69074" x2="52135" y2="69167"/>
                        <a14:foregroundMark x1="75313" y1="70370" x2="76250" y2="73704"/>
                        <a14:foregroundMark x1="77500" y1="75370" x2="77865" y2="77500"/>
                        <a14:backgroundMark x1="50313" y1="71204" x2="51458" y2="71204"/>
                      </a14:backgroundRemoval>
                    </a14:imgEffect>
                  </a14:imgLayer>
                </a14:imgProps>
              </a:ext>
            </a:extLst>
          </a:blip>
          <a:srcRect l="12900" t="5201" r="12925" b="9733"/>
          <a:stretch/>
        </p:blipFill>
        <p:spPr>
          <a:xfrm>
            <a:off x="1499616" y="576072"/>
            <a:ext cx="9043416" cy="58338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65308" y="576072"/>
            <a:ext cx="54470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You can apply from any device with</a:t>
            </a:r>
          </a:p>
          <a:p>
            <a:pPr algn="ctr"/>
            <a:r>
              <a:rPr lang="en-US" sz="2800" b="1" dirty="0"/>
              <a:t>Internet access</a:t>
            </a:r>
          </a:p>
        </p:txBody>
      </p:sp>
    </p:spTree>
    <p:extLst>
      <p:ext uri="{BB962C8B-B14F-4D97-AF65-F5344CB8AC3E}">
        <p14:creationId xmlns:p14="http://schemas.microsoft.com/office/powerpoint/2010/main" val="2601660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106" t="6726" r="49680" b="5225"/>
          <a:stretch/>
        </p:blipFill>
        <p:spPr>
          <a:xfrm>
            <a:off x="3955868" y="429207"/>
            <a:ext cx="4171406" cy="58148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: Rounded Corners 3"/>
          <p:cNvSpPr/>
          <p:nvPr/>
        </p:nvSpPr>
        <p:spPr>
          <a:xfrm>
            <a:off x="4404631" y="5162550"/>
            <a:ext cx="186419" cy="22646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35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960" t="12206" r="7703" b="3729"/>
          <a:stretch/>
        </p:blipFill>
        <p:spPr>
          <a:xfrm>
            <a:off x="970384" y="933061"/>
            <a:ext cx="10282334" cy="5551716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0049069" y="5906278"/>
            <a:ext cx="466531" cy="279919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07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172" t="6735" r="49614" b="5216"/>
          <a:stretch/>
        </p:blipFill>
        <p:spPr>
          <a:xfrm>
            <a:off x="3955868" y="429207"/>
            <a:ext cx="4171406" cy="58148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: Rounded Corners 2"/>
          <p:cNvSpPr/>
          <p:nvPr/>
        </p:nvSpPr>
        <p:spPr>
          <a:xfrm>
            <a:off x="4262534" y="5775193"/>
            <a:ext cx="606490" cy="301757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53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349" t="6311" r="17259" b="25419"/>
          <a:stretch/>
        </p:blipFill>
        <p:spPr>
          <a:xfrm>
            <a:off x="2200597" y="1065404"/>
            <a:ext cx="7972563" cy="45084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: Rounded Corners 2"/>
          <p:cNvSpPr/>
          <p:nvPr/>
        </p:nvSpPr>
        <p:spPr>
          <a:xfrm>
            <a:off x="4255651" y="3718834"/>
            <a:ext cx="1632858" cy="966757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80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349" t="6311" r="17259" b="25419"/>
          <a:stretch/>
        </p:blipFill>
        <p:spPr>
          <a:xfrm>
            <a:off x="2200597" y="1065404"/>
            <a:ext cx="7972563" cy="45084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: Rounded Corners 2"/>
          <p:cNvSpPr/>
          <p:nvPr/>
        </p:nvSpPr>
        <p:spPr>
          <a:xfrm>
            <a:off x="4143684" y="4780089"/>
            <a:ext cx="1008762" cy="292843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31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422" t="27357" r="19219" b="240"/>
          <a:stretch/>
        </p:blipFill>
        <p:spPr>
          <a:xfrm>
            <a:off x="2313993" y="1084876"/>
            <a:ext cx="7724776" cy="47815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: Rounded Corners 2"/>
          <p:cNvSpPr/>
          <p:nvPr/>
        </p:nvSpPr>
        <p:spPr>
          <a:xfrm>
            <a:off x="4813624" y="5419725"/>
            <a:ext cx="910901" cy="32871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37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417" t="6585" r="19223" b="11621"/>
          <a:stretch/>
        </p:blipFill>
        <p:spPr>
          <a:xfrm>
            <a:off x="2313993" y="774828"/>
            <a:ext cx="7724776" cy="54016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: Rounded Corners 2"/>
          <p:cNvSpPr/>
          <p:nvPr/>
        </p:nvSpPr>
        <p:spPr>
          <a:xfrm>
            <a:off x="5094515" y="3200399"/>
            <a:ext cx="1782536" cy="1381126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95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417" t="6585" r="19223" b="11621"/>
          <a:stretch/>
        </p:blipFill>
        <p:spPr>
          <a:xfrm>
            <a:off x="2313993" y="774828"/>
            <a:ext cx="7724776" cy="54016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: Rounded Corners 2"/>
          <p:cNvSpPr/>
          <p:nvPr/>
        </p:nvSpPr>
        <p:spPr>
          <a:xfrm flipH="1" flipV="1">
            <a:off x="4829173" y="5781674"/>
            <a:ext cx="895351" cy="304801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8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372" t="6310" r="17237" b="25420"/>
          <a:stretch/>
        </p:blipFill>
        <p:spPr>
          <a:xfrm>
            <a:off x="2200597" y="1065404"/>
            <a:ext cx="7972563" cy="45084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: Rounded Corners 3"/>
          <p:cNvSpPr/>
          <p:nvPr/>
        </p:nvSpPr>
        <p:spPr>
          <a:xfrm>
            <a:off x="4698274" y="4155855"/>
            <a:ext cx="953589" cy="33590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20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406" t="6253" r="17202" b="25407"/>
          <a:stretch/>
        </p:blipFill>
        <p:spPr>
          <a:xfrm>
            <a:off x="2200597" y="1060704"/>
            <a:ext cx="7972563" cy="45131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: Rounded Corners 2"/>
          <p:cNvSpPr/>
          <p:nvPr/>
        </p:nvSpPr>
        <p:spPr>
          <a:xfrm>
            <a:off x="5402423" y="3709851"/>
            <a:ext cx="1338011" cy="620175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51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3534" y="323085"/>
            <a:ext cx="11004932" cy="621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</a:rPr>
              <a:t>Required Items:</a:t>
            </a:r>
            <a:br>
              <a:rPr lang="en-US" sz="3600" dirty="0">
                <a:solidFill>
                  <a:srgbClr val="FF0000"/>
                </a:solidFill>
              </a:rPr>
            </a:br>
            <a:endParaRPr lang="en-US" sz="3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Email address - </a:t>
            </a:r>
            <a:r>
              <a:rPr lang="en-US" sz="2800" dirty="0"/>
              <a:t>To apply to the RAD housing waitlist, you will need a few things. An email address – this is required. If you do not have one you will need to create one before starting this process. </a:t>
            </a:r>
            <a:endParaRPr lang="en-US" sz="2800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Social Security Number - </a:t>
            </a:r>
            <a:r>
              <a:rPr lang="en-US" sz="2800" dirty="0"/>
              <a:t>Your Social Security number, if applicable.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Best phone number to reach you - </a:t>
            </a:r>
            <a:r>
              <a:rPr lang="en-US" sz="2800" dirty="0"/>
              <a:t>The best phone number to reach you.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Income information - </a:t>
            </a:r>
            <a:r>
              <a:rPr lang="en-US" sz="2800" dirty="0"/>
              <a:t>Your household Income information if applicable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Information on your household composition - </a:t>
            </a:r>
            <a:r>
              <a:rPr lang="en-US" sz="2800" dirty="0"/>
              <a:t>Information on your household composition and who will be living with you. </a:t>
            </a:r>
          </a:p>
        </p:txBody>
      </p:sp>
    </p:spTree>
    <p:extLst>
      <p:ext uri="{BB962C8B-B14F-4D97-AF65-F5344CB8AC3E}">
        <p14:creationId xmlns:p14="http://schemas.microsoft.com/office/powerpoint/2010/main" val="2261828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378" t="6384" r="17229" b="25275"/>
          <a:stretch/>
        </p:blipFill>
        <p:spPr>
          <a:xfrm>
            <a:off x="2200597" y="1060703"/>
            <a:ext cx="7972564" cy="45131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: Rounded Corners 2"/>
          <p:cNvSpPr/>
          <p:nvPr/>
        </p:nvSpPr>
        <p:spPr>
          <a:xfrm>
            <a:off x="4678991" y="4510418"/>
            <a:ext cx="972872" cy="307908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258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7325" t="6348" r="17284" b="9389"/>
          <a:stretch/>
        </p:blipFill>
        <p:spPr>
          <a:xfrm>
            <a:off x="2218015" y="564314"/>
            <a:ext cx="7972563" cy="55647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: Rounded Corners 2"/>
          <p:cNvSpPr/>
          <p:nvPr/>
        </p:nvSpPr>
        <p:spPr>
          <a:xfrm>
            <a:off x="4251648" y="3662577"/>
            <a:ext cx="2024743" cy="1188097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211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7325" t="6348" r="17284" b="9389"/>
          <a:stretch/>
        </p:blipFill>
        <p:spPr>
          <a:xfrm>
            <a:off x="2218015" y="564314"/>
            <a:ext cx="7972563" cy="55647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: Rounded Corners 2"/>
          <p:cNvSpPr/>
          <p:nvPr/>
        </p:nvSpPr>
        <p:spPr>
          <a:xfrm>
            <a:off x="6010275" y="4591050"/>
            <a:ext cx="228600" cy="2286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24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7289" t="6277" r="17318" b="9459"/>
          <a:stretch/>
        </p:blipFill>
        <p:spPr>
          <a:xfrm>
            <a:off x="2218015" y="564314"/>
            <a:ext cx="7972562" cy="55647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: Rounded Corners 2"/>
          <p:cNvSpPr/>
          <p:nvPr/>
        </p:nvSpPr>
        <p:spPr>
          <a:xfrm>
            <a:off x="6031093" y="4801532"/>
            <a:ext cx="883513" cy="261258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496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7212" t="6192" r="17420" b="9545"/>
          <a:stretch/>
        </p:blipFill>
        <p:spPr>
          <a:xfrm>
            <a:off x="2220686" y="564314"/>
            <a:ext cx="7969891" cy="55647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: Rounded Corners 4"/>
          <p:cNvSpPr/>
          <p:nvPr/>
        </p:nvSpPr>
        <p:spPr>
          <a:xfrm flipV="1">
            <a:off x="6040638" y="5074605"/>
            <a:ext cx="873968" cy="281165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47368" t="67750" r="49774" b="28953"/>
          <a:stretch/>
        </p:blipFill>
        <p:spPr>
          <a:xfrm>
            <a:off x="5897880" y="4636008"/>
            <a:ext cx="348342" cy="21771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82036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7212" t="6192" r="17420" b="9545"/>
          <a:stretch/>
        </p:blipFill>
        <p:spPr>
          <a:xfrm>
            <a:off x="2220686" y="564314"/>
            <a:ext cx="7969891" cy="55647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: Rounded Corners 4"/>
          <p:cNvSpPr/>
          <p:nvPr/>
        </p:nvSpPr>
        <p:spPr>
          <a:xfrm flipV="1">
            <a:off x="4734353" y="5597118"/>
            <a:ext cx="943636" cy="281165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880" y="4636008"/>
            <a:ext cx="347502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08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7336" t="6407" r="17273" b="25253"/>
          <a:stretch/>
        </p:blipFill>
        <p:spPr>
          <a:xfrm>
            <a:off x="2200596" y="1060704"/>
            <a:ext cx="7972565" cy="45131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: Rounded Corners 2"/>
          <p:cNvSpPr/>
          <p:nvPr/>
        </p:nvSpPr>
        <p:spPr>
          <a:xfrm flipV="1">
            <a:off x="4723214" y="4176379"/>
            <a:ext cx="919940" cy="270589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848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238" t="6167" r="17391" b="9569"/>
          <a:stretch/>
        </p:blipFill>
        <p:spPr>
          <a:xfrm>
            <a:off x="2220685" y="564314"/>
            <a:ext cx="7969891" cy="55647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: Rounded Corners 2"/>
          <p:cNvSpPr/>
          <p:nvPr/>
        </p:nvSpPr>
        <p:spPr>
          <a:xfrm flipV="1">
            <a:off x="4981303" y="3714828"/>
            <a:ext cx="1395860" cy="195445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231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7275" t="6167" r="17354" b="9570"/>
          <a:stretch/>
        </p:blipFill>
        <p:spPr>
          <a:xfrm>
            <a:off x="2220686" y="564314"/>
            <a:ext cx="7969889" cy="55647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: Rounded Corners 2"/>
          <p:cNvSpPr/>
          <p:nvPr/>
        </p:nvSpPr>
        <p:spPr>
          <a:xfrm flipH="1">
            <a:off x="4734354" y="5867835"/>
            <a:ext cx="934926" cy="261256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399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3125" t="14374" r="22031" b="962"/>
          <a:stretch/>
        </p:blipFill>
        <p:spPr>
          <a:xfrm>
            <a:off x="3415199" y="600075"/>
            <a:ext cx="5467350" cy="55911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: Rounded Corners 3"/>
          <p:cNvSpPr/>
          <p:nvPr/>
        </p:nvSpPr>
        <p:spPr>
          <a:xfrm flipH="1">
            <a:off x="4340678" y="2383388"/>
            <a:ext cx="945697" cy="33590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32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9937" y="1197529"/>
            <a:ext cx="781853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To access the website from any Internet-accessible device, type the following into your web browser: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57563" y="2716292"/>
            <a:ext cx="940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www.fairfaxcounty.gov/housing/RADApplications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9" b="13430"/>
          <a:stretch/>
        </p:blipFill>
        <p:spPr>
          <a:xfrm>
            <a:off x="4533026" y="3556933"/>
            <a:ext cx="2857500" cy="264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460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3081" t="14375" r="22076" b="1106"/>
          <a:stretch/>
        </p:blipFill>
        <p:spPr>
          <a:xfrm>
            <a:off x="3415198" y="609600"/>
            <a:ext cx="5467351" cy="55816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: Rounded Corners 2"/>
          <p:cNvSpPr/>
          <p:nvPr/>
        </p:nvSpPr>
        <p:spPr>
          <a:xfrm flipH="1">
            <a:off x="6343649" y="3562350"/>
            <a:ext cx="1419419" cy="17526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45228" y="1285756"/>
            <a:ext cx="7007290" cy="8002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Family Members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If there are no future tenants in a particular category, you must enter a 0.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Do not leave any of these boxes blank.</a:t>
            </a:r>
          </a:p>
        </p:txBody>
      </p:sp>
    </p:spTree>
    <p:extLst>
      <p:ext uri="{BB962C8B-B14F-4D97-AF65-F5344CB8AC3E}">
        <p14:creationId xmlns:p14="http://schemas.microsoft.com/office/powerpoint/2010/main" val="36162105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3081" t="14375" r="22076" b="1106"/>
          <a:stretch/>
        </p:blipFill>
        <p:spPr>
          <a:xfrm>
            <a:off x="3415198" y="609600"/>
            <a:ext cx="5467351" cy="55816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: Rounded Corners 2"/>
          <p:cNvSpPr/>
          <p:nvPr/>
        </p:nvSpPr>
        <p:spPr>
          <a:xfrm flipV="1">
            <a:off x="4010025" y="5810250"/>
            <a:ext cx="933450" cy="28575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576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7357" t="6385" r="17251" b="25275"/>
          <a:stretch/>
        </p:blipFill>
        <p:spPr>
          <a:xfrm>
            <a:off x="2200596" y="1060704"/>
            <a:ext cx="7972565" cy="45131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: Rounded Corners 2"/>
          <p:cNvSpPr/>
          <p:nvPr/>
        </p:nvSpPr>
        <p:spPr>
          <a:xfrm>
            <a:off x="5977999" y="3880975"/>
            <a:ext cx="287195" cy="839071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686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357" t="6385" r="17251" b="25275"/>
          <a:stretch/>
        </p:blipFill>
        <p:spPr>
          <a:xfrm>
            <a:off x="2200596" y="1060704"/>
            <a:ext cx="7972565" cy="45131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: Rounded Corners 2"/>
          <p:cNvSpPr/>
          <p:nvPr/>
        </p:nvSpPr>
        <p:spPr>
          <a:xfrm flipH="1" flipV="1">
            <a:off x="4700451" y="4916423"/>
            <a:ext cx="951411" cy="317427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553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7371" t="6370" r="17238" b="25289"/>
          <a:stretch/>
        </p:blipFill>
        <p:spPr>
          <a:xfrm>
            <a:off x="2200595" y="1060704"/>
            <a:ext cx="7972565" cy="45131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: Rounded Corners 2"/>
          <p:cNvSpPr/>
          <p:nvPr/>
        </p:nvSpPr>
        <p:spPr>
          <a:xfrm>
            <a:off x="5977999" y="3763410"/>
            <a:ext cx="266047" cy="115214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76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7357" t="6390" r="17251" b="25270"/>
          <a:stretch/>
        </p:blipFill>
        <p:spPr>
          <a:xfrm>
            <a:off x="2200594" y="1060704"/>
            <a:ext cx="7972566" cy="45131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: Rounded Corners 2"/>
          <p:cNvSpPr/>
          <p:nvPr/>
        </p:nvSpPr>
        <p:spPr>
          <a:xfrm flipV="1">
            <a:off x="4724401" y="5153732"/>
            <a:ext cx="918753" cy="29783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675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7214" t="6167" r="17416" b="17851"/>
          <a:stretch/>
        </p:blipFill>
        <p:spPr>
          <a:xfrm>
            <a:off x="2203270" y="903948"/>
            <a:ext cx="7969891" cy="50178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: Rounded Corners 2"/>
          <p:cNvSpPr/>
          <p:nvPr/>
        </p:nvSpPr>
        <p:spPr>
          <a:xfrm flipH="1">
            <a:off x="4397827" y="4667793"/>
            <a:ext cx="182881" cy="227729"/>
          </a:xfrm>
          <a:prstGeom prst="roundRect">
            <a:avLst>
              <a:gd name="adj" fmla="val 16667"/>
            </a:avLst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688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7214" t="6214" r="17415" b="17804"/>
          <a:stretch/>
        </p:blipFill>
        <p:spPr>
          <a:xfrm>
            <a:off x="2203270" y="903948"/>
            <a:ext cx="7969891" cy="50178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: Rounded Corners 2"/>
          <p:cNvSpPr/>
          <p:nvPr/>
        </p:nvSpPr>
        <p:spPr>
          <a:xfrm flipH="1">
            <a:off x="4716125" y="5344450"/>
            <a:ext cx="935737" cy="272579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963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3428" t="20231" r="22071" b="6846"/>
          <a:stretch/>
        </p:blipFill>
        <p:spPr>
          <a:xfrm>
            <a:off x="3497112" y="613423"/>
            <a:ext cx="5425441" cy="48158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: Rounded Corners 2"/>
          <p:cNvSpPr/>
          <p:nvPr/>
        </p:nvSpPr>
        <p:spPr>
          <a:xfrm flipH="1">
            <a:off x="3675015" y="2255520"/>
            <a:ext cx="243842" cy="165463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538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3428" t="20231" r="22071" b="6846"/>
          <a:stretch/>
        </p:blipFill>
        <p:spPr>
          <a:xfrm>
            <a:off x="3497112" y="613423"/>
            <a:ext cx="5425441" cy="48158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: Rounded Corners 2"/>
          <p:cNvSpPr/>
          <p:nvPr/>
        </p:nvSpPr>
        <p:spPr>
          <a:xfrm flipH="1">
            <a:off x="4032069" y="4911634"/>
            <a:ext cx="940525" cy="330926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61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408" t="6207" r="17200" b="25524"/>
          <a:stretch/>
        </p:blipFill>
        <p:spPr>
          <a:xfrm>
            <a:off x="2200597" y="1065403"/>
            <a:ext cx="7972563" cy="45084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93634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786" t="20100" r="21429" b="11682"/>
          <a:stretch/>
        </p:blipFill>
        <p:spPr>
          <a:xfrm>
            <a:off x="3357775" y="589317"/>
            <a:ext cx="5582195" cy="45051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: Rounded Corners 2"/>
          <p:cNvSpPr/>
          <p:nvPr/>
        </p:nvSpPr>
        <p:spPr>
          <a:xfrm flipH="1" flipV="1">
            <a:off x="3493008" y="1572766"/>
            <a:ext cx="5202936" cy="548641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066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786" t="19966" r="21572" b="8561"/>
          <a:stretch/>
        </p:blipFill>
        <p:spPr>
          <a:xfrm>
            <a:off x="3357775" y="589317"/>
            <a:ext cx="5564777" cy="47200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: Rounded Corners 2"/>
          <p:cNvSpPr/>
          <p:nvPr/>
        </p:nvSpPr>
        <p:spPr>
          <a:xfrm flipH="1" flipV="1">
            <a:off x="6975565" y="1628500"/>
            <a:ext cx="957943" cy="30480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71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786" t="19966" r="21572" b="8561"/>
          <a:stretch/>
        </p:blipFill>
        <p:spPr>
          <a:xfrm>
            <a:off x="3357775" y="589317"/>
            <a:ext cx="5564777" cy="47200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: Rounded Corners 2"/>
          <p:cNvSpPr/>
          <p:nvPr/>
        </p:nvSpPr>
        <p:spPr>
          <a:xfrm flipH="1" flipV="1">
            <a:off x="3544387" y="3448590"/>
            <a:ext cx="4885509" cy="1210495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832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786" t="19966" r="21572" b="8561"/>
          <a:stretch/>
        </p:blipFill>
        <p:spPr>
          <a:xfrm>
            <a:off x="3357775" y="589317"/>
            <a:ext cx="5564777" cy="47200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: Rounded Corners 2"/>
          <p:cNvSpPr/>
          <p:nvPr/>
        </p:nvSpPr>
        <p:spPr>
          <a:xfrm flipH="1">
            <a:off x="3474720" y="4659084"/>
            <a:ext cx="165463" cy="209006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617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857" t="19871" r="21429" b="8656"/>
          <a:stretch/>
        </p:blipFill>
        <p:spPr>
          <a:xfrm>
            <a:off x="3357775" y="589317"/>
            <a:ext cx="5573487" cy="47200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: Rounded Corners 2"/>
          <p:cNvSpPr/>
          <p:nvPr/>
        </p:nvSpPr>
        <p:spPr>
          <a:xfrm flipH="1" flipV="1">
            <a:off x="3962834" y="4834999"/>
            <a:ext cx="948799" cy="27693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023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208" t="6246" r="17423" b="13155"/>
          <a:stretch/>
        </p:blipFill>
        <p:spPr>
          <a:xfrm>
            <a:off x="2203270" y="903947"/>
            <a:ext cx="7969891" cy="53226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: Rounded Corners 2"/>
          <p:cNvSpPr/>
          <p:nvPr/>
        </p:nvSpPr>
        <p:spPr>
          <a:xfrm flipH="1" flipV="1">
            <a:off x="4245428" y="4922956"/>
            <a:ext cx="1380309" cy="267353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484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208" t="6246" r="17423" b="13155"/>
          <a:stretch/>
        </p:blipFill>
        <p:spPr>
          <a:xfrm>
            <a:off x="2203270" y="903947"/>
            <a:ext cx="7969891" cy="53226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: Rounded Corners 2"/>
          <p:cNvSpPr/>
          <p:nvPr/>
        </p:nvSpPr>
        <p:spPr>
          <a:xfrm flipH="1" flipV="1">
            <a:off x="4254135" y="5532555"/>
            <a:ext cx="1336767" cy="267353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192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208" t="6246" r="17423" b="13155"/>
          <a:stretch/>
        </p:blipFill>
        <p:spPr>
          <a:xfrm>
            <a:off x="2203270" y="903947"/>
            <a:ext cx="7969891" cy="53226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: Rounded Corners 2"/>
          <p:cNvSpPr/>
          <p:nvPr/>
        </p:nvSpPr>
        <p:spPr>
          <a:xfrm flipH="1" flipV="1">
            <a:off x="4698272" y="5930537"/>
            <a:ext cx="579122" cy="29609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83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408" t="6207" r="17200" b="25524"/>
          <a:stretch/>
        </p:blipFill>
        <p:spPr>
          <a:xfrm>
            <a:off x="2200597" y="1065403"/>
            <a:ext cx="7972563" cy="45084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: Rounded Corners 3"/>
          <p:cNvSpPr/>
          <p:nvPr/>
        </p:nvSpPr>
        <p:spPr>
          <a:xfrm>
            <a:off x="2447109" y="2821578"/>
            <a:ext cx="7210697" cy="557348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83233" y="4013349"/>
            <a:ext cx="700729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Reasonable Accommodation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If you need a reasonable accommodation call 703-246-5000</a:t>
            </a:r>
          </a:p>
        </p:txBody>
      </p:sp>
    </p:spTree>
    <p:extLst>
      <p:ext uri="{BB962C8B-B14F-4D97-AF65-F5344CB8AC3E}">
        <p14:creationId xmlns:p14="http://schemas.microsoft.com/office/powerpoint/2010/main" val="635185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408" t="6207" r="17200" b="25524"/>
          <a:stretch/>
        </p:blipFill>
        <p:spPr>
          <a:xfrm>
            <a:off x="2200597" y="1065403"/>
            <a:ext cx="7972563" cy="45084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: Rounded Corners 3"/>
          <p:cNvSpPr/>
          <p:nvPr/>
        </p:nvSpPr>
        <p:spPr>
          <a:xfrm>
            <a:off x="2530908" y="4795422"/>
            <a:ext cx="946929" cy="186526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04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546" t="6207" r="17062" b="25524"/>
          <a:stretch/>
        </p:blipFill>
        <p:spPr>
          <a:xfrm>
            <a:off x="2200597" y="1065403"/>
            <a:ext cx="7972563" cy="45084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: Rounded Corners 3"/>
          <p:cNvSpPr/>
          <p:nvPr/>
        </p:nvSpPr>
        <p:spPr>
          <a:xfrm>
            <a:off x="2348832" y="4328719"/>
            <a:ext cx="1493326" cy="601953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5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4" b="65237"/>
          <a:stretch/>
        </p:blipFill>
        <p:spPr>
          <a:xfrm>
            <a:off x="2631373" y="1609345"/>
            <a:ext cx="7463603" cy="9692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7634" t="6254" r="16974" b="25478"/>
          <a:stretch/>
        </p:blipFill>
        <p:spPr>
          <a:xfrm>
            <a:off x="2200597" y="1065403"/>
            <a:ext cx="7972563" cy="45084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: Rounded Corners 2"/>
          <p:cNvSpPr/>
          <p:nvPr/>
        </p:nvSpPr>
        <p:spPr>
          <a:xfrm>
            <a:off x="2352698" y="4897389"/>
            <a:ext cx="2045131" cy="53632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69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2594</TotalTime>
  <Words>229</Words>
  <Application>Microsoft Office PowerPoint</Application>
  <PresentationFormat>Widescreen</PresentationFormat>
  <Paragraphs>19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Fairfax County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Johnson, Elisa</dc:creator>
  <cp:lastModifiedBy>Reynolds, Suzette</cp:lastModifiedBy>
  <cp:revision>66</cp:revision>
  <dcterms:created xsi:type="dcterms:W3CDTF">2018-06-06T19:35:04Z</dcterms:created>
  <dcterms:modified xsi:type="dcterms:W3CDTF">2023-06-23T11:55:50Z</dcterms:modified>
</cp:coreProperties>
</file>