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77" r:id="rId2"/>
    <p:sldId id="257" r:id="rId3"/>
    <p:sldId id="258" r:id="rId4"/>
    <p:sldId id="259" r:id="rId5"/>
    <p:sldId id="270" r:id="rId6"/>
    <p:sldId id="260" r:id="rId7"/>
    <p:sldId id="261" r:id="rId8"/>
    <p:sldId id="263" r:id="rId9"/>
    <p:sldId id="276" r:id="rId10"/>
    <p:sldId id="266" r:id="rId11"/>
    <p:sldId id="274" r:id="rId12"/>
    <p:sldId id="269" r:id="rId13"/>
    <p:sldId id="271" r:id="rId14"/>
    <p:sldId id="267" r:id="rId15"/>
    <p:sldId id="268" r:id="rId16"/>
    <p:sldId id="272" r:id="rId17"/>
    <p:sldId id="275" r:id="rId18"/>
    <p:sldId id="273" r:id="rId19"/>
    <p:sldId id="278" r:id="rId2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DA7"/>
    <a:srgbClr val="FCD5B5"/>
    <a:srgbClr val="6699FF"/>
    <a:srgbClr val="FFFF66"/>
    <a:srgbClr val="66CCFF"/>
    <a:srgbClr val="33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01" autoAdjust="0"/>
  </p:normalViewPr>
  <p:slideViewPr>
    <p:cSldViewPr>
      <p:cViewPr varScale="1">
        <p:scale>
          <a:sx n="59" d="100"/>
          <a:sy n="59" d="100"/>
        </p:scale>
        <p:origin x="171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A78F8-D69D-2EC7-A1FC-518BB1ACCDA6}"/>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C403DE0-B2A2-0447-5C8C-EF82F4A45840}"/>
              </a:ext>
            </a:extLst>
          </p:cNvPr>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2D61A8E-2352-4850-8B4D-8FC052F82D8C}" type="datetimeFigureOut">
              <a:rPr lang="en-US"/>
              <a:pPr>
                <a:defRPr/>
              </a:pPr>
              <a:t>2/27/2024</a:t>
            </a:fld>
            <a:endParaRPr lang="en-US" dirty="0"/>
          </a:p>
        </p:txBody>
      </p:sp>
      <p:sp>
        <p:nvSpPr>
          <p:cNvPr id="4" name="Slide Image Placeholder 3">
            <a:extLst>
              <a:ext uri="{FF2B5EF4-FFF2-40B4-BE49-F238E27FC236}">
                <a16:creationId xmlns:a16="http://schemas.microsoft.com/office/drawing/2014/main" id="{0C50E952-E4E1-D477-E8FF-690FDD8F6EA3}"/>
              </a:ext>
            </a:extLst>
          </p:cNvPr>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976B7A2-5C5D-E57A-F927-93DB5039A949}"/>
              </a:ext>
            </a:extLst>
          </p:cNvPr>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8FAE0C5-A8BA-6C80-32BB-746A40E306AD}"/>
              </a:ext>
            </a:extLst>
          </p:cNvPr>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1F07765-4E2B-18EE-9CC9-F95F0889E563}"/>
              </a:ext>
            </a:extLst>
          </p:cNvPr>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6BEE6A2-9476-41FA-9DB1-935A016BE7D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D6BB427-FA18-9682-B880-958307452F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EFC0685C-EBB7-DBA8-1356-9668CF05AA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Perhaps the greatest treasure you can give your child is the ability to feel good about him/herself.  It matters greatly that children perceive themselves as being loveable and valuable, to others as well as to themselves.  Studies have repeatedly shown that a good self-concept is the most important element in a child’s success in school and probably in life.  This workshop will give you practical ideas and techniques for enhancing your child’s self-concept. </a:t>
            </a:r>
          </a:p>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4F6D06A7-F857-C24B-60BF-57AAAAB624E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A2A95F-6B14-4C09-9BEA-67BC6B008825}"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6EB3395-3ACC-6FEC-D7FF-19EC0EAC92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09F77A7-4785-27E8-FD90-553C67137C36}"/>
              </a:ext>
            </a:extLst>
          </p:cNvPr>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u="sng" dirty="0"/>
              <a:t>Ways adults can sabotage a child’s self-esteem:</a:t>
            </a:r>
          </a:p>
          <a:p>
            <a:pPr eaLnBrk="1" fontAlgn="auto" hangingPunct="1">
              <a:spcBef>
                <a:spcPts val="0"/>
              </a:spcBef>
              <a:spcAft>
                <a:spcPts val="0"/>
              </a:spcAft>
              <a:buFont typeface="Arial" pitchFamily="34" charset="0"/>
              <a:buChar char="•"/>
              <a:defRPr/>
            </a:pPr>
            <a:r>
              <a:rPr lang="en-US" dirty="0"/>
              <a:t>Giving false praise</a:t>
            </a:r>
          </a:p>
          <a:p>
            <a:pPr eaLnBrk="1" fontAlgn="auto" hangingPunct="1">
              <a:spcBef>
                <a:spcPts val="0"/>
              </a:spcBef>
              <a:spcAft>
                <a:spcPts val="0"/>
              </a:spcAft>
              <a:buFont typeface="Arial" pitchFamily="34" charset="0"/>
              <a:buChar char="•"/>
              <a:defRPr/>
            </a:pPr>
            <a:r>
              <a:rPr lang="en-US" dirty="0"/>
              <a:t>Praising too much and too often</a:t>
            </a:r>
          </a:p>
          <a:p>
            <a:pPr eaLnBrk="1" fontAlgn="auto" hangingPunct="1">
              <a:spcBef>
                <a:spcPts val="0"/>
              </a:spcBef>
              <a:spcAft>
                <a:spcPts val="0"/>
              </a:spcAft>
              <a:buFont typeface="Arial" pitchFamily="34" charset="0"/>
              <a:buChar char="•"/>
              <a:defRPr/>
            </a:pPr>
            <a:r>
              <a:rPr lang="en-US" dirty="0"/>
              <a:t>Being rude and disrespectful</a:t>
            </a:r>
          </a:p>
          <a:p>
            <a:pPr eaLnBrk="1" fontAlgn="auto" hangingPunct="1">
              <a:spcBef>
                <a:spcPts val="0"/>
              </a:spcBef>
              <a:spcAft>
                <a:spcPts val="0"/>
              </a:spcAft>
              <a:buFont typeface="Arial" pitchFamily="34" charset="0"/>
              <a:buChar char="•"/>
              <a:defRPr/>
            </a:pPr>
            <a:r>
              <a:rPr lang="en-US" dirty="0"/>
              <a:t>Using ridicule and sarcasm</a:t>
            </a:r>
          </a:p>
          <a:p>
            <a:pPr eaLnBrk="1" fontAlgn="auto" hangingPunct="1">
              <a:spcBef>
                <a:spcPts val="0"/>
              </a:spcBef>
              <a:spcAft>
                <a:spcPts val="0"/>
              </a:spcAft>
              <a:buFont typeface="Arial" pitchFamily="34" charset="0"/>
              <a:buChar char="•"/>
              <a:defRPr/>
            </a:pPr>
            <a:r>
              <a:rPr lang="en-US" dirty="0"/>
              <a:t>Being over controlling</a:t>
            </a:r>
          </a:p>
          <a:p>
            <a:pPr eaLnBrk="1" fontAlgn="auto" hangingPunct="1">
              <a:spcBef>
                <a:spcPts val="0"/>
              </a:spcBef>
              <a:spcAft>
                <a:spcPts val="0"/>
              </a:spcAft>
              <a:buFont typeface="Arial" pitchFamily="34" charset="0"/>
              <a:buChar char="•"/>
              <a:defRPr/>
            </a:pPr>
            <a:r>
              <a:rPr lang="en-US" dirty="0"/>
              <a:t>Being over protective</a:t>
            </a:r>
          </a:p>
          <a:p>
            <a:pPr eaLnBrk="1" fontAlgn="auto" hangingPunct="1">
              <a:spcBef>
                <a:spcPts val="0"/>
              </a:spcBef>
              <a:spcAft>
                <a:spcPts val="0"/>
              </a:spcAft>
              <a:buFont typeface="Arial" pitchFamily="34" charset="0"/>
              <a:buChar char="•"/>
              <a:defRPr/>
            </a:pPr>
            <a:r>
              <a:rPr lang="en-US" dirty="0"/>
              <a:t>Being too strict</a:t>
            </a:r>
          </a:p>
          <a:p>
            <a:pPr eaLnBrk="1" fontAlgn="auto" hangingPunct="1">
              <a:spcBef>
                <a:spcPts val="0"/>
              </a:spcBef>
              <a:spcAft>
                <a:spcPts val="0"/>
              </a:spcAft>
              <a:buFont typeface="Arial" pitchFamily="34" charset="0"/>
              <a:buChar char="•"/>
              <a:defRPr/>
            </a:pPr>
            <a:r>
              <a:rPr lang="en-US" dirty="0"/>
              <a:t>Being too permissive</a:t>
            </a:r>
          </a:p>
          <a:p>
            <a:pPr eaLnBrk="1" fontAlgn="auto" hangingPunct="1">
              <a:spcBef>
                <a:spcPts val="0"/>
              </a:spcBef>
              <a:spcAft>
                <a:spcPts val="0"/>
              </a:spcAft>
              <a:buFont typeface="Arial" pitchFamily="34" charset="0"/>
              <a:buChar char="•"/>
              <a:defRPr/>
            </a:pPr>
            <a:r>
              <a:rPr lang="en-US" dirty="0"/>
              <a:t>Using physical, emotional or verbal abuse</a:t>
            </a:r>
          </a:p>
          <a:p>
            <a:pPr eaLnBrk="1" fontAlgn="auto" hangingPunct="1">
              <a:spcBef>
                <a:spcPts val="0"/>
              </a:spcBef>
              <a:spcAft>
                <a:spcPts val="0"/>
              </a:spcAft>
              <a:buFont typeface="Arial" pitchFamily="34" charset="0"/>
              <a:buChar char="•"/>
              <a:defRPr/>
            </a:pPr>
            <a:r>
              <a:rPr lang="en-US" dirty="0"/>
              <a:t>Not meeting basic needs</a:t>
            </a:r>
          </a:p>
          <a:p>
            <a:pPr eaLnBrk="1" fontAlgn="auto" hangingPunct="1">
              <a:spcBef>
                <a:spcPts val="0"/>
              </a:spcBef>
              <a:spcAft>
                <a:spcPts val="0"/>
              </a:spcAft>
              <a:buFont typeface="Arial" pitchFamily="34" charset="0"/>
              <a:buChar char="•"/>
              <a:defRPr/>
            </a:pPr>
            <a:r>
              <a:rPr lang="en-US" dirty="0"/>
              <a:t>Seeing mistakes as failures</a:t>
            </a:r>
          </a:p>
          <a:p>
            <a:pPr eaLnBrk="1" fontAlgn="auto" hangingPunct="1">
              <a:spcBef>
                <a:spcPts val="0"/>
              </a:spcBef>
              <a:spcAft>
                <a:spcPts val="0"/>
              </a:spcAft>
              <a:buFont typeface="Arial" pitchFamily="34" charset="0"/>
              <a:buChar char="•"/>
              <a:defRPr/>
            </a:pPr>
            <a:r>
              <a:rPr lang="en-US" dirty="0"/>
              <a:t>Expecting perfection</a:t>
            </a:r>
          </a:p>
          <a:p>
            <a:pPr eaLnBrk="1" fontAlgn="auto" hangingPunct="1">
              <a:spcBef>
                <a:spcPts val="0"/>
              </a:spcBef>
              <a:spcAft>
                <a:spcPts val="0"/>
              </a:spcAft>
              <a:buFont typeface="Arial" pitchFamily="34" charset="0"/>
              <a:buChar char="•"/>
              <a:defRPr/>
            </a:pPr>
            <a:r>
              <a:rPr lang="en-US" dirty="0"/>
              <a:t>Offering conditional love</a:t>
            </a:r>
          </a:p>
          <a:p>
            <a:pPr eaLnBrk="1" fontAlgn="auto" hangingPunct="1">
              <a:spcBef>
                <a:spcPts val="0"/>
              </a:spcBef>
              <a:spcAft>
                <a:spcPts val="0"/>
              </a:spcAft>
              <a:buFont typeface="Arial" pitchFamily="34" charset="0"/>
              <a:buChar char="•"/>
              <a:defRPr/>
            </a:pPr>
            <a:r>
              <a:rPr lang="en-US" dirty="0"/>
              <a:t>Not setting limits and boundaries</a:t>
            </a:r>
          </a:p>
          <a:p>
            <a:pPr eaLnBrk="1" fontAlgn="auto" hangingPunct="1">
              <a:spcBef>
                <a:spcPts val="0"/>
              </a:spcBef>
              <a:spcAft>
                <a:spcPts val="0"/>
              </a:spcAft>
              <a:buFont typeface="Arial" pitchFamily="34" charset="0"/>
              <a:buChar char="•"/>
              <a:defRPr/>
            </a:pPr>
            <a:r>
              <a:rPr lang="en-US" dirty="0"/>
              <a:t>Setting unrealistic expectations</a:t>
            </a:r>
          </a:p>
          <a:p>
            <a:pPr eaLnBrk="1" fontAlgn="auto" hangingPunct="1">
              <a:spcBef>
                <a:spcPts val="0"/>
              </a:spcBef>
              <a:spcAft>
                <a:spcPts val="0"/>
              </a:spcAft>
              <a:buFont typeface="Arial" pitchFamily="34" charset="0"/>
              <a:buChar char="•"/>
              <a:defRPr/>
            </a:pPr>
            <a:endParaRPr lang="en-US" dirty="0"/>
          </a:p>
          <a:p>
            <a:pPr eaLnBrk="1" fontAlgn="auto" hangingPunct="1">
              <a:spcBef>
                <a:spcPts val="0"/>
              </a:spcBef>
              <a:spcAft>
                <a:spcPts val="0"/>
              </a:spcAft>
              <a:buFont typeface="Arial" pitchFamily="34" charset="0"/>
              <a:buNone/>
              <a:defRPr/>
            </a:pPr>
            <a:r>
              <a:rPr lang="en-US" u="sng" dirty="0"/>
              <a:t>Ways Adults Can Enhance Self-Esteem</a:t>
            </a:r>
          </a:p>
          <a:p>
            <a:pPr eaLnBrk="1" fontAlgn="auto" hangingPunct="1">
              <a:spcBef>
                <a:spcPts val="0"/>
              </a:spcBef>
              <a:spcAft>
                <a:spcPts val="0"/>
              </a:spcAft>
              <a:buFont typeface="Arial" pitchFamily="34" charset="0"/>
              <a:buChar char="•"/>
              <a:defRPr/>
            </a:pPr>
            <a:r>
              <a:rPr lang="en-US" dirty="0"/>
              <a:t>Offer genuine encouragement</a:t>
            </a:r>
          </a:p>
          <a:p>
            <a:pPr eaLnBrk="1" fontAlgn="auto" hangingPunct="1">
              <a:spcBef>
                <a:spcPts val="0"/>
              </a:spcBef>
              <a:spcAft>
                <a:spcPts val="0"/>
              </a:spcAft>
              <a:buFont typeface="Arial" pitchFamily="34" charset="0"/>
              <a:buChar char="•"/>
              <a:defRPr/>
            </a:pPr>
            <a:r>
              <a:rPr lang="en-US" dirty="0"/>
              <a:t>See challenges and obstacles as necessary to foster flexibility, resilience, competence, and perseverance.</a:t>
            </a:r>
          </a:p>
          <a:p>
            <a:pPr eaLnBrk="1" fontAlgn="auto" hangingPunct="1">
              <a:spcBef>
                <a:spcPts val="0"/>
              </a:spcBef>
              <a:spcAft>
                <a:spcPts val="0"/>
              </a:spcAft>
              <a:buFont typeface="Arial" pitchFamily="34" charset="0"/>
              <a:buChar char="•"/>
              <a:defRPr/>
            </a:pPr>
            <a:r>
              <a:rPr lang="en-US" dirty="0"/>
              <a:t>Acknowledge and accept both positive and negative feelings.</a:t>
            </a:r>
          </a:p>
          <a:p>
            <a:pPr eaLnBrk="1" fontAlgn="auto" hangingPunct="1">
              <a:spcBef>
                <a:spcPts val="0"/>
              </a:spcBef>
              <a:spcAft>
                <a:spcPts val="0"/>
              </a:spcAft>
              <a:buFont typeface="Arial" pitchFamily="34" charset="0"/>
              <a:buChar char="•"/>
              <a:defRPr/>
            </a:pPr>
            <a:r>
              <a:rPr lang="en-US" dirty="0"/>
              <a:t>See mistakes as learning experiences instead of failures.</a:t>
            </a:r>
          </a:p>
          <a:p>
            <a:pPr eaLnBrk="1" fontAlgn="auto" hangingPunct="1">
              <a:spcBef>
                <a:spcPts val="0"/>
              </a:spcBef>
              <a:spcAft>
                <a:spcPts val="0"/>
              </a:spcAft>
              <a:buFont typeface="Arial" pitchFamily="34" charset="0"/>
              <a:buChar char="•"/>
              <a:defRPr/>
            </a:pPr>
            <a:r>
              <a:rPr lang="en-US" dirty="0"/>
              <a:t>Focus on the behavior, not the child.</a:t>
            </a:r>
          </a:p>
          <a:p>
            <a:pPr eaLnBrk="1" fontAlgn="auto" hangingPunct="1">
              <a:spcBef>
                <a:spcPts val="0"/>
              </a:spcBef>
              <a:spcAft>
                <a:spcPts val="0"/>
              </a:spcAft>
              <a:buFont typeface="Arial" pitchFamily="34" charset="0"/>
              <a:buChar char="•"/>
              <a:defRPr/>
            </a:pPr>
            <a:r>
              <a:rPr lang="en-US" dirty="0"/>
              <a:t>Create and practice mutual respect.</a:t>
            </a:r>
          </a:p>
          <a:p>
            <a:pPr eaLnBrk="1" fontAlgn="auto" hangingPunct="1">
              <a:spcBef>
                <a:spcPts val="0"/>
              </a:spcBef>
              <a:spcAft>
                <a:spcPts val="0"/>
              </a:spcAft>
              <a:buFont typeface="Arial" pitchFamily="34" charset="0"/>
              <a:buChar char="•"/>
              <a:defRPr/>
            </a:pPr>
            <a:r>
              <a:rPr lang="en-US" dirty="0"/>
              <a:t>Provide effective discipline and structure.</a:t>
            </a:r>
          </a:p>
          <a:p>
            <a:pPr eaLnBrk="1" fontAlgn="auto" hangingPunct="1">
              <a:spcBef>
                <a:spcPts val="0"/>
              </a:spcBef>
              <a:spcAft>
                <a:spcPts val="0"/>
              </a:spcAft>
              <a:buFont typeface="Arial" pitchFamily="34" charset="0"/>
              <a:buChar char="•"/>
              <a:defRPr/>
            </a:pPr>
            <a:r>
              <a:rPr lang="en-US" dirty="0"/>
              <a:t>Offer choices and set limits.</a:t>
            </a:r>
          </a:p>
          <a:p>
            <a:pPr eaLnBrk="1" fontAlgn="auto" hangingPunct="1">
              <a:spcBef>
                <a:spcPts val="0"/>
              </a:spcBef>
              <a:spcAft>
                <a:spcPts val="0"/>
              </a:spcAft>
              <a:buFont typeface="Arial" pitchFamily="34" charset="0"/>
              <a:buChar char="•"/>
              <a:defRPr/>
            </a:pPr>
            <a:r>
              <a:rPr lang="en-US" dirty="0"/>
              <a:t>Provide experiences that build knowledge, skills and character.</a:t>
            </a:r>
          </a:p>
          <a:p>
            <a:pPr eaLnBrk="1" fontAlgn="auto" hangingPunct="1">
              <a:spcBef>
                <a:spcPts val="0"/>
              </a:spcBef>
              <a:spcAft>
                <a:spcPts val="0"/>
              </a:spcAft>
              <a:buFont typeface="Arial" pitchFamily="34" charset="0"/>
              <a:buChar char="•"/>
              <a:defRPr/>
            </a:pPr>
            <a:r>
              <a:rPr lang="en-US" dirty="0"/>
              <a:t>Encourage the child to stretch and grow. </a:t>
            </a:r>
          </a:p>
          <a:p>
            <a:pPr eaLnBrk="1" fontAlgn="auto" hangingPunct="1">
              <a:spcBef>
                <a:spcPts val="0"/>
              </a:spcBef>
              <a:spcAft>
                <a:spcPts val="0"/>
              </a:spcAft>
              <a:buFont typeface="Arial" pitchFamily="34" charset="0"/>
              <a:buChar char="•"/>
              <a:defRPr/>
            </a:pPr>
            <a:r>
              <a:rPr lang="en-US" dirty="0"/>
              <a:t>Expect and accept differences.</a:t>
            </a:r>
          </a:p>
          <a:p>
            <a:pPr eaLnBrk="1" fontAlgn="auto" hangingPunct="1">
              <a:spcBef>
                <a:spcPts val="0"/>
              </a:spcBef>
              <a:spcAft>
                <a:spcPts val="0"/>
              </a:spcAft>
              <a:buFont typeface="Arial" pitchFamily="34" charset="0"/>
              <a:buChar char="•"/>
              <a:defRPr/>
            </a:pPr>
            <a:endParaRPr lang="en-US" dirty="0"/>
          </a:p>
        </p:txBody>
      </p:sp>
      <p:sp>
        <p:nvSpPr>
          <p:cNvPr id="29700" name="Slide Number Placeholder 3">
            <a:extLst>
              <a:ext uri="{FF2B5EF4-FFF2-40B4-BE49-F238E27FC236}">
                <a16:creationId xmlns:a16="http://schemas.microsoft.com/office/drawing/2014/main" id="{5C324487-30B9-C08B-D49C-5923DE078AF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E528CC-76EE-4379-8DC4-CF297AACD6C2}"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12E1ABD-DD49-1805-A9AB-2E787D86D6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1ED6327-F519-1CFE-640A-9A9E9B1DAB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E0ED058-5909-8CAF-68F2-650E428B577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8534D5-F7E4-44E8-A5B6-A33E5FEDD2DE}"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1D68773-4025-1AEF-6AA9-2253A19BA0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3BA282DE-4ED6-1371-F6B6-1377826B9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Ask participants to suggest responses. </a:t>
            </a:r>
          </a:p>
        </p:txBody>
      </p:sp>
      <p:sp>
        <p:nvSpPr>
          <p:cNvPr id="27652" name="Slide Number Placeholder 3">
            <a:extLst>
              <a:ext uri="{FF2B5EF4-FFF2-40B4-BE49-F238E27FC236}">
                <a16:creationId xmlns:a16="http://schemas.microsoft.com/office/drawing/2014/main" id="{4453F22A-AFA5-A27B-9E77-BAF0E19A055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DEAA2A-D4F5-4604-BEB0-C85CAE358D68}"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4208856-09EB-A37E-5BE7-7A31324700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DB26100-C11D-3FE1-9D4A-68ED29B01D93}"/>
              </a:ext>
            </a:extLst>
          </p:cNvPr>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a:t>Praise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Have you ever tried to do something well; only to have no one notice how hard you had tried?  Or, have you tried to help someone, only to have that person yell at you?</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Much of the time our efforts and good intentions go unnoticed and unappreciated.  When we do try, only to be criticized or ignored, it doesn’t make us very eager to try again.  Children feel the same way.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Children can easily become discouraged when they are ignored or criticized.  Though you may not always notice, your children try very hard to please your through the things they do.  To keep children from becoming discouraged in their efforts, it takes praise and recognition from those who are important to them.  Children  want and need praise to help them feel good about themselves, their abilities, and the things they do.</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One word that keeps coming up time and again in the self-esteem literature is PRAISE.  Praise is an effective way to encourage children to behave in ways you desire.  Praise is MOST effective when it is given in meaningful response to children’s desirable behavior.  Praise can and should be given for children's efforts as well.  You don’t have to wait until children have accomplished something before you praise them for trying.  The standards set for children should be stands that are possible for them to reach.  Praise should e based on what is possible for each individual child to achieve.  Praise does not involve comparing one child to another.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Praising behaviors you value guides children.  Consistent, positive praise reassures children and helps build feelings of trust and acceptance.  However, thoughtless, insincere praise that is given for no particular reason can mislead and confuse children.  </a:t>
            </a:r>
          </a:p>
          <a:p>
            <a:pPr eaLnBrk="1" fontAlgn="auto" hangingPunct="1">
              <a:spcBef>
                <a:spcPts val="0"/>
              </a:spcBef>
              <a:spcAft>
                <a:spcPts val="0"/>
              </a:spcAft>
              <a:defRPr/>
            </a:pPr>
            <a:endParaRPr lang="en-US" dirty="0"/>
          </a:p>
        </p:txBody>
      </p:sp>
      <p:sp>
        <p:nvSpPr>
          <p:cNvPr id="28676" name="Slide Number Placeholder 3">
            <a:extLst>
              <a:ext uri="{FF2B5EF4-FFF2-40B4-BE49-F238E27FC236}">
                <a16:creationId xmlns:a16="http://schemas.microsoft.com/office/drawing/2014/main" id="{5CF9967B-B04E-9803-C02E-25FE3A2569E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D4615F-1C3D-49EC-8048-B735ED5F88E0}"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9975396-1BB8-0E4A-9E0F-08CC569FD6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2D3ED6A-A19E-1394-BD88-A4A9BF1A2FF7}"/>
              </a:ext>
            </a:extLst>
          </p:cNvPr>
          <p:cNvSpPr>
            <a:spLocks noGrp="1"/>
          </p:cNvSpPr>
          <p:nvPr>
            <p:ph type="body" idx="1"/>
          </p:nvPr>
        </p:nvSpPr>
        <p:spPr/>
        <p:txBody>
          <a:bodyPr>
            <a:normAutofit fontScale="92500" lnSpcReduction="20000"/>
          </a:bodyPr>
          <a:lstStyle/>
          <a:p>
            <a:pPr eaLnBrk="1" hangingPunct="1">
              <a:defRPr/>
            </a:pPr>
            <a:r>
              <a:rPr lang="en-US" dirty="0"/>
              <a:t>Refer to the handout entitled </a:t>
            </a:r>
            <a:r>
              <a:rPr lang="en-US" i="1" dirty="0"/>
              <a:t>How can you build self-esteem in children? </a:t>
            </a:r>
          </a:p>
          <a:p>
            <a:pPr eaLnBrk="1" hangingPunct="1">
              <a:defRPr/>
            </a:pPr>
            <a:endParaRPr lang="en-US" i="1" dirty="0"/>
          </a:p>
          <a:p>
            <a:pPr eaLnBrk="1" hangingPunct="1">
              <a:defRPr/>
            </a:pPr>
            <a:r>
              <a:rPr lang="en-US" dirty="0"/>
              <a:t>Ann </a:t>
            </a:r>
            <a:r>
              <a:rPr lang="en-US" dirty="0" err="1"/>
              <a:t>Warshauer’s</a:t>
            </a:r>
            <a:r>
              <a:rPr lang="en-US" dirty="0"/>
              <a:t> (?) notes :</a:t>
            </a:r>
          </a:p>
          <a:p>
            <a:pPr marL="228600" indent="-228600" eaLnBrk="1" hangingPunct="1">
              <a:buFontTx/>
              <a:buAutoNum type="arabicParenR"/>
              <a:defRPr/>
            </a:pPr>
            <a:r>
              <a:rPr lang="en-US" dirty="0"/>
              <a:t>Your healthy self-esteem is a model for your children</a:t>
            </a:r>
          </a:p>
          <a:p>
            <a:pPr marL="228600" indent="-228600" eaLnBrk="1" hangingPunct="1">
              <a:buFontTx/>
              <a:buAutoNum type="arabicParenR"/>
              <a:defRPr/>
            </a:pPr>
            <a:r>
              <a:rPr lang="en-US" dirty="0"/>
              <a:t>Mutual respect and self-respect go hand in hand.  As parents one of the most crucial principles we need to constantly remind ourselves of is to treat our children with the same kind of respect we would give to our friends and strangers.  We need to help them feel they are just as important as any of the other people we love and care about.</a:t>
            </a:r>
          </a:p>
          <a:p>
            <a:pPr marL="228600" indent="-228600" eaLnBrk="1" hangingPunct="1">
              <a:buFontTx/>
              <a:buAutoNum type="arabicParenR"/>
              <a:defRPr/>
            </a:pPr>
            <a:r>
              <a:rPr lang="en-US" dirty="0"/>
              <a:t>Children’s self-esteem is greatly enhanced by the ability of their parents (and teachers) to accept them unconditionally.  [NOTE:  Unconditional doesn’t mean ignoring misbehavior]  Let them know that love does not have to be won or earned, you give love freely for no other reason than for who they are.  DISCUSSION WITH THE GROUP ON WAYS TO DO THIS WITH THEIR CHILDREN</a:t>
            </a:r>
          </a:p>
          <a:p>
            <a:pPr marL="228600" indent="-228600" eaLnBrk="1" hangingPunct="1">
              <a:buFontTx/>
              <a:buAutoNum type="arabicParenR"/>
              <a:defRPr/>
            </a:pPr>
            <a:r>
              <a:rPr lang="en-US" dirty="0"/>
              <a:t>You can do it!!!  Allow your child the opportunity to “do it.”  A child who feels good about him/herself succeeds.  Nurturing a child’s self-esteem is the central element of inspiring a child’s peak performance, and it’s never too early to start.</a:t>
            </a:r>
          </a:p>
          <a:p>
            <a:pPr marL="228600" indent="-228600" eaLnBrk="1" hangingPunct="1">
              <a:buFontTx/>
              <a:buAutoNum type="arabicParenR"/>
              <a:defRPr/>
            </a:pPr>
            <a:r>
              <a:rPr lang="en-US" dirty="0"/>
              <a:t>Each child is unique in his abilities, interests, moods, strengths, and weaknesses.  By appreciating and accepting these differences, you show your child that you value him just as he is.</a:t>
            </a:r>
          </a:p>
          <a:p>
            <a:pPr marL="228600" indent="-228600" eaLnBrk="1" hangingPunct="1">
              <a:buFontTx/>
              <a:buAutoNum type="arabicParenR"/>
              <a:defRPr/>
            </a:pPr>
            <a:r>
              <a:rPr lang="en-US" dirty="0"/>
              <a:t>Encouragement helps children develop positive attitudes and beliefs about themselves by focusing on their strengths and assets; it recognizes their effort and improvement but does not demand perfection.  With encouragement, you let children make their own internal evaluation; they decide for themselves if they are pleased with their efforts and don’t need to depend on pleasing others to feel good.</a:t>
            </a:r>
          </a:p>
          <a:p>
            <a:pPr eaLnBrk="1" hangingPunct="1">
              <a:defRPr/>
            </a:pPr>
            <a:endParaRPr lang="en-US" dirty="0"/>
          </a:p>
        </p:txBody>
      </p:sp>
      <p:sp>
        <p:nvSpPr>
          <p:cNvPr id="4" name="Slide Number Placeholder 3">
            <a:extLst>
              <a:ext uri="{FF2B5EF4-FFF2-40B4-BE49-F238E27FC236}">
                <a16:creationId xmlns:a16="http://schemas.microsoft.com/office/drawing/2014/main" id="{66F6F893-2857-1502-3874-D9A613E99EA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0DD021-611F-4090-95F1-1E852057D112}"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B7400EC-1300-72A0-1244-AD15243B22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799CC43-D514-3CB7-8011-B34E5A7E8575}"/>
              </a:ext>
            </a:extLst>
          </p:cNvPr>
          <p:cNvSpPr>
            <a:spLocks noGrp="1"/>
          </p:cNvSpPr>
          <p:nvPr>
            <p:ph type="body" idx="1"/>
          </p:nvPr>
        </p:nvSpPr>
        <p:spPr/>
        <p:txBody>
          <a:bodyPr>
            <a:normAutofit fontScale="85000" lnSpcReduction="20000"/>
          </a:bodyPr>
          <a:lstStyle/>
          <a:p>
            <a:pPr eaLnBrk="1" hangingPunct="1">
              <a:lnSpc>
                <a:spcPct val="80000"/>
              </a:lnSpc>
              <a:defRPr/>
            </a:pPr>
            <a:r>
              <a:rPr lang="en-US" dirty="0"/>
              <a:t>A smile, a hug, or a pat on the shoulder can be just as valuable </a:t>
            </a:r>
            <a:r>
              <a:rPr lang="en-US"/>
              <a:t>as words.</a:t>
            </a:r>
            <a:endParaRPr lang="en-US" dirty="0"/>
          </a:p>
          <a:p>
            <a:pPr eaLnBrk="1" hangingPunct="1">
              <a:lnSpc>
                <a:spcPct val="80000"/>
              </a:lnSpc>
              <a:defRPr/>
            </a:pPr>
            <a:endParaRPr lang="en-US" dirty="0"/>
          </a:p>
          <a:p>
            <a:pPr eaLnBrk="1" hangingPunct="1">
              <a:lnSpc>
                <a:spcPct val="80000"/>
              </a:lnSpc>
              <a:defRPr/>
            </a:pPr>
            <a:r>
              <a:rPr lang="en-US" dirty="0"/>
              <a:t>If we want our children to see themselves as worthwhile people, we must genuinely accept them as they are, with all their imperfections.  Many parents focus on the child’s shortcomings in an attempt to help them improve.  This approach usually has the opposite effect; children often become resentful and discouraged.  We all have room for improvement in our lives, but we cannot improve unless we believe we can.  HOW WOULD YOU FEEL IF YOUR BOSS CONSTANTLY REMINDED YOU OF YOUR FAULTS</a:t>
            </a:r>
          </a:p>
          <a:p>
            <a:pPr eaLnBrk="1" hangingPunct="1">
              <a:lnSpc>
                <a:spcPct val="80000"/>
              </a:lnSpc>
              <a:defRPr/>
            </a:pPr>
            <a:endParaRPr lang="en-US" dirty="0"/>
          </a:p>
          <a:p>
            <a:pPr eaLnBrk="1" hangingPunct="1">
              <a:lnSpc>
                <a:spcPct val="80000"/>
              </a:lnSpc>
              <a:defRPr/>
            </a:pPr>
            <a:r>
              <a:rPr lang="en-US" dirty="0"/>
              <a:t>If you want to improve your child’s behavior as well as build his/her self-esteem, focus on the positive.  Sometimes, this is a real test of your skill.  You may have to look hard to find things to praise at times.  For example, wait until your child doesn’t spill any milk and comment on the neatness, or comment on how quietly your teenager closed the door when s/he came home.  Don’t let a day go by without giving each child at least five compliments!  BE SPECIFIC AND BE SINCERE – DON’T SAY THAT’S THE MOST BEAUTIFUL OUTFIT I’VE EVER SEEN SAY. I REALLY LIKE THE COLORS IN THAT OUTFIT.</a:t>
            </a:r>
          </a:p>
          <a:p>
            <a:pPr eaLnBrk="1" hangingPunct="1">
              <a:lnSpc>
                <a:spcPct val="80000"/>
              </a:lnSpc>
              <a:defRPr/>
            </a:pPr>
            <a:endParaRPr lang="en-US" dirty="0"/>
          </a:p>
          <a:p>
            <a:pPr eaLnBrk="1" hangingPunct="1">
              <a:lnSpc>
                <a:spcPct val="80000"/>
              </a:lnSpc>
              <a:defRPr/>
            </a:pPr>
            <a:r>
              <a:rPr lang="en-US" dirty="0"/>
              <a:t>Get involved and share your activities with your child, too.  Recognize and support originality and enthusiasm.  Encourage him/her when s/he creates his/her own way of doing something, be patient and let him/her discover if it works.</a:t>
            </a:r>
          </a:p>
          <a:p>
            <a:pPr eaLnBrk="1" hangingPunct="1">
              <a:lnSpc>
                <a:spcPct val="80000"/>
              </a:lnSpc>
              <a:defRPr/>
            </a:pPr>
            <a:endParaRPr lang="en-US" dirty="0"/>
          </a:p>
          <a:p>
            <a:pPr eaLnBrk="1" hangingPunct="1">
              <a:lnSpc>
                <a:spcPct val="80000"/>
              </a:lnSpc>
              <a:defRPr/>
            </a:pPr>
            <a:r>
              <a:rPr lang="en-US" dirty="0"/>
              <a:t>Recognize your child’s effort and improvement as well as his/her final accomplishments.  When parents hold out for achievement—a better grade or a clean room—children conclude they are not good enough unless they approach perfection.  Accept your child’s efforts and failures as well as his/her successes.</a:t>
            </a:r>
          </a:p>
          <a:p>
            <a:pPr eaLnBrk="1" hangingPunct="1">
              <a:lnSpc>
                <a:spcPct val="80000"/>
              </a:lnSpc>
              <a:defRPr/>
            </a:pPr>
            <a:endParaRPr lang="en-US" dirty="0"/>
          </a:p>
          <a:p>
            <a:pPr eaLnBrk="1" hangingPunct="1">
              <a:lnSpc>
                <a:spcPct val="80000"/>
              </a:lnSpc>
              <a:defRPr/>
            </a:pPr>
            <a:r>
              <a:rPr lang="en-US" dirty="0"/>
              <a:t>This approach encourages parents to focus on the acts they want to change, rather than on trying to change the child.  Phrases such as “You’re a bad boy” label the child as bad.  Instead, say something like “I don’t like mud tracked into the kitchen.  It looks awful and then gets tracked into the rest of the house.”  If you keep telling your child something’s wrong with him/her, sooner or later s/he’ll believe it.  Criticize the behavior, not the child.</a:t>
            </a:r>
          </a:p>
          <a:p>
            <a:pPr eaLnBrk="1" hangingPunct="1">
              <a:defRPr/>
            </a:pPr>
            <a:endParaRPr lang="en-US" dirty="0"/>
          </a:p>
          <a:p>
            <a:pPr eaLnBrk="1" hangingPunct="1">
              <a:defRPr/>
            </a:pPr>
            <a:r>
              <a:rPr lang="en-US" dirty="0"/>
              <a:t>Give children the freedom to create and master challenges.  When children are given responsibility, allow them as much freedom as possible to decide what to do, and then let them accept the consequences of those decisions.  Do not do things for children that they can do for themselves.  The more things they are able to do for themselves, the more confident they feel.</a:t>
            </a:r>
          </a:p>
          <a:p>
            <a:pPr eaLnBrk="1" hangingPunct="1">
              <a:defRPr/>
            </a:pPr>
            <a:endParaRPr lang="en-US" dirty="0"/>
          </a:p>
          <a:p>
            <a:pPr eaLnBrk="1" hangingPunct="1">
              <a:defRPr/>
            </a:pPr>
            <a:r>
              <a:rPr lang="en-US" dirty="0"/>
              <a:t>Help your child learn new skills, gather information, or overcome fears.  Your willingness to let him/her lean on and take from you will give him/her the confidence s/he needs to take the next crucial step forward in development.</a:t>
            </a:r>
          </a:p>
          <a:p>
            <a:pPr eaLnBrk="1" hangingPunct="1">
              <a:defRPr/>
            </a:pPr>
            <a:endParaRPr lang="en-US" dirty="0"/>
          </a:p>
        </p:txBody>
      </p:sp>
      <p:sp>
        <p:nvSpPr>
          <p:cNvPr id="4" name="Slide Number Placeholder 3">
            <a:extLst>
              <a:ext uri="{FF2B5EF4-FFF2-40B4-BE49-F238E27FC236}">
                <a16:creationId xmlns:a16="http://schemas.microsoft.com/office/drawing/2014/main" id="{152921BA-EBF2-EB1F-1105-3F8980FC0AC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E43767-A5AC-4A81-A139-4641F78A200A}"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A948D64-1D11-C314-60BB-29565B1AB5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A05C5FA-BD29-02ED-8F7D-8F86640778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What is self-esteem?</a:t>
            </a:r>
          </a:p>
          <a:p>
            <a:pPr eaLnBrk="1" hangingPunct="1">
              <a:spcBef>
                <a:spcPct val="0"/>
              </a:spcBef>
            </a:pPr>
            <a:r>
              <a:rPr lang="en-US" altLang="en-US"/>
              <a:t>Self-esteem is a word used interchangeably at times with self-concept.  Actually there is the “self-system” which is made up of three interdependent components.</a:t>
            </a:r>
          </a:p>
          <a:p>
            <a:pPr eaLnBrk="1" hangingPunct="1">
              <a:spcBef>
                <a:spcPct val="0"/>
              </a:spcBef>
            </a:pPr>
            <a:endParaRPr lang="en-US" altLang="en-US"/>
          </a:p>
          <a:p>
            <a:pPr eaLnBrk="1" hangingPunct="1">
              <a:spcBef>
                <a:spcPct val="0"/>
              </a:spcBef>
            </a:pPr>
            <a:r>
              <a:rPr lang="en-US" altLang="en-US"/>
              <a:t>Self-concept:  How we THINK about or see ourselves, our self image.</a:t>
            </a:r>
          </a:p>
          <a:p>
            <a:pPr eaLnBrk="1" hangingPunct="1">
              <a:spcBef>
                <a:spcPct val="0"/>
              </a:spcBef>
            </a:pPr>
            <a:r>
              <a:rPr lang="en-US" altLang="en-US"/>
              <a:t>Self-control:  How we ACT.</a:t>
            </a:r>
          </a:p>
          <a:p>
            <a:pPr eaLnBrk="1" hangingPunct="1">
              <a:spcBef>
                <a:spcPct val="0"/>
              </a:spcBef>
            </a:pPr>
            <a:r>
              <a:rPr lang="en-US" altLang="en-US"/>
              <a:t>Self-esteem:  How we FEEL about how we act and how we feel about what we think is true about ourselves.</a:t>
            </a:r>
          </a:p>
          <a:p>
            <a:pPr eaLnBrk="1" hangingPunct="1">
              <a:spcBef>
                <a:spcPct val="0"/>
              </a:spcBef>
            </a:pPr>
            <a:endParaRPr lang="en-US" altLang="en-US"/>
          </a:p>
          <a:p>
            <a:pPr eaLnBrk="1" hangingPunct="1">
              <a:spcBef>
                <a:spcPct val="0"/>
              </a:spcBef>
            </a:pPr>
            <a:r>
              <a:rPr lang="en-US" altLang="en-US"/>
              <a:t>Self-esteem is our perception of what we are and what we can do.  This self-perception which is not necessarily based on reality, influences both our view of the world and of ourselves in relationship to that world.  How capable, significant, successful and worthy one feels. </a:t>
            </a:r>
          </a:p>
          <a:p>
            <a:pPr eaLnBrk="1" hangingPunct="1">
              <a:spcBef>
                <a:spcPct val="0"/>
              </a:spcBef>
            </a:pPr>
            <a:endParaRPr lang="en-US" altLang="en-US"/>
          </a:p>
          <a:p>
            <a:pPr eaLnBrk="1" hangingPunct="1">
              <a:spcBef>
                <a:spcPct val="0"/>
              </a:spcBef>
            </a:pPr>
            <a:r>
              <a:rPr lang="en-US" altLang="en-US"/>
              <a:t>Strong self-esteem is not only the foundation of sound mental health, but probably the key ingredient in charting the course for a successful and happy life.  The chance of attaining goals in life are greatly increased when you feel good about yourself.  As such, building high self-esteem in our children probably constitutes one the greatest challenges of parenthood.</a:t>
            </a:r>
          </a:p>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F6404AAF-ED89-5416-AB0C-9ECD424D844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D9CE30-8F05-498D-A2A1-B0B039C23C2F}"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AB5E80E-4AD2-F590-42F1-A6BD612BA7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5A811063-FC28-3DEC-D26B-525E5A185A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 good, solid, healthy self-image or self-esteem is important in deciding your child’s future.  How your child feels about himself will affect his choice of friends, how he gets along with others, and how he develops his potential.  In other words, self-esteem impacts all aspects of a child’s life.  Children with </a:t>
            </a:r>
            <a:r>
              <a:rPr lang="en-US" altLang="en-US" b="1"/>
              <a:t>high self-esteem </a:t>
            </a:r>
            <a:r>
              <a:rPr lang="en-US" altLang="en-US"/>
              <a:t>are able to handle life more effectively.  </a:t>
            </a:r>
          </a:p>
          <a:p>
            <a:pPr eaLnBrk="1" hangingPunct="1">
              <a:spcBef>
                <a:spcPct val="0"/>
              </a:spcBef>
            </a:pPr>
            <a:endParaRPr lang="en-US" altLang="en-US"/>
          </a:p>
          <a:p>
            <a:pPr eaLnBrk="1" hangingPunct="1">
              <a:spcBef>
                <a:spcPct val="0"/>
              </a:spcBef>
            </a:pPr>
            <a:r>
              <a:rPr lang="en-US" altLang="en-US"/>
              <a:t>A child’s behavior gives clues to his self-image.  When a child is sure of himself, feels good about who he is, and likes himself, he is friendly, outgoing and self-confident.  A child who feels this way has no need to misbehave, make trouble, or destroy.  </a:t>
            </a:r>
          </a:p>
        </p:txBody>
      </p:sp>
      <p:sp>
        <p:nvSpPr>
          <p:cNvPr id="20484" name="Slide Number Placeholder 3">
            <a:extLst>
              <a:ext uri="{FF2B5EF4-FFF2-40B4-BE49-F238E27FC236}">
                <a16:creationId xmlns:a16="http://schemas.microsoft.com/office/drawing/2014/main" id="{6578C60E-C741-A078-2C51-BC60022CCB6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B7B0DE-55C8-4DAA-B17B-EF82D64EB2D8}"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AE4E52-E776-46FB-7C9A-85F9B7B61E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65ECFE4-0F1E-3A4E-641E-E6C1F8EB4D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When a child has a low opinion of himself, he lacks the courage and energy to tackle new problems.  He becomes a problem to others, holds back on progress, and is often prone to misery and failure.</a:t>
            </a:r>
          </a:p>
          <a:p>
            <a:pPr eaLnBrk="1" hangingPunct="1">
              <a:spcBef>
                <a:spcPct val="0"/>
              </a:spcBef>
            </a:pPr>
            <a:endParaRPr lang="en-US" altLang="en-US"/>
          </a:p>
          <a:p>
            <a:pPr eaLnBrk="1" hangingPunct="1"/>
            <a:endParaRPr lang="en-US" altLang="en-US"/>
          </a:p>
        </p:txBody>
      </p:sp>
      <p:sp>
        <p:nvSpPr>
          <p:cNvPr id="4" name="Slide Number Placeholder 3">
            <a:extLst>
              <a:ext uri="{FF2B5EF4-FFF2-40B4-BE49-F238E27FC236}">
                <a16:creationId xmlns:a16="http://schemas.microsoft.com/office/drawing/2014/main" id="{0E42EFBB-68D1-EACA-6667-8C227A6A439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FDDD15-7BD7-44BA-BBE2-2D4C71FD843B}"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5000343-C385-7BC8-AB0A-09FDBE068E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BE0A35C-F4C4-5F34-EFE1-7112D29233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True Self-esteem vs. False Self-esteem</a:t>
            </a:r>
          </a:p>
          <a:p>
            <a:pPr eaLnBrk="1" hangingPunct="1">
              <a:spcBef>
                <a:spcPct val="0"/>
              </a:spcBef>
            </a:pPr>
            <a:endParaRPr lang="en-US" altLang="en-US"/>
          </a:p>
          <a:p>
            <a:pPr eaLnBrk="1" hangingPunct="1">
              <a:spcBef>
                <a:spcPct val="0"/>
              </a:spcBef>
            </a:pPr>
            <a:r>
              <a:rPr lang="en-US" altLang="en-US"/>
              <a:t>Parents may be concerned that if their children’s self-esteem is too high, they may become self-centered or unruly and become impossible to deal with.  Actually, the opposite is true.</a:t>
            </a:r>
          </a:p>
          <a:p>
            <a:pPr eaLnBrk="1" hangingPunct="1">
              <a:spcBef>
                <a:spcPct val="0"/>
              </a:spcBef>
            </a:pPr>
            <a:endParaRPr lang="en-US" altLang="en-US"/>
          </a:p>
          <a:p>
            <a:pPr eaLnBrk="1" hangingPunct="1">
              <a:spcBef>
                <a:spcPct val="0"/>
              </a:spcBef>
            </a:pPr>
            <a:r>
              <a:rPr lang="en-US" altLang="en-US"/>
              <a:t>True self-esteem is based on an inner confidence and security that is not dependent on putting others down in order to feel superior.  Children with high self-esteem want to cooperate and behave in a manner consistent with how they feel about themselves.</a:t>
            </a:r>
          </a:p>
          <a:p>
            <a:pPr eaLnBrk="1" hangingPunct="1">
              <a:spcBef>
                <a:spcPct val="0"/>
              </a:spcBef>
            </a:pPr>
            <a:endParaRPr lang="en-US" altLang="en-US"/>
          </a:p>
          <a:p>
            <a:pPr eaLnBrk="1" hangingPunct="1">
              <a:spcBef>
                <a:spcPct val="0"/>
              </a:spcBef>
            </a:pPr>
            <a:r>
              <a:rPr lang="en-US" altLang="en-US"/>
              <a:t>False self-esteem, on the other hand, is based on fear, doubt, and insecurity.  The child does not want his insecurity and shortcomings to be discovered, so he behaves in a manner that will cover his true feelings about himself, kind of a false bravado.  Children with true self-esteem think and act differently than those with false self-esteem.</a:t>
            </a:r>
          </a:p>
        </p:txBody>
      </p:sp>
      <p:sp>
        <p:nvSpPr>
          <p:cNvPr id="21508" name="Slide Number Placeholder 3">
            <a:extLst>
              <a:ext uri="{FF2B5EF4-FFF2-40B4-BE49-F238E27FC236}">
                <a16:creationId xmlns:a16="http://schemas.microsoft.com/office/drawing/2014/main" id="{1967C0CC-2B1A-1504-11B2-BBCDAF9FB45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74667A-CE7A-4C49-9C60-02F506CC50ED}"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F43E300-32EA-63A6-F1F9-3FC3593177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95EFC24-E205-FE46-D9B6-4EF1A0F23D10}"/>
              </a:ext>
            </a:extLst>
          </p:cNvPr>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a:t>True Self-esteem vs. False Self-esteem</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Parents may be concerned that if their children’s self-esteem is too high, they may become self-centered or unruly and become impossible to deal with.  Actually, the opposite is true.</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True self-esteem is based on an inner confidence and security that is not dependent on putting others down in order to feel superior.  Children with high self-esteem want to cooperate and behave in a manner consistent with how they feel about themselves.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False self-esteem, on the other hand, is based on fear, doubt, and insecurity.  The child does not want his insecurity and shortcomings to be discovered, so he behaves in a manner that will cover his true feelings about himself, kind of a false bravado.  Children with true self-esteem think and act differently than those with false self-esteem.</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u="sng" dirty="0"/>
              <a:t>Children with False Self-Esteem Tend To:</a:t>
            </a:r>
          </a:p>
          <a:p>
            <a:pPr eaLnBrk="1" fontAlgn="auto" hangingPunct="1">
              <a:spcBef>
                <a:spcPts val="0"/>
              </a:spcBef>
              <a:spcAft>
                <a:spcPts val="0"/>
              </a:spcAft>
              <a:buFont typeface="Arial" pitchFamily="34" charset="0"/>
              <a:buChar char="•"/>
              <a:defRPr/>
            </a:pPr>
            <a:r>
              <a:rPr lang="en-US" dirty="0"/>
              <a:t>Build themselves up at the expense of others.</a:t>
            </a:r>
          </a:p>
          <a:p>
            <a:pPr eaLnBrk="1" fontAlgn="auto" hangingPunct="1">
              <a:spcBef>
                <a:spcPts val="0"/>
              </a:spcBef>
              <a:spcAft>
                <a:spcPts val="0"/>
              </a:spcAft>
              <a:buFont typeface="Arial" pitchFamily="34" charset="0"/>
              <a:buChar char="•"/>
              <a:defRPr/>
            </a:pPr>
            <a:r>
              <a:rPr lang="en-US" dirty="0"/>
              <a:t>Avoid trying new things if they can’t do them well.</a:t>
            </a:r>
          </a:p>
          <a:p>
            <a:pPr eaLnBrk="1" fontAlgn="auto" hangingPunct="1">
              <a:spcBef>
                <a:spcPts val="0"/>
              </a:spcBef>
              <a:spcAft>
                <a:spcPts val="0"/>
              </a:spcAft>
              <a:buFont typeface="Arial" pitchFamily="34" charset="0"/>
              <a:buChar char="•"/>
              <a:defRPr/>
            </a:pPr>
            <a:r>
              <a:rPr lang="en-US" dirty="0"/>
              <a:t>Feel unloved and unwanted by those who matter to them.</a:t>
            </a:r>
          </a:p>
          <a:p>
            <a:pPr eaLnBrk="1" fontAlgn="auto" hangingPunct="1">
              <a:spcBef>
                <a:spcPts val="0"/>
              </a:spcBef>
              <a:spcAft>
                <a:spcPts val="0"/>
              </a:spcAft>
              <a:buFont typeface="Arial" pitchFamily="34" charset="0"/>
              <a:buChar char="•"/>
              <a:defRPr/>
            </a:pPr>
            <a:r>
              <a:rPr lang="en-US" dirty="0"/>
              <a:t>Blame others for their own shortcomings.</a:t>
            </a:r>
          </a:p>
          <a:p>
            <a:pPr eaLnBrk="1" fontAlgn="auto" hangingPunct="1">
              <a:spcBef>
                <a:spcPts val="0"/>
              </a:spcBef>
              <a:spcAft>
                <a:spcPts val="0"/>
              </a:spcAft>
              <a:buFont typeface="Arial" pitchFamily="34" charset="0"/>
              <a:buChar char="•"/>
              <a:defRPr/>
            </a:pPr>
            <a:r>
              <a:rPr lang="en-US" dirty="0"/>
              <a:t>Display anger or indifference to mask feelings of inferiority.</a:t>
            </a:r>
          </a:p>
          <a:p>
            <a:pPr eaLnBrk="1" fontAlgn="auto" hangingPunct="1">
              <a:spcBef>
                <a:spcPts val="0"/>
              </a:spcBef>
              <a:spcAft>
                <a:spcPts val="0"/>
              </a:spcAft>
              <a:buFont typeface="Arial" pitchFamily="34" charset="0"/>
              <a:buChar char="•"/>
              <a:defRPr/>
            </a:pPr>
            <a:r>
              <a:rPr lang="en-US" dirty="0"/>
              <a:t>Be unable to tolerate normal levels of frustration.</a:t>
            </a:r>
          </a:p>
          <a:p>
            <a:pPr eaLnBrk="1" fontAlgn="auto" hangingPunct="1">
              <a:spcBef>
                <a:spcPts val="0"/>
              </a:spcBef>
              <a:spcAft>
                <a:spcPts val="0"/>
              </a:spcAft>
              <a:buFont typeface="Arial" pitchFamily="34" charset="0"/>
              <a:buChar char="•"/>
              <a:defRPr/>
            </a:pPr>
            <a:r>
              <a:rPr lang="en-US" dirty="0"/>
              <a:t>Put down or over-inflate their talents and abilities.</a:t>
            </a:r>
          </a:p>
          <a:p>
            <a:pPr eaLnBrk="1" fontAlgn="auto" hangingPunct="1">
              <a:spcBef>
                <a:spcPts val="0"/>
              </a:spcBef>
              <a:spcAft>
                <a:spcPts val="0"/>
              </a:spcAft>
              <a:buFont typeface="Arial" pitchFamily="34" charset="0"/>
              <a:buChar char="•"/>
              <a:defRPr/>
            </a:pPr>
            <a:r>
              <a:rPr lang="en-US" dirty="0"/>
              <a:t>Take negative risks.</a:t>
            </a:r>
          </a:p>
          <a:p>
            <a:pPr eaLnBrk="1" fontAlgn="auto" hangingPunct="1">
              <a:spcBef>
                <a:spcPts val="0"/>
              </a:spcBef>
              <a:spcAft>
                <a:spcPts val="0"/>
              </a:spcAft>
              <a:buFont typeface="Arial" pitchFamily="34" charset="0"/>
              <a:buChar char="•"/>
              <a:defRPr/>
            </a:pPr>
            <a:r>
              <a:rPr lang="en-US" dirty="0"/>
              <a:t>Be easily influenced by their peers. </a:t>
            </a:r>
          </a:p>
          <a:p>
            <a:pPr eaLnBrk="1" fontAlgn="auto" hangingPunct="1">
              <a:spcBef>
                <a:spcPts val="0"/>
              </a:spcBef>
              <a:spcAft>
                <a:spcPts val="0"/>
              </a:spcAft>
              <a:buFont typeface="Arial" pitchFamily="34" charset="0"/>
              <a:buChar char="•"/>
              <a:defRPr/>
            </a:pPr>
            <a:r>
              <a:rPr lang="en-US" dirty="0"/>
              <a:t>Fear and attack differences. </a:t>
            </a:r>
          </a:p>
        </p:txBody>
      </p:sp>
      <p:sp>
        <p:nvSpPr>
          <p:cNvPr id="22532" name="Slide Number Placeholder 3">
            <a:extLst>
              <a:ext uri="{FF2B5EF4-FFF2-40B4-BE49-F238E27FC236}">
                <a16:creationId xmlns:a16="http://schemas.microsoft.com/office/drawing/2014/main" id="{FE6470EB-0229-3A99-095E-8FA0B0E8172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CEB7B2-E82C-408D-B2F8-73E233BCC13B}"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5B9E608-15A3-CF5B-AA99-6DFC942E43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D54A66D-CD1A-65C6-4E44-5162AEE4D2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Children’s overall sense of self-worth has several components:</a:t>
            </a:r>
          </a:p>
          <a:p>
            <a:pPr eaLnBrk="1" hangingPunct="1">
              <a:spcBef>
                <a:spcPct val="0"/>
              </a:spcBef>
            </a:pPr>
            <a:endParaRPr lang="en-US" altLang="en-US"/>
          </a:p>
          <a:p>
            <a:pPr eaLnBrk="1" hangingPunct="1">
              <a:spcBef>
                <a:spcPct val="0"/>
              </a:spcBef>
              <a:buFontTx/>
              <a:buChar char="•"/>
            </a:pPr>
            <a:r>
              <a:rPr lang="en-US" altLang="en-US" u="sng"/>
              <a:t>Scholastic Competence</a:t>
            </a:r>
            <a:r>
              <a:rPr lang="en-US" altLang="en-US"/>
              <a:t> - How well they do in school.  As you probably know self-concept has been linked to school success.  In fact a positive self-concept has proven to be a better indicator of reading success than IQ.  This relationship has been found to be more evident in boys. </a:t>
            </a:r>
          </a:p>
          <a:p>
            <a:pPr eaLnBrk="1" hangingPunct="1">
              <a:spcBef>
                <a:spcPct val="0"/>
              </a:spcBef>
              <a:buFontTx/>
              <a:buChar char="•"/>
            </a:pPr>
            <a:r>
              <a:rPr lang="en-US" altLang="en-US" u="sng"/>
              <a:t>Physical Competence </a:t>
            </a:r>
            <a:r>
              <a:rPr lang="en-US" altLang="en-US"/>
              <a:t>- How well they engage in large-motor activities such as riding a bike, running or kicking a ball (later sports)</a:t>
            </a:r>
          </a:p>
          <a:p>
            <a:pPr eaLnBrk="1" hangingPunct="1">
              <a:spcBef>
                <a:spcPct val="0"/>
              </a:spcBef>
              <a:buFontTx/>
              <a:buChar char="•"/>
            </a:pPr>
            <a:r>
              <a:rPr lang="en-US" altLang="en-US" u="sng"/>
              <a:t>Social Acceptance </a:t>
            </a:r>
            <a:r>
              <a:rPr lang="en-US" altLang="en-US"/>
              <a:t>- Acceptance by family, teachers, and peers.</a:t>
            </a:r>
          </a:p>
          <a:p>
            <a:pPr eaLnBrk="1" hangingPunct="1">
              <a:spcBef>
                <a:spcPct val="0"/>
              </a:spcBef>
              <a:buFontTx/>
              <a:buChar char="•"/>
            </a:pPr>
            <a:r>
              <a:rPr lang="en-US" altLang="en-US" u="sng"/>
              <a:t>Physical Appearance </a:t>
            </a:r>
            <a:r>
              <a:rPr lang="en-US" altLang="en-US"/>
              <a:t>- How accepting they are about their looks, especially during puberty and adolescence.</a:t>
            </a:r>
          </a:p>
          <a:p>
            <a:pPr eaLnBrk="1" hangingPunct="1">
              <a:spcBef>
                <a:spcPct val="0"/>
              </a:spcBef>
              <a:buFontTx/>
              <a:buChar char="•"/>
            </a:pPr>
            <a:r>
              <a:rPr lang="en-US" altLang="en-US" u="sng"/>
              <a:t>Behavioral Conduct </a:t>
            </a:r>
            <a:r>
              <a:rPr lang="en-US" altLang="en-US"/>
              <a:t>-How well other, especially parents, teachers, and peers like and react to their behavior.</a:t>
            </a:r>
          </a:p>
          <a:p>
            <a:pPr eaLnBrk="1" hangingPunct="1">
              <a:spcBef>
                <a:spcPct val="0"/>
              </a:spcBef>
              <a:buFontTx/>
              <a:buChar char="•"/>
            </a:pPr>
            <a:endParaRPr lang="en-US" altLang="en-US"/>
          </a:p>
          <a:p>
            <a:pPr eaLnBrk="1" hangingPunct="1">
              <a:spcBef>
                <a:spcPct val="0"/>
              </a:spcBef>
            </a:pPr>
            <a:r>
              <a:rPr lang="en-US" altLang="en-US"/>
              <a:t>Self-esteem is not only determined by how children see themselves in relation to these areas, but also by the degree of importance attached to each area.  If they see themselves as competent in areas that they see as important, they are more likely to have high self-esteem.  On the other hand, if they see themselves as failures in the areas they want most to succeed in, their overall self-esteem is likely to be low.</a:t>
            </a:r>
          </a:p>
        </p:txBody>
      </p:sp>
      <p:sp>
        <p:nvSpPr>
          <p:cNvPr id="23556" name="Slide Number Placeholder 3">
            <a:extLst>
              <a:ext uri="{FF2B5EF4-FFF2-40B4-BE49-F238E27FC236}">
                <a16:creationId xmlns:a16="http://schemas.microsoft.com/office/drawing/2014/main" id="{25C70F66-2CC4-6799-86A2-4FFC93FA221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53597C-6191-469E-8F51-EAC9FEAC459C}"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2548939-0471-2946-7D15-53C9D3A810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83B24ECB-7983-089C-18FE-DE84B71673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What role does self-esteem play in motivation?</a:t>
            </a:r>
          </a:p>
          <a:p>
            <a:pPr eaLnBrk="1" hangingPunct="1">
              <a:spcBef>
                <a:spcPct val="0"/>
              </a:spcBef>
            </a:pPr>
            <a:r>
              <a:rPr lang="en-US" altLang="en-US"/>
              <a:t> </a:t>
            </a:r>
          </a:p>
          <a:p>
            <a:pPr eaLnBrk="1" hangingPunct="1">
              <a:spcBef>
                <a:spcPct val="0"/>
              </a:spcBef>
            </a:pPr>
            <a:r>
              <a:rPr lang="en-US" altLang="en-US"/>
              <a:t>People with high self-esteem have a </a:t>
            </a:r>
            <a:r>
              <a:rPr lang="en-US" altLang="en-US" b="1"/>
              <a:t>sense of internal control</a:t>
            </a:r>
            <a:r>
              <a:rPr lang="en-US" altLang="en-US"/>
              <a:t> over events as opposed to external control.</a:t>
            </a:r>
          </a:p>
          <a:p>
            <a:pPr eaLnBrk="1" hangingPunct="1">
              <a:spcBef>
                <a:spcPct val="0"/>
              </a:spcBef>
            </a:pPr>
            <a:r>
              <a:rPr lang="en-US" altLang="en-US"/>
              <a:t>Internal control—“I made it happen.”</a:t>
            </a:r>
          </a:p>
          <a:p>
            <a:pPr eaLnBrk="1" hangingPunct="1">
              <a:spcBef>
                <a:spcPct val="0"/>
              </a:spcBef>
            </a:pPr>
            <a:r>
              <a:rPr lang="en-US" altLang="en-US"/>
              <a:t>External control—“It happened because (of some outside event or person), not me”</a:t>
            </a:r>
          </a:p>
          <a:p>
            <a:pPr eaLnBrk="1" hangingPunct="1">
              <a:spcBef>
                <a:spcPct val="0"/>
              </a:spcBef>
            </a:pPr>
            <a:r>
              <a:rPr lang="en-US" altLang="en-US"/>
              <a:t> </a:t>
            </a:r>
          </a:p>
          <a:p>
            <a:pPr eaLnBrk="1" hangingPunct="1">
              <a:spcBef>
                <a:spcPct val="0"/>
              </a:spcBef>
            </a:pPr>
            <a:r>
              <a:rPr lang="en-US" altLang="en-US"/>
              <a:t>How parents can build positive self-esteem:</a:t>
            </a:r>
          </a:p>
          <a:p>
            <a:pPr eaLnBrk="1" hangingPunct="1">
              <a:spcBef>
                <a:spcPct val="0"/>
              </a:spcBef>
            </a:pPr>
            <a:r>
              <a:rPr lang="en-US" altLang="en-US"/>
              <a:t>Find things your children can do and celebrate them.</a:t>
            </a:r>
          </a:p>
          <a:p>
            <a:pPr eaLnBrk="1" hangingPunct="1">
              <a:spcBef>
                <a:spcPct val="0"/>
              </a:spcBef>
            </a:pPr>
            <a:r>
              <a:rPr lang="en-US" altLang="en-US"/>
              <a:t>Support children’s participation in extracurricular activities that match their interests and abilities. Encourage them to learn new skills—to be open to new activities and experiences.</a:t>
            </a:r>
          </a:p>
          <a:p>
            <a:pPr eaLnBrk="1" hangingPunct="1">
              <a:spcBef>
                <a:spcPct val="0"/>
              </a:spcBef>
            </a:pPr>
            <a:r>
              <a:rPr lang="en-US" altLang="en-US"/>
              <a:t>Use language that builds self-esteem:  “What an excellent idea.”</a:t>
            </a:r>
          </a:p>
          <a:p>
            <a:pPr eaLnBrk="1" hangingPunct="1">
              <a:spcBef>
                <a:spcPct val="0"/>
              </a:spcBef>
            </a:pPr>
            <a:r>
              <a:rPr lang="en-US" altLang="en-US"/>
              <a:t>“I could not have done this without your help.</a:t>
            </a:r>
          </a:p>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ED8F6C79-D9DA-CEB9-5A80-EB8DCB0A5C9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11CA45-07F6-4DC9-B4DA-5C1BB1CDD88F}"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48736FE-CF59-3C88-3FCB-C235C2A788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D903711-16D2-85A8-2729-A9FA77E4D8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As preschool children we gradually formulate impressions and attitudes about ourselves.  Parents, siblings, and other significant adults have a major impact on self esteem.  If we are told over and over again, “no, bad boy off the table” or “No, bad boy don’t touch” we start to think “I do things wrong.  Things are more important than I am.  I’m bad!”  It is amazing the role words play into one’s self-concept.  As you can see the early childhood years are the most vulnerable.</a:t>
            </a:r>
          </a:p>
          <a:p>
            <a:pPr eaLnBrk="1" hangingPunct="1">
              <a:spcBef>
                <a:spcPct val="0"/>
              </a:spcBef>
            </a:pPr>
            <a:endParaRPr lang="en-US" altLang="en-US"/>
          </a:p>
          <a:p>
            <a:pPr eaLnBrk="1" hangingPunct="1">
              <a:spcBef>
                <a:spcPct val="0"/>
              </a:spcBef>
            </a:pPr>
            <a:r>
              <a:rPr lang="en-US" altLang="en-US"/>
              <a:t>Now as an elementary aged child taking in new experiences you interpret each experience in light of the beliefs and attitudes you have accumulated.  Peers now have a much greater influence on how children perceive themselves.  Significant adults still pay a vital role in enhancing or damaging a child’s self esteem.  </a:t>
            </a:r>
          </a:p>
          <a:p>
            <a:pPr eaLnBrk="1" hangingPunct="1">
              <a:spcBef>
                <a:spcPct val="0"/>
              </a:spcBef>
            </a:pPr>
            <a:endParaRPr lang="en-US" altLang="en-US"/>
          </a:p>
          <a:p>
            <a:pPr eaLnBrk="1" hangingPunct="1">
              <a:spcBef>
                <a:spcPct val="0"/>
              </a:spcBef>
            </a:pPr>
            <a:r>
              <a:rPr lang="en-US" altLang="en-US"/>
              <a:t>If a new experience is consistent with what you believe (your self image), it adds to your SELF and you grow.  If the experience is not consistent with your self-image, it is ignored or rejected.  In fact, we are almost compelled to behave in ways that are consistent with our self-image.  This illustrates how difficult it can be to change one’s self-concept.</a:t>
            </a:r>
          </a:p>
        </p:txBody>
      </p:sp>
      <p:sp>
        <p:nvSpPr>
          <p:cNvPr id="26628" name="Slide Number Placeholder 3">
            <a:extLst>
              <a:ext uri="{FF2B5EF4-FFF2-40B4-BE49-F238E27FC236}">
                <a16:creationId xmlns:a16="http://schemas.microsoft.com/office/drawing/2014/main" id="{4C8A9F9A-D7B3-FD40-E146-4F19E98747D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82EA88-4E3E-4619-98FB-73F00E1F55E0}"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426A02-38A3-90D3-C4CE-F11E66B8A687}"/>
              </a:ext>
            </a:extLst>
          </p:cNvPr>
          <p:cNvSpPr/>
          <p:nvPr/>
        </p:nvSpPr>
        <p:spPr>
          <a:xfrm>
            <a:off x="0" y="0"/>
            <a:ext cx="9144000" cy="4267200"/>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11" descr="FCPS Logo">
            <a:extLst>
              <a:ext uri="{FF2B5EF4-FFF2-40B4-BE49-F238E27FC236}">
                <a16:creationId xmlns:a16="http://schemas.microsoft.com/office/drawing/2014/main" id="{9DC9B0D1-FD15-4A6F-8344-1B82FE3070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572000"/>
            <a:ext cx="26670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4659102" y="1376469"/>
            <a:ext cx="4114800" cy="757130"/>
          </a:xfrm>
        </p:spPr>
        <p:txBody>
          <a:bodyPr anchor="b">
            <a:spAutoFit/>
          </a:bodyPr>
          <a:lstStyle>
            <a:lvl1pPr algn="ctr">
              <a:defRPr sz="2400" cap="all" baseline="0">
                <a:solidFill>
                  <a:schemeClr val="bg1"/>
                </a:solidFill>
              </a:defRPr>
            </a:lvl1pPr>
          </a:lstStyle>
          <a:p>
            <a:r>
              <a:rPr lang="en-US"/>
              <a:t>Click to edit Master title style</a:t>
            </a:r>
            <a:endParaRPr lang="en-US" dirty="0"/>
          </a:p>
        </p:txBody>
      </p:sp>
      <p:sp>
        <p:nvSpPr>
          <p:cNvPr id="18" name="Text Placeholder 17"/>
          <p:cNvSpPr>
            <a:spLocks noGrp="1"/>
          </p:cNvSpPr>
          <p:nvPr>
            <p:ph type="body" sz="quarter" idx="11"/>
          </p:nvPr>
        </p:nvSpPr>
        <p:spPr>
          <a:xfrm>
            <a:off x="4659102" y="2133600"/>
            <a:ext cx="4114800" cy="381000"/>
          </a:xfrm>
        </p:spPr>
        <p:txBody>
          <a:bodyPr/>
          <a:lstStyle>
            <a:lvl1pPr algn="ctr">
              <a:defRPr sz="1800">
                <a:solidFill>
                  <a:schemeClr val="bg1"/>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7471CE4-B5F5-2B92-CD32-45002ACC3AD5}"/>
              </a:ext>
            </a:extLst>
          </p:cNvPr>
          <p:cNvSpPr>
            <a:spLocks noGrp="1"/>
          </p:cNvSpPr>
          <p:nvPr>
            <p:ph type="dt" sz="half" idx="12"/>
          </p:nvPr>
        </p:nvSpPr>
        <p:spPr/>
        <p:txBody>
          <a:bodyPr/>
          <a:lstStyle>
            <a:lvl1pPr>
              <a:defRPr/>
            </a:lvl1pPr>
          </a:lstStyle>
          <a:p>
            <a:pPr>
              <a:defRPr/>
            </a:pPr>
            <a:fld id="{50251705-2E1E-47B4-A65B-85DBCE50ED74}" type="datetimeFigureOut">
              <a:rPr lang="en-US"/>
              <a:pPr>
                <a:defRPr/>
              </a:pPr>
              <a:t>2/27/2024</a:t>
            </a:fld>
            <a:endParaRPr lang="en-US" dirty="0"/>
          </a:p>
        </p:txBody>
      </p:sp>
    </p:spTree>
    <p:extLst>
      <p:ext uri="{BB962C8B-B14F-4D97-AF65-F5344CB8AC3E}">
        <p14:creationId xmlns:p14="http://schemas.microsoft.com/office/powerpoint/2010/main" val="23483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ogo/Website">
    <p:spTree>
      <p:nvGrpSpPr>
        <p:cNvPr id="1" name=""/>
        <p:cNvGrpSpPr/>
        <p:nvPr/>
      </p:nvGrpSpPr>
      <p:grpSpPr>
        <a:xfrm>
          <a:off x="0" y="0"/>
          <a:ext cx="0" cy="0"/>
          <a:chOff x="0" y="0"/>
          <a:chExt cx="0" cy="0"/>
        </a:xfrm>
      </p:grpSpPr>
      <p:pic>
        <p:nvPicPr>
          <p:cNvPr id="2" name="Picture 10" descr="FCPS Logo">
            <a:extLst>
              <a:ext uri="{FF2B5EF4-FFF2-40B4-BE49-F238E27FC236}">
                <a16:creationId xmlns:a16="http://schemas.microsoft.com/office/drawing/2014/main" id="{BE2E1386-BA34-E73A-D54A-9F8D1DE593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6300" y="2209800"/>
            <a:ext cx="26670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1">
            <a:extLst>
              <a:ext uri="{FF2B5EF4-FFF2-40B4-BE49-F238E27FC236}">
                <a16:creationId xmlns:a16="http://schemas.microsoft.com/office/drawing/2014/main" id="{BB18BEDA-CDB4-2C9E-5621-3549B5EA0ABD}"/>
              </a:ext>
            </a:extLst>
          </p:cNvPr>
          <p:cNvSpPr txBox="1">
            <a:spLocks noChangeArrowheads="1"/>
          </p:cNvSpPr>
          <p:nvPr/>
        </p:nvSpPr>
        <p:spPr bwMode="auto">
          <a:xfrm>
            <a:off x="2438400" y="4191000"/>
            <a:ext cx="44402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01677F"/>
                </a:solidFill>
              </a:rPr>
              <a:t>www.fcps.edu</a:t>
            </a:r>
          </a:p>
        </p:txBody>
      </p:sp>
      <p:sp>
        <p:nvSpPr>
          <p:cNvPr id="4" name="Date Placeholder 2">
            <a:extLst>
              <a:ext uri="{FF2B5EF4-FFF2-40B4-BE49-F238E27FC236}">
                <a16:creationId xmlns:a16="http://schemas.microsoft.com/office/drawing/2014/main" id="{765377AC-03E1-C605-3AA2-2BC31B972A62}"/>
              </a:ext>
            </a:extLst>
          </p:cNvPr>
          <p:cNvSpPr>
            <a:spLocks noGrp="1"/>
          </p:cNvSpPr>
          <p:nvPr>
            <p:ph type="dt" sz="half" idx="10"/>
          </p:nvPr>
        </p:nvSpPr>
        <p:spPr/>
        <p:txBody>
          <a:bodyPr/>
          <a:lstStyle>
            <a:lvl1pPr>
              <a:defRPr/>
            </a:lvl1pPr>
          </a:lstStyle>
          <a:p>
            <a:pPr>
              <a:defRPr/>
            </a:pPr>
            <a:fld id="{A9E973B7-DFD1-4D01-BC8C-299DCEB3DF39}" type="datetimeFigureOut">
              <a:rPr lang="en-US"/>
              <a:pPr>
                <a:defRPr/>
              </a:pPr>
              <a:t>2/27/2024</a:t>
            </a:fld>
            <a:endParaRPr lang="en-US" dirty="0"/>
          </a:p>
        </p:txBody>
      </p:sp>
      <p:sp>
        <p:nvSpPr>
          <p:cNvPr id="5" name="Footer Placeholder 3">
            <a:extLst>
              <a:ext uri="{FF2B5EF4-FFF2-40B4-BE49-F238E27FC236}">
                <a16:creationId xmlns:a16="http://schemas.microsoft.com/office/drawing/2014/main" id="{C7E0347A-EDD3-D86A-4055-DFDC31BC3E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F1195DA7-09FB-6536-7F57-BA067062EB4C}"/>
              </a:ext>
            </a:extLst>
          </p:cNvPr>
          <p:cNvSpPr>
            <a:spLocks noGrp="1"/>
          </p:cNvSpPr>
          <p:nvPr>
            <p:ph type="sldNum" sz="quarter" idx="12"/>
          </p:nvPr>
        </p:nvSpPr>
        <p:spPr/>
        <p:txBody>
          <a:bodyPr/>
          <a:lstStyle>
            <a:lvl1pPr>
              <a:defRPr/>
            </a:lvl1pPr>
          </a:lstStyle>
          <a:p>
            <a:fld id="{661AD855-2899-4F7B-821B-CFE3529B47BD}" type="slidenum">
              <a:rPr lang="en-US" altLang="en-US"/>
              <a:pPr/>
              <a:t>‹#›</a:t>
            </a:fld>
            <a:endParaRPr lang="en-US" altLang="en-US"/>
          </a:p>
        </p:txBody>
      </p:sp>
    </p:spTree>
    <p:extLst>
      <p:ext uri="{BB962C8B-B14F-4D97-AF65-F5344CB8AC3E}">
        <p14:creationId xmlns:p14="http://schemas.microsoft.com/office/powerpoint/2010/main" val="28808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a:extLst>
              <a:ext uri="{FF2B5EF4-FFF2-40B4-BE49-F238E27FC236}">
                <a16:creationId xmlns:a16="http://schemas.microsoft.com/office/drawing/2014/main" id="{0769267B-28F6-A5A2-7154-AA7563577E6D}"/>
              </a:ext>
            </a:extLst>
          </p:cNvPr>
          <p:cNvSpPr>
            <a:spLocks noGrp="1"/>
          </p:cNvSpPr>
          <p:nvPr>
            <p:ph type="dt" sz="half" idx="10"/>
          </p:nvPr>
        </p:nvSpPr>
        <p:spPr/>
        <p:txBody>
          <a:bodyPr/>
          <a:lstStyle>
            <a:lvl1pPr>
              <a:defRPr/>
            </a:lvl1pPr>
          </a:lstStyle>
          <a:p>
            <a:pPr>
              <a:defRPr/>
            </a:pPr>
            <a:fld id="{E2A5F126-980F-43D2-95E8-AF4EB936E1F4}" type="datetimeFigureOut">
              <a:rPr lang="en-US"/>
              <a:pPr>
                <a:defRPr/>
              </a:pPr>
              <a:t>2/27/2024</a:t>
            </a:fld>
            <a:endParaRPr lang="en-US" dirty="0"/>
          </a:p>
        </p:txBody>
      </p:sp>
      <p:sp>
        <p:nvSpPr>
          <p:cNvPr id="5" name="Footer Placeholder 5">
            <a:extLst>
              <a:ext uri="{FF2B5EF4-FFF2-40B4-BE49-F238E27FC236}">
                <a16:creationId xmlns:a16="http://schemas.microsoft.com/office/drawing/2014/main" id="{8CAA1AA0-E81E-078B-3822-C14E628CEE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DF07D47E-D45D-CE32-A9E6-BD6FC42BD541}"/>
              </a:ext>
            </a:extLst>
          </p:cNvPr>
          <p:cNvSpPr>
            <a:spLocks noGrp="1"/>
          </p:cNvSpPr>
          <p:nvPr>
            <p:ph type="sldNum" sz="quarter" idx="12"/>
          </p:nvPr>
        </p:nvSpPr>
        <p:spPr/>
        <p:txBody>
          <a:bodyPr/>
          <a:lstStyle>
            <a:lvl1pPr>
              <a:defRPr/>
            </a:lvl1pPr>
          </a:lstStyle>
          <a:p>
            <a:fld id="{4779F225-5E59-4EB1-83DD-D489BC373D06}" type="slidenum">
              <a:rPr lang="en-US" altLang="en-US"/>
              <a:pPr/>
              <a:t>‹#›</a:t>
            </a:fld>
            <a:endParaRPr lang="en-US" altLang="en-US"/>
          </a:p>
        </p:txBody>
      </p:sp>
    </p:spTree>
    <p:extLst>
      <p:ext uri="{BB962C8B-B14F-4D97-AF65-F5344CB8AC3E}">
        <p14:creationId xmlns:p14="http://schemas.microsoft.com/office/powerpoint/2010/main" val="399348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28650" y="838200"/>
            <a:ext cx="7886700" cy="868362"/>
          </a:xfrm>
          <a:prstGeom prst="rect">
            <a:avLst/>
          </a:prstGeom>
        </p:spPr>
        <p:txBody>
          <a:bodyPr rtlCol="0">
            <a:normAutofit/>
          </a:bodyPr>
          <a:lstStyle>
            <a:lvl1pPr>
              <a:defRPr cap="none" baseline="0"/>
            </a:lvl1pPr>
          </a:lstStyle>
          <a:p>
            <a:r>
              <a:rPr lang="en-US"/>
              <a:t>Click to edit Master title style</a:t>
            </a:r>
            <a:endParaRPr lang="en-US" dirty="0"/>
          </a:p>
        </p:txBody>
      </p:sp>
      <p:sp>
        <p:nvSpPr>
          <p:cNvPr id="6" name="Text Placeholder 2"/>
          <p:cNvSpPr>
            <a:spLocks noGrp="1"/>
          </p:cNvSpPr>
          <p:nvPr>
            <p:ph idx="1"/>
          </p:nvPr>
        </p:nvSpPr>
        <p:spPr>
          <a:xfrm>
            <a:off x="628650" y="1752600"/>
            <a:ext cx="7886700" cy="4373563"/>
          </a:xfrm>
          <a:prstGeom prst="rect">
            <a:avLst/>
          </a:prstGeom>
        </p:spPr>
        <p:txBody>
          <a:bodyPr rtlCol="0">
            <a:normAutofit/>
          </a:bodyPr>
          <a:lstStyle>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4">
            <a:extLst>
              <a:ext uri="{FF2B5EF4-FFF2-40B4-BE49-F238E27FC236}">
                <a16:creationId xmlns:a16="http://schemas.microsoft.com/office/drawing/2014/main" id="{D11530D4-EF17-8486-2FE0-24AEF38E1D57}"/>
              </a:ext>
            </a:extLst>
          </p:cNvPr>
          <p:cNvSpPr>
            <a:spLocks noGrp="1"/>
          </p:cNvSpPr>
          <p:nvPr>
            <p:ph type="dt" sz="half" idx="10"/>
          </p:nvPr>
        </p:nvSpPr>
        <p:spPr/>
        <p:txBody>
          <a:bodyPr/>
          <a:lstStyle>
            <a:lvl1pPr>
              <a:defRPr/>
            </a:lvl1pPr>
          </a:lstStyle>
          <a:p>
            <a:pPr>
              <a:defRPr/>
            </a:pPr>
            <a:fld id="{DDCBBE87-D74D-4EEA-ABA6-9E6951FAB466}" type="datetimeFigureOut">
              <a:rPr lang="en-US"/>
              <a:pPr>
                <a:defRPr/>
              </a:pPr>
              <a:t>2/27/2024</a:t>
            </a:fld>
            <a:endParaRPr lang="en-US" dirty="0"/>
          </a:p>
        </p:txBody>
      </p:sp>
      <p:sp>
        <p:nvSpPr>
          <p:cNvPr id="3" name="Footer Placeholder 5">
            <a:extLst>
              <a:ext uri="{FF2B5EF4-FFF2-40B4-BE49-F238E27FC236}">
                <a16:creationId xmlns:a16="http://schemas.microsoft.com/office/drawing/2014/main" id="{4343D60B-587B-1B3A-311A-E0E5AD414D5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F0004023-1039-2CEA-D679-48F755E05477}"/>
              </a:ext>
            </a:extLst>
          </p:cNvPr>
          <p:cNvSpPr>
            <a:spLocks noGrp="1"/>
          </p:cNvSpPr>
          <p:nvPr>
            <p:ph type="sldNum" sz="quarter" idx="12"/>
          </p:nvPr>
        </p:nvSpPr>
        <p:spPr/>
        <p:txBody>
          <a:bodyPr/>
          <a:lstStyle>
            <a:lvl1pPr>
              <a:defRPr/>
            </a:lvl1pPr>
          </a:lstStyle>
          <a:p>
            <a:fld id="{35977FCF-F845-4F34-A29D-2066031B5D49}" type="slidenum">
              <a:rPr lang="en-US" altLang="en-US"/>
              <a:pPr/>
              <a:t>‹#›</a:t>
            </a:fld>
            <a:endParaRPr lang="en-US" altLang="en-US"/>
          </a:p>
        </p:txBody>
      </p:sp>
    </p:spTree>
    <p:extLst>
      <p:ext uri="{BB962C8B-B14F-4D97-AF65-F5344CB8AC3E}">
        <p14:creationId xmlns:p14="http://schemas.microsoft.com/office/powerpoint/2010/main" val="273265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94628" cy="928689"/>
          </a:xfrm>
          <a:prstGeom prst="rect">
            <a:avLst/>
          </a:prstGeom>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1"/>
          </p:nvPr>
        </p:nvSpPr>
        <p:spPr>
          <a:xfrm>
            <a:off x="4579928" y="1825625"/>
            <a:ext cx="39433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a:extLst>
              <a:ext uri="{FF2B5EF4-FFF2-40B4-BE49-F238E27FC236}">
                <a16:creationId xmlns:a16="http://schemas.microsoft.com/office/drawing/2014/main" id="{7B7AF862-316E-99D6-13A8-A8EB035231BF}"/>
              </a:ext>
            </a:extLst>
          </p:cNvPr>
          <p:cNvSpPr>
            <a:spLocks noGrp="1"/>
          </p:cNvSpPr>
          <p:nvPr>
            <p:ph type="dt" sz="half" idx="12"/>
          </p:nvPr>
        </p:nvSpPr>
        <p:spPr/>
        <p:txBody>
          <a:bodyPr/>
          <a:lstStyle>
            <a:lvl1pPr>
              <a:defRPr/>
            </a:lvl1pPr>
          </a:lstStyle>
          <a:p>
            <a:pPr>
              <a:defRPr/>
            </a:pPr>
            <a:fld id="{ADFCC7E7-F31F-4180-B962-5DD62D088202}" type="datetimeFigureOut">
              <a:rPr lang="en-US"/>
              <a:pPr>
                <a:defRPr/>
              </a:pPr>
              <a:t>2/27/2024</a:t>
            </a:fld>
            <a:endParaRPr lang="en-US" dirty="0"/>
          </a:p>
        </p:txBody>
      </p:sp>
      <p:sp>
        <p:nvSpPr>
          <p:cNvPr id="5" name="Footer Placeholder 5">
            <a:extLst>
              <a:ext uri="{FF2B5EF4-FFF2-40B4-BE49-F238E27FC236}">
                <a16:creationId xmlns:a16="http://schemas.microsoft.com/office/drawing/2014/main" id="{99C48193-67F8-8A81-CC1C-48CFBEB7991B}"/>
              </a:ext>
            </a:extLst>
          </p:cNvPr>
          <p:cNvSpPr>
            <a:spLocks noGrp="1"/>
          </p:cNvSpPr>
          <p:nvPr>
            <p:ph type="ftr" sz="quarter" idx="13"/>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52D83CB7-65BD-7424-560A-F0D186382958}"/>
              </a:ext>
            </a:extLst>
          </p:cNvPr>
          <p:cNvSpPr>
            <a:spLocks noGrp="1"/>
          </p:cNvSpPr>
          <p:nvPr>
            <p:ph type="sldNum" sz="quarter" idx="14"/>
          </p:nvPr>
        </p:nvSpPr>
        <p:spPr/>
        <p:txBody>
          <a:bodyPr/>
          <a:lstStyle>
            <a:lvl1pPr>
              <a:defRPr/>
            </a:lvl1pPr>
          </a:lstStyle>
          <a:p>
            <a:fld id="{63B17746-4443-4AAF-864F-9801F84EBC14}" type="slidenum">
              <a:rPr lang="en-US" altLang="en-US"/>
              <a:pPr/>
              <a:t>‹#›</a:t>
            </a:fld>
            <a:endParaRPr lang="en-US" altLang="en-US"/>
          </a:p>
        </p:txBody>
      </p:sp>
    </p:spTree>
    <p:extLst>
      <p:ext uri="{BB962C8B-B14F-4D97-AF65-F5344CB8AC3E}">
        <p14:creationId xmlns:p14="http://schemas.microsoft.com/office/powerpoint/2010/main" val="425408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919163"/>
          </a:xfrm>
          <a:prstGeom prst="rect">
            <a:avLst/>
          </a:prstGeom>
        </p:spPr>
        <p:txBody>
          <a:bodyPr/>
          <a:lstStyle>
            <a:lvl1pPr>
              <a:defRPr lang="en-US" dirty="0"/>
            </a:lvl1pPr>
          </a:lstStyle>
          <a:p>
            <a:r>
              <a:rPr lang="en-US"/>
              <a:t>Click to edit Master title style</a:t>
            </a:r>
            <a:endParaRPr lang="en-US" dirty="0"/>
          </a:p>
        </p:txBody>
      </p:sp>
      <p:sp>
        <p:nvSpPr>
          <p:cNvPr id="3" name="Text Placeholder 2"/>
          <p:cNvSpPr>
            <a:spLocks noGrp="1"/>
          </p:cNvSpPr>
          <p:nvPr>
            <p:ph type="body" idx="1"/>
          </p:nvPr>
        </p:nvSpPr>
        <p:spPr>
          <a:xfrm>
            <a:off x="628650" y="1681163"/>
            <a:ext cx="3868340" cy="823912"/>
          </a:xfrm>
          <a:prstGeom prst="rect">
            <a:avLst/>
          </a:prstGeo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8650" y="2505075"/>
            <a:ext cx="3868340" cy="3684588"/>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681163"/>
            <a:ext cx="3887391" cy="823912"/>
          </a:xfrm>
          <a:prstGeom prst="rect">
            <a:avLst/>
          </a:prstGeo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7959" y="2505075"/>
            <a:ext cx="3887391" cy="3684588"/>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a:extLst>
              <a:ext uri="{FF2B5EF4-FFF2-40B4-BE49-F238E27FC236}">
                <a16:creationId xmlns:a16="http://schemas.microsoft.com/office/drawing/2014/main" id="{6149B0A5-A132-BC22-B118-13F689751747}"/>
              </a:ext>
            </a:extLst>
          </p:cNvPr>
          <p:cNvSpPr>
            <a:spLocks noGrp="1"/>
          </p:cNvSpPr>
          <p:nvPr>
            <p:ph type="dt" sz="half" idx="10"/>
          </p:nvPr>
        </p:nvSpPr>
        <p:spPr/>
        <p:txBody>
          <a:bodyPr/>
          <a:lstStyle>
            <a:lvl1pPr>
              <a:defRPr/>
            </a:lvl1pPr>
          </a:lstStyle>
          <a:p>
            <a:pPr>
              <a:defRPr/>
            </a:pPr>
            <a:fld id="{8EF5E3F6-F187-4B63-9B22-DBB88D50B0F6}" type="datetimeFigureOut">
              <a:rPr lang="en-US"/>
              <a:pPr>
                <a:defRPr/>
              </a:pPr>
              <a:t>2/27/2024</a:t>
            </a:fld>
            <a:endParaRPr lang="en-US" dirty="0"/>
          </a:p>
        </p:txBody>
      </p:sp>
      <p:sp>
        <p:nvSpPr>
          <p:cNvPr id="8" name="Footer Placeholder 5">
            <a:extLst>
              <a:ext uri="{FF2B5EF4-FFF2-40B4-BE49-F238E27FC236}">
                <a16:creationId xmlns:a16="http://schemas.microsoft.com/office/drawing/2014/main" id="{A02913FC-A988-FDA3-C4DD-BB9F6DFB331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05BCA45A-0AAD-E385-7DBE-E2E2B8B436FC}"/>
              </a:ext>
            </a:extLst>
          </p:cNvPr>
          <p:cNvSpPr>
            <a:spLocks noGrp="1"/>
          </p:cNvSpPr>
          <p:nvPr>
            <p:ph type="sldNum" sz="quarter" idx="12"/>
          </p:nvPr>
        </p:nvSpPr>
        <p:spPr/>
        <p:txBody>
          <a:bodyPr/>
          <a:lstStyle>
            <a:lvl1pPr>
              <a:defRPr/>
            </a:lvl1pPr>
          </a:lstStyle>
          <a:p>
            <a:fld id="{27AE614E-1DBA-41DC-BB58-5A9642844736}" type="slidenum">
              <a:rPr lang="en-US" altLang="en-US"/>
              <a:pPr/>
              <a:t>‹#›</a:t>
            </a:fld>
            <a:endParaRPr lang="en-US" altLang="en-US"/>
          </a:p>
        </p:txBody>
      </p:sp>
    </p:spTree>
    <p:extLst>
      <p:ext uri="{BB962C8B-B14F-4D97-AF65-F5344CB8AC3E}">
        <p14:creationId xmlns:p14="http://schemas.microsoft.com/office/powerpoint/2010/main" val="290314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928689"/>
          </a:xfrm>
          <a:prstGeom prst="rect">
            <a:avLst/>
          </a:prstGeom>
        </p:spPr>
        <p:txBody>
          <a:bodyPr/>
          <a:lstStyle>
            <a:lvl1pPr>
              <a:defRPr cap="none" baseline="0"/>
            </a:lvl1pPr>
          </a:lstStyle>
          <a:p>
            <a:r>
              <a:rPr lang="en-US"/>
              <a:t>Click to edit Master title style</a:t>
            </a:r>
            <a:endParaRPr lang="en-US" dirty="0"/>
          </a:p>
        </p:txBody>
      </p:sp>
      <p:sp>
        <p:nvSpPr>
          <p:cNvPr id="3" name="Date Placeholder 4">
            <a:extLst>
              <a:ext uri="{FF2B5EF4-FFF2-40B4-BE49-F238E27FC236}">
                <a16:creationId xmlns:a16="http://schemas.microsoft.com/office/drawing/2014/main" id="{5007C998-EF67-2514-455C-3065F013EAEF}"/>
              </a:ext>
            </a:extLst>
          </p:cNvPr>
          <p:cNvSpPr>
            <a:spLocks noGrp="1"/>
          </p:cNvSpPr>
          <p:nvPr>
            <p:ph type="dt" sz="half" idx="10"/>
          </p:nvPr>
        </p:nvSpPr>
        <p:spPr/>
        <p:txBody>
          <a:bodyPr/>
          <a:lstStyle>
            <a:lvl1pPr>
              <a:defRPr/>
            </a:lvl1pPr>
          </a:lstStyle>
          <a:p>
            <a:pPr>
              <a:defRPr/>
            </a:pPr>
            <a:fld id="{C4295092-7833-4BB9-AC91-8E08F95410BB}" type="datetimeFigureOut">
              <a:rPr lang="en-US"/>
              <a:pPr>
                <a:defRPr/>
              </a:pPr>
              <a:t>2/27/2024</a:t>
            </a:fld>
            <a:endParaRPr lang="en-US" dirty="0"/>
          </a:p>
        </p:txBody>
      </p:sp>
      <p:sp>
        <p:nvSpPr>
          <p:cNvPr id="4" name="Footer Placeholder 5">
            <a:extLst>
              <a:ext uri="{FF2B5EF4-FFF2-40B4-BE49-F238E27FC236}">
                <a16:creationId xmlns:a16="http://schemas.microsoft.com/office/drawing/2014/main" id="{9B50FA68-0444-E5DB-F111-97589DF6C90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C0C8EE4C-1BC5-FA65-7E93-1B17374FFF4F}"/>
              </a:ext>
            </a:extLst>
          </p:cNvPr>
          <p:cNvSpPr>
            <a:spLocks noGrp="1"/>
          </p:cNvSpPr>
          <p:nvPr>
            <p:ph type="sldNum" sz="quarter" idx="12"/>
          </p:nvPr>
        </p:nvSpPr>
        <p:spPr/>
        <p:txBody>
          <a:bodyPr/>
          <a:lstStyle>
            <a:lvl1pPr>
              <a:defRPr/>
            </a:lvl1pPr>
          </a:lstStyle>
          <a:p>
            <a:fld id="{6CF29207-FC52-4110-BC3A-9CC595B8D695}" type="slidenum">
              <a:rPr lang="en-US" altLang="en-US"/>
              <a:pPr/>
              <a:t>‹#›</a:t>
            </a:fld>
            <a:endParaRPr lang="en-US" altLang="en-US"/>
          </a:p>
        </p:txBody>
      </p:sp>
    </p:spTree>
    <p:extLst>
      <p:ext uri="{BB962C8B-B14F-4D97-AF65-F5344CB8AC3E}">
        <p14:creationId xmlns:p14="http://schemas.microsoft.com/office/powerpoint/2010/main" val="314531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BE2AECB4-DCB1-8B28-156F-5F39DBA806EA}"/>
              </a:ext>
            </a:extLst>
          </p:cNvPr>
          <p:cNvSpPr>
            <a:spLocks noGrp="1"/>
          </p:cNvSpPr>
          <p:nvPr>
            <p:ph type="dt" sz="half" idx="10"/>
          </p:nvPr>
        </p:nvSpPr>
        <p:spPr/>
        <p:txBody>
          <a:bodyPr/>
          <a:lstStyle>
            <a:lvl1pPr>
              <a:defRPr/>
            </a:lvl1pPr>
          </a:lstStyle>
          <a:p>
            <a:pPr>
              <a:defRPr/>
            </a:pPr>
            <a:fld id="{0D3BF370-E956-44F6-9500-B8F133363F1F}" type="datetimeFigureOut">
              <a:rPr lang="en-US"/>
              <a:pPr>
                <a:defRPr/>
              </a:pPr>
              <a:t>2/27/2024</a:t>
            </a:fld>
            <a:endParaRPr lang="en-US" dirty="0"/>
          </a:p>
        </p:txBody>
      </p:sp>
      <p:sp>
        <p:nvSpPr>
          <p:cNvPr id="3" name="Footer Placeholder 5">
            <a:extLst>
              <a:ext uri="{FF2B5EF4-FFF2-40B4-BE49-F238E27FC236}">
                <a16:creationId xmlns:a16="http://schemas.microsoft.com/office/drawing/2014/main" id="{6BABFFF3-E18D-3C3C-D7D5-9BB1E930337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585FFD1D-EA6D-7995-E3C6-D7DA39D146FA}"/>
              </a:ext>
            </a:extLst>
          </p:cNvPr>
          <p:cNvSpPr>
            <a:spLocks noGrp="1"/>
          </p:cNvSpPr>
          <p:nvPr>
            <p:ph type="sldNum" sz="quarter" idx="12"/>
          </p:nvPr>
        </p:nvSpPr>
        <p:spPr/>
        <p:txBody>
          <a:bodyPr/>
          <a:lstStyle>
            <a:lvl1pPr>
              <a:defRPr/>
            </a:lvl1pPr>
          </a:lstStyle>
          <a:p>
            <a:fld id="{2A814C92-D7BC-41DA-AA15-324F0DBD834F}" type="slidenum">
              <a:rPr lang="en-US" altLang="en-US"/>
              <a:pPr/>
              <a:t>‹#›</a:t>
            </a:fld>
            <a:endParaRPr lang="en-US" altLang="en-US"/>
          </a:p>
        </p:txBody>
      </p:sp>
    </p:spTree>
    <p:extLst>
      <p:ext uri="{BB962C8B-B14F-4D97-AF65-F5344CB8AC3E}">
        <p14:creationId xmlns:p14="http://schemas.microsoft.com/office/powerpoint/2010/main" val="1467677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987426"/>
            <a:ext cx="2949178" cy="1298574"/>
          </a:xfrm>
          <a:prstGeom prst="rect">
            <a:avLst/>
          </a:prstGeom>
        </p:spPr>
        <p:txBody>
          <a:bodyPr anchor="b">
            <a:normAutofit/>
          </a:bodyPr>
          <a:lstStyle>
            <a:lvl1pPr>
              <a:defRPr sz="3200" cap="none" baseline="0"/>
            </a:lvl1pPr>
          </a:lstStyle>
          <a:p>
            <a:r>
              <a:rPr lang="en-US"/>
              <a:t>Click to edit Master title style</a:t>
            </a:r>
            <a:endParaRPr lang="en-US" dirty="0"/>
          </a:p>
        </p:txBody>
      </p:sp>
      <p:sp>
        <p:nvSpPr>
          <p:cNvPr id="3" name="Content Placeholder 2"/>
          <p:cNvSpPr>
            <a:spLocks noGrp="1"/>
          </p:cNvSpPr>
          <p:nvPr>
            <p:ph idx="1"/>
          </p:nvPr>
        </p:nvSpPr>
        <p:spPr>
          <a:xfrm>
            <a:off x="4038601" y="987426"/>
            <a:ext cx="4476750" cy="4873625"/>
          </a:xfrm>
          <a:prstGeom prst="rect">
            <a:avLst/>
          </a:prstGeom>
        </p:spPr>
        <p:txBody>
          <a:bodyPr/>
          <a:lstStyle>
            <a:lvl1pPr>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8650" y="2438400"/>
            <a:ext cx="2949178" cy="3430588"/>
          </a:xfrm>
          <a:prstGeom prst="rect">
            <a:avLst/>
          </a:prstGeo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81C17-8751-3657-5973-86338FD61132}"/>
              </a:ext>
            </a:extLst>
          </p:cNvPr>
          <p:cNvSpPr>
            <a:spLocks noGrp="1"/>
          </p:cNvSpPr>
          <p:nvPr>
            <p:ph type="dt" sz="half" idx="10"/>
          </p:nvPr>
        </p:nvSpPr>
        <p:spPr/>
        <p:txBody>
          <a:bodyPr/>
          <a:lstStyle>
            <a:lvl1pPr>
              <a:defRPr/>
            </a:lvl1pPr>
          </a:lstStyle>
          <a:p>
            <a:pPr>
              <a:defRPr/>
            </a:pPr>
            <a:fld id="{82D7DBAA-975C-4656-BE39-4A9F75889546}" type="datetimeFigureOut">
              <a:rPr lang="en-US"/>
              <a:pPr>
                <a:defRPr/>
              </a:pPr>
              <a:t>2/27/2024</a:t>
            </a:fld>
            <a:endParaRPr lang="en-US" dirty="0"/>
          </a:p>
        </p:txBody>
      </p:sp>
      <p:sp>
        <p:nvSpPr>
          <p:cNvPr id="6" name="Footer Placeholder 5">
            <a:extLst>
              <a:ext uri="{FF2B5EF4-FFF2-40B4-BE49-F238E27FC236}">
                <a16:creationId xmlns:a16="http://schemas.microsoft.com/office/drawing/2014/main" id="{70C2B175-28A5-3C69-1D32-B90870730FA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AA309FB-DBBC-F60F-53A3-1A3F7460F584}"/>
              </a:ext>
            </a:extLst>
          </p:cNvPr>
          <p:cNvSpPr>
            <a:spLocks noGrp="1"/>
          </p:cNvSpPr>
          <p:nvPr>
            <p:ph type="sldNum" sz="quarter" idx="12"/>
          </p:nvPr>
        </p:nvSpPr>
        <p:spPr/>
        <p:txBody>
          <a:bodyPr/>
          <a:lstStyle>
            <a:lvl1pPr>
              <a:defRPr/>
            </a:lvl1pPr>
          </a:lstStyle>
          <a:p>
            <a:fld id="{90AD8C1C-528A-405D-B1F2-EAE06B4084AD}" type="slidenum">
              <a:rPr lang="en-US" altLang="en-US"/>
              <a:pPr/>
              <a:t>‹#›</a:t>
            </a:fld>
            <a:endParaRPr lang="en-US" altLang="en-US"/>
          </a:p>
        </p:txBody>
      </p:sp>
    </p:spTree>
    <p:extLst>
      <p:ext uri="{BB962C8B-B14F-4D97-AF65-F5344CB8AC3E}">
        <p14:creationId xmlns:p14="http://schemas.microsoft.com/office/powerpoint/2010/main" val="300699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6200"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1" name="Title 1"/>
          <p:cNvSpPr>
            <a:spLocks noGrp="1"/>
          </p:cNvSpPr>
          <p:nvPr>
            <p:ph type="title"/>
          </p:nvPr>
        </p:nvSpPr>
        <p:spPr>
          <a:xfrm>
            <a:off x="628650" y="987426"/>
            <a:ext cx="2949178" cy="1298574"/>
          </a:xfrm>
          <a:prstGeom prst="rect">
            <a:avLst/>
          </a:prstGeom>
        </p:spPr>
        <p:txBody>
          <a:bodyPr anchor="b">
            <a:normAutofit/>
          </a:bodyPr>
          <a:lstStyle>
            <a:lvl1pPr>
              <a:defRPr sz="3200" cap="none" baseline="0"/>
            </a:lvl1pPr>
          </a:lstStyle>
          <a:p>
            <a:r>
              <a:rPr lang="en-US"/>
              <a:t>Click to edit Master title style</a:t>
            </a:r>
            <a:endParaRPr lang="en-US" dirty="0"/>
          </a:p>
        </p:txBody>
      </p:sp>
      <p:sp>
        <p:nvSpPr>
          <p:cNvPr id="12" name="Text Placeholder 3"/>
          <p:cNvSpPr>
            <a:spLocks noGrp="1"/>
          </p:cNvSpPr>
          <p:nvPr>
            <p:ph type="body" sz="half" idx="2"/>
          </p:nvPr>
        </p:nvSpPr>
        <p:spPr>
          <a:xfrm>
            <a:off x="628650" y="2438400"/>
            <a:ext cx="2949178" cy="3430588"/>
          </a:xfrm>
          <a:prstGeom prst="rect">
            <a:avLst/>
          </a:prstGeo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4">
            <a:extLst>
              <a:ext uri="{FF2B5EF4-FFF2-40B4-BE49-F238E27FC236}">
                <a16:creationId xmlns:a16="http://schemas.microsoft.com/office/drawing/2014/main" id="{44DB5FC6-2C6E-C4A7-F859-1153C8D8EDBB}"/>
              </a:ext>
            </a:extLst>
          </p:cNvPr>
          <p:cNvSpPr>
            <a:spLocks noGrp="1"/>
          </p:cNvSpPr>
          <p:nvPr>
            <p:ph type="dt" sz="half" idx="10"/>
          </p:nvPr>
        </p:nvSpPr>
        <p:spPr/>
        <p:txBody>
          <a:bodyPr/>
          <a:lstStyle>
            <a:lvl1pPr>
              <a:defRPr/>
            </a:lvl1pPr>
          </a:lstStyle>
          <a:p>
            <a:pPr>
              <a:defRPr/>
            </a:pPr>
            <a:fld id="{B0F3E1C7-6DEC-4D9F-9800-1AB48FCE8A0D}" type="datetimeFigureOut">
              <a:rPr lang="en-US"/>
              <a:pPr>
                <a:defRPr/>
              </a:pPr>
              <a:t>2/27/2024</a:t>
            </a:fld>
            <a:endParaRPr lang="en-US" dirty="0"/>
          </a:p>
        </p:txBody>
      </p:sp>
      <p:sp>
        <p:nvSpPr>
          <p:cNvPr id="4" name="Footer Placeholder 5">
            <a:extLst>
              <a:ext uri="{FF2B5EF4-FFF2-40B4-BE49-F238E27FC236}">
                <a16:creationId xmlns:a16="http://schemas.microsoft.com/office/drawing/2014/main" id="{EEFBF1DA-B50F-7CA7-9006-B5CD3532398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9A923B59-246B-CCB4-D228-97A00047B9E9}"/>
              </a:ext>
            </a:extLst>
          </p:cNvPr>
          <p:cNvSpPr>
            <a:spLocks noGrp="1"/>
          </p:cNvSpPr>
          <p:nvPr>
            <p:ph type="sldNum" sz="quarter" idx="12"/>
          </p:nvPr>
        </p:nvSpPr>
        <p:spPr/>
        <p:txBody>
          <a:bodyPr/>
          <a:lstStyle>
            <a:lvl1pPr>
              <a:defRPr/>
            </a:lvl1pPr>
          </a:lstStyle>
          <a:p>
            <a:fld id="{01B42348-29E4-4EA9-B399-C535DE956EF0}" type="slidenum">
              <a:rPr lang="en-US" altLang="en-US"/>
              <a:pPr/>
              <a:t>‹#›</a:t>
            </a:fld>
            <a:endParaRPr lang="en-US" altLang="en-US"/>
          </a:p>
        </p:txBody>
      </p:sp>
    </p:spTree>
    <p:extLst>
      <p:ext uri="{BB962C8B-B14F-4D97-AF65-F5344CB8AC3E}">
        <p14:creationId xmlns:p14="http://schemas.microsoft.com/office/powerpoint/2010/main" val="141174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928688"/>
          </a:xfrm>
          <a:prstGeom prst="rect">
            <a:avLst/>
          </a:prstGeom>
        </p:spPr>
        <p:txBody>
          <a:bodyPr/>
          <a:lstStyle>
            <a:lvl1pPr>
              <a:defRPr cap="none" baseline="0"/>
            </a:lvl1pPr>
          </a:lstStyle>
          <a:p>
            <a:r>
              <a:rPr lang="en-US"/>
              <a:t>Click to edit Master title style</a:t>
            </a:r>
            <a:endParaRPr lang="en-US" dirty="0"/>
          </a:p>
        </p:txBody>
      </p:sp>
      <p:sp>
        <p:nvSpPr>
          <p:cNvPr id="3" name="Date Placeholder 4">
            <a:extLst>
              <a:ext uri="{FF2B5EF4-FFF2-40B4-BE49-F238E27FC236}">
                <a16:creationId xmlns:a16="http://schemas.microsoft.com/office/drawing/2014/main" id="{53B5641F-0AC7-2EA1-4A25-D2B4DA1B5547}"/>
              </a:ext>
            </a:extLst>
          </p:cNvPr>
          <p:cNvSpPr>
            <a:spLocks noGrp="1"/>
          </p:cNvSpPr>
          <p:nvPr>
            <p:ph type="dt" sz="half" idx="10"/>
          </p:nvPr>
        </p:nvSpPr>
        <p:spPr/>
        <p:txBody>
          <a:bodyPr/>
          <a:lstStyle>
            <a:lvl1pPr>
              <a:defRPr/>
            </a:lvl1pPr>
          </a:lstStyle>
          <a:p>
            <a:pPr>
              <a:defRPr/>
            </a:pPr>
            <a:fld id="{E1617906-CD04-4270-B5AC-B6B64C4B9280}" type="datetimeFigureOut">
              <a:rPr lang="en-US"/>
              <a:pPr>
                <a:defRPr/>
              </a:pPr>
              <a:t>2/27/2024</a:t>
            </a:fld>
            <a:endParaRPr lang="en-US" dirty="0"/>
          </a:p>
        </p:txBody>
      </p:sp>
      <p:sp>
        <p:nvSpPr>
          <p:cNvPr id="4" name="Footer Placeholder 5">
            <a:extLst>
              <a:ext uri="{FF2B5EF4-FFF2-40B4-BE49-F238E27FC236}">
                <a16:creationId xmlns:a16="http://schemas.microsoft.com/office/drawing/2014/main" id="{ADF0E772-BB46-4998-F9D8-34A33BD6A22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DD1EE5DA-6A79-BBFA-C232-0D873F9B26E9}"/>
              </a:ext>
            </a:extLst>
          </p:cNvPr>
          <p:cNvSpPr>
            <a:spLocks noGrp="1"/>
          </p:cNvSpPr>
          <p:nvPr>
            <p:ph type="sldNum" sz="quarter" idx="12"/>
          </p:nvPr>
        </p:nvSpPr>
        <p:spPr/>
        <p:txBody>
          <a:bodyPr/>
          <a:lstStyle>
            <a:lvl1pPr>
              <a:defRPr/>
            </a:lvl1pPr>
          </a:lstStyle>
          <a:p>
            <a:fld id="{A5FC1CD3-B475-49B2-B27B-7EB7B61FC7E4}" type="slidenum">
              <a:rPr lang="en-US" altLang="en-US"/>
              <a:pPr/>
              <a:t>‹#›</a:t>
            </a:fld>
            <a:endParaRPr lang="en-US" altLang="en-US"/>
          </a:p>
        </p:txBody>
      </p:sp>
    </p:spTree>
    <p:extLst>
      <p:ext uri="{BB962C8B-B14F-4D97-AF65-F5344CB8AC3E}">
        <p14:creationId xmlns:p14="http://schemas.microsoft.com/office/powerpoint/2010/main" val="1787645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AB5287F-00A8-4C4B-57E0-D9FEA769E871}"/>
              </a:ext>
            </a:extLst>
          </p:cNvPr>
          <p:cNvSpPr>
            <a:spLocks noGrp="1"/>
          </p:cNvSpPr>
          <p:nvPr>
            <p:ph type="title"/>
          </p:nvPr>
        </p:nvSpPr>
        <p:spPr bwMode="auto">
          <a:xfrm>
            <a:off x="628650" y="838200"/>
            <a:ext cx="78295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7084346-5C8D-ED25-1B6A-5844C852F621}"/>
              </a:ext>
            </a:extLst>
          </p:cNvPr>
          <p:cNvSpPr>
            <a:spLocks noGrp="1"/>
          </p:cNvSpPr>
          <p:nvPr>
            <p:ph type="body" idx="1"/>
          </p:nvPr>
        </p:nvSpPr>
        <p:spPr bwMode="auto">
          <a:xfrm>
            <a:off x="628650" y="1752600"/>
            <a:ext cx="782955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 name="Rectangle 17">
            <a:extLst>
              <a:ext uri="{FF2B5EF4-FFF2-40B4-BE49-F238E27FC236}">
                <a16:creationId xmlns:a16="http://schemas.microsoft.com/office/drawing/2014/main" id="{A5BD81E4-BEE0-C9F9-B3EF-D2AA7674B4C7}"/>
              </a:ext>
            </a:extLst>
          </p:cNvPr>
          <p:cNvSpPr/>
          <p:nvPr/>
        </p:nvSpPr>
        <p:spPr>
          <a:xfrm>
            <a:off x="0" y="0"/>
            <a:ext cx="6248400" cy="757238"/>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Date Placeholder 4">
            <a:extLst>
              <a:ext uri="{FF2B5EF4-FFF2-40B4-BE49-F238E27FC236}">
                <a16:creationId xmlns:a16="http://schemas.microsoft.com/office/drawing/2014/main" id="{C09BA76B-BBFB-73B0-F166-3B7327EB3B3F}"/>
              </a:ext>
            </a:extLst>
          </p:cNvPr>
          <p:cNvSpPr>
            <a:spLocks noGrp="1"/>
          </p:cNvSpPr>
          <p:nvPr>
            <p:ph type="dt" sz="half" idx="2"/>
          </p:nvPr>
        </p:nvSpPr>
        <p:spPr>
          <a:xfrm>
            <a:off x="628650" y="6356350"/>
            <a:ext cx="2057400" cy="365125"/>
          </a:xfrm>
          <a:prstGeom prst="rect">
            <a:avLst/>
          </a:prstGeom>
        </p:spPr>
        <p:txBody>
          <a:bodyPr/>
          <a:lstStyle>
            <a:lvl1pPr>
              <a:defRPr sz="1200" smtClean="0">
                <a:solidFill>
                  <a:schemeClr val="bg1">
                    <a:lumMod val="50000"/>
                  </a:schemeClr>
                </a:solidFill>
                <a:latin typeface="Arial" charset="0"/>
              </a:defRPr>
            </a:lvl1pPr>
          </a:lstStyle>
          <a:p>
            <a:pPr>
              <a:defRPr/>
            </a:pPr>
            <a:fld id="{3B09D26F-5B1C-4FD1-8899-5706C2C6AF1C}" type="datetimeFigureOut">
              <a:rPr lang="en-US"/>
              <a:pPr>
                <a:defRPr/>
              </a:pPr>
              <a:t>2/27/2024</a:t>
            </a:fld>
            <a:endParaRPr lang="en-US" dirty="0"/>
          </a:p>
        </p:txBody>
      </p:sp>
      <p:sp>
        <p:nvSpPr>
          <p:cNvPr id="21" name="Footer Placeholder 5">
            <a:extLst>
              <a:ext uri="{FF2B5EF4-FFF2-40B4-BE49-F238E27FC236}">
                <a16:creationId xmlns:a16="http://schemas.microsoft.com/office/drawing/2014/main" id="{44937745-0E89-C7E7-5AE1-5430AE3ABC07}"/>
              </a:ext>
            </a:extLst>
          </p:cNvPr>
          <p:cNvSpPr>
            <a:spLocks noGrp="1"/>
          </p:cNvSpPr>
          <p:nvPr>
            <p:ph type="ftr" sz="quarter" idx="3"/>
          </p:nvPr>
        </p:nvSpPr>
        <p:spPr>
          <a:xfrm>
            <a:off x="3028950" y="6356350"/>
            <a:ext cx="3086100" cy="365125"/>
          </a:xfrm>
          <a:prstGeom prst="rect">
            <a:avLst/>
          </a:prstGeom>
        </p:spPr>
        <p:txBody>
          <a:bodyPr/>
          <a:lstStyle>
            <a:lvl1pPr>
              <a:defRPr sz="1200">
                <a:solidFill>
                  <a:schemeClr val="bg1">
                    <a:lumMod val="50000"/>
                  </a:schemeClr>
                </a:solidFill>
                <a:latin typeface="Arial" charset="0"/>
              </a:defRPr>
            </a:lvl1pPr>
          </a:lstStyle>
          <a:p>
            <a:pPr>
              <a:defRPr/>
            </a:pPr>
            <a:endParaRPr lang="en-US"/>
          </a:p>
        </p:txBody>
      </p:sp>
      <p:sp>
        <p:nvSpPr>
          <p:cNvPr id="22" name="Slide Number Placeholder 6">
            <a:extLst>
              <a:ext uri="{FF2B5EF4-FFF2-40B4-BE49-F238E27FC236}">
                <a16:creationId xmlns:a16="http://schemas.microsoft.com/office/drawing/2014/main" id="{4B21A771-4644-E2D3-EF1A-5EC939A8BF96}"/>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7F7F7F"/>
                </a:solidFill>
              </a:defRPr>
            </a:lvl1pPr>
          </a:lstStyle>
          <a:p>
            <a:fld id="{4C148C28-E148-4B97-B25A-6C1D831D1EF6}" type="slidenum">
              <a:rPr lang="en-US" altLang="en-US"/>
              <a:pPr/>
              <a:t>‹#›</a:t>
            </a:fld>
            <a:endParaRPr lang="en-US" altLang="en-US"/>
          </a:p>
        </p:txBody>
      </p:sp>
      <p:sp>
        <p:nvSpPr>
          <p:cNvPr id="23" name="Rectangle 22">
            <a:extLst>
              <a:ext uri="{FF2B5EF4-FFF2-40B4-BE49-F238E27FC236}">
                <a16:creationId xmlns:a16="http://schemas.microsoft.com/office/drawing/2014/main" id="{6BF805D7-079D-8AE8-B24E-1700A71DCA0D}"/>
              </a:ext>
            </a:extLst>
          </p:cNvPr>
          <p:cNvSpPr/>
          <p:nvPr/>
        </p:nvSpPr>
        <p:spPr>
          <a:xfrm>
            <a:off x="7772400" y="0"/>
            <a:ext cx="1371600" cy="757238"/>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3" name="Picture 9" descr="FCPS Logo">
            <a:extLst>
              <a:ext uri="{FF2B5EF4-FFF2-40B4-BE49-F238E27FC236}">
                <a16:creationId xmlns:a16="http://schemas.microsoft.com/office/drawing/2014/main" id="{6D259D03-3505-7961-A05D-DCD970C37DD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05575" y="60325"/>
            <a:ext cx="1038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4" r:id="rId10"/>
    <p:sldLayoutId id="2147483742" r:id="rId11"/>
  </p:sldLayoutIdLst>
  <p:txStyles>
    <p:titleStyle>
      <a:lvl1pPr algn="l" rtl="0" fontAlgn="base">
        <a:lnSpc>
          <a:spcPct val="90000"/>
        </a:lnSpc>
        <a:spcBef>
          <a:spcPct val="0"/>
        </a:spcBef>
        <a:spcAft>
          <a:spcPct val="0"/>
        </a:spcAft>
        <a:defRPr sz="3200" kern="1200">
          <a:solidFill>
            <a:schemeClr val="tx1"/>
          </a:solidFill>
          <a:latin typeface="+mj-lt"/>
          <a:ea typeface="+mj-ea"/>
          <a:cs typeface="+mj-cs"/>
        </a:defRPr>
      </a:lvl1pPr>
      <a:lvl2pPr algn="l" rtl="0" fontAlgn="base">
        <a:lnSpc>
          <a:spcPct val="90000"/>
        </a:lnSpc>
        <a:spcBef>
          <a:spcPct val="0"/>
        </a:spcBef>
        <a:spcAft>
          <a:spcPct val="0"/>
        </a:spcAft>
        <a:defRPr sz="3200">
          <a:solidFill>
            <a:schemeClr val="tx1"/>
          </a:solidFill>
          <a:latin typeface="Arial" panose="020B0604020202020204" pitchFamily="34" charset="0"/>
        </a:defRPr>
      </a:lvl2pPr>
      <a:lvl3pPr algn="l" rtl="0" fontAlgn="base">
        <a:lnSpc>
          <a:spcPct val="90000"/>
        </a:lnSpc>
        <a:spcBef>
          <a:spcPct val="0"/>
        </a:spcBef>
        <a:spcAft>
          <a:spcPct val="0"/>
        </a:spcAft>
        <a:defRPr sz="3200">
          <a:solidFill>
            <a:schemeClr val="tx1"/>
          </a:solidFill>
          <a:latin typeface="Arial" panose="020B0604020202020204" pitchFamily="34" charset="0"/>
        </a:defRPr>
      </a:lvl3pPr>
      <a:lvl4pPr algn="l" rtl="0" fontAlgn="base">
        <a:lnSpc>
          <a:spcPct val="90000"/>
        </a:lnSpc>
        <a:spcBef>
          <a:spcPct val="0"/>
        </a:spcBef>
        <a:spcAft>
          <a:spcPct val="0"/>
        </a:spcAft>
        <a:defRPr sz="3200">
          <a:solidFill>
            <a:schemeClr val="tx1"/>
          </a:solidFill>
          <a:latin typeface="Arial" panose="020B0604020202020204" pitchFamily="34" charset="0"/>
        </a:defRPr>
      </a:lvl4pPr>
      <a:lvl5pPr algn="l" rtl="0" fontAlgn="base">
        <a:lnSpc>
          <a:spcPct val="90000"/>
        </a:lnSpc>
        <a:spcBef>
          <a:spcPct val="0"/>
        </a:spcBef>
        <a:spcAft>
          <a:spcPct val="0"/>
        </a:spcAft>
        <a:defRPr sz="3200">
          <a:solidFill>
            <a:schemeClr val="tx1"/>
          </a:solidFill>
          <a:latin typeface="Arial" panose="020B0604020202020204" pitchFamily="34" charset="0"/>
        </a:defRPr>
      </a:lvl5pPr>
      <a:lvl6pPr marL="457200" algn="l" rtl="0" fontAlgn="base">
        <a:lnSpc>
          <a:spcPct val="90000"/>
        </a:lnSpc>
        <a:spcBef>
          <a:spcPct val="0"/>
        </a:spcBef>
        <a:spcAft>
          <a:spcPct val="0"/>
        </a:spcAft>
        <a:defRPr sz="3200">
          <a:solidFill>
            <a:schemeClr val="tx1"/>
          </a:solidFill>
          <a:latin typeface="Arial" panose="020B0604020202020204" pitchFamily="34" charset="0"/>
        </a:defRPr>
      </a:lvl6pPr>
      <a:lvl7pPr marL="914400" algn="l" rtl="0" fontAlgn="base">
        <a:lnSpc>
          <a:spcPct val="90000"/>
        </a:lnSpc>
        <a:spcBef>
          <a:spcPct val="0"/>
        </a:spcBef>
        <a:spcAft>
          <a:spcPct val="0"/>
        </a:spcAft>
        <a:defRPr sz="3200">
          <a:solidFill>
            <a:schemeClr val="tx1"/>
          </a:solidFill>
          <a:latin typeface="Arial" panose="020B0604020202020204" pitchFamily="34" charset="0"/>
        </a:defRPr>
      </a:lvl7pPr>
      <a:lvl8pPr marL="1371600" algn="l" rtl="0" fontAlgn="base">
        <a:lnSpc>
          <a:spcPct val="90000"/>
        </a:lnSpc>
        <a:spcBef>
          <a:spcPct val="0"/>
        </a:spcBef>
        <a:spcAft>
          <a:spcPct val="0"/>
        </a:spcAft>
        <a:defRPr sz="3200">
          <a:solidFill>
            <a:schemeClr val="tx1"/>
          </a:solidFill>
          <a:latin typeface="Arial" panose="020B0604020202020204" pitchFamily="34" charset="0"/>
        </a:defRPr>
      </a:lvl8pPr>
      <a:lvl9pPr marL="1828800" algn="l" rtl="0" fontAlgn="base">
        <a:lnSpc>
          <a:spcPct val="90000"/>
        </a:lnSpc>
        <a:spcBef>
          <a:spcPct val="0"/>
        </a:spcBef>
        <a:spcAft>
          <a:spcPct val="0"/>
        </a:spcAft>
        <a:defRPr sz="3200">
          <a:solidFill>
            <a:schemeClr val="tx1"/>
          </a:solidFill>
          <a:latin typeface="Arial" panose="020B0604020202020204" pitchFamily="34" charset="0"/>
        </a:defRPr>
      </a:lvl9pPr>
    </p:titleStyle>
    <p:bodyStyle>
      <a:lvl1pPr algn="l" rtl="0" fontAlgn="base">
        <a:lnSpc>
          <a:spcPct val="90000"/>
        </a:lnSpc>
        <a:spcBef>
          <a:spcPts val="1000"/>
        </a:spcBef>
        <a:spcAft>
          <a:spcPct val="0"/>
        </a:spcAft>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2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hyperlink" Target="https://www.fcps.edu/resources/family-engagement/family-engagement-resources"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images.google.com/imgres?imgurl=http://www.theconfidentmom.com/wp-content/uploads/2009/11/child_thinking.141200543.jpg&amp;imgrefurl=http://www.theconfidentmom.com/are-you-a-bad-mom-when-you-allow-your-kids-to-struggle/&amp;usg=__ZeiZwhXSq8ItQFpragTzCldLCSs=&amp;h=2000&amp;w=1452&amp;sz=1728&amp;hl=en&amp;start=381&amp;tbnid=djSnFplr9Ci9YM:&amp;tbnh=150&amp;tbnw=109&amp;prev=/images%3Fq%3Dconfident%2Bchild%26gbv%3D2%26ndsp%3D20%26hl%3Den%26sa%3DN%26start%3D380"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2">
            <a:extLst>
              <a:ext uri="{FF2B5EF4-FFF2-40B4-BE49-F238E27FC236}">
                <a16:creationId xmlns:a16="http://schemas.microsoft.com/office/drawing/2014/main" id="{04CFE4FC-7CFF-3A2F-0CC6-F90409D7E1C5}"/>
              </a:ext>
            </a:extLst>
          </p:cNvPr>
          <p:cNvSpPr>
            <a:spLocks noGrp="1"/>
          </p:cNvSpPr>
          <p:nvPr>
            <p:ph type="body" sz="quarter" idx="11"/>
          </p:nvPr>
        </p:nvSpPr>
        <p:spPr>
          <a:xfrm>
            <a:off x="3276600" y="3352800"/>
            <a:ext cx="5268913" cy="381000"/>
          </a:xfrm>
        </p:spPr>
        <p:txBody>
          <a:bodyPr/>
          <a:lstStyle/>
          <a:p>
            <a:r>
              <a:rPr lang="en-US" altLang="en-US" sz="1600"/>
              <a:t>Family and School Partnerships </a:t>
            </a:r>
          </a:p>
          <a:p>
            <a:r>
              <a:rPr lang="en-US" altLang="en-US" sz="1600"/>
              <a:t>Office of Professional Learning &amp; Family Engagement </a:t>
            </a:r>
          </a:p>
        </p:txBody>
      </p:sp>
      <p:sp>
        <p:nvSpPr>
          <p:cNvPr id="4099" name="Title 7">
            <a:extLst>
              <a:ext uri="{FF2B5EF4-FFF2-40B4-BE49-F238E27FC236}">
                <a16:creationId xmlns:a16="http://schemas.microsoft.com/office/drawing/2014/main" id="{F39F1645-0199-3359-70B6-BA25298E9413}"/>
              </a:ext>
            </a:extLst>
          </p:cNvPr>
          <p:cNvSpPr>
            <a:spLocks noGrp="1"/>
          </p:cNvSpPr>
          <p:nvPr>
            <p:ph type="ctrTitle" idx="4294967295"/>
          </p:nvPr>
        </p:nvSpPr>
        <p:spPr>
          <a:xfrm>
            <a:off x="2438400" y="1066800"/>
            <a:ext cx="6705600" cy="1752600"/>
          </a:xfrm>
        </p:spPr>
        <p:txBody>
          <a:bodyPr/>
          <a:lstStyle/>
          <a:p>
            <a:r>
              <a:rPr lang="en-US" altLang="en-US" b="1">
                <a:solidFill>
                  <a:schemeClr val="bg1"/>
                </a:solidFill>
              </a:rPr>
              <a:t>Understanding and Enhancing Children’s Self-Esteem</a:t>
            </a:r>
            <a:endParaRPr lang="en-US" alt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31FFDA14-533D-0A29-3099-3999518CEBD4}"/>
              </a:ext>
            </a:extLst>
          </p:cNvPr>
          <p:cNvSpPr>
            <a:spLocks noChangeArrowheads="1"/>
          </p:cNvSpPr>
          <p:nvPr/>
        </p:nvSpPr>
        <p:spPr bwMode="auto">
          <a:xfrm>
            <a:off x="5410200" y="3162300"/>
            <a:ext cx="3048000" cy="990600"/>
          </a:xfrm>
          <a:prstGeom prst="wedgeRectCallout">
            <a:avLst>
              <a:gd name="adj1" fmla="val -82861"/>
              <a:gd name="adj2" fmla="val -62903"/>
            </a:avLst>
          </a:prstGeom>
          <a:solidFill>
            <a:srgbClr val="00CCFF"/>
          </a:solidFill>
          <a:ln w="9525">
            <a:solidFill>
              <a:srgbClr val="000000"/>
            </a:solidFill>
            <a:miter lim="800000"/>
            <a:headEnd/>
            <a:tailEnd/>
          </a:ln>
        </p:spPr>
        <p:txBody>
          <a:bodyPr/>
          <a:lstStyle>
            <a:lvl1pPr>
              <a:lnSpc>
                <a:spcPct val="90000"/>
              </a:lnSpc>
              <a:spcBef>
                <a:spcPts val="1000"/>
              </a:spcBef>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2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pPr>
            <a:r>
              <a:rPr lang="en-US" altLang="en-US" sz="2400"/>
              <a:t>   Why didn’t you get</a:t>
            </a:r>
          </a:p>
          <a:p>
            <a:pPr>
              <a:lnSpc>
                <a:spcPct val="100000"/>
              </a:lnSpc>
              <a:spcBef>
                <a:spcPct val="0"/>
              </a:spcBef>
            </a:pPr>
            <a:r>
              <a:rPr lang="en-US" altLang="en-US" sz="2400"/>
              <a:t>    three?</a:t>
            </a:r>
          </a:p>
        </p:txBody>
      </p:sp>
      <p:sp>
        <p:nvSpPr>
          <p:cNvPr id="13315" name="AutoShape 1">
            <a:extLst>
              <a:ext uri="{FF2B5EF4-FFF2-40B4-BE49-F238E27FC236}">
                <a16:creationId xmlns:a16="http://schemas.microsoft.com/office/drawing/2014/main" id="{176CD2D8-20A1-BBDE-89C9-8A70ECA61963}"/>
              </a:ext>
            </a:extLst>
          </p:cNvPr>
          <p:cNvSpPr>
            <a:spLocks noChangeArrowheads="1"/>
          </p:cNvSpPr>
          <p:nvPr/>
        </p:nvSpPr>
        <p:spPr bwMode="auto">
          <a:xfrm rot="10800000">
            <a:off x="381000" y="4724400"/>
            <a:ext cx="3200400" cy="1524000"/>
          </a:xfrm>
          <a:prstGeom prst="wedgeEllipseCallout">
            <a:avLst>
              <a:gd name="adj1" fmla="val -62116"/>
              <a:gd name="adj2" fmla="val -35000"/>
            </a:avLst>
          </a:prstGeom>
          <a:solidFill>
            <a:srgbClr val="FFFF00"/>
          </a:solidFill>
          <a:ln w="9525">
            <a:solidFill>
              <a:srgbClr val="000000"/>
            </a:solidFill>
            <a:miter lim="800000"/>
            <a:headEnd/>
            <a:tailEnd/>
          </a:ln>
        </p:spPr>
        <p:txBody>
          <a:bodyPr rot="10800000"/>
          <a:lstStyle>
            <a:lvl1pPr>
              <a:lnSpc>
                <a:spcPct val="90000"/>
              </a:lnSpc>
              <a:spcBef>
                <a:spcPts val="1000"/>
              </a:spcBef>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2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pPr>
            <a:r>
              <a:rPr lang="en-US" altLang="en-US" sz="2400"/>
              <a:t>Yes, but did you sweep the floor?</a:t>
            </a:r>
          </a:p>
        </p:txBody>
      </p:sp>
      <p:sp>
        <p:nvSpPr>
          <p:cNvPr id="13316" name="Rectangle 3">
            <a:extLst>
              <a:ext uri="{FF2B5EF4-FFF2-40B4-BE49-F238E27FC236}">
                <a16:creationId xmlns:a16="http://schemas.microsoft.com/office/drawing/2014/main" id="{39B6C394-AD7B-A8AC-5C91-BD71EC2C9A1F}"/>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2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pPr>
            <a:endParaRPr lang="en-US" altLang="en-US" sz="1800">
              <a:latin typeface="Calibri" panose="020F0502020204030204" pitchFamily="34" charset="0"/>
            </a:endParaRPr>
          </a:p>
        </p:txBody>
      </p:sp>
      <p:sp>
        <p:nvSpPr>
          <p:cNvPr id="13317" name="TextBox 6">
            <a:extLst>
              <a:ext uri="{FF2B5EF4-FFF2-40B4-BE49-F238E27FC236}">
                <a16:creationId xmlns:a16="http://schemas.microsoft.com/office/drawing/2014/main" id="{57D908DD-2F37-E094-5F62-02CEAE457053}"/>
              </a:ext>
            </a:extLst>
          </p:cNvPr>
          <p:cNvSpPr txBox="1">
            <a:spLocks noChangeArrowheads="1"/>
          </p:cNvSpPr>
          <p:nvPr/>
        </p:nvSpPr>
        <p:spPr bwMode="auto">
          <a:xfrm>
            <a:off x="546100" y="928688"/>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2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pPr>
            <a:r>
              <a:rPr lang="en-US" altLang="en-US" sz="3600">
                <a:latin typeface="Calibri" panose="020F0502020204030204" pitchFamily="34" charset="0"/>
              </a:rPr>
              <a:t>Language is Key Strategy </a:t>
            </a:r>
          </a:p>
          <a:p>
            <a:pPr algn="ctr">
              <a:lnSpc>
                <a:spcPct val="100000"/>
              </a:lnSpc>
              <a:spcBef>
                <a:spcPct val="0"/>
              </a:spcBef>
            </a:pPr>
            <a:r>
              <a:rPr lang="en-US" altLang="en-US" sz="3600">
                <a:latin typeface="Calibri" panose="020F0502020204030204" pitchFamily="34" charset="0"/>
              </a:rPr>
              <a:t>to Building Self-Esteem</a:t>
            </a:r>
          </a:p>
        </p:txBody>
      </p:sp>
      <p:sp>
        <p:nvSpPr>
          <p:cNvPr id="13318" name="TextBox 7">
            <a:extLst>
              <a:ext uri="{FF2B5EF4-FFF2-40B4-BE49-F238E27FC236}">
                <a16:creationId xmlns:a16="http://schemas.microsoft.com/office/drawing/2014/main" id="{CEAE4611-6AE5-B68F-1E80-CCC77BC05894}"/>
              </a:ext>
            </a:extLst>
          </p:cNvPr>
          <p:cNvSpPr txBox="1">
            <a:spLocks noChangeArrowheads="1"/>
          </p:cNvSpPr>
          <p:nvPr/>
        </p:nvSpPr>
        <p:spPr bwMode="auto">
          <a:xfrm>
            <a:off x="228600" y="2128838"/>
            <a:ext cx="8229600" cy="831850"/>
          </a:xfrm>
          <a:prstGeom prst="rect">
            <a:avLst/>
          </a:prstGeom>
          <a:solidFill>
            <a:srgbClr val="66CCFF">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2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pPr>
            <a:r>
              <a:rPr lang="en-US" altLang="en-US" sz="2400">
                <a:latin typeface="Calibri" panose="020F0502020204030204" pitchFamily="34" charset="0"/>
              </a:rPr>
              <a:t>“I got two A’s,” the small girl cried, her voice was filled with glee.  Her father very bluntly asked, </a:t>
            </a:r>
          </a:p>
        </p:txBody>
      </p:sp>
      <p:sp>
        <p:nvSpPr>
          <p:cNvPr id="13319" name="TextBox 8">
            <a:extLst>
              <a:ext uri="{FF2B5EF4-FFF2-40B4-BE49-F238E27FC236}">
                <a16:creationId xmlns:a16="http://schemas.microsoft.com/office/drawing/2014/main" id="{E4A305AE-61B5-5584-485F-0A2616228F39}"/>
              </a:ext>
            </a:extLst>
          </p:cNvPr>
          <p:cNvSpPr txBox="1">
            <a:spLocks noChangeArrowheads="1"/>
          </p:cNvSpPr>
          <p:nvPr/>
        </p:nvSpPr>
        <p:spPr bwMode="auto">
          <a:xfrm>
            <a:off x="3898900" y="4724400"/>
            <a:ext cx="4724400" cy="1200150"/>
          </a:xfrm>
          <a:prstGeom prst="rect">
            <a:avLst/>
          </a:prstGeom>
          <a:solidFill>
            <a:srgbClr val="FFFF66">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2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pPr>
            <a:r>
              <a:rPr lang="en-US" altLang="en-US" sz="2400">
                <a:latin typeface="Calibri" panose="020F0502020204030204" pitchFamily="34" charset="0"/>
              </a:rPr>
              <a:t>“Mom, I’ve got the dishes done,” the boy called from the door.  His mother very calmly said,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7F0E788E-BF81-C429-25AE-5D13C1B911A0}"/>
              </a:ext>
            </a:extLst>
          </p:cNvPr>
          <p:cNvSpPr txBox="1">
            <a:spLocks noChangeArrowheads="1"/>
          </p:cNvSpPr>
          <p:nvPr/>
        </p:nvSpPr>
        <p:spPr bwMode="auto">
          <a:xfrm>
            <a:off x="4495800" y="3336925"/>
            <a:ext cx="3657600" cy="1570038"/>
          </a:xfrm>
          <a:prstGeom prst="rect">
            <a:avLst/>
          </a:prstGeom>
          <a:solidFill>
            <a:schemeClr val="accent1"/>
          </a:solidFill>
          <a:ln w="9525">
            <a:solidFill>
              <a:schemeClr val="tx1"/>
            </a:solidFill>
            <a:miter lim="800000"/>
            <a:headEnd/>
            <a:tailEnd/>
          </a:ln>
        </p:spPr>
        <p:txBody>
          <a:bodyPr>
            <a:spAutoFit/>
          </a:bodyPr>
          <a:lstStyle>
            <a:lvl1pPr>
              <a:lnSpc>
                <a:spcPct val="90000"/>
              </a:lnSpc>
              <a:spcBef>
                <a:spcPts val="1000"/>
              </a:spcBef>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2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pPr>
            <a:r>
              <a:rPr lang="en-US" altLang="en-US" sz="2400" b="1">
                <a:solidFill>
                  <a:schemeClr val="bg1"/>
                </a:solidFill>
              </a:rPr>
              <a:t>“Great job!  I can see the floor.  You know each day I love you more.”</a:t>
            </a:r>
          </a:p>
        </p:txBody>
      </p:sp>
      <p:sp>
        <p:nvSpPr>
          <p:cNvPr id="4" name="TextBox 3">
            <a:extLst>
              <a:ext uri="{FF2B5EF4-FFF2-40B4-BE49-F238E27FC236}">
                <a16:creationId xmlns:a16="http://schemas.microsoft.com/office/drawing/2014/main" id="{D1D75B21-630D-322F-D2C5-D96688FB89F8}"/>
              </a:ext>
            </a:extLst>
          </p:cNvPr>
          <p:cNvSpPr txBox="1"/>
          <p:nvPr/>
        </p:nvSpPr>
        <p:spPr>
          <a:xfrm>
            <a:off x="762000" y="1219200"/>
            <a:ext cx="3733800" cy="1200150"/>
          </a:xfrm>
          <a:prstGeom prst="rect">
            <a:avLst/>
          </a:prstGeom>
          <a:solidFill>
            <a:schemeClr val="accent2">
              <a:lumMod val="75000"/>
            </a:schemeClr>
          </a:solidFill>
          <a:ln>
            <a:solidFill>
              <a:schemeClr val="tx1"/>
            </a:solidFill>
          </a:ln>
        </p:spPr>
        <p:txBody>
          <a:bodyPr>
            <a:spAutoFit/>
          </a:bodyPr>
          <a:lstStyle/>
          <a:p>
            <a:pPr>
              <a:defRPr/>
            </a:pPr>
            <a:r>
              <a:rPr lang="en-US" altLang="en-US" sz="2400" b="1" dirty="0">
                <a:solidFill>
                  <a:schemeClr val="bg1"/>
                </a:solidFill>
                <a:latin typeface="Calibri" pitchFamily="34" charset="0"/>
              </a:rPr>
              <a:t>“I finished cleaning my room,” the boy shouted to his mom.</a:t>
            </a:r>
          </a:p>
        </p:txBody>
      </p:sp>
      <p:sp>
        <p:nvSpPr>
          <p:cNvPr id="5" name="Curved Down Arrow 4">
            <a:extLst>
              <a:ext uri="{FF2B5EF4-FFF2-40B4-BE49-F238E27FC236}">
                <a16:creationId xmlns:a16="http://schemas.microsoft.com/office/drawing/2014/main" id="{8644036B-722C-F14E-69D7-857F056D0F01}"/>
              </a:ext>
            </a:extLst>
          </p:cNvPr>
          <p:cNvSpPr/>
          <p:nvPr/>
        </p:nvSpPr>
        <p:spPr>
          <a:xfrm>
            <a:off x="4800600" y="1219200"/>
            <a:ext cx="1828800" cy="1066800"/>
          </a:xfrm>
          <a:prstGeom prst="curvedDownArrow">
            <a:avLst>
              <a:gd name="adj1" fmla="val 25000"/>
              <a:gd name="adj2" fmla="val 50000"/>
              <a:gd name="adj3" fmla="val 2352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Curved Up Arrow 5">
            <a:extLst>
              <a:ext uri="{FF2B5EF4-FFF2-40B4-BE49-F238E27FC236}">
                <a16:creationId xmlns:a16="http://schemas.microsoft.com/office/drawing/2014/main" id="{24AFA61C-9D00-5176-C519-6F3870FE81E1}"/>
              </a:ext>
            </a:extLst>
          </p:cNvPr>
          <p:cNvSpPr/>
          <p:nvPr/>
        </p:nvSpPr>
        <p:spPr>
          <a:xfrm flipH="1">
            <a:off x="1676400" y="3505200"/>
            <a:ext cx="1676400" cy="914400"/>
          </a:xfrm>
          <a:prstGeom prst="curvedUpArrow">
            <a:avLst>
              <a:gd name="adj1" fmla="val 25000"/>
              <a:gd name="adj2" fmla="val 50000"/>
              <a:gd name="adj3" fmla="val 1120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5B7FF62-A7DA-D596-480F-5F0B669C8AB5}"/>
              </a:ext>
            </a:extLst>
          </p:cNvPr>
          <p:cNvSpPr>
            <a:spLocks noGrp="1"/>
          </p:cNvSpPr>
          <p:nvPr>
            <p:ph type="title"/>
          </p:nvPr>
        </p:nvSpPr>
        <p:spPr>
          <a:xfrm>
            <a:off x="628650" y="762000"/>
            <a:ext cx="7894638" cy="928688"/>
          </a:xfrm>
        </p:spPr>
        <p:txBody>
          <a:bodyPr/>
          <a:lstStyle/>
          <a:p>
            <a:r>
              <a:rPr lang="en-US" altLang="en-US">
                <a:solidFill>
                  <a:srgbClr val="CC0000"/>
                </a:solidFill>
              </a:rPr>
              <a:t>Words to Crush Self Esteem</a:t>
            </a:r>
          </a:p>
        </p:txBody>
      </p:sp>
      <p:sp>
        <p:nvSpPr>
          <p:cNvPr id="9" name="Oval Callout 8">
            <a:extLst>
              <a:ext uri="{FF2B5EF4-FFF2-40B4-BE49-F238E27FC236}">
                <a16:creationId xmlns:a16="http://schemas.microsoft.com/office/drawing/2014/main" id="{2F94FE51-4DAD-F2B6-1BB8-ECDA424F127F}"/>
              </a:ext>
            </a:extLst>
          </p:cNvPr>
          <p:cNvSpPr/>
          <p:nvPr/>
        </p:nvSpPr>
        <p:spPr>
          <a:xfrm>
            <a:off x="762000" y="1676400"/>
            <a:ext cx="7848600" cy="4648200"/>
          </a:xfrm>
          <a:prstGeom prst="wedgeEllipseCallout">
            <a:avLst>
              <a:gd name="adj1" fmla="val 50378"/>
              <a:gd name="adj2" fmla="val 55270"/>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77900" fontAlgn="auto">
              <a:spcAft>
                <a:spcPts val="0"/>
              </a:spcAft>
              <a:buFont typeface="Arial" pitchFamily="34" charset="0"/>
              <a:buNone/>
              <a:defRPr/>
            </a:pPr>
            <a:r>
              <a:rPr lang="en-US" sz="2600" dirty="0"/>
              <a:t>“You usually make mistakes, so be  careful.”</a:t>
            </a:r>
          </a:p>
          <a:p>
            <a:pPr defTabSz="977900" fontAlgn="auto">
              <a:spcAft>
                <a:spcPts val="0"/>
              </a:spcAft>
              <a:buFont typeface="Arial" pitchFamily="34" charset="0"/>
              <a:buNone/>
              <a:defRPr/>
            </a:pPr>
            <a:r>
              <a:rPr lang="en-US" sz="2600" dirty="0"/>
              <a:t>“I doubt that you can do it alone.”</a:t>
            </a:r>
          </a:p>
          <a:p>
            <a:pPr defTabSz="977900" fontAlgn="auto">
              <a:spcAft>
                <a:spcPts val="0"/>
              </a:spcAft>
              <a:buFont typeface="Arial" pitchFamily="34" charset="0"/>
              <a:buNone/>
              <a:defRPr/>
            </a:pPr>
            <a:r>
              <a:rPr lang="en-US" sz="2600" dirty="0"/>
              <a:t>“You can do better than that.”</a:t>
            </a:r>
          </a:p>
          <a:p>
            <a:pPr defTabSz="977900" fontAlgn="auto">
              <a:spcAft>
                <a:spcPts val="0"/>
              </a:spcAft>
              <a:buFont typeface="Arial" pitchFamily="34" charset="0"/>
              <a:buNone/>
              <a:defRPr/>
            </a:pPr>
            <a:r>
              <a:rPr lang="en-US" sz="2600" dirty="0"/>
              <a:t>“Better get some help.”</a:t>
            </a:r>
          </a:p>
          <a:p>
            <a:pPr defTabSz="977900" fontAlgn="auto">
              <a:spcAft>
                <a:spcPts val="0"/>
              </a:spcAft>
              <a:buFont typeface="Arial" pitchFamily="34" charset="0"/>
              <a:buNone/>
              <a:defRPr/>
            </a:pPr>
            <a:r>
              <a:rPr lang="en-US" sz="2600" dirty="0"/>
              <a:t>“If you can’t do it right, don’t do it at all.” </a:t>
            </a:r>
          </a:p>
          <a:p>
            <a:pPr defTabSz="977900" fontAlgn="auto">
              <a:spcAft>
                <a:spcPts val="0"/>
              </a:spcAft>
              <a:buFont typeface="Arial" pitchFamily="34" charset="0"/>
              <a:buNone/>
              <a:defRPr/>
            </a:pPr>
            <a:r>
              <a:rPr lang="en-US" sz="2600" dirty="0"/>
              <a:t>“That looks too difficult for you to try.”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842C784-E560-0537-A8B8-7129E9F589FC}"/>
              </a:ext>
            </a:extLst>
          </p:cNvPr>
          <p:cNvSpPr>
            <a:spLocks noGrp="1"/>
          </p:cNvSpPr>
          <p:nvPr>
            <p:ph type="title"/>
          </p:nvPr>
        </p:nvSpPr>
        <p:spPr>
          <a:xfrm>
            <a:off x="628650" y="762000"/>
            <a:ext cx="7894638" cy="928688"/>
          </a:xfrm>
        </p:spPr>
        <p:txBody>
          <a:bodyPr/>
          <a:lstStyle/>
          <a:p>
            <a:r>
              <a:rPr lang="en-US" altLang="en-US">
                <a:solidFill>
                  <a:srgbClr val="7030A0"/>
                </a:solidFill>
              </a:rPr>
              <a:t>Words to Build Self Esteem</a:t>
            </a:r>
          </a:p>
        </p:txBody>
      </p:sp>
      <p:sp>
        <p:nvSpPr>
          <p:cNvPr id="7" name="Rounded Rectangular Callout 6">
            <a:extLst>
              <a:ext uri="{FF2B5EF4-FFF2-40B4-BE49-F238E27FC236}">
                <a16:creationId xmlns:a16="http://schemas.microsoft.com/office/drawing/2014/main" id="{5FA85F11-8B33-8593-2FFB-6855BBD1DA30}"/>
              </a:ext>
            </a:extLst>
          </p:cNvPr>
          <p:cNvSpPr/>
          <p:nvPr/>
        </p:nvSpPr>
        <p:spPr>
          <a:xfrm>
            <a:off x="1752600" y="1981200"/>
            <a:ext cx="6324600" cy="4046538"/>
          </a:xfrm>
          <a:prstGeom prst="wedgeRoundRectCallout">
            <a:avLst>
              <a:gd name="adj1" fmla="val -64700"/>
              <a:gd name="adj2" fmla="val -60282"/>
              <a:gd name="adj3" fmla="val 1666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buFont typeface="Arial" pitchFamily="34" charset="0"/>
              <a:buNone/>
              <a:defRPr/>
            </a:pPr>
            <a:r>
              <a:rPr lang="en-US" sz="2600" dirty="0"/>
              <a:t>“Knowing you I’m sure you will do fine.”</a:t>
            </a:r>
          </a:p>
          <a:p>
            <a:pPr fontAlgn="auto">
              <a:spcAft>
                <a:spcPts val="0"/>
              </a:spcAft>
              <a:buFont typeface="Arial" pitchFamily="34" charset="0"/>
              <a:buNone/>
              <a:defRPr/>
            </a:pPr>
            <a:r>
              <a:rPr lang="en-US" sz="2600" dirty="0"/>
              <a:t>“You can do it if you try.”</a:t>
            </a:r>
          </a:p>
          <a:p>
            <a:pPr fontAlgn="auto">
              <a:spcAft>
                <a:spcPts val="0"/>
              </a:spcAft>
              <a:buFont typeface="Arial" pitchFamily="34" charset="0"/>
              <a:buNone/>
              <a:defRPr/>
            </a:pPr>
            <a:r>
              <a:rPr lang="en-US" sz="2600" dirty="0"/>
              <a:t>“I have faith in you.”</a:t>
            </a:r>
          </a:p>
          <a:p>
            <a:pPr fontAlgn="auto">
              <a:spcAft>
                <a:spcPts val="0"/>
              </a:spcAft>
              <a:buFont typeface="Arial" pitchFamily="34" charset="0"/>
              <a:buNone/>
              <a:defRPr/>
            </a:pPr>
            <a:r>
              <a:rPr lang="en-US" sz="2600" dirty="0"/>
              <a:t>“You’re trying your hardest, and your work will pay off.”</a:t>
            </a:r>
          </a:p>
          <a:p>
            <a:pPr fontAlgn="auto">
              <a:spcAft>
                <a:spcPts val="0"/>
              </a:spcAft>
              <a:buFont typeface="Arial" pitchFamily="34" charset="0"/>
              <a:buNone/>
              <a:defRPr/>
            </a:pPr>
            <a:r>
              <a:rPr lang="en-US" sz="2600" dirty="0"/>
              <a:t>“I can see you put a lot of effort into that.”</a:t>
            </a:r>
          </a:p>
          <a:p>
            <a:pPr fontAlgn="auto">
              <a:spcAft>
                <a:spcPts val="0"/>
              </a:spcAft>
              <a:buFont typeface="Arial" pitchFamily="34" charset="0"/>
              <a:buNone/>
              <a:defRPr/>
            </a:pPr>
            <a:r>
              <a:rPr lang="en-US" sz="2600" dirty="0"/>
              <a:t>“That was a good try.  Don’t worry about the one mistake.”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a:extLst>
              <a:ext uri="{FF2B5EF4-FFF2-40B4-BE49-F238E27FC236}">
                <a16:creationId xmlns:a16="http://schemas.microsoft.com/office/drawing/2014/main" id="{96B33BD2-E858-804C-471B-0504D8708AC5}"/>
              </a:ext>
            </a:extLst>
          </p:cNvPr>
          <p:cNvSpPr txBox="1">
            <a:spLocks noChangeArrowheads="1"/>
          </p:cNvSpPr>
          <p:nvPr/>
        </p:nvSpPr>
        <p:spPr bwMode="auto">
          <a:xfrm>
            <a:off x="457200" y="906463"/>
            <a:ext cx="5257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2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pPr>
            <a:r>
              <a:rPr lang="en-US" altLang="en-US" sz="2400">
                <a:latin typeface="Calibri" panose="020F0502020204030204" pitchFamily="34" charset="0"/>
              </a:rPr>
              <a:t>“I’ve picked up all the sports equipment,” the shy boy said, “and put the balls away.”  His coach answered with a high five, </a:t>
            </a:r>
          </a:p>
        </p:txBody>
      </p:sp>
      <p:sp>
        <p:nvSpPr>
          <p:cNvPr id="4" name="Rounded Rectangular Callout 3">
            <a:extLst>
              <a:ext uri="{FF2B5EF4-FFF2-40B4-BE49-F238E27FC236}">
                <a16:creationId xmlns:a16="http://schemas.microsoft.com/office/drawing/2014/main" id="{083766D1-1EB8-6793-4568-1D12822EB49C}"/>
              </a:ext>
            </a:extLst>
          </p:cNvPr>
          <p:cNvSpPr/>
          <p:nvPr/>
        </p:nvSpPr>
        <p:spPr>
          <a:xfrm>
            <a:off x="6172200" y="914400"/>
            <a:ext cx="2362200" cy="1219200"/>
          </a:xfrm>
          <a:prstGeom prst="wedgeRoundRectCallout">
            <a:avLst>
              <a:gd name="adj1" fmla="val -84571"/>
              <a:gd name="adj2" fmla="val 44335"/>
              <a:gd name="adj3" fmla="val 1666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2" name="TextBox 4">
            <a:extLst>
              <a:ext uri="{FF2B5EF4-FFF2-40B4-BE49-F238E27FC236}">
                <a16:creationId xmlns:a16="http://schemas.microsoft.com/office/drawing/2014/main" id="{479BB9CF-59E3-EF2F-80C4-8F1060076258}"/>
              </a:ext>
            </a:extLst>
          </p:cNvPr>
          <p:cNvSpPr txBox="1">
            <a:spLocks noChangeArrowheads="1"/>
          </p:cNvSpPr>
          <p:nvPr/>
        </p:nvSpPr>
        <p:spPr bwMode="auto">
          <a:xfrm>
            <a:off x="4038600" y="2438400"/>
            <a:ext cx="480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2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pPr>
            <a:r>
              <a:rPr lang="en-US" altLang="en-US" sz="2400">
                <a:latin typeface="Calibri" panose="020F0502020204030204" pitchFamily="34" charset="0"/>
              </a:rPr>
              <a:t>The mother watched with horror as the girl licked the frosting off the knife, although she thought, how dumb! From her mouth came words of insight,</a:t>
            </a:r>
          </a:p>
        </p:txBody>
      </p:sp>
      <p:sp>
        <p:nvSpPr>
          <p:cNvPr id="6" name="Oval Callout 5">
            <a:extLst>
              <a:ext uri="{FF2B5EF4-FFF2-40B4-BE49-F238E27FC236}">
                <a16:creationId xmlns:a16="http://schemas.microsoft.com/office/drawing/2014/main" id="{7EBD2D05-A2AA-EC57-F377-E22D3FD805A8}"/>
              </a:ext>
            </a:extLst>
          </p:cNvPr>
          <p:cNvSpPr/>
          <p:nvPr/>
        </p:nvSpPr>
        <p:spPr>
          <a:xfrm>
            <a:off x="685800" y="2722563"/>
            <a:ext cx="3048000" cy="1371600"/>
          </a:xfrm>
          <a:prstGeom prst="wedgeEllipseCallout">
            <a:avLst>
              <a:gd name="adj1" fmla="val 51037"/>
              <a:gd name="adj2" fmla="val 6853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4" name="TextBox 6">
            <a:extLst>
              <a:ext uri="{FF2B5EF4-FFF2-40B4-BE49-F238E27FC236}">
                <a16:creationId xmlns:a16="http://schemas.microsoft.com/office/drawing/2014/main" id="{524FA7F8-5806-F164-22C9-E803FD9B1ABA}"/>
              </a:ext>
            </a:extLst>
          </p:cNvPr>
          <p:cNvSpPr txBox="1">
            <a:spLocks noChangeArrowheads="1"/>
          </p:cNvSpPr>
          <p:nvPr/>
        </p:nvSpPr>
        <p:spPr bwMode="auto">
          <a:xfrm>
            <a:off x="533400" y="4724400"/>
            <a:ext cx="434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2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pPr>
            <a:r>
              <a:rPr lang="en-US" altLang="en-US" sz="2400">
                <a:latin typeface="Calibri" panose="020F0502020204030204" pitchFamily="34" charset="0"/>
              </a:rPr>
              <a:t>“I’ve mowed the grass,” the tall boy said, “and put the mower away.” His father answered with much joy, </a:t>
            </a:r>
          </a:p>
        </p:txBody>
      </p:sp>
      <p:sp>
        <p:nvSpPr>
          <p:cNvPr id="8" name="Line Callout 1 7">
            <a:extLst>
              <a:ext uri="{FF2B5EF4-FFF2-40B4-BE49-F238E27FC236}">
                <a16:creationId xmlns:a16="http://schemas.microsoft.com/office/drawing/2014/main" id="{207B7805-65D1-D328-98AE-4396AB72397A}"/>
              </a:ext>
            </a:extLst>
          </p:cNvPr>
          <p:cNvSpPr/>
          <p:nvPr/>
        </p:nvSpPr>
        <p:spPr>
          <a:xfrm>
            <a:off x="5029200" y="4800600"/>
            <a:ext cx="3200400" cy="1219200"/>
          </a:xfrm>
          <a:prstGeom prst="borderCallout1">
            <a:avLst>
              <a:gd name="adj1" fmla="val 88578"/>
              <a:gd name="adj2" fmla="val -2422"/>
              <a:gd name="adj3" fmla="val 112500"/>
              <a:gd name="adj4" fmla="val -600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3F7D9B75-BE71-FFBF-8BE8-9B4A14F600FD}"/>
              </a:ext>
            </a:extLst>
          </p:cNvPr>
          <p:cNvSpPr>
            <a:spLocks noGrp="1"/>
          </p:cNvSpPr>
          <p:nvPr>
            <p:ph sz="half" idx="1"/>
          </p:nvPr>
        </p:nvSpPr>
        <p:spPr>
          <a:xfrm>
            <a:off x="457200" y="457200"/>
            <a:ext cx="4038600" cy="5668963"/>
          </a:xfrm>
        </p:spPr>
        <p:txBody>
          <a:bodyPr/>
          <a:lstStyle/>
          <a:p>
            <a:pPr algn="ctr"/>
            <a:endParaRPr lang="en-US" altLang="en-US" b="1"/>
          </a:p>
          <a:p>
            <a:pPr algn="ctr"/>
            <a:r>
              <a:rPr lang="en-US" altLang="en-US" sz="2600" b="1"/>
              <a:t>Typical Praise</a:t>
            </a:r>
          </a:p>
          <a:p>
            <a:endParaRPr lang="en-US" altLang="en-US" sz="2400"/>
          </a:p>
          <a:p>
            <a:r>
              <a:rPr lang="en-US" altLang="en-US" sz="2400"/>
              <a:t>“You’re so great!”</a:t>
            </a:r>
          </a:p>
          <a:p>
            <a:endParaRPr lang="en-US" altLang="en-US" sz="2400"/>
          </a:p>
          <a:p>
            <a:r>
              <a:rPr lang="en-US" altLang="en-US" sz="2400"/>
              <a:t>“You’re so smart!”</a:t>
            </a:r>
          </a:p>
          <a:p>
            <a:endParaRPr lang="en-US" altLang="en-US" sz="2400"/>
          </a:p>
          <a:p>
            <a:r>
              <a:rPr lang="en-US" altLang="en-US" sz="2400"/>
              <a:t>“Great job!”</a:t>
            </a:r>
          </a:p>
          <a:p>
            <a:endParaRPr lang="en-US" altLang="en-US" sz="2400"/>
          </a:p>
          <a:p>
            <a:endParaRPr lang="en-US" altLang="en-US" sz="2400"/>
          </a:p>
          <a:p>
            <a:r>
              <a:rPr lang="en-US" altLang="en-US" sz="2400"/>
              <a:t>“Good boy!”</a:t>
            </a:r>
          </a:p>
        </p:txBody>
      </p:sp>
      <p:sp>
        <p:nvSpPr>
          <p:cNvPr id="16387" name="Content Placeholder 3">
            <a:extLst>
              <a:ext uri="{FF2B5EF4-FFF2-40B4-BE49-F238E27FC236}">
                <a16:creationId xmlns:a16="http://schemas.microsoft.com/office/drawing/2014/main" id="{B0AD4061-5B39-ED65-5DF3-F325EF266461}"/>
              </a:ext>
            </a:extLst>
          </p:cNvPr>
          <p:cNvSpPr>
            <a:spLocks noGrp="1"/>
          </p:cNvSpPr>
          <p:nvPr>
            <p:ph sz="half" idx="11"/>
          </p:nvPr>
        </p:nvSpPr>
        <p:spPr>
          <a:xfrm>
            <a:off x="4267200" y="533400"/>
            <a:ext cx="4419600" cy="5668963"/>
          </a:xfrm>
        </p:spPr>
        <p:txBody>
          <a:bodyPr rtlCol="0">
            <a:normAutofit fontScale="92500" lnSpcReduction="10000"/>
          </a:bodyPr>
          <a:lstStyle/>
          <a:p>
            <a:pPr algn="ctr" fontAlgn="auto">
              <a:spcAft>
                <a:spcPts val="0"/>
              </a:spcAft>
              <a:buFont typeface="Arial" charset="0"/>
              <a:buNone/>
              <a:defRPr/>
            </a:pPr>
            <a:endParaRPr lang="en-US" altLang="en-US" b="1" dirty="0"/>
          </a:p>
          <a:p>
            <a:pPr algn="ctr" fontAlgn="auto">
              <a:spcAft>
                <a:spcPts val="0"/>
              </a:spcAft>
              <a:buFont typeface="Arial" charset="0"/>
              <a:buNone/>
              <a:defRPr/>
            </a:pPr>
            <a:r>
              <a:rPr lang="en-US" altLang="en-US" b="1" dirty="0"/>
              <a:t>Descriptive/Specific Praise</a:t>
            </a:r>
          </a:p>
          <a:p>
            <a:pPr algn="ctr" fontAlgn="auto">
              <a:spcAft>
                <a:spcPts val="0"/>
              </a:spcAft>
              <a:buFont typeface="Arial" charset="0"/>
              <a:buNone/>
              <a:defRPr/>
            </a:pPr>
            <a:endParaRPr lang="en-US" altLang="en-US" sz="2000" dirty="0"/>
          </a:p>
          <a:p>
            <a:pPr fontAlgn="auto">
              <a:spcAft>
                <a:spcPts val="0"/>
              </a:spcAft>
              <a:buFont typeface="Arial" charset="0"/>
              <a:buNone/>
              <a:defRPr/>
            </a:pPr>
            <a:r>
              <a:rPr lang="en-US" altLang="en-US" sz="2000" dirty="0"/>
              <a:t>	“Great job finishing the worksheet.”</a:t>
            </a:r>
          </a:p>
          <a:p>
            <a:pPr fontAlgn="auto">
              <a:spcAft>
                <a:spcPts val="0"/>
              </a:spcAft>
              <a:buFont typeface="Arial" charset="0"/>
              <a:buNone/>
              <a:defRPr/>
            </a:pPr>
            <a:endParaRPr lang="en-US" altLang="en-US" sz="2000" dirty="0"/>
          </a:p>
          <a:p>
            <a:pPr fontAlgn="auto">
              <a:spcAft>
                <a:spcPts val="0"/>
              </a:spcAft>
              <a:buFont typeface="Arial" charset="0"/>
              <a:buNone/>
              <a:defRPr/>
            </a:pPr>
            <a:r>
              <a:rPr lang="en-US" altLang="en-US" sz="2000" dirty="0"/>
              <a:t>	“You stuck with that problem until you solved it.”</a:t>
            </a:r>
          </a:p>
          <a:p>
            <a:pPr fontAlgn="auto">
              <a:spcAft>
                <a:spcPts val="0"/>
              </a:spcAft>
              <a:buFont typeface="Arial" charset="0"/>
              <a:buNone/>
              <a:defRPr/>
            </a:pPr>
            <a:endParaRPr lang="en-US" altLang="en-US" sz="2000" dirty="0"/>
          </a:p>
          <a:p>
            <a:pPr fontAlgn="auto">
              <a:spcAft>
                <a:spcPts val="0"/>
              </a:spcAft>
              <a:buFont typeface="Arial" charset="0"/>
              <a:buNone/>
              <a:defRPr/>
            </a:pPr>
            <a:r>
              <a:rPr lang="en-US" altLang="en-US" sz="2000" dirty="0"/>
              <a:t>	“When you put dishes in the dishwasher I’m pleased because it saves me time cleaning up after dinner.”</a:t>
            </a:r>
          </a:p>
          <a:p>
            <a:pPr fontAlgn="auto">
              <a:spcAft>
                <a:spcPts val="0"/>
              </a:spcAft>
              <a:buFont typeface="Arial" charset="0"/>
              <a:buNone/>
              <a:defRPr/>
            </a:pPr>
            <a:endParaRPr lang="en-US" altLang="en-US" sz="2000" dirty="0"/>
          </a:p>
          <a:p>
            <a:pPr fontAlgn="auto">
              <a:spcAft>
                <a:spcPts val="0"/>
              </a:spcAft>
              <a:buFont typeface="Arial" charset="0"/>
              <a:buNone/>
              <a:defRPr/>
            </a:pPr>
            <a:r>
              <a:rPr lang="en-US" altLang="en-US" sz="2000" dirty="0"/>
              <a:t>	“When you help your sister it makes me happy our family works cooperatively.”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C9669F6-13DD-38DB-AD14-B52C9912C92F}"/>
              </a:ext>
            </a:extLst>
          </p:cNvPr>
          <p:cNvSpPr>
            <a:spLocks noGrp="1"/>
          </p:cNvSpPr>
          <p:nvPr>
            <p:ph type="title"/>
          </p:nvPr>
        </p:nvSpPr>
        <p:spPr>
          <a:xfrm>
            <a:off x="628650" y="762000"/>
            <a:ext cx="7894638" cy="928688"/>
          </a:xfrm>
        </p:spPr>
        <p:txBody>
          <a:bodyPr/>
          <a:lstStyle/>
          <a:p>
            <a:r>
              <a:rPr lang="en-US" altLang="en-US"/>
              <a:t>Promoting Positive Self-Esteem</a:t>
            </a:r>
          </a:p>
        </p:txBody>
      </p:sp>
      <p:sp>
        <p:nvSpPr>
          <p:cNvPr id="19459" name="Content Placeholder 2">
            <a:extLst>
              <a:ext uri="{FF2B5EF4-FFF2-40B4-BE49-F238E27FC236}">
                <a16:creationId xmlns:a16="http://schemas.microsoft.com/office/drawing/2014/main" id="{E95FF6BF-6434-3366-71F9-E814F3590241}"/>
              </a:ext>
            </a:extLst>
          </p:cNvPr>
          <p:cNvSpPr>
            <a:spLocks noGrp="1"/>
          </p:cNvSpPr>
          <p:nvPr>
            <p:ph sz="half" idx="1"/>
          </p:nvPr>
        </p:nvSpPr>
        <p:spPr>
          <a:xfrm>
            <a:off x="457200" y="1600200"/>
            <a:ext cx="4724400" cy="4495800"/>
          </a:xfrm>
        </p:spPr>
        <p:txBody>
          <a:bodyPr/>
          <a:lstStyle/>
          <a:p>
            <a:r>
              <a:rPr lang="en-US" altLang="en-US" sz="3200"/>
              <a:t>Respect yourself.</a:t>
            </a:r>
          </a:p>
          <a:p>
            <a:r>
              <a:rPr lang="en-US" altLang="en-US" sz="3200"/>
              <a:t>Treat your child with respect.</a:t>
            </a:r>
          </a:p>
          <a:p>
            <a:r>
              <a:rPr lang="en-US" altLang="en-US" sz="3200"/>
              <a:t>Help your child feel loved, special, and unique.</a:t>
            </a:r>
          </a:p>
          <a:p>
            <a:r>
              <a:rPr lang="en-US" altLang="en-US" sz="3200"/>
              <a:t>Believe in your child and show it.</a:t>
            </a:r>
          </a:p>
        </p:txBody>
      </p:sp>
      <p:pic>
        <p:nvPicPr>
          <p:cNvPr id="19460" name="Picture 2" descr="C:\Documents and Settings\amulmschneider\Local Settings\Temporary Internet Files\Content.IE5\0JS3GIQA\MPj04309100000[1].jpg">
            <a:extLst>
              <a:ext uri="{FF2B5EF4-FFF2-40B4-BE49-F238E27FC236}">
                <a16:creationId xmlns:a16="http://schemas.microsoft.com/office/drawing/2014/main" id="{054966A7-A361-FC9D-0FFF-D29BA5339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200400"/>
            <a:ext cx="21351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3" descr="C:\Users\amulmschneid\AppData\Local\Microsoft\Windows\Temporary Internet Files\Content.IE5\RN56PQHK\MP900381374[1].jpg">
            <a:extLst>
              <a:ext uri="{FF2B5EF4-FFF2-40B4-BE49-F238E27FC236}">
                <a16:creationId xmlns:a16="http://schemas.microsoft.com/office/drawing/2014/main" id="{D43C3419-2973-FF0F-A717-4B8D5CE91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19494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a:extLst>
              <a:ext uri="{FF2B5EF4-FFF2-40B4-BE49-F238E27FC236}">
                <a16:creationId xmlns:a16="http://schemas.microsoft.com/office/drawing/2014/main" id="{C1637EAA-5707-DEB1-BFC2-CFAD0C3E344E}"/>
              </a:ext>
            </a:extLst>
          </p:cNvPr>
          <p:cNvSpPr>
            <a:spLocks noGrp="1"/>
          </p:cNvSpPr>
          <p:nvPr>
            <p:ph type="title"/>
          </p:nvPr>
        </p:nvSpPr>
        <p:spPr/>
        <p:txBody>
          <a:bodyPr/>
          <a:lstStyle/>
          <a:p>
            <a:r>
              <a:rPr lang="en-US" altLang="en-US"/>
              <a:t>Promoting Positive Self-Esteem</a:t>
            </a:r>
          </a:p>
        </p:txBody>
      </p:sp>
      <p:sp>
        <p:nvSpPr>
          <p:cNvPr id="20483" name="Content Placeholder 7">
            <a:extLst>
              <a:ext uri="{FF2B5EF4-FFF2-40B4-BE49-F238E27FC236}">
                <a16:creationId xmlns:a16="http://schemas.microsoft.com/office/drawing/2014/main" id="{66C9B700-1635-D8F0-E9FD-2FAE921D1C66}"/>
              </a:ext>
            </a:extLst>
          </p:cNvPr>
          <p:cNvSpPr>
            <a:spLocks noGrp="1"/>
          </p:cNvSpPr>
          <p:nvPr>
            <p:ph idx="1"/>
          </p:nvPr>
        </p:nvSpPr>
        <p:spPr>
          <a:xfrm>
            <a:off x="3352800" y="1600200"/>
            <a:ext cx="5334000" cy="4419600"/>
          </a:xfrm>
        </p:spPr>
        <p:txBody>
          <a:bodyPr/>
          <a:lstStyle/>
          <a:p>
            <a:r>
              <a:rPr lang="en-US" altLang="en-US"/>
              <a:t>Recognize and develop your child’s individuality.</a:t>
            </a:r>
          </a:p>
          <a:p>
            <a:r>
              <a:rPr lang="en-US" altLang="en-US"/>
              <a:t>Provide encouragement.</a:t>
            </a:r>
          </a:p>
          <a:p>
            <a:r>
              <a:rPr lang="en-US" altLang="en-US"/>
              <a:t>Encouragement can be nonverbal.</a:t>
            </a:r>
          </a:p>
          <a:p>
            <a:r>
              <a:rPr lang="en-US" altLang="en-US"/>
              <a:t>Focus on the positive.</a:t>
            </a:r>
          </a:p>
          <a:p>
            <a:r>
              <a:rPr lang="en-US" altLang="en-US"/>
              <a:t>Show a real interest in your child’s activities.</a:t>
            </a:r>
          </a:p>
          <a:p>
            <a:endParaRPr lang="en-US" altLang="en-US"/>
          </a:p>
        </p:txBody>
      </p:sp>
      <p:pic>
        <p:nvPicPr>
          <p:cNvPr id="20484" name="Picture 3" descr="C:\Documents and Settings\amulmschneider\Local Settings\Temporary Internet Files\Content.IE5\0JS3GIQA\MPj04304960000[1].jpg">
            <a:extLst>
              <a:ext uri="{FF2B5EF4-FFF2-40B4-BE49-F238E27FC236}">
                <a16:creationId xmlns:a16="http://schemas.microsoft.com/office/drawing/2014/main" id="{0E04F356-7519-A6CE-50A2-A7BC304F5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D1F6F3C-94B1-1ECF-5783-7BEFA9DC41F7}"/>
              </a:ext>
            </a:extLst>
          </p:cNvPr>
          <p:cNvSpPr>
            <a:spLocks noGrp="1"/>
          </p:cNvSpPr>
          <p:nvPr>
            <p:ph type="title"/>
          </p:nvPr>
        </p:nvSpPr>
        <p:spPr>
          <a:xfrm>
            <a:off x="628650" y="762000"/>
            <a:ext cx="7894638" cy="928688"/>
          </a:xfrm>
        </p:spPr>
        <p:txBody>
          <a:bodyPr/>
          <a:lstStyle/>
          <a:p>
            <a:r>
              <a:rPr lang="en-US" altLang="en-US"/>
              <a:t>Promoting Positive Self-Esteem</a:t>
            </a:r>
          </a:p>
        </p:txBody>
      </p:sp>
      <p:sp>
        <p:nvSpPr>
          <p:cNvPr id="21507" name="Content Placeholder 2">
            <a:extLst>
              <a:ext uri="{FF2B5EF4-FFF2-40B4-BE49-F238E27FC236}">
                <a16:creationId xmlns:a16="http://schemas.microsoft.com/office/drawing/2014/main" id="{FC1B430F-A394-8400-3E5A-D7C54A8BB3D5}"/>
              </a:ext>
            </a:extLst>
          </p:cNvPr>
          <p:cNvSpPr>
            <a:spLocks noGrp="1"/>
          </p:cNvSpPr>
          <p:nvPr>
            <p:ph sz="half" idx="1"/>
          </p:nvPr>
        </p:nvSpPr>
        <p:spPr>
          <a:xfrm>
            <a:off x="457200" y="1600200"/>
            <a:ext cx="7620000" cy="4525963"/>
          </a:xfrm>
        </p:spPr>
        <p:txBody>
          <a:bodyPr/>
          <a:lstStyle/>
          <a:p>
            <a:r>
              <a:rPr lang="en-US" altLang="en-US"/>
              <a:t>Appreciate your child’s efforts and improvement.</a:t>
            </a:r>
          </a:p>
          <a:p>
            <a:r>
              <a:rPr lang="en-US" altLang="en-US"/>
              <a:t>When things go wrong, focus on the behavior that is unacceptable, not the child.</a:t>
            </a:r>
          </a:p>
          <a:p>
            <a:r>
              <a:rPr lang="en-US" altLang="en-US"/>
              <a:t>Help children feel they have control.</a:t>
            </a:r>
          </a:p>
          <a:p>
            <a:r>
              <a:rPr lang="en-US" altLang="en-US"/>
              <a:t>Allow your child to rely on you as a resource.</a:t>
            </a:r>
          </a:p>
        </p:txBody>
      </p:sp>
      <p:pic>
        <p:nvPicPr>
          <p:cNvPr id="21508" name="Picture 5" descr="C:\Documents and Settings\amulmschneider\Local Settings\Temporary Internet Files\Content.IE5\0JS3GIQA\MP900400182[1].jpg">
            <a:extLst>
              <a:ext uri="{FF2B5EF4-FFF2-40B4-BE49-F238E27FC236}">
                <a16:creationId xmlns:a16="http://schemas.microsoft.com/office/drawing/2014/main" id="{14BF5FF7-8013-23CC-F711-D89605153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419600"/>
            <a:ext cx="28956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C:\Users\amulmschneid\AppData\Local\Microsoft\Windows\Temporary Internet Files\Content.IE5\TGVMSUHF\MP900410128[1].jpg">
            <a:extLst>
              <a:ext uri="{FF2B5EF4-FFF2-40B4-BE49-F238E27FC236}">
                <a16:creationId xmlns:a16="http://schemas.microsoft.com/office/drawing/2014/main" id="{6431270F-1F26-6631-CA3F-07DE08B1A5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648200"/>
            <a:ext cx="22494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C:\Documents and Settings\amulmschneider\Local Settings\Temporary Internet Files\Content.IE5\2JMNYD05\MPj04230380000[1].jpg">
            <a:extLst>
              <a:ext uri="{FF2B5EF4-FFF2-40B4-BE49-F238E27FC236}">
                <a16:creationId xmlns:a16="http://schemas.microsoft.com/office/drawing/2014/main" id="{825DE5CA-E1EA-A54C-9B7B-B5CDAA44FA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713" y="45720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5527483-6619-2D8F-F12B-E6387E8ED02F}"/>
              </a:ext>
            </a:extLst>
          </p:cNvPr>
          <p:cNvSpPr>
            <a:spLocks noGrp="1"/>
          </p:cNvSpPr>
          <p:nvPr>
            <p:ph type="title"/>
          </p:nvPr>
        </p:nvSpPr>
        <p:spPr/>
        <p:txBody>
          <a:bodyPr/>
          <a:lstStyle/>
          <a:p>
            <a:endParaRPr lang="en-US" altLang="en-US"/>
          </a:p>
        </p:txBody>
      </p:sp>
      <p:sp>
        <p:nvSpPr>
          <p:cNvPr id="22531" name="Content Placeholder 2">
            <a:extLst>
              <a:ext uri="{FF2B5EF4-FFF2-40B4-BE49-F238E27FC236}">
                <a16:creationId xmlns:a16="http://schemas.microsoft.com/office/drawing/2014/main" id="{81A932E9-DAB8-76F4-7817-AE0B7752C147}"/>
              </a:ext>
            </a:extLst>
          </p:cNvPr>
          <p:cNvSpPr>
            <a:spLocks noGrp="1"/>
          </p:cNvSpPr>
          <p:nvPr>
            <p:ph idx="1"/>
          </p:nvPr>
        </p:nvSpPr>
        <p:spPr/>
        <p:txBody>
          <a:bodyPr/>
          <a:lstStyle/>
          <a:p>
            <a:pPr algn="ctr"/>
            <a:endParaRPr lang="en-US" altLang="en-US"/>
          </a:p>
          <a:p>
            <a:pPr algn="ctr"/>
            <a:endParaRPr lang="en-US" altLang="en-US"/>
          </a:p>
          <a:p>
            <a:pPr algn="ctr"/>
            <a:r>
              <a:rPr lang="en-US" altLang="en-US" b="1"/>
              <a:t>Family and School Partnerships</a:t>
            </a:r>
          </a:p>
          <a:p>
            <a:pPr algn="ctr"/>
            <a:endParaRPr lang="en-US" altLang="en-US" sz="2400"/>
          </a:p>
          <a:p>
            <a:pPr algn="ctr"/>
            <a:r>
              <a:rPr lang="en-US" altLang="en-US" sz="2000"/>
              <a:t>Office of Professional Learning and Family Engagement</a:t>
            </a:r>
          </a:p>
          <a:p>
            <a:pPr algn="ctr"/>
            <a:endParaRPr lang="en-US" altLang="en-US" sz="2000"/>
          </a:p>
          <a:p>
            <a:pPr algn="ctr"/>
            <a:endParaRPr lang="en-US" altLang="en-US" sz="2000"/>
          </a:p>
          <a:p>
            <a:pPr algn="ctr"/>
            <a:r>
              <a:rPr lang="en-US" altLang="en-US" sz="2000"/>
              <a:t>www.fcps.edu </a:t>
            </a:r>
          </a:p>
          <a:p>
            <a:pPr algn="ctr"/>
            <a:r>
              <a:rPr lang="en-US" altLang="en-US" sz="2000"/>
              <a:t>Search </a:t>
            </a:r>
            <a:r>
              <a:rPr lang="en-US" altLang="en-US" sz="2000">
                <a:hlinkClick r:id="rId2"/>
              </a:rPr>
              <a:t>“family engagement”</a:t>
            </a:r>
            <a:endParaRPr lang="en-US" alt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A1C0C4D2-7CF0-C98D-7552-742786615ABD}"/>
              </a:ext>
            </a:extLst>
          </p:cNvPr>
          <p:cNvSpPr>
            <a:spLocks noChangeArrowheads="1"/>
          </p:cNvSpPr>
          <p:nvPr/>
        </p:nvSpPr>
        <p:spPr bwMode="auto">
          <a:xfrm>
            <a:off x="1143000" y="2224088"/>
            <a:ext cx="7162800" cy="4000500"/>
          </a:xfrm>
          <a:prstGeom prst="rect">
            <a:avLst/>
          </a:prstGeom>
          <a:noFill/>
          <a:ln w="9525">
            <a:noFill/>
            <a:miter lim="800000"/>
            <a:headEnd/>
            <a:tailEnd/>
          </a:ln>
          <a:effectLst/>
        </p:spPr>
        <p:txBody>
          <a:bodyPr anchor="ctr">
            <a:spAutoFit/>
          </a:bodyPr>
          <a:lstStyle/>
          <a:p>
            <a:pPr>
              <a:lnSpc>
                <a:spcPct val="150000"/>
              </a:lnSpc>
              <a:buFont typeface="Arial" pitchFamily="34" charset="0"/>
              <a:buChar char="•"/>
              <a:tabLst>
                <a:tab pos="228600" algn="l"/>
              </a:tabLst>
              <a:defRPr/>
            </a:pPr>
            <a:r>
              <a:rPr lang="en-US" sz="2400" dirty="0">
                <a:latin typeface="+mj-lt"/>
                <a:ea typeface="Times New Roman" pitchFamily="18" charset="0"/>
                <a:cs typeface="Arial" pitchFamily="34" charset="0"/>
              </a:rPr>
              <a:t>The self-system</a:t>
            </a:r>
            <a:endParaRPr lang="en-US" sz="2400" dirty="0">
              <a:latin typeface="+mj-lt"/>
            </a:endParaRPr>
          </a:p>
          <a:p>
            <a:pPr eaLnBrk="0" hangingPunct="0">
              <a:lnSpc>
                <a:spcPct val="150000"/>
              </a:lnSpc>
              <a:buFont typeface="Arial" pitchFamily="34" charset="0"/>
              <a:buChar char="•"/>
              <a:tabLst>
                <a:tab pos="228600" algn="l"/>
              </a:tabLst>
              <a:defRPr/>
            </a:pPr>
            <a:r>
              <a:rPr lang="en-US" sz="2400" dirty="0">
                <a:latin typeface="+mj-lt"/>
                <a:ea typeface="Times New Roman" pitchFamily="18" charset="0"/>
                <a:cs typeface="Arial" pitchFamily="34" charset="0"/>
              </a:rPr>
              <a:t>How the self is formed</a:t>
            </a:r>
            <a:endParaRPr lang="en-US" sz="2400" dirty="0">
              <a:latin typeface="+mj-lt"/>
            </a:endParaRPr>
          </a:p>
          <a:p>
            <a:pPr eaLnBrk="0" hangingPunct="0">
              <a:lnSpc>
                <a:spcPct val="150000"/>
              </a:lnSpc>
              <a:buFont typeface="Arial" pitchFamily="34" charset="0"/>
              <a:buChar char="•"/>
              <a:tabLst>
                <a:tab pos="228600" algn="l"/>
              </a:tabLst>
              <a:defRPr/>
            </a:pPr>
            <a:r>
              <a:rPr lang="en-US" sz="2400" dirty="0">
                <a:latin typeface="+mj-lt"/>
                <a:ea typeface="Times New Roman" pitchFamily="18" charset="0"/>
                <a:cs typeface="Arial" pitchFamily="34" charset="0"/>
              </a:rPr>
              <a:t>Self-worth</a:t>
            </a:r>
            <a:endParaRPr lang="en-US" sz="2400" dirty="0">
              <a:latin typeface="+mj-lt"/>
            </a:endParaRPr>
          </a:p>
          <a:p>
            <a:pPr eaLnBrk="0" hangingPunct="0">
              <a:lnSpc>
                <a:spcPct val="150000"/>
              </a:lnSpc>
              <a:buFont typeface="Arial" pitchFamily="34" charset="0"/>
              <a:buChar char="•"/>
              <a:tabLst>
                <a:tab pos="228600" algn="l"/>
              </a:tabLst>
              <a:defRPr/>
            </a:pPr>
            <a:r>
              <a:rPr lang="en-US" sz="2400" dirty="0">
                <a:latin typeface="+mj-lt"/>
                <a:ea typeface="Times New Roman" pitchFamily="18" charset="0"/>
                <a:cs typeface="Arial" pitchFamily="34" charset="0"/>
              </a:rPr>
              <a:t>True self-esteem vs. false self-esteem</a:t>
            </a:r>
            <a:endParaRPr lang="en-US" sz="2400" dirty="0">
              <a:latin typeface="+mj-lt"/>
            </a:endParaRPr>
          </a:p>
          <a:p>
            <a:pPr eaLnBrk="0" hangingPunct="0">
              <a:lnSpc>
                <a:spcPct val="150000"/>
              </a:lnSpc>
              <a:buFont typeface="Arial" pitchFamily="34" charset="0"/>
              <a:buChar char="•"/>
              <a:tabLst>
                <a:tab pos="228600" algn="l"/>
              </a:tabLst>
              <a:defRPr/>
            </a:pPr>
            <a:r>
              <a:rPr lang="en-US" sz="2400" dirty="0">
                <a:latin typeface="+mj-lt"/>
                <a:ea typeface="Times New Roman" pitchFamily="18" charset="0"/>
                <a:cs typeface="Arial" pitchFamily="34" charset="0"/>
              </a:rPr>
              <a:t>How  parents build self-esteem in their children</a:t>
            </a:r>
            <a:endParaRPr lang="en-US" sz="2400" dirty="0">
              <a:latin typeface="+mj-lt"/>
            </a:endParaRPr>
          </a:p>
          <a:p>
            <a:pPr eaLnBrk="0" hangingPunct="0">
              <a:lnSpc>
                <a:spcPct val="150000"/>
              </a:lnSpc>
              <a:buFont typeface="Arial" pitchFamily="34" charset="0"/>
              <a:buChar char="•"/>
              <a:tabLst>
                <a:tab pos="228600" algn="l"/>
              </a:tabLst>
              <a:defRPr/>
            </a:pPr>
            <a:r>
              <a:rPr lang="en-US" sz="2400" dirty="0">
                <a:latin typeface="+mj-lt"/>
                <a:ea typeface="Times New Roman" pitchFamily="18" charset="0"/>
                <a:cs typeface="Arial" pitchFamily="34" charset="0"/>
              </a:rPr>
              <a:t>Praise</a:t>
            </a:r>
            <a:endParaRPr lang="en-US" sz="2400" dirty="0">
              <a:latin typeface="+mj-lt"/>
            </a:endParaRPr>
          </a:p>
          <a:p>
            <a:pPr eaLnBrk="0" hangingPunct="0">
              <a:tabLst>
                <a:tab pos="228600" algn="l"/>
              </a:tabLst>
              <a:defRPr/>
            </a:pPr>
            <a:r>
              <a:rPr lang="en-US" sz="2000" dirty="0">
                <a:latin typeface="Comic Sans MS" pitchFamily="66" charset="0"/>
                <a:ea typeface="Times New Roman" pitchFamily="18" charset="0"/>
                <a:cs typeface="Arial" pitchFamily="34" charset="0"/>
              </a:rPr>
              <a:t>	</a:t>
            </a:r>
            <a:endParaRPr lang="en-US" sz="2000" dirty="0"/>
          </a:p>
          <a:p>
            <a:pPr eaLnBrk="0" hangingPunct="0">
              <a:tabLst>
                <a:tab pos="228600" algn="l"/>
              </a:tabLst>
              <a:defRPr/>
            </a:pPr>
            <a:endParaRPr lang="en-US" dirty="0"/>
          </a:p>
        </p:txBody>
      </p:sp>
      <p:sp>
        <p:nvSpPr>
          <p:cNvPr id="4" name="TextBox 3">
            <a:extLst>
              <a:ext uri="{FF2B5EF4-FFF2-40B4-BE49-F238E27FC236}">
                <a16:creationId xmlns:a16="http://schemas.microsoft.com/office/drawing/2014/main" id="{DE19B640-FFA6-FF17-8DC9-D15961C1F136}"/>
              </a:ext>
            </a:extLst>
          </p:cNvPr>
          <p:cNvSpPr txBox="1"/>
          <p:nvPr/>
        </p:nvSpPr>
        <p:spPr>
          <a:xfrm>
            <a:off x="2667000" y="1071563"/>
            <a:ext cx="3505200" cy="461962"/>
          </a:xfrm>
          <a:prstGeom prst="rect">
            <a:avLst/>
          </a:prstGeom>
          <a:noFill/>
        </p:spPr>
        <p:txBody>
          <a:bodyPr>
            <a:spAutoFit/>
          </a:bodyPr>
          <a:lstStyle/>
          <a:p>
            <a:pPr algn="ctr" fontAlgn="auto">
              <a:spcBef>
                <a:spcPts val="0"/>
              </a:spcBef>
              <a:spcAft>
                <a:spcPts val="0"/>
              </a:spcAft>
              <a:defRPr/>
            </a:pPr>
            <a:r>
              <a:rPr lang="en-US" sz="2400" b="1" dirty="0">
                <a:latin typeface="+mj-lt"/>
              </a:rPr>
              <a:t>AGENDA</a:t>
            </a:r>
          </a:p>
        </p:txBody>
      </p:sp>
      <p:pic>
        <p:nvPicPr>
          <p:cNvPr id="5124" name="Picture 5">
            <a:extLst>
              <a:ext uri="{FF2B5EF4-FFF2-40B4-BE49-F238E27FC236}">
                <a16:creationId xmlns:a16="http://schemas.microsoft.com/office/drawing/2014/main" id="{2F591205-343C-8016-887F-6F6C02795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76400"/>
            <a:ext cx="2711450" cy="203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B777F53-8210-108A-5493-DE8FAA796452}"/>
              </a:ext>
            </a:extLst>
          </p:cNvPr>
          <p:cNvSpPr>
            <a:spLocks noChangeArrowheads="1"/>
          </p:cNvSpPr>
          <p:nvPr/>
        </p:nvSpPr>
        <p:spPr bwMode="auto">
          <a:xfrm>
            <a:off x="2590800" y="1371600"/>
            <a:ext cx="5257800" cy="1108075"/>
          </a:xfrm>
          <a:prstGeom prst="rect">
            <a:avLst/>
          </a:prstGeom>
          <a:noFill/>
          <a:ln w="9525">
            <a:noFill/>
            <a:miter lim="800000"/>
            <a:headEnd/>
            <a:tailEnd/>
          </a:ln>
          <a:effectLst/>
        </p:spPr>
        <p:txBody>
          <a:bodyPr anchor="ctr">
            <a:spAutoFit/>
          </a:bodyPr>
          <a:lstStyle/>
          <a:p>
            <a:pPr>
              <a:defRPr/>
            </a:pPr>
            <a:r>
              <a:rPr lang="en-US" sz="4800" b="1" dirty="0">
                <a:solidFill>
                  <a:srgbClr val="0000FF"/>
                </a:solidFill>
                <a:latin typeface="+mj-lt"/>
                <a:ea typeface="Times New Roman" pitchFamily="18" charset="0"/>
              </a:rPr>
              <a:t>Self-System</a:t>
            </a:r>
            <a:endParaRPr lang="en-US" sz="1100" dirty="0">
              <a:latin typeface="+mj-lt"/>
            </a:endParaRPr>
          </a:p>
          <a:p>
            <a:pPr eaLnBrk="0" hangingPunct="0">
              <a:defRPr/>
            </a:pPr>
            <a:endParaRPr lang="en-US" dirty="0"/>
          </a:p>
        </p:txBody>
      </p:sp>
      <p:sp>
        <p:nvSpPr>
          <p:cNvPr id="6147" name="Line 1">
            <a:extLst>
              <a:ext uri="{FF2B5EF4-FFF2-40B4-BE49-F238E27FC236}">
                <a16:creationId xmlns:a16="http://schemas.microsoft.com/office/drawing/2014/main" id="{4391547F-5D09-6290-C39D-0F0259A930BE}"/>
              </a:ext>
            </a:extLst>
          </p:cNvPr>
          <p:cNvSpPr>
            <a:spLocks noChangeShapeType="1"/>
          </p:cNvSpPr>
          <p:nvPr/>
        </p:nvSpPr>
        <p:spPr bwMode="auto">
          <a:xfrm>
            <a:off x="1524000" y="2209800"/>
            <a:ext cx="6172200" cy="0"/>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3" name="Rectangle 3">
            <a:extLst>
              <a:ext uri="{FF2B5EF4-FFF2-40B4-BE49-F238E27FC236}">
                <a16:creationId xmlns:a16="http://schemas.microsoft.com/office/drawing/2014/main" id="{2B29F00E-D6D1-E118-D92C-B54B5A5654F8}"/>
              </a:ext>
            </a:extLst>
          </p:cNvPr>
          <p:cNvSpPr>
            <a:spLocks noChangeArrowheads="1"/>
          </p:cNvSpPr>
          <p:nvPr/>
        </p:nvSpPr>
        <p:spPr bwMode="auto">
          <a:xfrm>
            <a:off x="-609600" y="2514600"/>
            <a:ext cx="9144000" cy="3416300"/>
          </a:xfrm>
          <a:prstGeom prst="rect">
            <a:avLst/>
          </a:prstGeom>
          <a:noFill/>
          <a:ln w="9525">
            <a:noFill/>
            <a:miter lim="800000"/>
            <a:headEnd/>
            <a:tailEnd/>
          </a:ln>
          <a:effectLst/>
        </p:spPr>
        <p:txBody>
          <a:bodyPr anchor="ctr">
            <a:spAutoFit/>
          </a:bodyPr>
          <a:lstStyle/>
          <a:p>
            <a:pPr>
              <a:defRPr/>
            </a:pPr>
            <a:br>
              <a:rPr lang="en-US" dirty="0">
                <a:latin typeface="+mj-lt"/>
              </a:rPr>
            </a:br>
            <a:endParaRPr lang="en-US" dirty="0">
              <a:latin typeface="+mj-lt"/>
            </a:endParaRPr>
          </a:p>
          <a:p>
            <a:pPr eaLnBrk="0" hangingPunct="0">
              <a:defRPr/>
            </a:pPr>
            <a:r>
              <a:rPr lang="en-US" sz="3600" b="1" dirty="0">
                <a:solidFill>
                  <a:srgbClr val="008000"/>
                </a:solidFill>
                <a:latin typeface="+mj-lt"/>
                <a:ea typeface="Times New Roman" pitchFamily="18" charset="0"/>
              </a:rPr>
              <a:t>				self-concept</a:t>
            </a:r>
            <a:r>
              <a:rPr lang="en-US" sz="3600" b="1" dirty="0">
                <a:latin typeface="+mj-lt"/>
                <a:ea typeface="Times New Roman" pitchFamily="18" charset="0"/>
              </a:rPr>
              <a:t>	</a:t>
            </a:r>
            <a:endParaRPr lang="en-US" sz="1100" dirty="0">
              <a:latin typeface="+mj-lt"/>
            </a:endParaRPr>
          </a:p>
          <a:p>
            <a:pPr eaLnBrk="0" hangingPunct="0">
              <a:defRPr/>
            </a:pPr>
            <a:r>
              <a:rPr lang="en-US" sz="3600" b="1" dirty="0">
                <a:latin typeface="+mj-lt"/>
                <a:ea typeface="Times New Roman" pitchFamily="18" charset="0"/>
              </a:rPr>
              <a:t>								</a:t>
            </a:r>
            <a:r>
              <a:rPr lang="en-US" sz="3600" b="1" dirty="0">
                <a:solidFill>
                  <a:srgbClr val="FF6600"/>
                </a:solidFill>
                <a:latin typeface="+mj-lt"/>
                <a:ea typeface="Times New Roman" pitchFamily="18" charset="0"/>
              </a:rPr>
              <a:t>						self-control</a:t>
            </a:r>
            <a:endParaRPr lang="en-US" sz="1100" dirty="0">
              <a:latin typeface="+mj-lt"/>
            </a:endParaRPr>
          </a:p>
          <a:p>
            <a:pPr eaLnBrk="0" hangingPunct="0">
              <a:defRPr/>
            </a:pPr>
            <a:r>
              <a:rPr lang="en-US" sz="3600" b="1" dirty="0">
                <a:latin typeface="+mj-lt"/>
                <a:ea typeface="Times New Roman" pitchFamily="18" charset="0"/>
              </a:rPr>
              <a:t>															</a:t>
            </a:r>
            <a:r>
              <a:rPr lang="en-US" sz="3600" b="1" dirty="0">
                <a:solidFill>
                  <a:srgbClr val="333399"/>
                </a:solidFill>
                <a:latin typeface="+mj-lt"/>
                <a:ea typeface="Times New Roman" pitchFamily="18" charset="0"/>
              </a:rPr>
              <a:t>self-esteem</a:t>
            </a:r>
            <a:endParaRPr lang="en-US"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3FDCBE9D-64B2-16D7-A2FA-002754E4EEBE}"/>
              </a:ext>
            </a:extLst>
          </p:cNvPr>
          <p:cNvSpPr>
            <a:spLocks noChangeArrowheads="1"/>
          </p:cNvSpPr>
          <p:nvPr/>
        </p:nvSpPr>
        <p:spPr bwMode="auto">
          <a:xfrm>
            <a:off x="0" y="838200"/>
            <a:ext cx="9144000" cy="3708400"/>
          </a:xfrm>
          <a:prstGeom prst="rect">
            <a:avLst/>
          </a:prstGeom>
          <a:noFill/>
          <a:ln w="9525">
            <a:noFill/>
            <a:miter lim="800000"/>
            <a:headEnd/>
            <a:tailEnd/>
          </a:ln>
          <a:effectLst/>
        </p:spPr>
        <p:txBody>
          <a:bodyPr anchor="ctr">
            <a:spAutoFit/>
          </a:bodyPr>
          <a:lstStyle/>
          <a:p>
            <a:pPr algn="ctr">
              <a:defRPr/>
            </a:pPr>
            <a:r>
              <a:rPr lang="en-US" sz="4000" dirty="0">
                <a:solidFill>
                  <a:schemeClr val="accent1">
                    <a:lumMod val="50000"/>
                  </a:schemeClr>
                </a:solidFill>
                <a:latin typeface="+mj-lt"/>
                <a:ea typeface="Times New Roman" pitchFamily="18" charset="0"/>
              </a:rPr>
              <a:t>What does a child with</a:t>
            </a:r>
            <a:r>
              <a:rPr lang="en-US" sz="4000" b="1" dirty="0">
                <a:solidFill>
                  <a:schemeClr val="accent1">
                    <a:lumMod val="50000"/>
                  </a:schemeClr>
                </a:solidFill>
                <a:latin typeface="+mj-lt"/>
                <a:ea typeface="Times New Roman" pitchFamily="18" charset="0"/>
              </a:rPr>
              <a:t> </a:t>
            </a:r>
          </a:p>
          <a:p>
            <a:pPr algn="ctr">
              <a:defRPr/>
            </a:pPr>
            <a:r>
              <a:rPr lang="en-US" sz="4000" b="1" dirty="0">
                <a:solidFill>
                  <a:schemeClr val="accent1">
                    <a:lumMod val="50000"/>
                  </a:schemeClr>
                </a:solidFill>
                <a:latin typeface="+mj-lt"/>
                <a:ea typeface="Times New Roman" pitchFamily="18" charset="0"/>
              </a:rPr>
              <a:t>high </a:t>
            </a:r>
            <a:r>
              <a:rPr lang="en-US" sz="4000" dirty="0">
                <a:solidFill>
                  <a:schemeClr val="accent1">
                    <a:lumMod val="50000"/>
                  </a:schemeClr>
                </a:solidFill>
                <a:latin typeface="+mj-lt"/>
                <a:ea typeface="Times New Roman" pitchFamily="18" charset="0"/>
              </a:rPr>
              <a:t>self-esteem look like?</a:t>
            </a:r>
          </a:p>
          <a:p>
            <a:pPr>
              <a:buFont typeface="Arial" pitchFamily="34" charset="0"/>
              <a:buChar char="•"/>
              <a:defRPr/>
            </a:pPr>
            <a:endParaRPr lang="en-US" sz="4800" dirty="0">
              <a:solidFill>
                <a:srgbClr val="0000FF"/>
              </a:solidFill>
              <a:latin typeface="+mj-lt"/>
              <a:ea typeface="Times New Roman" pitchFamily="18" charset="0"/>
            </a:endParaRPr>
          </a:p>
          <a:p>
            <a:pPr algn="ctr">
              <a:defRPr/>
            </a:pPr>
            <a:endParaRPr lang="en-US" sz="4800" dirty="0">
              <a:solidFill>
                <a:srgbClr val="0000FF"/>
              </a:solidFill>
              <a:latin typeface="+mj-lt"/>
              <a:ea typeface="Times New Roman" pitchFamily="18" charset="0"/>
            </a:endParaRPr>
          </a:p>
          <a:p>
            <a:pPr algn="ctr">
              <a:defRPr/>
            </a:pPr>
            <a:endParaRPr lang="en-US" sz="4800" dirty="0">
              <a:solidFill>
                <a:srgbClr val="0000FF"/>
              </a:solidFill>
              <a:latin typeface="+mj-lt"/>
            </a:endParaRPr>
          </a:p>
          <a:p>
            <a:pPr algn="ctr">
              <a:defRPr/>
            </a:pPr>
            <a:endParaRPr lang="en-US" sz="1100" dirty="0">
              <a:latin typeface="+mj-lt"/>
            </a:endParaRPr>
          </a:p>
        </p:txBody>
      </p:sp>
      <p:sp>
        <p:nvSpPr>
          <p:cNvPr id="3" name="Rectangle 2">
            <a:extLst>
              <a:ext uri="{FF2B5EF4-FFF2-40B4-BE49-F238E27FC236}">
                <a16:creationId xmlns:a16="http://schemas.microsoft.com/office/drawing/2014/main" id="{74CC1175-FD09-81C1-6C81-1EC7CC052AEF}"/>
              </a:ext>
            </a:extLst>
          </p:cNvPr>
          <p:cNvSpPr/>
          <p:nvPr/>
        </p:nvSpPr>
        <p:spPr>
          <a:xfrm>
            <a:off x="533400" y="2133600"/>
            <a:ext cx="8077200" cy="3970338"/>
          </a:xfrm>
          <a:prstGeom prst="rect">
            <a:avLst/>
          </a:prstGeom>
        </p:spPr>
        <p:txBody>
          <a:bodyPr>
            <a:spAutoFit/>
          </a:bodyPr>
          <a:lstStyle/>
          <a:p>
            <a:pPr>
              <a:buFontTx/>
              <a:buChar char="•"/>
              <a:defRPr/>
            </a:pPr>
            <a:r>
              <a:rPr lang="en-US" sz="2800" dirty="0">
                <a:solidFill>
                  <a:schemeClr val="accent1">
                    <a:lumMod val="75000"/>
                  </a:schemeClr>
                </a:solidFill>
                <a:latin typeface="+mn-lt"/>
              </a:rPr>
              <a:t>Happy and energetic</a:t>
            </a:r>
          </a:p>
          <a:p>
            <a:pPr>
              <a:buFontTx/>
              <a:buChar char="•"/>
              <a:defRPr/>
            </a:pPr>
            <a:r>
              <a:rPr lang="en-US" sz="2800" dirty="0">
                <a:solidFill>
                  <a:schemeClr val="accent1">
                    <a:lumMod val="75000"/>
                  </a:schemeClr>
                </a:solidFill>
                <a:latin typeface="+mn-lt"/>
              </a:rPr>
              <a:t>Tolerates frustration</a:t>
            </a:r>
          </a:p>
          <a:p>
            <a:pPr>
              <a:buFontTx/>
              <a:buChar char="•"/>
              <a:defRPr/>
            </a:pPr>
            <a:r>
              <a:rPr lang="en-US" sz="2800" dirty="0">
                <a:solidFill>
                  <a:schemeClr val="accent1">
                    <a:lumMod val="75000"/>
                  </a:schemeClr>
                </a:solidFill>
                <a:latin typeface="+mn-lt"/>
              </a:rPr>
              <a:t>Proud of accomplishments</a:t>
            </a:r>
          </a:p>
          <a:p>
            <a:pPr>
              <a:buFontTx/>
              <a:buChar char="•"/>
              <a:defRPr/>
            </a:pPr>
            <a:r>
              <a:rPr lang="en-US" sz="2800" dirty="0">
                <a:solidFill>
                  <a:schemeClr val="accent1">
                    <a:lumMod val="75000"/>
                  </a:schemeClr>
                </a:solidFill>
                <a:latin typeface="+mn-lt"/>
              </a:rPr>
              <a:t>Makes friends easily</a:t>
            </a:r>
          </a:p>
          <a:p>
            <a:pPr>
              <a:buFontTx/>
              <a:buChar char="•"/>
              <a:defRPr/>
            </a:pPr>
            <a:r>
              <a:rPr lang="en-US" sz="2800" dirty="0">
                <a:solidFill>
                  <a:schemeClr val="accent1">
                    <a:lumMod val="75000"/>
                  </a:schemeClr>
                </a:solidFill>
                <a:latin typeface="+mn-lt"/>
              </a:rPr>
              <a:t>Shows enthusiasm for new activities</a:t>
            </a:r>
          </a:p>
          <a:p>
            <a:pPr>
              <a:buFontTx/>
              <a:buChar char="•"/>
              <a:defRPr/>
            </a:pPr>
            <a:r>
              <a:rPr lang="en-US" sz="2800" dirty="0">
                <a:solidFill>
                  <a:schemeClr val="accent1">
                    <a:lumMod val="75000"/>
                  </a:schemeClr>
                </a:solidFill>
                <a:latin typeface="+mn-lt"/>
              </a:rPr>
              <a:t>Is cooperative; can follow reasonable rules</a:t>
            </a:r>
          </a:p>
          <a:p>
            <a:pPr>
              <a:buFontTx/>
              <a:buChar char="•"/>
              <a:defRPr/>
            </a:pPr>
            <a:r>
              <a:rPr lang="en-US" sz="2800" dirty="0">
                <a:solidFill>
                  <a:schemeClr val="accent1">
                    <a:lumMod val="75000"/>
                  </a:schemeClr>
                </a:solidFill>
                <a:latin typeface="+mn-lt"/>
              </a:rPr>
              <a:t>Usually responsible for control of his own actions</a:t>
            </a:r>
          </a:p>
          <a:p>
            <a:pPr>
              <a:buFontTx/>
              <a:buChar char="•"/>
              <a:defRPr/>
            </a:pPr>
            <a:r>
              <a:rPr lang="en-US" sz="2800" dirty="0">
                <a:solidFill>
                  <a:schemeClr val="accent1">
                    <a:lumMod val="75000"/>
                  </a:schemeClr>
                </a:solidFill>
                <a:latin typeface="+mn-lt"/>
              </a:rPr>
              <a:t>Independent and self assured</a:t>
            </a:r>
          </a:p>
          <a:p>
            <a:pPr>
              <a:buFontTx/>
              <a:buChar char="•"/>
              <a:defRPr/>
            </a:pPr>
            <a:r>
              <a:rPr lang="en-US" sz="2800" dirty="0">
                <a:solidFill>
                  <a:schemeClr val="accent1">
                    <a:lumMod val="75000"/>
                  </a:schemeClr>
                </a:solidFill>
                <a:latin typeface="+mn-lt"/>
              </a:rPr>
              <a:t>Is creative, imaginative, and has ideas of his own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3C5C74-3BDA-B244-A08D-CEED1E94BAEA}"/>
              </a:ext>
            </a:extLst>
          </p:cNvPr>
          <p:cNvSpPr/>
          <p:nvPr/>
        </p:nvSpPr>
        <p:spPr>
          <a:xfrm>
            <a:off x="304800" y="1066800"/>
            <a:ext cx="8610600" cy="4400550"/>
          </a:xfrm>
          <a:prstGeom prst="rect">
            <a:avLst/>
          </a:prstGeom>
        </p:spPr>
        <p:txBody>
          <a:bodyPr>
            <a:spAutoFit/>
          </a:bodyPr>
          <a:lstStyle/>
          <a:p>
            <a:pPr algn="ctr">
              <a:defRPr/>
            </a:pPr>
            <a:r>
              <a:rPr lang="en-US" sz="4000" dirty="0">
                <a:solidFill>
                  <a:schemeClr val="accent4">
                    <a:lumMod val="50000"/>
                  </a:schemeClr>
                </a:solidFill>
                <a:latin typeface="+mj-lt"/>
                <a:ea typeface="Times New Roman" pitchFamily="18" charset="0"/>
              </a:rPr>
              <a:t>What does a child with </a:t>
            </a:r>
          </a:p>
          <a:p>
            <a:pPr algn="ctr">
              <a:defRPr/>
            </a:pPr>
            <a:r>
              <a:rPr lang="en-US" sz="4000" b="1" dirty="0">
                <a:solidFill>
                  <a:schemeClr val="accent4">
                    <a:lumMod val="50000"/>
                  </a:schemeClr>
                </a:solidFill>
                <a:latin typeface="+mj-lt"/>
                <a:ea typeface="Times New Roman" pitchFamily="18" charset="0"/>
              </a:rPr>
              <a:t>low</a:t>
            </a:r>
            <a:r>
              <a:rPr lang="en-US" sz="4000" dirty="0">
                <a:solidFill>
                  <a:schemeClr val="accent4">
                    <a:lumMod val="50000"/>
                  </a:schemeClr>
                </a:solidFill>
                <a:latin typeface="+mj-lt"/>
                <a:ea typeface="Times New Roman" pitchFamily="18" charset="0"/>
              </a:rPr>
              <a:t> self-esteem look like?</a:t>
            </a:r>
          </a:p>
          <a:p>
            <a:pPr algn="ctr">
              <a:defRPr/>
            </a:pPr>
            <a:endParaRPr lang="en-US" sz="4000" dirty="0">
              <a:solidFill>
                <a:schemeClr val="accent4">
                  <a:lumMod val="75000"/>
                </a:schemeClr>
              </a:solidFill>
              <a:latin typeface="+mj-lt"/>
              <a:ea typeface="Times New Roman" pitchFamily="18" charset="0"/>
            </a:endParaRPr>
          </a:p>
          <a:p>
            <a:pPr>
              <a:buFontTx/>
              <a:buChar char="•"/>
              <a:defRPr/>
            </a:pPr>
            <a:r>
              <a:rPr lang="en-US" sz="2800" dirty="0">
                <a:solidFill>
                  <a:schemeClr val="accent4">
                    <a:lumMod val="75000"/>
                  </a:schemeClr>
                </a:solidFill>
                <a:latin typeface="+mn-lt"/>
              </a:rPr>
              <a:t>Hesitates or refuses new things</a:t>
            </a:r>
          </a:p>
          <a:p>
            <a:pPr>
              <a:buFontTx/>
              <a:buChar char="•"/>
              <a:defRPr/>
            </a:pPr>
            <a:r>
              <a:rPr lang="en-US" sz="2800" dirty="0">
                <a:solidFill>
                  <a:schemeClr val="accent4">
                    <a:lumMod val="75000"/>
                  </a:schemeClr>
                </a:solidFill>
                <a:latin typeface="+mn-lt"/>
              </a:rPr>
              <a:t>Views self as powerless</a:t>
            </a:r>
          </a:p>
          <a:p>
            <a:pPr>
              <a:buFontTx/>
              <a:buChar char="•"/>
              <a:defRPr/>
            </a:pPr>
            <a:r>
              <a:rPr lang="en-US" sz="2800" dirty="0">
                <a:solidFill>
                  <a:schemeClr val="accent4">
                    <a:lumMod val="75000"/>
                  </a:schemeClr>
                </a:solidFill>
                <a:latin typeface="+mn-lt"/>
              </a:rPr>
              <a:t>Has poor relationships with others</a:t>
            </a:r>
          </a:p>
          <a:p>
            <a:pPr>
              <a:buFontTx/>
              <a:buChar char="•"/>
              <a:defRPr/>
            </a:pPr>
            <a:r>
              <a:rPr lang="en-US" sz="2800" dirty="0">
                <a:solidFill>
                  <a:schemeClr val="accent4">
                    <a:lumMod val="75000"/>
                  </a:schemeClr>
                </a:solidFill>
                <a:latin typeface="+mn-lt"/>
              </a:rPr>
              <a:t>Displays withdrawn or aggressive behavior</a:t>
            </a:r>
          </a:p>
          <a:p>
            <a:pPr algn="ctr">
              <a:defRPr/>
            </a:pPr>
            <a:endParaRPr lang="en-US" sz="4800" dirty="0">
              <a:solidFill>
                <a:srgbClr val="7030A0"/>
              </a:solidFill>
              <a:latin typeface="+mj-lt"/>
              <a:ea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ADD2184A-E20D-45CF-A6C8-4A12CF8CFE38}"/>
              </a:ext>
            </a:extLst>
          </p:cNvPr>
          <p:cNvSpPr>
            <a:spLocks noChangeArrowheads="1"/>
          </p:cNvSpPr>
          <p:nvPr/>
        </p:nvSpPr>
        <p:spPr bwMode="auto">
          <a:xfrm>
            <a:off x="2514600" y="685800"/>
            <a:ext cx="4376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2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pPr>
            <a:r>
              <a:rPr lang="en-US" altLang="en-US" sz="4800">
                <a:latin typeface="Calibri" panose="020F0502020204030204" pitchFamily="34" charset="0"/>
                <a:cs typeface="Times New Roman" panose="02020603050405020304" pitchFamily="18" charset="0"/>
              </a:rPr>
              <a:t>True Self-Esteem</a:t>
            </a:r>
            <a:endParaRPr lang="en-US" altLang="en-US" sz="1800">
              <a:latin typeface="Calibri" panose="020F0502020204030204" pitchFamily="34" charset="0"/>
            </a:endParaRPr>
          </a:p>
        </p:txBody>
      </p:sp>
      <p:pic>
        <p:nvPicPr>
          <p:cNvPr id="9219" name="Picture 4">
            <a:extLst>
              <a:ext uri="{FF2B5EF4-FFF2-40B4-BE49-F238E27FC236}">
                <a16:creationId xmlns:a16="http://schemas.microsoft.com/office/drawing/2014/main" id="{A8886C3A-7838-D0C0-97B2-6B7C10E4A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1905000"/>
            <a:ext cx="2967038" cy="410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8C4FC575-6692-0BCC-F61B-12BF33D7BD05}"/>
              </a:ext>
            </a:extLst>
          </p:cNvPr>
          <p:cNvSpPr>
            <a:spLocks noChangeArrowheads="1"/>
          </p:cNvSpPr>
          <p:nvPr/>
        </p:nvSpPr>
        <p:spPr bwMode="auto">
          <a:xfrm>
            <a:off x="2438400" y="838200"/>
            <a:ext cx="4518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2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pPr>
            <a:r>
              <a:rPr lang="en-US" altLang="en-US" sz="4800">
                <a:latin typeface="Calibri" panose="020F0502020204030204" pitchFamily="34" charset="0"/>
                <a:cs typeface="Times New Roman" panose="02020603050405020304" pitchFamily="18" charset="0"/>
              </a:rPr>
              <a:t>False Self-Esteem</a:t>
            </a:r>
            <a:endParaRPr lang="en-US" altLang="en-US" sz="1800">
              <a:latin typeface="Calibri" panose="020F0502020204030204" pitchFamily="34" charset="0"/>
            </a:endParaRPr>
          </a:p>
        </p:txBody>
      </p:sp>
      <p:pic>
        <p:nvPicPr>
          <p:cNvPr id="10243" name="Picture 6" descr="http://t3.gstatic.com/images?q=tbn:djSnFplr9Ci9YM:http://www.theconfidentmom.com/wp-content/uploads/2009/11/child_thinking.141200543.jpg">
            <a:hlinkClick r:id="rId3"/>
            <a:extLst>
              <a:ext uri="{FF2B5EF4-FFF2-40B4-BE49-F238E27FC236}">
                <a16:creationId xmlns:a16="http://schemas.microsoft.com/office/drawing/2014/main" id="{11F892C7-9653-11A2-9502-BB7A1270D1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828800"/>
            <a:ext cx="29718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0E86522C-28A2-BFEA-255E-B99D078D656C}"/>
              </a:ext>
            </a:extLst>
          </p:cNvPr>
          <p:cNvSpPr>
            <a:spLocks noChangeArrowheads="1"/>
          </p:cNvSpPr>
          <p:nvPr/>
        </p:nvSpPr>
        <p:spPr bwMode="auto">
          <a:xfrm>
            <a:off x="609600" y="1565275"/>
            <a:ext cx="57150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tabLst>
                <a:tab pos="534988" algn="l"/>
              </a:tabLst>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tabLst>
                <a:tab pos="534988" algn="l"/>
              </a:tabLst>
              <a:defRPr sz="22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tabLst>
                <a:tab pos="534988" algn="l"/>
              </a:tabLst>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tabLst>
                <a:tab pos="534988" algn="l"/>
              </a:tabLst>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tabLst>
                <a:tab pos="534988" algn="l"/>
              </a:tabLst>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tabLst>
                <a:tab pos="534988" algn="l"/>
              </a:tabLst>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tabLst>
                <a:tab pos="534988" algn="l"/>
              </a:tabLst>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tabLst>
                <a:tab pos="534988" algn="l"/>
              </a:tabLst>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tabLst>
                <a:tab pos="534988" algn="l"/>
              </a:tabLst>
              <a:defRPr>
                <a:solidFill>
                  <a:schemeClr val="tx1"/>
                </a:solidFill>
                <a:latin typeface="Arial" panose="020B0604020202020204" pitchFamily="34" charset="0"/>
              </a:defRPr>
            </a:lvl9pPr>
          </a:lstStyle>
          <a:p>
            <a:pPr>
              <a:lnSpc>
                <a:spcPct val="100000"/>
              </a:lnSpc>
              <a:spcBef>
                <a:spcPct val="0"/>
              </a:spcBef>
              <a:buFontTx/>
              <a:buChar char="•"/>
            </a:pPr>
            <a:r>
              <a:rPr lang="en-US" altLang="en-US" sz="3600">
                <a:cs typeface="Times New Roman" panose="02020603050405020304" pitchFamily="18" charset="0"/>
              </a:rPr>
              <a:t>Scholastic Competence</a:t>
            </a:r>
          </a:p>
          <a:p>
            <a:pPr>
              <a:lnSpc>
                <a:spcPct val="100000"/>
              </a:lnSpc>
              <a:spcBef>
                <a:spcPct val="0"/>
              </a:spcBef>
              <a:buFontTx/>
              <a:buChar char="•"/>
            </a:pPr>
            <a:endParaRPr lang="en-US" altLang="en-US" sz="1100"/>
          </a:p>
          <a:p>
            <a:pPr eaLnBrk="0" hangingPunct="0">
              <a:lnSpc>
                <a:spcPct val="100000"/>
              </a:lnSpc>
              <a:spcBef>
                <a:spcPct val="0"/>
              </a:spcBef>
              <a:buFontTx/>
              <a:buChar char="•"/>
            </a:pPr>
            <a:r>
              <a:rPr lang="en-US" altLang="en-US" sz="3600">
                <a:cs typeface="Times New Roman" panose="02020603050405020304" pitchFamily="18" charset="0"/>
              </a:rPr>
              <a:t>Physical Competence</a:t>
            </a:r>
          </a:p>
          <a:p>
            <a:pPr eaLnBrk="0" hangingPunct="0">
              <a:lnSpc>
                <a:spcPct val="100000"/>
              </a:lnSpc>
              <a:spcBef>
                <a:spcPct val="0"/>
              </a:spcBef>
              <a:buFontTx/>
              <a:buChar char="•"/>
            </a:pPr>
            <a:endParaRPr lang="en-US" altLang="en-US" sz="1100"/>
          </a:p>
          <a:p>
            <a:pPr eaLnBrk="0" hangingPunct="0">
              <a:lnSpc>
                <a:spcPct val="100000"/>
              </a:lnSpc>
              <a:spcBef>
                <a:spcPct val="0"/>
              </a:spcBef>
              <a:buFontTx/>
              <a:buChar char="•"/>
            </a:pPr>
            <a:r>
              <a:rPr lang="en-US" altLang="en-US" sz="3600">
                <a:cs typeface="Times New Roman" panose="02020603050405020304" pitchFamily="18" charset="0"/>
              </a:rPr>
              <a:t>Social Acceptance</a:t>
            </a:r>
          </a:p>
          <a:p>
            <a:pPr eaLnBrk="0" hangingPunct="0">
              <a:lnSpc>
                <a:spcPct val="100000"/>
              </a:lnSpc>
              <a:spcBef>
                <a:spcPct val="0"/>
              </a:spcBef>
              <a:buFontTx/>
              <a:buChar char="•"/>
            </a:pPr>
            <a:endParaRPr lang="en-US" altLang="en-US" sz="1100"/>
          </a:p>
          <a:p>
            <a:pPr eaLnBrk="0" hangingPunct="0">
              <a:lnSpc>
                <a:spcPct val="100000"/>
              </a:lnSpc>
              <a:spcBef>
                <a:spcPct val="0"/>
              </a:spcBef>
              <a:buFontTx/>
              <a:buChar char="•"/>
            </a:pPr>
            <a:endParaRPr lang="en-US" altLang="en-US" sz="1100">
              <a:cs typeface="Times New Roman" panose="02020603050405020304" pitchFamily="18" charset="0"/>
            </a:endParaRPr>
          </a:p>
          <a:p>
            <a:pPr eaLnBrk="0" hangingPunct="0">
              <a:lnSpc>
                <a:spcPct val="100000"/>
              </a:lnSpc>
              <a:spcBef>
                <a:spcPct val="0"/>
              </a:spcBef>
              <a:buFontTx/>
              <a:buChar char="•"/>
            </a:pPr>
            <a:r>
              <a:rPr lang="en-US" altLang="en-US" sz="3600">
                <a:cs typeface="Times New Roman" panose="02020603050405020304" pitchFamily="18" charset="0"/>
              </a:rPr>
              <a:t>Physical Appearance</a:t>
            </a:r>
          </a:p>
          <a:p>
            <a:pPr eaLnBrk="0" hangingPunct="0">
              <a:lnSpc>
                <a:spcPct val="100000"/>
              </a:lnSpc>
              <a:spcBef>
                <a:spcPct val="0"/>
              </a:spcBef>
              <a:buFontTx/>
              <a:buChar char="•"/>
            </a:pPr>
            <a:endParaRPr lang="en-US" altLang="en-US" sz="1100"/>
          </a:p>
          <a:p>
            <a:pPr eaLnBrk="0" hangingPunct="0">
              <a:lnSpc>
                <a:spcPct val="100000"/>
              </a:lnSpc>
              <a:spcBef>
                <a:spcPct val="0"/>
              </a:spcBef>
              <a:buFontTx/>
              <a:buChar char="•"/>
            </a:pPr>
            <a:r>
              <a:rPr lang="en-US" altLang="en-US" sz="3600">
                <a:cs typeface="Times New Roman" panose="02020603050405020304" pitchFamily="18" charset="0"/>
              </a:rPr>
              <a:t>Behavioral Conduct</a:t>
            </a:r>
            <a:endParaRPr lang="en-US" altLang="en-US" sz="1800"/>
          </a:p>
        </p:txBody>
      </p:sp>
      <p:pic>
        <p:nvPicPr>
          <p:cNvPr id="11267" name="Picture 4" descr="MCj01209950000[1]">
            <a:extLst>
              <a:ext uri="{FF2B5EF4-FFF2-40B4-BE49-F238E27FC236}">
                <a16:creationId xmlns:a16="http://schemas.microsoft.com/office/drawing/2014/main" id="{B5DE0E33-4821-4616-10ED-52DA7439F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90600"/>
            <a:ext cx="30305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2A4F27-B4FA-6B72-2043-ADAC476633C4}"/>
              </a:ext>
            </a:extLst>
          </p:cNvPr>
          <p:cNvSpPr>
            <a:spLocks noGrp="1"/>
          </p:cNvSpPr>
          <p:nvPr>
            <p:ph type="title"/>
          </p:nvPr>
        </p:nvSpPr>
        <p:spPr>
          <a:xfrm>
            <a:off x="685800" y="1219200"/>
            <a:ext cx="7829550" cy="868363"/>
          </a:xfrm>
        </p:spPr>
        <p:txBody>
          <a:bodyPr rtlCol="0">
            <a:normAutofit fontScale="90000"/>
          </a:bodyPr>
          <a:lstStyle/>
          <a:p>
            <a:pPr fontAlgn="auto">
              <a:spcAft>
                <a:spcPts val="0"/>
              </a:spcAft>
              <a:defRPr/>
            </a:pPr>
            <a:br>
              <a:rPr lang="en-US" dirty="0"/>
            </a:br>
            <a:r>
              <a:rPr lang="en-US" dirty="0"/>
              <a:t>Relationship between Motivation and Self Esteem</a:t>
            </a:r>
            <a:br>
              <a:rPr lang="en-US" dirty="0"/>
            </a:br>
            <a:endParaRPr lang="en-US" dirty="0"/>
          </a:p>
        </p:txBody>
      </p:sp>
      <p:sp>
        <p:nvSpPr>
          <p:cNvPr id="12291" name="Content Placeholder 1">
            <a:extLst>
              <a:ext uri="{FF2B5EF4-FFF2-40B4-BE49-F238E27FC236}">
                <a16:creationId xmlns:a16="http://schemas.microsoft.com/office/drawing/2014/main" id="{0745B2CD-6E38-35A0-E73A-20B06205AE2F}"/>
              </a:ext>
            </a:extLst>
          </p:cNvPr>
          <p:cNvSpPr>
            <a:spLocks noGrp="1"/>
          </p:cNvSpPr>
          <p:nvPr>
            <p:ph idx="1"/>
          </p:nvPr>
        </p:nvSpPr>
        <p:spPr>
          <a:xfrm>
            <a:off x="685800" y="2286000"/>
            <a:ext cx="7829550" cy="3352800"/>
          </a:xfrm>
        </p:spPr>
        <p:txBody>
          <a:bodyPr/>
          <a:lstStyle/>
          <a:p>
            <a:r>
              <a:rPr lang="en-US" altLang="en-US"/>
              <a:t>High self-esteem related to sense of internal control—“I made it happen.”</a:t>
            </a:r>
          </a:p>
          <a:p>
            <a:pPr>
              <a:buFont typeface="Wingdings 3" panose="05040102010807070707" pitchFamily="18" charset="2"/>
              <a:buNone/>
            </a:pPr>
            <a:endParaRPr lang="en-US" altLang="en-US"/>
          </a:p>
          <a:p>
            <a:r>
              <a:rPr lang="en-US" altLang="en-US"/>
              <a:t>Low self-esteem related to sense of external control—“It happened because of (external force), not me.”</a:t>
            </a:r>
          </a:p>
        </p:txBody>
      </p:sp>
    </p:spTree>
  </p:cSld>
  <p:clrMapOvr>
    <a:masterClrMapping/>
  </p:clrMapOvr>
</p:sld>
</file>

<file path=ppt/theme/theme1.xml><?xml version="1.0" encoding="utf-8"?>
<a:theme xmlns:a="http://schemas.openxmlformats.org/drawingml/2006/main" name="1_Office Theme">
  <a:themeElements>
    <a:clrScheme name="FCPS Brand Colors">
      <a:dk1>
        <a:srgbClr val="000000"/>
      </a:dk1>
      <a:lt1>
        <a:srgbClr val="FFFFFF"/>
      </a:lt1>
      <a:dk2>
        <a:srgbClr val="00AEC7"/>
      </a:dk2>
      <a:lt2>
        <a:srgbClr val="FFFFFF"/>
      </a:lt2>
      <a:accent1>
        <a:srgbClr val="75787B"/>
      </a:accent1>
      <a:accent2>
        <a:srgbClr val="B5BD00"/>
      </a:accent2>
      <a:accent3>
        <a:srgbClr val="001A70"/>
      </a:accent3>
      <a:accent4>
        <a:srgbClr val="FECD55"/>
      </a:accent4>
      <a:accent5>
        <a:srgbClr val="CF4520"/>
      </a:accent5>
      <a:accent6>
        <a:srgbClr val="008196"/>
      </a:accent6>
      <a:hlink>
        <a:srgbClr val="00AEC7"/>
      </a:hlink>
      <a:folHlink>
        <a:srgbClr val="00AE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fcpspowerpoint2 (2)</Template>
  <TotalTime>923</TotalTime>
  <Words>3496</Words>
  <Application>Microsoft Office PowerPoint</Application>
  <PresentationFormat>On-screen Show (4:3)</PresentationFormat>
  <Paragraphs>270</Paragraphs>
  <Slides>19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Times New Roman</vt:lpstr>
      <vt:lpstr>Comic Sans MS</vt:lpstr>
      <vt:lpstr>Wingdings 3</vt:lpstr>
      <vt:lpstr>1_Office Theme</vt:lpstr>
      <vt:lpstr>Understanding and Enhancing Children’s Self-Esteem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Relationship between Motivation and Self Esteem </vt:lpstr>
      <vt:lpstr>PowerPoint Presentation</vt:lpstr>
      <vt:lpstr>PowerPoint Presentation</vt:lpstr>
      <vt:lpstr>Words to Crush Self Esteem</vt:lpstr>
      <vt:lpstr>Words to Build Self Esteem</vt:lpstr>
      <vt:lpstr>PowerPoint Presentation</vt:lpstr>
      <vt:lpstr>PowerPoint Presentation</vt:lpstr>
      <vt:lpstr>Promoting Positive Self-Esteem</vt:lpstr>
      <vt:lpstr>Promoting Positive Self-Esteem</vt:lpstr>
      <vt:lpstr>Promoting Positive Self-Esteem</vt:lpstr>
      <vt:lpstr>PowerPoint Presentation</vt:lpstr>
    </vt:vector>
  </TitlesOfParts>
  <Company>Fairfax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Enhancing Children’s Self-Esteem</dc:title>
  <dc:creator>rshamby</dc:creator>
  <cp:lastModifiedBy>Albani, Wafika</cp:lastModifiedBy>
  <cp:revision>121</cp:revision>
  <dcterms:created xsi:type="dcterms:W3CDTF">2009-12-29T12:47:06Z</dcterms:created>
  <dcterms:modified xsi:type="dcterms:W3CDTF">2024-02-27T17:19:50Z</dcterms:modified>
</cp:coreProperties>
</file>