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8001000" cy="10287000"/>
  <p:notesSz cx="6985000" cy="9283700"/>
  <p:defaultTextStyle>
    <a:defPPr>
      <a:defRPr lang="en-US"/>
    </a:defPPr>
    <a:lvl1pPr marL="0" algn="l" defTabSz="937809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1pPr>
    <a:lvl2pPr marL="468904" algn="l" defTabSz="937809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2pPr>
    <a:lvl3pPr marL="937809" algn="l" defTabSz="937809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3pPr>
    <a:lvl4pPr marL="1406713" algn="l" defTabSz="937809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4pPr>
    <a:lvl5pPr marL="1875617" algn="l" defTabSz="937809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5pPr>
    <a:lvl6pPr marL="2344522" algn="l" defTabSz="937809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6pPr>
    <a:lvl7pPr marL="2813426" algn="l" defTabSz="937809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7pPr>
    <a:lvl8pPr marL="3282330" algn="l" defTabSz="937809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8pPr>
    <a:lvl9pPr marL="3751235" algn="l" defTabSz="937809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668"/>
    <a:srgbClr val="71FFB1"/>
    <a:srgbClr val="93FFC4"/>
    <a:srgbClr val="7F7F7F"/>
    <a:srgbClr val="595959"/>
    <a:srgbClr val="808080"/>
    <a:srgbClr val="A4D76B"/>
    <a:srgbClr val="AFABAB"/>
    <a:srgbClr val="A6A6A6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>
        <p:scale>
          <a:sx n="83" d="100"/>
          <a:sy n="83" d="100"/>
        </p:scale>
        <p:origin x="112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1683545"/>
            <a:ext cx="6800850" cy="3581400"/>
          </a:xfrm>
        </p:spPr>
        <p:txBody>
          <a:bodyPr anchor="b"/>
          <a:lstStyle>
            <a:lvl1pPr algn="ctr">
              <a:defRPr sz="52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0125" y="5403057"/>
            <a:ext cx="6000750" cy="2483643"/>
          </a:xfrm>
        </p:spPr>
        <p:txBody>
          <a:bodyPr/>
          <a:lstStyle>
            <a:lvl1pPr marL="0" indent="0" algn="ctr">
              <a:buNone/>
              <a:defRPr sz="2100"/>
            </a:lvl1pPr>
            <a:lvl2pPr marL="400050" indent="0" algn="ctr">
              <a:buNone/>
              <a:defRPr sz="1750"/>
            </a:lvl2pPr>
            <a:lvl3pPr marL="800100" indent="0" algn="ctr">
              <a:buNone/>
              <a:defRPr sz="1575"/>
            </a:lvl3pPr>
            <a:lvl4pPr marL="1200150" indent="0" algn="ctr">
              <a:buNone/>
              <a:defRPr sz="1400"/>
            </a:lvl4pPr>
            <a:lvl5pPr marL="1600200" indent="0" algn="ctr">
              <a:buNone/>
              <a:defRPr sz="1400"/>
            </a:lvl5pPr>
            <a:lvl6pPr marL="2000250" indent="0" algn="ctr">
              <a:buNone/>
              <a:defRPr sz="1400"/>
            </a:lvl6pPr>
            <a:lvl7pPr marL="2400300" indent="0" algn="ctr">
              <a:buNone/>
              <a:defRPr sz="1400"/>
            </a:lvl7pPr>
            <a:lvl8pPr marL="2800350" indent="0" algn="ctr">
              <a:buNone/>
              <a:defRPr sz="1400"/>
            </a:lvl8pPr>
            <a:lvl9pPr marL="32004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28DB-7A63-4BA0-8991-DBA37AFE9A0B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BC60A-3818-407D-A5D9-F5562F456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007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28DB-7A63-4BA0-8991-DBA37AFE9A0B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BC60A-3818-407D-A5D9-F5562F456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45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25716" y="547688"/>
            <a:ext cx="1725216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0069" y="547688"/>
            <a:ext cx="5075634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28DB-7A63-4BA0-8991-DBA37AFE9A0B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BC60A-3818-407D-A5D9-F5562F456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11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28DB-7A63-4BA0-8991-DBA37AFE9A0B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BC60A-3818-407D-A5D9-F5562F456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113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902" y="2564609"/>
            <a:ext cx="6900863" cy="4279106"/>
          </a:xfrm>
        </p:spPr>
        <p:txBody>
          <a:bodyPr anchor="b"/>
          <a:lstStyle>
            <a:lvl1pPr>
              <a:defRPr sz="52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5902" y="6884197"/>
            <a:ext cx="6900863" cy="2250281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400050" indent="0">
              <a:buNone/>
              <a:defRPr sz="1750">
                <a:solidFill>
                  <a:schemeClr val="tx1">
                    <a:tint val="75000"/>
                  </a:schemeClr>
                </a:solidFill>
              </a:defRPr>
            </a:lvl2pPr>
            <a:lvl3pPr marL="80010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2001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00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002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003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003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28DB-7A63-4BA0-8991-DBA37AFE9A0B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BC60A-3818-407D-A5D9-F5562F456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792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069" y="2738438"/>
            <a:ext cx="3400425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50506" y="2738438"/>
            <a:ext cx="3400425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28DB-7A63-4BA0-8991-DBA37AFE9A0B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BC60A-3818-407D-A5D9-F5562F456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72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111" y="547690"/>
            <a:ext cx="6900863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1112" y="2521745"/>
            <a:ext cx="3384798" cy="1235868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050" indent="0">
              <a:buNone/>
              <a:defRPr sz="1750" b="1"/>
            </a:lvl2pPr>
            <a:lvl3pPr marL="800100" indent="0">
              <a:buNone/>
              <a:defRPr sz="1575" b="1"/>
            </a:lvl3pPr>
            <a:lvl4pPr marL="1200150" indent="0">
              <a:buNone/>
              <a:defRPr sz="1400" b="1"/>
            </a:lvl4pPr>
            <a:lvl5pPr marL="1600200" indent="0">
              <a:buNone/>
              <a:defRPr sz="1400" b="1"/>
            </a:lvl5pPr>
            <a:lvl6pPr marL="2000250" indent="0">
              <a:buNone/>
              <a:defRPr sz="1400" b="1"/>
            </a:lvl6pPr>
            <a:lvl7pPr marL="2400300" indent="0">
              <a:buNone/>
              <a:defRPr sz="1400" b="1"/>
            </a:lvl7pPr>
            <a:lvl8pPr marL="2800350" indent="0">
              <a:buNone/>
              <a:defRPr sz="1400" b="1"/>
            </a:lvl8pPr>
            <a:lvl9pPr marL="3200400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1112" y="3757613"/>
            <a:ext cx="3384798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50507" y="2521745"/>
            <a:ext cx="3401467" cy="1235868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050" indent="0">
              <a:buNone/>
              <a:defRPr sz="1750" b="1"/>
            </a:lvl2pPr>
            <a:lvl3pPr marL="800100" indent="0">
              <a:buNone/>
              <a:defRPr sz="1575" b="1"/>
            </a:lvl3pPr>
            <a:lvl4pPr marL="1200150" indent="0">
              <a:buNone/>
              <a:defRPr sz="1400" b="1"/>
            </a:lvl4pPr>
            <a:lvl5pPr marL="1600200" indent="0">
              <a:buNone/>
              <a:defRPr sz="1400" b="1"/>
            </a:lvl5pPr>
            <a:lvl6pPr marL="2000250" indent="0">
              <a:buNone/>
              <a:defRPr sz="1400" b="1"/>
            </a:lvl6pPr>
            <a:lvl7pPr marL="2400300" indent="0">
              <a:buNone/>
              <a:defRPr sz="1400" b="1"/>
            </a:lvl7pPr>
            <a:lvl8pPr marL="2800350" indent="0">
              <a:buNone/>
              <a:defRPr sz="1400" b="1"/>
            </a:lvl8pPr>
            <a:lvl9pPr marL="3200400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50507" y="3757613"/>
            <a:ext cx="3401467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28DB-7A63-4BA0-8991-DBA37AFE9A0B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BC60A-3818-407D-A5D9-F5562F456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52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28DB-7A63-4BA0-8991-DBA37AFE9A0B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BC60A-3818-407D-A5D9-F5562F456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79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28DB-7A63-4BA0-8991-DBA37AFE9A0B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BC60A-3818-407D-A5D9-F5562F456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57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111" y="685800"/>
            <a:ext cx="2580531" cy="24003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1467" y="1481140"/>
            <a:ext cx="4050506" cy="7310438"/>
          </a:xfrm>
        </p:spPr>
        <p:txBody>
          <a:bodyPr/>
          <a:lstStyle>
            <a:lvl1pPr>
              <a:defRPr sz="2800"/>
            </a:lvl1pPr>
            <a:lvl2pPr>
              <a:defRPr sz="2450"/>
            </a:lvl2pPr>
            <a:lvl3pPr>
              <a:defRPr sz="2100"/>
            </a:lvl3pPr>
            <a:lvl4pPr>
              <a:defRPr sz="1750"/>
            </a:lvl4pPr>
            <a:lvl5pPr>
              <a:defRPr sz="1750"/>
            </a:lvl5pPr>
            <a:lvl6pPr>
              <a:defRPr sz="1750"/>
            </a:lvl6pPr>
            <a:lvl7pPr>
              <a:defRPr sz="1750"/>
            </a:lvl7pPr>
            <a:lvl8pPr>
              <a:defRPr sz="1750"/>
            </a:lvl8pPr>
            <a:lvl9pPr>
              <a:defRPr sz="17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111" y="3086100"/>
            <a:ext cx="2580531" cy="5717382"/>
          </a:xfrm>
        </p:spPr>
        <p:txBody>
          <a:bodyPr/>
          <a:lstStyle>
            <a:lvl1pPr marL="0" indent="0">
              <a:buNone/>
              <a:defRPr sz="1400"/>
            </a:lvl1pPr>
            <a:lvl2pPr marL="400050" indent="0">
              <a:buNone/>
              <a:defRPr sz="1225"/>
            </a:lvl2pPr>
            <a:lvl3pPr marL="800100" indent="0">
              <a:buNone/>
              <a:defRPr sz="1050"/>
            </a:lvl3pPr>
            <a:lvl4pPr marL="1200150" indent="0">
              <a:buNone/>
              <a:defRPr sz="875"/>
            </a:lvl4pPr>
            <a:lvl5pPr marL="1600200" indent="0">
              <a:buNone/>
              <a:defRPr sz="875"/>
            </a:lvl5pPr>
            <a:lvl6pPr marL="2000250" indent="0">
              <a:buNone/>
              <a:defRPr sz="875"/>
            </a:lvl6pPr>
            <a:lvl7pPr marL="2400300" indent="0">
              <a:buNone/>
              <a:defRPr sz="875"/>
            </a:lvl7pPr>
            <a:lvl8pPr marL="2800350" indent="0">
              <a:buNone/>
              <a:defRPr sz="875"/>
            </a:lvl8pPr>
            <a:lvl9pPr marL="3200400" indent="0">
              <a:buNone/>
              <a:defRPr sz="8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28DB-7A63-4BA0-8991-DBA37AFE9A0B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BC60A-3818-407D-A5D9-F5562F456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701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111" y="685800"/>
            <a:ext cx="2580531" cy="24003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01467" y="1481140"/>
            <a:ext cx="4050506" cy="7310438"/>
          </a:xfrm>
        </p:spPr>
        <p:txBody>
          <a:bodyPr anchor="t"/>
          <a:lstStyle>
            <a:lvl1pPr marL="0" indent="0">
              <a:buNone/>
              <a:defRPr sz="2800"/>
            </a:lvl1pPr>
            <a:lvl2pPr marL="400050" indent="0">
              <a:buNone/>
              <a:defRPr sz="2450"/>
            </a:lvl2pPr>
            <a:lvl3pPr marL="800100" indent="0">
              <a:buNone/>
              <a:defRPr sz="2100"/>
            </a:lvl3pPr>
            <a:lvl4pPr marL="1200150" indent="0">
              <a:buNone/>
              <a:defRPr sz="1750"/>
            </a:lvl4pPr>
            <a:lvl5pPr marL="1600200" indent="0">
              <a:buNone/>
              <a:defRPr sz="1750"/>
            </a:lvl5pPr>
            <a:lvl6pPr marL="2000250" indent="0">
              <a:buNone/>
              <a:defRPr sz="1750"/>
            </a:lvl6pPr>
            <a:lvl7pPr marL="2400300" indent="0">
              <a:buNone/>
              <a:defRPr sz="1750"/>
            </a:lvl7pPr>
            <a:lvl8pPr marL="2800350" indent="0">
              <a:buNone/>
              <a:defRPr sz="1750"/>
            </a:lvl8pPr>
            <a:lvl9pPr marL="3200400" indent="0">
              <a:buNone/>
              <a:defRPr sz="17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111" y="3086100"/>
            <a:ext cx="2580531" cy="5717382"/>
          </a:xfrm>
        </p:spPr>
        <p:txBody>
          <a:bodyPr/>
          <a:lstStyle>
            <a:lvl1pPr marL="0" indent="0">
              <a:buNone/>
              <a:defRPr sz="1400"/>
            </a:lvl1pPr>
            <a:lvl2pPr marL="400050" indent="0">
              <a:buNone/>
              <a:defRPr sz="1225"/>
            </a:lvl2pPr>
            <a:lvl3pPr marL="800100" indent="0">
              <a:buNone/>
              <a:defRPr sz="1050"/>
            </a:lvl3pPr>
            <a:lvl4pPr marL="1200150" indent="0">
              <a:buNone/>
              <a:defRPr sz="875"/>
            </a:lvl4pPr>
            <a:lvl5pPr marL="1600200" indent="0">
              <a:buNone/>
              <a:defRPr sz="875"/>
            </a:lvl5pPr>
            <a:lvl6pPr marL="2000250" indent="0">
              <a:buNone/>
              <a:defRPr sz="875"/>
            </a:lvl6pPr>
            <a:lvl7pPr marL="2400300" indent="0">
              <a:buNone/>
              <a:defRPr sz="875"/>
            </a:lvl7pPr>
            <a:lvl8pPr marL="2800350" indent="0">
              <a:buNone/>
              <a:defRPr sz="875"/>
            </a:lvl8pPr>
            <a:lvl9pPr marL="3200400" indent="0">
              <a:buNone/>
              <a:defRPr sz="8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28DB-7A63-4BA0-8991-DBA37AFE9A0B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BC60A-3818-407D-A5D9-F5562F456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06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069" y="547690"/>
            <a:ext cx="6900863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069" y="2738438"/>
            <a:ext cx="6900863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0069" y="9534527"/>
            <a:ext cx="1800225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828DB-7A63-4BA0-8991-DBA37AFE9A0B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0331" y="9534527"/>
            <a:ext cx="270033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50706" y="9534527"/>
            <a:ext cx="1800225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BC60A-3818-407D-A5D9-F5562F456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668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00100" rtl="0" eaLnBrk="1" latinLnBrk="0" hangingPunct="1">
        <a:lnSpc>
          <a:spcPct val="90000"/>
        </a:lnSpc>
        <a:spcBef>
          <a:spcPct val="0"/>
        </a:spcBef>
        <a:buNone/>
        <a:defRPr sz="3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025" indent="-200025" algn="l" defTabSz="800100" rtl="0" eaLnBrk="1" latinLnBrk="0" hangingPunct="1">
        <a:lnSpc>
          <a:spcPct val="90000"/>
        </a:lnSpc>
        <a:spcBef>
          <a:spcPts val="875"/>
        </a:spcBef>
        <a:buFont typeface="Arial" panose="020B0604020202020204" pitchFamily="34" charset="0"/>
        <a:buChar char="•"/>
        <a:defRPr sz="2450" kern="1200">
          <a:solidFill>
            <a:schemeClr val="tx1"/>
          </a:solidFill>
          <a:latin typeface="+mn-lt"/>
          <a:ea typeface="+mn-ea"/>
          <a:cs typeface="+mn-cs"/>
        </a:defRPr>
      </a:lvl1pPr>
      <a:lvl2pPr marL="60007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0012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3pPr>
      <a:lvl4pPr marL="140017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80022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220027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60032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340042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40005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80010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200025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40030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280035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320040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grayscl/>
          </a:blip>
          <a:srcRect/>
          <a:stretch>
            <a:fillRect l="-51000" r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5000" y="8689487"/>
            <a:ext cx="4390000" cy="1246495"/>
          </a:xfrm>
          <a:prstGeom prst="rect">
            <a:avLst/>
          </a:prstGeom>
          <a:solidFill>
            <a:srgbClr val="7F7F7F">
              <a:alpha val="50196"/>
            </a:srgbClr>
          </a:solidFill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58738" indent="-58738">
              <a:defRPr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indent="0"/>
            <a:r>
              <a:rPr lang="es-ES" sz="2000" b="1" dirty="0"/>
              <a:t>Requisitos</a:t>
            </a:r>
          </a:p>
          <a:p>
            <a:pPr marL="0" indent="0"/>
            <a:r>
              <a:rPr lang="es-ES" sz="1100" dirty="0"/>
              <a:t>ciudadano estadounidense</a:t>
            </a:r>
          </a:p>
          <a:p>
            <a:pPr marL="0" indent="0"/>
            <a:r>
              <a:rPr lang="es-ES" sz="1100" dirty="0"/>
              <a:t>GPA mínimo de 2.5</a:t>
            </a:r>
          </a:p>
          <a:p>
            <a:pPr marL="0" indent="0"/>
            <a:r>
              <a:rPr lang="es-ES" sz="1100" dirty="0"/>
              <a:t>Carta de recomendación</a:t>
            </a:r>
          </a:p>
          <a:p>
            <a:pPr marL="0" indent="0"/>
            <a:r>
              <a:rPr lang="es-ES" sz="1100" dirty="0"/>
              <a:t>Debe cumplir con el requisito de edad del campamento antes del 1 de junio de 2023</a:t>
            </a:r>
            <a:endParaRPr lang="en-US" sz="800" i="1" dirty="0"/>
          </a:p>
        </p:txBody>
      </p:sp>
      <p:sp>
        <p:nvSpPr>
          <p:cNvPr id="10" name="Rectangle 9"/>
          <p:cNvSpPr/>
          <p:nvPr/>
        </p:nvSpPr>
        <p:spPr>
          <a:xfrm>
            <a:off x="451534" y="8110117"/>
            <a:ext cx="4176932" cy="6463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58738" indent="-58738" algn="ctr"/>
            <a:r>
              <a:rPr lang="es-ES" sz="1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Consulte el sitio web para obtener detalles de la aplicación:</a:t>
            </a:r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http://wpafbstem.com/pages/legacy.html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7773" y="1769954"/>
            <a:ext cx="7345452" cy="1053494"/>
          </a:xfrm>
          <a:prstGeom prst="rect">
            <a:avLst/>
          </a:prstGeom>
          <a:solidFill>
            <a:srgbClr val="7F7F7F">
              <a:alpha val="50196"/>
            </a:srgbClr>
          </a:solidFill>
          <a:effectLst/>
        </p:spPr>
        <p:txBody>
          <a:bodyPr wrap="square">
            <a:spAutoFit/>
          </a:bodyPr>
          <a:lstStyle/>
          <a:p>
            <a:pPr marL="58738" indent="-58738"/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 del campamento de artesanos</a:t>
            </a:r>
          </a:p>
          <a:p>
            <a:pPr marL="58738" indent="-58738"/>
            <a:r>
              <a:rPr lang="es-E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Desarrolle un interés en STEM a través de actividades prácticas mientras muestra cómo las matemáticas y la ciencia se aplican al mundo que nos rodea. Este campamento desarrollará conocimiento mientras refuerza la autoconfianza y el liderazgo. Los campamentos de progresión de edad preparan a cada estudiante para la siguiente fase</a:t>
            </a:r>
            <a:r>
              <a:rPr lang="en-US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35143" y="3305537"/>
            <a:ext cx="3672726" cy="2507097"/>
          </a:xfrm>
          <a:prstGeom prst="rect">
            <a:avLst/>
          </a:prstGeom>
          <a:solidFill>
            <a:srgbClr val="7F7F7F">
              <a:alpha val="50196"/>
            </a:srgbClr>
          </a:solidFill>
          <a:effectLst/>
        </p:spPr>
        <p:txBody>
          <a:bodyPr wrap="square">
            <a:spAutoFit/>
          </a:bodyPr>
          <a:lstStyle/>
          <a:p>
            <a:pPr marL="58738" indent="-58738"/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Detalles del campamento en persona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campamento es GRATIS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Viaje de estudios recorrido base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Oradores invitados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Proyectos de equipo kit de artesano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Introducción al campo de la carrera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Demostraciones STEM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Proceso de diseño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Actividades prácticas de STEM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Rompehielos de trabajo en equipo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Duración: cinco días, campamento de día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Fechas de campamento determinadas por edad</a:t>
            </a:r>
            <a:endParaRPr lang="en-US" sz="1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86167" y="3551863"/>
            <a:ext cx="2916011" cy="1415772"/>
          </a:xfrm>
          <a:prstGeom prst="rect">
            <a:avLst/>
          </a:prstGeom>
          <a:solidFill>
            <a:srgbClr val="7F7F7F">
              <a:alpha val="50196"/>
            </a:srgbClr>
          </a:solidFill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58738" indent="-58738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AFOSR Dates</a:t>
            </a:r>
          </a:p>
          <a:p>
            <a:pPr marL="0" indent="0"/>
            <a:r>
              <a:rPr lang="en-US" sz="1400" b="0" dirty="0"/>
              <a:t>Age 11: July 10 - 14, 2023</a:t>
            </a:r>
          </a:p>
          <a:p>
            <a:pPr marL="0" indent="0"/>
            <a:r>
              <a:rPr lang="en-US" sz="1400" b="0" dirty="0"/>
              <a:t>Age 12: July 10 - 14, 2023</a:t>
            </a:r>
          </a:p>
          <a:p>
            <a:pPr marL="0" indent="0"/>
            <a:r>
              <a:rPr lang="en-US" sz="1400" b="0" dirty="0"/>
              <a:t>Age 13: July 10 - 14, 2023</a:t>
            </a:r>
          </a:p>
          <a:p>
            <a:pPr marL="0" indent="0"/>
            <a:r>
              <a:rPr lang="en-US" sz="1400" b="0" dirty="0"/>
              <a:t>Age 14: July 10 - 14, 2023</a:t>
            </a:r>
          </a:p>
          <a:p>
            <a:pPr marL="0" indent="0"/>
            <a:r>
              <a:rPr lang="en-US" sz="1400" b="0" dirty="0"/>
              <a:t>Age 15: July 10 - 14, 2023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40395" y="9828260"/>
            <a:ext cx="263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b="1" dirty="0">
                <a:ln/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27773" y="2913288"/>
            <a:ext cx="7345451" cy="307777"/>
          </a:xfrm>
          <a:prstGeom prst="rect">
            <a:avLst/>
          </a:prstGeom>
          <a:solidFill>
            <a:srgbClr val="7F7F7F">
              <a:alpha val="60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914400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Wright-Patterson  ◊  Eglin  ◊  Air Force Academy  ◊  Hill  ◊  AFOSR 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80252" y="234116"/>
            <a:ext cx="7721926" cy="1660386"/>
            <a:chOff x="180252" y="234116"/>
            <a:chExt cx="7721926" cy="1660386"/>
          </a:xfrm>
        </p:grpSpPr>
        <p:grpSp>
          <p:nvGrpSpPr>
            <p:cNvPr id="14" name="Group 13"/>
            <p:cNvGrpSpPr/>
            <p:nvPr/>
          </p:nvGrpSpPr>
          <p:grpSpPr>
            <a:xfrm>
              <a:off x="180252" y="234116"/>
              <a:ext cx="7721926" cy="1660386"/>
              <a:chOff x="180252" y="234116"/>
              <a:chExt cx="7721926" cy="1660386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180252" y="234116"/>
                <a:ext cx="7721926" cy="1660386"/>
                <a:chOff x="180252" y="234116"/>
                <a:chExt cx="7721926" cy="1660386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180252" y="234116"/>
                  <a:ext cx="7466787" cy="1660386"/>
                  <a:chOff x="65952" y="132516"/>
                  <a:chExt cx="7466787" cy="1660386"/>
                </a:xfrm>
                <a:noFill/>
              </p:grpSpPr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1778001" y="748041"/>
                    <a:ext cx="5754738" cy="384721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square">
                    <a:spAutoFit/>
                  </a:bodyPr>
                  <a:lstStyle>
                    <a:defPPr>
                      <a:defRPr lang="en-US"/>
                    </a:defPPr>
                    <a:lvl1pPr>
                      <a:defRPr>
                        <a:solidFill>
                          <a:schemeClr val="bg1"/>
                        </a:solidFill>
                        <a:latin typeface="Copperplate Gothic Light" panose="020E0507020206020404" pitchFamily="34" charset="0"/>
                        <a:cs typeface="Arial" pitchFamily="34" charset="0"/>
                      </a:defRPr>
                    </a:lvl1pPr>
                  </a:lstStyle>
                  <a:p>
                    <a:pPr algn="ctr"/>
                    <a:r>
                      <a:rPr lang="en-US" sz="700" dirty="0">
                        <a:ln/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 </a:t>
                    </a:r>
                    <a:endParaRPr lang="en-US" sz="200" dirty="0">
                      <a:ln/>
                      <a:solidFill>
                        <a:srgbClr val="FFC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  <a:p>
                    <a:pPr algn="r"/>
                    <a:r>
                      <a:rPr lang="es-ES" sz="1200" dirty="0">
                        <a:ln/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*Los campamentos se asignan por edad: 11, 12, 13, 14, 15 años*</a:t>
                    </a:r>
                    <a:endParaRPr lang="en-US" sz="1200" dirty="0">
                      <a:ln/>
                      <a:solidFill>
                        <a:srgbClr val="FFC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pic>
                <p:nvPicPr>
                  <p:cNvPr id="5" name="Picture 4"/>
                  <p:cNvPicPr>
                    <a:picLocks noChangeAspect="1"/>
                  </p:cNvPicPr>
                  <p:nvPr/>
                </p:nvPicPr>
                <p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5952" y="132516"/>
                    <a:ext cx="2324541" cy="1660386"/>
                  </a:xfrm>
                  <a:prstGeom prst="rect">
                    <a:avLst/>
                  </a:prstGeom>
                  <a:grpFill/>
                </p:spPr>
              </p:pic>
            </p:grpSp>
            <p:sp>
              <p:nvSpPr>
                <p:cNvPr id="17" name="Rectangle 16"/>
                <p:cNvSpPr/>
                <p:nvPr/>
              </p:nvSpPr>
              <p:spPr>
                <a:xfrm>
                  <a:off x="2917267" y="1441898"/>
                  <a:ext cx="4984911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s-ES" sz="1600" b="1" dirty="0">
                      <a:solidFill>
                        <a:srgbClr val="71FFB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La aplicación abre el 1 de enero de 2023</a:t>
                  </a:r>
                  <a:endParaRPr lang="en-US" sz="1200" b="1" dirty="0">
                    <a:solidFill>
                      <a:srgbClr val="71FFB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</p:grpSp>
          <p:cxnSp>
            <p:nvCxnSpPr>
              <p:cNvPr id="6" name="Straight Connector 5"/>
              <p:cNvCxnSpPr/>
              <p:nvPr/>
            </p:nvCxnSpPr>
            <p:spPr>
              <a:xfrm>
                <a:off x="2540000" y="1277671"/>
                <a:ext cx="4673600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Rectangle 18"/>
            <p:cNvSpPr/>
            <p:nvPr/>
          </p:nvSpPr>
          <p:spPr>
            <a:xfrm>
              <a:off x="2762092" y="372897"/>
              <a:ext cx="488960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2400" dirty="0" err="1">
                  <a:ln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pperplate Gothic Bold" panose="020E07050202060204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Campamento</a:t>
              </a:r>
              <a:r>
                <a:rPr lang="en-US" sz="2400" dirty="0">
                  <a:ln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pperplate Gothic Bold" panose="020E07050202060204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de </a:t>
              </a:r>
              <a:r>
                <a:rPr lang="en-US" sz="2400" dirty="0" err="1">
                  <a:ln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pperplate Gothic Bold" panose="020E07050202060204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Arensanos</a:t>
              </a:r>
              <a:endParaRPr lang="en-US" sz="2400" dirty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6760" y="6263567"/>
            <a:ext cx="2233591" cy="1675194"/>
          </a:xfrm>
          <a:prstGeom prst="rect">
            <a:avLst/>
          </a:prstGeom>
          <a:ln>
            <a:solidFill>
              <a:srgbClr val="00E668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7685" y="3969974"/>
            <a:ext cx="1960368" cy="1585308"/>
          </a:xfrm>
          <a:prstGeom prst="rect">
            <a:avLst/>
          </a:prstGeom>
          <a:ln>
            <a:solidFill>
              <a:srgbClr val="00E668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0B694B-F972-46DD-A8B2-5FEEC7DFCD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484956" y="5880148"/>
            <a:ext cx="2667268" cy="2000451"/>
          </a:xfrm>
          <a:prstGeom prst="rect">
            <a:avLst/>
          </a:prstGeom>
          <a:ln w="25400">
            <a:solidFill>
              <a:srgbClr val="00B050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47F66C-97E4-4A95-BA2C-392826A25A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2458" y="5900517"/>
            <a:ext cx="1528683" cy="2038244"/>
          </a:xfrm>
          <a:prstGeom prst="rect">
            <a:avLst/>
          </a:prstGeom>
          <a:ln w="25400">
            <a:solidFill>
              <a:srgbClr val="00B050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116" y="6220745"/>
            <a:ext cx="1320342" cy="1760457"/>
          </a:xfrm>
          <a:prstGeom prst="rect">
            <a:avLst/>
          </a:prstGeom>
          <a:ln>
            <a:solidFill>
              <a:srgbClr val="00E668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22" name="Picture 21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34ED8E7-49E3-9BA8-21BB-18A816022F1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559" y="8834220"/>
            <a:ext cx="2562492" cy="84930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Picture 14" descr="Qr code&#10;&#10;Description automatically generated">
            <a:extLst>
              <a:ext uri="{FF2B5EF4-FFF2-40B4-BE49-F238E27FC236}">
                <a16:creationId xmlns:a16="http://schemas.microsoft.com/office/drawing/2014/main" id="{543C4BED-6641-A74F-F594-020225786DB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698" y="8795343"/>
            <a:ext cx="599306" cy="59930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A776225-8989-E05F-B8AE-77B0E5A2D9C1}"/>
              </a:ext>
            </a:extLst>
          </p:cNvPr>
          <p:cNvSpPr txBox="1"/>
          <p:nvPr/>
        </p:nvSpPr>
        <p:spPr>
          <a:xfrm>
            <a:off x="2235059" y="10072905"/>
            <a:ext cx="40386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Distribution A: Cleared for Public Release AFRL-2022-5335 </a:t>
            </a:r>
          </a:p>
        </p:txBody>
      </p:sp>
    </p:spTree>
    <p:extLst>
      <p:ext uri="{BB962C8B-B14F-4D97-AF65-F5344CB8AC3E}">
        <p14:creationId xmlns:p14="http://schemas.microsoft.com/office/powerpoint/2010/main" val="1961018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9439</TotalTime>
  <Words>261</Words>
  <Application>Microsoft Office PowerPoint</Application>
  <PresentationFormat>Custom</PresentationFormat>
  <Paragraphs>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Copperplate Gothic Bold</vt:lpstr>
      <vt:lpstr>Verdana</vt:lpstr>
      <vt:lpstr>Office Theme</vt:lpstr>
      <vt:lpstr>PowerPoint Presentation</vt:lpstr>
    </vt:vector>
  </TitlesOfParts>
  <Company>U.S. Air Force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EARLEY, JUSTIN R CIV USAF AFMC AFRL/RQOB</dc:creator>
  <cp:lastModifiedBy>Hill, Christoph</cp:lastModifiedBy>
  <cp:revision>234</cp:revision>
  <cp:lastPrinted>2018-09-21T15:27:21Z</cp:lastPrinted>
  <dcterms:created xsi:type="dcterms:W3CDTF">2017-02-07T16:28:05Z</dcterms:created>
  <dcterms:modified xsi:type="dcterms:W3CDTF">2023-04-09T11:41:16Z</dcterms:modified>
</cp:coreProperties>
</file>