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Architects Daughter" panose="020B0604020202020204" charset="0"/>
      <p:regular r:id="rId35"/>
    </p:embeddedFont>
    <p:embeddedFont>
      <p:font typeface="Bangers" panose="020B0604020202020204" charset="0"/>
      <p:regular r:id="rId36"/>
    </p:embeddedFont>
    <p:embeddedFont>
      <p:font typeface="Barlow" panose="020B0604020202020204" charset="0"/>
      <p:regular r:id="rId37"/>
      <p:bold r:id="rId38"/>
      <p:italic r:id="rId39"/>
      <p:boldItalic r:id="rId40"/>
    </p:embeddedFont>
    <p:embeddedFont>
      <p:font typeface="Barlow Condensed" panose="00000506000000000000" pitchFamily="2"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Homemade Apple" panose="020B0604020202020204" charset="0"/>
      <p:regular r:id="rId49"/>
    </p:embeddedFont>
    <p:embeddedFont>
      <p:font typeface="Lora" panose="020B060402020202020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Poppins" panose="020B0604020202020204" charset="0"/>
      <p:regular r:id="rId58"/>
      <p:bold r:id="rId59"/>
      <p:italic r:id="rId60"/>
      <p:boldItalic r:id="rId61"/>
    </p:embeddedFont>
    <p:embeddedFont>
      <p:font typeface="Questrial" panose="020B0604020202020204" charset="0"/>
      <p:regular r:id="rId62"/>
    </p:embeddedFont>
    <p:embeddedFont>
      <p:font typeface="Raleway" panose="020B0604020202020204" charset="0"/>
      <p:regular r:id="rId63"/>
      <p:bold r:id="rId64"/>
      <p:italic r:id="rId65"/>
      <p:boldItalic r:id="rId66"/>
    </p:embeddedFont>
    <p:embeddedFont>
      <p:font typeface="Raleway Thin"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4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304984-759A-4D44-887E-58633392EE68}">
  <a:tblStyle styleId="{B5304984-759A-4D44-887E-58633392EE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 orient="horz" pos="34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font" Target="fonts/font29.fntdata"/><Relationship Id="rId68" Type="http://schemas.openxmlformats.org/officeDocument/2006/relationships/font" Target="fonts/font34.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font" Target="fonts/font32.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font" Target="fonts/font3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font" Target="fonts/font30.fntdata"/><Relationship Id="rId69" Type="http://schemas.openxmlformats.org/officeDocument/2006/relationships/font" Target="fonts/font35.fntdata"/><Relationship Id="rId8" Type="http://schemas.openxmlformats.org/officeDocument/2006/relationships/slide" Target="slides/slide7.xml"/><Relationship Id="rId51" Type="http://schemas.openxmlformats.org/officeDocument/2006/relationships/font" Target="fonts/font17.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 Id="rId70" Type="http://schemas.openxmlformats.org/officeDocument/2006/relationships/font" Target="fonts/font3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365d7f594_4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365d7f594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a:solidFill>
                  <a:schemeClr val="dk1"/>
                </a:solidFill>
              </a:rPr>
              <a:t>Highlights of the classroom experience (Collin)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365d7f594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sz="1200" u="sng">
                <a:solidFill>
                  <a:schemeClr val="hlink"/>
                </a:solidFill>
                <a:latin typeface="Questrial"/>
                <a:ea typeface="Questrial"/>
                <a:cs typeface="Questrial"/>
                <a:sym typeface="Questrial"/>
                <a:hlinkClick r:id="rId3"/>
              </a:rPr>
              <a:t>Student Resource Site </a:t>
            </a:r>
            <a:endParaRPr sz="1200">
              <a:latin typeface="Questrial"/>
              <a:ea typeface="Questrial"/>
              <a:cs typeface="Questrial"/>
              <a:sym typeface="Questrial"/>
            </a:endParaRPr>
          </a:p>
          <a:p>
            <a:pPr marL="0" lvl="0" indent="0" algn="l" rtl="0">
              <a:spcBef>
                <a:spcPts val="0"/>
              </a:spcBef>
              <a:spcAft>
                <a:spcPts val="0"/>
              </a:spcAft>
              <a:buNone/>
            </a:pPr>
            <a:endParaRPr/>
          </a:p>
        </p:txBody>
      </p:sp>
      <p:sp>
        <p:nvSpPr>
          <p:cNvPr id="160" name="Google Shape;160;g9365d7f594_3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365d7f59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sz="1200" u="sng">
                <a:solidFill>
                  <a:schemeClr val="hlink"/>
                </a:solidFill>
                <a:latin typeface="Questrial"/>
                <a:ea typeface="Questrial"/>
                <a:cs typeface="Questrial"/>
                <a:sym typeface="Questrial"/>
                <a:hlinkClick r:id="rId3"/>
              </a:rPr>
              <a:t>Student Resource Site </a:t>
            </a:r>
            <a:endParaRPr sz="1200">
              <a:latin typeface="Questrial"/>
              <a:ea typeface="Questrial"/>
              <a:cs typeface="Questrial"/>
              <a:sym typeface="Questrial"/>
            </a:endParaRPr>
          </a:p>
          <a:p>
            <a:pPr marL="0" lvl="0" indent="0" algn="l" rtl="0">
              <a:spcBef>
                <a:spcPts val="0"/>
              </a:spcBef>
              <a:spcAft>
                <a:spcPts val="0"/>
              </a:spcAft>
              <a:buNone/>
            </a:pPr>
            <a:endParaRPr/>
          </a:p>
        </p:txBody>
      </p:sp>
      <p:sp>
        <p:nvSpPr>
          <p:cNvPr id="166" name="Google Shape;166;g9365d7f594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365d7f59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sz="1200" u="sng">
                <a:solidFill>
                  <a:schemeClr val="hlink"/>
                </a:solidFill>
                <a:latin typeface="Questrial"/>
                <a:ea typeface="Questrial"/>
                <a:cs typeface="Questrial"/>
                <a:sym typeface="Questrial"/>
                <a:hlinkClick r:id="rId3"/>
              </a:rPr>
              <a:t>Student Resource Site </a:t>
            </a:r>
            <a:endParaRPr sz="1200">
              <a:latin typeface="Questrial"/>
              <a:ea typeface="Questrial"/>
              <a:cs typeface="Questrial"/>
              <a:sym typeface="Questrial"/>
            </a:endParaRPr>
          </a:p>
          <a:p>
            <a:pPr marL="0" lvl="0" indent="0" algn="l" rtl="0">
              <a:spcBef>
                <a:spcPts val="0"/>
              </a:spcBef>
              <a:spcAft>
                <a:spcPts val="0"/>
              </a:spcAft>
              <a:buNone/>
            </a:pPr>
            <a:endParaRPr/>
          </a:p>
        </p:txBody>
      </p:sp>
      <p:sp>
        <p:nvSpPr>
          <p:cNvPr id="172" name="Google Shape;172;g9365d7f594_3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3819d0e69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sz="1200" u="sng">
                <a:solidFill>
                  <a:schemeClr val="hlink"/>
                </a:solidFill>
                <a:latin typeface="Questrial"/>
                <a:ea typeface="Questrial"/>
                <a:cs typeface="Questrial"/>
                <a:sym typeface="Questrial"/>
                <a:hlinkClick r:id="rId3"/>
              </a:rPr>
              <a:t>Student Resource Site </a:t>
            </a:r>
            <a:endParaRPr sz="1200">
              <a:latin typeface="Questrial"/>
              <a:ea typeface="Questrial"/>
              <a:cs typeface="Questrial"/>
              <a:sym typeface="Questrial"/>
            </a:endParaRPr>
          </a:p>
          <a:p>
            <a:pPr marL="0" lvl="0" indent="0" algn="l" rtl="0">
              <a:spcBef>
                <a:spcPts val="0"/>
              </a:spcBef>
              <a:spcAft>
                <a:spcPts val="0"/>
              </a:spcAft>
              <a:buNone/>
            </a:pPr>
            <a:endParaRPr/>
          </a:p>
        </p:txBody>
      </p:sp>
      <p:sp>
        <p:nvSpPr>
          <p:cNvPr id="178" name="Google Shape;178;g93819d0e69_1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3819d0e69_1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sz="1200" u="sng">
                <a:solidFill>
                  <a:schemeClr val="hlink"/>
                </a:solidFill>
                <a:latin typeface="Questrial"/>
                <a:ea typeface="Questrial"/>
                <a:cs typeface="Questrial"/>
                <a:sym typeface="Questrial"/>
                <a:hlinkClick r:id="rId3"/>
              </a:rPr>
              <a:t>Student Resource Site </a:t>
            </a:r>
            <a:endParaRPr sz="1200">
              <a:latin typeface="Questrial"/>
              <a:ea typeface="Questrial"/>
              <a:cs typeface="Questrial"/>
              <a:sym typeface="Questrial"/>
            </a:endParaRPr>
          </a:p>
          <a:p>
            <a:pPr marL="0" lvl="0" indent="0" algn="l" rtl="0">
              <a:spcBef>
                <a:spcPts val="0"/>
              </a:spcBef>
              <a:spcAft>
                <a:spcPts val="0"/>
              </a:spcAft>
              <a:buNone/>
            </a:pPr>
            <a:endParaRPr/>
          </a:p>
        </p:txBody>
      </p:sp>
      <p:sp>
        <p:nvSpPr>
          <p:cNvPr id="185" name="Google Shape;185;g93819d0e69_15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2ecb9fac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a:p>
            <a:pPr marL="0" lvl="0" indent="0" algn="l" rtl="0">
              <a:spcBef>
                <a:spcPts val="0"/>
              </a:spcBef>
              <a:spcAft>
                <a:spcPts val="0"/>
              </a:spcAft>
              <a:buNone/>
            </a:pPr>
            <a:r>
              <a:rPr lang="es-ES"/>
              <a:t>Student Scheduler and Process</a:t>
            </a:r>
            <a:endParaRPr/>
          </a:p>
          <a:p>
            <a:pPr marL="0" lvl="0" indent="0" algn="l" rtl="0">
              <a:spcBef>
                <a:spcPts val="0"/>
              </a:spcBef>
              <a:spcAft>
                <a:spcPts val="0"/>
              </a:spcAft>
              <a:buNone/>
            </a:pPr>
            <a:r>
              <a:rPr lang="es-ES"/>
              <a:t>“9th period” on schedule shows team/counselor EX: Pride/Fleming</a:t>
            </a:r>
            <a:endParaRPr/>
          </a:p>
        </p:txBody>
      </p:sp>
      <p:sp>
        <p:nvSpPr>
          <p:cNvPr id="192" name="Google Shape;192;g92ecb9fac4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Shane </a:t>
            </a:r>
            <a:endParaRPr/>
          </a:p>
        </p:txBody>
      </p:sp>
      <p:sp>
        <p:nvSpPr>
          <p:cNvPr id="199" name="Google Shape;19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2ecb9fac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Renee</a:t>
            </a:r>
            <a:endParaRPr/>
          </a:p>
        </p:txBody>
      </p:sp>
      <p:sp>
        <p:nvSpPr>
          <p:cNvPr id="208" name="Google Shape;208;g92ecb9fac4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2ffb62b26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Team name will be on schedule</a:t>
            </a:r>
            <a:endParaRPr/>
          </a:p>
        </p:txBody>
      </p:sp>
      <p:sp>
        <p:nvSpPr>
          <p:cNvPr id="219" name="Google Shape;219;g92ffb62b26_7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365d7f594_2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365d7f594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92ecb9fac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92ecb9fac4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2ecb9fac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92ecb9fac4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365d7f594_6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365d7f594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365d7f594_6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365d7f594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365d7f594_2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365d7f594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9365d7f594_2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9365d7f594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2ecb9fa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a:solidFill>
                  <a:schemeClr val="dk1"/>
                </a:solidFill>
                <a:latin typeface="Raleway Thin"/>
                <a:ea typeface="Raleway Thin"/>
                <a:cs typeface="Raleway Thin"/>
                <a:sym typeface="Raleway Thin"/>
              </a:rPr>
              <a:t>Schedules emailed Tuesday morning, also in Student Vue and Parent Vue at 6am on the 2nd</a:t>
            </a:r>
            <a:endParaRPr sz="1800">
              <a:solidFill>
                <a:schemeClr val="dk1"/>
              </a:solidFill>
              <a:latin typeface="Raleway Thin"/>
              <a:ea typeface="Raleway Thin"/>
              <a:cs typeface="Raleway Thin"/>
              <a:sym typeface="Raleway Thin"/>
            </a:endParaRPr>
          </a:p>
          <a:p>
            <a:pPr marL="0" lvl="0" indent="0" algn="l" rtl="0">
              <a:spcBef>
                <a:spcPts val="0"/>
              </a:spcBef>
              <a:spcAft>
                <a:spcPts val="0"/>
              </a:spcAft>
              <a:buClr>
                <a:schemeClr val="dk1"/>
              </a:buClr>
              <a:buFont typeface="Arial"/>
              <a:buNone/>
            </a:pPr>
            <a:r>
              <a:rPr lang="es-ES" sz="1800">
                <a:solidFill>
                  <a:schemeClr val="dk1"/>
                </a:solidFill>
                <a:latin typeface="Raleway Thin"/>
                <a:ea typeface="Raleway Thin"/>
                <a:cs typeface="Raleway Thin"/>
                <a:sym typeface="Raleway Thin"/>
              </a:rPr>
              <a:t>Schedule for the day</a:t>
            </a:r>
            <a:endParaRPr sz="18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s-ES" sz="1800">
                <a:solidFill>
                  <a:schemeClr val="dk1"/>
                </a:solidFill>
                <a:latin typeface="Raleway Thin"/>
                <a:ea typeface="Raleway Thin"/>
                <a:cs typeface="Raleway Thin"/>
                <a:sym typeface="Raleway Thin"/>
              </a:rPr>
              <a:t>screenshot/link for Student Vue access</a:t>
            </a:r>
            <a:endParaRPr sz="1800">
              <a:solidFill>
                <a:schemeClr val="dk1"/>
              </a:solidFill>
              <a:latin typeface="Raleway Thin"/>
              <a:ea typeface="Raleway Thin"/>
              <a:cs typeface="Raleway Thin"/>
              <a:sym typeface="Raleway Thin"/>
            </a:endParaRPr>
          </a:p>
          <a:p>
            <a:pPr marL="0" lvl="0" indent="0" algn="l" rtl="0">
              <a:lnSpc>
                <a:spcPct val="138000"/>
              </a:lnSpc>
              <a:spcBef>
                <a:spcPts val="0"/>
              </a:spcBef>
              <a:spcAft>
                <a:spcPts val="0"/>
              </a:spcAft>
              <a:buClr>
                <a:schemeClr val="dk1"/>
              </a:buClr>
              <a:buSzPts val="1100"/>
              <a:buFont typeface="Arial"/>
              <a:buNone/>
            </a:pPr>
            <a:endParaRPr sz="1800">
              <a:solidFill>
                <a:schemeClr val="dk1"/>
              </a:solidFill>
              <a:latin typeface="Raleway Thin"/>
              <a:ea typeface="Raleway Thin"/>
              <a:cs typeface="Raleway Thin"/>
              <a:sym typeface="Raleway Thin"/>
            </a:endParaRPr>
          </a:p>
        </p:txBody>
      </p:sp>
      <p:sp>
        <p:nvSpPr>
          <p:cNvPr id="282" name="Google Shape;282;g92ecb9fac4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365d7f59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Who else? </a:t>
            </a:r>
            <a:endParaRPr/>
          </a:p>
        </p:txBody>
      </p:sp>
      <p:sp>
        <p:nvSpPr>
          <p:cNvPr id="290" name="Google Shape;290;g9365d7f594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9365d7f594_6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800">
                <a:solidFill>
                  <a:schemeClr val="dk1"/>
                </a:solidFill>
                <a:latin typeface="Raleway Thin"/>
                <a:ea typeface="Raleway Thin"/>
                <a:cs typeface="Raleway Thin"/>
                <a:sym typeface="Raleway Thin"/>
              </a:rPr>
              <a:t>Schedules emailed Tuesday morning, also in Student Vue and Parent Vue at 6am on the 2nd</a:t>
            </a:r>
            <a:endParaRPr sz="1800">
              <a:solidFill>
                <a:schemeClr val="dk1"/>
              </a:solidFill>
              <a:latin typeface="Raleway Thin"/>
              <a:ea typeface="Raleway Thin"/>
              <a:cs typeface="Raleway Thin"/>
              <a:sym typeface="Raleway Thin"/>
            </a:endParaRPr>
          </a:p>
          <a:p>
            <a:pPr marL="0" lvl="0" indent="0" algn="l" rtl="0">
              <a:spcBef>
                <a:spcPts val="0"/>
              </a:spcBef>
              <a:spcAft>
                <a:spcPts val="0"/>
              </a:spcAft>
              <a:buClr>
                <a:schemeClr val="dk1"/>
              </a:buClr>
              <a:buFont typeface="Arial"/>
              <a:buNone/>
            </a:pPr>
            <a:r>
              <a:rPr lang="es-ES" sz="1800">
                <a:solidFill>
                  <a:schemeClr val="dk1"/>
                </a:solidFill>
                <a:latin typeface="Raleway Thin"/>
                <a:ea typeface="Raleway Thin"/>
                <a:cs typeface="Raleway Thin"/>
                <a:sym typeface="Raleway Thin"/>
              </a:rPr>
              <a:t>Schedule for the day</a:t>
            </a:r>
            <a:endParaRPr sz="1800">
              <a:solidFill>
                <a:schemeClr val="dk1"/>
              </a:solidFill>
              <a:latin typeface="Raleway Thin"/>
              <a:ea typeface="Raleway Thin"/>
              <a:cs typeface="Raleway Thin"/>
              <a:sym typeface="Raleway Thin"/>
            </a:endParaRPr>
          </a:p>
          <a:p>
            <a:pPr marL="0" lvl="0" indent="0" algn="l" rtl="0">
              <a:spcBef>
                <a:spcPts val="0"/>
              </a:spcBef>
              <a:spcAft>
                <a:spcPts val="0"/>
              </a:spcAft>
              <a:buNone/>
            </a:pPr>
            <a:r>
              <a:rPr lang="es-ES" sz="1800">
                <a:solidFill>
                  <a:schemeClr val="dk1"/>
                </a:solidFill>
                <a:latin typeface="Raleway Thin"/>
                <a:ea typeface="Raleway Thin"/>
                <a:cs typeface="Raleway Thin"/>
                <a:sym typeface="Raleway Thin"/>
              </a:rPr>
              <a:t>screenshot/link for Student Vue access</a:t>
            </a:r>
            <a:endParaRPr sz="1800">
              <a:solidFill>
                <a:schemeClr val="dk1"/>
              </a:solidFill>
              <a:latin typeface="Raleway Thin"/>
              <a:ea typeface="Raleway Thin"/>
              <a:cs typeface="Raleway Thin"/>
              <a:sym typeface="Raleway Thin"/>
            </a:endParaRPr>
          </a:p>
          <a:p>
            <a:pPr marL="0" lvl="0" indent="0" algn="l" rtl="0">
              <a:lnSpc>
                <a:spcPct val="138000"/>
              </a:lnSpc>
              <a:spcBef>
                <a:spcPts val="0"/>
              </a:spcBef>
              <a:spcAft>
                <a:spcPts val="0"/>
              </a:spcAft>
              <a:buClr>
                <a:schemeClr val="dk1"/>
              </a:buClr>
              <a:buSzPts val="1100"/>
              <a:buFont typeface="Arial"/>
              <a:buNone/>
            </a:pPr>
            <a:endParaRPr sz="1800">
              <a:solidFill>
                <a:schemeClr val="dk1"/>
              </a:solidFill>
              <a:latin typeface="Raleway Thin"/>
              <a:ea typeface="Raleway Thin"/>
              <a:cs typeface="Raleway Thin"/>
              <a:sym typeface="Raleway Thin"/>
            </a:endParaRPr>
          </a:p>
        </p:txBody>
      </p:sp>
      <p:sp>
        <p:nvSpPr>
          <p:cNvPr id="298" name="Google Shape;298;g9365d7f594_6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365d7f594_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Turn chat off</a:t>
            </a:r>
            <a:endParaRPr/>
          </a:p>
        </p:txBody>
      </p:sp>
      <p:sp>
        <p:nvSpPr>
          <p:cNvPr id="83" name="Google Shape;83;g9365d7f594_6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212eaf94f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212eaf94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2ecb9fac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a:solidFill>
                  <a:schemeClr val="dk1"/>
                </a:solidFill>
              </a:rPr>
              <a:t>No chat, no questions until we get through everything </a:t>
            </a:r>
            <a:endParaRPr>
              <a:solidFill>
                <a:schemeClr val="dk1"/>
              </a:solidFill>
            </a:endParaRPr>
          </a:p>
          <a:p>
            <a:pPr marL="0" lvl="0" indent="0" algn="l" rtl="0">
              <a:spcBef>
                <a:spcPts val="0"/>
              </a:spcBef>
              <a:spcAft>
                <a:spcPts val="0"/>
              </a:spcAft>
              <a:buNone/>
            </a:pPr>
            <a:r>
              <a:rPr lang="es-ES"/>
              <a:t>Who else? </a:t>
            </a:r>
            <a:endParaRPr/>
          </a:p>
        </p:txBody>
      </p:sp>
      <p:sp>
        <p:nvSpPr>
          <p:cNvPr id="89" name="Google Shape;89;g92ecb9fac4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92ecb9fac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g92ecb9fac4_0_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Turn chat off</a:t>
            </a:r>
            <a:endParaRPr/>
          </a:p>
        </p:txBody>
      </p:sp>
      <p:sp>
        <p:nvSpPr>
          <p:cNvPr id="110" name="Google Shape;11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Adam (Monday-Friday)</a:t>
            </a:r>
            <a:endParaRPr/>
          </a:p>
          <a:p>
            <a:pPr marL="0" lvl="0" indent="0" algn="l" rtl="0">
              <a:spcBef>
                <a:spcPts val="0"/>
              </a:spcBef>
              <a:spcAft>
                <a:spcPts val="0"/>
              </a:spcAft>
              <a:buNone/>
            </a:pPr>
            <a:endParaRPr/>
          </a:p>
          <a:p>
            <a:pPr marL="0" lvl="0" indent="0" algn="l" rtl="0">
              <a:spcBef>
                <a:spcPts val="0"/>
              </a:spcBef>
              <a:spcAft>
                <a:spcPts val="0"/>
              </a:spcAft>
              <a:buNone/>
            </a:pPr>
            <a:r>
              <a:rPr lang="es-ES"/>
              <a:t>Monday Unity Check In</a:t>
            </a:r>
            <a:endParaRPr/>
          </a:p>
          <a:p>
            <a:pPr marL="0" lvl="0" indent="0" algn="l" rtl="0">
              <a:spcBef>
                <a:spcPts val="0"/>
              </a:spcBef>
              <a:spcAft>
                <a:spcPts val="0"/>
              </a:spcAft>
              <a:buNone/>
            </a:pPr>
            <a:r>
              <a:rPr lang="es-ES"/>
              <a:t>Unity Time W/F</a:t>
            </a:r>
            <a:endParaRPr/>
          </a:p>
          <a:p>
            <a:pPr marL="0" lvl="0" indent="0" algn="l" rtl="0">
              <a:spcBef>
                <a:spcPts val="0"/>
              </a:spcBef>
              <a:spcAft>
                <a:spcPts val="0"/>
              </a:spcAft>
              <a:buNone/>
            </a:pPr>
            <a:r>
              <a:rPr lang="es-ES"/>
              <a:t>After School Individual help</a:t>
            </a: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2ffb62b26_5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2ffb62b26_5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365d7f594_4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9365d7f594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Purpose of Unity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twitter.com/SlidesManiaSM/" TargetMode="External"/><Relationship Id="rId12" Type="http://schemas.openxmlformats.org/officeDocument/2006/relationships/image" Target="../media/image6.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69_Cox_Template_SlidesMania_1">
  <p:cSld name="0069_Cox_Template_SlidesMania_1">
    <p:bg>
      <p:bgPr>
        <a:solidFill>
          <a:srgbClr val="0070C0"/>
        </a:solidFill>
        <a:effectLst/>
      </p:bgPr>
    </p:bg>
    <p:spTree>
      <p:nvGrpSpPr>
        <p:cNvPr id="1" name="Shape 7"/>
        <p:cNvGrpSpPr/>
        <p:nvPr/>
      </p:nvGrpSpPr>
      <p:grpSpPr>
        <a:xfrm>
          <a:off x="0" y="0"/>
          <a:ext cx="0" cy="0"/>
          <a:chOff x="0" y="0"/>
          <a:chExt cx="0" cy="0"/>
        </a:xfrm>
      </p:grpSpPr>
      <p:sp>
        <p:nvSpPr>
          <p:cNvPr id="8" name="Google Shape;8;p2"/>
          <p:cNvSpPr/>
          <p:nvPr/>
        </p:nvSpPr>
        <p:spPr>
          <a:xfrm>
            <a:off x="5830529" y="373625"/>
            <a:ext cx="6017342"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2"/>
          <p:cNvSpPr/>
          <p:nvPr/>
        </p:nvSpPr>
        <p:spPr>
          <a:xfrm>
            <a:off x="6272981" y="137653"/>
            <a:ext cx="5161935" cy="6499123"/>
          </a:xfrm>
          <a:custGeom>
            <a:avLst/>
            <a:gdLst/>
            <a:ahLst/>
            <a:cxnLst/>
            <a:rect l="l" t="t" r="r" b="b"/>
            <a:pathLst>
              <a:path w="7268855" h="2802193" extrusionOk="0">
                <a:moveTo>
                  <a:pt x="0" y="0"/>
                </a:moveTo>
                <a:lnTo>
                  <a:pt x="473207" y="2802193"/>
                </a:lnTo>
                <a:lnTo>
                  <a:pt x="7220777" y="2538537"/>
                </a:lnTo>
                <a:lnTo>
                  <a:pt x="7268855" y="284317"/>
                </a:lnTo>
                <a:lnTo>
                  <a:pt x="0" y="0"/>
                </a:lnTo>
                <a:close/>
              </a:path>
            </a:pathLst>
          </a:custGeom>
          <a:noFill/>
          <a:ln w="130175" cap="flat" cmpd="sng">
            <a:solidFill>
              <a:srgbClr val="0070C0"/>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69_Cox_Template_SlidesMania_3">
  <p:cSld name="0069_Cox_Template_SlidesMania_3">
    <p:bg>
      <p:bgPr>
        <a:solidFill>
          <a:srgbClr val="F75318"/>
        </a:solidFill>
        <a:effectLst/>
      </p:bgPr>
    </p:bg>
    <p:spTree>
      <p:nvGrpSpPr>
        <p:cNvPr id="1" name="Shape 39"/>
        <p:cNvGrpSpPr/>
        <p:nvPr/>
      </p:nvGrpSpPr>
      <p:grpSpPr>
        <a:xfrm>
          <a:off x="0" y="0"/>
          <a:ext cx="0" cy="0"/>
          <a:chOff x="0" y="0"/>
          <a:chExt cx="0" cy="0"/>
        </a:xfrm>
      </p:grpSpPr>
      <p:sp>
        <p:nvSpPr>
          <p:cNvPr id="40" name="Google Shape;40;p11"/>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11"/>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F7531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69_Cox_Template_SlidesMania_8">
  <p:cSld name="0069_Cox_Template_SlidesMania_8">
    <p:bg>
      <p:bgPr>
        <a:solidFill>
          <a:srgbClr val="00AB45"/>
        </a:solidFill>
        <a:effectLst/>
      </p:bgPr>
    </p:bg>
    <p:spTree>
      <p:nvGrpSpPr>
        <p:cNvPr id="1" name="Shape 42"/>
        <p:cNvGrpSpPr/>
        <p:nvPr/>
      </p:nvGrpSpPr>
      <p:grpSpPr>
        <a:xfrm>
          <a:off x="0" y="0"/>
          <a:ext cx="0" cy="0"/>
          <a:chOff x="0" y="0"/>
          <a:chExt cx="0" cy="0"/>
        </a:xfrm>
      </p:grpSpPr>
      <p:sp>
        <p:nvSpPr>
          <p:cNvPr id="43" name="Google Shape;43;p12"/>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12"/>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00AB45"/>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5"/>
        <p:cNvGrpSpPr/>
        <p:nvPr/>
      </p:nvGrpSpPr>
      <p:grpSpPr>
        <a:xfrm>
          <a:off x="0" y="0"/>
          <a:ext cx="0" cy="0"/>
          <a:chOff x="0" y="0"/>
          <a:chExt cx="0" cy="0"/>
        </a:xfrm>
      </p:grpSpPr>
      <p:grpSp>
        <p:nvGrpSpPr>
          <p:cNvPr id="46" name="Google Shape;46;p13"/>
          <p:cNvGrpSpPr/>
          <p:nvPr/>
        </p:nvGrpSpPr>
        <p:grpSpPr>
          <a:xfrm>
            <a:off x="0" y="0"/>
            <a:ext cx="12192000" cy="6858000"/>
            <a:chOff x="0" y="0"/>
            <a:chExt cx="12192000" cy="6858000"/>
          </a:xfrm>
        </p:grpSpPr>
        <p:sp>
          <p:nvSpPr>
            <p:cNvPr id="47" name="Google Shape;47;p1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Google Shape;48;p1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49" name="Google Shape;49;p1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50" name="Google Shape;50;p1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51" name="Google Shape;51;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52" name="Google Shape;52;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53" name="Google Shape;53;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54" name="Google Shape;54;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55" name="Google Shape;55;p1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69_Cox_Template_SlidesMania_2">
  <p:cSld name="0069_Cox_Template_SlidesMania_2">
    <p:bg>
      <p:bgPr>
        <a:solidFill>
          <a:srgbClr val="F75318"/>
        </a:solidFill>
        <a:effectLst/>
      </p:bgPr>
    </p:bg>
    <p:spTree>
      <p:nvGrpSpPr>
        <p:cNvPr id="1" name="Shape 10"/>
        <p:cNvGrpSpPr/>
        <p:nvPr/>
      </p:nvGrpSpPr>
      <p:grpSpPr>
        <a:xfrm>
          <a:off x="0" y="0"/>
          <a:ext cx="0" cy="0"/>
          <a:chOff x="0" y="0"/>
          <a:chExt cx="0" cy="0"/>
        </a:xfrm>
      </p:grpSpPr>
      <p:sp>
        <p:nvSpPr>
          <p:cNvPr id="11" name="Google Shape;11;p3"/>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2;p3"/>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F7531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13;p3"/>
          <p:cNvSpPr/>
          <p:nvPr/>
        </p:nvSpPr>
        <p:spPr>
          <a:xfrm>
            <a:off x="1868132" y="1982961"/>
            <a:ext cx="1800000" cy="1800000"/>
          </a:xfrm>
          <a:prstGeom prst="ellipse">
            <a:avLst/>
          </a:prstGeom>
          <a:solidFill>
            <a:srgbClr val="B6340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Raleway"/>
              <a:ea typeface="Raleway"/>
              <a:cs typeface="Raleway"/>
              <a:sym typeface="Raleway"/>
            </a:endParaRPr>
          </a:p>
        </p:txBody>
      </p:sp>
      <p:sp>
        <p:nvSpPr>
          <p:cNvPr id="14" name="Google Shape;14;p3"/>
          <p:cNvSpPr/>
          <p:nvPr/>
        </p:nvSpPr>
        <p:spPr>
          <a:xfrm>
            <a:off x="4178714" y="1982961"/>
            <a:ext cx="1800000" cy="1800000"/>
          </a:xfrm>
          <a:prstGeom prst="ellipse">
            <a:avLst/>
          </a:prstGeom>
          <a:solidFill>
            <a:srgbClr val="DA3F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Raleway"/>
              <a:ea typeface="Raleway"/>
              <a:cs typeface="Raleway"/>
              <a:sym typeface="Raleway"/>
            </a:endParaRPr>
          </a:p>
        </p:txBody>
      </p:sp>
      <p:sp>
        <p:nvSpPr>
          <p:cNvPr id="15" name="Google Shape;15;p3"/>
          <p:cNvSpPr/>
          <p:nvPr/>
        </p:nvSpPr>
        <p:spPr>
          <a:xfrm>
            <a:off x="6489296" y="1982961"/>
            <a:ext cx="1800000" cy="1800000"/>
          </a:xfrm>
          <a:prstGeom prst="ellipse">
            <a:avLst/>
          </a:prstGeom>
          <a:solidFill>
            <a:srgbClr val="F753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Raleway"/>
              <a:ea typeface="Raleway"/>
              <a:cs typeface="Raleway"/>
              <a:sym typeface="Raleway"/>
            </a:endParaRPr>
          </a:p>
        </p:txBody>
      </p:sp>
      <p:sp>
        <p:nvSpPr>
          <p:cNvPr id="16" name="Google Shape;16;p3"/>
          <p:cNvSpPr/>
          <p:nvPr/>
        </p:nvSpPr>
        <p:spPr>
          <a:xfrm>
            <a:off x="8799878" y="1982961"/>
            <a:ext cx="1800000" cy="1800000"/>
          </a:xfrm>
          <a:prstGeom prst="ellipse">
            <a:avLst/>
          </a:prstGeom>
          <a:solidFill>
            <a:srgbClr val="F974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a:solidFill>
                <a:schemeClr val="lt1"/>
              </a:solidFill>
              <a:latin typeface="Raleway"/>
              <a:ea typeface="Raleway"/>
              <a:cs typeface="Raleway"/>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9_Cox_Template_SlidesMania_5">
  <p:cSld name="0069_Cox_Template_SlidesMania_5">
    <p:bg>
      <p:bgPr>
        <a:solidFill>
          <a:srgbClr val="EDC00E"/>
        </a:solidFill>
        <a:effectLst/>
      </p:bgPr>
    </p:bg>
    <p:spTree>
      <p:nvGrpSpPr>
        <p:cNvPr id="1" name="Shape 17"/>
        <p:cNvGrpSpPr/>
        <p:nvPr/>
      </p:nvGrpSpPr>
      <p:grpSpPr>
        <a:xfrm>
          <a:off x="0" y="0"/>
          <a:ext cx="0" cy="0"/>
          <a:chOff x="0" y="0"/>
          <a:chExt cx="0" cy="0"/>
        </a:xfrm>
      </p:grpSpPr>
      <p:sp>
        <p:nvSpPr>
          <p:cNvPr id="18" name="Google Shape;18;p4"/>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19;p4"/>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EDC00E"/>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9_Cox_Template_SlidesMania_6">
  <p:cSld name="0069_Cox_Template_SlidesMania_6">
    <p:bg>
      <p:bgPr>
        <a:solidFill>
          <a:srgbClr val="C2D613"/>
        </a:solidFill>
        <a:effectLst/>
      </p:bgPr>
    </p:bg>
    <p:spTree>
      <p:nvGrpSpPr>
        <p:cNvPr id="1" name="Shape 20"/>
        <p:cNvGrpSpPr/>
        <p:nvPr/>
      </p:nvGrpSpPr>
      <p:grpSpPr>
        <a:xfrm>
          <a:off x="0" y="0"/>
          <a:ext cx="0" cy="0"/>
          <a:chOff x="0" y="0"/>
          <a:chExt cx="0" cy="0"/>
        </a:xfrm>
      </p:grpSpPr>
      <p:sp>
        <p:nvSpPr>
          <p:cNvPr id="21" name="Google Shape;21;p5"/>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5"/>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C2D613"/>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9_Cox_Template_SlidesMania_7">
  <p:cSld name="0069_Cox_Template_SlidesMania_7">
    <p:bg>
      <p:bgPr>
        <a:solidFill>
          <a:srgbClr val="00AB45"/>
        </a:solidFill>
        <a:effectLst/>
      </p:bgPr>
    </p:bg>
    <p:spTree>
      <p:nvGrpSpPr>
        <p:cNvPr id="1" name="Shape 23"/>
        <p:cNvGrpSpPr/>
        <p:nvPr/>
      </p:nvGrpSpPr>
      <p:grpSpPr>
        <a:xfrm>
          <a:off x="0" y="0"/>
          <a:ext cx="0" cy="0"/>
          <a:chOff x="0" y="0"/>
          <a:chExt cx="0" cy="0"/>
        </a:xfrm>
      </p:grpSpPr>
      <p:sp>
        <p:nvSpPr>
          <p:cNvPr id="24" name="Google Shape;24;p6"/>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6"/>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00AB45"/>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9_Cox_Template_SlidesMania_9">
  <p:cSld name="0069_Cox_Template_SlidesMania_9">
    <p:bg>
      <p:bgPr>
        <a:solidFill>
          <a:srgbClr val="00B8CF"/>
        </a:solidFill>
        <a:effectLst/>
      </p:bgPr>
    </p:bg>
    <p:spTree>
      <p:nvGrpSpPr>
        <p:cNvPr id="1" name="Shape 26"/>
        <p:cNvGrpSpPr/>
        <p:nvPr/>
      </p:nvGrpSpPr>
      <p:grpSpPr>
        <a:xfrm>
          <a:off x="0" y="0"/>
          <a:ext cx="0" cy="0"/>
          <a:chOff x="0" y="0"/>
          <a:chExt cx="0" cy="0"/>
        </a:xfrm>
      </p:grpSpPr>
      <p:sp>
        <p:nvSpPr>
          <p:cNvPr id="27" name="Google Shape;27;p7"/>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7"/>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00B8C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69_Cox_Template_SlidesMania_4">
  <p:cSld name="0069_Cox_Template_SlidesMania_4">
    <p:bg>
      <p:bgPr>
        <a:solidFill>
          <a:schemeClr val="lt1"/>
        </a:solidFill>
        <a:effectLst/>
      </p:bgPr>
    </p:bg>
    <p:spTree>
      <p:nvGrpSpPr>
        <p:cNvPr id="1" name="Shape 29"/>
        <p:cNvGrpSpPr/>
        <p:nvPr/>
      </p:nvGrpSpPr>
      <p:grpSpPr>
        <a:xfrm>
          <a:off x="0" y="0"/>
          <a:ext cx="0" cy="0"/>
          <a:chOff x="0" y="0"/>
          <a:chExt cx="0" cy="0"/>
        </a:xfrm>
      </p:grpSpPr>
      <p:sp>
        <p:nvSpPr>
          <p:cNvPr id="30" name="Google Shape;30;p8"/>
          <p:cNvSpPr/>
          <p:nvPr/>
        </p:nvSpPr>
        <p:spPr>
          <a:xfrm>
            <a:off x="344129" y="425245"/>
            <a:ext cx="6017342"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blipFill rotWithShape="1">
            <a:blip r:embed="rId2">
              <a:alphaModFix/>
            </a:blip>
            <a:stretch>
              <a:fillRect/>
            </a:stretch>
          </a:blip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8"/>
          <p:cNvSpPr/>
          <p:nvPr/>
        </p:nvSpPr>
        <p:spPr>
          <a:xfrm>
            <a:off x="786581" y="189273"/>
            <a:ext cx="5161935" cy="6499123"/>
          </a:xfrm>
          <a:custGeom>
            <a:avLst/>
            <a:gdLst/>
            <a:ahLst/>
            <a:cxnLst/>
            <a:rect l="l" t="t" r="r" b="b"/>
            <a:pathLst>
              <a:path w="7268855" h="2802193" extrusionOk="0">
                <a:moveTo>
                  <a:pt x="0" y="0"/>
                </a:moveTo>
                <a:lnTo>
                  <a:pt x="473207" y="2802193"/>
                </a:lnTo>
                <a:lnTo>
                  <a:pt x="7220777" y="2538537"/>
                </a:lnTo>
                <a:lnTo>
                  <a:pt x="7268855" y="284317"/>
                </a:lnTo>
                <a:lnTo>
                  <a:pt x="0" y="0"/>
                </a:lnTo>
                <a:close/>
              </a:path>
            </a:pathLst>
          </a:custGeom>
          <a:noFill/>
          <a:ln w="130175" cap="flat" cmpd="sng">
            <a:solidFill>
              <a:schemeClr val="lt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8"/>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6795A3"/>
                </a:solidFill>
                <a:latin typeface="Barlow Condensed"/>
                <a:ea typeface="Barlow Condensed"/>
                <a:cs typeface="Barlow Condensed"/>
                <a:sym typeface="Barlow Condensed"/>
              </a:rPr>
              <a:t>SLIDESMANIA.COM</a:t>
            </a:r>
            <a:endParaRPr sz="1500">
              <a:solidFill>
                <a:srgbClr val="6795A3"/>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69_Cox_Template_SlidesMania_10">
  <p:cSld name="0069_Cox_Template_SlidesMania_10">
    <p:bg>
      <p:bgPr>
        <a:solidFill>
          <a:srgbClr val="7134BC"/>
        </a:solidFill>
        <a:effectLst/>
      </p:bgPr>
    </p:bg>
    <p:spTree>
      <p:nvGrpSpPr>
        <p:cNvPr id="1" name="Shape 33"/>
        <p:cNvGrpSpPr/>
        <p:nvPr/>
      </p:nvGrpSpPr>
      <p:grpSpPr>
        <a:xfrm>
          <a:off x="0" y="0"/>
          <a:ext cx="0" cy="0"/>
          <a:chOff x="0" y="0"/>
          <a:chExt cx="0" cy="0"/>
        </a:xfrm>
      </p:grpSpPr>
      <p:sp>
        <p:nvSpPr>
          <p:cNvPr id="34" name="Google Shape;34;p9"/>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9"/>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7134BC"/>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9_Cox_Template_SlidesMania_11">
  <p:cSld name="0069_Cox_Template_SlidesMania_11">
    <p:bg>
      <p:bgPr>
        <a:solidFill>
          <a:srgbClr val="F71763"/>
        </a:solidFill>
        <a:effectLst/>
      </p:bgPr>
    </p:bg>
    <p:spTree>
      <p:nvGrpSpPr>
        <p:cNvPr id="1" name="Shape 36"/>
        <p:cNvGrpSpPr/>
        <p:nvPr/>
      </p:nvGrpSpPr>
      <p:grpSpPr>
        <a:xfrm>
          <a:off x="0" y="0"/>
          <a:ext cx="0" cy="0"/>
          <a:chOff x="0" y="0"/>
          <a:chExt cx="0" cy="0"/>
        </a:xfrm>
      </p:grpSpPr>
      <p:sp>
        <p:nvSpPr>
          <p:cNvPr id="37" name="Google Shape;37;p10"/>
          <p:cNvSpPr/>
          <p:nvPr/>
        </p:nvSpPr>
        <p:spPr>
          <a:xfrm>
            <a:off x="353961" y="373625"/>
            <a:ext cx="11493910" cy="6007509"/>
          </a:xfrm>
          <a:custGeom>
            <a:avLst/>
            <a:gdLst/>
            <a:ahLst/>
            <a:cxnLst/>
            <a:rect l="l" t="t" r="r" b="b"/>
            <a:pathLst>
              <a:path w="11493910" h="6007509" extrusionOk="0">
                <a:moveTo>
                  <a:pt x="0" y="0"/>
                </a:moveTo>
                <a:lnTo>
                  <a:pt x="11493910" y="0"/>
                </a:lnTo>
                <a:lnTo>
                  <a:pt x="11159612" y="6007509"/>
                </a:lnTo>
                <a:lnTo>
                  <a:pt x="363793" y="5978013"/>
                </a:lnTo>
                <a:lnTo>
                  <a:pt x="0" y="0"/>
                </a:lnTo>
                <a:close/>
              </a:path>
            </a:pathLst>
          </a:cu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10"/>
          <p:cNvSpPr/>
          <p:nvPr/>
        </p:nvSpPr>
        <p:spPr>
          <a:xfrm>
            <a:off x="406397" y="137653"/>
            <a:ext cx="11579125" cy="6499123"/>
          </a:xfrm>
          <a:custGeom>
            <a:avLst/>
            <a:gdLst/>
            <a:ahLst/>
            <a:cxnLst/>
            <a:rect l="l" t="t" r="r" b="b"/>
            <a:pathLst>
              <a:path w="7268855" h="2802193" extrusionOk="0">
                <a:moveTo>
                  <a:pt x="0" y="0"/>
                </a:moveTo>
                <a:lnTo>
                  <a:pt x="473207" y="2802193"/>
                </a:lnTo>
                <a:lnTo>
                  <a:pt x="7179241" y="2784418"/>
                </a:lnTo>
                <a:lnTo>
                  <a:pt x="7268855" y="284317"/>
                </a:lnTo>
                <a:lnTo>
                  <a:pt x="0" y="0"/>
                </a:lnTo>
                <a:close/>
              </a:path>
            </a:pathLst>
          </a:custGeom>
          <a:noFill/>
          <a:ln w="130175" cap="flat" cmpd="sng">
            <a:solidFill>
              <a:srgbClr val="F71763"/>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B7D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588750" y="606942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1500">
                <a:solidFill>
                  <a:srgbClr val="FFFFFF"/>
                </a:solidFill>
                <a:latin typeface="Barlow Condensed"/>
                <a:ea typeface="Barlow Condensed"/>
                <a:cs typeface="Barlow Condensed"/>
                <a:sym typeface="Barlow Condensed"/>
              </a:rPr>
              <a:t>SLIDESMANIA.COM</a:t>
            </a:r>
            <a:endParaRPr sz="1500">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fcpsschools.net/liberty-middle-school-student-/home"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document/d/1sjPhE9O0H28QXswjZOQ4sib6kZZqwo__R_JnUExaTj0/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s://itweb.fcps.edu/ITSuppor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www.fcps.edu/return-school/technology-support-families" TargetMode="Externa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hyperlink" Target="https://sites.google.com/fcpsschools.net/liberty-ms-student-services/home"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TfjD5FpePRlq93gegoIbjmauga3RVR4_/view?usp=sharin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59"/>
        <p:cNvGrpSpPr/>
        <p:nvPr/>
      </p:nvGrpSpPr>
      <p:grpSpPr>
        <a:xfrm>
          <a:off x="0" y="0"/>
          <a:ext cx="0" cy="0"/>
          <a:chOff x="0" y="0"/>
          <a:chExt cx="0" cy="0"/>
        </a:xfrm>
      </p:grpSpPr>
      <p:sp>
        <p:nvSpPr>
          <p:cNvPr id="60" name="Google Shape;60;p14"/>
          <p:cNvSpPr txBox="1"/>
          <p:nvPr/>
        </p:nvSpPr>
        <p:spPr>
          <a:xfrm>
            <a:off x="6609450" y="895300"/>
            <a:ext cx="4698000" cy="4995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600">
                <a:solidFill>
                  <a:schemeClr val="dk1"/>
                </a:solidFill>
                <a:latin typeface="Architects Daughter"/>
                <a:ea typeface="Architects Daughter"/>
                <a:cs typeface="Architects Daughter"/>
                <a:sym typeface="Architects Daughter"/>
              </a:rPr>
              <a:t>LIBERTY MS</a:t>
            </a:r>
            <a:endParaRPr sz="4600">
              <a:solidFill>
                <a:schemeClr val="dk1"/>
              </a:solidFill>
              <a:latin typeface="Architects Daughter"/>
              <a:ea typeface="Architects Daughter"/>
              <a:cs typeface="Architects Daughter"/>
              <a:sym typeface="Architects Daughter"/>
            </a:endParaRPr>
          </a:p>
          <a:p>
            <a:pPr marL="0" marR="0" lvl="0" indent="0" algn="ctr" rtl="0">
              <a:spcBef>
                <a:spcPts val="0"/>
              </a:spcBef>
              <a:spcAft>
                <a:spcPts val="0"/>
              </a:spcAft>
              <a:buNone/>
            </a:pPr>
            <a:r>
              <a:rPr lang="es-ES" sz="4600">
                <a:solidFill>
                  <a:schemeClr val="dk1"/>
                </a:solidFill>
                <a:latin typeface="Architects Daughter"/>
                <a:ea typeface="Architects Daughter"/>
                <a:cs typeface="Architects Daughter"/>
                <a:sym typeface="Architects Daughter"/>
              </a:rPr>
              <a:t>VIRTUAL OPEN HOUSE</a:t>
            </a:r>
            <a:endParaRPr sz="460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4600">
              <a:solidFill>
                <a:schemeClr val="dk1"/>
              </a:solidFill>
              <a:latin typeface="Raleway"/>
              <a:ea typeface="Raleway"/>
              <a:cs typeface="Raleway"/>
              <a:sym typeface="Raleway"/>
            </a:endParaRPr>
          </a:p>
          <a:p>
            <a:pPr marL="0" marR="0" lvl="0" indent="0" algn="ctr" rtl="0">
              <a:spcBef>
                <a:spcPts val="0"/>
              </a:spcBef>
              <a:spcAft>
                <a:spcPts val="0"/>
              </a:spcAft>
              <a:buNone/>
            </a:pPr>
            <a:r>
              <a:rPr lang="es-ES" sz="3400">
                <a:solidFill>
                  <a:schemeClr val="dk1"/>
                </a:solidFill>
                <a:latin typeface="Architects Daughter"/>
                <a:ea typeface="Architects Daughter"/>
                <a:cs typeface="Architects Daughter"/>
                <a:sym typeface="Architects Daughter"/>
              </a:rPr>
              <a:t>August 31, 2020</a:t>
            </a:r>
            <a:endParaRPr sz="3400">
              <a:solidFill>
                <a:schemeClr val="dk1"/>
              </a:solidFill>
              <a:latin typeface="Architects Daughter"/>
              <a:ea typeface="Architects Daughter"/>
              <a:cs typeface="Architects Daughter"/>
              <a:sym typeface="Architects Daughter"/>
            </a:endParaRPr>
          </a:p>
        </p:txBody>
      </p:sp>
      <p:pic>
        <p:nvPicPr>
          <p:cNvPr id="61" name="Google Shape;61;p14"/>
          <p:cNvPicPr preferRelativeResize="0"/>
          <p:nvPr/>
        </p:nvPicPr>
        <p:blipFill>
          <a:blip r:embed="rId3">
            <a:alphaModFix/>
          </a:blip>
          <a:stretch>
            <a:fillRect/>
          </a:stretch>
        </p:blipFill>
        <p:spPr>
          <a:xfrm>
            <a:off x="483450" y="1271325"/>
            <a:ext cx="4315350" cy="3975125"/>
          </a:xfrm>
          <a:prstGeom prst="rect">
            <a:avLst/>
          </a:prstGeom>
          <a:noFill/>
          <a:ln>
            <a:noFill/>
          </a:ln>
        </p:spPr>
      </p:pic>
      <p:pic>
        <p:nvPicPr>
          <p:cNvPr id="62" name="Google Shape;62;p14"/>
          <p:cNvPicPr preferRelativeResize="0"/>
          <p:nvPr/>
        </p:nvPicPr>
        <p:blipFill>
          <a:blip r:embed="rId4">
            <a:alphaModFix/>
          </a:blip>
          <a:stretch>
            <a:fillRect/>
          </a:stretch>
        </p:blipFill>
        <p:spPr>
          <a:xfrm>
            <a:off x="8319325" y="4380150"/>
            <a:ext cx="1528975" cy="142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p:nvPr/>
        </p:nvSpPr>
        <p:spPr>
          <a:xfrm>
            <a:off x="1105525" y="1358200"/>
            <a:ext cx="9073800" cy="23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500" b="1">
                <a:latin typeface="Architects Daughter"/>
                <a:ea typeface="Architects Daughter"/>
                <a:cs typeface="Architects Daughter"/>
                <a:sym typeface="Architects Daughter"/>
              </a:rPr>
              <a:t>I</a:t>
            </a:r>
            <a:r>
              <a:rPr lang="es-ES" sz="2200" b="1">
                <a:latin typeface="Architects Daughter"/>
                <a:ea typeface="Architects Daughter"/>
                <a:cs typeface="Architects Daughter"/>
                <a:sym typeface="Architects Daughter"/>
              </a:rPr>
              <a:t>n the “classroom:”</a:t>
            </a:r>
            <a:endParaRPr sz="2200" b="1">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Community development</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Work time built into each class; opportunities for collaboration</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Skills over standards</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Driven by formative assignments</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Time off screen</a:t>
            </a:r>
            <a:endParaRPr sz="2200">
              <a:latin typeface="Architects Daughter"/>
              <a:ea typeface="Architects Daughter"/>
              <a:cs typeface="Architects Daughter"/>
              <a:sym typeface="Architects Daughter"/>
            </a:endParaRPr>
          </a:p>
          <a:p>
            <a:pPr marL="0" lvl="0" indent="0" algn="l" rtl="0">
              <a:spcBef>
                <a:spcPts val="0"/>
              </a:spcBef>
              <a:spcAft>
                <a:spcPts val="0"/>
              </a:spcAft>
              <a:buNone/>
            </a:pPr>
            <a:endParaRPr sz="2200" b="1">
              <a:latin typeface="Architects Daughter"/>
              <a:ea typeface="Architects Daughter"/>
              <a:cs typeface="Architects Daughter"/>
              <a:sym typeface="Architects Daughter"/>
            </a:endParaRPr>
          </a:p>
          <a:p>
            <a:pPr marL="0" lvl="0" indent="0" algn="l" rtl="0">
              <a:spcBef>
                <a:spcPts val="0"/>
              </a:spcBef>
              <a:spcAft>
                <a:spcPts val="0"/>
              </a:spcAft>
              <a:buNone/>
            </a:pPr>
            <a:r>
              <a:rPr lang="es-ES" sz="2200" b="1">
                <a:latin typeface="Architects Daughter"/>
                <a:ea typeface="Architects Daughter"/>
                <a:cs typeface="Architects Daughter"/>
                <a:sym typeface="Architects Daughter"/>
              </a:rPr>
              <a:t>Away from the “classroom:”</a:t>
            </a:r>
            <a:endParaRPr sz="2200" b="1">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Office hours &amp; after-school support</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Asynchronous Engagement</a:t>
            </a:r>
            <a:endParaRPr sz="2200">
              <a:latin typeface="Architects Daughter"/>
              <a:ea typeface="Architects Daughter"/>
              <a:cs typeface="Architects Daughter"/>
              <a:sym typeface="Architects Daughter"/>
            </a:endParaRPr>
          </a:p>
          <a:p>
            <a:pPr marL="0" lvl="0" indent="0" algn="l" rtl="0">
              <a:spcBef>
                <a:spcPts val="0"/>
              </a:spcBef>
              <a:spcAft>
                <a:spcPts val="0"/>
              </a:spcAft>
              <a:buNone/>
            </a:pPr>
            <a:endParaRPr sz="2200">
              <a:latin typeface="Architects Daughter"/>
              <a:ea typeface="Architects Daughter"/>
              <a:cs typeface="Architects Daughter"/>
              <a:sym typeface="Architects Daughter"/>
            </a:endParaRPr>
          </a:p>
          <a:p>
            <a:pPr marL="0" lvl="0" indent="0" algn="l" rtl="0">
              <a:spcBef>
                <a:spcPts val="0"/>
              </a:spcBef>
              <a:spcAft>
                <a:spcPts val="0"/>
              </a:spcAft>
              <a:buNone/>
            </a:pPr>
            <a:r>
              <a:rPr lang="es-ES" sz="2200" b="1">
                <a:latin typeface="Architects Daughter"/>
                <a:ea typeface="Architects Daughter"/>
                <a:cs typeface="Architects Daughter"/>
                <a:sym typeface="Architects Daughter"/>
              </a:rPr>
              <a:t>Behind the Scenes:</a:t>
            </a:r>
            <a:endParaRPr sz="2200" b="1">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Dedicated learning around distance instruction</a:t>
            </a:r>
            <a:endParaRPr sz="2200">
              <a:latin typeface="Architects Daughter"/>
              <a:ea typeface="Architects Daughter"/>
              <a:cs typeface="Architects Daughter"/>
              <a:sym typeface="Architects Daughter"/>
            </a:endParaRPr>
          </a:p>
          <a:p>
            <a:pPr marL="457200" lvl="0" indent="-368300" algn="l" rtl="0">
              <a:spcBef>
                <a:spcPts val="0"/>
              </a:spcBef>
              <a:spcAft>
                <a:spcPts val="0"/>
              </a:spcAft>
              <a:buSzPts val="2200"/>
              <a:buFont typeface="Architects Daughter"/>
              <a:buAutoNum type="arabicPeriod"/>
            </a:pPr>
            <a:r>
              <a:rPr lang="es-ES" sz="2200">
                <a:latin typeface="Architects Daughter"/>
                <a:ea typeface="Architects Daughter"/>
                <a:cs typeface="Architects Daughter"/>
                <a:sym typeface="Architects Daughter"/>
              </a:rPr>
              <a:t>Content &amp; materials designed collaboratively </a:t>
            </a:r>
            <a:endParaRPr sz="2200">
              <a:latin typeface="Architects Daughter"/>
              <a:ea typeface="Architects Daughter"/>
              <a:cs typeface="Architects Daughter"/>
              <a:sym typeface="Architects Daughter"/>
            </a:endParaRPr>
          </a:p>
        </p:txBody>
      </p:sp>
      <p:pic>
        <p:nvPicPr>
          <p:cNvPr id="156" name="Google Shape;156;p23"/>
          <p:cNvPicPr preferRelativeResize="0"/>
          <p:nvPr/>
        </p:nvPicPr>
        <p:blipFill>
          <a:blip r:embed="rId3">
            <a:alphaModFix/>
          </a:blip>
          <a:stretch>
            <a:fillRect/>
          </a:stretch>
        </p:blipFill>
        <p:spPr>
          <a:xfrm>
            <a:off x="7691875" y="3954050"/>
            <a:ext cx="3833925" cy="2209050"/>
          </a:xfrm>
          <a:prstGeom prst="rect">
            <a:avLst/>
          </a:prstGeom>
          <a:noFill/>
          <a:ln>
            <a:noFill/>
          </a:ln>
        </p:spPr>
      </p:pic>
      <p:sp>
        <p:nvSpPr>
          <p:cNvPr id="157" name="Google Shape;157;p23"/>
          <p:cNvSpPr txBox="1"/>
          <p:nvPr/>
        </p:nvSpPr>
        <p:spPr>
          <a:xfrm>
            <a:off x="-150125" y="577850"/>
            <a:ext cx="8225100" cy="1164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Our Instructional Model</a:t>
            </a:r>
            <a:endParaRPr sz="2600">
              <a:latin typeface="Architects Daughter"/>
              <a:ea typeface="Architects Daughter"/>
              <a:cs typeface="Architects Daughter"/>
              <a:sym typeface="Architects Daugh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p:nvPr/>
        </p:nvSpPr>
        <p:spPr>
          <a:xfrm>
            <a:off x="1529475" y="718425"/>
            <a:ext cx="9419400" cy="42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300">
                <a:solidFill>
                  <a:schemeClr val="dk1"/>
                </a:solidFill>
                <a:latin typeface="Architects Daughter"/>
                <a:ea typeface="Architects Daughter"/>
                <a:cs typeface="Architects Daughter"/>
                <a:sym typeface="Architects Daughter"/>
              </a:rPr>
              <a:t>Liberty Middle School Technology Support Team</a:t>
            </a:r>
            <a:endParaRPr sz="1900">
              <a:latin typeface="Architects Daughter"/>
              <a:ea typeface="Architects Daughter"/>
              <a:cs typeface="Architects Daughter"/>
              <a:sym typeface="Architects Daughter"/>
            </a:endParaRPr>
          </a:p>
        </p:txBody>
      </p:sp>
      <p:sp>
        <p:nvSpPr>
          <p:cNvPr id="163" name="Google Shape;163;p24"/>
          <p:cNvSpPr/>
          <p:nvPr/>
        </p:nvSpPr>
        <p:spPr>
          <a:xfrm>
            <a:off x="1157675" y="1850925"/>
            <a:ext cx="8868000" cy="43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400" b="1">
                <a:solidFill>
                  <a:schemeClr val="dk1"/>
                </a:solidFill>
                <a:latin typeface="Raleway"/>
                <a:ea typeface="Raleway"/>
                <a:cs typeface="Raleway"/>
                <a:sym typeface="Raleway"/>
              </a:rPr>
              <a:t>Technology Specialist (TSPEC)</a:t>
            </a:r>
            <a:endParaRPr sz="2400" b="1">
              <a:solidFill>
                <a:schemeClr val="dk1"/>
              </a:solidFill>
              <a:latin typeface="Raleway"/>
              <a:ea typeface="Raleway"/>
              <a:cs typeface="Raleway"/>
              <a:sym typeface="Raleway"/>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Lisa Basta </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Supports students and staff with their devices. Has a computer background. </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400" b="1">
                <a:solidFill>
                  <a:schemeClr val="dk1"/>
                </a:solidFill>
                <a:latin typeface="Raleway"/>
                <a:ea typeface="Raleway"/>
                <a:cs typeface="Raleway"/>
                <a:sym typeface="Raleway"/>
              </a:rPr>
              <a:t>School Based Technology Specialist (SBTS) </a:t>
            </a:r>
            <a:endParaRPr sz="2400" b="1">
              <a:solidFill>
                <a:schemeClr val="dk1"/>
              </a:solidFill>
              <a:latin typeface="Raleway"/>
              <a:ea typeface="Raleway"/>
              <a:cs typeface="Raleway"/>
              <a:sym typeface="Raleway"/>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Shane Zavala</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A technology coach that supports the community on how to use and integrate technology into their learning. Has a teacher background.</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1800">
              <a:solidFill>
                <a:schemeClr val="dk1"/>
              </a:solidFill>
              <a:latin typeface="Raleway Thin"/>
              <a:ea typeface="Raleway Thin"/>
              <a:cs typeface="Raleway Thin"/>
              <a:sym typeface="Raleway Thi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p:nvPr/>
        </p:nvSpPr>
        <p:spPr>
          <a:xfrm>
            <a:off x="537175" y="619750"/>
            <a:ext cx="11655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000">
                <a:solidFill>
                  <a:schemeClr val="dk1"/>
                </a:solidFill>
                <a:latin typeface="Architects Daughter"/>
                <a:ea typeface="Architects Daughter"/>
                <a:cs typeface="Architects Daughter"/>
                <a:sym typeface="Architects Daughter"/>
              </a:rPr>
              <a:t>VIRTUAL LEARNING</a:t>
            </a:r>
            <a:r>
              <a:rPr lang="es-ES" sz="3600">
                <a:solidFill>
                  <a:schemeClr val="dk1"/>
                </a:solidFill>
                <a:latin typeface="Architects Daughter"/>
                <a:ea typeface="Architects Daughter"/>
                <a:cs typeface="Architects Daughter"/>
                <a:sym typeface="Architects Daughter"/>
              </a:rPr>
              <a:t>: </a:t>
            </a:r>
            <a:r>
              <a:rPr lang="es-ES" sz="3800">
                <a:solidFill>
                  <a:schemeClr val="dk1"/>
                </a:solidFill>
                <a:latin typeface="Architects Daughter"/>
                <a:ea typeface="Architects Daughter"/>
                <a:cs typeface="Architects Daughter"/>
                <a:sym typeface="Architects Daughter"/>
              </a:rPr>
              <a:t>Introduction to Technology Tools</a:t>
            </a:r>
            <a:endParaRPr sz="1600">
              <a:latin typeface="Architects Daughter"/>
              <a:ea typeface="Architects Daughter"/>
              <a:cs typeface="Architects Daughter"/>
              <a:sym typeface="Architects Daughter"/>
            </a:endParaRPr>
          </a:p>
        </p:txBody>
      </p:sp>
      <p:pic>
        <p:nvPicPr>
          <p:cNvPr id="169" name="Google Shape;169;p25">
            <a:hlinkClick r:id="rId3"/>
          </p:cNvPr>
          <p:cNvPicPr preferRelativeResize="0"/>
          <p:nvPr/>
        </p:nvPicPr>
        <p:blipFill>
          <a:blip r:embed="rId4">
            <a:alphaModFix/>
          </a:blip>
          <a:stretch>
            <a:fillRect/>
          </a:stretch>
        </p:blipFill>
        <p:spPr>
          <a:xfrm>
            <a:off x="1945075" y="1522000"/>
            <a:ext cx="8977600" cy="4570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p:nvPr/>
        </p:nvSpPr>
        <p:spPr>
          <a:xfrm>
            <a:off x="537175" y="619750"/>
            <a:ext cx="11655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000">
                <a:solidFill>
                  <a:schemeClr val="dk1"/>
                </a:solidFill>
                <a:latin typeface="Architects Daughter"/>
                <a:ea typeface="Architects Daughter"/>
                <a:cs typeface="Architects Daughter"/>
                <a:sym typeface="Architects Daughter"/>
              </a:rPr>
              <a:t>VIRTUAL LEARNING</a:t>
            </a:r>
            <a:r>
              <a:rPr lang="es-ES" sz="3600">
                <a:solidFill>
                  <a:schemeClr val="dk1"/>
                </a:solidFill>
                <a:latin typeface="Architects Daughter"/>
                <a:ea typeface="Architects Daughter"/>
                <a:cs typeface="Architects Daughter"/>
                <a:sym typeface="Architects Daughter"/>
              </a:rPr>
              <a:t>: </a:t>
            </a:r>
            <a:r>
              <a:rPr lang="es-ES" sz="3800">
                <a:solidFill>
                  <a:schemeClr val="dk1"/>
                </a:solidFill>
                <a:latin typeface="Architects Daughter"/>
                <a:ea typeface="Architects Daughter"/>
                <a:cs typeface="Architects Daughter"/>
                <a:sym typeface="Architects Daughter"/>
              </a:rPr>
              <a:t>Introduction to Technology Tools</a:t>
            </a:r>
            <a:endParaRPr sz="1600">
              <a:latin typeface="Architects Daughter"/>
              <a:ea typeface="Architects Daughter"/>
              <a:cs typeface="Architects Daughter"/>
              <a:sym typeface="Architects Daughter"/>
            </a:endParaRPr>
          </a:p>
        </p:txBody>
      </p:sp>
      <p:pic>
        <p:nvPicPr>
          <p:cNvPr id="175" name="Google Shape;175;p26"/>
          <p:cNvPicPr preferRelativeResize="0"/>
          <p:nvPr/>
        </p:nvPicPr>
        <p:blipFill>
          <a:blip r:embed="rId3">
            <a:alphaModFix/>
          </a:blip>
          <a:stretch>
            <a:fillRect/>
          </a:stretch>
        </p:blipFill>
        <p:spPr>
          <a:xfrm>
            <a:off x="2024500" y="1319675"/>
            <a:ext cx="9441050" cy="5287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75"/>
                                        </p:tgtEl>
                                      </p:cBhvr>
                                    </p:animEffect>
                                    <p:set>
                                      <p:cBhvr>
                                        <p:cTn id="12" dur="1" fill="hold">
                                          <p:stCondLst>
                                            <p:cond delay="1000"/>
                                          </p:stCondLst>
                                        </p:cTn>
                                        <p:tgtEl>
                                          <p:spTgt spid="1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p:nvPr/>
        </p:nvSpPr>
        <p:spPr>
          <a:xfrm>
            <a:off x="537175" y="619750"/>
            <a:ext cx="11655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000">
                <a:solidFill>
                  <a:schemeClr val="dk1"/>
                </a:solidFill>
                <a:latin typeface="Architects Daughter"/>
                <a:ea typeface="Architects Daughter"/>
                <a:cs typeface="Architects Daughter"/>
                <a:sym typeface="Architects Daughter"/>
              </a:rPr>
              <a:t>VIRTUAL LEARNING</a:t>
            </a:r>
            <a:r>
              <a:rPr lang="es-ES" sz="3600">
                <a:solidFill>
                  <a:schemeClr val="dk1"/>
                </a:solidFill>
                <a:latin typeface="Architects Daughter"/>
                <a:ea typeface="Architects Daughter"/>
                <a:cs typeface="Architects Daughter"/>
                <a:sym typeface="Architects Daughter"/>
              </a:rPr>
              <a:t>: </a:t>
            </a:r>
            <a:r>
              <a:rPr lang="es-ES" sz="3800">
                <a:solidFill>
                  <a:schemeClr val="dk1"/>
                </a:solidFill>
                <a:latin typeface="Architects Daughter"/>
                <a:ea typeface="Architects Daughter"/>
                <a:cs typeface="Architects Daughter"/>
                <a:sym typeface="Architects Daughter"/>
              </a:rPr>
              <a:t>Introduction to Technology Tools</a:t>
            </a:r>
            <a:endParaRPr sz="1600">
              <a:latin typeface="Architects Daughter"/>
              <a:ea typeface="Architects Daughter"/>
              <a:cs typeface="Architects Daughter"/>
              <a:sym typeface="Architects Daughter"/>
            </a:endParaRPr>
          </a:p>
        </p:txBody>
      </p:sp>
      <p:pic>
        <p:nvPicPr>
          <p:cNvPr id="181" name="Google Shape;181;p27"/>
          <p:cNvPicPr preferRelativeResize="0"/>
          <p:nvPr/>
        </p:nvPicPr>
        <p:blipFill>
          <a:blip r:embed="rId3">
            <a:alphaModFix/>
          </a:blip>
          <a:stretch>
            <a:fillRect/>
          </a:stretch>
        </p:blipFill>
        <p:spPr>
          <a:xfrm>
            <a:off x="2024500" y="1319675"/>
            <a:ext cx="9441050" cy="5287250"/>
          </a:xfrm>
          <a:prstGeom prst="rect">
            <a:avLst/>
          </a:prstGeom>
          <a:noFill/>
          <a:ln>
            <a:noFill/>
          </a:ln>
        </p:spPr>
      </p:pic>
      <p:pic>
        <p:nvPicPr>
          <p:cNvPr id="182" name="Google Shape;182;p27"/>
          <p:cNvPicPr preferRelativeResize="0"/>
          <p:nvPr/>
        </p:nvPicPr>
        <p:blipFill>
          <a:blip r:embed="rId4">
            <a:alphaModFix/>
          </a:blip>
          <a:stretch>
            <a:fillRect/>
          </a:stretch>
        </p:blipFill>
        <p:spPr>
          <a:xfrm>
            <a:off x="2757488" y="1390650"/>
            <a:ext cx="7286625" cy="4381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81"/>
                                        </p:tgtEl>
                                      </p:cBhvr>
                                    </p:animEffect>
                                    <p:set>
                                      <p:cBhvr>
                                        <p:cTn id="12" dur="1" fill="hold">
                                          <p:stCondLst>
                                            <p:cond delay="1000"/>
                                          </p:stCondLst>
                                        </p:cTn>
                                        <p:tgtEl>
                                          <p:spTgt spid="18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1000"/>
                                        <p:tgtEl>
                                          <p:spTgt spid="1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82"/>
                                        </p:tgtEl>
                                      </p:cBhvr>
                                    </p:animEffect>
                                    <p:set>
                                      <p:cBhvr>
                                        <p:cTn id="22" dur="1" fill="hold">
                                          <p:stCondLst>
                                            <p:cond delay="1000"/>
                                          </p:stCondLst>
                                        </p:cTn>
                                        <p:tgtEl>
                                          <p:spTgt spid="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p:nvPr/>
        </p:nvSpPr>
        <p:spPr>
          <a:xfrm>
            <a:off x="537175" y="619750"/>
            <a:ext cx="11655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000">
                <a:solidFill>
                  <a:schemeClr val="dk1"/>
                </a:solidFill>
                <a:latin typeface="Architects Daughter"/>
                <a:ea typeface="Architects Daughter"/>
                <a:cs typeface="Architects Daughter"/>
                <a:sym typeface="Architects Daughter"/>
              </a:rPr>
              <a:t>VIRTUAL LEARNING</a:t>
            </a:r>
            <a:r>
              <a:rPr lang="es-ES" sz="3600">
                <a:solidFill>
                  <a:schemeClr val="dk1"/>
                </a:solidFill>
                <a:latin typeface="Architects Daughter"/>
                <a:ea typeface="Architects Daughter"/>
                <a:cs typeface="Architects Daughter"/>
                <a:sym typeface="Architects Daughter"/>
              </a:rPr>
              <a:t>: </a:t>
            </a:r>
            <a:r>
              <a:rPr lang="es-ES" sz="3800">
                <a:solidFill>
                  <a:schemeClr val="dk1"/>
                </a:solidFill>
                <a:latin typeface="Architects Daughter"/>
                <a:ea typeface="Architects Daughter"/>
                <a:cs typeface="Architects Daughter"/>
                <a:sym typeface="Architects Daughter"/>
              </a:rPr>
              <a:t>Introduction to Technology Tools</a:t>
            </a:r>
            <a:endParaRPr sz="1600">
              <a:latin typeface="Architects Daughter"/>
              <a:ea typeface="Architects Daughter"/>
              <a:cs typeface="Architects Daughter"/>
              <a:sym typeface="Architects Daughter"/>
            </a:endParaRPr>
          </a:p>
        </p:txBody>
      </p:sp>
      <p:pic>
        <p:nvPicPr>
          <p:cNvPr id="188" name="Google Shape;188;p28"/>
          <p:cNvPicPr preferRelativeResize="0"/>
          <p:nvPr/>
        </p:nvPicPr>
        <p:blipFill>
          <a:blip r:embed="rId3">
            <a:alphaModFix/>
          </a:blip>
          <a:stretch>
            <a:fillRect/>
          </a:stretch>
        </p:blipFill>
        <p:spPr>
          <a:xfrm>
            <a:off x="2757488" y="1390650"/>
            <a:ext cx="7286625" cy="4381500"/>
          </a:xfrm>
          <a:prstGeom prst="rect">
            <a:avLst/>
          </a:prstGeom>
          <a:noFill/>
          <a:ln>
            <a:noFill/>
          </a:ln>
        </p:spPr>
      </p:pic>
      <p:pic>
        <p:nvPicPr>
          <p:cNvPr id="189" name="Google Shape;189;p28"/>
          <p:cNvPicPr preferRelativeResize="0"/>
          <p:nvPr/>
        </p:nvPicPr>
        <p:blipFill>
          <a:blip r:embed="rId4">
            <a:alphaModFix/>
          </a:blip>
          <a:stretch>
            <a:fillRect/>
          </a:stretch>
        </p:blipFill>
        <p:spPr>
          <a:xfrm>
            <a:off x="2728913" y="1166813"/>
            <a:ext cx="7343775" cy="5133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88"/>
                                        </p:tgtEl>
                                      </p:cBhvr>
                                    </p:animEffect>
                                    <p:set>
                                      <p:cBhvr>
                                        <p:cTn id="12" dur="1" fill="hold">
                                          <p:stCondLst>
                                            <p:cond delay="1000"/>
                                          </p:stCondLst>
                                        </p:cTn>
                                        <p:tgtEl>
                                          <p:spTgt spid="1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10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89"/>
                                        </p:tgtEl>
                                      </p:cBhvr>
                                    </p:animEffect>
                                    <p:set>
                                      <p:cBhvr>
                                        <p:cTn id="22" dur="1" fill="hold">
                                          <p:stCondLst>
                                            <p:cond delay="100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p:nvPr/>
        </p:nvSpPr>
        <p:spPr>
          <a:xfrm>
            <a:off x="393925" y="250675"/>
            <a:ext cx="11638800" cy="88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000">
                <a:solidFill>
                  <a:schemeClr val="dk1"/>
                </a:solidFill>
                <a:latin typeface="Architects Daughter"/>
                <a:ea typeface="Architects Daughter"/>
                <a:cs typeface="Architects Daughter"/>
                <a:sym typeface="Architects Daughter"/>
              </a:rPr>
              <a:t>VIRTUAL LEARNING</a:t>
            </a:r>
            <a:r>
              <a:rPr lang="es-ES" sz="3600">
                <a:solidFill>
                  <a:schemeClr val="dk1"/>
                </a:solidFill>
                <a:latin typeface="Architects Daughter"/>
                <a:ea typeface="Architects Daughter"/>
                <a:cs typeface="Architects Daughter"/>
                <a:sym typeface="Architects Daughter"/>
              </a:rPr>
              <a:t>: </a:t>
            </a:r>
            <a:r>
              <a:rPr lang="es-ES" sz="3800">
                <a:solidFill>
                  <a:schemeClr val="dk1"/>
                </a:solidFill>
                <a:latin typeface="Architects Daughter"/>
                <a:ea typeface="Architects Daughter"/>
                <a:cs typeface="Architects Daughter"/>
                <a:sym typeface="Architects Daughter"/>
              </a:rPr>
              <a:t>Introduction to Technology Tools</a:t>
            </a:r>
            <a:endParaRPr sz="1600">
              <a:latin typeface="Architects Daughter"/>
              <a:ea typeface="Architects Daughter"/>
              <a:cs typeface="Architects Daughter"/>
              <a:sym typeface="Architects Daughter"/>
            </a:endParaRPr>
          </a:p>
        </p:txBody>
      </p:sp>
      <p:sp>
        <p:nvSpPr>
          <p:cNvPr id="195" name="Google Shape;195;p29"/>
          <p:cNvSpPr/>
          <p:nvPr/>
        </p:nvSpPr>
        <p:spPr>
          <a:xfrm>
            <a:off x="1456164" y="1798746"/>
            <a:ext cx="20478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pic>
        <p:nvPicPr>
          <p:cNvPr id="196" name="Google Shape;196;p29">
            <a:hlinkClick r:id="rId3"/>
          </p:cNvPr>
          <p:cNvPicPr preferRelativeResize="0"/>
          <p:nvPr/>
        </p:nvPicPr>
        <p:blipFill>
          <a:blip r:embed="rId4">
            <a:alphaModFix/>
          </a:blip>
          <a:stretch>
            <a:fillRect/>
          </a:stretch>
        </p:blipFill>
        <p:spPr>
          <a:xfrm>
            <a:off x="2221974" y="853975"/>
            <a:ext cx="7748049" cy="5532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p:nvPr/>
        </p:nvSpPr>
        <p:spPr>
          <a:xfrm>
            <a:off x="953725" y="753375"/>
            <a:ext cx="10946700" cy="86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How you can support your Student</a:t>
            </a:r>
            <a:endParaRPr sz="2600">
              <a:latin typeface="Architects Daughter"/>
              <a:ea typeface="Architects Daughter"/>
              <a:cs typeface="Architects Daughter"/>
              <a:sym typeface="Architects Daughter"/>
            </a:endParaRPr>
          </a:p>
        </p:txBody>
      </p:sp>
      <p:sp>
        <p:nvSpPr>
          <p:cNvPr id="202" name="Google Shape;202;p30"/>
          <p:cNvSpPr/>
          <p:nvPr/>
        </p:nvSpPr>
        <p:spPr>
          <a:xfrm>
            <a:off x="5789726" y="4120025"/>
            <a:ext cx="5002800" cy="1200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03" name="Google Shape;203;p30"/>
          <p:cNvSpPr/>
          <p:nvPr/>
        </p:nvSpPr>
        <p:spPr>
          <a:xfrm>
            <a:off x="888075" y="1617675"/>
            <a:ext cx="7943400" cy="26505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Char char="●"/>
            </a:pPr>
            <a:r>
              <a:rPr lang="es-ES" sz="2400">
                <a:solidFill>
                  <a:schemeClr val="dk1"/>
                </a:solidFill>
              </a:rPr>
              <a:t>Have them share their username and password with you. </a:t>
            </a:r>
            <a:endParaRPr sz="2400">
              <a:solidFill>
                <a:schemeClr val="dk1"/>
              </a:solidFill>
            </a:endParaRPr>
          </a:p>
          <a:p>
            <a:pPr marL="914400" lvl="1" indent="-381000" algn="l" rtl="0">
              <a:spcBef>
                <a:spcPts val="0"/>
              </a:spcBef>
              <a:spcAft>
                <a:spcPts val="0"/>
              </a:spcAft>
              <a:buClr>
                <a:schemeClr val="dk1"/>
              </a:buClr>
              <a:buSzPts val="2400"/>
              <a:buChar char="○"/>
            </a:pPr>
            <a:r>
              <a:rPr lang="es-ES" sz="2400">
                <a:solidFill>
                  <a:schemeClr val="dk1"/>
                </a:solidFill>
              </a:rPr>
              <a:t>Please note there is a password warning. This is from previous years and not updated for our current situation. </a:t>
            </a:r>
            <a:r>
              <a:rPr lang="es-ES" sz="2400" b="1" u="sng">
                <a:solidFill>
                  <a:schemeClr val="dk1"/>
                </a:solidFill>
              </a:rPr>
              <a:t>Please ignore it. </a:t>
            </a:r>
            <a:endParaRPr sz="2400">
              <a:solidFill>
                <a:schemeClr val="dk1"/>
              </a:solidFill>
            </a:endParaRPr>
          </a:p>
          <a:p>
            <a:pPr marL="457200" lvl="0" indent="-381000" algn="l" rtl="0">
              <a:spcBef>
                <a:spcPts val="0"/>
              </a:spcBef>
              <a:spcAft>
                <a:spcPts val="0"/>
              </a:spcAft>
              <a:buClr>
                <a:schemeClr val="dk1"/>
              </a:buClr>
              <a:buSzPts val="2400"/>
              <a:buChar char="●"/>
            </a:pPr>
            <a:r>
              <a:rPr lang="es-ES" sz="2400">
                <a:solidFill>
                  <a:schemeClr val="dk1"/>
                </a:solidFill>
              </a:rPr>
              <a:t>Check they they know how to access StudentVUE, Google Classroom, and the Student Resource Site. </a:t>
            </a:r>
            <a:endParaRPr sz="2400">
              <a:solidFill>
                <a:schemeClr val="dk1"/>
              </a:solidFill>
            </a:endParaRPr>
          </a:p>
        </p:txBody>
      </p:sp>
      <p:pic>
        <p:nvPicPr>
          <p:cNvPr id="204" name="Google Shape;204;p30"/>
          <p:cNvPicPr preferRelativeResize="0"/>
          <p:nvPr/>
        </p:nvPicPr>
        <p:blipFill>
          <a:blip r:embed="rId3">
            <a:alphaModFix/>
          </a:blip>
          <a:stretch>
            <a:fillRect/>
          </a:stretch>
        </p:blipFill>
        <p:spPr>
          <a:xfrm>
            <a:off x="8466425" y="2360700"/>
            <a:ext cx="3332725" cy="2332901"/>
          </a:xfrm>
          <a:prstGeom prst="rect">
            <a:avLst/>
          </a:prstGeom>
          <a:noFill/>
          <a:ln>
            <a:noFill/>
          </a:ln>
        </p:spPr>
      </p:pic>
      <p:pic>
        <p:nvPicPr>
          <p:cNvPr id="205" name="Google Shape;205;p30"/>
          <p:cNvPicPr preferRelativeResize="0"/>
          <p:nvPr/>
        </p:nvPicPr>
        <p:blipFill>
          <a:blip r:embed="rId4">
            <a:alphaModFix/>
          </a:blip>
          <a:stretch>
            <a:fillRect/>
          </a:stretch>
        </p:blipFill>
        <p:spPr>
          <a:xfrm>
            <a:off x="2397850" y="4268025"/>
            <a:ext cx="4324226" cy="2162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p:nvPr/>
        </p:nvSpPr>
        <p:spPr>
          <a:xfrm>
            <a:off x="9226562" y="2530909"/>
            <a:ext cx="11112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11" name="Google Shape;211;p31"/>
          <p:cNvSpPr txBox="1"/>
          <p:nvPr/>
        </p:nvSpPr>
        <p:spPr>
          <a:xfrm>
            <a:off x="6535901" y="4605681"/>
            <a:ext cx="11175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12" name="Google Shape;212;p31"/>
          <p:cNvSpPr txBox="1"/>
          <p:nvPr/>
        </p:nvSpPr>
        <p:spPr>
          <a:xfrm>
            <a:off x="4640471" y="2530908"/>
            <a:ext cx="11001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13" name="Google Shape;213;p31"/>
          <p:cNvSpPr txBox="1"/>
          <p:nvPr/>
        </p:nvSpPr>
        <p:spPr>
          <a:xfrm>
            <a:off x="2297636" y="4704380"/>
            <a:ext cx="11175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14" name="Google Shape;214;p31"/>
          <p:cNvSpPr txBox="1"/>
          <p:nvPr/>
        </p:nvSpPr>
        <p:spPr>
          <a:xfrm>
            <a:off x="1012725" y="379625"/>
            <a:ext cx="70419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PARENT RESOURCES</a:t>
            </a:r>
            <a:endParaRPr sz="2600">
              <a:latin typeface="Architects Daughter"/>
              <a:ea typeface="Architects Daughter"/>
              <a:cs typeface="Architects Daughter"/>
              <a:sym typeface="Architects Daughter"/>
            </a:endParaRPr>
          </a:p>
        </p:txBody>
      </p:sp>
      <p:pic>
        <p:nvPicPr>
          <p:cNvPr id="215" name="Google Shape;215;p31">
            <a:hlinkClick r:id="rId3"/>
          </p:cNvPr>
          <p:cNvPicPr preferRelativeResize="0"/>
          <p:nvPr/>
        </p:nvPicPr>
        <p:blipFill rotWithShape="1">
          <a:blip r:embed="rId4">
            <a:alphaModFix/>
          </a:blip>
          <a:srcRect l="5563" r="2928"/>
          <a:stretch/>
        </p:blipFill>
        <p:spPr>
          <a:xfrm>
            <a:off x="5740575" y="2317175"/>
            <a:ext cx="5421801" cy="2971899"/>
          </a:xfrm>
          <a:prstGeom prst="rect">
            <a:avLst/>
          </a:prstGeom>
          <a:noFill/>
          <a:ln>
            <a:noFill/>
          </a:ln>
        </p:spPr>
      </p:pic>
      <p:pic>
        <p:nvPicPr>
          <p:cNvPr id="216" name="Google Shape;216;p31">
            <a:hlinkClick r:id="rId5"/>
          </p:cNvPr>
          <p:cNvPicPr preferRelativeResize="0"/>
          <p:nvPr/>
        </p:nvPicPr>
        <p:blipFill rotWithShape="1">
          <a:blip r:embed="rId6">
            <a:alphaModFix/>
          </a:blip>
          <a:srcRect t="327" b="317"/>
          <a:stretch/>
        </p:blipFill>
        <p:spPr>
          <a:xfrm>
            <a:off x="1065675" y="2317175"/>
            <a:ext cx="4595542" cy="2621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txBox="1"/>
          <p:nvPr/>
        </p:nvSpPr>
        <p:spPr>
          <a:xfrm>
            <a:off x="1012725" y="737725"/>
            <a:ext cx="9634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200">
                <a:solidFill>
                  <a:schemeClr val="dk1"/>
                </a:solidFill>
                <a:latin typeface="Architects Daughter"/>
                <a:ea typeface="Architects Daughter"/>
                <a:cs typeface="Architects Daughter"/>
                <a:sym typeface="Architects Daughter"/>
              </a:rPr>
              <a:t>STUDENT SERVICES SUPPORT TEAM</a:t>
            </a:r>
            <a:endParaRPr sz="2000">
              <a:latin typeface="Architects Daughter"/>
              <a:ea typeface="Architects Daughter"/>
              <a:cs typeface="Architects Daughter"/>
              <a:sym typeface="Architects Daughter"/>
            </a:endParaRPr>
          </a:p>
        </p:txBody>
      </p:sp>
      <p:sp>
        <p:nvSpPr>
          <p:cNvPr id="222" name="Google Shape;222;p32"/>
          <p:cNvSpPr/>
          <p:nvPr/>
        </p:nvSpPr>
        <p:spPr>
          <a:xfrm>
            <a:off x="1128075" y="1683175"/>
            <a:ext cx="8868000" cy="435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100" b="1">
                <a:solidFill>
                  <a:schemeClr val="dk1"/>
                </a:solidFill>
                <a:latin typeface="Raleway"/>
                <a:ea typeface="Raleway"/>
                <a:cs typeface="Raleway"/>
                <a:sym typeface="Raleway"/>
              </a:rPr>
              <a:t>School Counselors:</a:t>
            </a:r>
            <a:endParaRPr sz="2100" b="1">
              <a:solidFill>
                <a:schemeClr val="dk1"/>
              </a:solidFill>
              <a:latin typeface="Raleway"/>
              <a:ea typeface="Raleway"/>
              <a:cs typeface="Raleway"/>
              <a:sym typeface="Raleway"/>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u="sng">
                <a:solidFill>
                  <a:schemeClr val="dk1"/>
                </a:solidFill>
                <a:latin typeface="Raleway Thin"/>
                <a:ea typeface="Raleway Thin"/>
                <a:cs typeface="Raleway Thin"/>
                <a:sym typeface="Raleway Thin"/>
              </a:rPr>
              <a:t>7th Grade</a:t>
            </a:r>
            <a:endParaRPr sz="2100" u="sng">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Madison Fleming - Pride and AllStars </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John Basta - Patriots and Navigators</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u="sng">
                <a:solidFill>
                  <a:schemeClr val="dk1"/>
                </a:solidFill>
                <a:latin typeface="Raleway Thin"/>
                <a:ea typeface="Raleway Thin"/>
                <a:cs typeface="Raleway Thin"/>
                <a:sym typeface="Raleway Thin"/>
              </a:rPr>
              <a:t>8th Grade</a:t>
            </a:r>
            <a:endParaRPr sz="2100" u="sng">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Shirley Alvarez-Leon - Rockets and Wizards</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a:solidFill>
                  <a:schemeClr val="dk1"/>
                </a:solidFill>
                <a:latin typeface="Raleway Thin"/>
                <a:ea typeface="Raleway Thin"/>
                <a:cs typeface="Raleway Thin"/>
                <a:sym typeface="Raleway Thin"/>
              </a:rPr>
              <a:t>Scott Steele - Eagles and Comets</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b="1">
                <a:solidFill>
                  <a:schemeClr val="dk1"/>
                </a:solidFill>
                <a:latin typeface="Raleway"/>
                <a:ea typeface="Raleway"/>
                <a:cs typeface="Raleway"/>
                <a:sym typeface="Raleway"/>
              </a:rPr>
              <a:t>School Social Worker:</a:t>
            </a:r>
            <a:r>
              <a:rPr lang="es-ES" sz="2100">
                <a:solidFill>
                  <a:schemeClr val="dk1"/>
                </a:solidFill>
                <a:latin typeface="Raleway Thin"/>
                <a:ea typeface="Raleway Thin"/>
                <a:cs typeface="Raleway Thin"/>
                <a:sym typeface="Raleway Thin"/>
              </a:rPr>
              <a:t> Angie Huber</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2100" b="1">
                <a:solidFill>
                  <a:schemeClr val="dk1"/>
                </a:solidFill>
                <a:latin typeface="Raleway"/>
                <a:ea typeface="Raleway"/>
                <a:cs typeface="Raleway"/>
                <a:sym typeface="Raleway"/>
              </a:rPr>
              <a:t>School Psychologist:</a:t>
            </a:r>
            <a:r>
              <a:rPr lang="es-ES" sz="2100">
                <a:solidFill>
                  <a:schemeClr val="dk1"/>
                </a:solidFill>
                <a:latin typeface="Raleway Thin"/>
                <a:ea typeface="Raleway Thin"/>
                <a:cs typeface="Raleway Thin"/>
                <a:sym typeface="Raleway Thin"/>
              </a:rPr>
              <a:t> Joanna Wheeler</a:t>
            </a:r>
            <a:endParaRPr sz="2100">
              <a:solidFill>
                <a:schemeClr val="dk1"/>
              </a:solidFill>
              <a:latin typeface="Raleway Thin"/>
              <a:ea typeface="Raleway Thin"/>
              <a:cs typeface="Raleway Thin"/>
              <a:sym typeface="Raleway Thin"/>
            </a:endParaRPr>
          </a:p>
          <a:p>
            <a:pPr marL="0" marR="0" lvl="0" indent="0" algn="l" rtl="0">
              <a:spcBef>
                <a:spcPts val="0"/>
              </a:spcBef>
              <a:spcAft>
                <a:spcPts val="0"/>
              </a:spcAft>
              <a:buNone/>
            </a:pPr>
            <a:endParaRPr sz="1800">
              <a:solidFill>
                <a:schemeClr val="dk1"/>
              </a:solidFill>
              <a:latin typeface="Raleway Thin"/>
              <a:ea typeface="Raleway Thin"/>
              <a:cs typeface="Raleway Thin"/>
              <a:sym typeface="Raleway Thin"/>
            </a:endParaRPr>
          </a:p>
        </p:txBody>
      </p:sp>
      <p:pic>
        <p:nvPicPr>
          <p:cNvPr id="223" name="Google Shape;223;p32"/>
          <p:cNvPicPr preferRelativeResize="0"/>
          <p:nvPr/>
        </p:nvPicPr>
        <p:blipFill>
          <a:blip r:embed="rId3">
            <a:alphaModFix/>
          </a:blip>
          <a:stretch>
            <a:fillRect/>
          </a:stretch>
        </p:blipFill>
        <p:spPr>
          <a:xfrm>
            <a:off x="7144150" y="2022875"/>
            <a:ext cx="3503026" cy="2319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1665250" y="1486075"/>
            <a:ext cx="2918684" cy="2213416"/>
          </a:xfrm>
          <a:prstGeom prst="rect">
            <a:avLst/>
          </a:prstGeom>
          <a:noFill/>
          <a:ln w="19050" cap="flat" cmpd="sng">
            <a:solidFill>
              <a:srgbClr val="0000FF"/>
            </a:solidFill>
            <a:prstDash val="solid"/>
            <a:round/>
            <a:headEnd type="none" w="sm" len="sm"/>
            <a:tailEnd type="none" w="sm" len="sm"/>
          </a:ln>
        </p:spPr>
      </p:pic>
      <p:pic>
        <p:nvPicPr>
          <p:cNvPr id="68" name="Google Shape;68;p15"/>
          <p:cNvPicPr preferRelativeResize="0"/>
          <p:nvPr/>
        </p:nvPicPr>
        <p:blipFill>
          <a:blip r:embed="rId4">
            <a:alphaModFix/>
          </a:blip>
          <a:stretch>
            <a:fillRect/>
          </a:stretch>
        </p:blipFill>
        <p:spPr>
          <a:xfrm>
            <a:off x="7502617" y="1505364"/>
            <a:ext cx="2918683" cy="2174869"/>
          </a:xfrm>
          <a:prstGeom prst="rect">
            <a:avLst/>
          </a:prstGeom>
          <a:noFill/>
          <a:ln w="19050" cap="flat" cmpd="sng">
            <a:solidFill>
              <a:srgbClr val="0000FF"/>
            </a:solidFill>
            <a:prstDash val="solid"/>
            <a:round/>
            <a:headEnd type="none" w="sm" len="sm"/>
            <a:tailEnd type="none" w="sm" len="sm"/>
          </a:ln>
        </p:spPr>
      </p:pic>
      <p:pic>
        <p:nvPicPr>
          <p:cNvPr id="69" name="Google Shape;69;p15"/>
          <p:cNvPicPr preferRelativeResize="0"/>
          <p:nvPr/>
        </p:nvPicPr>
        <p:blipFill>
          <a:blip r:embed="rId5">
            <a:alphaModFix/>
          </a:blip>
          <a:stretch>
            <a:fillRect/>
          </a:stretch>
        </p:blipFill>
        <p:spPr>
          <a:xfrm>
            <a:off x="4583933" y="1505364"/>
            <a:ext cx="2918684" cy="2174869"/>
          </a:xfrm>
          <a:prstGeom prst="rect">
            <a:avLst/>
          </a:prstGeom>
          <a:noFill/>
          <a:ln w="19050" cap="flat" cmpd="sng">
            <a:solidFill>
              <a:srgbClr val="0000FF"/>
            </a:solidFill>
            <a:prstDash val="solid"/>
            <a:round/>
            <a:headEnd type="none" w="sm" len="sm"/>
            <a:tailEnd type="none" w="sm" len="sm"/>
          </a:ln>
        </p:spPr>
      </p:pic>
      <p:pic>
        <p:nvPicPr>
          <p:cNvPr id="70" name="Google Shape;70;p15"/>
          <p:cNvPicPr preferRelativeResize="0"/>
          <p:nvPr/>
        </p:nvPicPr>
        <p:blipFill>
          <a:blip r:embed="rId6">
            <a:alphaModFix/>
          </a:blip>
          <a:stretch>
            <a:fillRect/>
          </a:stretch>
        </p:blipFill>
        <p:spPr>
          <a:xfrm>
            <a:off x="1665250" y="3699491"/>
            <a:ext cx="2918684" cy="2299009"/>
          </a:xfrm>
          <a:prstGeom prst="rect">
            <a:avLst/>
          </a:prstGeom>
          <a:noFill/>
          <a:ln w="19050" cap="flat" cmpd="sng">
            <a:solidFill>
              <a:srgbClr val="0000FF"/>
            </a:solidFill>
            <a:prstDash val="solid"/>
            <a:round/>
            <a:headEnd type="none" w="sm" len="sm"/>
            <a:tailEnd type="none" w="sm" len="sm"/>
          </a:ln>
        </p:spPr>
      </p:pic>
      <p:pic>
        <p:nvPicPr>
          <p:cNvPr id="71" name="Google Shape;71;p15"/>
          <p:cNvPicPr preferRelativeResize="0"/>
          <p:nvPr/>
        </p:nvPicPr>
        <p:blipFill>
          <a:blip r:embed="rId7">
            <a:alphaModFix/>
          </a:blip>
          <a:stretch>
            <a:fillRect/>
          </a:stretch>
        </p:blipFill>
        <p:spPr>
          <a:xfrm>
            <a:off x="4583933" y="3699491"/>
            <a:ext cx="2918683" cy="2299009"/>
          </a:xfrm>
          <a:prstGeom prst="rect">
            <a:avLst/>
          </a:prstGeom>
          <a:noFill/>
          <a:ln w="19050" cap="flat" cmpd="sng">
            <a:solidFill>
              <a:srgbClr val="0000FF"/>
            </a:solidFill>
            <a:prstDash val="solid"/>
            <a:round/>
            <a:headEnd type="none" w="sm" len="sm"/>
            <a:tailEnd type="none" w="sm" len="sm"/>
          </a:ln>
        </p:spPr>
      </p:pic>
      <p:pic>
        <p:nvPicPr>
          <p:cNvPr id="72" name="Google Shape;72;p15"/>
          <p:cNvPicPr preferRelativeResize="0"/>
          <p:nvPr/>
        </p:nvPicPr>
        <p:blipFill>
          <a:blip r:embed="rId8">
            <a:alphaModFix/>
          </a:blip>
          <a:stretch>
            <a:fillRect/>
          </a:stretch>
        </p:blipFill>
        <p:spPr>
          <a:xfrm>
            <a:off x="7502617" y="3699491"/>
            <a:ext cx="2918683" cy="2299009"/>
          </a:xfrm>
          <a:prstGeom prst="rect">
            <a:avLst/>
          </a:prstGeom>
          <a:noFill/>
          <a:ln w="19050" cap="flat" cmpd="sng">
            <a:solidFill>
              <a:srgbClr val="0000FF"/>
            </a:solidFill>
            <a:prstDash val="solid"/>
            <a:round/>
            <a:headEnd type="none" w="sm" len="sm"/>
            <a:tailEnd type="none" w="sm" len="sm"/>
          </a:ln>
        </p:spPr>
      </p:pic>
      <p:sp>
        <p:nvSpPr>
          <p:cNvPr id="73" name="Google Shape;73;p15"/>
          <p:cNvSpPr txBox="1"/>
          <p:nvPr/>
        </p:nvSpPr>
        <p:spPr>
          <a:xfrm>
            <a:off x="3907975" y="3044025"/>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1</a:t>
            </a:r>
            <a:endParaRPr sz="2200" b="1">
              <a:solidFill>
                <a:srgbClr val="0000FF"/>
              </a:solidFill>
              <a:latin typeface="Questrial"/>
              <a:ea typeface="Questrial"/>
              <a:cs typeface="Questrial"/>
              <a:sym typeface="Questrial"/>
            </a:endParaRPr>
          </a:p>
        </p:txBody>
      </p:sp>
      <p:sp>
        <p:nvSpPr>
          <p:cNvPr id="74" name="Google Shape;74;p15"/>
          <p:cNvSpPr txBox="1"/>
          <p:nvPr/>
        </p:nvSpPr>
        <p:spPr>
          <a:xfrm>
            <a:off x="6898475" y="3044025"/>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2</a:t>
            </a:r>
            <a:endParaRPr sz="2200" b="1">
              <a:solidFill>
                <a:srgbClr val="0000FF"/>
              </a:solidFill>
              <a:latin typeface="Questrial"/>
              <a:ea typeface="Questrial"/>
              <a:cs typeface="Questrial"/>
              <a:sym typeface="Questrial"/>
            </a:endParaRPr>
          </a:p>
        </p:txBody>
      </p:sp>
      <p:sp>
        <p:nvSpPr>
          <p:cNvPr id="75" name="Google Shape;75;p15"/>
          <p:cNvSpPr txBox="1"/>
          <p:nvPr/>
        </p:nvSpPr>
        <p:spPr>
          <a:xfrm>
            <a:off x="9770725" y="3044025"/>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3</a:t>
            </a:r>
            <a:endParaRPr sz="2200" b="1">
              <a:solidFill>
                <a:srgbClr val="0000FF"/>
              </a:solidFill>
              <a:latin typeface="Questrial"/>
              <a:ea typeface="Questrial"/>
              <a:cs typeface="Questrial"/>
              <a:sym typeface="Questrial"/>
            </a:endParaRPr>
          </a:p>
        </p:txBody>
      </p:sp>
      <p:sp>
        <p:nvSpPr>
          <p:cNvPr id="76" name="Google Shape;76;p15"/>
          <p:cNvSpPr txBox="1"/>
          <p:nvPr/>
        </p:nvSpPr>
        <p:spPr>
          <a:xfrm>
            <a:off x="3907975" y="5240000"/>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4</a:t>
            </a:r>
            <a:endParaRPr sz="2200" b="1">
              <a:solidFill>
                <a:srgbClr val="0000FF"/>
              </a:solidFill>
              <a:latin typeface="Questrial"/>
              <a:ea typeface="Questrial"/>
              <a:cs typeface="Questrial"/>
              <a:sym typeface="Questrial"/>
            </a:endParaRPr>
          </a:p>
        </p:txBody>
      </p:sp>
      <p:sp>
        <p:nvSpPr>
          <p:cNvPr id="77" name="Google Shape;77;p15"/>
          <p:cNvSpPr txBox="1"/>
          <p:nvPr/>
        </p:nvSpPr>
        <p:spPr>
          <a:xfrm>
            <a:off x="6839350" y="5240000"/>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5</a:t>
            </a:r>
            <a:endParaRPr sz="2200" b="1">
              <a:solidFill>
                <a:srgbClr val="0000FF"/>
              </a:solidFill>
              <a:latin typeface="Questrial"/>
              <a:ea typeface="Questrial"/>
              <a:cs typeface="Questrial"/>
              <a:sym typeface="Questrial"/>
            </a:endParaRPr>
          </a:p>
        </p:txBody>
      </p:sp>
      <p:sp>
        <p:nvSpPr>
          <p:cNvPr id="78" name="Google Shape;78;p15"/>
          <p:cNvSpPr txBox="1"/>
          <p:nvPr/>
        </p:nvSpPr>
        <p:spPr>
          <a:xfrm>
            <a:off x="9770725" y="5240000"/>
            <a:ext cx="456600" cy="483300"/>
          </a:xfrm>
          <a:prstGeom prst="rect">
            <a:avLst/>
          </a:prstGeom>
          <a:solidFill>
            <a:srgbClr val="FFFFFF"/>
          </a:solid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ES" sz="2200" b="1">
                <a:solidFill>
                  <a:srgbClr val="0000FF"/>
                </a:solidFill>
                <a:latin typeface="Questrial"/>
                <a:ea typeface="Questrial"/>
                <a:cs typeface="Questrial"/>
                <a:sym typeface="Questrial"/>
              </a:rPr>
              <a:t>6</a:t>
            </a:r>
            <a:endParaRPr sz="2200" b="1">
              <a:solidFill>
                <a:srgbClr val="0000FF"/>
              </a:solidFill>
              <a:latin typeface="Questrial"/>
              <a:ea typeface="Questrial"/>
              <a:cs typeface="Questrial"/>
              <a:sym typeface="Questrial"/>
            </a:endParaRPr>
          </a:p>
        </p:txBody>
      </p:sp>
      <p:sp>
        <p:nvSpPr>
          <p:cNvPr id="79" name="Google Shape;79;p15"/>
          <p:cNvSpPr txBox="1"/>
          <p:nvPr/>
        </p:nvSpPr>
        <p:spPr>
          <a:xfrm>
            <a:off x="662525" y="537175"/>
            <a:ext cx="11030100" cy="94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3600">
                <a:latin typeface="Architects Daughter"/>
                <a:ea typeface="Architects Daughter"/>
                <a:cs typeface="Architects Daughter"/>
                <a:sym typeface="Architects Daughter"/>
              </a:rPr>
              <a:t>On a scale of lions, how are you feeling today?</a:t>
            </a:r>
            <a:r>
              <a:rPr lang="es-ES" sz="4800">
                <a:latin typeface="Architects Daughter"/>
                <a:ea typeface="Architects Daughter"/>
                <a:cs typeface="Architects Daughter"/>
                <a:sym typeface="Architects Daughter"/>
              </a:rPr>
              <a:t> </a:t>
            </a:r>
            <a:endParaRPr sz="4800">
              <a:latin typeface="Architects Daughter"/>
              <a:ea typeface="Architects Daughter"/>
              <a:cs typeface="Architects Daughter"/>
              <a:sym typeface="Architects Daughter"/>
            </a:endParaRPr>
          </a:p>
        </p:txBody>
      </p:sp>
      <p:pic>
        <p:nvPicPr>
          <p:cNvPr id="80" name="Google Shape;80;p15"/>
          <p:cNvPicPr preferRelativeResize="0"/>
          <p:nvPr/>
        </p:nvPicPr>
        <p:blipFill>
          <a:blip r:embed="rId9">
            <a:alphaModFix/>
          </a:blip>
          <a:stretch>
            <a:fillRect/>
          </a:stretch>
        </p:blipFill>
        <p:spPr>
          <a:xfrm>
            <a:off x="9411375" y="5775150"/>
            <a:ext cx="2780625" cy="1082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p:nvPr/>
        </p:nvSpPr>
        <p:spPr>
          <a:xfrm>
            <a:off x="1050950" y="1243325"/>
            <a:ext cx="8122500" cy="71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ES" sz="4000">
                <a:solidFill>
                  <a:schemeClr val="dk1"/>
                </a:solidFill>
                <a:latin typeface="Questrial"/>
                <a:ea typeface="Questrial"/>
                <a:cs typeface="Questrial"/>
                <a:sym typeface="Questrial"/>
              </a:rPr>
              <a:t>Visit our Student Services </a:t>
            </a:r>
            <a:r>
              <a:rPr lang="es-ES" sz="4000" u="sng">
                <a:solidFill>
                  <a:srgbClr val="6B9F25"/>
                </a:solidFill>
                <a:latin typeface="Questrial"/>
                <a:ea typeface="Questrial"/>
                <a:cs typeface="Questrial"/>
                <a:sym typeface="Questrial"/>
                <a:hlinkClick r:id="rId3">
                  <a:extLst>
                    <a:ext uri="{A12FA001-AC4F-418D-AE19-62706E023703}">
                      <ahyp:hlinkClr xmlns:ahyp="http://schemas.microsoft.com/office/drawing/2018/hyperlinkcolor" val="tx"/>
                    </a:ext>
                  </a:extLst>
                </a:hlinkClick>
              </a:rPr>
              <a:t>website</a:t>
            </a:r>
            <a:r>
              <a:rPr lang="es-ES" sz="4000">
                <a:solidFill>
                  <a:schemeClr val="dk1"/>
                </a:solidFill>
                <a:latin typeface="Questrial"/>
                <a:ea typeface="Questrial"/>
                <a:cs typeface="Questrial"/>
                <a:sym typeface="Questrial"/>
              </a:rPr>
              <a:t>!</a:t>
            </a:r>
            <a:endParaRPr sz="4000">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endParaRPr sz="29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2900">
              <a:solidFill>
                <a:schemeClr val="dk1"/>
              </a:solidFill>
              <a:latin typeface="Questrial"/>
              <a:ea typeface="Questrial"/>
              <a:cs typeface="Questrial"/>
              <a:sym typeface="Questrial"/>
            </a:endParaRPr>
          </a:p>
          <a:p>
            <a:pPr marL="0" lvl="0" indent="0" algn="l" rtl="0">
              <a:spcBef>
                <a:spcPts val="0"/>
              </a:spcBef>
              <a:spcAft>
                <a:spcPts val="0"/>
              </a:spcAft>
              <a:buSzPts val="1100"/>
              <a:buNone/>
            </a:pPr>
            <a:r>
              <a:rPr lang="es-ES" sz="3200">
                <a:solidFill>
                  <a:schemeClr val="dk1"/>
                </a:solidFill>
                <a:latin typeface="Questrial"/>
                <a:ea typeface="Questrial"/>
                <a:cs typeface="Questrial"/>
                <a:sym typeface="Questrial"/>
              </a:rPr>
              <a:t>The website is also linked on the Student Site on every student’s laptop.</a:t>
            </a:r>
            <a:endParaRPr sz="32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29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29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29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2900">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s-ES" sz="2900">
                <a:solidFill>
                  <a:schemeClr val="dk1"/>
                </a:solidFill>
                <a:latin typeface="Questrial"/>
                <a:ea typeface="Questrial"/>
                <a:cs typeface="Questrial"/>
                <a:sym typeface="Questrial"/>
              </a:rPr>
              <a:t> </a:t>
            </a:r>
            <a:endParaRPr sz="2900">
              <a:solidFill>
                <a:schemeClr val="dk1"/>
              </a:solidFill>
              <a:latin typeface="Questrial"/>
              <a:ea typeface="Questrial"/>
              <a:cs typeface="Questrial"/>
              <a:sym typeface="Questrial"/>
            </a:endParaRPr>
          </a:p>
          <a:p>
            <a:pPr marL="0" marR="0" lvl="0" indent="0" algn="l" rtl="0">
              <a:spcBef>
                <a:spcPts val="0"/>
              </a:spcBef>
              <a:spcAft>
                <a:spcPts val="0"/>
              </a:spcAft>
              <a:buNone/>
            </a:pPr>
            <a:endParaRPr sz="4800">
              <a:solidFill>
                <a:srgbClr val="F75318"/>
              </a:solidFill>
              <a:latin typeface="Raleway"/>
              <a:ea typeface="Raleway"/>
              <a:cs typeface="Raleway"/>
              <a:sym typeface="Raleway"/>
            </a:endParaRPr>
          </a:p>
          <a:p>
            <a:pPr marL="0" marR="0" lvl="0" indent="0" algn="l" rtl="0">
              <a:spcBef>
                <a:spcPts val="0"/>
              </a:spcBef>
              <a:spcAft>
                <a:spcPts val="0"/>
              </a:spcAft>
              <a:buNone/>
            </a:pPr>
            <a:endParaRPr sz="4800">
              <a:solidFill>
                <a:srgbClr val="F75318"/>
              </a:solidFill>
              <a:latin typeface="Raleway"/>
              <a:ea typeface="Raleway"/>
              <a:cs typeface="Raleway"/>
              <a:sym typeface="Raleway"/>
            </a:endParaRPr>
          </a:p>
        </p:txBody>
      </p:sp>
      <p:sp>
        <p:nvSpPr>
          <p:cNvPr id="229" name="Google Shape;229;p33"/>
          <p:cNvSpPr txBox="1"/>
          <p:nvPr/>
        </p:nvSpPr>
        <p:spPr>
          <a:xfrm>
            <a:off x="1318326" y="5004125"/>
            <a:ext cx="69189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Raleway Thin"/>
              <a:ea typeface="Raleway Thin"/>
              <a:cs typeface="Raleway Thin"/>
              <a:sym typeface="Raleway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p:nvPr/>
        </p:nvSpPr>
        <p:spPr>
          <a:xfrm>
            <a:off x="1837597" y="1808425"/>
            <a:ext cx="2065308"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35" name="Google Shape;235;p34"/>
          <p:cNvSpPr/>
          <p:nvPr/>
        </p:nvSpPr>
        <p:spPr>
          <a:xfrm>
            <a:off x="4288768" y="4485928"/>
            <a:ext cx="20477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36" name="Google Shape;236;p34"/>
          <p:cNvSpPr/>
          <p:nvPr/>
        </p:nvSpPr>
        <p:spPr>
          <a:xfrm>
            <a:off x="8919862" y="4485928"/>
            <a:ext cx="20477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37" name="Google Shape;237;p34"/>
          <p:cNvSpPr/>
          <p:nvPr/>
        </p:nvSpPr>
        <p:spPr>
          <a:xfrm>
            <a:off x="6478147" y="1808424"/>
            <a:ext cx="20652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38" name="Google Shape;238;p34"/>
          <p:cNvSpPr txBox="1"/>
          <p:nvPr/>
        </p:nvSpPr>
        <p:spPr>
          <a:xfrm>
            <a:off x="9226562" y="2530909"/>
            <a:ext cx="1111202"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39" name="Google Shape;239;p34"/>
          <p:cNvSpPr txBox="1"/>
          <p:nvPr/>
        </p:nvSpPr>
        <p:spPr>
          <a:xfrm>
            <a:off x="6535901" y="4605681"/>
            <a:ext cx="11175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40" name="Google Shape;240;p34"/>
          <p:cNvSpPr txBox="1"/>
          <p:nvPr/>
        </p:nvSpPr>
        <p:spPr>
          <a:xfrm>
            <a:off x="4640471" y="2530908"/>
            <a:ext cx="11001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41" name="Google Shape;241;p34"/>
          <p:cNvSpPr txBox="1"/>
          <p:nvPr/>
        </p:nvSpPr>
        <p:spPr>
          <a:xfrm>
            <a:off x="2297636" y="4704380"/>
            <a:ext cx="1117614" cy="5847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242" name="Google Shape;242;p34"/>
          <p:cNvSpPr txBox="1"/>
          <p:nvPr/>
        </p:nvSpPr>
        <p:spPr>
          <a:xfrm>
            <a:off x="1012725" y="737725"/>
            <a:ext cx="7041900" cy="145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5500">
                <a:latin typeface="Architects Daughter"/>
                <a:ea typeface="Architects Daughter"/>
                <a:cs typeface="Architects Daughter"/>
                <a:sym typeface="Architects Daughter"/>
              </a:rPr>
              <a:t>QUICK TIPS FOR VIRTUAL SUCCESS</a:t>
            </a:r>
            <a:endParaRPr sz="5500">
              <a:latin typeface="Architects Daughter"/>
              <a:ea typeface="Architects Daughter"/>
              <a:cs typeface="Architects Daughter"/>
              <a:sym typeface="Architects Daughter"/>
            </a:endParaRPr>
          </a:p>
        </p:txBody>
      </p:sp>
      <p:pic>
        <p:nvPicPr>
          <p:cNvPr id="243" name="Google Shape;243;p34"/>
          <p:cNvPicPr preferRelativeResize="0"/>
          <p:nvPr/>
        </p:nvPicPr>
        <p:blipFill>
          <a:blip r:embed="rId3">
            <a:alphaModFix/>
          </a:blip>
          <a:stretch>
            <a:fillRect/>
          </a:stretch>
        </p:blipFill>
        <p:spPr>
          <a:xfrm>
            <a:off x="8669109" y="3740050"/>
            <a:ext cx="2226109" cy="2226109"/>
          </a:xfrm>
          <a:prstGeom prst="rect">
            <a:avLst/>
          </a:prstGeom>
          <a:noFill/>
          <a:ln>
            <a:noFill/>
          </a:ln>
        </p:spPr>
      </p:pic>
      <p:pic>
        <p:nvPicPr>
          <p:cNvPr id="244" name="Google Shape;244;p34"/>
          <p:cNvPicPr preferRelativeResize="0"/>
          <p:nvPr/>
        </p:nvPicPr>
        <p:blipFill>
          <a:blip r:embed="rId4">
            <a:alphaModFix/>
          </a:blip>
          <a:stretch>
            <a:fillRect/>
          </a:stretch>
        </p:blipFill>
        <p:spPr>
          <a:xfrm>
            <a:off x="1012722" y="2431175"/>
            <a:ext cx="3338410" cy="2226106"/>
          </a:xfrm>
          <a:prstGeom prst="rect">
            <a:avLst/>
          </a:prstGeom>
          <a:noFill/>
          <a:ln>
            <a:noFill/>
          </a:ln>
        </p:spPr>
      </p:pic>
      <p:pic>
        <p:nvPicPr>
          <p:cNvPr id="245" name="Google Shape;245;p34"/>
          <p:cNvPicPr preferRelativeResize="0"/>
          <p:nvPr/>
        </p:nvPicPr>
        <p:blipFill>
          <a:blip r:embed="rId5">
            <a:alphaModFix/>
          </a:blip>
          <a:stretch>
            <a:fillRect/>
          </a:stretch>
        </p:blipFill>
        <p:spPr>
          <a:xfrm>
            <a:off x="5207847" y="2964275"/>
            <a:ext cx="2226109" cy="22261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5"/>
          <p:cNvSpPr txBox="1"/>
          <p:nvPr/>
        </p:nvSpPr>
        <p:spPr>
          <a:xfrm>
            <a:off x="1905152" y="1131018"/>
            <a:ext cx="5251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latin typeface="Architects Daughter"/>
              <a:ea typeface="Architects Daughter"/>
              <a:cs typeface="Architects Daughter"/>
              <a:sym typeface="Architects Daughter"/>
            </a:endParaRPr>
          </a:p>
        </p:txBody>
      </p:sp>
      <p:sp>
        <p:nvSpPr>
          <p:cNvPr id="251" name="Google Shape;251;p35"/>
          <p:cNvSpPr/>
          <p:nvPr/>
        </p:nvSpPr>
        <p:spPr>
          <a:xfrm>
            <a:off x="1905152" y="2187178"/>
            <a:ext cx="4391400" cy="369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0" i="0" u="none" strike="noStrike">
                <a:solidFill>
                  <a:schemeClr val="dk1"/>
                </a:solidFill>
                <a:latin typeface="Raleway Thin"/>
                <a:ea typeface="Raleway Thin"/>
                <a:cs typeface="Raleway Thin"/>
                <a:sym typeface="Raleway Thin"/>
              </a:rPr>
              <a:t>Lorem ipsum dolor sit amet, consectetuer adipiscing elit. Aenean commodo ligula eget dolor. Aenean massa. Cum sociis natoque penatibus et magnis dis parturient montes, nascetur ridiculus mus.</a:t>
            </a:r>
            <a:endParaRPr/>
          </a:p>
          <a:p>
            <a:pPr marL="0" marR="0" lvl="0" indent="0" algn="r" rtl="0">
              <a:spcBef>
                <a:spcPts val="0"/>
              </a:spcBef>
              <a:spcAft>
                <a:spcPts val="0"/>
              </a:spcAft>
              <a:buNone/>
            </a:pPr>
            <a:endParaRPr sz="1800" b="0" i="0" u="none" strike="noStrike">
              <a:solidFill>
                <a:schemeClr val="dk1"/>
              </a:solidFill>
              <a:latin typeface="Raleway Thin"/>
              <a:ea typeface="Raleway Thin"/>
              <a:cs typeface="Raleway Thin"/>
              <a:sym typeface="Raleway Thin"/>
            </a:endParaRPr>
          </a:p>
          <a:p>
            <a:pPr marL="0" marR="0" lvl="0" indent="0" algn="r" rtl="0">
              <a:spcBef>
                <a:spcPts val="0"/>
              </a:spcBef>
              <a:spcAft>
                <a:spcPts val="0"/>
              </a:spcAft>
              <a:buNone/>
            </a:pPr>
            <a:endParaRPr sz="1800" b="0" i="0" u="none" strike="noStrike">
              <a:solidFill>
                <a:schemeClr val="dk1"/>
              </a:solidFill>
              <a:latin typeface="Raleway Thin"/>
              <a:ea typeface="Raleway Thin"/>
              <a:cs typeface="Raleway Thin"/>
              <a:sym typeface="Raleway Thin"/>
            </a:endParaRPr>
          </a:p>
          <a:p>
            <a:pPr marL="0" marR="0" lvl="0" indent="0" algn="l" rtl="0">
              <a:spcBef>
                <a:spcPts val="0"/>
              </a:spcBef>
              <a:spcAft>
                <a:spcPts val="0"/>
              </a:spcAft>
              <a:buNone/>
            </a:pPr>
            <a:r>
              <a:rPr lang="es-ES" sz="1800" b="0" i="0" u="none" strike="noStrike">
                <a:solidFill>
                  <a:schemeClr val="dk1"/>
                </a:solidFill>
                <a:latin typeface="Raleway Thin"/>
                <a:ea typeface="Raleway Thin"/>
                <a:cs typeface="Raleway Thin"/>
                <a:sym typeface="Raleway Thin"/>
              </a:rPr>
              <a:t>Donec quam felis, ultricies nec, pellentesque eu, pretium quis, sem. Nulla consequat massa quis enim. Donec pede justo, fringilla vel, aliquet nec, vulputate eget, arcu.</a:t>
            </a:r>
            <a:endParaRPr/>
          </a:p>
        </p:txBody>
      </p:sp>
      <p:pic>
        <p:nvPicPr>
          <p:cNvPr id="252" name="Google Shape;252;p35">
            <a:hlinkClick r:id="rId3"/>
          </p:cNvPr>
          <p:cNvPicPr preferRelativeResize="0"/>
          <p:nvPr/>
        </p:nvPicPr>
        <p:blipFill>
          <a:blip r:embed="rId4">
            <a:alphaModFix/>
          </a:blip>
          <a:stretch>
            <a:fillRect/>
          </a:stretch>
        </p:blipFill>
        <p:spPr>
          <a:xfrm>
            <a:off x="1063600" y="376725"/>
            <a:ext cx="10569525" cy="60049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p:nvPr/>
        </p:nvSpPr>
        <p:spPr>
          <a:xfrm>
            <a:off x="913200" y="447650"/>
            <a:ext cx="4154100" cy="10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5500">
                <a:solidFill>
                  <a:schemeClr val="dk1"/>
                </a:solidFill>
                <a:latin typeface="Architects Daughter"/>
                <a:ea typeface="Architects Daughter"/>
                <a:cs typeface="Architects Daughter"/>
                <a:sym typeface="Architects Daughter"/>
              </a:rPr>
              <a:t>Attendance</a:t>
            </a:r>
            <a:endParaRPr/>
          </a:p>
        </p:txBody>
      </p:sp>
      <p:pic>
        <p:nvPicPr>
          <p:cNvPr id="258" name="Google Shape;258;p36" descr="Attendance Policy - Colegio Petite Elementary School"/>
          <p:cNvPicPr preferRelativeResize="0"/>
          <p:nvPr/>
        </p:nvPicPr>
        <p:blipFill>
          <a:blip r:embed="rId3">
            <a:alphaModFix/>
          </a:blip>
          <a:stretch>
            <a:fillRect/>
          </a:stretch>
        </p:blipFill>
        <p:spPr>
          <a:xfrm>
            <a:off x="4611675" y="4942050"/>
            <a:ext cx="3831900" cy="1915950"/>
          </a:xfrm>
          <a:prstGeom prst="rect">
            <a:avLst/>
          </a:prstGeom>
          <a:noFill/>
          <a:ln>
            <a:noFill/>
          </a:ln>
        </p:spPr>
      </p:pic>
      <p:sp>
        <p:nvSpPr>
          <p:cNvPr id="259" name="Google Shape;259;p36"/>
          <p:cNvSpPr txBox="1"/>
          <p:nvPr/>
        </p:nvSpPr>
        <p:spPr>
          <a:xfrm>
            <a:off x="913200" y="1521950"/>
            <a:ext cx="10815000" cy="2391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s-ES" sz="2700" b="1" i="1">
                <a:solidFill>
                  <a:srgbClr val="0000FF"/>
                </a:solidFill>
                <a:highlight>
                  <a:schemeClr val="lt1"/>
                </a:highlight>
                <a:latin typeface="Open Sans"/>
                <a:ea typeface="Open Sans"/>
                <a:cs typeface="Open Sans"/>
                <a:sym typeface="Open Sans"/>
              </a:rPr>
              <a:t>Monday</a:t>
            </a:r>
            <a:r>
              <a:rPr lang="es-ES" sz="2700">
                <a:solidFill>
                  <a:srgbClr val="262626"/>
                </a:solidFill>
                <a:highlight>
                  <a:schemeClr val="lt1"/>
                </a:highlight>
                <a:latin typeface="Open Sans"/>
                <a:ea typeface="Open Sans"/>
                <a:cs typeface="Open Sans"/>
                <a:sym typeface="Open Sans"/>
              </a:rPr>
              <a:t> – Synchronous Unity Time Morning Meeting 9:10-9:25.  Students to fill out a google reflection form. </a:t>
            </a:r>
            <a:endParaRPr sz="2700">
              <a:solidFill>
                <a:srgbClr val="262626"/>
              </a:solidFill>
              <a:highlight>
                <a:schemeClr val="lt1"/>
              </a:highlight>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s-ES" sz="2700" b="1" i="1">
                <a:solidFill>
                  <a:srgbClr val="38761D"/>
                </a:solidFill>
                <a:highlight>
                  <a:schemeClr val="lt1"/>
                </a:highlight>
                <a:latin typeface="Open Sans"/>
                <a:ea typeface="Open Sans"/>
                <a:cs typeface="Open Sans"/>
                <a:sym typeface="Open Sans"/>
              </a:rPr>
              <a:t>Tues.-Fri.</a:t>
            </a:r>
            <a:r>
              <a:rPr lang="es-ES" sz="2700">
                <a:solidFill>
                  <a:srgbClr val="262626"/>
                </a:solidFill>
                <a:highlight>
                  <a:schemeClr val="lt1"/>
                </a:highlight>
                <a:latin typeface="Open Sans"/>
                <a:ea typeface="Open Sans"/>
                <a:cs typeface="Open Sans"/>
                <a:sym typeface="Open Sans"/>
              </a:rPr>
              <a:t> – Teachers will take attendance for each period. </a:t>
            </a:r>
            <a:endParaRPr sz="2700">
              <a:solidFill>
                <a:srgbClr val="262626"/>
              </a:solidFill>
              <a:highlight>
                <a:schemeClr val="lt1"/>
              </a:highlight>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s-ES" sz="2700">
                <a:solidFill>
                  <a:srgbClr val="262626"/>
                </a:solidFill>
                <a:highlight>
                  <a:schemeClr val="lt1"/>
                </a:highlight>
                <a:latin typeface="Open Sans"/>
                <a:ea typeface="Open Sans"/>
                <a:cs typeface="Open Sans"/>
                <a:sym typeface="Open Sans"/>
              </a:rPr>
              <a:t>Tardies will not be officially taken.  However, if a teacher notices a student arrive late, have zero participation, or leave early with frequency, we will follow up with families for support. </a:t>
            </a:r>
            <a:endParaRPr sz="2700">
              <a:solidFill>
                <a:srgbClr val="262626"/>
              </a:solidFill>
              <a:highlight>
                <a:schemeClr val="lt1"/>
              </a:highlight>
              <a:latin typeface="Open Sans"/>
              <a:ea typeface="Open Sans"/>
              <a:cs typeface="Open Sans"/>
              <a:sym typeface="Open Sans"/>
            </a:endParaRPr>
          </a:p>
          <a:p>
            <a:pPr marL="0" lvl="0" indent="0" algn="l" rtl="0">
              <a:lnSpc>
                <a:spcPct val="115000"/>
              </a:lnSpc>
              <a:spcBef>
                <a:spcPts val="1200"/>
              </a:spcBef>
              <a:spcAft>
                <a:spcPts val="0"/>
              </a:spcAft>
              <a:buNone/>
            </a:pPr>
            <a:endParaRPr sz="2400">
              <a:solidFill>
                <a:srgbClr val="262626"/>
              </a:solidFill>
              <a:highlight>
                <a:schemeClr val="lt1"/>
              </a:highlight>
              <a:latin typeface="Open Sans"/>
              <a:ea typeface="Open Sans"/>
              <a:cs typeface="Open Sans"/>
              <a:sym typeface="Open Sans"/>
            </a:endParaRPr>
          </a:p>
          <a:p>
            <a:pPr marL="457200" lvl="0" indent="0" algn="l" rtl="0">
              <a:lnSpc>
                <a:spcPct val="115000"/>
              </a:lnSpc>
              <a:spcBef>
                <a:spcPts val="1200"/>
              </a:spcBef>
              <a:spcAft>
                <a:spcPts val="0"/>
              </a:spcAft>
              <a:buNone/>
            </a:pPr>
            <a:endParaRPr sz="2400">
              <a:solidFill>
                <a:srgbClr val="262626"/>
              </a:solidFill>
              <a:highlight>
                <a:schemeClr val="lt1"/>
              </a:highlight>
              <a:latin typeface="Open Sans"/>
              <a:ea typeface="Open Sans"/>
              <a:cs typeface="Open Sans"/>
              <a:sym typeface="Open Sans"/>
            </a:endParaRPr>
          </a:p>
          <a:p>
            <a:pPr marL="457200" lvl="0" indent="0" algn="l" rtl="0">
              <a:lnSpc>
                <a:spcPct val="115000"/>
              </a:lnSpc>
              <a:spcBef>
                <a:spcPts val="1200"/>
              </a:spcBef>
              <a:spcAft>
                <a:spcPts val="0"/>
              </a:spcAft>
              <a:buNone/>
            </a:pPr>
            <a:endParaRPr sz="2400">
              <a:solidFill>
                <a:srgbClr val="262626"/>
              </a:solidFill>
              <a:highlight>
                <a:schemeClr val="lt1"/>
              </a:highlight>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p:nvPr/>
        </p:nvSpPr>
        <p:spPr>
          <a:xfrm>
            <a:off x="913200" y="447650"/>
            <a:ext cx="7950300" cy="10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5500">
                <a:solidFill>
                  <a:schemeClr val="dk1"/>
                </a:solidFill>
                <a:latin typeface="Architects Daughter"/>
                <a:ea typeface="Architects Daughter"/>
                <a:cs typeface="Architects Daughter"/>
                <a:sym typeface="Architects Daughter"/>
              </a:rPr>
              <a:t>Attendance continued</a:t>
            </a:r>
            <a:endParaRPr/>
          </a:p>
        </p:txBody>
      </p:sp>
      <p:pic>
        <p:nvPicPr>
          <p:cNvPr id="265" name="Google Shape;265;p37" descr="Attendance Policy - Colegio Petite Elementary School"/>
          <p:cNvPicPr preferRelativeResize="0"/>
          <p:nvPr/>
        </p:nvPicPr>
        <p:blipFill>
          <a:blip r:embed="rId3">
            <a:alphaModFix/>
          </a:blip>
          <a:stretch>
            <a:fillRect/>
          </a:stretch>
        </p:blipFill>
        <p:spPr>
          <a:xfrm>
            <a:off x="4611675" y="4942050"/>
            <a:ext cx="3831900" cy="1915950"/>
          </a:xfrm>
          <a:prstGeom prst="rect">
            <a:avLst/>
          </a:prstGeom>
          <a:noFill/>
          <a:ln>
            <a:noFill/>
          </a:ln>
        </p:spPr>
      </p:pic>
      <p:sp>
        <p:nvSpPr>
          <p:cNvPr id="266" name="Google Shape;266;p37"/>
          <p:cNvSpPr txBox="1"/>
          <p:nvPr/>
        </p:nvSpPr>
        <p:spPr>
          <a:xfrm>
            <a:off x="913200" y="1521950"/>
            <a:ext cx="10815000" cy="23913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s-ES" sz="2700">
                <a:solidFill>
                  <a:srgbClr val="262626"/>
                </a:solidFill>
                <a:highlight>
                  <a:schemeClr val="lt1"/>
                </a:highlight>
                <a:latin typeface="Open Sans"/>
                <a:ea typeface="Open Sans"/>
                <a:cs typeface="Open Sans"/>
                <a:sym typeface="Open Sans"/>
              </a:rPr>
              <a:t>A short-term hardship, such as lack of internet access, will require the student to be offered delayed recorded sessions and an excused absence.</a:t>
            </a:r>
            <a:endParaRPr sz="2700">
              <a:solidFill>
                <a:srgbClr val="262626"/>
              </a:solidFill>
              <a:highlight>
                <a:schemeClr val="lt1"/>
              </a:highlight>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s-ES" sz="2700">
                <a:solidFill>
                  <a:srgbClr val="262626"/>
                </a:solidFill>
                <a:highlight>
                  <a:schemeClr val="lt1"/>
                </a:highlight>
                <a:latin typeface="Open Sans"/>
                <a:ea typeface="Open Sans"/>
                <a:cs typeface="Open Sans"/>
                <a:sym typeface="Open Sans"/>
              </a:rPr>
              <a:t>Use the Attendance Line to report and excused absence. </a:t>
            </a:r>
            <a:endParaRPr sz="2700">
              <a:solidFill>
                <a:srgbClr val="262626"/>
              </a:solidFill>
              <a:highlight>
                <a:schemeClr val="lt1"/>
              </a:highlight>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s-ES" sz="2700">
                <a:solidFill>
                  <a:srgbClr val="262626"/>
                </a:solidFill>
                <a:highlight>
                  <a:schemeClr val="lt1"/>
                </a:highlight>
                <a:latin typeface="Open Sans"/>
                <a:ea typeface="Open Sans"/>
                <a:cs typeface="Open Sans"/>
                <a:sym typeface="Open Sans"/>
              </a:rPr>
              <a:t>Regular attendance is critical for student progress and community building. </a:t>
            </a:r>
            <a:endParaRPr sz="2700">
              <a:solidFill>
                <a:srgbClr val="262626"/>
              </a:solidFill>
              <a:highlight>
                <a:schemeClr val="lt1"/>
              </a:highlight>
              <a:latin typeface="Open Sans"/>
              <a:ea typeface="Open Sans"/>
              <a:cs typeface="Open Sans"/>
              <a:sym typeface="Open Sans"/>
            </a:endParaRPr>
          </a:p>
          <a:p>
            <a:pPr marL="457200" lvl="0" indent="0" algn="l" rtl="0">
              <a:lnSpc>
                <a:spcPct val="115000"/>
              </a:lnSpc>
              <a:spcBef>
                <a:spcPts val="1200"/>
              </a:spcBef>
              <a:spcAft>
                <a:spcPts val="0"/>
              </a:spcAft>
              <a:buNone/>
            </a:pPr>
            <a:endParaRPr sz="2400">
              <a:solidFill>
                <a:srgbClr val="262626"/>
              </a:solidFill>
              <a:highlight>
                <a:schemeClr val="lt1"/>
              </a:highlight>
              <a:latin typeface="Open Sans"/>
              <a:ea typeface="Open Sans"/>
              <a:cs typeface="Open Sans"/>
              <a:sym typeface="Open Sans"/>
            </a:endParaRPr>
          </a:p>
          <a:p>
            <a:pPr marL="457200" lvl="0" indent="0" algn="l" rtl="0">
              <a:lnSpc>
                <a:spcPct val="115000"/>
              </a:lnSpc>
              <a:spcBef>
                <a:spcPts val="1200"/>
              </a:spcBef>
              <a:spcAft>
                <a:spcPts val="0"/>
              </a:spcAft>
              <a:buNone/>
            </a:pPr>
            <a:endParaRPr sz="2400">
              <a:solidFill>
                <a:srgbClr val="262626"/>
              </a:solidFill>
              <a:highlight>
                <a:schemeClr val="lt1"/>
              </a:highlight>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p:nvPr/>
        </p:nvSpPr>
        <p:spPr>
          <a:xfrm>
            <a:off x="590900" y="411825"/>
            <a:ext cx="11227200" cy="8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4200">
                <a:latin typeface="Architects Daughter"/>
                <a:ea typeface="Architects Daughter"/>
                <a:cs typeface="Architects Daughter"/>
                <a:sym typeface="Architects Daughter"/>
              </a:rPr>
              <a:t>The Rolling Gradebook</a:t>
            </a:r>
            <a:endParaRPr sz="4200">
              <a:latin typeface="Architects Daughter"/>
              <a:ea typeface="Architects Daughter"/>
              <a:cs typeface="Architects Daughter"/>
              <a:sym typeface="Architects Daughter"/>
            </a:endParaRPr>
          </a:p>
        </p:txBody>
      </p:sp>
      <p:sp>
        <p:nvSpPr>
          <p:cNvPr id="272" name="Google Shape;272;p38"/>
          <p:cNvSpPr txBox="1"/>
          <p:nvPr/>
        </p:nvSpPr>
        <p:spPr>
          <a:xfrm>
            <a:off x="1118200" y="1163900"/>
            <a:ext cx="5067300" cy="5139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S" sz="2400" b="1" u="sng">
                <a:latin typeface="Questrial"/>
                <a:ea typeface="Questrial"/>
                <a:cs typeface="Questrial"/>
                <a:sym typeface="Questrial"/>
              </a:rPr>
              <a:t>What it is</a:t>
            </a:r>
            <a:endParaRPr sz="2400" b="1" u="sng">
              <a:latin typeface="Questrial"/>
              <a:ea typeface="Questrial"/>
              <a:cs typeface="Questrial"/>
              <a:sym typeface="Questrial"/>
            </a:endParaRPr>
          </a:p>
          <a:p>
            <a:pPr marL="457200" lvl="0" indent="-368300" algn="l" rtl="0">
              <a:lnSpc>
                <a:spcPct val="115000"/>
              </a:lnSpc>
              <a:spcBef>
                <a:spcPts val="0"/>
              </a:spcBef>
              <a:spcAft>
                <a:spcPts val="0"/>
              </a:spcAft>
              <a:buClr>
                <a:srgbClr val="000000"/>
              </a:buClr>
              <a:buSzPts val="2200"/>
              <a:buFont typeface="Questrial"/>
              <a:buChar char="●"/>
            </a:pPr>
            <a:r>
              <a:rPr lang="es-ES" sz="2200">
                <a:latin typeface="Questrial"/>
                <a:ea typeface="Questrial"/>
                <a:cs typeface="Questrial"/>
                <a:sym typeface="Questrial"/>
              </a:rPr>
              <a:t>A </a:t>
            </a:r>
            <a:r>
              <a:rPr lang="es-ES" sz="2200" i="1">
                <a:latin typeface="Questrial"/>
                <a:ea typeface="Questrial"/>
                <a:cs typeface="Questrial"/>
                <a:sym typeface="Questrial"/>
              </a:rPr>
              <a:t>cumulative</a:t>
            </a:r>
            <a:r>
              <a:rPr lang="es-ES" sz="2200">
                <a:latin typeface="Questrial"/>
                <a:ea typeface="Questrial"/>
                <a:cs typeface="Questrial"/>
                <a:sym typeface="Questrial"/>
              </a:rPr>
              <a:t> document determined by a combination of all assignments &amp; assessments throughout the year, regardless of the quarter the work was completed, and is not an average of quarter marks</a:t>
            </a:r>
            <a:endParaRPr sz="2200">
              <a:latin typeface="Questrial"/>
              <a:ea typeface="Questrial"/>
              <a:cs typeface="Questrial"/>
              <a:sym typeface="Questrial"/>
            </a:endParaRPr>
          </a:p>
          <a:p>
            <a:pPr marL="457200" lvl="0" indent="0" algn="l" rtl="0">
              <a:lnSpc>
                <a:spcPct val="115000"/>
              </a:lnSpc>
              <a:spcBef>
                <a:spcPts val="0"/>
              </a:spcBef>
              <a:spcAft>
                <a:spcPts val="0"/>
              </a:spcAft>
              <a:buClr>
                <a:schemeClr val="dk1"/>
              </a:buClr>
              <a:buSzPts val="1100"/>
              <a:buFont typeface="Arial"/>
              <a:buNone/>
            </a:pPr>
            <a:endParaRPr sz="2200">
              <a:latin typeface="Questrial"/>
              <a:ea typeface="Questrial"/>
              <a:cs typeface="Questrial"/>
              <a:sym typeface="Questrial"/>
            </a:endParaRPr>
          </a:p>
          <a:p>
            <a:pPr marL="457200" lvl="0" indent="-368300" algn="l" rtl="0">
              <a:lnSpc>
                <a:spcPct val="115000"/>
              </a:lnSpc>
              <a:spcBef>
                <a:spcPts val="0"/>
              </a:spcBef>
              <a:spcAft>
                <a:spcPts val="0"/>
              </a:spcAft>
              <a:buClr>
                <a:srgbClr val="000000"/>
              </a:buClr>
              <a:buSzPts val="2200"/>
              <a:buFont typeface="Questrial"/>
              <a:buChar char="●"/>
            </a:pPr>
            <a:r>
              <a:rPr lang="es-ES" sz="2200">
                <a:latin typeface="Questrial"/>
                <a:ea typeface="Questrial"/>
                <a:cs typeface="Questrial"/>
                <a:sym typeface="Questrial"/>
              </a:rPr>
              <a:t>The grade posted at the end of each traditional quarter is a snapshot of a student’s current progress in the course</a:t>
            </a:r>
            <a:endParaRPr sz="2200">
              <a:latin typeface="Questrial"/>
              <a:ea typeface="Questrial"/>
              <a:cs typeface="Questrial"/>
              <a:sym typeface="Questrial"/>
            </a:endParaRPr>
          </a:p>
          <a:p>
            <a:pPr marL="0" lvl="0" indent="0" algn="l" rtl="0">
              <a:spcBef>
                <a:spcPts val="0"/>
              </a:spcBef>
              <a:spcAft>
                <a:spcPts val="0"/>
              </a:spcAft>
              <a:buNone/>
            </a:pPr>
            <a:endParaRPr sz="2200">
              <a:latin typeface="Questrial"/>
              <a:ea typeface="Questrial"/>
              <a:cs typeface="Questrial"/>
              <a:sym typeface="Questrial"/>
            </a:endParaRPr>
          </a:p>
        </p:txBody>
      </p:sp>
      <p:pic>
        <p:nvPicPr>
          <p:cNvPr id="273" name="Google Shape;273;p38"/>
          <p:cNvPicPr preferRelativeResize="0"/>
          <p:nvPr/>
        </p:nvPicPr>
        <p:blipFill>
          <a:blip r:embed="rId3">
            <a:alphaModFix/>
          </a:blip>
          <a:stretch>
            <a:fillRect/>
          </a:stretch>
        </p:blipFill>
        <p:spPr>
          <a:xfrm>
            <a:off x="6259425" y="1163900"/>
            <a:ext cx="5173111" cy="5139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p:nvPr/>
        </p:nvSpPr>
        <p:spPr>
          <a:xfrm>
            <a:off x="590900" y="411825"/>
            <a:ext cx="11227200" cy="8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4200">
                <a:latin typeface="Architects Daughter"/>
                <a:ea typeface="Architects Daughter"/>
                <a:cs typeface="Architects Daughter"/>
                <a:sym typeface="Architects Daughter"/>
              </a:rPr>
              <a:t>The Rolling Gradebook</a:t>
            </a:r>
            <a:endParaRPr sz="4200">
              <a:latin typeface="Architects Daughter"/>
              <a:ea typeface="Architects Daughter"/>
              <a:cs typeface="Architects Daughter"/>
              <a:sym typeface="Architects Daughter"/>
            </a:endParaRPr>
          </a:p>
        </p:txBody>
      </p:sp>
      <p:sp>
        <p:nvSpPr>
          <p:cNvPr id="279" name="Google Shape;279;p39"/>
          <p:cNvSpPr txBox="1"/>
          <p:nvPr/>
        </p:nvSpPr>
        <p:spPr>
          <a:xfrm>
            <a:off x="1542900" y="1629425"/>
            <a:ext cx="9106200" cy="4924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S" sz="2400" b="1" u="sng">
                <a:latin typeface="Questrial"/>
                <a:ea typeface="Questrial"/>
                <a:cs typeface="Questrial"/>
                <a:sym typeface="Questrial"/>
              </a:rPr>
              <a:t>Why</a:t>
            </a:r>
            <a:endParaRPr sz="2400" b="1" u="sng">
              <a:latin typeface="Questrial"/>
              <a:ea typeface="Questrial"/>
              <a:cs typeface="Questrial"/>
              <a:sym typeface="Questrial"/>
            </a:endParaRPr>
          </a:p>
          <a:p>
            <a:pPr marL="457200" lvl="0" indent="-381000" algn="l" rtl="0">
              <a:lnSpc>
                <a:spcPct val="115000"/>
              </a:lnSpc>
              <a:spcBef>
                <a:spcPts val="0"/>
              </a:spcBef>
              <a:spcAft>
                <a:spcPts val="0"/>
              </a:spcAft>
              <a:buClr>
                <a:srgbClr val="000000"/>
              </a:buClr>
              <a:buSzPts val="2400"/>
              <a:buFont typeface="Questrial"/>
              <a:buChar char="●"/>
            </a:pPr>
            <a:r>
              <a:rPr lang="es-ES" sz="2400">
                <a:latin typeface="Questrial"/>
                <a:ea typeface="Questrial"/>
                <a:cs typeface="Questrial"/>
                <a:sym typeface="Questrial"/>
              </a:rPr>
              <a:t>Allows for progress towards a final mark that captures the total picture of student grades, regardless of length of quarter or number of assignments in each quarter, especially if we transition back to some form of in-person learning.</a:t>
            </a:r>
            <a:endParaRPr sz="2400">
              <a:latin typeface="Questrial"/>
              <a:ea typeface="Questrial"/>
              <a:cs typeface="Questrial"/>
              <a:sym typeface="Questrial"/>
            </a:endParaRPr>
          </a:p>
          <a:p>
            <a:pPr marL="457200" lvl="0" indent="0" algn="l" rtl="0">
              <a:lnSpc>
                <a:spcPct val="115000"/>
              </a:lnSpc>
              <a:spcBef>
                <a:spcPts val="0"/>
              </a:spcBef>
              <a:spcAft>
                <a:spcPts val="0"/>
              </a:spcAft>
              <a:buNone/>
            </a:pPr>
            <a:endParaRPr sz="2400">
              <a:latin typeface="Questrial"/>
              <a:ea typeface="Questrial"/>
              <a:cs typeface="Questrial"/>
              <a:sym typeface="Questrial"/>
            </a:endParaRPr>
          </a:p>
          <a:p>
            <a:pPr marL="457200" lvl="0" indent="-381000" algn="l" rtl="0">
              <a:lnSpc>
                <a:spcPct val="115000"/>
              </a:lnSpc>
              <a:spcBef>
                <a:spcPts val="0"/>
              </a:spcBef>
              <a:spcAft>
                <a:spcPts val="0"/>
              </a:spcAft>
              <a:buClr>
                <a:schemeClr val="dk1"/>
              </a:buClr>
              <a:buSzPts val="2400"/>
              <a:buFont typeface="Questrial"/>
              <a:buChar char="●"/>
            </a:pPr>
            <a:r>
              <a:rPr lang="es-ES" sz="2400">
                <a:solidFill>
                  <a:schemeClr val="dk1"/>
                </a:solidFill>
                <a:latin typeface="Questrial"/>
                <a:ea typeface="Questrial"/>
                <a:cs typeface="Questrial"/>
                <a:sym typeface="Questrial"/>
              </a:rPr>
              <a:t>Helps students maintain positive mental health when setbacks occur</a:t>
            </a:r>
            <a:endParaRPr sz="2400">
              <a:latin typeface="Questrial"/>
              <a:ea typeface="Questrial"/>
              <a:cs typeface="Questrial"/>
              <a:sym typeface="Questrial"/>
            </a:endParaRPr>
          </a:p>
          <a:p>
            <a:pPr marL="0" lvl="0" indent="0" algn="l" rtl="0">
              <a:lnSpc>
                <a:spcPct val="115000"/>
              </a:lnSpc>
              <a:spcBef>
                <a:spcPts val="0"/>
              </a:spcBef>
              <a:spcAft>
                <a:spcPts val="0"/>
              </a:spcAft>
              <a:buNone/>
            </a:pPr>
            <a:endParaRPr sz="800">
              <a:solidFill>
                <a:srgbClr val="00677F"/>
              </a:solidFill>
              <a:latin typeface="Calibri"/>
              <a:ea typeface="Calibri"/>
              <a:cs typeface="Calibri"/>
              <a:sym typeface="Calibri"/>
            </a:endParaRPr>
          </a:p>
          <a:p>
            <a:pPr marL="0" lvl="0" indent="0" algn="l" rtl="0">
              <a:spcBef>
                <a:spcPts val="0"/>
              </a:spcBef>
              <a:spcAft>
                <a:spcPts val="0"/>
              </a:spcAft>
              <a:buNone/>
            </a:pPr>
            <a:endParaRPr sz="2200">
              <a:latin typeface="Questrial"/>
              <a:ea typeface="Questrial"/>
              <a:cs typeface="Questrial"/>
              <a:sym typeface="Quest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p:nvPr/>
        </p:nvSpPr>
        <p:spPr>
          <a:xfrm>
            <a:off x="1012725" y="737725"/>
            <a:ext cx="9734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a:solidFill>
                  <a:schemeClr val="dk1"/>
                </a:solidFill>
                <a:latin typeface="Architects Daughter"/>
                <a:ea typeface="Architects Daughter"/>
                <a:cs typeface="Architects Daughter"/>
                <a:sym typeface="Architects Daughter"/>
              </a:rPr>
              <a:t>VIRTUAL OPEN HOUSE</a:t>
            </a:r>
            <a:endParaRPr sz="360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r>
              <a:rPr lang="es-ES" sz="3600">
                <a:solidFill>
                  <a:schemeClr val="dk1"/>
                </a:solidFill>
                <a:latin typeface="Architects Daughter"/>
                <a:ea typeface="Architects Daughter"/>
                <a:cs typeface="Architects Daughter"/>
                <a:sym typeface="Architects Daughter"/>
              </a:rPr>
              <a:t>WEDNESDAY, SEPTEMBER 2ND, 1:00-3:00 PM</a:t>
            </a:r>
            <a:endParaRPr sz="3600">
              <a:solidFill>
                <a:schemeClr val="dk1"/>
              </a:solidFill>
              <a:latin typeface="Architects Daughter"/>
              <a:ea typeface="Architects Daughter"/>
              <a:cs typeface="Architects Daughter"/>
              <a:sym typeface="Architects Daughter"/>
            </a:endParaRPr>
          </a:p>
          <a:p>
            <a:pPr marL="0" lvl="0" indent="0" algn="ctr" rtl="0">
              <a:lnSpc>
                <a:spcPct val="138000"/>
              </a:lnSpc>
              <a:spcBef>
                <a:spcPts val="0"/>
              </a:spcBef>
              <a:spcAft>
                <a:spcPts val="0"/>
              </a:spcAft>
              <a:buClr>
                <a:schemeClr val="dk1"/>
              </a:buClr>
              <a:buSzPts val="1100"/>
              <a:buFont typeface="Arial"/>
              <a:buNone/>
            </a:pPr>
            <a:r>
              <a:rPr lang="es-ES" sz="1600">
                <a:solidFill>
                  <a:schemeClr val="dk1"/>
                </a:solidFill>
                <a:highlight>
                  <a:srgbClr val="FFFFFF"/>
                </a:highlight>
              </a:rPr>
              <a:t>(**Schedules appear in Student Vue &amp; Parent Vue at 6 AM)</a:t>
            </a:r>
            <a:endParaRPr sz="360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3600">
              <a:solidFill>
                <a:schemeClr val="dk1"/>
              </a:solidFill>
              <a:latin typeface="Architects Daughter"/>
              <a:ea typeface="Architects Daughter"/>
              <a:cs typeface="Architects Daughter"/>
              <a:sym typeface="Architects Daughter"/>
            </a:endParaRPr>
          </a:p>
        </p:txBody>
      </p:sp>
      <p:sp>
        <p:nvSpPr>
          <p:cNvPr id="285" name="Google Shape;285;p40"/>
          <p:cNvSpPr/>
          <p:nvPr/>
        </p:nvSpPr>
        <p:spPr>
          <a:xfrm>
            <a:off x="927550" y="2260150"/>
            <a:ext cx="7404000" cy="3624600"/>
          </a:xfrm>
          <a:prstGeom prst="rect">
            <a:avLst/>
          </a:prstGeom>
          <a:noFill/>
          <a:ln>
            <a:noFill/>
          </a:ln>
        </p:spPr>
        <p:txBody>
          <a:bodyPr spcFirstLastPara="1" wrap="square" lIns="91425" tIns="45700" rIns="91425" bIns="45700" anchor="t" anchorCtr="0">
            <a:noAutofit/>
          </a:bodyPr>
          <a:lstStyle/>
          <a:p>
            <a:pPr marL="0" lvl="0" indent="0" algn="l" rtl="0">
              <a:lnSpc>
                <a:spcPct val="138000"/>
              </a:lnSpc>
              <a:spcBef>
                <a:spcPts val="0"/>
              </a:spcBef>
              <a:spcAft>
                <a:spcPts val="0"/>
              </a:spcAft>
              <a:buNone/>
            </a:pPr>
            <a:r>
              <a:rPr lang="es-ES" sz="1600">
                <a:highlight>
                  <a:srgbClr val="FFFFFF"/>
                </a:highlight>
              </a:rPr>
              <a:t> </a:t>
            </a:r>
            <a:r>
              <a:rPr lang="es-ES" sz="1600">
                <a:solidFill>
                  <a:srgbClr val="0000FF"/>
                </a:solidFill>
                <a:highlight>
                  <a:srgbClr val="FFFFFF"/>
                </a:highlight>
              </a:rPr>
              <a:t>    									</a:t>
            </a:r>
            <a:r>
              <a:rPr lang="es-ES" sz="2000">
                <a:solidFill>
                  <a:srgbClr val="0000FF"/>
                </a:solidFill>
                <a:highlight>
                  <a:srgbClr val="FFFFFF"/>
                </a:highlight>
              </a:rPr>
              <a:t>Schedule for the day:</a:t>
            </a:r>
            <a:endParaRPr sz="2000">
              <a:solidFill>
                <a:srgbClr val="0000FF"/>
              </a:solidFill>
              <a:highlight>
                <a:srgbClr val="FFFFFF"/>
              </a:highlight>
            </a:endParaRPr>
          </a:p>
          <a:p>
            <a:pPr marL="0" lvl="0" indent="0" algn="l" rtl="0">
              <a:lnSpc>
                <a:spcPct val="138000"/>
              </a:lnSpc>
              <a:spcBef>
                <a:spcPts val="0"/>
              </a:spcBef>
              <a:spcAft>
                <a:spcPts val="0"/>
              </a:spcAft>
              <a:buNone/>
            </a:pPr>
            <a:endParaRPr sz="1600">
              <a:highlight>
                <a:srgbClr val="FFFFFF"/>
              </a:highlight>
            </a:endParaRPr>
          </a:p>
          <a:p>
            <a:pPr marL="0" lvl="0" indent="0" algn="l" rtl="0">
              <a:lnSpc>
                <a:spcPct val="138000"/>
              </a:lnSpc>
              <a:spcBef>
                <a:spcPts val="0"/>
              </a:spcBef>
              <a:spcAft>
                <a:spcPts val="0"/>
              </a:spcAft>
              <a:buNone/>
            </a:pPr>
            <a:endParaRPr sz="1600">
              <a:highlight>
                <a:srgbClr val="FFFFFF"/>
              </a:highlight>
            </a:endParaRPr>
          </a:p>
          <a:p>
            <a:pPr marL="0" lvl="0" indent="0" algn="l" rtl="0">
              <a:lnSpc>
                <a:spcPct val="138000"/>
              </a:lnSpc>
              <a:spcBef>
                <a:spcPts val="0"/>
              </a:spcBef>
              <a:spcAft>
                <a:spcPts val="0"/>
              </a:spcAft>
              <a:buNone/>
            </a:pPr>
            <a:endParaRPr sz="1600">
              <a:highlight>
                <a:srgbClr val="FFFFFF"/>
              </a:highlight>
            </a:endParaRPr>
          </a:p>
          <a:p>
            <a:pPr marL="0" lvl="0" indent="0" algn="l" rtl="0">
              <a:lnSpc>
                <a:spcPct val="138000"/>
              </a:lnSpc>
              <a:spcBef>
                <a:spcPts val="1200"/>
              </a:spcBef>
              <a:spcAft>
                <a:spcPts val="0"/>
              </a:spcAft>
              <a:buNone/>
            </a:pPr>
            <a:r>
              <a:rPr lang="es-ES" sz="1100">
                <a:highlight>
                  <a:srgbClr val="FFFFFF"/>
                </a:highlight>
              </a:rPr>
              <a:t> </a:t>
            </a:r>
            <a:endParaRPr sz="1100">
              <a:highlight>
                <a:srgbClr val="FFFFFF"/>
              </a:highlight>
            </a:endParaRPr>
          </a:p>
          <a:p>
            <a:pPr marL="0" lvl="0" indent="0" algn="l" rtl="0">
              <a:lnSpc>
                <a:spcPct val="138000"/>
              </a:lnSpc>
              <a:spcBef>
                <a:spcPts val="1200"/>
              </a:spcBef>
              <a:spcAft>
                <a:spcPts val="0"/>
              </a:spcAft>
              <a:buNone/>
            </a:pPr>
            <a:endParaRPr sz="1100">
              <a:highlight>
                <a:srgbClr val="FFFFFF"/>
              </a:highlight>
            </a:endParaRPr>
          </a:p>
          <a:p>
            <a:pPr marL="0" lvl="0" indent="0" algn="l" rtl="0">
              <a:lnSpc>
                <a:spcPct val="138000"/>
              </a:lnSpc>
              <a:spcBef>
                <a:spcPts val="1200"/>
              </a:spcBef>
              <a:spcAft>
                <a:spcPts val="0"/>
              </a:spcAft>
              <a:buSzPts val="1100"/>
              <a:buNone/>
            </a:pPr>
            <a:endParaRPr sz="1600">
              <a:solidFill>
                <a:schemeClr val="dk1"/>
              </a:solidFill>
              <a:highlight>
                <a:srgbClr val="FFFFFF"/>
              </a:highlight>
            </a:endParaRPr>
          </a:p>
          <a:p>
            <a:pPr marL="0" lvl="0" indent="0" algn="l" rtl="0">
              <a:lnSpc>
                <a:spcPct val="138000"/>
              </a:lnSpc>
              <a:spcBef>
                <a:spcPts val="0"/>
              </a:spcBef>
              <a:spcAft>
                <a:spcPts val="0"/>
              </a:spcAft>
              <a:buClr>
                <a:schemeClr val="dk1"/>
              </a:buClr>
              <a:buSzPts val="1100"/>
              <a:buFont typeface="Arial"/>
              <a:buNone/>
            </a:pPr>
            <a:endParaRPr sz="1800">
              <a:solidFill>
                <a:schemeClr val="dk1"/>
              </a:solidFill>
              <a:latin typeface="Raleway Thin"/>
              <a:ea typeface="Raleway Thin"/>
              <a:cs typeface="Raleway Thin"/>
              <a:sym typeface="Raleway Thin"/>
            </a:endParaRPr>
          </a:p>
        </p:txBody>
      </p:sp>
      <p:graphicFrame>
        <p:nvGraphicFramePr>
          <p:cNvPr id="286" name="Google Shape;286;p40"/>
          <p:cNvGraphicFramePr/>
          <p:nvPr/>
        </p:nvGraphicFramePr>
        <p:xfrm>
          <a:off x="5214400" y="2640960"/>
          <a:ext cx="3000000" cy="3000000"/>
        </p:xfrm>
        <a:graphic>
          <a:graphicData uri="http://schemas.openxmlformats.org/drawingml/2006/table">
            <a:tbl>
              <a:tblPr>
                <a:noFill/>
                <a:tableStyleId>{B5304984-759A-4D44-887E-58633392EE68}</a:tableStyleId>
              </a:tblPr>
              <a:tblGrid>
                <a:gridCol w="1857375">
                  <a:extLst>
                    <a:ext uri="{9D8B030D-6E8A-4147-A177-3AD203B41FA5}">
                      <a16:colId xmlns:a16="http://schemas.microsoft.com/office/drawing/2014/main" val="20000"/>
                    </a:ext>
                  </a:extLst>
                </a:gridCol>
              </a:tblGrid>
              <a:tr h="464100">
                <a:tc>
                  <a:txBody>
                    <a:bodyPr/>
                    <a:lstStyle/>
                    <a:p>
                      <a:pPr marL="0" lvl="0" indent="0" algn="l" rtl="0">
                        <a:spcBef>
                          <a:spcPts val="0"/>
                        </a:spcBef>
                        <a:spcAft>
                          <a:spcPts val="0"/>
                        </a:spcAft>
                        <a:buNone/>
                      </a:pPr>
                      <a:r>
                        <a:rPr lang="es-ES" sz="1600"/>
                        <a:t>1st period - 1:00</a:t>
                      </a:r>
                      <a:endParaRPr sz="1600"/>
                    </a:p>
                  </a:txBody>
                  <a:tcPr marL="91425" marR="91425" marT="91425" marB="91425"/>
                </a:tc>
                <a:extLst>
                  <a:ext uri="{0D108BD9-81ED-4DB2-BD59-A6C34878D82A}">
                    <a16:rowId xmlns:a16="http://schemas.microsoft.com/office/drawing/2014/main" val="10000"/>
                  </a:ext>
                </a:extLst>
              </a:tr>
              <a:tr h="410325">
                <a:tc>
                  <a:txBody>
                    <a:bodyPr/>
                    <a:lstStyle/>
                    <a:p>
                      <a:pPr marL="0" lvl="0" indent="0" algn="l" rtl="0">
                        <a:spcBef>
                          <a:spcPts val="0"/>
                        </a:spcBef>
                        <a:spcAft>
                          <a:spcPts val="0"/>
                        </a:spcAft>
                        <a:buNone/>
                      </a:pPr>
                      <a:r>
                        <a:rPr lang="es-ES" sz="1600"/>
                        <a:t>3rd period - 1:20</a:t>
                      </a:r>
                      <a:endParaRPr sz="1600"/>
                    </a:p>
                  </a:txBody>
                  <a:tcPr marL="91425" marR="91425" marT="91425" marB="91425"/>
                </a:tc>
                <a:extLst>
                  <a:ext uri="{0D108BD9-81ED-4DB2-BD59-A6C34878D82A}">
                    <a16:rowId xmlns:a16="http://schemas.microsoft.com/office/drawing/2014/main" val="10001"/>
                  </a:ext>
                </a:extLst>
              </a:tr>
              <a:tr h="366000">
                <a:tc>
                  <a:txBody>
                    <a:bodyPr/>
                    <a:lstStyle/>
                    <a:p>
                      <a:pPr marL="0" lvl="0" indent="0" algn="l" rtl="0">
                        <a:spcBef>
                          <a:spcPts val="0"/>
                        </a:spcBef>
                        <a:spcAft>
                          <a:spcPts val="0"/>
                        </a:spcAft>
                        <a:buNone/>
                      </a:pPr>
                      <a:r>
                        <a:rPr lang="es-ES" sz="1600"/>
                        <a:t>5th period - 1:40</a:t>
                      </a:r>
                      <a:endParaRPr sz="1600"/>
                    </a:p>
                  </a:txBody>
                  <a:tcPr marL="91425" marR="91425" marT="91425" marB="91425"/>
                </a:tc>
                <a:extLst>
                  <a:ext uri="{0D108BD9-81ED-4DB2-BD59-A6C34878D82A}">
                    <a16:rowId xmlns:a16="http://schemas.microsoft.com/office/drawing/2014/main" val="10002"/>
                  </a:ext>
                </a:extLst>
              </a:tr>
              <a:tr h="421400">
                <a:tc>
                  <a:txBody>
                    <a:bodyPr/>
                    <a:lstStyle/>
                    <a:p>
                      <a:pPr marL="0" lvl="0" indent="0" algn="l" rtl="0">
                        <a:spcBef>
                          <a:spcPts val="0"/>
                        </a:spcBef>
                        <a:spcAft>
                          <a:spcPts val="0"/>
                        </a:spcAft>
                        <a:buNone/>
                      </a:pPr>
                      <a:r>
                        <a:rPr lang="es-ES" sz="1600"/>
                        <a:t>7th period - 2:00</a:t>
                      </a:r>
                      <a:endParaRPr sz="1600"/>
                    </a:p>
                  </a:txBody>
                  <a:tcPr marL="91425" marR="91425" marT="91425" marB="91425"/>
                </a:tc>
                <a:extLst>
                  <a:ext uri="{0D108BD9-81ED-4DB2-BD59-A6C34878D82A}">
                    <a16:rowId xmlns:a16="http://schemas.microsoft.com/office/drawing/2014/main" val="10003"/>
                  </a:ext>
                </a:extLst>
              </a:tr>
              <a:tr h="332750">
                <a:tc>
                  <a:txBody>
                    <a:bodyPr/>
                    <a:lstStyle/>
                    <a:p>
                      <a:pPr marL="0" lvl="0" indent="0" algn="l" rtl="0">
                        <a:spcBef>
                          <a:spcPts val="0"/>
                        </a:spcBef>
                        <a:spcAft>
                          <a:spcPts val="0"/>
                        </a:spcAft>
                        <a:buNone/>
                      </a:pPr>
                      <a:r>
                        <a:rPr lang="es-ES" sz="1600"/>
                        <a:t>2nd period - 2:15</a:t>
                      </a:r>
                      <a:endParaRPr sz="1600"/>
                    </a:p>
                  </a:txBody>
                  <a:tcPr marL="91425" marR="91425" marT="91425" marB="91425"/>
                </a:tc>
                <a:extLst>
                  <a:ext uri="{0D108BD9-81ED-4DB2-BD59-A6C34878D82A}">
                    <a16:rowId xmlns:a16="http://schemas.microsoft.com/office/drawing/2014/main" val="10004"/>
                  </a:ext>
                </a:extLst>
              </a:tr>
              <a:tr h="421375">
                <a:tc>
                  <a:txBody>
                    <a:bodyPr/>
                    <a:lstStyle/>
                    <a:p>
                      <a:pPr marL="0" lvl="0" indent="0" algn="l" rtl="0">
                        <a:spcBef>
                          <a:spcPts val="0"/>
                        </a:spcBef>
                        <a:spcAft>
                          <a:spcPts val="0"/>
                        </a:spcAft>
                        <a:buNone/>
                      </a:pPr>
                      <a:r>
                        <a:rPr lang="es-ES" sz="1600"/>
                        <a:t>4th period - 2:30</a:t>
                      </a:r>
                      <a:endParaRPr sz="1600"/>
                    </a:p>
                  </a:txBody>
                  <a:tcPr marL="91425" marR="91425" marT="91425" marB="91425"/>
                </a:tc>
                <a:extLst>
                  <a:ext uri="{0D108BD9-81ED-4DB2-BD59-A6C34878D82A}">
                    <a16:rowId xmlns:a16="http://schemas.microsoft.com/office/drawing/2014/main" val="10005"/>
                  </a:ext>
                </a:extLst>
              </a:tr>
              <a:tr h="421400">
                <a:tc>
                  <a:txBody>
                    <a:bodyPr/>
                    <a:lstStyle/>
                    <a:p>
                      <a:pPr marL="0" lvl="0" indent="0" algn="l" rtl="0">
                        <a:spcBef>
                          <a:spcPts val="0"/>
                        </a:spcBef>
                        <a:spcAft>
                          <a:spcPts val="0"/>
                        </a:spcAft>
                        <a:buNone/>
                      </a:pPr>
                      <a:r>
                        <a:rPr lang="es-ES" sz="1600"/>
                        <a:t>6th period - 2:45</a:t>
                      </a:r>
                      <a:endParaRPr sz="1600"/>
                    </a:p>
                  </a:txBody>
                  <a:tcPr marL="91425" marR="91425" marT="91425" marB="91425"/>
                </a:tc>
                <a:extLst>
                  <a:ext uri="{0D108BD9-81ED-4DB2-BD59-A6C34878D82A}">
                    <a16:rowId xmlns:a16="http://schemas.microsoft.com/office/drawing/2014/main" val="10006"/>
                  </a:ext>
                </a:extLst>
              </a:tr>
              <a:tr h="421400">
                <a:tc>
                  <a:txBody>
                    <a:bodyPr/>
                    <a:lstStyle/>
                    <a:p>
                      <a:pPr marL="0" lvl="0" indent="0" algn="l" rtl="0">
                        <a:spcBef>
                          <a:spcPts val="0"/>
                        </a:spcBef>
                        <a:spcAft>
                          <a:spcPts val="0"/>
                        </a:spcAft>
                        <a:buNone/>
                      </a:pPr>
                      <a:r>
                        <a:rPr lang="es-ES" sz="1600"/>
                        <a:t>8th period - 3:00</a:t>
                      </a:r>
                      <a:endParaRPr sz="1600"/>
                    </a:p>
                  </a:txBody>
                  <a:tcPr marL="91425" marR="91425" marT="91425" marB="91425"/>
                </a:tc>
                <a:extLst>
                  <a:ext uri="{0D108BD9-81ED-4DB2-BD59-A6C34878D82A}">
                    <a16:rowId xmlns:a16="http://schemas.microsoft.com/office/drawing/2014/main" val="10007"/>
                  </a:ext>
                </a:extLst>
              </a:tr>
            </a:tbl>
          </a:graphicData>
        </a:graphic>
      </p:graphicFrame>
      <p:pic>
        <p:nvPicPr>
          <p:cNvPr id="287" name="Google Shape;287;p40"/>
          <p:cNvPicPr preferRelativeResize="0"/>
          <p:nvPr/>
        </p:nvPicPr>
        <p:blipFill>
          <a:blip r:embed="rId3">
            <a:alphaModFix/>
          </a:blip>
          <a:stretch>
            <a:fillRect/>
          </a:stretch>
        </p:blipFill>
        <p:spPr>
          <a:xfrm>
            <a:off x="1937225" y="2640949"/>
            <a:ext cx="1745758" cy="1756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p:nvPr/>
        </p:nvSpPr>
        <p:spPr>
          <a:xfrm>
            <a:off x="1050950" y="806900"/>
            <a:ext cx="84882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a:solidFill>
                <a:srgbClr val="F75318"/>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4800">
              <a:solidFill>
                <a:srgbClr val="F75318"/>
              </a:solidFill>
              <a:latin typeface="Raleway"/>
              <a:ea typeface="Raleway"/>
              <a:cs typeface="Raleway"/>
              <a:sym typeface="Raleway"/>
            </a:endParaRPr>
          </a:p>
        </p:txBody>
      </p:sp>
      <p:sp>
        <p:nvSpPr>
          <p:cNvPr id="293" name="Google Shape;293;p41"/>
          <p:cNvSpPr txBox="1"/>
          <p:nvPr/>
        </p:nvSpPr>
        <p:spPr>
          <a:xfrm>
            <a:off x="1251851" y="4981975"/>
            <a:ext cx="69189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Raleway Thin"/>
              <a:ea typeface="Raleway Thin"/>
              <a:cs typeface="Raleway Thin"/>
              <a:sym typeface="Raleway Thin"/>
            </a:endParaRPr>
          </a:p>
        </p:txBody>
      </p:sp>
      <p:sp>
        <p:nvSpPr>
          <p:cNvPr id="294" name="Google Shape;294;p41"/>
          <p:cNvSpPr txBox="1"/>
          <p:nvPr/>
        </p:nvSpPr>
        <p:spPr>
          <a:xfrm>
            <a:off x="2130825" y="2775425"/>
            <a:ext cx="9060300" cy="28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500"/>
          </a:p>
          <a:p>
            <a:pPr marL="0" lvl="0" indent="0" algn="l" rtl="0">
              <a:spcBef>
                <a:spcPts val="0"/>
              </a:spcBef>
              <a:spcAft>
                <a:spcPts val="0"/>
              </a:spcAft>
              <a:buNone/>
            </a:pPr>
            <a:endParaRPr sz="2000"/>
          </a:p>
          <a:p>
            <a:pPr marL="0" lvl="0" indent="0" algn="ctr" rtl="0">
              <a:spcBef>
                <a:spcPts val="0"/>
              </a:spcBef>
              <a:spcAft>
                <a:spcPts val="0"/>
              </a:spcAft>
              <a:buNone/>
            </a:pPr>
            <a:r>
              <a:rPr lang="es-ES" sz="4800">
                <a:latin typeface="Architects Daughter"/>
                <a:ea typeface="Architects Daughter"/>
                <a:cs typeface="Architects Daughter"/>
                <a:sym typeface="Architects Daughter"/>
              </a:rPr>
              <a:t>BACK TO SCHOOL NIGHT</a:t>
            </a:r>
            <a:endParaRPr sz="4800">
              <a:latin typeface="Architects Daughter"/>
              <a:ea typeface="Architects Daughter"/>
              <a:cs typeface="Architects Daughter"/>
              <a:sym typeface="Architects Daughter"/>
            </a:endParaRPr>
          </a:p>
          <a:p>
            <a:pPr marL="0" lvl="0" indent="0" algn="ctr" rtl="0">
              <a:spcBef>
                <a:spcPts val="0"/>
              </a:spcBef>
              <a:spcAft>
                <a:spcPts val="0"/>
              </a:spcAft>
              <a:buNone/>
            </a:pPr>
            <a:r>
              <a:rPr lang="es-ES" sz="4800">
                <a:latin typeface="Architects Daughter"/>
                <a:ea typeface="Architects Daughter"/>
                <a:cs typeface="Architects Daughter"/>
                <a:sym typeface="Architects Daughter"/>
              </a:rPr>
              <a:t>THURSDAY, SEPTEMBER 24TH</a:t>
            </a:r>
            <a:endParaRPr sz="4800">
              <a:latin typeface="Architects Daughter"/>
              <a:ea typeface="Architects Daughter"/>
              <a:cs typeface="Architects Daughter"/>
              <a:sym typeface="Architects Daughter"/>
            </a:endParaRPr>
          </a:p>
        </p:txBody>
      </p:sp>
      <p:pic>
        <p:nvPicPr>
          <p:cNvPr id="295" name="Google Shape;295;p41"/>
          <p:cNvPicPr preferRelativeResize="0"/>
          <p:nvPr/>
        </p:nvPicPr>
        <p:blipFill>
          <a:blip r:embed="rId3">
            <a:alphaModFix/>
          </a:blip>
          <a:stretch>
            <a:fillRect/>
          </a:stretch>
        </p:blipFill>
        <p:spPr>
          <a:xfrm>
            <a:off x="4748150" y="699475"/>
            <a:ext cx="2946349" cy="25773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2"/>
          <p:cNvSpPr txBox="1"/>
          <p:nvPr/>
        </p:nvSpPr>
        <p:spPr>
          <a:xfrm>
            <a:off x="1012725" y="737725"/>
            <a:ext cx="9734100" cy="646200"/>
          </a:xfrm>
          <a:prstGeom prst="rect">
            <a:avLst/>
          </a:prstGeom>
          <a:noFill/>
          <a:ln>
            <a:noFill/>
          </a:ln>
        </p:spPr>
        <p:txBody>
          <a:bodyPr spcFirstLastPara="1" wrap="square" lIns="91425" tIns="45700" rIns="91425" bIns="45700" anchor="t" anchorCtr="0">
            <a:noAutofit/>
          </a:bodyPr>
          <a:lstStyle/>
          <a:p>
            <a:pPr marL="0" lvl="0" indent="0" algn="ctr" rtl="0">
              <a:lnSpc>
                <a:spcPct val="138000"/>
              </a:lnSpc>
              <a:spcBef>
                <a:spcPts val="0"/>
              </a:spcBef>
              <a:spcAft>
                <a:spcPts val="0"/>
              </a:spcAft>
              <a:buClr>
                <a:schemeClr val="dk1"/>
              </a:buClr>
              <a:buSzPts val="1100"/>
              <a:buFont typeface="Arial"/>
              <a:buNone/>
            </a:pPr>
            <a:endParaRPr sz="360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3600">
              <a:solidFill>
                <a:schemeClr val="dk1"/>
              </a:solidFill>
              <a:latin typeface="Architects Daughter"/>
              <a:ea typeface="Architects Daughter"/>
              <a:cs typeface="Architects Daughter"/>
              <a:sym typeface="Architects Daughter"/>
            </a:endParaRPr>
          </a:p>
        </p:txBody>
      </p:sp>
      <p:pic>
        <p:nvPicPr>
          <p:cNvPr id="301" name="Google Shape;301;p42"/>
          <p:cNvPicPr preferRelativeResize="0"/>
          <p:nvPr/>
        </p:nvPicPr>
        <p:blipFill>
          <a:blip r:embed="rId3">
            <a:alphaModFix/>
          </a:blip>
          <a:stretch>
            <a:fillRect/>
          </a:stretch>
        </p:blipFill>
        <p:spPr>
          <a:xfrm>
            <a:off x="2759763" y="222825"/>
            <a:ext cx="6240024" cy="6240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1898050" y="1877800"/>
            <a:ext cx="9257401" cy="4765325"/>
          </a:xfrm>
          <a:prstGeom prst="rect">
            <a:avLst/>
          </a:prstGeom>
          <a:noFill/>
          <a:ln>
            <a:noFill/>
          </a:ln>
        </p:spPr>
      </p:pic>
      <p:sp>
        <p:nvSpPr>
          <p:cNvPr id="86" name="Google Shape;86;p16"/>
          <p:cNvSpPr txBox="1"/>
          <p:nvPr/>
        </p:nvSpPr>
        <p:spPr>
          <a:xfrm>
            <a:off x="1020650" y="608800"/>
            <a:ext cx="8039700" cy="102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600">
                <a:latin typeface="Lora"/>
                <a:ea typeface="Lora"/>
                <a:cs typeface="Lora"/>
                <a:sym typeface="Lora"/>
              </a:rPr>
              <a:t>To Mom, Dad, Grandparents, and Guardians…</a:t>
            </a:r>
            <a:endParaRPr sz="2600">
              <a:latin typeface="Lora"/>
              <a:ea typeface="Lora"/>
              <a:cs typeface="Lora"/>
              <a:sym typeface="Lora"/>
            </a:endParaRPr>
          </a:p>
          <a:p>
            <a:pPr marL="0" lvl="0" indent="0" algn="l" rtl="0">
              <a:spcBef>
                <a:spcPts val="0"/>
              </a:spcBef>
              <a:spcAft>
                <a:spcPts val="0"/>
              </a:spcAft>
              <a:buNone/>
            </a:pPr>
            <a:endParaRPr sz="2600">
              <a:latin typeface="Lora"/>
              <a:ea typeface="Lora"/>
              <a:cs typeface="Lora"/>
              <a:sym typeface="Lora"/>
            </a:endParaRPr>
          </a:p>
          <a:p>
            <a:pPr marL="0" lvl="0" indent="0" algn="l" rtl="0">
              <a:spcBef>
                <a:spcPts val="0"/>
              </a:spcBef>
              <a:spcAft>
                <a:spcPts val="0"/>
              </a:spcAft>
              <a:buNone/>
            </a:pPr>
            <a:r>
              <a:rPr lang="es-ES" sz="2600">
                <a:latin typeface="Lora"/>
                <a:ea typeface="Lora"/>
                <a:cs typeface="Lora"/>
                <a:sym typeface="Lora"/>
              </a:rPr>
              <a:t>...YOU ARE ENOUGH...</a:t>
            </a:r>
            <a:endParaRPr sz="2600">
              <a:latin typeface="Lora"/>
              <a:ea typeface="Lora"/>
              <a:cs typeface="Lora"/>
              <a:sym typeface="Lor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p:nvPr/>
        </p:nvSpPr>
        <p:spPr>
          <a:xfrm>
            <a:off x="2246828" y="2544300"/>
            <a:ext cx="1063112" cy="64633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307" name="Google Shape;307;p43"/>
          <p:cNvSpPr txBox="1"/>
          <p:nvPr/>
        </p:nvSpPr>
        <p:spPr>
          <a:xfrm>
            <a:off x="4571311" y="2544300"/>
            <a:ext cx="1087156" cy="64633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308" name="Google Shape;308;p43"/>
          <p:cNvSpPr txBox="1"/>
          <p:nvPr/>
        </p:nvSpPr>
        <p:spPr>
          <a:xfrm>
            <a:off x="6920507" y="2544300"/>
            <a:ext cx="1098378" cy="64633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309" name="Google Shape;309;p43"/>
          <p:cNvSpPr txBox="1"/>
          <p:nvPr/>
        </p:nvSpPr>
        <p:spPr>
          <a:xfrm>
            <a:off x="9280909" y="2589465"/>
            <a:ext cx="1109700" cy="646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310" name="Google Shape;310;p43"/>
          <p:cNvSpPr/>
          <p:nvPr/>
        </p:nvSpPr>
        <p:spPr>
          <a:xfrm>
            <a:off x="1795370" y="4573120"/>
            <a:ext cx="20478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11" name="Google Shape;311;p43"/>
          <p:cNvSpPr/>
          <p:nvPr/>
        </p:nvSpPr>
        <p:spPr>
          <a:xfrm>
            <a:off x="4040700" y="4547683"/>
            <a:ext cx="20477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12" name="Google Shape;312;p43"/>
          <p:cNvSpPr/>
          <p:nvPr/>
        </p:nvSpPr>
        <p:spPr>
          <a:xfrm>
            <a:off x="6386553" y="4547683"/>
            <a:ext cx="20477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13" name="Google Shape;313;p43"/>
          <p:cNvSpPr/>
          <p:nvPr/>
        </p:nvSpPr>
        <p:spPr>
          <a:xfrm>
            <a:off x="8746439" y="4573123"/>
            <a:ext cx="20477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14" name="Google Shape;314;p43"/>
          <p:cNvSpPr txBox="1"/>
          <p:nvPr/>
        </p:nvSpPr>
        <p:spPr>
          <a:xfrm>
            <a:off x="997425" y="754025"/>
            <a:ext cx="5347500" cy="88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6500">
                <a:solidFill>
                  <a:schemeClr val="dk1"/>
                </a:solidFill>
                <a:latin typeface="Architects Daughter"/>
                <a:ea typeface="Architects Daughter"/>
                <a:cs typeface="Architects Daughter"/>
                <a:sym typeface="Architects Daughter"/>
              </a:rPr>
              <a:t>Q &amp; A</a:t>
            </a:r>
            <a:endParaRPr sz="6500">
              <a:solidFill>
                <a:schemeClr val="dk1"/>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3600">
              <a:solidFill>
                <a:schemeClr val="dk1"/>
              </a:solidFill>
              <a:latin typeface="Raleway"/>
              <a:ea typeface="Raleway"/>
              <a:cs typeface="Raleway"/>
              <a:sym typeface="Raleway"/>
            </a:endParaRPr>
          </a:p>
        </p:txBody>
      </p:sp>
      <p:pic>
        <p:nvPicPr>
          <p:cNvPr id="315" name="Google Shape;315;p43"/>
          <p:cNvPicPr preferRelativeResize="0"/>
          <p:nvPr/>
        </p:nvPicPr>
        <p:blipFill>
          <a:blip r:embed="rId3">
            <a:alphaModFix/>
          </a:blip>
          <a:stretch>
            <a:fillRect/>
          </a:stretch>
        </p:blipFill>
        <p:spPr>
          <a:xfrm>
            <a:off x="2111675" y="2323275"/>
            <a:ext cx="2822149" cy="2490826"/>
          </a:xfrm>
          <a:prstGeom prst="rect">
            <a:avLst/>
          </a:prstGeom>
          <a:noFill/>
          <a:ln>
            <a:noFill/>
          </a:ln>
        </p:spPr>
      </p:pic>
      <p:pic>
        <p:nvPicPr>
          <p:cNvPr id="316" name="Google Shape;316;p43"/>
          <p:cNvPicPr preferRelativeResize="0"/>
          <p:nvPr/>
        </p:nvPicPr>
        <p:blipFill rotWithShape="1">
          <a:blip r:embed="rId4">
            <a:alphaModFix/>
          </a:blip>
          <a:srcRect l="51335"/>
          <a:stretch/>
        </p:blipFill>
        <p:spPr>
          <a:xfrm>
            <a:off x="7647400" y="1020750"/>
            <a:ext cx="915150" cy="1100800"/>
          </a:xfrm>
          <a:prstGeom prst="rect">
            <a:avLst/>
          </a:prstGeom>
          <a:noFill/>
          <a:ln>
            <a:noFill/>
          </a:ln>
        </p:spPr>
      </p:pic>
      <p:sp>
        <p:nvSpPr>
          <p:cNvPr id="317" name="Google Shape;317;p43"/>
          <p:cNvSpPr/>
          <p:nvPr/>
        </p:nvSpPr>
        <p:spPr>
          <a:xfrm>
            <a:off x="8434275" y="907750"/>
            <a:ext cx="3063600" cy="1213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a:t>Click the raise hand symbol</a:t>
            </a:r>
            <a:endParaRPr sz="1600"/>
          </a:p>
        </p:txBody>
      </p:sp>
      <p:pic>
        <p:nvPicPr>
          <p:cNvPr id="318" name="Google Shape;318;p43"/>
          <p:cNvPicPr preferRelativeResize="0"/>
          <p:nvPr/>
        </p:nvPicPr>
        <p:blipFill rotWithShape="1">
          <a:blip r:embed="rId5">
            <a:alphaModFix/>
          </a:blip>
          <a:srcRect l="28790"/>
          <a:stretch/>
        </p:blipFill>
        <p:spPr>
          <a:xfrm>
            <a:off x="6502775" y="2234550"/>
            <a:ext cx="2088350" cy="959525"/>
          </a:xfrm>
          <a:prstGeom prst="rect">
            <a:avLst/>
          </a:prstGeom>
          <a:noFill/>
          <a:ln>
            <a:noFill/>
          </a:ln>
        </p:spPr>
      </p:pic>
      <p:sp>
        <p:nvSpPr>
          <p:cNvPr id="319" name="Google Shape;319;p43"/>
          <p:cNvSpPr/>
          <p:nvPr/>
        </p:nvSpPr>
        <p:spPr>
          <a:xfrm>
            <a:off x="8018875" y="2107425"/>
            <a:ext cx="3427500" cy="1213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600"/>
              <a:t>Click symbols to turn on audio/video! </a:t>
            </a: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p:nvPr/>
        </p:nvSpPr>
        <p:spPr>
          <a:xfrm>
            <a:off x="6548285" y="688565"/>
            <a:ext cx="5456943"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0">
              <a:latin typeface="Architects Daughter"/>
              <a:ea typeface="Architects Daughter"/>
              <a:cs typeface="Architects Daughter"/>
              <a:sym typeface="Architects Daughter"/>
            </a:endParaRPr>
          </a:p>
        </p:txBody>
      </p:sp>
      <p:sp>
        <p:nvSpPr>
          <p:cNvPr id="325" name="Google Shape;325;p44"/>
          <p:cNvSpPr/>
          <p:nvPr/>
        </p:nvSpPr>
        <p:spPr>
          <a:xfrm>
            <a:off x="7411217" y="2029862"/>
            <a:ext cx="4391455" cy="369331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p:nvPr/>
        </p:nvSpPr>
        <p:spPr>
          <a:xfrm>
            <a:off x="1050950" y="806900"/>
            <a:ext cx="84882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a:solidFill>
                  <a:srgbClr val="F75318"/>
                </a:solidFill>
                <a:latin typeface="Architects Daughter"/>
                <a:ea typeface="Architects Daughter"/>
                <a:cs typeface="Architects Daughter"/>
                <a:sym typeface="Architects Daughter"/>
              </a:rPr>
              <a:t>ADMINISTRATIVE TEAM</a:t>
            </a:r>
            <a:endParaRPr sz="4800">
              <a:solidFill>
                <a:srgbClr val="F75318"/>
              </a:solidFill>
              <a:latin typeface="Architects Daughter"/>
              <a:ea typeface="Architects Daughter"/>
              <a:cs typeface="Architects Daughter"/>
              <a:sym typeface="Architects Daughter"/>
            </a:endParaRPr>
          </a:p>
          <a:p>
            <a:pPr marL="0" marR="0" lvl="0" indent="0" algn="l" rtl="0">
              <a:spcBef>
                <a:spcPts val="0"/>
              </a:spcBef>
              <a:spcAft>
                <a:spcPts val="0"/>
              </a:spcAft>
              <a:buNone/>
            </a:pPr>
            <a:endParaRPr sz="4800">
              <a:solidFill>
                <a:srgbClr val="F75318"/>
              </a:solidFill>
              <a:latin typeface="Raleway"/>
              <a:ea typeface="Raleway"/>
              <a:cs typeface="Raleway"/>
              <a:sym typeface="Raleway"/>
            </a:endParaRPr>
          </a:p>
        </p:txBody>
      </p:sp>
      <p:sp>
        <p:nvSpPr>
          <p:cNvPr id="92" name="Google Shape;92;p17"/>
          <p:cNvSpPr txBox="1"/>
          <p:nvPr/>
        </p:nvSpPr>
        <p:spPr>
          <a:xfrm>
            <a:off x="1251851" y="4981975"/>
            <a:ext cx="69189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Raleway Thin"/>
              <a:ea typeface="Raleway Thin"/>
              <a:cs typeface="Raleway Thin"/>
              <a:sym typeface="Raleway Thin"/>
            </a:endParaRPr>
          </a:p>
        </p:txBody>
      </p:sp>
      <p:sp>
        <p:nvSpPr>
          <p:cNvPr id="93" name="Google Shape;93;p17"/>
          <p:cNvSpPr txBox="1"/>
          <p:nvPr/>
        </p:nvSpPr>
        <p:spPr>
          <a:xfrm>
            <a:off x="1152225" y="1839150"/>
            <a:ext cx="7788600" cy="35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2800" b="1"/>
              <a:t>Assistant Principals:</a:t>
            </a:r>
            <a:endParaRPr sz="2800" b="1"/>
          </a:p>
          <a:p>
            <a:pPr marL="0" lvl="0" indent="0" algn="l" rtl="0">
              <a:spcBef>
                <a:spcPts val="0"/>
              </a:spcBef>
              <a:spcAft>
                <a:spcPts val="0"/>
              </a:spcAft>
              <a:buNone/>
            </a:pPr>
            <a:endParaRPr sz="2800"/>
          </a:p>
          <a:p>
            <a:pPr marL="0" lvl="0" indent="0" algn="l" rtl="0">
              <a:spcBef>
                <a:spcPts val="0"/>
              </a:spcBef>
              <a:spcAft>
                <a:spcPts val="0"/>
              </a:spcAft>
              <a:buNone/>
            </a:pPr>
            <a:r>
              <a:rPr lang="es-ES" sz="2800"/>
              <a:t>Collin Whitt - 7th Grade</a:t>
            </a:r>
            <a:endParaRPr sz="2800"/>
          </a:p>
          <a:p>
            <a:pPr marL="0" lvl="0" indent="0" algn="l" rtl="0">
              <a:spcBef>
                <a:spcPts val="0"/>
              </a:spcBef>
              <a:spcAft>
                <a:spcPts val="0"/>
              </a:spcAft>
              <a:buNone/>
            </a:pPr>
            <a:r>
              <a:rPr lang="es-ES" sz="2800"/>
              <a:t>Natalie Lissy - 8th Grade</a:t>
            </a:r>
            <a:endParaRPr sz="2800"/>
          </a:p>
          <a:p>
            <a:pPr marL="0" lvl="0" indent="0" algn="l" rtl="0">
              <a:spcBef>
                <a:spcPts val="0"/>
              </a:spcBef>
              <a:spcAft>
                <a:spcPts val="0"/>
              </a:spcAft>
              <a:buNone/>
            </a:pPr>
            <a:r>
              <a:rPr lang="es-ES" sz="2800"/>
              <a:t>Greg Hall - 7th and 8th Grade</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s-ES" sz="2800" b="1"/>
              <a:t>Director of Student Services:</a:t>
            </a:r>
            <a:r>
              <a:rPr lang="es-ES" sz="2800"/>
              <a:t> Renee Pete</a:t>
            </a:r>
            <a:endParaRPr sz="2800"/>
          </a:p>
          <a:p>
            <a:pPr marL="0" lvl="0" indent="0" algn="l" rtl="0">
              <a:spcBef>
                <a:spcPts val="0"/>
              </a:spcBef>
              <a:spcAft>
                <a:spcPts val="0"/>
              </a:spcAft>
              <a:buNone/>
            </a:pPr>
            <a:endParaRPr sz="2800"/>
          </a:p>
          <a:p>
            <a:pPr marL="0" lvl="0" indent="0" algn="l" rtl="0">
              <a:spcBef>
                <a:spcPts val="0"/>
              </a:spcBef>
              <a:spcAft>
                <a:spcPts val="0"/>
              </a:spcAft>
              <a:buNone/>
            </a:pPr>
            <a:r>
              <a:rPr lang="es-ES" sz="2800" b="1"/>
              <a:t>After School Specialist:</a:t>
            </a:r>
            <a:r>
              <a:rPr lang="es-ES" sz="2800"/>
              <a:t> Sandy Donlon</a:t>
            </a:r>
            <a:endParaRPr sz="28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p:nvPr/>
        </p:nvSpPr>
        <p:spPr>
          <a:xfrm>
            <a:off x="1837597" y="1808425"/>
            <a:ext cx="20652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99" name="Google Shape;99;p18"/>
          <p:cNvSpPr/>
          <p:nvPr/>
        </p:nvSpPr>
        <p:spPr>
          <a:xfrm>
            <a:off x="4299843" y="4386203"/>
            <a:ext cx="20478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00" name="Google Shape;100;p18"/>
          <p:cNvSpPr/>
          <p:nvPr/>
        </p:nvSpPr>
        <p:spPr>
          <a:xfrm>
            <a:off x="8875562" y="4508078"/>
            <a:ext cx="20478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01" name="Google Shape;101;p18"/>
          <p:cNvSpPr/>
          <p:nvPr/>
        </p:nvSpPr>
        <p:spPr>
          <a:xfrm>
            <a:off x="6478247" y="1808424"/>
            <a:ext cx="2065200" cy="156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02" name="Google Shape;102;p18"/>
          <p:cNvSpPr txBox="1"/>
          <p:nvPr/>
        </p:nvSpPr>
        <p:spPr>
          <a:xfrm>
            <a:off x="9226562" y="2530909"/>
            <a:ext cx="11112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03" name="Google Shape;103;p18"/>
          <p:cNvSpPr txBox="1"/>
          <p:nvPr/>
        </p:nvSpPr>
        <p:spPr>
          <a:xfrm>
            <a:off x="6535901" y="4605681"/>
            <a:ext cx="11175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04" name="Google Shape;104;p18"/>
          <p:cNvSpPr txBox="1"/>
          <p:nvPr/>
        </p:nvSpPr>
        <p:spPr>
          <a:xfrm>
            <a:off x="4640471" y="2530908"/>
            <a:ext cx="11001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05" name="Google Shape;105;p18"/>
          <p:cNvSpPr txBox="1"/>
          <p:nvPr/>
        </p:nvSpPr>
        <p:spPr>
          <a:xfrm>
            <a:off x="2297636" y="4704380"/>
            <a:ext cx="11175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a:p>
        </p:txBody>
      </p:sp>
      <p:sp>
        <p:nvSpPr>
          <p:cNvPr id="106" name="Google Shape;106;p18"/>
          <p:cNvSpPr txBox="1"/>
          <p:nvPr/>
        </p:nvSpPr>
        <p:spPr>
          <a:xfrm>
            <a:off x="1012725" y="737718"/>
            <a:ext cx="6126900" cy="294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6100">
                <a:solidFill>
                  <a:schemeClr val="dk1"/>
                </a:solidFill>
                <a:latin typeface="Architects Daughter"/>
                <a:ea typeface="Architects Daughter"/>
                <a:cs typeface="Architects Daughter"/>
                <a:sym typeface="Architects Daughter"/>
              </a:rPr>
              <a:t>MESSAGE FROM THE PTA</a:t>
            </a:r>
            <a:endParaRPr sz="3900">
              <a:latin typeface="Architects Daughter"/>
              <a:ea typeface="Architects Daughter"/>
              <a:cs typeface="Architects Daughter"/>
              <a:sym typeface="Architects Daughter"/>
            </a:endParaRPr>
          </a:p>
        </p:txBody>
      </p:sp>
      <p:pic>
        <p:nvPicPr>
          <p:cNvPr id="107" name="Google Shape;107;p18"/>
          <p:cNvPicPr preferRelativeResize="0"/>
          <p:nvPr/>
        </p:nvPicPr>
        <p:blipFill>
          <a:blip r:embed="rId3">
            <a:alphaModFix/>
          </a:blip>
          <a:stretch>
            <a:fillRect/>
          </a:stretch>
        </p:blipFill>
        <p:spPr>
          <a:xfrm>
            <a:off x="6347650" y="2869500"/>
            <a:ext cx="3616750" cy="2659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p:nvPr/>
        </p:nvSpPr>
        <p:spPr>
          <a:xfrm>
            <a:off x="1012725" y="737725"/>
            <a:ext cx="91758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Mission &amp; Vision</a:t>
            </a:r>
            <a:endParaRPr sz="2600">
              <a:latin typeface="Architects Daughter"/>
              <a:ea typeface="Architects Daughter"/>
              <a:cs typeface="Architects Daughter"/>
              <a:sym typeface="Architects Daughter"/>
            </a:endParaRPr>
          </a:p>
        </p:txBody>
      </p:sp>
      <p:sp>
        <p:nvSpPr>
          <p:cNvPr id="113" name="Google Shape;113;p19"/>
          <p:cNvSpPr/>
          <p:nvPr/>
        </p:nvSpPr>
        <p:spPr>
          <a:xfrm>
            <a:off x="1302550" y="1486200"/>
            <a:ext cx="8693400" cy="4552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ES" sz="3000" b="1">
                <a:solidFill>
                  <a:srgbClr val="6AA84F"/>
                </a:solidFill>
                <a:latin typeface="Questrial"/>
                <a:ea typeface="Questrial"/>
                <a:cs typeface="Questrial"/>
                <a:sym typeface="Questrial"/>
              </a:rPr>
              <a:t>Vision: </a:t>
            </a:r>
            <a:r>
              <a:rPr lang="es-ES" sz="3000">
                <a:solidFill>
                  <a:schemeClr val="dk1"/>
                </a:solidFill>
                <a:latin typeface="Questrial"/>
                <a:ea typeface="Questrial"/>
                <a:cs typeface="Questrial"/>
                <a:sym typeface="Questrial"/>
              </a:rPr>
              <a:t>Together we empower our students to ignite a passion for their learning</a:t>
            </a:r>
            <a:endParaRPr sz="3000">
              <a:solidFill>
                <a:schemeClr val="dk1"/>
              </a:solidFill>
              <a:latin typeface="Questrial"/>
              <a:ea typeface="Questrial"/>
              <a:cs typeface="Questrial"/>
              <a:sym typeface="Questrial"/>
            </a:endParaRPr>
          </a:p>
          <a:p>
            <a:pPr marL="0" lvl="0" indent="0" algn="l" rtl="0">
              <a:spcBef>
                <a:spcPts val="0"/>
              </a:spcBef>
              <a:spcAft>
                <a:spcPts val="0"/>
              </a:spcAft>
              <a:buSzPts val="1100"/>
              <a:buNone/>
            </a:pPr>
            <a:endParaRPr sz="3000">
              <a:solidFill>
                <a:schemeClr val="dk1"/>
              </a:solidFill>
              <a:latin typeface="Questrial"/>
              <a:ea typeface="Questrial"/>
              <a:cs typeface="Questrial"/>
              <a:sym typeface="Questrial"/>
            </a:endParaRPr>
          </a:p>
          <a:p>
            <a:pPr marL="0" lvl="0" indent="0" algn="l" rtl="0">
              <a:spcBef>
                <a:spcPts val="0"/>
              </a:spcBef>
              <a:spcAft>
                <a:spcPts val="0"/>
              </a:spcAft>
              <a:buClr>
                <a:schemeClr val="dk1"/>
              </a:buClr>
              <a:buSzPts val="1100"/>
              <a:buFont typeface="Arial"/>
              <a:buNone/>
            </a:pPr>
            <a:r>
              <a:rPr lang="es-ES" sz="3000" b="1">
                <a:solidFill>
                  <a:srgbClr val="6AA84F"/>
                </a:solidFill>
                <a:latin typeface="Questrial"/>
                <a:ea typeface="Questrial"/>
                <a:cs typeface="Questrial"/>
                <a:sym typeface="Questrial"/>
              </a:rPr>
              <a:t>Mission:</a:t>
            </a:r>
            <a:r>
              <a:rPr lang="es-ES" sz="3000" b="1">
                <a:solidFill>
                  <a:schemeClr val="dk1"/>
                </a:solidFill>
                <a:latin typeface="Questrial"/>
                <a:ea typeface="Questrial"/>
                <a:cs typeface="Questrial"/>
                <a:sym typeface="Questrial"/>
              </a:rPr>
              <a:t> </a:t>
            </a:r>
            <a:r>
              <a:rPr lang="es-ES" sz="2800">
                <a:solidFill>
                  <a:schemeClr val="dk1"/>
                </a:solidFill>
                <a:latin typeface="Questrial"/>
                <a:ea typeface="Questrial"/>
                <a:cs typeface="Questrial"/>
                <a:sym typeface="Questrial"/>
              </a:rPr>
              <a:t>Together we develop all students to be resilient individuals, bold thinkers, and empathetic teammates through meaningful learning experiences. </a:t>
            </a:r>
            <a:endParaRPr sz="3000">
              <a:solidFill>
                <a:schemeClr val="dk1"/>
              </a:solidFill>
              <a:latin typeface="Questrial"/>
              <a:ea typeface="Questrial"/>
              <a:cs typeface="Questrial"/>
              <a:sym typeface="Questrial"/>
            </a:endParaRPr>
          </a:p>
        </p:txBody>
      </p:sp>
      <p:pic>
        <p:nvPicPr>
          <p:cNvPr id="114" name="Google Shape;114;p19"/>
          <p:cNvPicPr preferRelativeResize="0"/>
          <p:nvPr/>
        </p:nvPicPr>
        <p:blipFill>
          <a:blip r:embed="rId3">
            <a:alphaModFix/>
          </a:blip>
          <a:stretch>
            <a:fillRect/>
          </a:stretch>
        </p:blipFill>
        <p:spPr>
          <a:xfrm>
            <a:off x="8791850" y="3989100"/>
            <a:ext cx="3306451" cy="2479826"/>
          </a:xfrm>
          <a:prstGeom prst="rect">
            <a:avLst/>
          </a:prstGeom>
          <a:noFill/>
          <a:ln>
            <a:noFill/>
          </a:ln>
        </p:spPr>
      </p:pic>
      <p:sp>
        <p:nvSpPr>
          <p:cNvPr id="115" name="Google Shape;115;p19"/>
          <p:cNvSpPr txBox="1"/>
          <p:nvPr/>
        </p:nvSpPr>
        <p:spPr>
          <a:xfrm rot="-1112319">
            <a:off x="4980877" y="4815372"/>
            <a:ext cx="3826141" cy="9277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3900">
                <a:solidFill>
                  <a:srgbClr val="0000FF"/>
                </a:solidFill>
                <a:latin typeface="Bangers"/>
                <a:ea typeface="Bangers"/>
                <a:cs typeface="Bangers"/>
                <a:sym typeface="Bangers"/>
              </a:rPr>
              <a:t>Connect &amp; Commit</a:t>
            </a:r>
            <a:endParaRPr sz="3900">
              <a:solidFill>
                <a:srgbClr val="0000FF"/>
              </a:solidFill>
              <a:latin typeface="Bangers"/>
              <a:ea typeface="Bangers"/>
              <a:cs typeface="Bangers"/>
              <a:sym typeface="Banger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p:nvPr/>
        </p:nvSpPr>
        <p:spPr>
          <a:xfrm>
            <a:off x="1435511" y="1013031"/>
            <a:ext cx="546014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latin typeface="Architects Daughter"/>
              <a:ea typeface="Architects Daughter"/>
              <a:cs typeface="Architects Daughter"/>
              <a:sym typeface="Architects Daughter"/>
            </a:endParaRPr>
          </a:p>
        </p:txBody>
      </p:sp>
      <p:pic>
        <p:nvPicPr>
          <p:cNvPr id="121" name="Google Shape;121;p20"/>
          <p:cNvPicPr preferRelativeResize="0"/>
          <p:nvPr/>
        </p:nvPicPr>
        <p:blipFill>
          <a:blip r:embed="rId3">
            <a:alphaModFix/>
          </a:blip>
          <a:stretch>
            <a:fillRect/>
          </a:stretch>
        </p:blipFill>
        <p:spPr>
          <a:xfrm>
            <a:off x="919550" y="504100"/>
            <a:ext cx="10713576" cy="584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p:nvPr/>
        </p:nvSpPr>
        <p:spPr>
          <a:xfrm>
            <a:off x="3784500" y="774650"/>
            <a:ext cx="5556600" cy="5556600"/>
          </a:xfrm>
          <a:prstGeom prst="ellipse">
            <a:avLst/>
          </a:prstGeom>
          <a:solidFill>
            <a:srgbClr val="C2D613"/>
          </a:solidFill>
          <a:ln w="76200"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p:nvPr/>
        </p:nvSpPr>
        <p:spPr>
          <a:xfrm>
            <a:off x="4162941" y="1190898"/>
            <a:ext cx="4780500" cy="4724100"/>
          </a:xfrm>
          <a:prstGeom prst="ellipse">
            <a:avLst/>
          </a:prstGeom>
          <a:solidFill>
            <a:srgbClr val="87DBDD"/>
          </a:solidFill>
          <a:ln w="76200"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1"/>
          <p:cNvSpPr/>
          <p:nvPr/>
        </p:nvSpPr>
        <p:spPr>
          <a:xfrm>
            <a:off x="4330641" y="2127936"/>
            <a:ext cx="4464300" cy="3021900"/>
          </a:xfrm>
          <a:prstGeom prst="heart">
            <a:avLst/>
          </a:prstGeom>
          <a:solidFill>
            <a:srgbClr val="FF2C68"/>
          </a:solidFill>
          <a:ln w="76200"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800"/>
          </a:p>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r>
              <a:rPr lang="es-ES" sz="1900" b="1">
                <a:solidFill>
                  <a:srgbClr val="FFFFFF"/>
                </a:solidFill>
              </a:rPr>
              <a:t>Why:</a:t>
            </a:r>
            <a:endParaRPr sz="1900" b="1">
              <a:solidFill>
                <a:srgbClr val="FFFFFF"/>
              </a:solidFill>
            </a:endParaRPr>
          </a:p>
          <a:p>
            <a:pPr marL="0" lvl="0" indent="0" algn="ctr" rtl="0">
              <a:spcBef>
                <a:spcPts val="0"/>
              </a:spcBef>
              <a:spcAft>
                <a:spcPts val="0"/>
              </a:spcAft>
              <a:buNone/>
            </a:pPr>
            <a:r>
              <a:rPr lang="es-ES" sz="1900" b="1">
                <a:solidFill>
                  <a:srgbClr val="FFFFFF"/>
                </a:solidFill>
              </a:rPr>
              <a:t>Because we care about our kids and want to make them feel okay about a strange new school year.</a:t>
            </a:r>
            <a:endParaRPr sz="1900" b="1">
              <a:solidFill>
                <a:srgbClr val="FFFFFF"/>
              </a:solidFill>
            </a:endParaRPr>
          </a:p>
        </p:txBody>
      </p:sp>
      <p:sp>
        <p:nvSpPr>
          <p:cNvPr id="129" name="Google Shape;129;p21"/>
          <p:cNvSpPr/>
          <p:nvPr/>
        </p:nvSpPr>
        <p:spPr>
          <a:xfrm>
            <a:off x="1165850" y="2888425"/>
            <a:ext cx="3232500" cy="2185200"/>
          </a:xfrm>
          <a:prstGeom prst="rightArrowCallout">
            <a:avLst>
              <a:gd name="adj1" fmla="val 20616"/>
              <a:gd name="adj2" fmla="val 20434"/>
              <a:gd name="adj3" fmla="val 16123"/>
              <a:gd name="adj4" fmla="val 65167"/>
            </a:avLst>
          </a:prstGeom>
          <a:solidFill>
            <a:srgbClr val="87DBDD"/>
          </a:solidFill>
          <a:ln w="76200"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900" b="1">
                <a:latin typeface="Barlow"/>
                <a:ea typeface="Barlow"/>
                <a:cs typeface="Barlow"/>
                <a:sym typeface="Barlow"/>
              </a:rPr>
              <a:t>There’s some info teachers want to know before school starts.</a:t>
            </a:r>
            <a:endParaRPr sz="1900" b="1">
              <a:latin typeface="Barlow"/>
              <a:ea typeface="Barlow"/>
              <a:cs typeface="Barlow"/>
              <a:sym typeface="Barlow"/>
            </a:endParaRPr>
          </a:p>
        </p:txBody>
      </p:sp>
      <p:sp>
        <p:nvSpPr>
          <p:cNvPr id="130" name="Google Shape;130;p21"/>
          <p:cNvSpPr/>
          <p:nvPr/>
        </p:nvSpPr>
        <p:spPr>
          <a:xfrm>
            <a:off x="8390525" y="4474500"/>
            <a:ext cx="2684100" cy="1764000"/>
          </a:xfrm>
          <a:prstGeom prst="leftArrowCallout">
            <a:avLst>
              <a:gd name="adj1" fmla="val 25000"/>
              <a:gd name="adj2" fmla="val 25000"/>
              <a:gd name="adj3" fmla="val 25000"/>
              <a:gd name="adj4" fmla="val 64977"/>
            </a:avLst>
          </a:prstGeom>
          <a:solidFill>
            <a:srgbClr val="C2D613"/>
          </a:solidFill>
          <a:ln w="76200"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ES" sz="1900" b="1"/>
              <a:t>There’s some info admin needs to collect.</a:t>
            </a:r>
            <a:endParaRPr sz="1900" b="1"/>
          </a:p>
        </p:txBody>
      </p:sp>
      <p:sp>
        <p:nvSpPr>
          <p:cNvPr id="131" name="Google Shape;131;p21"/>
          <p:cNvSpPr txBox="1"/>
          <p:nvPr/>
        </p:nvSpPr>
        <p:spPr>
          <a:xfrm>
            <a:off x="541850" y="441300"/>
            <a:ext cx="3516900" cy="2940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Unity Time Contact</a:t>
            </a:r>
            <a:endParaRPr sz="2600">
              <a:latin typeface="Architects Daughter"/>
              <a:ea typeface="Architects Daughter"/>
              <a:cs typeface="Architects Daughter"/>
              <a:sym typeface="Architects Daugh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p:nvPr/>
        </p:nvSpPr>
        <p:spPr>
          <a:xfrm>
            <a:off x="790975" y="5483000"/>
            <a:ext cx="3173100" cy="67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Self-Reflection &amp; </a:t>
            </a:r>
            <a:endParaRPr sz="2200">
              <a:solidFill>
                <a:srgbClr val="262626"/>
              </a:solidFill>
              <a:highlight>
                <a:srgbClr val="FFFFFF"/>
              </a:highlight>
              <a:latin typeface="Architects Daughter"/>
              <a:ea typeface="Architects Daughter"/>
              <a:cs typeface="Architects Daughter"/>
              <a:sym typeface="Architects Daughter"/>
            </a:endParaRPr>
          </a:p>
          <a:p>
            <a:pPr marL="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Regulation</a:t>
            </a:r>
            <a:endParaRPr sz="2200">
              <a:solidFill>
                <a:srgbClr val="262626"/>
              </a:solidFill>
              <a:highlight>
                <a:srgbClr val="FFFFFF"/>
              </a:highlight>
              <a:latin typeface="Architects Daughter"/>
              <a:ea typeface="Architects Daughter"/>
              <a:cs typeface="Architects Daughter"/>
              <a:sym typeface="Architects Daughter"/>
            </a:endParaRPr>
          </a:p>
          <a:p>
            <a:pPr marL="2286000" lvl="0" indent="0" algn="ctr" rtl="0">
              <a:lnSpc>
                <a:spcPct val="115000"/>
              </a:lnSpc>
              <a:spcBef>
                <a:spcPts val="0"/>
              </a:spcBef>
              <a:spcAft>
                <a:spcPts val="0"/>
              </a:spcAft>
              <a:buNone/>
            </a:pPr>
            <a:endParaRPr sz="2400">
              <a:solidFill>
                <a:srgbClr val="262626"/>
              </a:solidFill>
              <a:highlight>
                <a:srgbClr val="FFFFFF"/>
              </a:highlight>
              <a:latin typeface="Open Sans"/>
              <a:ea typeface="Open Sans"/>
              <a:cs typeface="Open Sans"/>
              <a:sym typeface="Open Sans"/>
            </a:endParaRPr>
          </a:p>
        </p:txBody>
      </p:sp>
      <p:sp>
        <p:nvSpPr>
          <p:cNvPr id="137" name="Google Shape;137;p22"/>
          <p:cNvSpPr txBox="1"/>
          <p:nvPr/>
        </p:nvSpPr>
        <p:spPr>
          <a:xfrm>
            <a:off x="425350" y="1452200"/>
            <a:ext cx="9696900" cy="1034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s-ES" sz="2500" b="1">
                <a:solidFill>
                  <a:srgbClr val="262626"/>
                </a:solidFill>
                <a:highlight>
                  <a:srgbClr val="FFFFFF"/>
                </a:highlight>
                <a:latin typeface="Architects Daughter"/>
                <a:ea typeface="Architects Daughter"/>
                <a:cs typeface="Architects Daughter"/>
                <a:sym typeface="Architects Daughter"/>
              </a:rPr>
              <a:t>“Understanding who we are, how we can grow, and how we can better ourselves and our world.”</a:t>
            </a:r>
            <a:endParaRPr sz="2500" b="1">
              <a:solidFill>
                <a:srgbClr val="262626"/>
              </a:solidFill>
              <a:highlight>
                <a:srgbClr val="FFFFFF"/>
              </a:highlight>
              <a:latin typeface="Architects Daughter"/>
              <a:ea typeface="Architects Daughter"/>
              <a:cs typeface="Architects Daughter"/>
              <a:sym typeface="Architects Daughter"/>
            </a:endParaRPr>
          </a:p>
          <a:p>
            <a:pPr marL="2286000" lvl="0" indent="0" algn="l" rtl="0">
              <a:lnSpc>
                <a:spcPct val="115000"/>
              </a:lnSpc>
              <a:spcBef>
                <a:spcPts val="0"/>
              </a:spcBef>
              <a:spcAft>
                <a:spcPts val="0"/>
              </a:spcAft>
              <a:buNone/>
            </a:pPr>
            <a:endParaRPr sz="2400">
              <a:solidFill>
                <a:srgbClr val="262626"/>
              </a:solidFill>
              <a:highlight>
                <a:srgbClr val="FFFFFF"/>
              </a:highlight>
              <a:latin typeface="Open Sans"/>
              <a:ea typeface="Open Sans"/>
              <a:cs typeface="Open Sans"/>
              <a:sym typeface="Open Sans"/>
            </a:endParaRPr>
          </a:p>
        </p:txBody>
      </p:sp>
      <p:sp>
        <p:nvSpPr>
          <p:cNvPr id="138" name="Google Shape;138;p22"/>
          <p:cNvSpPr txBox="1"/>
          <p:nvPr/>
        </p:nvSpPr>
        <p:spPr>
          <a:xfrm>
            <a:off x="666925" y="532300"/>
            <a:ext cx="8405100" cy="1111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4800">
                <a:solidFill>
                  <a:schemeClr val="dk1"/>
                </a:solidFill>
                <a:latin typeface="Architects Daughter"/>
                <a:ea typeface="Architects Daughter"/>
                <a:cs typeface="Architects Daughter"/>
                <a:sym typeface="Architects Daughter"/>
              </a:rPr>
              <a:t>Unity Time: The Home Base. </a:t>
            </a:r>
            <a:endParaRPr sz="2600">
              <a:latin typeface="Architects Daughter"/>
              <a:ea typeface="Architects Daughter"/>
              <a:cs typeface="Architects Daughter"/>
              <a:sym typeface="Architects Daughter"/>
            </a:endParaRPr>
          </a:p>
        </p:txBody>
      </p:sp>
      <p:pic>
        <p:nvPicPr>
          <p:cNvPr id="139" name="Google Shape;139;p22"/>
          <p:cNvPicPr preferRelativeResize="0"/>
          <p:nvPr/>
        </p:nvPicPr>
        <p:blipFill>
          <a:blip r:embed="rId3">
            <a:alphaModFix/>
          </a:blip>
          <a:stretch>
            <a:fillRect/>
          </a:stretch>
        </p:blipFill>
        <p:spPr>
          <a:xfrm>
            <a:off x="9173622" y="3719498"/>
            <a:ext cx="1874128" cy="1874150"/>
          </a:xfrm>
          <a:prstGeom prst="rect">
            <a:avLst/>
          </a:prstGeom>
          <a:noFill/>
          <a:ln>
            <a:noFill/>
          </a:ln>
        </p:spPr>
      </p:pic>
      <p:grpSp>
        <p:nvGrpSpPr>
          <p:cNvPr id="140" name="Google Shape;140;p22"/>
          <p:cNvGrpSpPr/>
          <p:nvPr/>
        </p:nvGrpSpPr>
        <p:grpSpPr>
          <a:xfrm>
            <a:off x="1513062" y="3719505"/>
            <a:ext cx="1910881" cy="1874155"/>
            <a:chOff x="1858375" y="2696050"/>
            <a:chExt cx="3797459" cy="3327100"/>
          </a:xfrm>
        </p:grpSpPr>
        <p:grpSp>
          <p:nvGrpSpPr>
            <p:cNvPr id="141" name="Google Shape;141;p22"/>
            <p:cNvGrpSpPr/>
            <p:nvPr/>
          </p:nvGrpSpPr>
          <p:grpSpPr>
            <a:xfrm>
              <a:off x="1858375" y="2696050"/>
              <a:ext cx="3797459" cy="3327100"/>
              <a:chOff x="1858375" y="2696050"/>
              <a:chExt cx="3797459" cy="3327100"/>
            </a:xfrm>
          </p:grpSpPr>
          <p:pic>
            <p:nvPicPr>
              <p:cNvPr id="142" name="Google Shape;142;p22"/>
              <p:cNvPicPr preferRelativeResize="0"/>
              <p:nvPr/>
            </p:nvPicPr>
            <p:blipFill>
              <a:blip r:embed="rId4">
                <a:alphaModFix/>
              </a:blip>
              <a:stretch>
                <a:fillRect/>
              </a:stretch>
            </p:blipFill>
            <p:spPr>
              <a:xfrm>
                <a:off x="1858375" y="2696050"/>
                <a:ext cx="3797459" cy="3327100"/>
              </a:xfrm>
              <a:prstGeom prst="rect">
                <a:avLst/>
              </a:prstGeom>
              <a:noFill/>
              <a:ln w="38100" cap="flat" cmpd="sng">
                <a:solidFill>
                  <a:srgbClr val="000000"/>
                </a:solidFill>
                <a:prstDash val="solid"/>
                <a:round/>
                <a:headEnd type="none" w="sm" len="sm"/>
                <a:tailEnd type="none" w="sm" len="sm"/>
              </a:ln>
            </p:spPr>
          </p:pic>
          <p:sp>
            <p:nvSpPr>
              <p:cNvPr id="143" name="Google Shape;143;p22"/>
              <p:cNvSpPr/>
              <p:nvPr/>
            </p:nvSpPr>
            <p:spPr>
              <a:xfrm>
                <a:off x="3411950" y="5227850"/>
                <a:ext cx="1944900" cy="7953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22"/>
            <p:cNvGrpSpPr/>
            <p:nvPr/>
          </p:nvGrpSpPr>
          <p:grpSpPr>
            <a:xfrm>
              <a:off x="3877619" y="2751099"/>
              <a:ext cx="1547465" cy="1355807"/>
              <a:chOff x="2229984" y="2696050"/>
              <a:chExt cx="3797459" cy="3327135"/>
            </a:xfrm>
          </p:grpSpPr>
          <p:pic>
            <p:nvPicPr>
              <p:cNvPr id="145" name="Google Shape;145;p22"/>
              <p:cNvPicPr preferRelativeResize="0"/>
              <p:nvPr/>
            </p:nvPicPr>
            <p:blipFill>
              <a:blip r:embed="rId4">
                <a:alphaModFix/>
              </a:blip>
              <a:stretch>
                <a:fillRect/>
              </a:stretch>
            </p:blipFill>
            <p:spPr>
              <a:xfrm>
                <a:off x="2229984" y="2696050"/>
                <a:ext cx="3797459" cy="3327100"/>
              </a:xfrm>
              <a:prstGeom prst="rect">
                <a:avLst/>
              </a:prstGeom>
              <a:noFill/>
              <a:ln>
                <a:noFill/>
              </a:ln>
            </p:spPr>
          </p:pic>
          <p:sp>
            <p:nvSpPr>
              <p:cNvPr id="146" name="Google Shape;146;p22"/>
              <p:cNvSpPr/>
              <p:nvPr/>
            </p:nvSpPr>
            <p:spPr>
              <a:xfrm>
                <a:off x="3411959" y="5224885"/>
                <a:ext cx="1359300" cy="798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 name="Google Shape;147;p22"/>
          <p:cNvSpPr txBox="1"/>
          <p:nvPr/>
        </p:nvSpPr>
        <p:spPr>
          <a:xfrm>
            <a:off x="2916000" y="2930450"/>
            <a:ext cx="6360000" cy="671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s-ES" sz="2500" b="1">
                <a:solidFill>
                  <a:srgbClr val="262626"/>
                </a:solidFill>
                <a:highlight>
                  <a:srgbClr val="FFFFFF"/>
                </a:highlight>
                <a:latin typeface="Architects Daughter"/>
                <a:ea typeface="Architects Daughter"/>
                <a:cs typeface="Architects Daughter"/>
                <a:sym typeface="Architects Daughter"/>
              </a:rPr>
              <a:t>School-wide Opportunities to foster:</a:t>
            </a:r>
            <a:endParaRPr sz="2500" b="1">
              <a:solidFill>
                <a:srgbClr val="262626"/>
              </a:solidFill>
              <a:highlight>
                <a:srgbClr val="FFFFFF"/>
              </a:highlight>
              <a:latin typeface="Architects Daughter"/>
              <a:ea typeface="Architects Daughter"/>
              <a:cs typeface="Architects Daughter"/>
              <a:sym typeface="Architects Daughter"/>
            </a:endParaRPr>
          </a:p>
          <a:p>
            <a:pPr marL="2286000" lvl="0" indent="0" algn="l" rtl="0">
              <a:lnSpc>
                <a:spcPct val="115000"/>
              </a:lnSpc>
              <a:spcBef>
                <a:spcPts val="0"/>
              </a:spcBef>
              <a:spcAft>
                <a:spcPts val="0"/>
              </a:spcAft>
              <a:buNone/>
            </a:pPr>
            <a:endParaRPr sz="2400">
              <a:solidFill>
                <a:srgbClr val="262626"/>
              </a:solidFill>
              <a:highlight>
                <a:srgbClr val="FFFFFF"/>
              </a:highlight>
              <a:latin typeface="Open Sans"/>
              <a:ea typeface="Open Sans"/>
              <a:cs typeface="Open Sans"/>
              <a:sym typeface="Open Sans"/>
            </a:endParaRPr>
          </a:p>
        </p:txBody>
      </p:sp>
      <p:sp>
        <p:nvSpPr>
          <p:cNvPr id="148" name="Google Shape;148;p22"/>
          <p:cNvSpPr txBox="1"/>
          <p:nvPr/>
        </p:nvSpPr>
        <p:spPr>
          <a:xfrm>
            <a:off x="8222775" y="5559200"/>
            <a:ext cx="3366600" cy="671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Liberty’s Culture &amp; </a:t>
            </a:r>
            <a:endParaRPr sz="2200">
              <a:solidFill>
                <a:srgbClr val="262626"/>
              </a:solidFill>
              <a:highlight>
                <a:srgbClr val="FFFFFF"/>
              </a:highlight>
              <a:latin typeface="Architects Daughter"/>
              <a:ea typeface="Architects Daughter"/>
              <a:cs typeface="Architects Daughter"/>
              <a:sym typeface="Architects Daughter"/>
            </a:endParaRPr>
          </a:p>
          <a:p>
            <a:pPr marL="45720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Connectivity</a:t>
            </a:r>
            <a:endParaRPr sz="2200">
              <a:solidFill>
                <a:srgbClr val="262626"/>
              </a:solidFill>
              <a:highlight>
                <a:srgbClr val="FFFFFF"/>
              </a:highlight>
              <a:latin typeface="Architects Daughter"/>
              <a:ea typeface="Architects Daughter"/>
              <a:cs typeface="Architects Daughter"/>
              <a:sym typeface="Architects Daughter"/>
            </a:endParaRPr>
          </a:p>
          <a:p>
            <a:pPr marL="2286000" lvl="0" indent="0" algn="l" rtl="0">
              <a:lnSpc>
                <a:spcPct val="115000"/>
              </a:lnSpc>
              <a:spcBef>
                <a:spcPts val="0"/>
              </a:spcBef>
              <a:spcAft>
                <a:spcPts val="0"/>
              </a:spcAft>
              <a:buNone/>
            </a:pPr>
            <a:endParaRPr sz="2400">
              <a:solidFill>
                <a:srgbClr val="262626"/>
              </a:solidFill>
              <a:highlight>
                <a:srgbClr val="FFFFFF"/>
              </a:highlight>
              <a:latin typeface="Open Sans"/>
              <a:ea typeface="Open Sans"/>
              <a:cs typeface="Open Sans"/>
              <a:sym typeface="Open Sans"/>
            </a:endParaRPr>
          </a:p>
        </p:txBody>
      </p:sp>
      <p:pic>
        <p:nvPicPr>
          <p:cNvPr id="149" name="Google Shape;149;p22"/>
          <p:cNvPicPr preferRelativeResize="0"/>
          <p:nvPr/>
        </p:nvPicPr>
        <p:blipFill>
          <a:blip r:embed="rId5">
            <a:alphaModFix/>
          </a:blip>
          <a:stretch>
            <a:fillRect/>
          </a:stretch>
        </p:blipFill>
        <p:spPr>
          <a:xfrm>
            <a:off x="5134644" y="3788400"/>
            <a:ext cx="2496421" cy="1652850"/>
          </a:xfrm>
          <a:prstGeom prst="rect">
            <a:avLst/>
          </a:prstGeom>
          <a:noFill/>
          <a:ln>
            <a:noFill/>
          </a:ln>
        </p:spPr>
      </p:pic>
      <p:sp>
        <p:nvSpPr>
          <p:cNvPr id="150" name="Google Shape;150;p22"/>
          <p:cNvSpPr txBox="1"/>
          <p:nvPr/>
        </p:nvSpPr>
        <p:spPr>
          <a:xfrm>
            <a:off x="4712238" y="5559200"/>
            <a:ext cx="3173100" cy="67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A Value of Self &amp; </a:t>
            </a:r>
            <a:endParaRPr sz="2200">
              <a:solidFill>
                <a:srgbClr val="262626"/>
              </a:solidFill>
              <a:highlight>
                <a:srgbClr val="FFFFFF"/>
              </a:highlight>
              <a:latin typeface="Architects Daughter"/>
              <a:ea typeface="Architects Daughter"/>
              <a:cs typeface="Architects Daughter"/>
              <a:sym typeface="Architects Daughter"/>
            </a:endParaRPr>
          </a:p>
          <a:p>
            <a:pPr marL="0" lvl="0" indent="0" algn="ctr" rtl="0">
              <a:lnSpc>
                <a:spcPct val="115000"/>
              </a:lnSpc>
              <a:spcBef>
                <a:spcPts val="0"/>
              </a:spcBef>
              <a:spcAft>
                <a:spcPts val="0"/>
              </a:spcAft>
              <a:buNone/>
            </a:pPr>
            <a:r>
              <a:rPr lang="es-ES" sz="2200">
                <a:solidFill>
                  <a:srgbClr val="262626"/>
                </a:solidFill>
                <a:highlight>
                  <a:srgbClr val="FFFFFF"/>
                </a:highlight>
                <a:latin typeface="Architects Daughter"/>
                <a:ea typeface="Architects Daughter"/>
                <a:cs typeface="Architects Daughter"/>
                <a:sym typeface="Architects Daughter"/>
              </a:rPr>
              <a:t>Others</a:t>
            </a:r>
            <a:endParaRPr sz="2200">
              <a:solidFill>
                <a:srgbClr val="262626"/>
              </a:solidFill>
              <a:highlight>
                <a:srgbClr val="FFFFFF"/>
              </a:highlight>
              <a:latin typeface="Architects Daughter"/>
              <a:ea typeface="Architects Daughter"/>
              <a:cs typeface="Architects Daughter"/>
              <a:sym typeface="Architects Daughter"/>
            </a:endParaRPr>
          </a:p>
          <a:p>
            <a:pPr marL="2286000" lvl="0" indent="0" algn="ctr" rtl="0">
              <a:lnSpc>
                <a:spcPct val="115000"/>
              </a:lnSpc>
              <a:spcBef>
                <a:spcPts val="0"/>
              </a:spcBef>
              <a:spcAft>
                <a:spcPts val="0"/>
              </a:spcAft>
              <a:buNone/>
            </a:pPr>
            <a:endParaRPr sz="2400">
              <a:solidFill>
                <a:srgbClr val="262626"/>
              </a:solidFill>
              <a:highlight>
                <a:srgbClr val="FFFFFF"/>
              </a:highlight>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0069_Cox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1050</Words>
  <Application>Microsoft Office PowerPoint</Application>
  <PresentationFormat>Widescreen</PresentationFormat>
  <Paragraphs>187</Paragraphs>
  <Slides>32</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Calibri</vt:lpstr>
      <vt:lpstr>Homemade Apple</vt:lpstr>
      <vt:lpstr>Open Sans</vt:lpstr>
      <vt:lpstr>Questrial</vt:lpstr>
      <vt:lpstr>Barlow Condensed</vt:lpstr>
      <vt:lpstr>Barlow</vt:lpstr>
      <vt:lpstr>Architects Daughter</vt:lpstr>
      <vt:lpstr>Arial</vt:lpstr>
      <vt:lpstr>Poppins</vt:lpstr>
      <vt:lpstr>Raleway Thin</vt:lpstr>
      <vt:lpstr>Raleway</vt:lpstr>
      <vt:lpstr>Lora</vt:lpstr>
      <vt:lpstr>Bangers</vt:lpstr>
      <vt:lpstr>0069_Cox_Template_SlidesMania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Niaz, Madina</dc:creator>
  <cp:lastModifiedBy>Niaz, Madina</cp:lastModifiedBy>
  <cp:revision>1</cp:revision>
  <dcterms:modified xsi:type="dcterms:W3CDTF">2020-09-01T17:32:11Z</dcterms:modified>
</cp:coreProperties>
</file>