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1"/>
  </p:sldMasterIdLst>
  <p:notesMasterIdLst>
    <p:notesMasterId r:id="rId9"/>
  </p:notesMasterIdLst>
  <p:handoutMasterIdLst>
    <p:handoutMasterId r:id="rId10"/>
  </p:handoutMasterIdLst>
  <p:sldIdLst>
    <p:sldId id="258" r:id="rId2"/>
    <p:sldId id="257" r:id="rId3"/>
    <p:sldId id="260" r:id="rId4"/>
    <p:sldId id="261" r:id="rId5"/>
    <p:sldId id="267" r:id="rId6"/>
    <p:sldId id="266" r:id="rId7"/>
    <p:sldId id="26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150D"/>
    <a:srgbClr val="C225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72"/>
    <p:restoredTop sz="57326" autoAdjust="0"/>
  </p:normalViewPr>
  <p:slideViewPr>
    <p:cSldViewPr snapToGrid="0" snapToObjects="1">
      <p:cViewPr varScale="1">
        <p:scale>
          <a:sx n="42" d="100"/>
          <a:sy n="42" d="100"/>
        </p:scale>
        <p:origin x="1776" y="30"/>
      </p:cViewPr>
      <p:guideLst/>
    </p:cSldViewPr>
  </p:slideViewPr>
  <p:notesTextViewPr>
    <p:cViewPr>
      <p:scale>
        <a:sx n="1" d="1"/>
        <a:sy n="1" d="1"/>
      </p:scale>
      <p:origin x="0" y="0"/>
    </p:cViewPr>
  </p:notesTextViewPr>
  <p:notesViewPr>
    <p:cSldViewPr snapToGrid="0" snapToObjects="1" showGuides="1">
      <p:cViewPr varScale="1">
        <p:scale>
          <a:sx n="119" d="100"/>
          <a:sy n="119" d="100"/>
        </p:scale>
        <p:origin x="3776"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DBEB67F-3624-234A-BE7D-97C67BD9A00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b="1" dirty="0">
              <a:solidFill>
                <a:srgbClr val="C22536"/>
              </a:solidFill>
              <a:latin typeface="Trebuchet MS" panose="020B0703020202090204" pitchFamily="34" charset="0"/>
            </a:endParaRPr>
          </a:p>
        </p:txBody>
      </p:sp>
      <p:sp>
        <p:nvSpPr>
          <p:cNvPr id="3" name="Date Placeholder 2">
            <a:extLst>
              <a:ext uri="{FF2B5EF4-FFF2-40B4-BE49-F238E27FC236}">
                <a16:creationId xmlns:a16="http://schemas.microsoft.com/office/drawing/2014/main" id="{F0A71B46-14D8-8E4E-94CF-DB08BF6687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43E934-413D-2241-80FF-C05625C2FD5A}" type="datetimeFigureOut">
              <a:rPr lang="en-US" smtClean="0">
                <a:latin typeface="Trebuchet MS" panose="020B0703020202090204" pitchFamily="34" charset="0"/>
              </a:rPr>
              <a:t>8/12/2021</a:t>
            </a:fld>
            <a:endParaRPr lang="en-US">
              <a:latin typeface="Trebuchet MS" panose="020B0703020202090204" pitchFamily="34" charset="0"/>
            </a:endParaRPr>
          </a:p>
        </p:txBody>
      </p:sp>
      <p:sp>
        <p:nvSpPr>
          <p:cNvPr id="4" name="Footer Placeholder 3">
            <a:extLst>
              <a:ext uri="{FF2B5EF4-FFF2-40B4-BE49-F238E27FC236}">
                <a16:creationId xmlns:a16="http://schemas.microsoft.com/office/drawing/2014/main" id="{F95BD1B1-635F-414B-AFB2-E2495A2A7E1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Trebuchet MS" panose="020B0703020202090204" pitchFamily="34" charset="0"/>
            </a:endParaRPr>
          </a:p>
        </p:txBody>
      </p:sp>
      <p:sp>
        <p:nvSpPr>
          <p:cNvPr id="5" name="Slide Number Placeholder 4">
            <a:extLst>
              <a:ext uri="{FF2B5EF4-FFF2-40B4-BE49-F238E27FC236}">
                <a16:creationId xmlns:a16="http://schemas.microsoft.com/office/drawing/2014/main" id="{C8D6C7FA-15A0-1745-8468-8DF229C5912D}"/>
              </a:ext>
            </a:extLst>
          </p:cNvPr>
          <p:cNvSpPr>
            <a:spLocks noGrp="1"/>
          </p:cNvSpPr>
          <p:nvPr>
            <p:ph type="sldNum" sz="quarter" idx="3"/>
          </p:nvPr>
        </p:nvSpPr>
        <p:spPr>
          <a:xfrm>
            <a:off x="3884613" y="8685213"/>
            <a:ext cx="1214512" cy="458787"/>
          </a:xfrm>
          <a:prstGeom prst="rect">
            <a:avLst/>
          </a:prstGeom>
        </p:spPr>
        <p:txBody>
          <a:bodyPr vert="horz" lIns="91440" tIns="45720" rIns="91440" bIns="45720" rtlCol="0" anchor="b"/>
          <a:lstStyle>
            <a:lvl1pPr algn="r">
              <a:defRPr sz="1200"/>
            </a:lvl1pPr>
          </a:lstStyle>
          <a:p>
            <a:fld id="{421CEE23-1D07-DC48-9F09-438665CE0303}" type="slidenum">
              <a:rPr lang="en-US" smtClean="0">
                <a:latin typeface="Trebuchet MS" panose="020B0703020202090204" pitchFamily="34" charset="0"/>
              </a:rPr>
              <a:t>‹#›</a:t>
            </a:fld>
            <a:endParaRPr lang="en-US">
              <a:latin typeface="Trebuchet MS" panose="020B0703020202090204" pitchFamily="34" charset="0"/>
            </a:endParaRPr>
          </a:p>
        </p:txBody>
      </p:sp>
      <p:pic>
        <p:nvPicPr>
          <p:cNvPr id="8" name="Picture 7" descr="Virginia Department of Education">
            <a:extLst>
              <a:ext uri="{FF2B5EF4-FFF2-40B4-BE49-F238E27FC236}">
                <a16:creationId xmlns:a16="http://schemas.microsoft.com/office/drawing/2014/main" id="{D52D0C5F-12A8-2744-8BAB-43409134C888}"/>
              </a:ext>
            </a:extLst>
          </p:cNvPr>
          <p:cNvPicPr>
            <a:picLocks noChangeAspect="1"/>
          </p:cNvPicPr>
          <p:nvPr/>
        </p:nvPicPr>
        <p:blipFill>
          <a:blip r:embed="rId2"/>
          <a:stretch>
            <a:fillRect/>
          </a:stretch>
        </p:blipFill>
        <p:spPr>
          <a:xfrm rot="16200000">
            <a:off x="-3294337" y="4376445"/>
            <a:ext cx="7047450" cy="403060"/>
          </a:xfrm>
          <a:prstGeom prst="rect">
            <a:avLst/>
          </a:prstGeom>
        </p:spPr>
      </p:pic>
      <p:pic>
        <p:nvPicPr>
          <p:cNvPr id="9" name="Picture 8" descr="VDOE Logo">
            <a:extLst>
              <a:ext uri="{FF2B5EF4-FFF2-40B4-BE49-F238E27FC236}">
                <a16:creationId xmlns:a16="http://schemas.microsoft.com/office/drawing/2014/main" id="{E9796202-4EA2-B645-87AB-B65B91A70239}"/>
              </a:ext>
            </a:extLst>
          </p:cNvPr>
          <p:cNvPicPr>
            <a:picLocks noChangeAspect="1"/>
          </p:cNvPicPr>
          <p:nvPr/>
        </p:nvPicPr>
        <p:blipFill>
          <a:blip r:embed="rId3"/>
          <a:stretch>
            <a:fillRect/>
          </a:stretch>
        </p:blipFill>
        <p:spPr>
          <a:xfrm>
            <a:off x="5392029" y="8699765"/>
            <a:ext cx="1376362" cy="458787"/>
          </a:xfrm>
          <a:prstGeom prst="rect">
            <a:avLst/>
          </a:prstGeom>
        </p:spPr>
      </p:pic>
    </p:spTree>
    <p:extLst>
      <p:ext uri="{BB962C8B-B14F-4D97-AF65-F5344CB8AC3E}">
        <p14:creationId xmlns:p14="http://schemas.microsoft.com/office/powerpoint/2010/main" val="29158470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spc="0">
                <a:solidFill>
                  <a:srgbClr val="C22536"/>
                </a:solidFill>
                <a:latin typeface="Trebuchet MS" panose="020B070302020209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Trebuchet MS" panose="020B0703020202090204" pitchFamily="34" charset="0"/>
              </a:defRPr>
            </a:lvl1pPr>
          </a:lstStyle>
          <a:p>
            <a:fld id="{DECE677D-151F-BC40-B7BE-400103977BBA}" type="datetimeFigureOut">
              <a:rPr lang="en-US" smtClean="0"/>
              <a:pPr/>
              <a:t>8/12/2021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Trebuchet MS" panose="020B0703020202090204" pitchFamily="34" charset="0"/>
              </a:defRPr>
            </a:lvl1pPr>
          </a:lstStyle>
          <a:p>
            <a:endParaRPr lang="en-US"/>
          </a:p>
        </p:txBody>
      </p:sp>
      <p:sp>
        <p:nvSpPr>
          <p:cNvPr id="7" name="Slide Number Placeholder 6"/>
          <p:cNvSpPr>
            <a:spLocks noGrp="1"/>
          </p:cNvSpPr>
          <p:nvPr>
            <p:ph type="sldNum" sz="quarter" idx="5"/>
          </p:nvPr>
        </p:nvSpPr>
        <p:spPr>
          <a:xfrm>
            <a:off x="3884613" y="8685213"/>
            <a:ext cx="1507416" cy="458787"/>
          </a:xfrm>
          <a:prstGeom prst="rect">
            <a:avLst/>
          </a:prstGeom>
        </p:spPr>
        <p:txBody>
          <a:bodyPr vert="horz" lIns="91440" tIns="45720" rIns="91440" bIns="45720" rtlCol="0" anchor="b"/>
          <a:lstStyle>
            <a:lvl1pPr algn="r">
              <a:defRPr sz="1200" b="0" i="0">
                <a:latin typeface="Trebuchet MS" panose="020B0703020202090204" pitchFamily="34" charset="0"/>
              </a:defRPr>
            </a:lvl1pPr>
          </a:lstStyle>
          <a:p>
            <a:fld id="{8571A650-665F-B049-BFDF-C141BB58E043}" type="slidenum">
              <a:rPr lang="en-US" smtClean="0"/>
              <a:pPr/>
              <a:t>‹#›</a:t>
            </a:fld>
            <a:endParaRPr lang="en-US"/>
          </a:p>
        </p:txBody>
      </p:sp>
      <p:pic>
        <p:nvPicPr>
          <p:cNvPr id="8" name="Picture 7" descr="Virginia Department of Education">
            <a:extLst>
              <a:ext uri="{FF2B5EF4-FFF2-40B4-BE49-F238E27FC236}">
                <a16:creationId xmlns:a16="http://schemas.microsoft.com/office/drawing/2014/main" id="{1192FC82-0DC6-BE4B-AD31-32623ABF6535}"/>
              </a:ext>
            </a:extLst>
          </p:cNvPr>
          <p:cNvPicPr>
            <a:picLocks noChangeAspect="1"/>
          </p:cNvPicPr>
          <p:nvPr/>
        </p:nvPicPr>
        <p:blipFill>
          <a:blip r:embed="rId2"/>
          <a:stretch>
            <a:fillRect/>
          </a:stretch>
        </p:blipFill>
        <p:spPr>
          <a:xfrm rot="16200000">
            <a:off x="-3294337" y="4376445"/>
            <a:ext cx="7047450" cy="403060"/>
          </a:xfrm>
          <a:prstGeom prst="rect">
            <a:avLst/>
          </a:prstGeom>
        </p:spPr>
      </p:pic>
      <p:pic>
        <p:nvPicPr>
          <p:cNvPr id="9" name="Picture 8" descr="VDOE Logo">
            <a:extLst>
              <a:ext uri="{FF2B5EF4-FFF2-40B4-BE49-F238E27FC236}">
                <a16:creationId xmlns:a16="http://schemas.microsoft.com/office/drawing/2014/main" id="{C661D7A9-1EE3-1E4B-991D-69264DAF9DA3}"/>
              </a:ext>
            </a:extLst>
          </p:cNvPr>
          <p:cNvPicPr>
            <a:picLocks noChangeAspect="1"/>
          </p:cNvPicPr>
          <p:nvPr/>
        </p:nvPicPr>
        <p:blipFill>
          <a:blip r:embed="rId3"/>
          <a:stretch>
            <a:fillRect/>
          </a:stretch>
        </p:blipFill>
        <p:spPr>
          <a:xfrm>
            <a:off x="5392029" y="8699765"/>
            <a:ext cx="1376362" cy="458787"/>
          </a:xfrm>
          <a:prstGeom prst="rect">
            <a:avLst/>
          </a:prstGeom>
        </p:spPr>
      </p:pic>
    </p:spTree>
    <p:extLst>
      <p:ext uri="{BB962C8B-B14F-4D97-AF65-F5344CB8AC3E}">
        <p14:creationId xmlns:p14="http://schemas.microsoft.com/office/powerpoint/2010/main" val="328452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ea.org/resource-library/legal-guidance-transgender-students-rights"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www.ama-assn.org/system/files/2019-03/transgender-public-facilities-issue-brief.pdf" TargetMode="External"/><Relationship Id="rId4" Type="http://schemas.openxmlformats.org/officeDocument/2006/relationships/hyperlink" Target="https://www.apa.org/pi/lgbt/programs/safe-supportive/lgbt/school-administrators.pdf"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Hi…we</a:t>
            </a:r>
            <a:r>
              <a:rPr lang="en-US" baseline="0" dirty="0" smtClean="0"/>
              <a:t> will review the background of the model policies as well as the key recommendations from the model policies.</a:t>
            </a:r>
            <a:endParaRPr lang="en-US" dirty="0" smtClean="0"/>
          </a:p>
          <a:p>
            <a:endParaRPr lang="en-US" dirty="0"/>
          </a:p>
        </p:txBody>
      </p:sp>
      <p:sp>
        <p:nvSpPr>
          <p:cNvPr id="4" name="Slide Number Placeholder 3"/>
          <p:cNvSpPr>
            <a:spLocks noGrp="1"/>
          </p:cNvSpPr>
          <p:nvPr>
            <p:ph type="sldNum" sz="quarter" idx="10"/>
          </p:nvPr>
        </p:nvSpPr>
        <p:spPr/>
        <p:txBody>
          <a:bodyPr/>
          <a:lstStyle/>
          <a:p>
            <a:fld id="{8571A650-665F-B049-BFDF-C141BB58E043}" type="slidenum">
              <a:rPr lang="en-US" smtClean="0"/>
              <a:pPr/>
              <a:t>1</a:t>
            </a:fld>
            <a:endParaRPr lang="en-US"/>
          </a:p>
        </p:txBody>
      </p:sp>
    </p:spTree>
    <p:extLst>
      <p:ext uri="{BB962C8B-B14F-4D97-AF65-F5344CB8AC3E}">
        <p14:creationId xmlns:p14="http://schemas.microsoft.com/office/powerpoint/2010/main" val="4046672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2020 Virginia General</a:t>
            </a:r>
            <a:r>
              <a:rPr lang="en-US" baseline="0" dirty="0" smtClean="0"/>
              <a:t> Assembly (House Bill 145 and Senate Bill 161, now enacted in the Code of Virginia), directed VDOE to develop…</a:t>
            </a:r>
          </a:p>
          <a:p>
            <a:endParaRPr lang="en-US" baseline="0" dirty="0" smtClean="0"/>
          </a:p>
          <a:p>
            <a:r>
              <a:rPr lang="en-US" baseline="0" dirty="0" smtClean="0"/>
              <a:t>It also directed each school board in Virginia to adopt policies…</a:t>
            </a:r>
          </a:p>
          <a:p>
            <a:endParaRPr lang="en-US" baseline="0" dirty="0" smtClean="0"/>
          </a:p>
          <a:p>
            <a:endParaRPr lang="en-US" baseline="0" dirty="0" smtClean="0"/>
          </a:p>
          <a:p>
            <a:r>
              <a:rPr lang="en-US" baseline="0" dirty="0" smtClean="0"/>
              <a:t>The VDOE pulled together an advisory committee to help with the development of the model policies. This committee included… and representatives from state professional associations, including </a:t>
            </a:r>
          </a:p>
          <a:p>
            <a:pPr marL="171450" indent="-171450">
              <a:buFontTx/>
              <a:buChar char="-"/>
            </a:pPr>
            <a:r>
              <a:rPr lang="en-US" baseline="0" dirty="0" smtClean="0"/>
              <a:t>The Virginia School Boards Association,</a:t>
            </a:r>
          </a:p>
          <a:p>
            <a:pPr marL="171450" indent="-171450">
              <a:buFontTx/>
              <a:buChar char="-"/>
            </a:pPr>
            <a:r>
              <a:rPr lang="en-US" baseline="0" dirty="0" smtClean="0"/>
              <a:t>Virginia Association of Elementary School Principals</a:t>
            </a:r>
          </a:p>
          <a:p>
            <a:pPr marL="171450" indent="-171450">
              <a:buFontTx/>
              <a:buChar char="-"/>
            </a:pPr>
            <a:r>
              <a:rPr lang="en-US" baseline="0" dirty="0" smtClean="0"/>
              <a:t>Virginia Association of School Superintendents</a:t>
            </a:r>
          </a:p>
          <a:p>
            <a:pPr marL="171450" indent="-171450">
              <a:buFontTx/>
              <a:buChar char="-"/>
            </a:pPr>
            <a:r>
              <a:rPr lang="en-US" baseline="0" dirty="0" smtClean="0"/>
              <a:t>Virginia Alliance for School Counseling,</a:t>
            </a:r>
          </a:p>
          <a:p>
            <a:pPr marL="171450" indent="-171450">
              <a:buFontTx/>
              <a:buChar char="-"/>
            </a:pPr>
            <a:r>
              <a:rPr lang="en-US" baseline="0" dirty="0" smtClean="0"/>
              <a:t>Virginia Academy of School Psychologists</a:t>
            </a:r>
          </a:p>
          <a:p>
            <a:pPr marL="171450" indent="-171450">
              <a:buFontTx/>
              <a:buChar char="-"/>
            </a:pPr>
            <a:r>
              <a:rPr lang="en-US" baseline="0" dirty="0" smtClean="0"/>
              <a:t>Virginia Association of School Social Workers</a:t>
            </a:r>
          </a:p>
          <a:p>
            <a:pPr marL="171450" indent="-171450">
              <a:buFontTx/>
              <a:buChar char="-"/>
            </a:pPr>
            <a:endParaRPr lang="en-US" baseline="0" dirty="0" smtClean="0"/>
          </a:p>
          <a:p>
            <a:pPr marL="0" indent="0">
              <a:buFontTx/>
              <a:buNone/>
            </a:pPr>
            <a:r>
              <a:rPr lang="en-US" baseline="0" dirty="0" smtClean="0"/>
              <a:t>The committee also included parents and students.</a:t>
            </a:r>
          </a:p>
          <a:p>
            <a:pPr marL="0" indent="0">
              <a:buFontTx/>
              <a:buNone/>
            </a:pPr>
            <a:endParaRPr lang="en-US" baseline="0" dirty="0" smtClean="0"/>
          </a:p>
          <a:p>
            <a:pPr marL="0" indent="0">
              <a:buFontTx/>
              <a:buNone/>
            </a:pPr>
            <a:r>
              <a:rPr lang="en-US" dirty="0" smtClean="0"/>
              <a:t>The model policies were posted on The Virginia Regulatory </a:t>
            </a:r>
            <a:r>
              <a:rPr lang="en-US" dirty="0" err="1" smtClean="0"/>
              <a:t>TownHall</a:t>
            </a:r>
            <a:r>
              <a:rPr lang="en-US" dirty="0" smtClean="0"/>
              <a:t> on January 4, 2021 and following public review, became effective in March for school divisions to use.</a:t>
            </a:r>
            <a:r>
              <a:rPr lang="en-US" baseline="0" dirty="0" smtClean="0"/>
              <a:t> O</a:t>
            </a:r>
            <a:r>
              <a:rPr lang="en-US" dirty="0" smtClean="0"/>
              <a:t>n April 2, 2021, Superintendent’s Memo #085-21 announced that the model policies document had been finalized and had also been made available on VDOE’s Gender Diversity webpage. </a:t>
            </a:r>
            <a:endParaRPr lang="en-US" baseline="0" dirty="0" smtClean="0"/>
          </a:p>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8571A650-665F-B049-BFDF-C141BB58E043}" type="slidenum">
              <a:rPr lang="en-US" smtClean="0"/>
              <a:pPr/>
              <a:t>2</a:t>
            </a:fld>
            <a:endParaRPr lang="en-US"/>
          </a:p>
        </p:txBody>
      </p:sp>
    </p:spTree>
    <p:extLst>
      <p:ext uri="{BB962C8B-B14F-4D97-AF65-F5344CB8AC3E}">
        <p14:creationId xmlns:p14="http://schemas.microsoft.com/office/powerpoint/2010/main" val="1332033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respect to content of local policies, VDOE’s model policies extend beyond just compliance with nondiscrimination laws to cover matters related to student records, student privacy, bullying and harassment, dress codes, and participation in school activities, among others. These topics were statutorily mandated to be included in the VDOE guidance. Therefore, nondiscrimination policies alone may be insufficient to meet the full scope of this legal mandate.</a:t>
            </a:r>
            <a:endParaRPr lang="en-US" dirty="0"/>
          </a:p>
        </p:txBody>
      </p:sp>
      <p:sp>
        <p:nvSpPr>
          <p:cNvPr id="4" name="Slide Number Placeholder 3"/>
          <p:cNvSpPr>
            <a:spLocks noGrp="1"/>
          </p:cNvSpPr>
          <p:nvPr>
            <p:ph type="sldNum" sz="quarter" idx="10"/>
          </p:nvPr>
        </p:nvSpPr>
        <p:spPr/>
        <p:txBody>
          <a:bodyPr/>
          <a:lstStyle/>
          <a:p>
            <a:fld id="{8571A650-665F-B049-BFDF-C141BB58E043}" type="slidenum">
              <a:rPr lang="en-US" smtClean="0"/>
              <a:pPr/>
              <a:t>3</a:t>
            </a:fld>
            <a:endParaRPr lang="en-US"/>
          </a:p>
        </p:txBody>
      </p:sp>
    </p:spTree>
    <p:extLst>
      <p:ext uri="{BB962C8B-B14F-4D97-AF65-F5344CB8AC3E}">
        <p14:creationId xmlns:p14="http://schemas.microsoft.com/office/powerpoint/2010/main" val="2480972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 </a:t>
            </a:r>
            <a:r>
              <a:rPr lang="en-US" baseline="0" dirty="0" smtClean="0"/>
              <a:t>want to share the guiding principle that informed the development of the model policies. The VDOE is committed to advancing equity in Virginia public schools, which means  that all students have a right to learn…And these policies benefit not only transgender students, but the inclusive policies benefit all students.</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model policies also reflect best practices as endorsed by medical and educational professionals, </a:t>
            </a:r>
            <a:r>
              <a:rPr lang="en-US" sz="1200" b="0" i="0" kern="1200" dirty="0" smtClean="0">
                <a:solidFill>
                  <a:schemeClr val="tx1"/>
                </a:solidFill>
                <a:effectLst/>
                <a:latin typeface="+mn-lt"/>
                <a:ea typeface="+mn-ea"/>
                <a:cs typeface="+mn-cs"/>
              </a:rPr>
              <a:t>including (but not limited to) the </a:t>
            </a:r>
            <a:r>
              <a:rPr lang="en-US" sz="1200" b="0" i="0" kern="1200" dirty="0" smtClean="0">
                <a:solidFill>
                  <a:schemeClr val="tx1"/>
                </a:solidFill>
                <a:effectLst/>
                <a:latin typeface="+mn-lt"/>
                <a:ea typeface="+mn-ea"/>
                <a:cs typeface="+mn-cs"/>
                <a:hlinkClick r:id="rId3"/>
              </a:rPr>
              <a:t>National Education Association</a:t>
            </a:r>
            <a:r>
              <a:rPr lang="en-US"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hlinkClick r:id="rId4"/>
              </a:rPr>
              <a:t>American Psychological Association</a:t>
            </a:r>
            <a:r>
              <a:rPr lang="en-US" sz="1200" b="0" i="0" kern="1200" dirty="0" smtClean="0">
                <a:solidFill>
                  <a:schemeClr val="tx1"/>
                </a:solidFill>
                <a:effectLst/>
                <a:latin typeface="+mn-lt"/>
                <a:ea typeface="+mn-ea"/>
                <a:cs typeface="+mn-cs"/>
              </a:rPr>
              <a:t>, </a:t>
            </a:r>
            <a:r>
              <a:rPr lang="en-US" sz="1200" b="0" i="0" u="sng" kern="1200" dirty="0" smtClean="0">
                <a:solidFill>
                  <a:schemeClr val="tx1"/>
                </a:solidFill>
                <a:effectLst/>
                <a:latin typeface="+mn-lt"/>
                <a:ea typeface="+mn-ea"/>
                <a:cs typeface="+mn-cs"/>
              </a:rPr>
              <a:t>National Association of School Psychologists</a:t>
            </a:r>
            <a:r>
              <a:rPr lang="en-US" sz="1200" b="0" i="0" kern="1200" dirty="0" smtClean="0">
                <a:solidFill>
                  <a:schemeClr val="tx1"/>
                </a:solidFill>
                <a:effectLst/>
                <a:latin typeface="+mn-lt"/>
                <a:ea typeface="+mn-ea"/>
                <a:cs typeface="+mn-cs"/>
              </a:rPr>
              <a:t>, the American Academy of Pediatrics (https://services.aap.org/en/news-room/news-releases/aap/2021/american-academy-of-pediatrics-speaks-out-against-bills-harming-transgender-youth/), and the </a:t>
            </a:r>
            <a:r>
              <a:rPr lang="en-US" sz="1200" b="0" i="0" kern="1200" dirty="0" smtClean="0">
                <a:solidFill>
                  <a:schemeClr val="tx1"/>
                </a:solidFill>
                <a:effectLst/>
                <a:latin typeface="+mn-lt"/>
                <a:ea typeface="+mn-ea"/>
                <a:cs typeface="+mn-cs"/>
                <a:hlinkClick r:id="rId5"/>
              </a:rPr>
              <a:t>American Medical Association</a:t>
            </a:r>
            <a:r>
              <a:rPr lang="en-US" sz="1200" b="0" i="0" kern="1200" dirty="0" smtClean="0">
                <a:solidFill>
                  <a:schemeClr val="tx1"/>
                </a:solidFill>
                <a:effectLst/>
                <a:latin typeface="+mn-lt"/>
                <a:ea typeface="+mn-ea"/>
                <a:cs typeface="+mn-cs"/>
              </a:rPr>
              <a:t>.</a:t>
            </a:r>
            <a:endParaRPr lang="en-US" dirty="0" smtClean="0"/>
          </a:p>
          <a:p>
            <a:endParaRPr lang="en-US" baseline="0" dirty="0" smtClean="0"/>
          </a:p>
          <a:p>
            <a:endParaRPr lang="en-US" dirty="0" smtClean="0"/>
          </a:p>
          <a:p>
            <a:endParaRPr lang="en-US" dirty="0" smtClean="0"/>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571A650-665F-B049-BFDF-C141BB58E043}" type="slidenum">
              <a:rPr lang="en-US" smtClean="0"/>
              <a:pPr/>
              <a:t>4</a:t>
            </a:fld>
            <a:endParaRPr lang="en-US"/>
          </a:p>
        </p:txBody>
      </p:sp>
    </p:spTree>
    <p:extLst>
      <p:ext uri="{BB962C8B-B14F-4D97-AF65-F5344CB8AC3E}">
        <p14:creationId xmlns:p14="http://schemas.microsoft.com/office/powerpoint/2010/main" val="2444951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Finally, we know that transgender and </a:t>
            </a:r>
            <a:r>
              <a:rPr lang="en-US" dirty="0" err="1" smtClean="0"/>
              <a:t>nonbinary</a:t>
            </a:r>
            <a:r>
              <a:rPr lang="en-US" dirty="0" smtClean="0"/>
              <a:t> students are some of our most vulnerable students. According to the Trevor</a:t>
            </a:r>
            <a:r>
              <a:rPr lang="en-US" baseline="0" dirty="0" smtClean="0"/>
              <a:t> National Survey on LGBTQ Youth Mental Health in 2021, more than half of transgender and binary youth have considered attempting suicide in the past year. However, we also know from that survey that </a:t>
            </a:r>
            <a:r>
              <a:rPr lang="en-US" sz="1200" baseline="0" dirty="0" smtClean="0"/>
              <a:t>t</a:t>
            </a:r>
            <a:r>
              <a:rPr lang="en-US" sz="1200" dirty="0" smtClean="0"/>
              <a:t>ransgender and </a:t>
            </a:r>
            <a:r>
              <a:rPr lang="en-US" sz="1200" dirty="0" err="1" smtClean="0"/>
              <a:t>nonbinary</a:t>
            </a:r>
            <a:r>
              <a:rPr lang="en-US" sz="1200" dirty="0" smtClean="0"/>
              <a:t> youth who reported having pronouns respected by all of the people they lived with attempted suicide at half the rate of those who did not have their pronouns respected by anyone with whom they lived.</a:t>
            </a:r>
          </a:p>
          <a:p>
            <a:endParaRPr lang="en-US" dirty="0"/>
          </a:p>
        </p:txBody>
      </p:sp>
      <p:sp>
        <p:nvSpPr>
          <p:cNvPr id="4" name="Slide Number Placeholder 3"/>
          <p:cNvSpPr>
            <a:spLocks noGrp="1"/>
          </p:cNvSpPr>
          <p:nvPr>
            <p:ph type="sldNum" sz="quarter" idx="10"/>
          </p:nvPr>
        </p:nvSpPr>
        <p:spPr/>
        <p:txBody>
          <a:bodyPr/>
          <a:lstStyle/>
          <a:p>
            <a:fld id="{8571A650-665F-B049-BFDF-C141BB58E043}" type="slidenum">
              <a:rPr lang="en-US" smtClean="0"/>
              <a:pPr/>
              <a:t>5</a:t>
            </a:fld>
            <a:endParaRPr lang="en-US"/>
          </a:p>
        </p:txBody>
      </p:sp>
    </p:spTree>
    <p:extLst>
      <p:ext uri="{BB962C8B-B14F-4D97-AF65-F5344CB8AC3E}">
        <p14:creationId xmlns:p14="http://schemas.microsoft.com/office/powerpoint/2010/main" val="4091697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In addition to the federal and state laws referenced in the document, there is also recent guidance from the US Department of Education. On June 16 this year, the  USDE issued a Notice of Interpretation, which states that the Office of Civil Rights will enforce Title IX’s prohibition on discrimination on the basis of sex, which includes gender identity. This  means that they will investigate allegations of being harassed, disciplined in a discriminatory manner, excluded from, denied equal access to, or subject to sex stereotyping in education programs and activities, denied the benefits of such programs or activities, or otherwise treated differently because of gender identity.</a:t>
            </a:r>
          </a:p>
          <a:p>
            <a:endParaRPr lang="en-US" dirty="0" smtClean="0"/>
          </a:p>
          <a:p>
            <a:r>
              <a:rPr lang="en-US" dirty="0" smtClean="0"/>
              <a:t>…</a:t>
            </a:r>
          </a:p>
          <a:p>
            <a:endParaRPr lang="en-US" dirty="0" smtClean="0"/>
          </a:p>
          <a:p>
            <a:r>
              <a:rPr lang="en-US" dirty="0" smtClean="0"/>
              <a:t>In summary, these model policies are designed to advance equity</a:t>
            </a:r>
            <a:r>
              <a:rPr lang="en-US" baseline="0" dirty="0" smtClean="0"/>
              <a:t> for transgender students and comply with many state and federal laws.</a:t>
            </a:r>
          </a:p>
          <a:p>
            <a:endParaRPr lang="en-US" baseline="0" dirty="0" smtClean="0"/>
          </a:p>
        </p:txBody>
      </p:sp>
      <p:sp>
        <p:nvSpPr>
          <p:cNvPr id="4" name="Slide Number Placeholder 3"/>
          <p:cNvSpPr>
            <a:spLocks noGrp="1"/>
          </p:cNvSpPr>
          <p:nvPr>
            <p:ph type="sldNum" sz="quarter" idx="10"/>
          </p:nvPr>
        </p:nvSpPr>
        <p:spPr/>
        <p:txBody>
          <a:bodyPr/>
          <a:lstStyle/>
          <a:p>
            <a:fld id="{8571A650-665F-B049-BFDF-C141BB58E043}" type="slidenum">
              <a:rPr lang="en-US" smtClean="0"/>
              <a:pPr/>
              <a:t>6</a:t>
            </a:fld>
            <a:endParaRPr lang="en-US"/>
          </a:p>
        </p:txBody>
      </p:sp>
    </p:spTree>
    <p:extLst>
      <p:ext uri="{BB962C8B-B14F-4D97-AF65-F5344CB8AC3E}">
        <p14:creationId xmlns:p14="http://schemas.microsoft.com/office/powerpoint/2010/main" val="1637921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end this, I wanted to share that we have a Gender Diversity webpage to support you.</a:t>
            </a:r>
            <a:r>
              <a:rPr lang="en-US" baseline="0" dirty="0" smtClean="0"/>
              <a:t> On this webpage, there are resources separated for different audiences. There are model policies and existing policies and guidelines available that school divisions can use in addition to the VDOE model policies. Under procedural and implementation resources, there are sample forms that schools can use, such as a sample form to develop a support plan for a transgender student. We have also identified some resources for professional development since the model policies do recommend requiring training for at a minimum, school mental health professionals such as SP, SC, and SSWs. VDOE is working on training modules that we hope to have available this fall.</a:t>
            </a:r>
          </a:p>
          <a:p>
            <a:endParaRPr lang="en-US" baseline="0" dirty="0" smtClean="0"/>
          </a:p>
          <a:p>
            <a:endParaRPr lang="en-US" baseline="0" dirty="0" smtClean="0"/>
          </a:p>
          <a:p>
            <a:r>
              <a:rPr lang="en-US" baseline="0" dirty="0" smtClean="0"/>
              <a:t>Let me go ahead and show you how to access that webpage…</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8571A650-665F-B049-BFDF-C141BB58E043}" type="slidenum">
              <a:rPr lang="en-US" smtClean="0"/>
              <a:pPr/>
              <a:t>7</a:t>
            </a:fld>
            <a:endParaRPr lang="en-US"/>
          </a:p>
        </p:txBody>
      </p:sp>
    </p:spTree>
    <p:extLst>
      <p:ext uri="{BB962C8B-B14F-4D97-AF65-F5344CB8AC3E}">
        <p14:creationId xmlns:p14="http://schemas.microsoft.com/office/powerpoint/2010/main" val="42528858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BF2886-BB9C-4A1F-A3DA-83B7E874124C}" type="datetime1">
              <a:rPr lang="en-US" smtClean="0"/>
              <a:t>8/12/2021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E842EE-07A5-BF42-B259-F0753968FB43}" type="slidenum">
              <a:rPr lang="en-US" smtClean="0"/>
              <a:t>‹#›</a:t>
            </a:fld>
            <a:endParaRPr lang="en-US"/>
          </a:p>
        </p:txBody>
      </p:sp>
      <p:pic>
        <p:nvPicPr>
          <p:cNvPr id="7" name="Picture 6" descr="VDOE Logo&#10;">
            <a:extLst>
              <a:ext uri="{FF2B5EF4-FFF2-40B4-BE49-F238E27FC236}">
                <a16:creationId xmlns:a16="http://schemas.microsoft.com/office/drawing/2014/main" id="{D01BE02D-DE6D-2A4F-912A-30E38F9A3BBC}"/>
              </a:ext>
            </a:extLst>
          </p:cNvPr>
          <p:cNvPicPr>
            <a:picLocks noChangeAspect="1"/>
          </p:cNvPicPr>
          <p:nvPr userDrawn="1"/>
        </p:nvPicPr>
        <p:blipFill>
          <a:blip r:embed="rId2"/>
          <a:stretch>
            <a:fillRect/>
          </a:stretch>
        </p:blipFill>
        <p:spPr>
          <a:xfrm>
            <a:off x="9622340" y="6116944"/>
            <a:ext cx="2531806" cy="843935"/>
          </a:xfrm>
          <a:prstGeom prst="rect">
            <a:avLst/>
          </a:prstGeom>
        </p:spPr>
      </p:pic>
    </p:spTree>
    <p:extLst>
      <p:ext uri="{BB962C8B-B14F-4D97-AF65-F5344CB8AC3E}">
        <p14:creationId xmlns:p14="http://schemas.microsoft.com/office/powerpoint/2010/main" val="623245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807386-36D0-4D35-A3B3-C88815D82914}" type="datetime1">
              <a:rPr lang="en-US" smtClean="0"/>
              <a:t>8/12/2021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E842EE-07A5-BF42-B259-F0753968FB43}" type="slidenum">
              <a:rPr lang="en-US" smtClean="0"/>
              <a:t>‹#›</a:t>
            </a:fld>
            <a:endParaRPr lang="en-US"/>
          </a:p>
        </p:txBody>
      </p:sp>
      <p:pic>
        <p:nvPicPr>
          <p:cNvPr id="7" name="Picture 6" descr="Virginia Department of Education">
            <a:extLst>
              <a:ext uri="{FF2B5EF4-FFF2-40B4-BE49-F238E27FC236}">
                <a16:creationId xmlns:a16="http://schemas.microsoft.com/office/drawing/2014/main" id="{92452067-EE6E-4741-B132-4798F0431CE4}"/>
              </a:ext>
            </a:extLst>
          </p:cNvPr>
          <p:cNvPicPr>
            <a:picLocks noChangeAspect="1"/>
          </p:cNvPicPr>
          <p:nvPr userDrawn="1"/>
        </p:nvPicPr>
        <p:blipFill>
          <a:blip r:embed="rId2"/>
          <a:stretch>
            <a:fillRect/>
          </a:stretch>
        </p:blipFill>
        <p:spPr>
          <a:xfrm rot="16200000">
            <a:off x="-3027420" y="3223349"/>
            <a:ext cx="6664605" cy="381164"/>
          </a:xfrm>
          <a:prstGeom prst="rect">
            <a:avLst/>
          </a:prstGeom>
        </p:spPr>
      </p:pic>
      <p:pic>
        <p:nvPicPr>
          <p:cNvPr id="8" name="Picture 7" descr="VDOE Logo&#10;">
            <a:extLst>
              <a:ext uri="{FF2B5EF4-FFF2-40B4-BE49-F238E27FC236}">
                <a16:creationId xmlns:a16="http://schemas.microsoft.com/office/drawing/2014/main" id="{D01BE02D-DE6D-2A4F-912A-30E38F9A3BBC}"/>
              </a:ext>
            </a:extLst>
          </p:cNvPr>
          <p:cNvPicPr>
            <a:picLocks noChangeAspect="1"/>
          </p:cNvPicPr>
          <p:nvPr userDrawn="1"/>
        </p:nvPicPr>
        <p:blipFill>
          <a:blip r:embed="rId3"/>
          <a:stretch>
            <a:fillRect/>
          </a:stretch>
        </p:blipFill>
        <p:spPr>
          <a:xfrm>
            <a:off x="9622340" y="6116944"/>
            <a:ext cx="2531806" cy="843935"/>
          </a:xfrm>
          <a:prstGeom prst="rect">
            <a:avLst/>
          </a:prstGeom>
        </p:spPr>
      </p:pic>
    </p:spTree>
    <p:extLst>
      <p:ext uri="{BB962C8B-B14F-4D97-AF65-F5344CB8AC3E}">
        <p14:creationId xmlns:p14="http://schemas.microsoft.com/office/powerpoint/2010/main" val="1573016321"/>
      </p:ext>
    </p:extLst>
  </p:cSld>
  <p:clrMapOvr>
    <a:masterClrMapping/>
  </p:clrMapOvr>
  <p:extLst mod="1">
    <p:ext uri="{DCECCB84-F9BA-43D5-87BE-67443E8EF086}">
      <p15:sldGuideLst xmlns:p15="http://schemas.microsoft.com/office/powerpoint/2012/main">
        <p15:guide id="1" orient="horz" pos="424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F23ED67-46AF-41FF-8957-A877D3D71DEF}" type="datetime1">
              <a:rPr lang="en-US" smtClean="0"/>
              <a:t>8/12/2021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E842EE-07A5-BF42-B259-F0753968FB43}" type="slidenum">
              <a:rPr lang="en-US" smtClean="0"/>
              <a:t>‹#›</a:t>
            </a:fld>
            <a:endParaRPr lang="en-US"/>
          </a:p>
        </p:txBody>
      </p:sp>
      <p:pic>
        <p:nvPicPr>
          <p:cNvPr id="7" name="Picture 6" descr="VDOE LOGO">
            <a:extLst>
              <a:ext uri="{FF2B5EF4-FFF2-40B4-BE49-F238E27FC236}">
                <a16:creationId xmlns:a16="http://schemas.microsoft.com/office/drawing/2014/main" id="{12FA6595-DD2D-2349-9F43-C96DE74D46BE}"/>
              </a:ext>
            </a:extLst>
          </p:cNvPr>
          <p:cNvPicPr>
            <a:picLocks noChangeAspect="1"/>
          </p:cNvPicPr>
          <p:nvPr userDrawn="1"/>
        </p:nvPicPr>
        <p:blipFill>
          <a:blip r:embed="rId2"/>
          <a:stretch>
            <a:fillRect/>
          </a:stretch>
        </p:blipFill>
        <p:spPr>
          <a:xfrm>
            <a:off x="9622340" y="6116944"/>
            <a:ext cx="2531806" cy="843935"/>
          </a:xfrm>
          <a:prstGeom prst="rect">
            <a:avLst/>
          </a:prstGeom>
        </p:spPr>
      </p:pic>
    </p:spTree>
    <p:extLst>
      <p:ext uri="{BB962C8B-B14F-4D97-AF65-F5344CB8AC3E}">
        <p14:creationId xmlns:p14="http://schemas.microsoft.com/office/powerpoint/2010/main" val="556727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08F12E-0235-4558-ACA2-FC112FEC11D1}" type="datetime1">
              <a:rPr lang="en-US" smtClean="0"/>
              <a:t>8/12/2021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E842EE-07A5-BF42-B259-F0753968FB43}" type="slidenum">
              <a:rPr lang="en-US" smtClean="0"/>
              <a:t>‹#›</a:t>
            </a:fld>
            <a:endParaRPr lang="en-US"/>
          </a:p>
        </p:txBody>
      </p:sp>
      <p:pic>
        <p:nvPicPr>
          <p:cNvPr id="8" name="Picture 7" descr="Virginia Department of Education">
            <a:extLst>
              <a:ext uri="{FF2B5EF4-FFF2-40B4-BE49-F238E27FC236}">
                <a16:creationId xmlns:a16="http://schemas.microsoft.com/office/drawing/2014/main" id="{0379D9AE-9EB1-C446-86B9-9EFCCCDF9422}"/>
              </a:ext>
            </a:extLst>
          </p:cNvPr>
          <p:cNvPicPr>
            <a:picLocks noChangeAspect="1"/>
          </p:cNvPicPr>
          <p:nvPr userDrawn="1"/>
        </p:nvPicPr>
        <p:blipFill>
          <a:blip r:embed="rId2"/>
          <a:stretch>
            <a:fillRect/>
          </a:stretch>
        </p:blipFill>
        <p:spPr>
          <a:xfrm rot="16200000">
            <a:off x="-3027420" y="3223349"/>
            <a:ext cx="6664605" cy="381164"/>
          </a:xfrm>
          <a:prstGeom prst="rect">
            <a:avLst/>
          </a:prstGeom>
        </p:spPr>
      </p:pic>
      <p:pic>
        <p:nvPicPr>
          <p:cNvPr id="9" name="Picture 8" descr="VDOE LOGO">
            <a:extLst>
              <a:ext uri="{FF2B5EF4-FFF2-40B4-BE49-F238E27FC236}">
                <a16:creationId xmlns:a16="http://schemas.microsoft.com/office/drawing/2014/main" id="{17897FD1-7B88-844F-9BF8-4E8A6FB9BF33}"/>
              </a:ext>
            </a:extLst>
          </p:cNvPr>
          <p:cNvPicPr>
            <a:picLocks noChangeAspect="1"/>
          </p:cNvPicPr>
          <p:nvPr userDrawn="1"/>
        </p:nvPicPr>
        <p:blipFill>
          <a:blip r:embed="rId3"/>
          <a:stretch>
            <a:fillRect/>
          </a:stretch>
        </p:blipFill>
        <p:spPr>
          <a:xfrm>
            <a:off x="9622340" y="6116944"/>
            <a:ext cx="2531806" cy="843935"/>
          </a:xfrm>
          <a:prstGeom prst="rect">
            <a:avLst/>
          </a:prstGeom>
        </p:spPr>
      </p:pic>
    </p:spTree>
    <p:extLst>
      <p:ext uri="{BB962C8B-B14F-4D97-AF65-F5344CB8AC3E}">
        <p14:creationId xmlns:p14="http://schemas.microsoft.com/office/powerpoint/2010/main" val="3077492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0740C1-4BC4-4DA5-963C-E5FFF90C923B}" type="datetime1">
              <a:rPr lang="en-US" smtClean="0"/>
              <a:t>8/12/2021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E842EE-07A5-BF42-B259-F0753968FB43}" type="slidenum">
              <a:rPr lang="en-US" smtClean="0"/>
              <a:t>‹#›</a:t>
            </a:fld>
            <a:endParaRPr lang="en-US"/>
          </a:p>
        </p:txBody>
      </p:sp>
      <p:pic>
        <p:nvPicPr>
          <p:cNvPr id="10" name="Picture 9" descr="Virginia Department of Education">
            <a:extLst>
              <a:ext uri="{FF2B5EF4-FFF2-40B4-BE49-F238E27FC236}">
                <a16:creationId xmlns:a16="http://schemas.microsoft.com/office/drawing/2014/main" id="{74B9EB91-7F1A-544A-8767-6CED6A3376AC}"/>
              </a:ext>
            </a:extLst>
          </p:cNvPr>
          <p:cNvPicPr>
            <a:picLocks noChangeAspect="1"/>
          </p:cNvPicPr>
          <p:nvPr userDrawn="1"/>
        </p:nvPicPr>
        <p:blipFill>
          <a:blip r:embed="rId2"/>
          <a:stretch>
            <a:fillRect/>
          </a:stretch>
        </p:blipFill>
        <p:spPr>
          <a:xfrm rot="16200000">
            <a:off x="-3027420" y="3223349"/>
            <a:ext cx="6664605" cy="381164"/>
          </a:xfrm>
          <a:prstGeom prst="rect">
            <a:avLst/>
          </a:prstGeom>
        </p:spPr>
      </p:pic>
      <p:pic>
        <p:nvPicPr>
          <p:cNvPr id="11" name="Picture 10" descr="VDOE Logo">
            <a:extLst>
              <a:ext uri="{FF2B5EF4-FFF2-40B4-BE49-F238E27FC236}">
                <a16:creationId xmlns:a16="http://schemas.microsoft.com/office/drawing/2014/main" id="{B20049FE-9473-4D4A-87D4-457E809992AC}"/>
              </a:ext>
            </a:extLst>
          </p:cNvPr>
          <p:cNvPicPr>
            <a:picLocks noChangeAspect="1"/>
          </p:cNvPicPr>
          <p:nvPr userDrawn="1"/>
        </p:nvPicPr>
        <p:blipFill>
          <a:blip r:embed="rId3"/>
          <a:stretch>
            <a:fillRect/>
          </a:stretch>
        </p:blipFill>
        <p:spPr>
          <a:xfrm>
            <a:off x="9622340" y="6116944"/>
            <a:ext cx="2531806" cy="843935"/>
          </a:xfrm>
          <a:prstGeom prst="rect">
            <a:avLst/>
          </a:prstGeom>
        </p:spPr>
      </p:pic>
    </p:spTree>
    <p:extLst>
      <p:ext uri="{BB962C8B-B14F-4D97-AF65-F5344CB8AC3E}">
        <p14:creationId xmlns:p14="http://schemas.microsoft.com/office/powerpoint/2010/main" val="2012931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2037E8-D43B-4A53-873F-7935015DC1E7}" type="datetime1">
              <a:rPr lang="en-US" smtClean="0"/>
              <a:t>8/12/2021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E842EE-07A5-BF42-B259-F0753968FB43}" type="slidenum">
              <a:rPr lang="en-US" smtClean="0"/>
              <a:t>‹#›</a:t>
            </a:fld>
            <a:endParaRPr lang="en-US"/>
          </a:p>
        </p:txBody>
      </p:sp>
      <p:pic>
        <p:nvPicPr>
          <p:cNvPr id="6" name="Picture 5" descr="Virginia Department of Education">
            <a:extLst>
              <a:ext uri="{FF2B5EF4-FFF2-40B4-BE49-F238E27FC236}">
                <a16:creationId xmlns:a16="http://schemas.microsoft.com/office/drawing/2014/main" id="{B8304214-2D07-714B-AD79-46D99B3F1C79}"/>
              </a:ext>
            </a:extLst>
          </p:cNvPr>
          <p:cNvPicPr>
            <a:picLocks noChangeAspect="1"/>
          </p:cNvPicPr>
          <p:nvPr userDrawn="1"/>
        </p:nvPicPr>
        <p:blipFill>
          <a:blip r:embed="rId2"/>
          <a:stretch>
            <a:fillRect/>
          </a:stretch>
        </p:blipFill>
        <p:spPr>
          <a:xfrm rot="16200000">
            <a:off x="-3027420" y="3223349"/>
            <a:ext cx="6664605" cy="381164"/>
          </a:xfrm>
          <a:prstGeom prst="rect">
            <a:avLst/>
          </a:prstGeom>
        </p:spPr>
      </p:pic>
      <p:pic>
        <p:nvPicPr>
          <p:cNvPr id="7" name="Picture 6" descr="VDOE Logo">
            <a:extLst>
              <a:ext uri="{FF2B5EF4-FFF2-40B4-BE49-F238E27FC236}">
                <a16:creationId xmlns:a16="http://schemas.microsoft.com/office/drawing/2014/main" id="{CF32DF03-BC57-9542-97CF-D5EDB2160470}"/>
              </a:ext>
            </a:extLst>
          </p:cNvPr>
          <p:cNvPicPr>
            <a:picLocks noChangeAspect="1"/>
          </p:cNvPicPr>
          <p:nvPr userDrawn="1"/>
        </p:nvPicPr>
        <p:blipFill>
          <a:blip r:embed="rId3"/>
          <a:stretch>
            <a:fillRect/>
          </a:stretch>
        </p:blipFill>
        <p:spPr>
          <a:xfrm>
            <a:off x="9622340" y="6116944"/>
            <a:ext cx="2531806" cy="843935"/>
          </a:xfrm>
          <a:prstGeom prst="rect">
            <a:avLst/>
          </a:prstGeom>
        </p:spPr>
      </p:pic>
    </p:spTree>
    <p:extLst>
      <p:ext uri="{BB962C8B-B14F-4D97-AF65-F5344CB8AC3E}">
        <p14:creationId xmlns:p14="http://schemas.microsoft.com/office/powerpoint/2010/main" val="838719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49A5AA-014E-457B-AF4E-AE54EF6AA459}" type="datetime1">
              <a:rPr lang="en-US" smtClean="0"/>
              <a:t>8/12/2021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E842EE-07A5-BF42-B259-F0753968FB43}" type="slidenum">
              <a:rPr lang="en-US" smtClean="0"/>
              <a:t>‹#›</a:t>
            </a:fld>
            <a:endParaRPr lang="en-US"/>
          </a:p>
        </p:txBody>
      </p:sp>
      <p:pic>
        <p:nvPicPr>
          <p:cNvPr id="5" name="Picture 4" descr="Virginia Department of Education">
            <a:extLst>
              <a:ext uri="{FF2B5EF4-FFF2-40B4-BE49-F238E27FC236}">
                <a16:creationId xmlns:a16="http://schemas.microsoft.com/office/drawing/2014/main" id="{AB9280B8-2911-D84E-9DD1-CF494F6F2695}"/>
              </a:ext>
            </a:extLst>
          </p:cNvPr>
          <p:cNvPicPr>
            <a:picLocks noChangeAspect="1"/>
          </p:cNvPicPr>
          <p:nvPr userDrawn="1"/>
        </p:nvPicPr>
        <p:blipFill>
          <a:blip r:embed="rId2"/>
          <a:stretch>
            <a:fillRect/>
          </a:stretch>
        </p:blipFill>
        <p:spPr>
          <a:xfrm rot="16200000">
            <a:off x="-3027420" y="3223349"/>
            <a:ext cx="6664605" cy="381164"/>
          </a:xfrm>
          <a:prstGeom prst="rect">
            <a:avLst/>
          </a:prstGeom>
        </p:spPr>
      </p:pic>
      <p:pic>
        <p:nvPicPr>
          <p:cNvPr id="6" name="Picture 5" descr="VDOE Logo">
            <a:extLst>
              <a:ext uri="{FF2B5EF4-FFF2-40B4-BE49-F238E27FC236}">
                <a16:creationId xmlns:a16="http://schemas.microsoft.com/office/drawing/2014/main" id="{77A0E041-0EDB-2145-B868-F507A2BBB255}"/>
              </a:ext>
            </a:extLst>
          </p:cNvPr>
          <p:cNvPicPr>
            <a:picLocks noChangeAspect="1"/>
          </p:cNvPicPr>
          <p:nvPr userDrawn="1"/>
        </p:nvPicPr>
        <p:blipFill>
          <a:blip r:embed="rId3"/>
          <a:stretch>
            <a:fillRect/>
          </a:stretch>
        </p:blipFill>
        <p:spPr>
          <a:xfrm>
            <a:off x="9622340" y="6116944"/>
            <a:ext cx="2531806" cy="843935"/>
          </a:xfrm>
          <a:prstGeom prst="rect">
            <a:avLst/>
          </a:prstGeom>
        </p:spPr>
      </p:pic>
    </p:spTree>
    <p:extLst>
      <p:ext uri="{BB962C8B-B14F-4D97-AF65-F5344CB8AC3E}">
        <p14:creationId xmlns:p14="http://schemas.microsoft.com/office/powerpoint/2010/main" val="47063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62A559F-3C58-4488-9268-22814957BFA8}" type="datetime1">
              <a:rPr lang="en-US" smtClean="0"/>
              <a:t>8/12/2021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E842EE-07A5-BF42-B259-F0753968FB43}" type="slidenum">
              <a:rPr lang="en-US" smtClean="0"/>
              <a:t>‹#›</a:t>
            </a:fld>
            <a:endParaRPr lang="en-US" dirty="0"/>
          </a:p>
        </p:txBody>
      </p:sp>
      <p:pic>
        <p:nvPicPr>
          <p:cNvPr id="8" name="Picture 7" descr="Virginia Department of Education">
            <a:extLst>
              <a:ext uri="{FF2B5EF4-FFF2-40B4-BE49-F238E27FC236}">
                <a16:creationId xmlns:a16="http://schemas.microsoft.com/office/drawing/2014/main" id="{A00919D2-9032-284F-852D-6A7A2A7EC29E}"/>
              </a:ext>
            </a:extLst>
          </p:cNvPr>
          <p:cNvPicPr>
            <a:picLocks noChangeAspect="1"/>
          </p:cNvPicPr>
          <p:nvPr userDrawn="1"/>
        </p:nvPicPr>
        <p:blipFill>
          <a:blip r:embed="rId2"/>
          <a:stretch>
            <a:fillRect/>
          </a:stretch>
        </p:blipFill>
        <p:spPr>
          <a:xfrm rot="16200000">
            <a:off x="-3027420" y="3223349"/>
            <a:ext cx="6664605" cy="381164"/>
          </a:xfrm>
          <a:prstGeom prst="rect">
            <a:avLst/>
          </a:prstGeom>
        </p:spPr>
      </p:pic>
      <p:pic>
        <p:nvPicPr>
          <p:cNvPr id="9" name="Picture 8" descr="VDOE Logo">
            <a:extLst>
              <a:ext uri="{FF2B5EF4-FFF2-40B4-BE49-F238E27FC236}">
                <a16:creationId xmlns:a16="http://schemas.microsoft.com/office/drawing/2014/main" id="{6E302F99-4230-514E-95F1-69FED60FDF4E}"/>
              </a:ext>
            </a:extLst>
          </p:cNvPr>
          <p:cNvPicPr>
            <a:picLocks noChangeAspect="1"/>
          </p:cNvPicPr>
          <p:nvPr userDrawn="1"/>
        </p:nvPicPr>
        <p:blipFill>
          <a:blip r:embed="rId3"/>
          <a:stretch>
            <a:fillRect/>
          </a:stretch>
        </p:blipFill>
        <p:spPr>
          <a:xfrm>
            <a:off x="9622340" y="6116944"/>
            <a:ext cx="2531806" cy="843935"/>
          </a:xfrm>
          <a:prstGeom prst="rect">
            <a:avLst/>
          </a:prstGeom>
        </p:spPr>
      </p:pic>
    </p:spTree>
    <p:extLst>
      <p:ext uri="{BB962C8B-B14F-4D97-AF65-F5344CB8AC3E}">
        <p14:creationId xmlns:p14="http://schemas.microsoft.com/office/powerpoint/2010/main" val="2130120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751CE89-1DAF-4220-A757-0571ECE192AF}" type="datetime1">
              <a:rPr lang="en-US" smtClean="0"/>
              <a:t>8/12/2021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E842EE-07A5-BF42-B259-F0753968FB43}" type="slidenum">
              <a:rPr lang="en-US" smtClean="0"/>
              <a:t>‹#›</a:t>
            </a:fld>
            <a:endParaRPr lang="en-US"/>
          </a:p>
        </p:txBody>
      </p:sp>
      <p:pic>
        <p:nvPicPr>
          <p:cNvPr id="8" name="Picture 7" descr="Virginia Department of Education">
            <a:extLst>
              <a:ext uri="{FF2B5EF4-FFF2-40B4-BE49-F238E27FC236}">
                <a16:creationId xmlns:a16="http://schemas.microsoft.com/office/drawing/2014/main" id="{51F4F683-BC1F-E042-A027-FA3C6AF750BC}"/>
              </a:ext>
            </a:extLst>
          </p:cNvPr>
          <p:cNvPicPr>
            <a:picLocks noChangeAspect="1"/>
          </p:cNvPicPr>
          <p:nvPr userDrawn="1"/>
        </p:nvPicPr>
        <p:blipFill>
          <a:blip r:embed="rId2"/>
          <a:stretch>
            <a:fillRect/>
          </a:stretch>
        </p:blipFill>
        <p:spPr>
          <a:xfrm rot="16200000">
            <a:off x="-3027420" y="3223349"/>
            <a:ext cx="6664605" cy="381164"/>
          </a:xfrm>
          <a:prstGeom prst="rect">
            <a:avLst/>
          </a:prstGeom>
        </p:spPr>
      </p:pic>
      <p:pic>
        <p:nvPicPr>
          <p:cNvPr id="9" name="Picture 8" descr="VDOE Logo">
            <a:extLst>
              <a:ext uri="{FF2B5EF4-FFF2-40B4-BE49-F238E27FC236}">
                <a16:creationId xmlns:a16="http://schemas.microsoft.com/office/drawing/2014/main" id="{78A8B6B0-E0B9-194A-86AE-42CB3C24D30D}"/>
              </a:ext>
            </a:extLst>
          </p:cNvPr>
          <p:cNvPicPr>
            <a:picLocks noChangeAspect="1"/>
          </p:cNvPicPr>
          <p:nvPr userDrawn="1"/>
        </p:nvPicPr>
        <p:blipFill>
          <a:blip r:embed="rId3"/>
          <a:stretch>
            <a:fillRect/>
          </a:stretch>
        </p:blipFill>
        <p:spPr>
          <a:xfrm>
            <a:off x="9622340" y="6116944"/>
            <a:ext cx="2531806" cy="843935"/>
          </a:xfrm>
          <a:prstGeom prst="rect">
            <a:avLst/>
          </a:prstGeom>
        </p:spPr>
      </p:pic>
    </p:spTree>
    <p:extLst>
      <p:ext uri="{BB962C8B-B14F-4D97-AF65-F5344CB8AC3E}">
        <p14:creationId xmlns:p14="http://schemas.microsoft.com/office/powerpoint/2010/main" val="3569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F42C2F-C34D-4190-A7B2-D5D3DB26E600}" type="datetime1">
              <a:rPr lang="en-US" smtClean="0"/>
              <a:t>8/12/2021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E842EE-07A5-BF42-B259-F0753968FB43}" type="slidenum">
              <a:rPr lang="en-US" smtClean="0"/>
              <a:t>‹#›</a:t>
            </a:fld>
            <a:endParaRPr lang="en-US"/>
          </a:p>
        </p:txBody>
      </p:sp>
      <p:pic>
        <p:nvPicPr>
          <p:cNvPr id="7" name="Picture 6" descr="Virginia Department of Education">
            <a:extLst>
              <a:ext uri="{FF2B5EF4-FFF2-40B4-BE49-F238E27FC236}">
                <a16:creationId xmlns:a16="http://schemas.microsoft.com/office/drawing/2014/main" id="{FF7479EC-C092-2F4F-8098-8C8601416219}"/>
              </a:ext>
            </a:extLst>
          </p:cNvPr>
          <p:cNvPicPr>
            <a:picLocks noChangeAspect="1"/>
          </p:cNvPicPr>
          <p:nvPr userDrawn="1"/>
        </p:nvPicPr>
        <p:blipFill>
          <a:blip r:embed="rId2"/>
          <a:stretch>
            <a:fillRect/>
          </a:stretch>
        </p:blipFill>
        <p:spPr>
          <a:xfrm rot="16200000">
            <a:off x="-3027420" y="3223349"/>
            <a:ext cx="6664605" cy="381164"/>
          </a:xfrm>
          <a:prstGeom prst="rect">
            <a:avLst/>
          </a:prstGeom>
        </p:spPr>
      </p:pic>
      <p:pic>
        <p:nvPicPr>
          <p:cNvPr id="8" name="Picture 7" descr="VDOE Logo">
            <a:extLst>
              <a:ext uri="{FF2B5EF4-FFF2-40B4-BE49-F238E27FC236}">
                <a16:creationId xmlns:a16="http://schemas.microsoft.com/office/drawing/2014/main" id="{6CBA4CDE-C368-E442-9A5A-0A7858749495}"/>
              </a:ext>
            </a:extLst>
          </p:cNvPr>
          <p:cNvPicPr>
            <a:picLocks noChangeAspect="1"/>
          </p:cNvPicPr>
          <p:nvPr userDrawn="1"/>
        </p:nvPicPr>
        <p:blipFill>
          <a:blip r:embed="rId3"/>
          <a:stretch>
            <a:fillRect/>
          </a:stretch>
        </p:blipFill>
        <p:spPr>
          <a:xfrm>
            <a:off x="9622340" y="6116944"/>
            <a:ext cx="2531806" cy="843935"/>
          </a:xfrm>
          <a:prstGeom prst="rect">
            <a:avLst/>
          </a:prstGeom>
        </p:spPr>
      </p:pic>
    </p:spTree>
    <p:extLst>
      <p:ext uri="{BB962C8B-B14F-4D97-AF65-F5344CB8AC3E}">
        <p14:creationId xmlns:p14="http://schemas.microsoft.com/office/powerpoint/2010/main" val="4195639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938F1D-077D-4867-874A-8232D2E3FF83}" type="datetime1">
              <a:rPr lang="en-US" smtClean="0"/>
              <a:t>8/12/2021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E842EE-07A5-BF42-B259-F0753968FB43}" type="slidenum">
              <a:rPr lang="en-US" smtClean="0"/>
              <a:t>‹#›</a:t>
            </a:fld>
            <a:endParaRPr lang="en-US"/>
          </a:p>
        </p:txBody>
      </p:sp>
      <p:pic>
        <p:nvPicPr>
          <p:cNvPr id="7" name="Picture 6" descr="Virginia Department of Education">
            <a:extLst>
              <a:ext uri="{FF2B5EF4-FFF2-40B4-BE49-F238E27FC236}">
                <a16:creationId xmlns:a16="http://schemas.microsoft.com/office/drawing/2014/main" id="{9685BA75-194C-F143-8A74-951583AA4B7C}"/>
              </a:ext>
            </a:extLst>
          </p:cNvPr>
          <p:cNvPicPr>
            <a:picLocks noChangeAspect="1"/>
          </p:cNvPicPr>
          <p:nvPr userDrawn="1"/>
        </p:nvPicPr>
        <p:blipFill>
          <a:blip r:embed="rId2"/>
          <a:stretch>
            <a:fillRect/>
          </a:stretch>
        </p:blipFill>
        <p:spPr>
          <a:xfrm rot="16200000">
            <a:off x="-3027420" y="3223349"/>
            <a:ext cx="6664605" cy="381164"/>
          </a:xfrm>
          <a:prstGeom prst="rect">
            <a:avLst/>
          </a:prstGeom>
        </p:spPr>
      </p:pic>
      <p:pic>
        <p:nvPicPr>
          <p:cNvPr id="8" name="Picture 7" descr="VDOE Logo">
            <a:extLst>
              <a:ext uri="{FF2B5EF4-FFF2-40B4-BE49-F238E27FC236}">
                <a16:creationId xmlns:a16="http://schemas.microsoft.com/office/drawing/2014/main" id="{DFBA81DF-495A-F843-B9AC-727FC2CDA77C}"/>
              </a:ext>
            </a:extLst>
          </p:cNvPr>
          <p:cNvPicPr>
            <a:picLocks noChangeAspect="1"/>
          </p:cNvPicPr>
          <p:nvPr userDrawn="1"/>
        </p:nvPicPr>
        <p:blipFill>
          <a:blip r:embed="rId3"/>
          <a:stretch>
            <a:fillRect/>
          </a:stretch>
        </p:blipFill>
        <p:spPr>
          <a:xfrm>
            <a:off x="9622340" y="6116944"/>
            <a:ext cx="2531806" cy="843935"/>
          </a:xfrm>
          <a:prstGeom prst="rect">
            <a:avLst/>
          </a:prstGeom>
        </p:spPr>
      </p:pic>
    </p:spTree>
    <p:extLst>
      <p:ext uri="{BB962C8B-B14F-4D97-AF65-F5344CB8AC3E}">
        <p14:creationId xmlns:p14="http://schemas.microsoft.com/office/powerpoint/2010/main" val="2842523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EC52538-36D0-8943-9136-3BA029FC0932}"/>
              </a:ext>
            </a:extLst>
          </p:cNvPr>
          <p:cNvSpPr>
            <a:spLocks noGrp="1"/>
          </p:cNvSpPr>
          <p:nvPr>
            <p:ph type="dt" sz="half" idx="10"/>
          </p:nvPr>
        </p:nvSpPr>
        <p:spPr/>
        <p:txBody>
          <a:bodyPr/>
          <a:lstStyle/>
          <a:p>
            <a:fld id="{3CB643BD-9E80-4F7B-B6B6-8F3243373BB6}" type="datetime1">
              <a:rPr lang="en-US" smtClean="0"/>
              <a:t>8/12/2021</a:t>
            </a:fld>
            <a:endParaRPr lang="en-US"/>
          </a:p>
        </p:txBody>
      </p:sp>
      <p:sp>
        <p:nvSpPr>
          <p:cNvPr id="4" name="Footer Placeholder 3">
            <a:extLst>
              <a:ext uri="{FF2B5EF4-FFF2-40B4-BE49-F238E27FC236}">
                <a16:creationId xmlns:a16="http://schemas.microsoft.com/office/drawing/2014/main" id="{3E37C020-2CFF-9347-B513-B8FBEB7243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A6B8E1-B5E4-3048-87CE-BCB72C1AF6C5}"/>
              </a:ext>
            </a:extLst>
          </p:cNvPr>
          <p:cNvSpPr>
            <a:spLocks noGrp="1"/>
          </p:cNvSpPr>
          <p:nvPr>
            <p:ph type="sldNum" sz="quarter" idx="12"/>
          </p:nvPr>
        </p:nvSpPr>
        <p:spPr/>
        <p:txBody>
          <a:bodyPr/>
          <a:lstStyle/>
          <a:p>
            <a:fld id="{25E842EE-07A5-BF42-B259-F0753968FB43}" type="slidenum">
              <a:rPr lang="en-US" smtClean="0"/>
              <a:t>‹#›</a:t>
            </a:fld>
            <a:endParaRPr lang="en-US"/>
          </a:p>
        </p:txBody>
      </p:sp>
      <p:sp>
        <p:nvSpPr>
          <p:cNvPr id="6" name="Title 1">
            <a:extLst>
              <a:ext uri="{FF2B5EF4-FFF2-40B4-BE49-F238E27FC236}">
                <a16:creationId xmlns:a16="http://schemas.microsoft.com/office/drawing/2014/main" id="{1BC19C0C-ED9D-2442-BCBB-B31C9C1A8D3D}"/>
              </a:ext>
            </a:extLst>
          </p:cNvPr>
          <p:cNvSpPr>
            <a:spLocks noGrp="1"/>
          </p:cNvSpPr>
          <p:nvPr>
            <p:ph type="ctrTitle" hasCustomPrompt="1"/>
          </p:nvPr>
        </p:nvSpPr>
        <p:spPr>
          <a:xfrm>
            <a:off x="1524000" y="2235199"/>
            <a:ext cx="9144000" cy="2387600"/>
          </a:xfrm>
          <a:solidFill>
            <a:schemeClr val="bg1">
              <a:alpha val="63000"/>
            </a:schemeClr>
          </a:solidFill>
          <a:ln w="79375" cap="rnd">
            <a:solidFill>
              <a:srgbClr val="C00000">
                <a:alpha val="79000"/>
              </a:srgbClr>
            </a:solidFill>
            <a:extLst>
              <a:ext uri="{C807C97D-BFC1-408E-A445-0C87EB9F89A2}">
                <ask:lineSketchStyleProps xmlns="" xmlns:ask="http://schemas.microsoft.com/office/drawing/2018/sketchyshapes" sd="1219033472">
                  <a:custGeom>
                    <a:avLst/>
                    <a:gdLst>
                      <a:gd name="connsiteX0" fmla="*/ 0 w 9144000"/>
                      <a:gd name="connsiteY0" fmla="*/ 0 h 2387600"/>
                      <a:gd name="connsiteX1" fmla="*/ 9144000 w 9144000"/>
                      <a:gd name="connsiteY1" fmla="*/ 0 h 2387600"/>
                      <a:gd name="connsiteX2" fmla="*/ 9144000 w 9144000"/>
                      <a:gd name="connsiteY2" fmla="*/ 2387600 h 2387600"/>
                      <a:gd name="connsiteX3" fmla="*/ 0 w 9144000"/>
                      <a:gd name="connsiteY3" fmla="*/ 2387600 h 2387600"/>
                      <a:gd name="connsiteX4" fmla="*/ 0 w 9144000"/>
                      <a:gd name="connsiteY4" fmla="*/ 0 h 238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2387600" fill="none" extrusionOk="0">
                        <a:moveTo>
                          <a:pt x="0" y="0"/>
                        </a:moveTo>
                        <a:cubicBezTo>
                          <a:pt x="3028269" y="-49533"/>
                          <a:pt x="5283183" y="-14809"/>
                          <a:pt x="9144000" y="0"/>
                        </a:cubicBezTo>
                        <a:cubicBezTo>
                          <a:pt x="9231639" y="505107"/>
                          <a:pt x="9071321" y="1690582"/>
                          <a:pt x="9144000" y="2387600"/>
                        </a:cubicBezTo>
                        <a:cubicBezTo>
                          <a:pt x="4837205" y="2339369"/>
                          <a:pt x="2638381" y="2472055"/>
                          <a:pt x="0" y="2387600"/>
                        </a:cubicBezTo>
                        <a:cubicBezTo>
                          <a:pt x="-38581" y="2075969"/>
                          <a:pt x="63341" y="553084"/>
                          <a:pt x="0" y="0"/>
                        </a:cubicBezTo>
                        <a:close/>
                      </a:path>
                      <a:path w="9144000" h="2387600" stroke="0" extrusionOk="0">
                        <a:moveTo>
                          <a:pt x="0" y="0"/>
                        </a:moveTo>
                        <a:cubicBezTo>
                          <a:pt x="2613657" y="118645"/>
                          <a:pt x="5770383" y="116012"/>
                          <a:pt x="9144000" y="0"/>
                        </a:cubicBezTo>
                        <a:cubicBezTo>
                          <a:pt x="9011118" y="637795"/>
                          <a:pt x="9228951" y="1714952"/>
                          <a:pt x="9144000" y="2387600"/>
                        </a:cubicBezTo>
                        <a:cubicBezTo>
                          <a:pt x="5690229" y="2522200"/>
                          <a:pt x="3865307" y="2230404"/>
                          <a:pt x="0" y="2387600"/>
                        </a:cubicBezTo>
                        <a:cubicBezTo>
                          <a:pt x="-20187" y="1892462"/>
                          <a:pt x="-152480" y="696011"/>
                          <a:pt x="0" y="0"/>
                        </a:cubicBezTo>
                        <a:close/>
                      </a:path>
                    </a:pathLst>
                  </a:custGeom>
                  <ask:type>
                    <ask:lineSketchNone/>
                  </ask:type>
                </ask:lineSketchStyleProps>
              </a:ext>
            </a:extLst>
          </a:ln>
        </p:spPr>
        <p:txBody>
          <a:bodyPr anchor="ctr"/>
          <a:lstStyle>
            <a:lvl1pPr algn="ctr">
              <a:defRPr sz="6000"/>
            </a:lvl1pPr>
          </a:lstStyle>
          <a:p>
            <a:r>
              <a:rPr lang="en-US" dirty="0"/>
              <a:t>CLICK TO EDIT MASTER TITLE STYLE</a:t>
            </a:r>
          </a:p>
        </p:txBody>
      </p:sp>
      <p:sp>
        <p:nvSpPr>
          <p:cNvPr id="7" name="Subtitle 2">
            <a:extLst>
              <a:ext uri="{FF2B5EF4-FFF2-40B4-BE49-F238E27FC236}">
                <a16:creationId xmlns:a16="http://schemas.microsoft.com/office/drawing/2014/main" id="{6FAF135A-0843-6144-9054-47528ADE8BB1}"/>
              </a:ext>
            </a:extLst>
          </p:cNvPr>
          <p:cNvSpPr>
            <a:spLocks noGrp="1"/>
          </p:cNvSpPr>
          <p:nvPr>
            <p:ph type="subTitle" idx="1"/>
          </p:nvPr>
        </p:nvSpPr>
        <p:spPr>
          <a:xfrm>
            <a:off x="1445341" y="4714875"/>
            <a:ext cx="9144000" cy="102861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566975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687311" y="636099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22898A-9AA2-4291-8320-D14D7FAC941E}" type="datetime1">
              <a:rPr lang="en-US" smtClean="0"/>
              <a:t>8/12/2021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38200" y="636099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E842EE-07A5-BF42-B259-F0753968FB43}" type="slidenum">
              <a:rPr lang="en-US" smtClean="0"/>
              <a:pPr/>
              <a:t>‹#›</a:t>
            </a:fld>
            <a:endParaRPr lang="en-US" dirty="0"/>
          </a:p>
        </p:txBody>
      </p:sp>
    </p:spTree>
    <p:extLst>
      <p:ext uri="{BB962C8B-B14F-4D97-AF65-F5344CB8AC3E}">
        <p14:creationId xmlns:p14="http://schemas.microsoft.com/office/powerpoint/2010/main" val="178649643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accent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i="1" kern="1200">
          <a:solidFill>
            <a:srgbClr val="C22536"/>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248" userDrawn="1">
          <p15:clr>
            <a:srgbClr val="F26B43"/>
          </p15:clr>
        </p15:guide>
        <p15:guide id="2" pos="72" userDrawn="1">
          <p15:clr>
            <a:srgbClr val="F26B43"/>
          </p15:clr>
        </p15:guide>
        <p15:guide id="3" pos="7608" userDrawn="1">
          <p15:clr>
            <a:srgbClr val="F26B43"/>
          </p15:clr>
        </p15:guide>
        <p15:guide id="4" orient="horz" pos="7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doe.virginia.gov/support/gender-diversity/index.shtml" TargetMode="External"/><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C58FD-EC71-3F44-8D70-7EAFF31B7F23}"/>
              </a:ext>
            </a:extLst>
          </p:cNvPr>
          <p:cNvSpPr>
            <a:spLocks noGrp="1"/>
          </p:cNvSpPr>
          <p:nvPr>
            <p:ph type="ctrTitle"/>
          </p:nvPr>
        </p:nvSpPr>
        <p:spPr/>
        <p:txBody>
          <a:bodyPr>
            <a:normAutofit fontScale="90000"/>
          </a:bodyPr>
          <a:lstStyle/>
          <a:p>
            <a:r>
              <a:rPr lang="en-US" dirty="0" smtClean="0"/>
              <a:t>MODEL POLICIES FOR THE TREATMENT  OF TRANSGENDER STUDENTS</a:t>
            </a:r>
            <a:endParaRPr lang="en-US" dirty="0"/>
          </a:p>
        </p:txBody>
      </p:sp>
      <p:sp>
        <p:nvSpPr>
          <p:cNvPr id="3" name="Subtitle 2">
            <a:extLst>
              <a:ext uri="{FF2B5EF4-FFF2-40B4-BE49-F238E27FC236}">
                <a16:creationId xmlns:a16="http://schemas.microsoft.com/office/drawing/2014/main" id="{00B6E87B-5556-024B-8CA8-E1C1B2E6D8F1}"/>
              </a:ext>
            </a:extLst>
          </p:cNvPr>
          <p:cNvSpPr>
            <a:spLocks noGrp="1"/>
          </p:cNvSpPr>
          <p:nvPr>
            <p:ph type="subTitle" idx="1"/>
          </p:nvPr>
        </p:nvSpPr>
        <p:spPr/>
        <p:txBody>
          <a:bodyPr/>
          <a:lstStyle/>
          <a:p>
            <a:r>
              <a:rPr lang="en-US" dirty="0" smtClean="0"/>
              <a:t>July 15, 2021</a:t>
            </a:r>
            <a:endParaRPr lang="en-US" dirty="0"/>
          </a:p>
        </p:txBody>
      </p:sp>
      <p:sp>
        <p:nvSpPr>
          <p:cNvPr id="4" name="Slide Number Placeholder 3"/>
          <p:cNvSpPr>
            <a:spLocks noGrp="1"/>
          </p:cNvSpPr>
          <p:nvPr>
            <p:ph type="sldNum" sz="quarter" idx="12"/>
          </p:nvPr>
        </p:nvSpPr>
        <p:spPr/>
        <p:txBody>
          <a:bodyPr/>
          <a:lstStyle/>
          <a:p>
            <a:fld id="{25E842EE-07A5-BF42-B259-F0753968FB43}" type="slidenum">
              <a:rPr lang="en-US" smtClean="0"/>
              <a:t>1</a:t>
            </a:fld>
            <a:endParaRPr lang="en-US"/>
          </a:p>
        </p:txBody>
      </p:sp>
    </p:spTree>
    <p:extLst>
      <p:ext uri="{BB962C8B-B14F-4D97-AF65-F5344CB8AC3E}">
        <p14:creationId xmlns:p14="http://schemas.microsoft.com/office/powerpoint/2010/main" val="36675591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83464-568F-1A4D-8035-179BE6C25CD7}"/>
              </a:ext>
            </a:extLst>
          </p:cNvPr>
          <p:cNvSpPr>
            <a:spLocks noGrp="1"/>
          </p:cNvSpPr>
          <p:nvPr>
            <p:ph type="title"/>
          </p:nvPr>
        </p:nvSpPr>
        <p:spPr/>
        <p:txBody>
          <a:bodyPr/>
          <a:lstStyle/>
          <a:p>
            <a:r>
              <a:rPr lang="en-US" dirty="0" smtClean="0"/>
              <a:t>Background</a:t>
            </a:r>
            <a:endParaRPr lang="en-US" dirty="0"/>
          </a:p>
        </p:txBody>
      </p:sp>
      <p:sp>
        <p:nvSpPr>
          <p:cNvPr id="3" name="Content Placeholder 2">
            <a:extLst>
              <a:ext uri="{FF2B5EF4-FFF2-40B4-BE49-F238E27FC236}">
                <a16:creationId xmlns:a16="http://schemas.microsoft.com/office/drawing/2014/main" id="{36E2D0F2-5017-F549-81E7-02FFFCEAFDE9}"/>
              </a:ext>
            </a:extLst>
          </p:cNvPr>
          <p:cNvSpPr>
            <a:spLocks noGrp="1"/>
          </p:cNvSpPr>
          <p:nvPr>
            <p:ph idx="1"/>
          </p:nvPr>
        </p:nvSpPr>
        <p:spPr/>
        <p:txBody>
          <a:bodyPr/>
          <a:lstStyle/>
          <a:p>
            <a:r>
              <a:rPr lang="en-US" dirty="0" smtClean="0"/>
              <a:t>2020 General Assembly</a:t>
            </a:r>
            <a:endParaRPr lang="en-US" dirty="0"/>
          </a:p>
          <a:p>
            <a:pPr lvl="1" fontAlgn="base"/>
            <a:r>
              <a:rPr lang="en-US" dirty="0" smtClean="0"/>
              <a:t>Enacted HB 145 and SB 161, now </a:t>
            </a:r>
            <a:r>
              <a:rPr lang="en-US" dirty="0"/>
              <a:t>§ </a:t>
            </a:r>
            <a:r>
              <a:rPr lang="en-US" dirty="0" smtClean="0"/>
              <a:t>22.1-23.3 of the </a:t>
            </a:r>
            <a:r>
              <a:rPr lang="en-US" i="1" dirty="0" smtClean="0"/>
              <a:t>Code of Virginia</a:t>
            </a:r>
          </a:p>
          <a:p>
            <a:pPr lvl="1" fontAlgn="base"/>
            <a:r>
              <a:rPr lang="en-US" dirty="0" smtClean="0"/>
              <a:t>Directed VDOE to develop model policies for the treatment of transgender students in public elementary and secondary schools</a:t>
            </a:r>
          </a:p>
          <a:p>
            <a:pPr lvl="1" fontAlgn="base"/>
            <a:r>
              <a:rPr lang="en-US" dirty="0" smtClean="0"/>
              <a:t>Each school board shall adopt policies by the 2021-2022 school year</a:t>
            </a:r>
          </a:p>
          <a:p>
            <a:pPr fontAlgn="base"/>
            <a:r>
              <a:rPr lang="en-US" dirty="0" smtClean="0"/>
              <a:t>Advisory Committee</a:t>
            </a:r>
          </a:p>
          <a:p>
            <a:pPr lvl="1" fontAlgn="base"/>
            <a:r>
              <a:rPr lang="en-US" dirty="0" smtClean="0"/>
              <a:t>Representatives from different disciplines across diverse Superintendent’s Regions</a:t>
            </a:r>
          </a:p>
          <a:p>
            <a:pPr lvl="1" fontAlgn="base"/>
            <a:r>
              <a:rPr lang="en-US" dirty="0" smtClean="0"/>
              <a:t>Representatives from state professional associations</a:t>
            </a:r>
          </a:p>
          <a:p>
            <a:pPr lvl="1" fontAlgn="base"/>
            <a:r>
              <a:rPr lang="en-US" dirty="0" smtClean="0"/>
              <a:t>Parents and students</a:t>
            </a:r>
            <a:endParaRPr lang="en-US" dirty="0"/>
          </a:p>
        </p:txBody>
      </p:sp>
      <p:sp>
        <p:nvSpPr>
          <p:cNvPr id="4" name="Slide Number Placeholder 3"/>
          <p:cNvSpPr>
            <a:spLocks noGrp="1"/>
          </p:cNvSpPr>
          <p:nvPr>
            <p:ph type="sldNum" sz="quarter" idx="12"/>
          </p:nvPr>
        </p:nvSpPr>
        <p:spPr/>
        <p:txBody>
          <a:bodyPr/>
          <a:lstStyle/>
          <a:p>
            <a:fld id="{25E842EE-07A5-BF42-B259-F0753968FB43}" type="slidenum">
              <a:rPr lang="en-US" smtClean="0"/>
              <a:t>2</a:t>
            </a:fld>
            <a:endParaRPr lang="en-US"/>
          </a:p>
        </p:txBody>
      </p:sp>
    </p:spTree>
    <p:extLst>
      <p:ext uri="{BB962C8B-B14F-4D97-AF65-F5344CB8AC3E}">
        <p14:creationId xmlns:p14="http://schemas.microsoft.com/office/powerpoint/2010/main" val="6935253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E0A18-1FC5-5343-B3F4-704A796F0F80}"/>
              </a:ext>
            </a:extLst>
          </p:cNvPr>
          <p:cNvSpPr>
            <a:spLocks noGrp="1"/>
          </p:cNvSpPr>
          <p:nvPr>
            <p:ph type="title"/>
          </p:nvPr>
        </p:nvSpPr>
        <p:spPr/>
        <p:txBody>
          <a:bodyPr/>
          <a:lstStyle/>
          <a:p>
            <a:r>
              <a:rPr lang="en-US" dirty="0" smtClean="0"/>
              <a:t>Topics for Model Policies</a:t>
            </a:r>
            <a:endParaRPr lang="en-US" dirty="0"/>
          </a:p>
        </p:txBody>
      </p:sp>
      <p:sp>
        <p:nvSpPr>
          <p:cNvPr id="3" name="Content Placeholder 2">
            <a:extLst>
              <a:ext uri="{FF2B5EF4-FFF2-40B4-BE49-F238E27FC236}">
                <a16:creationId xmlns:a16="http://schemas.microsoft.com/office/drawing/2014/main" id="{3555D772-F556-4943-BA7B-A06F147C9F88}"/>
              </a:ext>
            </a:extLst>
          </p:cNvPr>
          <p:cNvSpPr>
            <a:spLocks noGrp="1"/>
          </p:cNvSpPr>
          <p:nvPr>
            <p:ph sz="half" idx="1"/>
          </p:nvPr>
        </p:nvSpPr>
        <p:spPr>
          <a:xfrm>
            <a:off x="838199" y="1749423"/>
            <a:ext cx="10417629" cy="4351338"/>
          </a:xfrm>
        </p:spPr>
        <p:txBody>
          <a:bodyPr>
            <a:normAutofit fontScale="92500" lnSpcReduction="20000"/>
          </a:bodyPr>
          <a:lstStyle/>
          <a:p>
            <a:r>
              <a:rPr lang="en-US" dirty="0" smtClean="0"/>
              <a:t>Compliance with applicable nondiscrimination laws</a:t>
            </a:r>
          </a:p>
          <a:p>
            <a:r>
              <a:rPr lang="en-US" dirty="0" smtClean="0"/>
              <a:t>Maintenance of a safe and supportive environment free from discrimination and harassment</a:t>
            </a:r>
          </a:p>
          <a:p>
            <a:r>
              <a:rPr lang="en-US" dirty="0" smtClean="0"/>
              <a:t>Prevention of and response to bullying and harassment</a:t>
            </a:r>
          </a:p>
          <a:p>
            <a:r>
              <a:rPr lang="en-US" dirty="0" smtClean="0"/>
              <a:t>Maintenance of student records</a:t>
            </a:r>
          </a:p>
          <a:p>
            <a:r>
              <a:rPr lang="en-US" dirty="0" smtClean="0"/>
              <a:t>Identification of students</a:t>
            </a:r>
          </a:p>
          <a:p>
            <a:r>
              <a:rPr lang="en-US" dirty="0" smtClean="0"/>
              <a:t>Protection of student privacy and confidentiality of sensitive information</a:t>
            </a:r>
          </a:p>
          <a:p>
            <a:r>
              <a:rPr lang="en-US" dirty="0" smtClean="0"/>
              <a:t>Enforcement of sex-based dress codes</a:t>
            </a:r>
          </a:p>
          <a:p>
            <a:r>
              <a:rPr lang="en-US" dirty="0" smtClean="0"/>
              <a:t>Student participation in sex-specific school activities and events and use of school facilities (activities and events do not include athletics)</a:t>
            </a:r>
            <a:endParaRPr lang="en-US" dirty="0"/>
          </a:p>
        </p:txBody>
      </p:sp>
      <p:sp>
        <p:nvSpPr>
          <p:cNvPr id="5" name="Slide Number Placeholder 4"/>
          <p:cNvSpPr>
            <a:spLocks noGrp="1"/>
          </p:cNvSpPr>
          <p:nvPr>
            <p:ph type="sldNum" sz="quarter" idx="12"/>
          </p:nvPr>
        </p:nvSpPr>
        <p:spPr/>
        <p:txBody>
          <a:bodyPr/>
          <a:lstStyle/>
          <a:p>
            <a:fld id="{25E842EE-07A5-BF42-B259-F0753968FB43}" type="slidenum">
              <a:rPr lang="en-US" smtClean="0"/>
              <a:t>3</a:t>
            </a:fld>
            <a:endParaRPr lang="en-US"/>
          </a:p>
        </p:txBody>
      </p:sp>
    </p:spTree>
    <p:extLst>
      <p:ext uri="{BB962C8B-B14F-4D97-AF65-F5344CB8AC3E}">
        <p14:creationId xmlns:p14="http://schemas.microsoft.com/office/powerpoint/2010/main" val="15943021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487D5-890E-B449-BB59-E058CF8CD38E}"/>
              </a:ext>
            </a:extLst>
          </p:cNvPr>
          <p:cNvSpPr>
            <a:spLocks noGrp="1"/>
          </p:cNvSpPr>
          <p:nvPr>
            <p:ph type="title"/>
          </p:nvPr>
        </p:nvSpPr>
        <p:spPr/>
        <p:txBody>
          <a:bodyPr/>
          <a:lstStyle/>
          <a:p>
            <a:r>
              <a:rPr lang="en-US" dirty="0" smtClean="0"/>
              <a:t>Guiding Principle</a:t>
            </a:r>
            <a:endParaRPr lang="en-US" dirty="0"/>
          </a:p>
        </p:txBody>
      </p:sp>
      <p:sp>
        <p:nvSpPr>
          <p:cNvPr id="4" name="Content Placeholder 3">
            <a:extLst>
              <a:ext uri="{FF2B5EF4-FFF2-40B4-BE49-F238E27FC236}">
                <a16:creationId xmlns:a16="http://schemas.microsoft.com/office/drawing/2014/main" id="{95E63515-C4C1-5C49-9A25-2A63CEEB3294}"/>
              </a:ext>
            </a:extLst>
          </p:cNvPr>
          <p:cNvSpPr>
            <a:spLocks noGrp="1"/>
          </p:cNvSpPr>
          <p:nvPr>
            <p:ph sz="half" idx="2"/>
          </p:nvPr>
        </p:nvSpPr>
        <p:spPr>
          <a:xfrm>
            <a:off x="839788" y="1507899"/>
            <a:ext cx="7872046" cy="4609871"/>
          </a:xfrm>
        </p:spPr>
        <p:txBody>
          <a:bodyPr>
            <a:normAutofit/>
          </a:bodyPr>
          <a:lstStyle/>
          <a:p>
            <a:r>
              <a:rPr lang="en-US" dirty="0"/>
              <a:t>The VDOE is committed to advancing equity in Virginia public schools.</a:t>
            </a:r>
          </a:p>
          <a:p>
            <a:pPr lvl="1"/>
            <a:r>
              <a:rPr lang="en-US" dirty="0" smtClean="0">
                <a:solidFill>
                  <a:schemeClr val="tx1"/>
                </a:solidFill>
              </a:rPr>
              <a:t>All students have a right to learn, free from discrimination and harassment</a:t>
            </a:r>
          </a:p>
          <a:p>
            <a:pPr lvl="1"/>
            <a:r>
              <a:rPr lang="en-US" dirty="0" smtClean="0">
                <a:solidFill>
                  <a:schemeClr val="tx1"/>
                </a:solidFill>
              </a:rPr>
              <a:t>Inclusive policies benefit all students</a:t>
            </a:r>
          </a:p>
          <a:p>
            <a:r>
              <a:rPr lang="en-US" dirty="0" smtClean="0"/>
              <a:t>Best </a:t>
            </a:r>
            <a:r>
              <a:rPr lang="en-US" dirty="0" smtClean="0"/>
              <a:t>practices endorsed by medical and educational </a:t>
            </a:r>
            <a:r>
              <a:rPr lang="en-US" dirty="0" smtClean="0"/>
              <a:t>professionals</a:t>
            </a:r>
          </a:p>
        </p:txBody>
      </p:sp>
      <p:sp>
        <p:nvSpPr>
          <p:cNvPr id="7" name="Slide Number Placeholder 6"/>
          <p:cNvSpPr>
            <a:spLocks noGrp="1"/>
          </p:cNvSpPr>
          <p:nvPr>
            <p:ph type="sldNum" sz="quarter" idx="12"/>
          </p:nvPr>
        </p:nvSpPr>
        <p:spPr/>
        <p:txBody>
          <a:bodyPr/>
          <a:lstStyle/>
          <a:p>
            <a:fld id="{25E842EE-07A5-BF42-B259-F0753968FB43}" type="slidenum">
              <a:rPr lang="en-US" smtClean="0"/>
              <a:t>4</a:t>
            </a:fld>
            <a:endParaRPr lang="en-US"/>
          </a:p>
        </p:txBody>
      </p:sp>
      <p:pic>
        <p:nvPicPr>
          <p:cNvPr id="1026" name="Picture 2" descr="https://lh3.googleusercontent.com/UT6fdXHyt59uwn-YhA2zrb2_l9IDHts-D6R2kyo0kUSwutdgYvNnrMAy_C38LhB8Q4SskE0cFjNKMYr6504XPIAMtFBnQsMbCGpe_KK6m3xUXBlUhxDTEm_kKWpUSShcOEdq9C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1834" y="0"/>
            <a:ext cx="3480166" cy="4448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1958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1118273" cy="1325563"/>
          </a:xfrm>
        </p:spPr>
        <p:txBody>
          <a:bodyPr>
            <a:normAutofit/>
          </a:bodyPr>
          <a:lstStyle/>
          <a:p>
            <a:r>
              <a:rPr lang="en-US" sz="3600" dirty="0" smtClean="0"/>
              <a:t>Vulnerability of Transgender and </a:t>
            </a:r>
            <a:r>
              <a:rPr lang="en-US" sz="3600" dirty="0" err="1" smtClean="0"/>
              <a:t>Nonbinary</a:t>
            </a:r>
            <a:r>
              <a:rPr lang="en-US" sz="3600" dirty="0" smtClean="0"/>
              <a:t> Students</a:t>
            </a:r>
            <a:endParaRPr lang="en-US" sz="3600" dirty="0"/>
          </a:p>
        </p:txBody>
      </p:sp>
      <p:sp>
        <p:nvSpPr>
          <p:cNvPr id="3" name="Content Placeholder 2"/>
          <p:cNvSpPr>
            <a:spLocks noGrp="1"/>
          </p:cNvSpPr>
          <p:nvPr>
            <p:ph idx="1"/>
          </p:nvPr>
        </p:nvSpPr>
        <p:spPr>
          <a:xfrm>
            <a:off x="838200" y="1465400"/>
            <a:ext cx="10515600" cy="4351338"/>
          </a:xfrm>
        </p:spPr>
        <p:txBody>
          <a:bodyPr>
            <a:normAutofit fontScale="85000" lnSpcReduction="10000"/>
          </a:bodyPr>
          <a:lstStyle/>
          <a:p>
            <a:r>
              <a:rPr lang="en-US" dirty="0" smtClean="0"/>
              <a:t>Trevor </a:t>
            </a:r>
            <a:r>
              <a:rPr lang="en-US" dirty="0"/>
              <a:t>National Survey on LGBTQ Youth Mental Health </a:t>
            </a:r>
            <a:r>
              <a:rPr lang="en-US" dirty="0" smtClean="0"/>
              <a:t>2021</a:t>
            </a:r>
            <a:endParaRPr lang="en-US" dirty="0"/>
          </a:p>
          <a:p>
            <a:pPr lvl="1"/>
            <a:r>
              <a:rPr lang="en-US" dirty="0"/>
              <a:t>52% of transgender and </a:t>
            </a:r>
            <a:r>
              <a:rPr lang="en-US" dirty="0" err="1"/>
              <a:t>nonbinary</a:t>
            </a:r>
            <a:r>
              <a:rPr lang="en-US" dirty="0"/>
              <a:t> youth have considered attempting suicide in the past </a:t>
            </a:r>
            <a:r>
              <a:rPr lang="en-US" dirty="0" smtClean="0"/>
              <a:t>year</a:t>
            </a:r>
          </a:p>
          <a:p>
            <a:pPr lvl="1"/>
            <a:r>
              <a:rPr lang="en-US" dirty="0" smtClean="0"/>
              <a:t>77% experienced anxiety and70% experienced depression</a:t>
            </a:r>
          </a:p>
          <a:p>
            <a:r>
              <a:rPr lang="en-US" dirty="0" smtClean="0"/>
              <a:t>GLSEN 2019 National Survey – School Climate and Gender</a:t>
            </a:r>
          </a:p>
          <a:p>
            <a:pPr lvl="1"/>
            <a:r>
              <a:rPr lang="en-US" dirty="0" smtClean="0"/>
              <a:t>82% of transgender students avoided bathrooms, 69% avoided locker rooms because they felt unsafe or uncomfortable</a:t>
            </a:r>
          </a:p>
          <a:p>
            <a:pPr lvl="1"/>
            <a:r>
              <a:rPr lang="en-US" dirty="0" smtClean="0"/>
              <a:t>83% have been victimized based on gender, 77% have experienced anti-LGBTQ discrimination</a:t>
            </a:r>
          </a:p>
          <a:p>
            <a:pPr lvl="1"/>
            <a:r>
              <a:rPr lang="en-US" dirty="0" smtClean="0"/>
              <a:t>43% have missed school in the past month because of safety concerns and 24% had changed schools</a:t>
            </a:r>
          </a:p>
          <a:p>
            <a:pPr lvl="1"/>
            <a:r>
              <a:rPr lang="en-US" dirty="0" smtClean="0"/>
              <a:t>LGBTQ students who experienced victimization or discrimination had lower GPAs </a:t>
            </a:r>
          </a:p>
          <a:p>
            <a:r>
              <a:rPr lang="en-US" dirty="0" smtClean="0"/>
              <a:t>LGBTQ youth have a 120% increase of experiencing homelessness (Morton, </a:t>
            </a:r>
            <a:r>
              <a:rPr lang="en-US" dirty="0" err="1" smtClean="0"/>
              <a:t>Dworsky</a:t>
            </a:r>
            <a:r>
              <a:rPr lang="en-US" dirty="0" smtClean="0"/>
              <a:t>, &amp; Samuels, 2017)</a:t>
            </a:r>
          </a:p>
          <a:p>
            <a:pPr lvl="1"/>
            <a:endParaRPr lang="en-US" dirty="0" smtClean="0"/>
          </a:p>
          <a:p>
            <a:pPr lvl="1"/>
            <a:endParaRPr lang="en-US" dirty="0" smtClean="0"/>
          </a:p>
          <a:p>
            <a:pPr lvl="1"/>
            <a:endParaRPr lang="en-US" dirty="0"/>
          </a:p>
          <a:p>
            <a:pPr lvl="1"/>
            <a:endParaRPr lang="en-US" sz="1500" dirty="0"/>
          </a:p>
          <a:p>
            <a:endParaRPr lang="en-US" dirty="0"/>
          </a:p>
        </p:txBody>
      </p:sp>
      <p:sp>
        <p:nvSpPr>
          <p:cNvPr id="4" name="Slide Number Placeholder 3"/>
          <p:cNvSpPr>
            <a:spLocks noGrp="1"/>
          </p:cNvSpPr>
          <p:nvPr>
            <p:ph type="sldNum" sz="quarter" idx="12"/>
          </p:nvPr>
        </p:nvSpPr>
        <p:spPr/>
        <p:txBody>
          <a:bodyPr/>
          <a:lstStyle/>
          <a:p>
            <a:fld id="{25E842EE-07A5-BF42-B259-F0753968FB43}" type="slidenum">
              <a:rPr lang="en-US" smtClean="0"/>
              <a:t>5</a:t>
            </a:fld>
            <a:endParaRPr lang="en-US" dirty="0"/>
          </a:p>
        </p:txBody>
      </p:sp>
    </p:spTree>
    <p:extLst>
      <p:ext uri="{BB962C8B-B14F-4D97-AF65-F5344CB8AC3E}">
        <p14:creationId xmlns:p14="http://schemas.microsoft.com/office/powerpoint/2010/main" val="2685212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Updates</a:t>
            </a:r>
            <a:endParaRPr lang="en-US" dirty="0"/>
          </a:p>
        </p:txBody>
      </p:sp>
      <p:sp>
        <p:nvSpPr>
          <p:cNvPr id="3" name="Content Placeholder 2"/>
          <p:cNvSpPr>
            <a:spLocks noGrp="1"/>
          </p:cNvSpPr>
          <p:nvPr>
            <p:ph idx="1"/>
          </p:nvPr>
        </p:nvSpPr>
        <p:spPr/>
        <p:txBody>
          <a:bodyPr/>
          <a:lstStyle/>
          <a:p>
            <a:r>
              <a:rPr lang="en-US" dirty="0"/>
              <a:t>June 16, 2021 USED Notice of </a:t>
            </a:r>
            <a:r>
              <a:rPr lang="en-US" dirty="0" smtClean="0"/>
              <a:t>Interpretation: OCR </a:t>
            </a:r>
            <a:r>
              <a:rPr lang="en-US" dirty="0"/>
              <a:t>will enforce Title IX’s prohibition on discrimination on the basis of gender identity</a:t>
            </a:r>
          </a:p>
          <a:p>
            <a:r>
              <a:rPr lang="en-US" dirty="0" smtClean="0"/>
              <a:t>Rulings </a:t>
            </a:r>
            <a:r>
              <a:rPr lang="en-US" dirty="0"/>
              <a:t>made by the U.S. District and Appeals Courts on Grimm vs. Gloucester County School Board related to Title IX and sex discrimination were </a:t>
            </a:r>
            <a:r>
              <a:rPr lang="en-US" dirty="0" smtClean="0"/>
              <a:t>upheld</a:t>
            </a:r>
          </a:p>
          <a:p>
            <a:r>
              <a:rPr lang="en-US" dirty="0"/>
              <a:t>Circuit Court in Lynchburg, Virginia has ruled that the recent complaint against VDOE’s model guidance lacked standing and therefore, has been dismissed</a:t>
            </a:r>
          </a:p>
        </p:txBody>
      </p:sp>
      <p:sp>
        <p:nvSpPr>
          <p:cNvPr id="4" name="Slide Number Placeholder 3"/>
          <p:cNvSpPr>
            <a:spLocks noGrp="1"/>
          </p:cNvSpPr>
          <p:nvPr>
            <p:ph type="sldNum" sz="quarter" idx="12"/>
          </p:nvPr>
        </p:nvSpPr>
        <p:spPr/>
        <p:txBody>
          <a:bodyPr/>
          <a:lstStyle/>
          <a:p>
            <a:fld id="{25E842EE-07A5-BF42-B259-F0753968FB43}" type="slidenum">
              <a:rPr lang="en-US" smtClean="0"/>
              <a:t>6</a:t>
            </a:fld>
            <a:endParaRPr lang="en-US"/>
          </a:p>
        </p:txBody>
      </p:sp>
    </p:spTree>
    <p:extLst>
      <p:ext uri="{BB962C8B-B14F-4D97-AF65-F5344CB8AC3E}">
        <p14:creationId xmlns:p14="http://schemas.microsoft.com/office/powerpoint/2010/main" val="3636099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ECEEC-488A-FF4E-B2CE-DDC194925CE8}"/>
              </a:ext>
            </a:extLst>
          </p:cNvPr>
          <p:cNvSpPr>
            <a:spLocks noGrp="1"/>
          </p:cNvSpPr>
          <p:nvPr>
            <p:ph type="title"/>
          </p:nvPr>
        </p:nvSpPr>
        <p:spPr/>
        <p:txBody>
          <a:bodyPr/>
          <a:lstStyle/>
          <a:p>
            <a:r>
              <a:rPr lang="en-US" dirty="0" smtClean="0"/>
              <a:t>Resources</a:t>
            </a:r>
            <a:endParaRPr lang="en-US" dirty="0"/>
          </a:p>
        </p:txBody>
      </p:sp>
      <p:sp>
        <p:nvSpPr>
          <p:cNvPr id="4" name="Text Placeholder 3">
            <a:extLst>
              <a:ext uri="{FF2B5EF4-FFF2-40B4-BE49-F238E27FC236}">
                <a16:creationId xmlns:a16="http://schemas.microsoft.com/office/drawing/2014/main" id="{268A7C68-3E61-4848-98B7-E223F174035C}"/>
              </a:ext>
            </a:extLst>
          </p:cNvPr>
          <p:cNvSpPr>
            <a:spLocks noGrp="1"/>
          </p:cNvSpPr>
          <p:nvPr>
            <p:ph type="body" sz="half" idx="2"/>
          </p:nvPr>
        </p:nvSpPr>
        <p:spPr/>
        <p:txBody>
          <a:bodyPr>
            <a:normAutofit/>
          </a:bodyPr>
          <a:lstStyle/>
          <a:p>
            <a:r>
              <a:rPr lang="en-US" dirty="0" smtClean="0">
                <a:solidFill>
                  <a:srgbClr val="0F150D"/>
                </a:solidFill>
              </a:rPr>
              <a:t>Visit our </a:t>
            </a:r>
            <a:r>
              <a:rPr lang="en-US" dirty="0" smtClean="0">
                <a:solidFill>
                  <a:srgbClr val="0F150D"/>
                </a:solidFill>
                <a:hlinkClick r:id="rId3"/>
              </a:rPr>
              <a:t>Gender Diversity</a:t>
            </a:r>
            <a:r>
              <a:rPr lang="en-US" dirty="0" smtClean="0">
                <a:solidFill>
                  <a:srgbClr val="0F150D"/>
                </a:solidFill>
              </a:rPr>
              <a:t> webpage:</a:t>
            </a:r>
          </a:p>
          <a:p>
            <a:pPr marL="285750" indent="-285750">
              <a:buFont typeface="Arial" panose="020B0604020202020204" pitchFamily="34" charset="0"/>
              <a:buChar char="•"/>
            </a:pPr>
            <a:r>
              <a:rPr lang="en-US" dirty="0" smtClean="0">
                <a:solidFill>
                  <a:srgbClr val="0F150D"/>
                </a:solidFill>
              </a:rPr>
              <a:t>Resources</a:t>
            </a:r>
          </a:p>
          <a:p>
            <a:pPr marL="742950" lvl="1" indent="-285750">
              <a:buFont typeface="Arial" panose="020B0604020202020204" pitchFamily="34" charset="0"/>
              <a:buChar char="•"/>
            </a:pPr>
            <a:r>
              <a:rPr lang="en-US" dirty="0" smtClean="0">
                <a:solidFill>
                  <a:srgbClr val="0F150D"/>
                </a:solidFill>
              </a:rPr>
              <a:t>School boards, administrators, educators</a:t>
            </a:r>
          </a:p>
          <a:p>
            <a:pPr marL="742950" lvl="1" indent="-285750">
              <a:buFont typeface="Arial" panose="020B0604020202020204" pitchFamily="34" charset="0"/>
              <a:buChar char="•"/>
            </a:pPr>
            <a:r>
              <a:rPr lang="en-US" dirty="0" smtClean="0">
                <a:solidFill>
                  <a:srgbClr val="0F150D"/>
                </a:solidFill>
              </a:rPr>
              <a:t>SISPs</a:t>
            </a:r>
          </a:p>
          <a:p>
            <a:pPr marL="742950" lvl="1" indent="-285750">
              <a:buFont typeface="Arial" panose="020B0604020202020204" pitchFamily="34" charset="0"/>
              <a:buChar char="•"/>
            </a:pPr>
            <a:r>
              <a:rPr lang="en-US" dirty="0" smtClean="0">
                <a:solidFill>
                  <a:srgbClr val="0F150D"/>
                </a:solidFill>
              </a:rPr>
              <a:t>Parents</a:t>
            </a:r>
          </a:p>
          <a:p>
            <a:pPr marL="742950" lvl="1" indent="-285750">
              <a:buFont typeface="Arial" panose="020B0604020202020204" pitchFamily="34" charset="0"/>
              <a:buChar char="•"/>
            </a:pPr>
            <a:r>
              <a:rPr lang="en-US" dirty="0" smtClean="0">
                <a:solidFill>
                  <a:srgbClr val="0F150D"/>
                </a:solidFill>
              </a:rPr>
              <a:t>Students</a:t>
            </a:r>
          </a:p>
          <a:p>
            <a:pPr marL="285750" indent="-285750">
              <a:buFont typeface="Arial" panose="020B0604020202020204" pitchFamily="34" charset="0"/>
              <a:buChar char="•"/>
            </a:pPr>
            <a:r>
              <a:rPr lang="en-US" dirty="0" smtClean="0">
                <a:solidFill>
                  <a:srgbClr val="0F150D"/>
                </a:solidFill>
              </a:rPr>
              <a:t>Model and existing policies and guidelines</a:t>
            </a:r>
          </a:p>
          <a:p>
            <a:pPr marL="285750" indent="-285750">
              <a:buFont typeface="Arial" panose="020B0604020202020204" pitchFamily="34" charset="0"/>
              <a:buChar char="•"/>
            </a:pPr>
            <a:r>
              <a:rPr lang="en-US" dirty="0" smtClean="0">
                <a:solidFill>
                  <a:srgbClr val="0F150D"/>
                </a:solidFill>
              </a:rPr>
              <a:t>Professional development</a:t>
            </a:r>
          </a:p>
          <a:p>
            <a:pPr marL="285750" indent="-285750">
              <a:buFont typeface="Arial" panose="020B0604020202020204" pitchFamily="34" charset="0"/>
              <a:buChar char="•"/>
            </a:pPr>
            <a:r>
              <a:rPr lang="en-US" dirty="0" smtClean="0">
                <a:solidFill>
                  <a:srgbClr val="0F150D"/>
                </a:solidFill>
              </a:rPr>
              <a:t>Procedural and implementation resources</a:t>
            </a:r>
            <a:endParaRPr lang="en-US" dirty="0">
              <a:solidFill>
                <a:srgbClr val="0F150D"/>
              </a:solidFill>
            </a:endParaRPr>
          </a:p>
        </p:txBody>
      </p:sp>
      <p:sp>
        <p:nvSpPr>
          <p:cNvPr id="3" name="Slide Number Placeholder 2"/>
          <p:cNvSpPr>
            <a:spLocks noGrp="1"/>
          </p:cNvSpPr>
          <p:nvPr>
            <p:ph type="sldNum" sz="quarter" idx="12"/>
          </p:nvPr>
        </p:nvSpPr>
        <p:spPr/>
        <p:txBody>
          <a:bodyPr/>
          <a:lstStyle/>
          <a:p>
            <a:fld id="{25E842EE-07A5-BF42-B259-F0753968FB43}" type="slidenum">
              <a:rPr lang="en-US" smtClean="0"/>
              <a:t>7</a:t>
            </a:fld>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3168" y="1565393"/>
            <a:ext cx="7308205" cy="4011402"/>
          </a:xfrm>
          <a:prstGeom prst="rect">
            <a:avLst/>
          </a:prstGeom>
        </p:spPr>
      </p:pic>
    </p:spTree>
    <p:extLst>
      <p:ext uri="{BB962C8B-B14F-4D97-AF65-F5344CB8AC3E}">
        <p14:creationId xmlns:p14="http://schemas.microsoft.com/office/powerpoint/2010/main" val="1438699808"/>
      </p:ext>
    </p:extLst>
  </p:cSld>
  <p:clrMapOvr>
    <a:masterClrMapping/>
  </p:clrMapOvr>
  <p:timing>
    <p:tnLst>
      <p:par>
        <p:cTn id="1" dur="indefinite" restart="never" nodeType="tmRoot"/>
      </p:par>
    </p:tnLst>
  </p:timing>
</p:sld>
</file>

<file path=ppt/theme/theme1.xml><?xml version="1.0" encoding="utf-8"?>
<a:theme xmlns:a="http://schemas.openxmlformats.org/drawingml/2006/main" name="VDOE">
  <a:themeElements>
    <a:clrScheme name="VDOE">
      <a:dk1>
        <a:sysClr val="windowText" lastClr="000000"/>
      </a:dk1>
      <a:lt1>
        <a:sysClr val="window" lastClr="FFFFFF"/>
      </a:lt1>
      <a:dk2>
        <a:srgbClr val="101820"/>
      </a:dk2>
      <a:lt2>
        <a:srgbClr val="F1E6B2"/>
      </a:lt2>
      <a:accent1>
        <a:srgbClr val="D50032"/>
      </a:accent1>
      <a:accent2>
        <a:srgbClr val="101820"/>
      </a:accent2>
      <a:accent3>
        <a:srgbClr val="FFC72C"/>
      </a:accent3>
      <a:accent4>
        <a:srgbClr val="F1E6B2"/>
      </a:accent4>
      <a:accent5>
        <a:srgbClr val="259591"/>
      </a:accent5>
      <a:accent6>
        <a:srgbClr val="7F7F7F"/>
      </a:accent6>
      <a:hlink>
        <a:srgbClr val="D50032"/>
      </a:hlink>
      <a:folHlink>
        <a:srgbClr val="000000"/>
      </a:folHlink>
    </a:clrScheme>
    <a:fontScheme name="VDOE">
      <a:majorFont>
        <a:latin typeface="Trebuchet MS"/>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VDOE</Template>
  <TotalTime>31771</TotalTime>
  <Words>1206</Words>
  <Application>Microsoft Office PowerPoint</Application>
  <PresentationFormat>Widescreen</PresentationFormat>
  <Paragraphs>99</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Times New Roman</vt:lpstr>
      <vt:lpstr>Trebuchet MS</vt:lpstr>
      <vt:lpstr>VDOE</vt:lpstr>
      <vt:lpstr>MODEL POLICIES FOR THE TREATMENT  OF TRANSGENDER STUDENTS</vt:lpstr>
      <vt:lpstr>Background</vt:lpstr>
      <vt:lpstr>Topics for Model Policies</vt:lpstr>
      <vt:lpstr>Guiding Principle</vt:lpstr>
      <vt:lpstr>Vulnerability of Transgender and Nonbinary Students</vt:lpstr>
      <vt:lpstr>Updates</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A CUSTOM TITLE PAGE</dc:title>
  <dc:creator>Timothy Nuthall</dc:creator>
  <cp:lastModifiedBy>Quyen Duong</cp:lastModifiedBy>
  <cp:revision>48</cp:revision>
  <dcterms:created xsi:type="dcterms:W3CDTF">2020-06-29T15:52:04Z</dcterms:created>
  <dcterms:modified xsi:type="dcterms:W3CDTF">2021-08-12T21:22:40Z</dcterms:modified>
</cp:coreProperties>
</file>