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4"/>
    <p:sldMasterId id="2147483668" r:id="rId5"/>
  </p:sldMasterIdLst>
  <p:notesMasterIdLst>
    <p:notesMasterId r:id="rId54"/>
  </p:notesMasterIdLst>
  <p:sldIdLst>
    <p:sldId id="256" r:id="rId6"/>
    <p:sldId id="295" r:id="rId7"/>
    <p:sldId id="324" r:id="rId8"/>
    <p:sldId id="356" r:id="rId9"/>
    <p:sldId id="414" r:id="rId10"/>
    <p:sldId id="428" r:id="rId11"/>
    <p:sldId id="298" r:id="rId12"/>
    <p:sldId id="357" r:id="rId13"/>
    <p:sldId id="300" r:id="rId14"/>
    <p:sldId id="415" r:id="rId15"/>
    <p:sldId id="416" r:id="rId16"/>
    <p:sldId id="325" r:id="rId17"/>
    <p:sldId id="369" r:id="rId18"/>
    <p:sldId id="407" r:id="rId19"/>
    <p:sldId id="419" r:id="rId20"/>
    <p:sldId id="420" r:id="rId21"/>
    <p:sldId id="337" r:id="rId22"/>
    <p:sldId id="400" r:id="rId23"/>
    <p:sldId id="401" r:id="rId24"/>
    <p:sldId id="402" r:id="rId25"/>
    <p:sldId id="403" r:id="rId26"/>
    <p:sldId id="340" r:id="rId27"/>
    <p:sldId id="383" r:id="rId28"/>
    <p:sldId id="386" r:id="rId29"/>
    <p:sldId id="384" r:id="rId30"/>
    <p:sldId id="410" r:id="rId31"/>
    <p:sldId id="411" r:id="rId32"/>
    <p:sldId id="421" r:id="rId33"/>
    <p:sldId id="422" r:id="rId34"/>
    <p:sldId id="343" r:id="rId35"/>
    <p:sldId id="374" r:id="rId36"/>
    <p:sldId id="377" r:id="rId37"/>
    <p:sldId id="376" r:id="rId38"/>
    <p:sldId id="382" r:id="rId39"/>
    <p:sldId id="423" r:id="rId40"/>
    <p:sldId id="424" r:id="rId41"/>
    <p:sldId id="373" r:id="rId42"/>
    <p:sldId id="425" r:id="rId43"/>
    <p:sldId id="426" r:id="rId44"/>
    <p:sldId id="429" r:id="rId45"/>
    <p:sldId id="352" r:id="rId46"/>
    <p:sldId id="358" r:id="rId47"/>
    <p:sldId id="359" r:id="rId48"/>
    <p:sldId id="361" r:id="rId49"/>
    <p:sldId id="362" r:id="rId50"/>
    <p:sldId id="321" r:id="rId51"/>
    <p:sldId id="354" r:id="rId52"/>
    <p:sldId id="353" r:id="rId53"/>
  </p:sldIdLst>
  <p:sldSz cx="9144000" cy="5143500" type="screen16x9"/>
  <p:notesSz cx="6858000" cy="9144000"/>
  <p:embeddedFontLst>
    <p:embeddedFont>
      <p:font typeface="Trebuchet MS" panose="020B0603020202020204" pitchFamily="34" charset="0"/>
      <p:regular r:id="rId55"/>
      <p:bold r:id="rId56"/>
      <p:italic r:id="rId57"/>
      <p:boldItalic r:id="rId58"/>
    </p:embeddedFont>
    <p:embeddedFont>
      <p:font typeface="Calibri" panose="020F0502020204030204" pitchFamily="3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101">
          <p15:clr>
            <a:srgbClr val="9AA0A6"/>
          </p15:clr>
        </p15:guide>
        <p15:guide id="2" orient="horz" pos="16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 Carroll" initials="EMC" lastIdx="29" clrIdx="0">
    <p:extLst>
      <p:ext uri="{19B8F6BF-5375-455C-9EA6-DF929625EA0E}">
        <p15:presenceInfo xmlns:p15="http://schemas.microsoft.com/office/powerpoint/2012/main" userId="Erin Carroll" providerId="None"/>
      </p:ext>
    </p:extLst>
  </p:cmAuthor>
  <p:cmAuthor id="2" name="Jenna Conway" initials="JC" lastIdx="14" clrIdx="1">
    <p:extLst>
      <p:ext uri="{19B8F6BF-5375-455C-9EA6-DF929625EA0E}">
        <p15:presenceInfo xmlns:p15="http://schemas.microsoft.com/office/powerpoint/2012/main" userId="Jenna Conway" providerId="None"/>
      </p:ext>
    </p:extLst>
  </p:cmAuthor>
  <p:cmAuthor id="3" name="Amy Hatheway" initials="AH" lastIdx="5" clrIdx="2">
    <p:extLst>
      <p:ext uri="{19B8F6BF-5375-455C-9EA6-DF929625EA0E}">
        <p15:presenceInfo xmlns:p15="http://schemas.microsoft.com/office/powerpoint/2012/main" userId="Amy Hathewa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3DFB686-70EF-4B4A-97DB-8917EAAAE48B}">
  <a:tblStyle styleId="{33DFB686-70EF-4B4A-97DB-8917EAAAE48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465" autoAdjust="0"/>
  </p:normalViewPr>
  <p:slideViewPr>
    <p:cSldViewPr snapToGrid="0">
      <p:cViewPr varScale="1">
        <p:scale>
          <a:sx n="144" d="100"/>
          <a:sy n="144" d="100"/>
        </p:scale>
        <p:origin x="420" y="102"/>
      </p:cViewPr>
      <p:guideLst>
        <p:guide pos="101"/>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font" Target="fonts/font1.fntdata"/><Relationship Id="rId63"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font" Target="fonts/font4.fntdata"/><Relationship Id="rId66"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3.fntdata"/><Relationship Id="rId61" Type="http://schemas.openxmlformats.org/officeDocument/2006/relationships/font" Target="fonts/font7.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6.fntdata"/><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2.fntdata"/><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5.fntdata"/><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62" Type="http://schemas.openxmlformats.org/officeDocument/2006/relationships/font" Target="fonts/font8.fntdata"/></Relationships>
</file>

<file path=ppt/charts/_rels/chart1.xml.rels><?xml version="1.0" encoding="UTF-8" standalone="yes"?>
<Relationships xmlns="http://schemas.openxmlformats.org/package/2006/relationships"><Relationship Id="rId3" Type="http://schemas.openxmlformats.org/officeDocument/2006/relationships/oleObject" Target="file:///\\home1.virginia.edu\castldata\VKRP\Data%20Requests\2019-2020\VKRP%20Fall%202019%20Slides%20Incl%20Fairfax.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31129702537184"/>
          <c:y val="0.15028479815313389"/>
          <c:w val="0.77393666032644115"/>
          <c:h val="0.60208008441134886"/>
        </c:manualLayout>
      </c:layout>
      <c:barChart>
        <c:barDir val="col"/>
        <c:grouping val="stacked"/>
        <c:varyColors val="0"/>
        <c:ser>
          <c:idx val="0"/>
          <c:order val="0"/>
          <c:tx>
            <c:strRef>
              <c:f>'Slide 6 (2)'!$B$1</c:f>
              <c:strCache>
                <c:ptCount val="1"/>
                <c:pt idx="0">
                  <c:v>Ready</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6 (2)'!$A$2:$A$3</c:f>
              <c:strCache>
                <c:ptCount val="2"/>
                <c:pt idx="0">
                  <c:v>Public Preschool
n=16,944</c:v>
                </c:pt>
                <c:pt idx="1">
                  <c:v>No Preschool
n=8,614</c:v>
                </c:pt>
              </c:strCache>
            </c:strRef>
          </c:cat>
          <c:val>
            <c:numRef>
              <c:f>'Slide 6 (2)'!$B$2:$B$3</c:f>
              <c:numCache>
                <c:formatCode>0.0%</c:formatCode>
                <c:ptCount val="2"/>
                <c:pt idx="0">
                  <c:v>0.496</c:v>
                </c:pt>
                <c:pt idx="1">
                  <c:v>0.32400000000000001</c:v>
                </c:pt>
              </c:numCache>
            </c:numRef>
          </c:val>
          <c:extLst>
            <c:ext xmlns:c16="http://schemas.microsoft.com/office/drawing/2014/chart" uri="{C3380CC4-5D6E-409C-BE32-E72D297353CC}">
              <c16:uniqueId val="{00000000-2D86-4913-A30B-7DF976853775}"/>
            </c:ext>
          </c:extLst>
        </c:ser>
        <c:ser>
          <c:idx val="1"/>
          <c:order val="1"/>
          <c:tx>
            <c:strRef>
              <c:f>'Slide 6 (2)'!$C$1</c:f>
              <c:strCache>
                <c:ptCount val="1"/>
                <c:pt idx="0">
                  <c:v>Not Ready</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6 (2)'!$A$2:$A$3</c:f>
              <c:strCache>
                <c:ptCount val="2"/>
                <c:pt idx="0">
                  <c:v>Public Preschool
n=16,944</c:v>
                </c:pt>
                <c:pt idx="1">
                  <c:v>No Preschool
n=8,614</c:v>
                </c:pt>
              </c:strCache>
            </c:strRef>
          </c:cat>
          <c:val>
            <c:numRef>
              <c:f>'Slide 6 (2)'!$C$2:$C$3</c:f>
              <c:numCache>
                <c:formatCode>0.0%</c:formatCode>
                <c:ptCount val="2"/>
                <c:pt idx="0">
                  <c:v>0.504</c:v>
                </c:pt>
                <c:pt idx="1">
                  <c:v>0.67600000000000005</c:v>
                </c:pt>
              </c:numCache>
            </c:numRef>
          </c:val>
          <c:extLst>
            <c:ext xmlns:c16="http://schemas.microsoft.com/office/drawing/2014/chart" uri="{C3380CC4-5D6E-409C-BE32-E72D297353CC}">
              <c16:uniqueId val="{00000001-2D86-4913-A30B-7DF976853775}"/>
            </c:ext>
          </c:extLst>
        </c:ser>
        <c:dLbls>
          <c:showLegendKey val="0"/>
          <c:showVal val="0"/>
          <c:showCatName val="0"/>
          <c:showSerName val="0"/>
          <c:showPercent val="0"/>
          <c:showBubbleSize val="0"/>
        </c:dLbls>
        <c:gapWidth val="150"/>
        <c:overlap val="100"/>
        <c:axId val="401983312"/>
        <c:axId val="401983728"/>
      </c:barChart>
      <c:catAx>
        <c:axId val="401983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crossAx val="401983728"/>
        <c:crosses val="autoZero"/>
        <c:auto val="1"/>
        <c:lblAlgn val="ctr"/>
        <c:lblOffset val="100"/>
        <c:noMultiLvlLbl val="0"/>
      </c:catAx>
      <c:valAx>
        <c:axId val="401983728"/>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j-lt"/>
                    <a:ea typeface="+mn-ea"/>
                    <a:cs typeface="+mn-cs"/>
                  </a:defRPr>
                </a:pPr>
                <a:r>
                  <a:rPr lang="en-US" sz="1000">
                    <a:solidFill>
                      <a:schemeClr val="tx1"/>
                    </a:solidFill>
                    <a:latin typeface="+mj-lt"/>
                  </a:rPr>
                  <a:t>Percent of Students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n-US"/>
          </a:p>
        </c:txPr>
        <c:crossAx val="401983312"/>
        <c:crosses val="autoZero"/>
        <c:crossBetween val="between"/>
        <c:majorUnit val="0.2"/>
      </c:valAx>
      <c:spPr>
        <a:noFill/>
        <a:ln>
          <a:noFill/>
        </a:ln>
        <a:effectLst/>
      </c:spPr>
    </c:plotArea>
    <c:legend>
      <c:legendPos val="r"/>
      <c:layout>
        <c:manualLayout>
          <c:xMode val="edge"/>
          <c:yMode val="edge"/>
          <c:x val="0.21937062554680664"/>
          <c:y val="0.8666083267108996"/>
          <c:w val="0.68686898512685923"/>
          <c:h val="0.13215116749151143"/>
        </c:manualLayout>
      </c:layout>
      <c:overlay val="0"/>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legend>
    <c:plotVisOnly val="1"/>
    <c:dispBlanksAs val="gap"/>
    <c:showDLblsOverMax val="0"/>
  </c:chart>
  <c:spPr>
    <a:noFill/>
    <a:ln>
      <a:noFill/>
    </a:ln>
    <a:effectLst/>
  </c:spPr>
  <c:txPr>
    <a:bodyPr/>
    <a:lstStyle/>
    <a:p>
      <a:pPr>
        <a:defRPr sz="1400">
          <a:solidFill>
            <a:schemeClr val="accent1">
              <a:lumMod val="50000"/>
            </a:schemeClr>
          </a:solidFill>
          <a:latin typeface="Equity Text" panose="020B060402020202020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9c51fffaa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9c51fffaa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17088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4237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36</a:t>
            </a:fld>
            <a:endParaRPr lang="en-US"/>
          </a:p>
        </p:txBody>
      </p:sp>
    </p:spTree>
    <p:extLst>
      <p:ext uri="{BB962C8B-B14F-4D97-AF65-F5344CB8AC3E}">
        <p14:creationId xmlns:p14="http://schemas.microsoft.com/office/powerpoint/2010/main" val="832824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9027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
        <p:nvSpPr>
          <p:cNvPr id="116" name="Google Shape;11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8670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bdd1f9cbf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bdd1f9cbf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4138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7" name="Google Shape;507;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508" name="Google Shape;508;p4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40</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640402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76313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35474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7369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32054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16</a:t>
            </a:fld>
            <a:endParaRPr lang="en-US"/>
          </a:p>
        </p:txBody>
      </p:sp>
    </p:spTree>
    <p:extLst>
      <p:ext uri="{BB962C8B-B14F-4D97-AF65-F5344CB8AC3E}">
        <p14:creationId xmlns:p14="http://schemas.microsoft.com/office/powerpoint/2010/main" val="2210285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20</a:t>
            </a:fld>
            <a:endParaRPr lang="en-US"/>
          </a:p>
        </p:txBody>
      </p:sp>
    </p:spTree>
    <p:extLst>
      <p:ext uri="{BB962C8B-B14F-4D97-AF65-F5344CB8AC3E}">
        <p14:creationId xmlns:p14="http://schemas.microsoft.com/office/powerpoint/2010/main" val="800917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65826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29</a:t>
            </a:fld>
            <a:endParaRPr lang="en-US"/>
          </a:p>
        </p:txBody>
      </p:sp>
    </p:spTree>
    <p:extLst>
      <p:ext uri="{BB962C8B-B14F-4D97-AF65-F5344CB8AC3E}">
        <p14:creationId xmlns:p14="http://schemas.microsoft.com/office/powerpoint/2010/main" val="30681475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lain Title Page" type="title">
  <p:cSld name="TITL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4500"/>
              <a:buFont typeface="Trebuchet MS"/>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 name="Google Shape;14;p2"/>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rgbClr val="C22536"/>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rgbClr val="901A28"/>
              </a:buClr>
              <a:buSzPts val="1200"/>
              <a:buNone/>
              <a:defRPr sz="1200"/>
            </a:lvl4pPr>
            <a:lvl5pPr lvl="4" algn="ctr" rtl="0">
              <a:lnSpc>
                <a:spcPct val="90000"/>
              </a:lnSpc>
              <a:spcBef>
                <a:spcPts val="400"/>
              </a:spcBef>
              <a:spcAft>
                <a:spcPts val="0"/>
              </a:spcAft>
              <a:buClr>
                <a:srgbClr val="525252"/>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5" name="Google Shape;15;p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 name="Google Shape;16;p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 name="Google Shape;17;p2"/>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8" name="Google Shape;18;p2" descr="VDOE Logo&#10;"/>
          <p:cNvPicPr preferRelativeResize="0"/>
          <p:nvPr/>
        </p:nvPicPr>
        <p:blipFill rotWithShape="1">
          <a:blip r:embed="rId2">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4"/>
        <p:cNvGrpSpPr/>
        <p:nvPr/>
      </p:nvGrpSpPr>
      <p:grpSpPr>
        <a:xfrm>
          <a:off x="0" y="0"/>
          <a:ext cx="0" cy="0"/>
          <a:chOff x="0" y="0"/>
          <a:chExt cx="0" cy="0"/>
        </a:xfrm>
      </p:grpSpPr>
      <p:sp>
        <p:nvSpPr>
          <p:cNvPr id="115" name="Google Shape;115;p15"/>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6" name="Google Shape;116;p1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7" name="Google Shape;117;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8" name="Google Shape;118;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9" name="Google Shape;119;p15"/>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20" name="Google Shape;120;p15"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21" name="Google Shape;121;p15"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131"/>
        <p:cNvGrpSpPr/>
        <p:nvPr/>
      </p:nvGrpSpPr>
      <p:grpSpPr>
        <a:xfrm>
          <a:off x="0" y="0"/>
          <a:ext cx="0" cy="0"/>
          <a:chOff x="0" y="0"/>
          <a:chExt cx="0" cy="0"/>
        </a:xfrm>
      </p:grpSpPr>
      <p:sp>
        <p:nvSpPr>
          <p:cNvPr id="132" name="Google Shape;132;p18"/>
          <p:cNvSpPr txBox="1">
            <a:spLocks noGrp="1"/>
          </p:cNvSpPr>
          <p:nvPr>
            <p:ph type="title"/>
          </p:nvPr>
        </p:nvSpPr>
        <p:spPr>
          <a:xfrm>
            <a:off x="311700" y="2150850"/>
            <a:ext cx="8520600" cy="841800"/>
          </a:xfrm>
          <a:prstGeom prst="rect">
            <a:avLst/>
          </a:prstGeom>
        </p:spPr>
        <p:txBody>
          <a:bodyPr spcFirstLastPara="1" wrap="square" lIns="68575" tIns="34275" rIns="68575" bIns="3427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3" name="Google Shape;133;p18"/>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
        <p:cNvGrpSpPr/>
        <p:nvPr/>
      </p:nvGrpSpPr>
      <p:grpSpPr>
        <a:xfrm>
          <a:off x="0" y="0"/>
          <a:ext cx="0" cy="0"/>
          <a:chOff x="0" y="0"/>
          <a:chExt cx="0" cy="0"/>
        </a:xfrm>
      </p:grpSpPr>
      <p:sp>
        <p:nvSpPr>
          <p:cNvPr id="31" name="Google Shape;31;p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2" name="Google Shape;32;p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 name="Google Shape;33;p9"/>
          <p:cNvSpPr txBox="1">
            <a:spLocks noGrp="1"/>
          </p:cNvSpPr>
          <p:nvPr>
            <p:ph type="sldNum" idx="12"/>
          </p:nvPr>
        </p:nvSpPr>
        <p:spPr>
          <a:xfrm>
            <a:off x="6457950" y="4767263"/>
            <a:ext cx="8205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34" name="Google Shape;34;p9"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35" name="Google Shape;35;p9"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extLst>
      <p:ext uri="{BB962C8B-B14F-4D97-AF65-F5344CB8AC3E}">
        <p14:creationId xmlns:p14="http://schemas.microsoft.com/office/powerpoint/2010/main" val="1630814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7335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1"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0947638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5717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1"/>
          <p:cNvSpPr>
            <a:spLocks noGrp="1"/>
          </p:cNvSpPr>
          <p:nvPr>
            <p:ph type="title"/>
          </p:nvPr>
        </p:nvSpPr>
        <p:spPr>
          <a:xfrm>
            <a:off x="0" y="971550"/>
            <a:ext cx="9144000" cy="1371599"/>
          </a:xfrm>
          <a:prstGeom prst="rect">
            <a:avLst/>
          </a:prstGeom>
          <a:noFill/>
        </p:spPr>
        <p:txBody>
          <a:bodyPr anchor="b"/>
          <a:lstStyle>
            <a:lvl1pPr>
              <a:defRPr>
                <a:solidFill>
                  <a:schemeClr val="tx1"/>
                </a:solidFill>
              </a:defRPr>
            </a:lvl1pPr>
          </a:lstStyle>
          <a:p>
            <a:r>
              <a:rPr lang="en-US" dirty="0" smtClean="0"/>
              <a:t>Click to edit Master title style</a:t>
            </a:r>
            <a:endParaRPr lang="en-US" dirty="0"/>
          </a:p>
        </p:txBody>
      </p:sp>
      <p:pic>
        <p:nvPicPr>
          <p:cNvPr id="9" name="Picture 8"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71395491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9"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1323354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9" name="Picture 8"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4"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858371"/>
            <a:ext cx="9144000" cy="494179"/>
          </a:xfrm>
          <a:solidFill>
            <a:srgbClr val="000000">
              <a:alpha val="49020"/>
            </a:srgbClr>
          </a:solidFill>
        </p:spPr>
        <p:txBody>
          <a:bodyPr>
            <a:normAutofit/>
          </a:bodyPr>
          <a:lstStyle>
            <a:lvl1pPr marL="0" indent="0" algn="ctr">
              <a:buNone/>
              <a:defRPr sz="28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7612489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6" name="Rectangle 5"/>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8"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55036916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7477828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hood11.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19632"/>
          <a:stretch/>
        </p:blipFill>
        <p:spPr>
          <a:xfrm>
            <a:off x="6461189" y="2368846"/>
            <a:ext cx="2682811" cy="2107358"/>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9653812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 name="Google Shape;21;p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pPr lvl="6"/>
            <a:endParaRPr lang="en-US" dirty="0" smtClean="0"/>
          </a:p>
          <a:p>
            <a:pPr lvl="0"/>
            <a:endParaRPr dirty="0"/>
          </a:p>
        </p:txBody>
      </p:sp>
      <p:sp>
        <p:nvSpPr>
          <p:cNvPr id="22" name="Google Shape;22;p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3" name="Google Shape;23;p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4" name="Google Shape;24;p3"/>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3"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6" name="Google Shape;26;p3" descr="VDOE Logo&#10;"/>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18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64221046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114800" y="1200151"/>
            <a:ext cx="4724400" cy="31241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94777142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05609542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114800" y="1200151"/>
            <a:ext cx="4724400" cy="31241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85882792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l="3746" r="30362"/>
          <a:stretch/>
        </p:blipFill>
        <p:spPr bwMode="auto">
          <a:xfrm>
            <a:off x="-1" y="0"/>
            <a:ext cx="4110527" cy="445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0" y="153521"/>
            <a:ext cx="4267200" cy="1046629"/>
          </a:xfrm>
          <a:prstGeom prst="rect">
            <a:avLst/>
          </a:prstGeom>
          <a:noFill/>
        </p:spPr>
        <p:txBody>
          <a:bodyPr>
            <a:noAutofit/>
          </a:bodyPr>
          <a:lstStyle>
            <a:lvl1pPr>
              <a:defRPr sz="3200" b="1">
                <a:solidFill>
                  <a:schemeClr val="tx1"/>
                </a:solidFill>
              </a:defRPr>
            </a:lvl1pPr>
          </a:lstStyle>
          <a:p>
            <a:r>
              <a:rPr lang="en-US" dirty="0" smtClean="0"/>
              <a:t>Click to edit Master title style</a:t>
            </a:r>
            <a:endParaRPr lang="en-US" dirty="0"/>
          </a:p>
        </p:txBody>
      </p:sp>
      <p:sp>
        <p:nvSpPr>
          <p:cNvPr id="7" name="Content Placeholder 5"/>
          <p:cNvSpPr>
            <a:spLocks noGrp="1"/>
          </p:cNvSpPr>
          <p:nvPr>
            <p:ph sz="quarter" idx="4"/>
          </p:nvPr>
        </p:nvSpPr>
        <p:spPr>
          <a:xfrm>
            <a:off x="4572000" y="1352550"/>
            <a:ext cx="4267200" cy="2895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19835746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43350" t="7869"/>
          <a:stretch/>
        </p:blipFill>
        <p:spPr>
          <a:xfrm>
            <a:off x="4972650" y="350377"/>
            <a:ext cx="4171350" cy="410221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381000" y="1101329"/>
            <a:ext cx="4343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381000" y="1581150"/>
            <a:ext cx="4343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7822971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2774" t="4479" r="8935"/>
          <a:stretch/>
        </p:blipFill>
        <p:spPr>
          <a:xfrm>
            <a:off x="4298535" y="0"/>
            <a:ext cx="4845465" cy="4454768"/>
          </a:xfrm>
          <a:prstGeom prst="rect">
            <a:avLst/>
          </a:prstGeom>
        </p:spPr>
      </p:pic>
      <p:sp>
        <p:nvSpPr>
          <p:cNvPr id="9"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dirty="0" smtClean="0"/>
              <a:t>Click to edit Master title style</a:t>
            </a:r>
            <a:endParaRPr lang="en-US" dirty="0"/>
          </a:p>
        </p:txBody>
      </p:sp>
      <p:sp>
        <p:nvSpPr>
          <p:cNvPr id="6"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21641734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31165" t="8586" r="-21"/>
          <a:stretch/>
        </p:blipFill>
        <p:spPr>
          <a:xfrm>
            <a:off x="4213077" y="-1480"/>
            <a:ext cx="4930922" cy="4455698"/>
          </a:xfrm>
          <a:prstGeom prst="rect">
            <a:avLst/>
          </a:prstGeom>
        </p:spPr>
      </p:pic>
      <p:sp>
        <p:nvSpPr>
          <p:cNvPr id="11"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dirty="0" smtClean="0"/>
              <a:t>Click to edit Master title style</a:t>
            </a:r>
            <a:endParaRPr lang="en-US" dirty="0"/>
          </a:p>
        </p:txBody>
      </p:sp>
      <p:sp>
        <p:nvSpPr>
          <p:cNvPr id="10"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54639144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66800" y="1200151"/>
            <a:ext cx="7620000" cy="31241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6692" y="1418317"/>
            <a:ext cx="1508698" cy="3175866"/>
          </a:xfrm>
          <a:prstGeom prst="rect">
            <a:avLst/>
          </a:prstGeom>
        </p:spPr>
      </p:pic>
    </p:spTree>
    <p:extLst>
      <p:ext uri="{BB962C8B-B14F-4D97-AF65-F5344CB8AC3E}">
        <p14:creationId xmlns:p14="http://schemas.microsoft.com/office/powerpoint/2010/main" val="394383137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7895997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41"/>
        <p:cNvGrpSpPr/>
        <p:nvPr/>
      </p:nvGrpSpPr>
      <p:grpSpPr>
        <a:xfrm>
          <a:off x="0" y="0"/>
          <a:ext cx="0" cy="0"/>
          <a:chOff x="0" y="0"/>
          <a:chExt cx="0" cy="0"/>
        </a:xfrm>
      </p:grpSpPr>
      <p:pic>
        <p:nvPicPr>
          <p:cNvPr id="42" name="Google Shape;42;p6" descr="A picture containing photo, newspaper, different, many&#10;&#10;Description automatically generated"/>
          <p:cNvPicPr preferRelativeResize="0"/>
          <p:nvPr/>
        </p:nvPicPr>
        <p:blipFill rotWithShape="1">
          <a:blip r:embed="rId2">
            <a:alphaModFix amt="20000"/>
          </a:blip>
          <a:srcRect/>
          <a:stretch/>
        </p:blipFill>
        <p:spPr>
          <a:xfrm>
            <a:off x="0" y="1255"/>
            <a:ext cx="9144001" cy="5140990"/>
          </a:xfrm>
          <a:prstGeom prst="rect">
            <a:avLst/>
          </a:prstGeom>
          <a:noFill/>
          <a:ln>
            <a:noFill/>
          </a:ln>
        </p:spPr>
      </p:pic>
      <p:sp>
        <p:nvSpPr>
          <p:cNvPr id="43" name="Google Shape;43;p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4" name="Google Shape;44;p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5" name="Google Shape;45;p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6" name="Google Shape;46;p6"/>
          <p:cNvSpPr txBox="1">
            <a:spLocks noGrp="1"/>
          </p:cNvSpPr>
          <p:nvPr>
            <p:ph type="ctrTitle"/>
          </p:nvPr>
        </p:nvSpPr>
        <p:spPr>
          <a:xfrm>
            <a:off x="1143000" y="1676399"/>
            <a:ext cx="6858000" cy="1790700"/>
          </a:xfrm>
          <a:prstGeom prst="rect">
            <a:avLst/>
          </a:prstGeom>
          <a:solidFill>
            <a:schemeClr val="lt1">
              <a:alpha val="62750"/>
            </a:schemeClr>
          </a:solidFill>
          <a:ln w="79375" cap="rnd" cmpd="sng">
            <a:solidFill>
              <a:srgbClr val="C00000">
                <a:alpha val="78820"/>
              </a:srgbClr>
            </a:solidFill>
            <a:prstDash val="solid"/>
            <a:round/>
            <a:headEnd type="none" w="sm" len="sm"/>
            <a:tailEnd type="none" w="sm" len="sm"/>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4500"/>
              <a:buFont typeface="Trebuchet MS"/>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7" name="Google Shape;47;p6"/>
          <p:cNvSpPr txBox="1">
            <a:spLocks noGrp="1"/>
          </p:cNvSpPr>
          <p:nvPr>
            <p:ph type="subTitle" idx="1"/>
          </p:nvPr>
        </p:nvSpPr>
        <p:spPr>
          <a:xfrm>
            <a:off x="1084006" y="3536156"/>
            <a:ext cx="6858000" cy="7716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rgbClr val="C22536"/>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rgbClr val="901A28"/>
              </a:buClr>
              <a:buSzPts val="1200"/>
              <a:buNone/>
              <a:defRPr sz="1200"/>
            </a:lvl4pPr>
            <a:lvl5pPr lvl="4" algn="ctr" rtl="0">
              <a:lnSpc>
                <a:spcPct val="90000"/>
              </a:lnSpc>
              <a:spcBef>
                <a:spcPts val="400"/>
              </a:spcBef>
              <a:spcAft>
                <a:spcPts val="0"/>
              </a:spcAft>
              <a:buClr>
                <a:srgbClr val="525252"/>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5" name="Rectangle 4"/>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09928440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63481519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l="41357" r="17287"/>
          <a:stretch/>
        </p:blipFill>
        <p:spPr>
          <a:xfrm>
            <a:off x="7467600" y="1980164"/>
            <a:ext cx="1699490" cy="2496039"/>
          </a:xfrm>
          <a:prstGeom prst="rect">
            <a:avLst/>
          </a:prstGeom>
        </p:spPr>
      </p:pic>
      <p:pic>
        <p:nvPicPr>
          <p:cNvPr id="6" name="Picture 5"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19512750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62800" y="1979713"/>
            <a:ext cx="2004295" cy="2476834"/>
          </a:xfrm>
          <a:prstGeom prst="rect">
            <a:avLst/>
          </a:prstGeom>
        </p:spPr>
      </p:pic>
      <p:pic>
        <p:nvPicPr>
          <p:cNvPr id="7" name="Picture 6"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48359193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r="8776"/>
          <a:stretch/>
        </p:blipFill>
        <p:spPr>
          <a:xfrm>
            <a:off x="6798171" y="2038349"/>
            <a:ext cx="2345829" cy="2418197"/>
          </a:xfrm>
          <a:prstGeom prst="rect">
            <a:avLst/>
          </a:prstGeom>
        </p:spPr>
      </p:pic>
      <p:pic>
        <p:nvPicPr>
          <p:cNvPr id="9" name="Picture 8"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61929092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067497" y="1418317"/>
            <a:ext cx="1508698" cy="3175866"/>
          </a:xfrm>
          <a:prstGeom prst="rect">
            <a:avLst/>
          </a:prstGeom>
        </p:spPr>
      </p:pic>
      <p:pic>
        <p:nvPicPr>
          <p:cNvPr id="12" name="Picture 11"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57413545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03647708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23183178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1631156"/>
            <a:ext cx="4041775"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74583763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normAutofit/>
          </a:bodyPr>
          <a:lstStyle>
            <a:lvl1pPr algn="l">
              <a:defRPr sz="2400" b="1"/>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1" y="1076326"/>
            <a:ext cx="3008313" cy="32406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2"/>
          <p:cNvSpPr>
            <a:spLocks noGrp="1"/>
          </p:cNvSpPr>
          <p:nvPr>
            <p:ph idx="1"/>
          </p:nvPr>
        </p:nvSpPr>
        <p:spPr>
          <a:xfrm>
            <a:off x="3575050" y="204789"/>
            <a:ext cx="5111750" cy="40433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4785934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Alternate Section Header - BLACK">
  <p:cSld name="Alternate Section Header - BLACK">
    <p:bg>
      <p:bgPr>
        <a:solidFill>
          <a:schemeClr val="dk1"/>
        </a:solidFill>
        <a:effectLst/>
      </p:bgPr>
    </p:bg>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2"/>
              </a:buClr>
              <a:buSzPts val="3800"/>
              <a:buFont typeface="Trebuchet MS"/>
              <a:buNone/>
              <a:defRPr sz="38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0" name="Google Shape;50;p7"/>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lt1"/>
              </a:buClr>
              <a:buSzPts val="1800"/>
              <a:buNone/>
              <a:defRPr sz="1800">
                <a:solidFill>
                  <a:schemeClr val="lt1"/>
                </a:solidFill>
              </a:defRPr>
            </a:lvl1pPr>
            <a:lvl2pPr marL="914400" lvl="1" indent="-228600" algn="l" rtl="0">
              <a:lnSpc>
                <a:spcPct val="90000"/>
              </a:lnSpc>
              <a:spcBef>
                <a:spcPts val="400"/>
              </a:spcBef>
              <a:spcAft>
                <a:spcPts val="0"/>
              </a:spcAft>
              <a:buClr>
                <a:schemeClr val="lt1"/>
              </a:buClr>
              <a:buSzPts val="1500"/>
              <a:buNone/>
              <a:defRPr sz="1500">
                <a:solidFill>
                  <a:schemeClr val="lt1"/>
                </a:solidFill>
              </a:defRPr>
            </a:lvl2pPr>
            <a:lvl3pPr marL="1371600" lvl="2" indent="-228600" algn="l" rtl="0">
              <a:lnSpc>
                <a:spcPct val="90000"/>
              </a:lnSpc>
              <a:spcBef>
                <a:spcPts val="400"/>
              </a:spcBef>
              <a:spcAft>
                <a:spcPts val="0"/>
              </a:spcAft>
              <a:buClr>
                <a:schemeClr val="lt1"/>
              </a:buClr>
              <a:buSzPts val="1400"/>
              <a:buNone/>
              <a:defRPr sz="1400">
                <a:solidFill>
                  <a:schemeClr val="lt1"/>
                </a:solidFill>
              </a:defRPr>
            </a:lvl3pPr>
            <a:lvl4pPr marL="1828800" lvl="3" indent="-228600" algn="l" rtl="0">
              <a:lnSpc>
                <a:spcPct val="90000"/>
              </a:lnSpc>
              <a:spcBef>
                <a:spcPts val="400"/>
              </a:spcBef>
              <a:spcAft>
                <a:spcPts val="0"/>
              </a:spcAft>
              <a:buClr>
                <a:schemeClr val="lt1"/>
              </a:buClr>
              <a:buSzPts val="1200"/>
              <a:buNone/>
              <a:defRPr sz="1200">
                <a:solidFill>
                  <a:schemeClr val="lt1"/>
                </a:solidFill>
              </a:defRPr>
            </a:lvl4pPr>
            <a:lvl5pPr marL="2286000" lvl="4" indent="-228600" algn="l" rtl="0">
              <a:lnSpc>
                <a:spcPct val="90000"/>
              </a:lnSpc>
              <a:spcBef>
                <a:spcPts val="400"/>
              </a:spcBef>
              <a:spcAft>
                <a:spcPts val="0"/>
              </a:spcAft>
              <a:buClr>
                <a:schemeClr val="lt1"/>
              </a:buClr>
              <a:buSzPts val="1200"/>
              <a:buNone/>
              <a:defRPr sz="1200">
                <a:solidFill>
                  <a:schemeClr val="lt1"/>
                </a:solidFill>
              </a:defRPr>
            </a:lvl5pPr>
            <a:lvl6pPr marL="2743200" lvl="5" indent="-228600" algn="l" rtl="0">
              <a:lnSpc>
                <a:spcPct val="90000"/>
              </a:lnSpc>
              <a:spcBef>
                <a:spcPts val="400"/>
              </a:spcBef>
              <a:spcAft>
                <a:spcPts val="0"/>
              </a:spcAft>
              <a:buClr>
                <a:schemeClr val="lt1"/>
              </a:buClr>
              <a:buSzPts val="1200"/>
              <a:buNone/>
              <a:defRPr sz="1200">
                <a:solidFill>
                  <a:schemeClr val="lt1"/>
                </a:solidFill>
              </a:defRPr>
            </a:lvl6pPr>
            <a:lvl7pPr marL="3200400" lvl="6" indent="-228600" algn="l" rtl="0">
              <a:lnSpc>
                <a:spcPct val="90000"/>
              </a:lnSpc>
              <a:spcBef>
                <a:spcPts val="400"/>
              </a:spcBef>
              <a:spcAft>
                <a:spcPts val="0"/>
              </a:spcAft>
              <a:buClr>
                <a:schemeClr val="lt1"/>
              </a:buClr>
              <a:buSzPts val="1200"/>
              <a:buNone/>
              <a:defRPr sz="1200">
                <a:solidFill>
                  <a:schemeClr val="lt1"/>
                </a:solidFill>
              </a:defRPr>
            </a:lvl7pPr>
            <a:lvl8pPr marL="3657600" lvl="7" indent="-228600" algn="l" rtl="0">
              <a:lnSpc>
                <a:spcPct val="90000"/>
              </a:lnSpc>
              <a:spcBef>
                <a:spcPts val="400"/>
              </a:spcBef>
              <a:spcAft>
                <a:spcPts val="0"/>
              </a:spcAft>
              <a:buClr>
                <a:schemeClr val="lt1"/>
              </a:buClr>
              <a:buSzPts val="1200"/>
              <a:buNone/>
              <a:defRPr sz="1200">
                <a:solidFill>
                  <a:schemeClr val="lt1"/>
                </a:solidFill>
              </a:defRPr>
            </a:lvl8pPr>
            <a:lvl9pPr marL="4114800" lvl="8" indent="-228600" algn="l" rtl="0">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51" name="Google Shape;51;p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2" name="Google Shape;52;p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3" name="Google Shape;53;p7"/>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54" name="Google Shape;54;p7" descr="VDOE LOGO"/>
          <p:cNvPicPr preferRelativeResize="0"/>
          <p:nvPr/>
        </p:nvPicPr>
        <p:blipFill rotWithShape="1">
          <a:blip r:embed="rId2">
            <a:alphaModFix/>
          </a:blip>
          <a:srcRect/>
          <a:stretch/>
        </p:blipFill>
        <p:spPr>
          <a:xfrm>
            <a:off x="7297031" y="4587478"/>
            <a:ext cx="1846969" cy="615657"/>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723900"/>
          </a:xfrm>
          <a:prstGeom prst="rect">
            <a:avLst/>
          </a:prstGeom>
        </p:spPr>
        <p:txBody>
          <a:bodyPr anchor="b">
            <a:noAutofit/>
          </a:bodyPr>
          <a:lstStyle>
            <a:lvl1pPr algn="l">
              <a:defRPr sz="32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3580368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Alternate Section Header - RED">
  <p:cSld name="Alternate Section Header - RED">
    <p:bg>
      <p:bgPr>
        <a:solidFill>
          <a:srgbClr val="C00000"/>
        </a:solidFill>
        <a:effectLst/>
      </p:bgPr>
    </p:bg>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lt1"/>
              </a:buClr>
              <a:buSzPts val="3800"/>
              <a:buFont typeface="Trebuchet MS"/>
              <a:buNone/>
              <a:defRPr sz="38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7" name="Google Shape;57;p8"/>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800"/>
              <a:buNone/>
              <a:defRPr sz="1800">
                <a:solidFill>
                  <a:schemeClr val="dk1"/>
                </a:solidFill>
              </a:defRPr>
            </a:lvl1pPr>
            <a:lvl2pPr marL="914400" lvl="1" indent="-228600" algn="l" rtl="0">
              <a:lnSpc>
                <a:spcPct val="90000"/>
              </a:lnSpc>
              <a:spcBef>
                <a:spcPts val="400"/>
              </a:spcBef>
              <a:spcAft>
                <a:spcPts val="0"/>
              </a:spcAft>
              <a:buClr>
                <a:schemeClr val="lt1"/>
              </a:buClr>
              <a:buSzPts val="1500"/>
              <a:buNone/>
              <a:defRPr sz="1500">
                <a:solidFill>
                  <a:schemeClr val="lt1"/>
                </a:solidFill>
              </a:defRPr>
            </a:lvl2pPr>
            <a:lvl3pPr marL="1371600" lvl="2" indent="-228600" algn="l" rtl="0">
              <a:lnSpc>
                <a:spcPct val="90000"/>
              </a:lnSpc>
              <a:spcBef>
                <a:spcPts val="400"/>
              </a:spcBef>
              <a:spcAft>
                <a:spcPts val="0"/>
              </a:spcAft>
              <a:buClr>
                <a:schemeClr val="lt1"/>
              </a:buClr>
              <a:buSzPts val="1400"/>
              <a:buNone/>
              <a:defRPr sz="1400">
                <a:solidFill>
                  <a:schemeClr val="lt1"/>
                </a:solidFill>
              </a:defRPr>
            </a:lvl3pPr>
            <a:lvl4pPr marL="1828800" lvl="3" indent="-228600" algn="l" rtl="0">
              <a:lnSpc>
                <a:spcPct val="90000"/>
              </a:lnSpc>
              <a:spcBef>
                <a:spcPts val="400"/>
              </a:spcBef>
              <a:spcAft>
                <a:spcPts val="0"/>
              </a:spcAft>
              <a:buClr>
                <a:schemeClr val="lt1"/>
              </a:buClr>
              <a:buSzPts val="1200"/>
              <a:buNone/>
              <a:defRPr sz="1200">
                <a:solidFill>
                  <a:schemeClr val="lt1"/>
                </a:solidFill>
              </a:defRPr>
            </a:lvl4pPr>
            <a:lvl5pPr marL="2286000" lvl="4" indent="-228600" algn="l" rtl="0">
              <a:lnSpc>
                <a:spcPct val="90000"/>
              </a:lnSpc>
              <a:spcBef>
                <a:spcPts val="400"/>
              </a:spcBef>
              <a:spcAft>
                <a:spcPts val="0"/>
              </a:spcAft>
              <a:buClr>
                <a:schemeClr val="lt1"/>
              </a:buClr>
              <a:buSzPts val="1200"/>
              <a:buNone/>
              <a:defRPr sz="1200">
                <a:solidFill>
                  <a:schemeClr val="lt1"/>
                </a:solidFill>
              </a:defRPr>
            </a:lvl5pPr>
            <a:lvl6pPr marL="2743200" lvl="5" indent="-228600" algn="l" rtl="0">
              <a:lnSpc>
                <a:spcPct val="90000"/>
              </a:lnSpc>
              <a:spcBef>
                <a:spcPts val="400"/>
              </a:spcBef>
              <a:spcAft>
                <a:spcPts val="0"/>
              </a:spcAft>
              <a:buClr>
                <a:schemeClr val="lt1"/>
              </a:buClr>
              <a:buSzPts val="1200"/>
              <a:buNone/>
              <a:defRPr sz="1200">
                <a:solidFill>
                  <a:schemeClr val="lt1"/>
                </a:solidFill>
              </a:defRPr>
            </a:lvl6pPr>
            <a:lvl7pPr marL="3200400" lvl="6" indent="-228600" algn="l" rtl="0">
              <a:lnSpc>
                <a:spcPct val="90000"/>
              </a:lnSpc>
              <a:spcBef>
                <a:spcPts val="400"/>
              </a:spcBef>
              <a:spcAft>
                <a:spcPts val="0"/>
              </a:spcAft>
              <a:buClr>
                <a:schemeClr val="lt1"/>
              </a:buClr>
              <a:buSzPts val="1200"/>
              <a:buNone/>
              <a:defRPr sz="1200">
                <a:solidFill>
                  <a:schemeClr val="lt1"/>
                </a:solidFill>
              </a:defRPr>
            </a:lvl7pPr>
            <a:lvl8pPr marL="3657600" lvl="7" indent="-228600" algn="l" rtl="0">
              <a:lnSpc>
                <a:spcPct val="90000"/>
              </a:lnSpc>
              <a:spcBef>
                <a:spcPts val="400"/>
              </a:spcBef>
              <a:spcAft>
                <a:spcPts val="0"/>
              </a:spcAft>
              <a:buClr>
                <a:schemeClr val="lt1"/>
              </a:buClr>
              <a:buSzPts val="1200"/>
              <a:buNone/>
              <a:defRPr sz="1200">
                <a:solidFill>
                  <a:schemeClr val="lt1"/>
                </a:solidFill>
              </a:defRPr>
            </a:lvl8pPr>
            <a:lvl9pPr marL="4114800" lvl="8" indent="-228600" algn="l" rtl="0">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58" name="Google Shape;58;p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9" name="Google Shape;59;p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0" name="Google Shape;60;p8"/>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61" name="Google Shape;61;p8" descr="VDOE LOGO"/>
          <p:cNvPicPr preferRelativeResize="0"/>
          <p:nvPr/>
        </p:nvPicPr>
        <p:blipFill rotWithShape="1">
          <a:blip r:embed="rId2">
            <a:alphaModFix/>
          </a:blip>
          <a:srcRect/>
          <a:stretch/>
        </p:blipFill>
        <p:spPr>
          <a:xfrm>
            <a:off x="7216755" y="4567238"/>
            <a:ext cx="1898855" cy="63295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1"/>
        <p:cNvGrpSpPr/>
        <p:nvPr/>
      </p:nvGrpSpPr>
      <p:grpSpPr>
        <a:xfrm>
          <a:off x="0" y="0"/>
          <a:ext cx="0" cy="0"/>
          <a:chOff x="0" y="0"/>
          <a:chExt cx="0" cy="0"/>
        </a:xfrm>
      </p:grpSpPr>
      <p:sp>
        <p:nvSpPr>
          <p:cNvPr id="72" name="Google Shape;72;p10"/>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3" name="Google Shape;73;p10"/>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solidFill>
                  <a:schemeClr val="dk1"/>
                </a:solidFill>
              </a:defRPr>
            </a:lvl1pPr>
            <a:lvl2pPr marL="914400" lvl="1" indent="-228600" algn="l" rtl="0">
              <a:lnSpc>
                <a:spcPct val="90000"/>
              </a:lnSpc>
              <a:spcBef>
                <a:spcPts val="400"/>
              </a:spcBef>
              <a:spcAft>
                <a:spcPts val="0"/>
              </a:spcAft>
              <a:buClr>
                <a:srgbClr val="C22536"/>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rgbClr val="901A28"/>
              </a:buClr>
              <a:buSzPts val="1200"/>
              <a:buNone/>
              <a:defRPr sz="1200" b="1"/>
            </a:lvl4pPr>
            <a:lvl5pPr marL="2286000" lvl="4" indent="-228600" algn="l" rtl="0">
              <a:lnSpc>
                <a:spcPct val="90000"/>
              </a:lnSpc>
              <a:spcBef>
                <a:spcPts val="400"/>
              </a:spcBef>
              <a:spcAft>
                <a:spcPts val="0"/>
              </a:spcAft>
              <a:buClr>
                <a:srgbClr val="525252"/>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74" name="Google Shape;74;p10"/>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5" name="Google Shape;75;p10"/>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solidFill>
                  <a:schemeClr val="dk1"/>
                </a:solidFill>
              </a:defRPr>
            </a:lvl1pPr>
            <a:lvl2pPr marL="914400" lvl="1" indent="-228600" algn="l" rtl="0">
              <a:lnSpc>
                <a:spcPct val="90000"/>
              </a:lnSpc>
              <a:spcBef>
                <a:spcPts val="400"/>
              </a:spcBef>
              <a:spcAft>
                <a:spcPts val="0"/>
              </a:spcAft>
              <a:buClr>
                <a:srgbClr val="C22536"/>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rgbClr val="901A28"/>
              </a:buClr>
              <a:buSzPts val="1200"/>
              <a:buNone/>
              <a:defRPr sz="1200" b="1"/>
            </a:lvl4pPr>
            <a:lvl5pPr marL="2286000" lvl="4" indent="-228600" algn="l" rtl="0">
              <a:lnSpc>
                <a:spcPct val="90000"/>
              </a:lnSpc>
              <a:spcBef>
                <a:spcPts val="400"/>
              </a:spcBef>
              <a:spcAft>
                <a:spcPts val="0"/>
              </a:spcAft>
              <a:buClr>
                <a:srgbClr val="525252"/>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76" name="Google Shape;76;p10"/>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7" name="Google Shape;77;p1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8" name="Google Shape;78;p1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9" name="Google Shape;79;p10"/>
          <p:cNvSpPr txBox="1">
            <a:spLocks noGrp="1"/>
          </p:cNvSpPr>
          <p:nvPr>
            <p:ph type="sldNum" idx="12"/>
          </p:nvPr>
        </p:nvSpPr>
        <p:spPr>
          <a:xfrm>
            <a:off x="6457950" y="4767263"/>
            <a:ext cx="835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80" name="Google Shape;80;p10"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81" name="Google Shape;81;p10"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8"/>
        <p:cNvGrpSpPr/>
        <p:nvPr/>
      </p:nvGrpSpPr>
      <p:grpSpPr>
        <a:xfrm>
          <a:off x="0" y="0"/>
          <a:ext cx="0" cy="0"/>
          <a:chOff x="0" y="0"/>
          <a:chExt cx="0" cy="0"/>
        </a:xfrm>
      </p:grpSpPr>
      <p:sp>
        <p:nvSpPr>
          <p:cNvPr id="89" name="Google Shape;89;p12"/>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2"/>
              </a:buClr>
              <a:buSzPts val="2400"/>
              <a:buFont typeface="Trebuchet MS"/>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0" name="Google Shape;90;p12"/>
          <p:cNvSpPr txBox="1">
            <a:spLocks noGrp="1"/>
          </p:cNvSpPr>
          <p:nvPr>
            <p:ph type="body" idx="1"/>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rgbClr val="C22536"/>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rgbClr val="901A28"/>
              </a:buClr>
              <a:buSzPts val="1500"/>
              <a:buChar char="•"/>
              <a:defRPr sz="1500"/>
            </a:lvl4pPr>
            <a:lvl5pPr marL="2286000" lvl="4" indent="-323850" algn="l" rtl="0">
              <a:lnSpc>
                <a:spcPct val="90000"/>
              </a:lnSpc>
              <a:spcBef>
                <a:spcPts val="400"/>
              </a:spcBef>
              <a:spcAft>
                <a:spcPts val="0"/>
              </a:spcAft>
              <a:buClr>
                <a:srgbClr val="525252"/>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91" name="Google Shape;91;p12"/>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rgbClr val="C22536"/>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rgbClr val="901A28"/>
              </a:buClr>
              <a:buSzPts val="800"/>
              <a:buNone/>
              <a:defRPr sz="800"/>
            </a:lvl4pPr>
            <a:lvl5pPr marL="2286000" lvl="4" indent="-228600" algn="l" rtl="0">
              <a:lnSpc>
                <a:spcPct val="90000"/>
              </a:lnSpc>
              <a:spcBef>
                <a:spcPts val="400"/>
              </a:spcBef>
              <a:spcAft>
                <a:spcPts val="0"/>
              </a:spcAft>
              <a:buClr>
                <a:srgbClr val="525252"/>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92" name="Google Shape;92;p1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3" name="Google Shape;93;p1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4" name="Google Shape;94;p12"/>
          <p:cNvSpPr txBox="1">
            <a:spLocks noGrp="1"/>
          </p:cNvSpPr>
          <p:nvPr>
            <p:ph type="sldNum" idx="12"/>
          </p:nvPr>
        </p:nvSpPr>
        <p:spPr>
          <a:xfrm>
            <a:off x="6457951"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95" name="Google Shape;95;p12"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96" name="Google Shape;96;p12"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7"/>
        <p:cNvGrpSpPr/>
        <p:nvPr/>
      </p:nvGrpSpPr>
      <p:grpSpPr>
        <a:xfrm>
          <a:off x="0" y="0"/>
          <a:ext cx="0" cy="0"/>
          <a:chOff x="0" y="0"/>
          <a:chExt cx="0" cy="0"/>
        </a:xfrm>
      </p:grpSpPr>
      <p:sp>
        <p:nvSpPr>
          <p:cNvPr id="98" name="Google Shape;98;p13"/>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2"/>
              </a:buClr>
              <a:buSzPts val="2400"/>
              <a:buFont typeface="Trebuchet MS"/>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9" name="Google Shape;99;p13"/>
          <p:cNvSpPr>
            <a:spLocks noGrp="1"/>
          </p:cNvSpPr>
          <p:nvPr>
            <p:ph type="pic" idx="2"/>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1pPr>
            <a:lvl2pPr marR="0" lvl="1" algn="l" rtl="0">
              <a:lnSpc>
                <a:spcPct val="90000"/>
              </a:lnSpc>
              <a:spcBef>
                <a:spcPts val="400"/>
              </a:spcBef>
              <a:spcAft>
                <a:spcPts val="0"/>
              </a:spcAft>
              <a:buClr>
                <a:srgbClr val="C22536"/>
              </a:buClr>
              <a:buSzPts val="2100"/>
              <a:buFont typeface="Arial"/>
              <a:buNone/>
              <a:defRPr sz="2100" b="0" i="0" u="none" strike="noStrike" cap="none">
                <a:solidFill>
                  <a:srgbClr val="C22536"/>
                </a:solidFill>
                <a:latin typeface="Trebuchet MS"/>
                <a:ea typeface="Trebuchet MS"/>
                <a:cs typeface="Trebuchet MS"/>
                <a:sym typeface="Trebuchet MS"/>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90000"/>
              </a:lnSpc>
              <a:spcBef>
                <a:spcPts val="400"/>
              </a:spcBef>
              <a:spcAft>
                <a:spcPts val="0"/>
              </a:spcAft>
              <a:buClr>
                <a:srgbClr val="901A28"/>
              </a:buClr>
              <a:buSzPts val="1500"/>
              <a:buFont typeface="Arial"/>
              <a:buNone/>
              <a:defRPr sz="1500" b="0" i="0" u="none" strike="noStrike" cap="none">
                <a:solidFill>
                  <a:srgbClr val="901A28"/>
                </a:solidFill>
                <a:latin typeface="Trebuchet MS"/>
                <a:ea typeface="Trebuchet MS"/>
                <a:cs typeface="Trebuchet MS"/>
                <a:sym typeface="Trebuchet MS"/>
              </a:defRPr>
            </a:lvl4pPr>
            <a:lvl5pPr marR="0" lvl="4" algn="l" rtl="0">
              <a:lnSpc>
                <a:spcPct val="90000"/>
              </a:lnSpc>
              <a:spcBef>
                <a:spcPts val="400"/>
              </a:spcBef>
              <a:spcAft>
                <a:spcPts val="0"/>
              </a:spcAft>
              <a:buClr>
                <a:srgbClr val="525252"/>
              </a:buClr>
              <a:buSzPts val="1500"/>
              <a:buFont typeface="Arial"/>
              <a:buNone/>
              <a:defRPr sz="1500" b="0" i="0" u="none" strike="noStrike" cap="none">
                <a:solidFill>
                  <a:srgbClr val="525252"/>
                </a:solidFill>
                <a:latin typeface="Trebuchet MS"/>
                <a:ea typeface="Trebuchet MS"/>
                <a:cs typeface="Trebuchet MS"/>
                <a:sym typeface="Trebuchet MS"/>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9pPr>
          </a:lstStyle>
          <a:p>
            <a:endParaRPr/>
          </a:p>
        </p:txBody>
      </p:sp>
      <p:sp>
        <p:nvSpPr>
          <p:cNvPr id="100" name="Google Shape;100;p13"/>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rgbClr val="C22536"/>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rgbClr val="901A28"/>
              </a:buClr>
              <a:buSzPts val="800"/>
              <a:buNone/>
              <a:defRPr sz="800"/>
            </a:lvl4pPr>
            <a:lvl5pPr marL="2286000" lvl="4" indent="-228600" algn="l" rtl="0">
              <a:lnSpc>
                <a:spcPct val="90000"/>
              </a:lnSpc>
              <a:spcBef>
                <a:spcPts val="400"/>
              </a:spcBef>
              <a:spcAft>
                <a:spcPts val="0"/>
              </a:spcAft>
              <a:buClr>
                <a:srgbClr val="525252"/>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1" name="Google Shape;101;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2" name="Google Shape;102;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3" name="Google Shape;103;p13"/>
          <p:cNvSpPr txBox="1">
            <a:spLocks noGrp="1"/>
          </p:cNvSpPr>
          <p:nvPr>
            <p:ph type="sldNum" idx="12"/>
          </p:nvPr>
        </p:nvSpPr>
        <p:spPr>
          <a:xfrm>
            <a:off x="6457950" y="4767263"/>
            <a:ext cx="835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04" name="Google Shape;104;p13"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05" name="Google Shape;105;p13"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6"/>
        <p:cNvGrpSpPr/>
        <p:nvPr/>
      </p:nvGrpSpPr>
      <p:grpSpPr>
        <a:xfrm>
          <a:off x="0" y="0"/>
          <a:ext cx="0" cy="0"/>
          <a:chOff x="0" y="0"/>
          <a:chExt cx="0" cy="0"/>
        </a:xfrm>
      </p:grpSpPr>
      <p:sp>
        <p:nvSpPr>
          <p:cNvPr id="107" name="Google Shape;107;p14"/>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8" name="Google Shape;108;p1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9" name="Google Shape;109;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0" name="Google Shape;110;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1" name="Google Shape;111;p14"/>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12" name="Google Shape;112;p14"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13" name="Google Shape;113;p14"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4">
            <a:alphaModFix/>
          </a:blip>
          <a:srcRect/>
          <a:stretch/>
        </p:blipFill>
        <p:spPr>
          <a:xfrm>
            <a:off x="0" y="0"/>
            <a:ext cx="9143999" cy="5143499"/>
          </a:xfrm>
          <a:prstGeom prst="rect">
            <a:avLst/>
          </a:prstGeom>
          <a:noFill/>
          <a:ln>
            <a:noFill/>
          </a:ln>
        </p:spPr>
      </p:pic>
      <p:sp>
        <p:nvSpPr>
          <p:cNvPr id="7" name="Google Shape;7;p1"/>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accent2"/>
              </a:buClr>
              <a:buSzPts val="3300"/>
              <a:buFont typeface="Trebuchet MS"/>
              <a:buNone/>
              <a:defRPr sz="3300" b="0" i="0" u="none" strike="noStrike" cap="none">
                <a:solidFill>
                  <a:schemeClr val="accent2"/>
                </a:solidFill>
                <a:latin typeface="Trebuchet MS"/>
                <a:ea typeface="Trebuchet MS"/>
                <a:cs typeface="Trebuchet MS"/>
                <a:sym typeface="Trebuchet MS"/>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8" name="Google Shape;8;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Trebuchet MS"/>
                <a:ea typeface="Trebuchet MS"/>
                <a:cs typeface="Trebuchet MS"/>
                <a:sym typeface="Trebuchet MS"/>
              </a:defRPr>
            </a:lvl1pPr>
            <a:lvl2pPr marL="914400" marR="0" lvl="1" indent="-342900" algn="l" rtl="0">
              <a:lnSpc>
                <a:spcPct val="90000"/>
              </a:lnSpc>
              <a:spcBef>
                <a:spcPts val="400"/>
              </a:spcBef>
              <a:spcAft>
                <a:spcPts val="0"/>
              </a:spcAft>
              <a:buClr>
                <a:srgbClr val="C22536"/>
              </a:buClr>
              <a:buSzPts val="1800"/>
              <a:buFont typeface="Arial"/>
              <a:buChar char="•"/>
              <a:defRPr sz="1800" b="0" i="0" u="none" strike="noStrike" cap="none">
                <a:solidFill>
                  <a:srgbClr val="C22536"/>
                </a:solidFill>
                <a:latin typeface="Trebuchet MS"/>
                <a:ea typeface="Trebuchet MS"/>
                <a:cs typeface="Trebuchet MS"/>
                <a:sym typeface="Trebuchet M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3pPr>
            <a:lvl4pPr marL="1828800" marR="0" lvl="3" indent="-317500" algn="l" rtl="0">
              <a:lnSpc>
                <a:spcPct val="90000"/>
              </a:lnSpc>
              <a:spcBef>
                <a:spcPts val="400"/>
              </a:spcBef>
              <a:spcAft>
                <a:spcPts val="0"/>
              </a:spcAft>
              <a:buClr>
                <a:srgbClr val="901A28"/>
              </a:buClr>
              <a:buSzPts val="1400"/>
              <a:buFont typeface="Arial"/>
              <a:buChar char="•"/>
              <a:defRPr sz="1400" b="0" i="0" u="none" strike="noStrike" cap="none">
                <a:solidFill>
                  <a:srgbClr val="901A28"/>
                </a:solidFill>
                <a:latin typeface="Trebuchet MS"/>
                <a:ea typeface="Trebuchet MS"/>
                <a:cs typeface="Trebuchet MS"/>
                <a:sym typeface="Trebuchet MS"/>
              </a:defRPr>
            </a:lvl4pPr>
            <a:lvl5pPr marL="2286000" marR="0" lvl="4" indent="-317500" algn="l" rtl="0">
              <a:lnSpc>
                <a:spcPct val="90000"/>
              </a:lnSpc>
              <a:spcBef>
                <a:spcPts val="400"/>
              </a:spcBef>
              <a:spcAft>
                <a:spcPts val="0"/>
              </a:spcAft>
              <a:buClr>
                <a:srgbClr val="525252"/>
              </a:buClr>
              <a:buSzPts val="1400"/>
              <a:buFont typeface="Arial"/>
              <a:buChar char="•"/>
              <a:defRPr sz="1400" b="0" i="0" u="none" strike="noStrike" cap="none">
                <a:solidFill>
                  <a:srgbClr val="525252"/>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9" name="Google Shape;9;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9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0" name="Google Shape;10;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9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1" name="Google Shape;11;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988"/>
                </a:solidFill>
                <a:latin typeface="Trebuchet MS"/>
                <a:ea typeface="Trebuchet MS"/>
                <a:cs typeface="Trebuchet MS"/>
                <a:sym typeface="Trebuchet MS"/>
              </a:defRPr>
            </a:lvl1pPr>
            <a:lvl2pPr marL="0" marR="0" lvl="1" indent="0" algn="r" rtl="0">
              <a:spcBef>
                <a:spcPts val="0"/>
              </a:spcBef>
              <a:buNone/>
              <a:defRPr sz="900" b="0" i="0" u="none" strike="noStrike" cap="none">
                <a:solidFill>
                  <a:srgbClr val="888988"/>
                </a:solidFill>
                <a:latin typeface="Trebuchet MS"/>
                <a:ea typeface="Trebuchet MS"/>
                <a:cs typeface="Trebuchet MS"/>
                <a:sym typeface="Trebuchet MS"/>
              </a:defRPr>
            </a:lvl2pPr>
            <a:lvl3pPr marL="0" marR="0" lvl="2" indent="0" algn="r" rtl="0">
              <a:spcBef>
                <a:spcPts val="0"/>
              </a:spcBef>
              <a:buNone/>
              <a:defRPr sz="900" b="0" i="0" u="none" strike="noStrike" cap="none">
                <a:solidFill>
                  <a:srgbClr val="888988"/>
                </a:solidFill>
                <a:latin typeface="Trebuchet MS"/>
                <a:ea typeface="Trebuchet MS"/>
                <a:cs typeface="Trebuchet MS"/>
                <a:sym typeface="Trebuchet MS"/>
              </a:defRPr>
            </a:lvl3pPr>
            <a:lvl4pPr marL="0" marR="0" lvl="3" indent="0" algn="r" rtl="0">
              <a:spcBef>
                <a:spcPts val="0"/>
              </a:spcBef>
              <a:buNone/>
              <a:defRPr sz="900" b="0" i="0" u="none" strike="noStrike" cap="none">
                <a:solidFill>
                  <a:srgbClr val="888988"/>
                </a:solidFill>
                <a:latin typeface="Trebuchet MS"/>
                <a:ea typeface="Trebuchet MS"/>
                <a:cs typeface="Trebuchet MS"/>
                <a:sym typeface="Trebuchet MS"/>
              </a:defRPr>
            </a:lvl4pPr>
            <a:lvl5pPr marL="0" marR="0" lvl="4" indent="0" algn="r" rtl="0">
              <a:spcBef>
                <a:spcPts val="0"/>
              </a:spcBef>
              <a:buNone/>
              <a:defRPr sz="900" b="0" i="0" u="none" strike="noStrike" cap="none">
                <a:solidFill>
                  <a:srgbClr val="888988"/>
                </a:solidFill>
                <a:latin typeface="Trebuchet MS"/>
                <a:ea typeface="Trebuchet MS"/>
                <a:cs typeface="Trebuchet MS"/>
                <a:sym typeface="Trebuchet MS"/>
              </a:defRPr>
            </a:lvl5pPr>
            <a:lvl6pPr marL="0" marR="0" lvl="5" indent="0" algn="r" rtl="0">
              <a:spcBef>
                <a:spcPts val="0"/>
              </a:spcBef>
              <a:buNone/>
              <a:defRPr sz="900" b="0" i="0" u="none" strike="noStrike" cap="none">
                <a:solidFill>
                  <a:srgbClr val="888988"/>
                </a:solidFill>
                <a:latin typeface="Trebuchet MS"/>
                <a:ea typeface="Trebuchet MS"/>
                <a:cs typeface="Trebuchet MS"/>
                <a:sym typeface="Trebuchet MS"/>
              </a:defRPr>
            </a:lvl6pPr>
            <a:lvl7pPr marL="0" marR="0" lvl="6" indent="0" algn="r" rtl="0">
              <a:spcBef>
                <a:spcPts val="0"/>
              </a:spcBef>
              <a:buNone/>
              <a:defRPr sz="900" b="0" i="0" u="none" strike="noStrike" cap="none">
                <a:solidFill>
                  <a:srgbClr val="888988"/>
                </a:solidFill>
                <a:latin typeface="Trebuchet MS"/>
                <a:ea typeface="Trebuchet MS"/>
                <a:cs typeface="Trebuchet MS"/>
                <a:sym typeface="Trebuchet MS"/>
              </a:defRPr>
            </a:lvl7pPr>
            <a:lvl8pPr marL="0" marR="0" lvl="7" indent="0" algn="r" rtl="0">
              <a:spcBef>
                <a:spcPts val="0"/>
              </a:spcBef>
              <a:buNone/>
              <a:defRPr sz="900" b="0" i="0" u="none" strike="noStrike" cap="none">
                <a:solidFill>
                  <a:srgbClr val="888988"/>
                </a:solidFill>
                <a:latin typeface="Trebuchet MS"/>
                <a:ea typeface="Trebuchet MS"/>
                <a:cs typeface="Trebuchet MS"/>
                <a:sym typeface="Trebuchet MS"/>
              </a:defRPr>
            </a:lvl8pPr>
            <a:lvl9pPr marL="0" marR="0" lvl="8" indent="0" algn="r" rtl="0">
              <a:spcBef>
                <a:spcPts val="0"/>
              </a:spcBef>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6" r:id="rId6"/>
    <p:sldLayoutId id="2147483658" r:id="rId7"/>
    <p:sldLayoutId id="2147483659" r:id="rId8"/>
    <p:sldLayoutId id="2147483660" r:id="rId9"/>
    <p:sldLayoutId id="2147483661" r:id="rId10"/>
    <p:sldLayoutId id="2147483664" r:id="rId11"/>
    <p:sldLayoutId id="214748369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186">
          <p15:clr>
            <a:srgbClr val="F26B43"/>
          </p15:clr>
        </p15:guide>
        <p15:guide id="2" pos="54">
          <p15:clr>
            <a:srgbClr val="F26B43"/>
          </p15:clr>
        </p15:guide>
        <p15:guide id="3" pos="5706">
          <p15:clr>
            <a:srgbClr val="F26B43"/>
          </p15:clr>
        </p15:guide>
        <p15:guide id="4" orient="horz" pos="5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1"/>
            <a:ext cx="8229600" cy="31241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 y="4462415"/>
            <a:ext cx="9151305" cy="685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title="Virginia is for Learners logo"/>
          <p:cNvPicPr>
            <a:picLocks noChangeAspect="1"/>
          </p:cNvPicPr>
          <p:nvPr userDrawn="1"/>
        </p:nvPicPr>
        <p:blipFill>
          <a:blip r:embed="rId30" cstate="email">
            <a:extLst>
              <a:ext uri="{28A0092B-C50C-407E-A947-70E740481C1C}">
                <a14:useLocalDpi xmlns:a14="http://schemas.microsoft.com/office/drawing/2010/main" val="0"/>
              </a:ext>
            </a:extLst>
          </a:blip>
          <a:stretch>
            <a:fillRect/>
          </a:stretch>
        </p:blipFill>
        <p:spPr>
          <a:xfrm>
            <a:off x="7619060" y="4495086"/>
            <a:ext cx="1320709" cy="611267"/>
          </a:xfrm>
          <a:prstGeom prst="rect">
            <a:avLst/>
          </a:prstGeom>
        </p:spPr>
      </p:pic>
      <p:cxnSp>
        <p:nvCxnSpPr>
          <p:cNvPr id="9" name="Straight Connector 8"/>
          <p:cNvCxnSpPr/>
          <p:nvPr userDrawn="1"/>
        </p:nvCxnSpPr>
        <p:spPr>
          <a:xfrm>
            <a:off x="0" y="4462415"/>
            <a:ext cx="9144000"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165902" y="4667996"/>
            <a:ext cx="2133600" cy="274637"/>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A3BA662-FE18-4FD4-9A53-B2CA0A2E752A}" type="slidenum">
              <a:rPr lang="en-US" sz="2000" smtClean="0">
                <a:solidFill>
                  <a:schemeClr val="bg1"/>
                </a:solidFill>
              </a:rPr>
              <a:pPr algn="l"/>
              <a:t>‹#›</a:t>
            </a:fld>
            <a:endParaRPr lang="en-US" sz="2000" dirty="0">
              <a:solidFill>
                <a:schemeClr val="bg1"/>
              </a:solidFill>
            </a:endParaRPr>
          </a:p>
        </p:txBody>
      </p:sp>
    </p:spTree>
    <p:extLst>
      <p:ext uri="{BB962C8B-B14F-4D97-AF65-F5344CB8AC3E}">
        <p14:creationId xmlns:p14="http://schemas.microsoft.com/office/powerpoint/2010/main" val="130208097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 id="2147483693" r:id="rId25"/>
    <p:sldLayoutId id="2147483694" r:id="rId26"/>
    <p:sldLayoutId id="2147483695" r:id="rId27"/>
    <p:sldLayoutId id="2147483696" r:id="rId2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doe.virginia.gov/early-childhood/preschool/vpi/projectedvpislotsfy22.xls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doe.virginia.gov/early-childhood/preschool/vpi/2019-2020-vpi-guidelines.doc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hyperlink" Target="http://www.doe.virginia.gov/early-childhood/preschool/vpi/2019-2020-vpi-guidelines.doc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doe.virginia.gov/early-childhood/preschool/vpi/index.s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eclkc.ohs.acf.hhs.gov/local-early-childhood-partnerships/article/coordinated-enrollment-across-early-care-education-settings"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hyperlink" Target="https://zoom.us/meeting/register/tZQtdu-qrjgqwxceOa26sbuh_GJzjEbjkQ"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vecf.org/opportunities-ahead/" TargetMode="External"/><Relationship Id="rId2" Type="http://schemas.openxmlformats.org/officeDocument/2006/relationships/hyperlink" Target="http://www.vecf.org/opportunities-ahead/"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doe-virginia-gov.zoom.us/webinar/register/WN_1G18ZYaTQimm0a5MYcZPqg" TargetMode="External"/><Relationship Id="rId2" Type="http://schemas.openxmlformats.org/officeDocument/2006/relationships/hyperlink" Target="https://doe-virginia-gov.zoom.us/rec/play/NHueSNFGcmxHgrJVhaiO3q28t6nnJXglRqqVhYVcnwRADWTvxDYrf9vSaj0hJVC47rC0_mIFWB6J1Ec4.geTp7M8Hoq0xTKJ0?autoplay=true&amp;startTime=1611769705000" TargetMode="External"/><Relationship Id="rId1" Type="http://schemas.openxmlformats.org/officeDocument/2006/relationships/slideLayout" Target="../slideLayouts/slideLayout2.xml"/><Relationship Id="rId4" Type="http://schemas.openxmlformats.org/officeDocument/2006/relationships/hyperlink" Target="https://doe-virginia-gov.zoom.us/meeting/register/tZwrdOugrzgvH9HEQCmsNnNhvwo_3GyDQRFm"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3" Type="http://schemas.openxmlformats.org/officeDocument/2006/relationships/hyperlink" Target="https://aeiionline.org/wp-content/uploads/sites/5/2020/09/VALocalObserverVirtualPreK.pdf" TargetMode="External"/><Relationship Id="rId2" Type="http://schemas.openxmlformats.org/officeDocument/2006/relationships/hyperlink" Target="https://www.doe.virginia.gov/early-childhood/preschool/vpi/index.shtml" TargetMode="External"/><Relationship Id="rId1" Type="http://schemas.openxmlformats.org/officeDocument/2006/relationships/slideLayout" Target="../slideLayouts/slideLayout2.xml"/><Relationship Id="rId4" Type="http://schemas.openxmlformats.org/officeDocument/2006/relationships/hyperlink" Target="https://aeiionline.org/wp-content/uploads/sites/5/2020/03/Local-CLASS-Observation-Best-Practices-Guidebook_2020-2021.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vdh.virginia.gov/content/uploads/sites/182/2021/01/Interim-Guidance-to-K-12-School-Reopening.pdf" TargetMode="External"/><Relationship Id="rId2" Type="http://schemas.openxmlformats.org/officeDocument/2006/relationships/hyperlink" Target="https://www.governor.virginia.gov/newsroom/all-releases/2021/february/headline-892131-en.html" TargetMode="External"/><Relationship Id="rId1" Type="http://schemas.openxmlformats.org/officeDocument/2006/relationships/slideLayout" Target="../slideLayouts/slideLayout2.xml"/><Relationship Id="rId5" Type="http://schemas.openxmlformats.org/officeDocument/2006/relationships/hyperlink" Target="https://www.doe.virginia.gov/support/health_medical/office/phase-guidance.shtml" TargetMode="External"/><Relationship Id="rId4" Type="http://schemas.openxmlformats.org/officeDocument/2006/relationships/hyperlink" Target="https://www.doe.virginia.gov/support/health_medical/office/reopen-status.s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brookings.edu/blog/brown-center-chalkboard/2021/02/22/understanding-covid-19-era-enrollment-drops-among-early-grade-public-school-studen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doe-virginia-gov.zoom.us/meeting/register/tZQtdu-qrjgqwxceOa26sbuh_GJzjEbjkQ" TargetMode="External"/><Relationship Id="rId5" Type="http://schemas.openxmlformats.org/officeDocument/2006/relationships/hyperlink" Target="https://goopenva.org/courseware/lesson/2607" TargetMode="External"/><Relationship Id="rId4" Type="http://schemas.openxmlformats.org/officeDocument/2006/relationships/hyperlink" Target="https://www.nytimes.com/2021/02/01/us/politics/school-reopening-black-families.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9"/>
          <p:cNvSpPr txBox="1">
            <a:spLocks noGrp="1"/>
          </p:cNvSpPr>
          <p:nvPr>
            <p:ph type="ctrTitle"/>
          </p:nvPr>
        </p:nvSpPr>
        <p:spPr>
          <a:xfrm>
            <a:off x="330200" y="2046348"/>
            <a:ext cx="8331200" cy="797400"/>
          </a:xfrm>
          <a:prstGeom prst="rect">
            <a:avLst/>
          </a:prstGeom>
        </p:spPr>
        <p:txBody>
          <a:bodyPr spcFirstLastPara="1" wrap="square" lIns="68575" tIns="34275" rIns="68575" bIns="34275" anchor="b" anchorCtr="0">
            <a:noAutofit/>
          </a:bodyPr>
          <a:lstStyle/>
          <a:p>
            <a:pPr lvl="0"/>
            <a:r>
              <a:rPr lang="en-US" sz="3200" b="1" dirty="0"/>
              <a:t>Increasing School Readiness by Increasing Access to Preschool in Your Community</a:t>
            </a:r>
            <a:endParaRPr sz="3200" b="1" dirty="0">
              <a:latin typeface="Calibri"/>
              <a:ea typeface="Calibri"/>
              <a:cs typeface="Calibri"/>
              <a:sym typeface="Calibri"/>
            </a:endParaRPr>
          </a:p>
        </p:txBody>
      </p:sp>
      <p:sp>
        <p:nvSpPr>
          <p:cNvPr id="139" name="Google Shape;139;p19"/>
          <p:cNvSpPr txBox="1">
            <a:spLocks noGrp="1"/>
          </p:cNvSpPr>
          <p:nvPr>
            <p:ph type="subTitle" idx="1"/>
          </p:nvPr>
        </p:nvSpPr>
        <p:spPr>
          <a:xfrm>
            <a:off x="609600" y="2955678"/>
            <a:ext cx="7747000" cy="1241700"/>
          </a:xfrm>
          <a:prstGeom prst="rect">
            <a:avLst/>
          </a:prstGeom>
        </p:spPr>
        <p:txBody>
          <a:bodyPr spcFirstLastPara="1" wrap="square" lIns="68575" tIns="34275" rIns="68575" bIns="34275" anchor="t" anchorCtr="0">
            <a:noAutofit/>
          </a:bodyPr>
          <a:lstStyle/>
          <a:p>
            <a:pPr marL="0" lvl="0" indent="0">
              <a:spcBef>
                <a:spcPts val="0"/>
              </a:spcBef>
            </a:pPr>
            <a:r>
              <a:rPr lang="en-US" sz="2400" dirty="0" smtClean="0">
                <a:latin typeface="Trebuchet MS" panose="020B0603020202020204" pitchFamily="34" charset="0"/>
              </a:rPr>
              <a:t>Part 2 of 3</a:t>
            </a:r>
            <a:endParaRPr sz="2400" dirty="0">
              <a:solidFill>
                <a:srgbClr val="FF0000"/>
              </a:solidFill>
              <a:latin typeface="Trebuchet MS" panose="020B0603020202020204" pitchFamily="34" charset="0"/>
              <a:ea typeface="Calibri"/>
              <a:cs typeface="Calibri"/>
              <a:sym typeface="Calibri"/>
            </a:endParaRPr>
          </a:p>
          <a:p>
            <a:pPr marL="0" lvl="0" indent="0" algn="ctr" rtl="0">
              <a:spcBef>
                <a:spcPts val="800"/>
              </a:spcBef>
              <a:spcAft>
                <a:spcPts val="0"/>
              </a:spcAft>
              <a:buNone/>
            </a:pPr>
            <a:r>
              <a:rPr lang="en" sz="2000" dirty="0" smtClean="0">
                <a:latin typeface="Trebuchet MS" panose="020B0603020202020204" pitchFamily="34" charset="0"/>
                <a:ea typeface="Calibri"/>
                <a:cs typeface="Calibri"/>
                <a:sym typeface="Calibri"/>
              </a:rPr>
              <a:t>February 24, 2021</a:t>
            </a:r>
            <a:endParaRPr sz="2000" dirty="0">
              <a:latin typeface="Trebuchet MS" panose="020B0603020202020204" pitchFamily="34" charset="0"/>
              <a:ea typeface="Calibri"/>
              <a:cs typeface="Calibri"/>
              <a:sym typeface="Calibri"/>
            </a:endParaRPr>
          </a:p>
        </p:txBody>
      </p:sp>
      <p:pic>
        <p:nvPicPr>
          <p:cNvPr id="140" name="Google Shape;140;p19"/>
          <p:cNvPicPr preferRelativeResize="0"/>
          <p:nvPr/>
        </p:nvPicPr>
        <p:blipFill>
          <a:blip r:embed="rId3">
            <a:alphaModFix/>
          </a:blip>
          <a:stretch>
            <a:fillRect/>
          </a:stretch>
        </p:blipFill>
        <p:spPr>
          <a:xfrm>
            <a:off x="32004" y="4489315"/>
            <a:ext cx="1775351" cy="631325"/>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907" y="1887081"/>
            <a:ext cx="8520600" cy="841800"/>
          </a:xfrm>
        </p:spPr>
        <p:txBody>
          <a:bodyPr/>
          <a:lstStyle/>
          <a:p>
            <a:r>
              <a:rPr lang="en-US" i="1" dirty="0" smtClean="0"/>
              <a:t>Strategies to Support VPI Enrollment</a:t>
            </a:r>
            <a:endParaRPr lang="en-US" i="1" dirty="0"/>
          </a:p>
        </p:txBody>
      </p:sp>
    </p:spTree>
    <p:extLst>
      <p:ext uri="{BB962C8B-B14F-4D97-AF65-F5344CB8AC3E}">
        <p14:creationId xmlns:p14="http://schemas.microsoft.com/office/powerpoint/2010/main" val="29219953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Strategies to Support Enrollment in </a:t>
            </a:r>
            <a:r>
              <a:rPr lang="en-US" sz="3000" dirty="0" err="1" smtClean="0"/>
              <a:t>PreK</a:t>
            </a:r>
            <a:endParaRPr lang="en-US" sz="3000" dirty="0"/>
          </a:p>
        </p:txBody>
      </p:sp>
      <p:sp>
        <p:nvSpPr>
          <p:cNvPr id="5" name="TextBox 4"/>
          <p:cNvSpPr txBox="1"/>
          <p:nvPr/>
        </p:nvSpPr>
        <p:spPr>
          <a:xfrm>
            <a:off x="628650" y="981642"/>
            <a:ext cx="8378939" cy="1015663"/>
          </a:xfrm>
          <a:prstGeom prst="rect">
            <a:avLst/>
          </a:prstGeom>
          <a:noFill/>
        </p:spPr>
        <p:txBody>
          <a:bodyPr wrap="square" rtlCol="0">
            <a:spAutoFit/>
          </a:bodyPr>
          <a:lstStyle/>
          <a:p>
            <a:r>
              <a:rPr lang="en-US" sz="1600" b="1" i="1" dirty="0"/>
              <a:t>Today’s webinar will review the strategies </a:t>
            </a:r>
            <a:r>
              <a:rPr lang="en-US" sz="1600" b="1" i="1" dirty="0" smtClean="0"/>
              <a:t>localities </a:t>
            </a:r>
            <a:r>
              <a:rPr lang="en-US" sz="1600" b="1" i="1" dirty="0"/>
              <a:t>should consider as they plan for </a:t>
            </a:r>
            <a:r>
              <a:rPr lang="en-US" sz="1600" b="1" i="1" dirty="0" smtClean="0"/>
              <a:t>VPI enrollment</a:t>
            </a:r>
            <a:r>
              <a:rPr lang="en-US" sz="1600" b="1" i="1" dirty="0"/>
              <a:t>. </a:t>
            </a:r>
            <a:endParaRPr lang="en-US" b="1" i="1" dirty="0" smtClean="0"/>
          </a:p>
          <a:p>
            <a:pPr marL="285750" indent="-285750">
              <a:buFont typeface="Arial" panose="020B0604020202020204" pitchFamily="34" charset="0"/>
              <a:buChar char="•"/>
            </a:pPr>
            <a:endParaRPr lang="en-US" dirty="0"/>
          </a:p>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198074783"/>
              </p:ext>
            </p:extLst>
          </p:nvPr>
        </p:nvGraphicFramePr>
        <p:xfrm>
          <a:off x="628649" y="1585956"/>
          <a:ext cx="8251739" cy="3022600"/>
        </p:xfrm>
        <a:graphic>
          <a:graphicData uri="http://schemas.openxmlformats.org/drawingml/2006/table">
            <a:tbl>
              <a:tblPr firstRow="1" bandRow="1">
                <a:tableStyleId>{33DFB686-70EF-4B4A-97DB-8917EAAAE48B}</a:tableStyleId>
              </a:tblPr>
              <a:tblGrid>
                <a:gridCol w="2477656">
                  <a:extLst>
                    <a:ext uri="{9D8B030D-6E8A-4147-A177-3AD203B41FA5}">
                      <a16:colId xmlns:a16="http://schemas.microsoft.com/office/drawing/2014/main" val="2065446050"/>
                    </a:ext>
                  </a:extLst>
                </a:gridCol>
                <a:gridCol w="5774083">
                  <a:extLst>
                    <a:ext uri="{9D8B030D-6E8A-4147-A177-3AD203B41FA5}">
                      <a16:colId xmlns:a16="http://schemas.microsoft.com/office/drawing/2014/main" val="4235154904"/>
                    </a:ext>
                  </a:extLst>
                </a:gridCol>
              </a:tblGrid>
              <a:tr h="370840">
                <a:tc>
                  <a:txBody>
                    <a:bodyPr/>
                    <a:lstStyle/>
                    <a:p>
                      <a:r>
                        <a:rPr lang="en-US" b="1" i="1" dirty="0" smtClean="0"/>
                        <a:t>Strategy </a:t>
                      </a:r>
                      <a:endParaRPr lang="en-US" b="1" i="1" dirty="0"/>
                    </a:p>
                  </a:txBody>
                  <a:tcPr>
                    <a:solidFill>
                      <a:schemeClr val="bg2">
                        <a:lumMod val="40000"/>
                        <a:lumOff val="60000"/>
                      </a:schemeClr>
                    </a:solidFill>
                  </a:tcPr>
                </a:tc>
                <a:tc>
                  <a:txBody>
                    <a:bodyPr/>
                    <a:lstStyle/>
                    <a:p>
                      <a:r>
                        <a:rPr lang="en-US" b="1" i="1" dirty="0" smtClean="0"/>
                        <a:t>Problem being solved</a:t>
                      </a:r>
                      <a:endParaRPr lang="en-US" b="1" i="1" dirty="0"/>
                    </a:p>
                  </a:txBody>
                  <a:tcPr>
                    <a:solidFill>
                      <a:schemeClr val="bg2">
                        <a:lumMod val="40000"/>
                        <a:lumOff val="60000"/>
                      </a:schemeClr>
                    </a:solidFill>
                  </a:tcPr>
                </a:tc>
                <a:extLst>
                  <a:ext uri="{0D108BD9-81ED-4DB2-BD59-A6C34878D82A}">
                    <a16:rowId xmlns:a16="http://schemas.microsoft.com/office/drawing/2014/main" val="2057765242"/>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kern="1200" cap="none" dirty="0" smtClean="0">
                          <a:solidFill>
                            <a:schemeClr val="tx1"/>
                          </a:solidFill>
                          <a:latin typeface="Arial"/>
                          <a:ea typeface="Arial"/>
                          <a:cs typeface="Arial"/>
                          <a:sym typeface="Arial"/>
                        </a:rPr>
                        <a:t>Submit a waiver for increased local criteria.</a:t>
                      </a:r>
                      <a:r>
                        <a:rPr lang="en-US" sz="1200" b="0" i="0" u="none" strike="noStrike" kern="1200" cap="none" baseline="0" dirty="0" smtClean="0">
                          <a:solidFill>
                            <a:schemeClr val="tx1"/>
                          </a:solidFill>
                          <a:latin typeface="Arial"/>
                          <a:ea typeface="Arial"/>
                          <a:cs typeface="Arial"/>
                          <a:sym typeface="Arial"/>
                        </a:rPr>
                        <a:t> </a:t>
                      </a:r>
                      <a:endParaRPr lang="en-US" sz="1200" b="0" i="0" u="none" strike="noStrike" cap="none" dirty="0" smtClean="0">
                        <a:solidFill>
                          <a:srgbClr val="000000"/>
                        </a:solidFill>
                        <a:latin typeface="Arial"/>
                        <a:ea typeface="Arial"/>
                        <a:cs typeface="Arial"/>
                        <a:sym typeface="Arial"/>
                      </a:endParaRPr>
                    </a:p>
                  </a:txBody>
                  <a:tcPr/>
                </a:tc>
                <a:tc>
                  <a:txBody>
                    <a:bodyPr/>
                    <a:lstStyle/>
                    <a:p>
                      <a:pPr marL="285750" indent="-285750">
                        <a:buFont typeface="Arial" panose="020B0604020202020204" pitchFamily="34" charset="0"/>
                        <a:buChar char="•"/>
                      </a:pPr>
                      <a:r>
                        <a:rPr lang="en-US" sz="1200" dirty="0" smtClean="0"/>
                        <a:t>Localities can identify more eligible children for VPI while meeting</a:t>
                      </a:r>
                      <a:r>
                        <a:rPr lang="en-US" sz="1200" baseline="0" dirty="0" smtClean="0"/>
                        <a:t> the needs of at-risk children in their community.</a:t>
                      </a:r>
                    </a:p>
                  </a:txBody>
                  <a:tcPr/>
                </a:tc>
                <a:extLst>
                  <a:ext uri="{0D108BD9-81ED-4DB2-BD59-A6C34878D82A}">
                    <a16:rowId xmlns:a16="http://schemas.microsoft.com/office/drawing/2014/main" val="1415962190"/>
                  </a:ext>
                </a:extLst>
              </a:tr>
              <a:tr h="370840">
                <a:tc>
                  <a:txBody>
                    <a:bodyPr/>
                    <a:lstStyle/>
                    <a:p>
                      <a:r>
                        <a:rPr lang="en-US" sz="1200" dirty="0" smtClean="0"/>
                        <a:t>Report the full number of 4-year-olds your division can serve by including a spring</a:t>
                      </a:r>
                      <a:r>
                        <a:rPr lang="en-US" sz="1200" baseline="0" dirty="0" smtClean="0"/>
                        <a:t> waitlist. </a:t>
                      </a:r>
                      <a:endParaRPr lang="en-US" sz="1200" dirty="0"/>
                    </a:p>
                  </a:txBody>
                  <a:tcPr/>
                </a:tc>
                <a:tc>
                  <a:txBody>
                    <a:bodyPr/>
                    <a:lstStyle/>
                    <a:p>
                      <a:pPr marL="285750" indent="-285750">
                        <a:buFont typeface="Arial" panose="020B0604020202020204" pitchFamily="34" charset="0"/>
                        <a:buChar char="•"/>
                      </a:pPr>
                      <a:r>
                        <a:rPr lang="en-US" sz="1200" dirty="0" smtClean="0"/>
                        <a:t>Localities</a:t>
                      </a:r>
                      <a:r>
                        <a:rPr lang="en-US" sz="1200" baseline="0" dirty="0" smtClean="0"/>
                        <a:t> who typically have waitlists can serve more children with slots that go unused elsewhere. </a:t>
                      </a:r>
                    </a:p>
                  </a:txBody>
                  <a:tcPr/>
                </a:tc>
                <a:extLst>
                  <a:ext uri="{0D108BD9-81ED-4DB2-BD59-A6C34878D82A}">
                    <a16:rowId xmlns:a16="http://schemas.microsoft.com/office/drawing/2014/main" val="304384072"/>
                  </a:ext>
                </a:extLst>
              </a:tr>
              <a:tr h="370840">
                <a:tc>
                  <a:txBody>
                    <a:bodyPr/>
                    <a:lstStyle/>
                    <a:p>
                      <a:r>
                        <a:rPr lang="en-US" sz="1200" dirty="0" smtClean="0"/>
                        <a:t>Participate</a:t>
                      </a:r>
                      <a:r>
                        <a:rPr lang="en-US" sz="1200" baseline="0" dirty="0" smtClean="0"/>
                        <a:t> in the 3-year-old VPI Pilot. </a:t>
                      </a:r>
                      <a:endParaRPr lang="en-US" sz="1200" dirty="0"/>
                    </a:p>
                  </a:txBody>
                  <a:tcPr/>
                </a:tc>
                <a:tc>
                  <a:txBody>
                    <a:bodyPr/>
                    <a:lstStyle/>
                    <a:p>
                      <a:pPr marL="285750" indent="-285750">
                        <a:buFont typeface="Arial" panose="020B0604020202020204" pitchFamily="34" charset="0"/>
                        <a:buChar char="•"/>
                      </a:pPr>
                      <a:r>
                        <a:rPr lang="en-US" sz="1200" dirty="0" smtClean="0"/>
                        <a:t>Localities can serve</a:t>
                      </a:r>
                      <a:r>
                        <a:rPr lang="en-US" sz="1200" baseline="0" dirty="0" smtClean="0"/>
                        <a:t> eligible 3-year-olds, offering an extended early learning experience to more children. </a:t>
                      </a:r>
                      <a:endParaRPr lang="en-US" sz="1200" dirty="0"/>
                    </a:p>
                  </a:txBody>
                  <a:tcPr/>
                </a:tc>
                <a:extLst>
                  <a:ext uri="{0D108BD9-81ED-4DB2-BD59-A6C34878D82A}">
                    <a16:rowId xmlns:a16="http://schemas.microsoft.com/office/drawing/2014/main" val="2758503357"/>
                  </a:ext>
                </a:extLst>
              </a:tr>
              <a:tr h="370840">
                <a:tc>
                  <a:txBody>
                    <a:bodyPr/>
                    <a:lstStyle/>
                    <a:p>
                      <a:r>
                        <a:rPr lang="en-US" sz="1200" dirty="0" smtClean="0"/>
                        <a:t>Offer VPI in a Community-Provider</a:t>
                      </a:r>
                      <a:r>
                        <a:rPr lang="en-US" sz="1200" baseline="0" dirty="0" smtClean="0"/>
                        <a:t> setting with Add-On funding. </a:t>
                      </a:r>
                      <a:endParaRPr lang="en-US" sz="1200" dirty="0"/>
                    </a:p>
                  </a:txBody>
                  <a:tcPr/>
                </a:tc>
                <a:tc>
                  <a:txBody>
                    <a:bodyPr/>
                    <a:lstStyle/>
                    <a:p>
                      <a:pPr marL="285750" indent="-285750">
                        <a:buFont typeface="Arial" panose="020B0604020202020204" pitchFamily="34" charset="0"/>
                        <a:buChar char="•"/>
                      </a:pPr>
                      <a:r>
                        <a:rPr lang="en-US" sz="1200" dirty="0" smtClean="0"/>
                        <a:t>Localities</a:t>
                      </a:r>
                      <a:r>
                        <a:rPr lang="en-US" sz="1200" baseline="0" dirty="0" smtClean="0"/>
                        <a:t> can diversify their program offerings, meeting the needs of more families, supporting providers, and enrolling based on the needs of the community (e.g., not limited by space concerns). </a:t>
                      </a:r>
                      <a:endParaRPr lang="en-US" sz="1200" dirty="0"/>
                    </a:p>
                  </a:txBody>
                  <a:tcPr/>
                </a:tc>
                <a:extLst>
                  <a:ext uri="{0D108BD9-81ED-4DB2-BD59-A6C34878D82A}">
                    <a16:rowId xmlns:a16="http://schemas.microsoft.com/office/drawing/2014/main" val="722768961"/>
                  </a:ext>
                </a:extLst>
              </a:tr>
              <a:tr h="370840">
                <a:tc>
                  <a:txBody>
                    <a:bodyPr/>
                    <a:lstStyle/>
                    <a:p>
                      <a:r>
                        <a:rPr lang="en-US" sz="1200" dirty="0" smtClean="0"/>
                        <a:t>Collaborating with Head Start Providers.</a:t>
                      </a:r>
                      <a:r>
                        <a:rPr lang="en-US" sz="1200" baseline="0" dirty="0" smtClean="0"/>
                        <a:t> </a:t>
                      </a:r>
                      <a:endParaRPr lang="en-US" sz="1200" dirty="0"/>
                    </a:p>
                  </a:txBody>
                  <a:tcPr/>
                </a:tc>
                <a:tc>
                  <a:txBody>
                    <a:bodyPr/>
                    <a:lstStyle/>
                    <a:p>
                      <a:pPr marL="285750" indent="-285750">
                        <a:buFont typeface="Arial" panose="020B0604020202020204" pitchFamily="34" charset="0"/>
                        <a:buChar char="•"/>
                      </a:pPr>
                      <a:r>
                        <a:rPr lang="en-US" sz="1200" dirty="0" smtClean="0"/>
                        <a:t>Localities</a:t>
                      </a:r>
                      <a:r>
                        <a:rPr lang="en-US" sz="1200" baseline="0" dirty="0" smtClean="0"/>
                        <a:t> and Head Start providers can coordinate enrollment strategies to serve the most children possible. </a:t>
                      </a:r>
                      <a:endParaRPr lang="en-US" sz="1200" dirty="0"/>
                    </a:p>
                  </a:txBody>
                  <a:tcPr/>
                </a:tc>
                <a:extLst>
                  <a:ext uri="{0D108BD9-81ED-4DB2-BD59-A6C34878D82A}">
                    <a16:rowId xmlns:a16="http://schemas.microsoft.com/office/drawing/2014/main" val="3728872722"/>
                  </a:ext>
                </a:extLst>
              </a:tr>
            </a:tbl>
          </a:graphicData>
        </a:graphic>
      </p:graphicFrame>
    </p:spTree>
    <p:extLst>
      <p:ext uri="{BB962C8B-B14F-4D97-AF65-F5344CB8AC3E}">
        <p14:creationId xmlns:p14="http://schemas.microsoft.com/office/powerpoint/2010/main" val="2445774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907" y="1887081"/>
            <a:ext cx="8520600" cy="841800"/>
          </a:xfrm>
        </p:spPr>
        <p:txBody>
          <a:bodyPr/>
          <a:lstStyle/>
          <a:p>
            <a:r>
              <a:rPr lang="en-US" i="1" dirty="0" smtClean="0"/>
              <a:t> VPI Waiver to Increase Use of Local At-Risk Eligibility Criteria</a:t>
            </a:r>
            <a:endParaRPr lang="en-US" i="1" dirty="0"/>
          </a:p>
        </p:txBody>
      </p:sp>
    </p:spTree>
    <p:extLst>
      <p:ext uri="{BB962C8B-B14F-4D97-AF65-F5344CB8AC3E}">
        <p14:creationId xmlns:p14="http://schemas.microsoft.com/office/powerpoint/2010/main" val="17761288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468" y="241763"/>
            <a:ext cx="7886700" cy="596596"/>
          </a:xfrm>
        </p:spPr>
        <p:txBody>
          <a:bodyPr/>
          <a:lstStyle/>
          <a:p>
            <a:r>
              <a:rPr lang="en-US" sz="3000" dirty="0" smtClean="0"/>
              <a:t>Local Eligibility Criteria Waiver</a:t>
            </a:r>
            <a:endParaRPr lang="en-US" sz="3000" dirty="0"/>
          </a:p>
        </p:txBody>
      </p:sp>
      <p:sp>
        <p:nvSpPr>
          <p:cNvPr id="5" name="TextBox 4"/>
          <p:cNvSpPr txBox="1"/>
          <p:nvPr/>
        </p:nvSpPr>
        <p:spPr>
          <a:xfrm>
            <a:off x="460129" y="934044"/>
            <a:ext cx="8683871" cy="2723823"/>
          </a:xfrm>
          <a:prstGeom prst="rect">
            <a:avLst/>
          </a:prstGeom>
          <a:noFill/>
        </p:spPr>
        <p:txBody>
          <a:bodyPr wrap="square" rtlCol="0">
            <a:spAutoFit/>
          </a:bodyPr>
          <a:lstStyle/>
          <a:p>
            <a:r>
              <a:rPr lang="en-US" b="1" i="1" dirty="0"/>
              <a:t>Localities can identify more eligible children for VPI while meeting the needs of at-risk children in their community by applying for a waiver to fill more than 15% of slots using locally established at-risk eligibility criteria.</a:t>
            </a:r>
          </a:p>
          <a:p>
            <a:endParaRPr lang="en-US" sz="800" b="1" i="1" dirty="0"/>
          </a:p>
          <a:p>
            <a:pPr marL="285750" indent="-285750">
              <a:buFont typeface="Arial" panose="020B0604020202020204" pitchFamily="34" charset="0"/>
              <a:buChar char="•"/>
            </a:pPr>
            <a:r>
              <a:rPr lang="en-US" dirty="0" smtClean="0"/>
              <a:t>All localities </a:t>
            </a:r>
            <a:r>
              <a:rPr lang="en-US" dirty="0"/>
              <a:t>can fill up to 15% of their allocated VPI slots using locally-determined eligibility </a:t>
            </a:r>
            <a:r>
              <a:rPr lang="en-US" dirty="0" smtClean="0"/>
              <a:t>criteria, this does not require a waiver or a special request. </a:t>
            </a:r>
          </a:p>
          <a:p>
            <a:pPr marL="285750" indent="-285750">
              <a:buFont typeface="Arial" panose="020B0604020202020204" pitchFamily="34" charset="0"/>
              <a:buChar char="•"/>
            </a:pPr>
            <a:r>
              <a:rPr lang="en-US" dirty="0" smtClean="0"/>
              <a:t>A waiver can be requested by localities </a:t>
            </a:r>
            <a:r>
              <a:rPr lang="en-US" dirty="0"/>
              <a:t>that can demonstrate that more than 15% of slots are needed to meet the needs of at-risk children in their </a:t>
            </a:r>
            <a:r>
              <a:rPr lang="en-US" dirty="0" smtClean="0"/>
              <a:t>community. </a:t>
            </a:r>
          </a:p>
          <a:p>
            <a:pPr marL="285750" indent="-285750">
              <a:buFont typeface="Arial" panose="020B0604020202020204" pitchFamily="34" charset="0"/>
              <a:buChar char="•"/>
            </a:pPr>
            <a:r>
              <a:rPr lang="en-US" dirty="0" smtClean="0"/>
              <a:t>Localities </a:t>
            </a:r>
            <a:r>
              <a:rPr lang="en-US" dirty="0"/>
              <a:t>must ensure that expanding eligibility will enable the maximization of federal funds and will not have a negative impact on access for other individuals currently being served</a:t>
            </a:r>
            <a:r>
              <a:rPr lang="en-US" dirty="0" smtClean="0"/>
              <a:t>.</a:t>
            </a:r>
          </a:p>
          <a:p>
            <a:pPr marL="285750" indent="-285750">
              <a:buFont typeface="Arial" panose="020B0604020202020204" pitchFamily="34" charset="0"/>
              <a:buChar char="•"/>
            </a:pPr>
            <a:endParaRPr lang="en-US" dirty="0"/>
          </a:p>
          <a:p>
            <a:endParaRPr lang="en-US" sz="900" b="1" dirty="0"/>
          </a:p>
          <a:p>
            <a:endParaRPr lang="en-US" dirty="0"/>
          </a:p>
        </p:txBody>
      </p:sp>
      <p:sp>
        <p:nvSpPr>
          <p:cNvPr id="3" name="TextBox 2"/>
          <p:cNvSpPr txBox="1"/>
          <p:nvPr/>
        </p:nvSpPr>
        <p:spPr>
          <a:xfrm>
            <a:off x="526468" y="3414700"/>
            <a:ext cx="8518472" cy="954107"/>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u="sng" dirty="0" smtClean="0"/>
              <a:t>Success in 2020-2021</a:t>
            </a:r>
            <a:r>
              <a:rPr lang="en-US" dirty="0" smtClean="0"/>
              <a:t>: The local eligibility criteria waiver was offered for the first time this year. </a:t>
            </a:r>
          </a:p>
          <a:p>
            <a:pPr marL="285750" indent="-285750">
              <a:buFont typeface="Wingdings" panose="05000000000000000000" pitchFamily="2" charset="2"/>
              <a:buChar char="Ø"/>
            </a:pPr>
            <a:r>
              <a:rPr lang="en-US" b="1" i="1" dirty="0" smtClean="0"/>
              <a:t>44 localities </a:t>
            </a:r>
            <a:r>
              <a:rPr lang="en-US" dirty="0" smtClean="0"/>
              <a:t>applied and were approved for the local eligibility criteria waiver, enabling their localities to serve more children!</a:t>
            </a:r>
            <a:endParaRPr lang="en-US" b="1" dirty="0"/>
          </a:p>
          <a:p>
            <a:endParaRPr lang="en-US" b="1" dirty="0"/>
          </a:p>
        </p:txBody>
      </p:sp>
    </p:spTree>
    <p:extLst>
      <p:ext uri="{BB962C8B-B14F-4D97-AF65-F5344CB8AC3E}">
        <p14:creationId xmlns:p14="http://schemas.microsoft.com/office/powerpoint/2010/main" val="3469093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45551"/>
            <a:ext cx="7886700" cy="607639"/>
          </a:xfrm>
        </p:spPr>
        <p:txBody>
          <a:bodyPr/>
          <a:lstStyle/>
          <a:p>
            <a:r>
              <a:rPr lang="en-US" sz="3200" dirty="0" smtClean="0"/>
              <a:t>Local Eligibility Waiver Application</a:t>
            </a:r>
            <a:endParaRPr lang="en-US" sz="3000" dirty="0"/>
          </a:p>
        </p:txBody>
      </p:sp>
      <p:sp>
        <p:nvSpPr>
          <p:cNvPr id="3" name="TextBox 2"/>
          <p:cNvSpPr txBox="1"/>
          <p:nvPr/>
        </p:nvSpPr>
        <p:spPr>
          <a:xfrm>
            <a:off x="628650" y="973128"/>
            <a:ext cx="8146073" cy="4970591"/>
          </a:xfrm>
          <a:prstGeom prst="rect">
            <a:avLst/>
          </a:prstGeom>
          <a:noFill/>
        </p:spPr>
        <p:txBody>
          <a:bodyPr wrap="square" rtlCol="0">
            <a:spAutoFit/>
          </a:bodyPr>
          <a:lstStyle/>
          <a:p>
            <a:r>
              <a:rPr lang="en-US" b="1" i="1" dirty="0"/>
              <a:t>Localities should assess the needs of their community to determine if there are needs beyond typical VPI eligibility criteria. </a:t>
            </a:r>
          </a:p>
          <a:p>
            <a:endParaRPr lang="en-US" sz="900" b="1" i="1" dirty="0"/>
          </a:p>
          <a:p>
            <a:r>
              <a:rPr lang="en-US" dirty="0"/>
              <a:t>There is not a limited set of rationales for local eligibility criteria. Localities should consider the unique needs of their communities. Some considerations might be: </a:t>
            </a:r>
          </a:p>
          <a:p>
            <a:pPr marL="285750" indent="-285750">
              <a:buFont typeface="Arial" panose="020B0604020202020204" pitchFamily="34" charset="0"/>
              <a:buChar char="•"/>
            </a:pPr>
            <a:r>
              <a:rPr lang="en-US" dirty="0"/>
              <a:t>Does your community have a particular population whose needs are not being met? </a:t>
            </a:r>
          </a:p>
          <a:p>
            <a:pPr marL="285750" indent="-285750">
              <a:buFont typeface="Arial" panose="020B0604020202020204" pitchFamily="34" charset="0"/>
              <a:buChar char="•"/>
            </a:pPr>
            <a:r>
              <a:rPr lang="en-US" dirty="0"/>
              <a:t>Is your community currently using the full 15% of local eligibility criteria slots?</a:t>
            </a:r>
          </a:p>
          <a:p>
            <a:pPr marL="285750" indent="-285750">
              <a:buFont typeface="Arial" panose="020B0604020202020204" pitchFamily="34" charset="0"/>
              <a:buChar char="•"/>
            </a:pPr>
            <a:r>
              <a:rPr lang="en-US" dirty="0"/>
              <a:t>Does your locality typically have VPI slots that are not being used? Are there families who would benefit from VPI based on the needs of their child?  </a:t>
            </a:r>
            <a:endParaRPr lang="en-US" b="1" i="1" dirty="0" smtClean="0"/>
          </a:p>
          <a:p>
            <a:endParaRPr lang="en-US" b="1" i="1" dirty="0"/>
          </a:p>
          <a:p>
            <a:r>
              <a:rPr lang="en-US" dirty="0" smtClean="0"/>
              <a:t>Applications will be submitted via SSWS. Divisions will be required to provide responses to the following application questions:</a:t>
            </a:r>
            <a:endParaRPr lang="en-US" sz="900" dirty="0"/>
          </a:p>
          <a:p>
            <a:pPr marL="342900" indent="-342900">
              <a:buFont typeface="+mj-lt"/>
              <a:buAutoNum type="arabicPeriod"/>
            </a:pPr>
            <a:r>
              <a:rPr lang="en-US" dirty="0" smtClean="0"/>
              <a:t>Select all the locally established at-risk criteria your locality will use for the upcoming school year (list provided from most common used with an “other” option to fill-in items unlisted).</a:t>
            </a:r>
          </a:p>
          <a:p>
            <a:pPr marL="342900" indent="-342900">
              <a:buFont typeface="+mj-lt"/>
              <a:buAutoNum type="arabicPeriod" startAt="2"/>
            </a:pPr>
            <a:r>
              <a:rPr lang="en-US" dirty="0" smtClean="0"/>
              <a:t>Explain the rational for requesting to increase the percentage of VPI slots filled using local criteria above 15%. </a:t>
            </a:r>
          </a:p>
          <a:p>
            <a:pPr marL="342900" indent="-342900">
              <a:buFont typeface="+mj-lt"/>
              <a:buAutoNum type="arabicPeriod" startAt="3"/>
            </a:pPr>
            <a:r>
              <a:rPr lang="en-US" dirty="0" smtClean="0"/>
              <a:t>Using the number of VPI slots your locality is allotted (including 3 and 4-year-olds), provide an estimated percentage of slots that will be filled using local eligibility criteria. </a:t>
            </a:r>
            <a:endParaRPr lang="en-US" sz="900" dirty="0"/>
          </a:p>
          <a:p>
            <a:endParaRPr lang="en-US" dirty="0" smtClean="0"/>
          </a:p>
          <a:p>
            <a:pPr lvl="3"/>
            <a:endParaRPr lang="en-US" dirty="0" smtClean="0"/>
          </a:p>
          <a:p>
            <a:pPr marL="342900" indent="-342900">
              <a:buFont typeface="+mj-lt"/>
              <a:buAutoNum type="arabicPeriod"/>
            </a:pPr>
            <a:endParaRPr lang="en-US" dirty="0" smtClean="0"/>
          </a:p>
          <a:p>
            <a:endParaRPr lang="en-US" dirty="0"/>
          </a:p>
          <a:p>
            <a:pPr marL="342900" indent="-342900">
              <a:buFont typeface="+mj-lt"/>
              <a:buAutoNum type="arabicPeriod"/>
            </a:pPr>
            <a:endParaRPr lang="en-US" dirty="0"/>
          </a:p>
        </p:txBody>
      </p:sp>
    </p:spTree>
    <p:extLst>
      <p:ext uri="{BB962C8B-B14F-4D97-AF65-F5344CB8AC3E}">
        <p14:creationId xmlns:p14="http://schemas.microsoft.com/office/powerpoint/2010/main" val="3421092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292" y="193430"/>
            <a:ext cx="8563708" cy="663819"/>
          </a:xfrm>
        </p:spPr>
        <p:txBody>
          <a:bodyPr/>
          <a:lstStyle/>
          <a:p>
            <a:r>
              <a:rPr lang="en-US" sz="3200" dirty="0" smtClean="0"/>
              <a:t>Process for Waiver</a:t>
            </a:r>
            <a:endParaRPr lang="en-US" sz="3200" dirty="0"/>
          </a:p>
        </p:txBody>
      </p:sp>
      <p:graphicFrame>
        <p:nvGraphicFramePr>
          <p:cNvPr id="3" name="Table 2"/>
          <p:cNvGraphicFramePr>
            <a:graphicFrameLocks noGrp="1"/>
          </p:cNvGraphicFramePr>
          <p:nvPr>
            <p:extLst>
              <p:ext uri="{D42A27DB-BD31-4B8C-83A1-F6EECF244321}">
                <p14:modId xmlns:p14="http://schemas.microsoft.com/office/powerpoint/2010/main" val="853834393"/>
              </p:ext>
            </p:extLst>
          </p:nvPr>
        </p:nvGraphicFramePr>
        <p:xfrm>
          <a:off x="481135" y="857248"/>
          <a:ext cx="8623354" cy="4245329"/>
        </p:xfrm>
        <a:graphic>
          <a:graphicData uri="http://schemas.openxmlformats.org/drawingml/2006/table">
            <a:tbl>
              <a:tblPr firstRow="1" bandRow="1">
                <a:tableStyleId>{5940675A-B579-460E-94D1-54222C63F5DA}</a:tableStyleId>
              </a:tblPr>
              <a:tblGrid>
                <a:gridCol w="1858481">
                  <a:extLst>
                    <a:ext uri="{9D8B030D-6E8A-4147-A177-3AD203B41FA5}">
                      <a16:colId xmlns:a16="http://schemas.microsoft.com/office/drawing/2014/main" val="4214056630"/>
                    </a:ext>
                  </a:extLst>
                </a:gridCol>
                <a:gridCol w="5259199">
                  <a:extLst>
                    <a:ext uri="{9D8B030D-6E8A-4147-A177-3AD203B41FA5}">
                      <a16:colId xmlns:a16="http://schemas.microsoft.com/office/drawing/2014/main" val="3575932384"/>
                    </a:ext>
                  </a:extLst>
                </a:gridCol>
                <a:gridCol w="1505674">
                  <a:extLst>
                    <a:ext uri="{9D8B030D-6E8A-4147-A177-3AD203B41FA5}">
                      <a16:colId xmlns:a16="http://schemas.microsoft.com/office/drawing/2014/main" val="1841892972"/>
                    </a:ext>
                  </a:extLst>
                </a:gridCol>
              </a:tblGrid>
              <a:tr h="410290">
                <a:tc>
                  <a:txBody>
                    <a:bodyPr/>
                    <a:lstStyle/>
                    <a:p>
                      <a:r>
                        <a:rPr lang="en-US" sz="1300" b="1" i="1" dirty="0" smtClean="0">
                          <a:latin typeface="+mn-lt"/>
                        </a:rPr>
                        <a:t>Action</a:t>
                      </a:r>
                      <a:endParaRPr lang="en-US" sz="1300" b="1" i="1" dirty="0">
                        <a:latin typeface="+mn-lt"/>
                      </a:endParaRPr>
                    </a:p>
                  </a:txBody>
                  <a:tcPr>
                    <a:solidFill>
                      <a:schemeClr val="bg1">
                        <a:lumMod val="95000"/>
                      </a:schemeClr>
                    </a:solidFill>
                  </a:tcPr>
                </a:tc>
                <a:tc>
                  <a:txBody>
                    <a:bodyPr/>
                    <a:lstStyle/>
                    <a:p>
                      <a:r>
                        <a:rPr lang="en-US" sz="1300" b="1" i="1" dirty="0" smtClean="0">
                          <a:latin typeface="+mn-lt"/>
                        </a:rPr>
                        <a:t>Explanation</a:t>
                      </a:r>
                      <a:endParaRPr lang="en-US" sz="1300" b="1" i="1" dirty="0">
                        <a:latin typeface="+mn-lt"/>
                      </a:endParaRPr>
                    </a:p>
                  </a:txBody>
                  <a:tcPr>
                    <a:solidFill>
                      <a:schemeClr val="bg1">
                        <a:lumMod val="95000"/>
                      </a:schemeClr>
                    </a:solidFill>
                  </a:tcPr>
                </a:tc>
                <a:tc>
                  <a:txBody>
                    <a:bodyPr/>
                    <a:lstStyle/>
                    <a:p>
                      <a:r>
                        <a:rPr lang="en-US" sz="1300" b="1" i="1" dirty="0" smtClean="0">
                          <a:latin typeface="+mn-lt"/>
                        </a:rPr>
                        <a:t>Timeframe </a:t>
                      </a:r>
                      <a:endParaRPr lang="en-US" sz="1300" b="1" i="1" dirty="0">
                        <a:latin typeface="+mn-lt"/>
                      </a:endParaRPr>
                    </a:p>
                  </a:txBody>
                  <a:tcPr>
                    <a:solidFill>
                      <a:schemeClr val="bg1">
                        <a:lumMod val="95000"/>
                      </a:schemeClr>
                    </a:solidFill>
                  </a:tcPr>
                </a:tc>
                <a:extLst>
                  <a:ext uri="{0D108BD9-81ED-4DB2-BD59-A6C34878D82A}">
                    <a16:rowId xmlns:a16="http://schemas.microsoft.com/office/drawing/2014/main" val="4114173368"/>
                  </a:ext>
                </a:extLst>
              </a:tr>
              <a:tr h="788965">
                <a:tc>
                  <a:txBody>
                    <a:bodyPr/>
                    <a:lstStyle/>
                    <a:p>
                      <a:r>
                        <a:rPr lang="en-US" sz="1300" dirty="0" smtClean="0"/>
                        <a:t>Determine need for local eligibility waiver</a:t>
                      </a:r>
                      <a:endParaRPr lang="en-US" sz="1300" dirty="0">
                        <a:latin typeface="+mn-lt"/>
                      </a:endParaRPr>
                    </a:p>
                  </a:txBody>
                  <a:tcPr>
                    <a:solidFill>
                      <a:schemeClr val="bg1"/>
                    </a:solidFill>
                  </a:tcPr>
                </a:tc>
                <a:tc>
                  <a:txBody>
                    <a:bodyPr/>
                    <a:lstStyle/>
                    <a:p>
                      <a:pPr marL="285750" indent="-285750">
                        <a:buFont typeface="Arial" panose="020B0604020202020204" pitchFamily="34" charset="0"/>
                        <a:buChar char="•"/>
                      </a:pPr>
                      <a:r>
                        <a:rPr lang="en-US" sz="1300" dirty="0" smtClean="0"/>
                        <a:t>If</a:t>
                      </a:r>
                      <a:r>
                        <a:rPr lang="en-US" sz="1300" baseline="0" dirty="0" smtClean="0"/>
                        <a:t> </a:t>
                      </a:r>
                      <a:r>
                        <a:rPr lang="en-US" sz="1300" dirty="0" smtClean="0"/>
                        <a:t> currently using the full 15% of local eligibility criteria slots</a:t>
                      </a:r>
                      <a:r>
                        <a:rPr lang="en-US" sz="1300" baseline="0" dirty="0" smtClean="0"/>
                        <a:t> consider expanding the percentage to meet the needs of at-risk children and families who would benefit from VPI. </a:t>
                      </a:r>
                      <a:endParaRPr lang="en-US" sz="1300" dirty="0" smtClean="0"/>
                    </a:p>
                  </a:txBody>
                  <a:tcPr>
                    <a:solidFill>
                      <a:schemeClr val="bg1"/>
                    </a:solidFill>
                  </a:tcPr>
                </a:tc>
                <a:tc>
                  <a:txBody>
                    <a:bodyPr/>
                    <a:lstStyle/>
                    <a:p>
                      <a:r>
                        <a:rPr lang="en-US" sz="1300" dirty="0" smtClean="0">
                          <a:latin typeface="+mn-lt"/>
                        </a:rPr>
                        <a:t>Underway </a:t>
                      </a:r>
                      <a:endParaRPr lang="en-US" sz="1300" dirty="0">
                        <a:latin typeface="+mn-lt"/>
                      </a:endParaRPr>
                    </a:p>
                  </a:txBody>
                  <a:tcPr>
                    <a:solidFill>
                      <a:schemeClr val="bg1"/>
                    </a:solidFill>
                  </a:tcPr>
                </a:tc>
                <a:extLst>
                  <a:ext uri="{0D108BD9-81ED-4DB2-BD59-A6C34878D82A}">
                    <a16:rowId xmlns:a16="http://schemas.microsoft.com/office/drawing/2014/main" val="4159277752"/>
                  </a:ext>
                </a:extLst>
              </a:tr>
              <a:tr h="912424">
                <a:tc>
                  <a:txBody>
                    <a:bodyPr/>
                    <a:lstStyle/>
                    <a:p>
                      <a:r>
                        <a:rPr lang="en-US" sz="1300" dirty="0" smtClean="0"/>
                        <a:t>Gain access to the </a:t>
                      </a:r>
                      <a:r>
                        <a:rPr lang="en-US" sz="1300" b="1" dirty="0" smtClean="0">
                          <a:solidFill>
                            <a:srgbClr val="FF0000"/>
                          </a:solidFill>
                        </a:rPr>
                        <a:t>new</a:t>
                      </a:r>
                      <a:r>
                        <a:rPr lang="en-US" sz="1300" dirty="0" smtClean="0"/>
                        <a:t> Waiver Application within the SSWS portal</a:t>
                      </a:r>
                      <a:endParaRPr lang="en-US" sz="1300" dirty="0">
                        <a:latin typeface="+mn-lt"/>
                      </a:endParaRPr>
                    </a:p>
                  </a:txBody>
                  <a:tcP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300" u="none" dirty="0" smtClean="0"/>
                        <a:t>Access to this new application must be requested from your school division’s SSWS account manager</a:t>
                      </a:r>
                      <a:r>
                        <a:rPr lang="en-US" sz="1300" dirty="0" smtClean="0"/>
                        <a:t>.  </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smtClean="0"/>
                        <a:t>Available to request access in</a:t>
                      </a:r>
                      <a:r>
                        <a:rPr lang="en-US" sz="1300" baseline="0" dirty="0" smtClean="0"/>
                        <a:t> </a:t>
                      </a:r>
                      <a:r>
                        <a:rPr lang="en-US" sz="1300" dirty="0" smtClean="0"/>
                        <a:t>late March.  </a:t>
                      </a:r>
                    </a:p>
                    <a:p>
                      <a:endParaRPr lang="en-US" sz="1300" dirty="0">
                        <a:latin typeface="+mn-lt"/>
                      </a:endParaRPr>
                    </a:p>
                  </a:txBody>
                  <a:tcPr>
                    <a:solidFill>
                      <a:schemeClr val="bg1"/>
                    </a:solidFill>
                  </a:tcPr>
                </a:tc>
                <a:extLst>
                  <a:ext uri="{0D108BD9-81ED-4DB2-BD59-A6C34878D82A}">
                    <a16:rowId xmlns:a16="http://schemas.microsoft.com/office/drawing/2014/main" val="550599416"/>
                  </a:ext>
                </a:extLst>
              </a:tr>
              <a:tr h="1221226">
                <a:tc>
                  <a:txBody>
                    <a:bodyPr/>
                    <a:lstStyle/>
                    <a:p>
                      <a:r>
                        <a:rPr lang="en-US" sz="1300" dirty="0" smtClean="0"/>
                        <a:t>Submit a Waiver Application through SSWS</a:t>
                      </a:r>
                      <a:endParaRPr lang="en-US" sz="1300" dirty="0">
                        <a:latin typeface="+mn-lt"/>
                      </a:endParaRPr>
                    </a:p>
                  </a:txBody>
                  <a:tcP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300" dirty="0" smtClean="0"/>
                        <a:t>Waiver applications will</a:t>
                      </a:r>
                      <a:r>
                        <a:rPr lang="en-US" sz="1300" baseline="0" dirty="0" smtClean="0"/>
                        <a:t> be received and reviewed during </a:t>
                      </a:r>
                      <a:r>
                        <a:rPr lang="en-US" sz="1300" dirty="0" smtClean="0"/>
                        <a:t>3 different submission windows.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300" dirty="0" smtClean="0"/>
                        <a:t>The school division superintendent must verify and approve the application as a part of the submission process.</a:t>
                      </a:r>
                    </a:p>
                  </a:txBody>
                  <a:tcPr>
                    <a:solidFill>
                      <a:schemeClr val="bg1"/>
                    </a:solidFill>
                  </a:tcPr>
                </a:tc>
                <a:tc>
                  <a:txBody>
                    <a:bodyPr/>
                    <a:lstStyle/>
                    <a:p>
                      <a:r>
                        <a:rPr lang="en-US" sz="1300" dirty="0" smtClean="0">
                          <a:latin typeface="+mn-lt"/>
                        </a:rPr>
                        <a:t>April</a:t>
                      </a:r>
                      <a:r>
                        <a:rPr lang="en-US" sz="1300" baseline="0" dirty="0" smtClean="0">
                          <a:latin typeface="+mn-lt"/>
                        </a:rPr>
                        <a:t> 1– May 15</a:t>
                      </a:r>
                    </a:p>
                    <a:p>
                      <a:r>
                        <a:rPr lang="en-US" sz="1300" baseline="0" dirty="0" smtClean="0">
                          <a:latin typeface="+mn-lt"/>
                        </a:rPr>
                        <a:t>July 1– August 15</a:t>
                      </a:r>
                    </a:p>
                    <a:p>
                      <a:r>
                        <a:rPr lang="en-US" sz="1300" baseline="0" dirty="0" smtClean="0">
                          <a:latin typeface="+mn-lt"/>
                        </a:rPr>
                        <a:t>Sept. 1– Oct. 15</a:t>
                      </a:r>
                    </a:p>
                  </a:txBody>
                  <a:tcPr>
                    <a:solidFill>
                      <a:schemeClr val="bg1"/>
                    </a:solidFill>
                  </a:tcPr>
                </a:tc>
                <a:extLst>
                  <a:ext uri="{0D108BD9-81ED-4DB2-BD59-A6C34878D82A}">
                    <a16:rowId xmlns:a16="http://schemas.microsoft.com/office/drawing/2014/main" val="127657843"/>
                  </a:ext>
                </a:extLst>
              </a:tr>
              <a:tr h="912424">
                <a:tc>
                  <a:txBody>
                    <a:bodyPr/>
                    <a:lstStyle/>
                    <a:p>
                      <a:r>
                        <a:rPr lang="en-US" sz="1300" dirty="0" smtClean="0">
                          <a:latin typeface="+mn-lt"/>
                        </a:rPr>
                        <a:t>Receive</a:t>
                      </a:r>
                      <a:r>
                        <a:rPr lang="en-US" sz="1300" baseline="0" dirty="0" smtClean="0">
                          <a:latin typeface="+mn-lt"/>
                        </a:rPr>
                        <a:t> response from VDOE </a:t>
                      </a:r>
                      <a:endParaRPr lang="en-US" sz="1300" dirty="0">
                        <a:latin typeface="+mn-lt"/>
                      </a:endParaRPr>
                    </a:p>
                  </a:txBody>
                  <a:tcP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300" dirty="0" smtClean="0"/>
                        <a:t>Waiver requests will be submitted to Dr. James Lane, Superintendent of Public Instruction, for review.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300" dirty="0" smtClean="0"/>
                        <a:t>Office of Early Childhood staff will provide an email response to VPI Coordinators (approved, needs revisions, not approved).</a:t>
                      </a:r>
                      <a:r>
                        <a:rPr lang="en-US" sz="1300" baseline="0" dirty="0" smtClean="0"/>
                        <a:t> </a:t>
                      </a:r>
                      <a:endParaRPr lang="en-US" sz="1300" dirty="0">
                        <a:latin typeface="+mn-lt"/>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smtClean="0"/>
                        <a:t>2-3 weeks after each submission window</a:t>
                      </a:r>
                      <a:r>
                        <a:rPr lang="en-US" sz="1300" baseline="0" dirty="0" smtClean="0"/>
                        <a:t> closes</a:t>
                      </a:r>
                      <a:endParaRPr lang="en-US" sz="1300" dirty="0" smtClean="0"/>
                    </a:p>
                    <a:p>
                      <a:endParaRPr lang="en-US" sz="1300" dirty="0">
                        <a:latin typeface="+mn-lt"/>
                      </a:endParaRPr>
                    </a:p>
                  </a:txBody>
                  <a:tcPr>
                    <a:solidFill>
                      <a:schemeClr val="bg1"/>
                    </a:solidFill>
                  </a:tcPr>
                </a:tc>
                <a:extLst>
                  <a:ext uri="{0D108BD9-81ED-4DB2-BD59-A6C34878D82A}">
                    <a16:rowId xmlns:a16="http://schemas.microsoft.com/office/drawing/2014/main" val="1955101847"/>
                  </a:ext>
                </a:extLst>
              </a:tr>
            </a:tbl>
          </a:graphicData>
        </a:graphic>
      </p:graphicFrame>
    </p:spTree>
    <p:extLst>
      <p:ext uri="{BB962C8B-B14F-4D97-AF65-F5344CB8AC3E}">
        <p14:creationId xmlns:p14="http://schemas.microsoft.com/office/powerpoint/2010/main" val="15504048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330" y="123092"/>
            <a:ext cx="8607669" cy="734158"/>
          </a:xfrm>
        </p:spPr>
        <p:txBody>
          <a:bodyPr/>
          <a:lstStyle/>
          <a:p>
            <a:r>
              <a:rPr lang="en-US" sz="3200" dirty="0" smtClean="0"/>
              <a:t>Example for Waiver Use – The Story of Two Localities </a:t>
            </a:r>
            <a:endParaRPr lang="en-US" sz="3200" dirty="0"/>
          </a:p>
        </p:txBody>
      </p:sp>
      <p:graphicFrame>
        <p:nvGraphicFramePr>
          <p:cNvPr id="3" name="Table 2"/>
          <p:cNvGraphicFramePr>
            <a:graphicFrameLocks noGrp="1"/>
          </p:cNvGraphicFramePr>
          <p:nvPr>
            <p:extLst>
              <p:ext uri="{D42A27DB-BD31-4B8C-83A1-F6EECF244321}">
                <p14:modId xmlns:p14="http://schemas.microsoft.com/office/powerpoint/2010/main" val="3345382914"/>
              </p:ext>
            </p:extLst>
          </p:nvPr>
        </p:nvGraphicFramePr>
        <p:xfrm>
          <a:off x="474133" y="1010321"/>
          <a:ext cx="8669867" cy="4303556"/>
        </p:xfrm>
        <a:graphic>
          <a:graphicData uri="http://schemas.openxmlformats.org/drawingml/2006/table">
            <a:tbl>
              <a:tblPr firstRow="1" bandRow="1">
                <a:tableStyleId>{5940675A-B579-460E-94D1-54222C63F5DA}</a:tableStyleId>
              </a:tblPr>
              <a:tblGrid>
                <a:gridCol w="4215548">
                  <a:extLst>
                    <a:ext uri="{9D8B030D-6E8A-4147-A177-3AD203B41FA5}">
                      <a16:colId xmlns:a16="http://schemas.microsoft.com/office/drawing/2014/main" val="1014639410"/>
                    </a:ext>
                  </a:extLst>
                </a:gridCol>
                <a:gridCol w="4454319">
                  <a:extLst>
                    <a:ext uri="{9D8B030D-6E8A-4147-A177-3AD203B41FA5}">
                      <a16:colId xmlns:a16="http://schemas.microsoft.com/office/drawing/2014/main" val="4257208126"/>
                    </a:ext>
                  </a:extLst>
                </a:gridCol>
              </a:tblGrid>
              <a:tr h="275971">
                <a:tc>
                  <a:txBody>
                    <a:bodyPr/>
                    <a:lstStyle/>
                    <a:p>
                      <a:pPr marL="0" indent="0" algn="ctr">
                        <a:buFont typeface="Arial" panose="020B0604020202020204" pitchFamily="34" charset="0"/>
                        <a:buNone/>
                      </a:pPr>
                      <a:r>
                        <a:rPr lang="en-US" sz="1300" i="1" dirty="0" smtClean="0"/>
                        <a:t>Division A </a:t>
                      </a:r>
                      <a:endParaRPr lang="en-US" sz="1300" i="1" dirty="0"/>
                    </a:p>
                  </a:txBody>
                  <a:tcPr>
                    <a:lnB w="12700" cap="flat" cmpd="sng" algn="ctr">
                      <a:solidFill>
                        <a:schemeClr val="tx1"/>
                      </a:solidFill>
                      <a:prstDash val="sysDash"/>
                      <a:round/>
                      <a:headEnd type="none" w="med" len="med"/>
                      <a:tailEnd type="none" w="med" len="med"/>
                    </a:lnB>
                    <a:solidFill>
                      <a:schemeClr val="accent2">
                        <a:lumMod val="20000"/>
                        <a:lumOff val="80000"/>
                      </a:schemeClr>
                    </a:solidFill>
                  </a:tcPr>
                </a:tc>
                <a:tc>
                  <a:txBody>
                    <a:bodyPr/>
                    <a:lstStyle/>
                    <a:p>
                      <a:pPr marL="0" indent="0" algn="ctr">
                        <a:buFont typeface="Arial" panose="020B0604020202020204" pitchFamily="34" charset="0"/>
                        <a:buNone/>
                      </a:pPr>
                      <a:r>
                        <a:rPr lang="en-US" sz="1300" i="1" dirty="0" smtClean="0"/>
                        <a:t>Division</a:t>
                      </a:r>
                      <a:r>
                        <a:rPr lang="en-US" sz="1300" i="1" baseline="0" dirty="0" smtClean="0"/>
                        <a:t> B </a:t>
                      </a:r>
                      <a:endParaRPr lang="en-US" sz="1300" i="1" dirty="0"/>
                    </a:p>
                  </a:txBody>
                  <a:tcPr>
                    <a:lnB w="12700" cap="flat" cmpd="sng" algn="ctr">
                      <a:solidFill>
                        <a:schemeClr val="tx1"/>
                      </a:solidFill>
                      <a:prstDash val="sysDash"/>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947520940"/>
                  </a:ext>
                </a:extLst>
              </a:tr>
              <a:tr h="1686504">
                <a:tc>
                  <a:txBody>
                    <a:bodyPr/>
                    <a:lstStyle/>
                    <a:p>
                      <a:r>
                        <a:rPr lang="en-US" sz="1300" i="1" dirty="0" smtClean="0"/>
                        <a:t>Division</a:t>
                      </a:r>
                      <a:r>
                        <a:rPr lang="en-US" sz="1300" i="1" baseline="0" dirty="0" smtClean="0"/>
                        <a:t> A receives 100 VPI slots based on the VPI formula. </a:t>
                      </a:r>
                    </a:p>
                    <a:p>
                      <a:pPr marL="285750" indent="-285750">
                        <a:buFont typeface="Arial" panose="020B0604020202020204" pitchFamily="34" charset="0"/>
                        <a:buChar char="•"/>
                      </a:pPr>
                      <a:r>
                        <a:rPr lang="en-US" sz="1300" i="1" baseline="0" dirty="0" smtClean="0"/>
                        <a:t>Division A enrolled 80 VPI students last year and used local eligibility criteria to fill 15% of the slots (12 students)</a:t>
                      </a:r>
                    </a:p>
                    <a:p>
                      <a:pPr marL="285750" indent="-285750">
                        <a:buFont typeface="Arial" panose="020B0604020202020204" pitchFamily="34" charset="0"/>
                        <a:buChar char="•"/>
                      </a:pPr>
                      <a:r>
                        <a:rPr lang="en-US" sz="1300" i="1" baseline="0" dirty="0" smtClean="0"/>
                        <a:t>Additional families and children meeting at-risk criteria applied to the program but were not accepted due to 15% limit without an approved waiver. </a:t>
                      </a:r>
                      <a:endParaRPr lang="en-US" sz="1300" i="1" dirty="0"/>
                    </a:p>
                  </a:txBody>
                  <a:tcP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r>
                        <a:rPr lang="en-US" sz="1300" i="1" dirty="0" smtClean="0"/>
                        <a:t>Division B receives 200 VPI slots based on the VPI formula. </a:t>
                      </a:r>
                    </a:p>
                    <a:p>
                      <a:pPr marL="285750" indent="-285750">
                        <a:buFont typeface="Arial" panose="020B0604020202020204" pitchFamily="34" charset="0"/>
                        <a:buChar char="•"/>
                      </a:pPr>
                      <a:r>
                        <a:rPr lang="en-US" sz="1300" i="1" dirty="0" smtClean="0"/>
                        <a:t>Division B filled</a:t>
                      </a:r>
                      <a:r>
                        <a:rPr lang="en-US" sz="1300" i="1" baseline="0" dirty="0" smtClean="0"/>
                        <a:t> all 200 slots last year but struggled with recruitment and enrollment based on an approved waiver to fill 20% of slots using local eligibility criteria. </a:t>
                      </a:r>
                    </a:p>
                    <a:p>
                      <a:pPr marL="0" indent="0">
                        <a:buFont typeface="Arial" panose="020B0604020202020204" pitchFamily="34" charset="0"/>
                        <a:buNone/>
                      </a:pPr>
                      <a:endParaRPr lang="en-US" sz="1300" i="1" baseline="0" dirty="0" smtClean="0"/>
                    </a:p>
                  </a:txBody>
                  <a:tcP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333245873"/>
                  </a:ext>
                </a:extLst>
              </a:tr>
              <a:tr h="863608">
                <a:tc>
                  <a:txBody>
                    <a:bodyPr/>
                    <a:lstStyle/>
                    <a:p>
                      <a:r>
                        <a:rPr lang="en-US" sz="1300" i="1" dirty="0" smtClean="0"/>
                        <a:t>Division A plans to fill 100 slots in 2021-2022 and submits</a:t>
                      </a:r>
                      <a:r>
                        <a:rPr lang="en-US" sz="1300" i="1" baseline="0" dirty="0" smtClean="0"/>
                        <a:t> a Waiver Application in May requesting to fill 30% of the 100 slots using local eligibility criteria. </a:t>
                      </a:r>
                      <a:endParaRPr lang="en-US" sz="1300" i="1" dirty="0"/>
                    </a:p>
                  </a:txBody>
                  <a:tcP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r>
                        <a:rPr lang="en-US" sz="1300" i="1" dirty="0" smtClean="0"/>
                        <a:t>Knowing that </a:t>
                      </a:r>
                      <a:r>
                        <a:rPr lang="en-US" sz="1300" i="1" baseline="0" dirty="0" smtClean="0"/>
                        <a:t>families and children have been  negatively impacted by COVID, </a:t>
                      </a:r>
                      <a:r>
                        <a:rPr lang="en-US" sz="1300" i="1" dirty="0" smtClean="0"/>
                        <a:t>Division B submits a</a:t>
                      </a:r>
                      <a:r>
                        <a:rPr lang="en-US" sz="1300" i="1" baseline="0" dirty="0" smtClean="0"/>
                        <a:t> Waiver Application requesting to fill 25% of the 200 slots using local eligibility criteria. </a:t>
                      </a:r>
                    </a:p>
                  </a:txBody>
                  <a:tcP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723540093"/>
                  </a:ext>
                </a:extLst>
              </a:tr>
              <a:tr h="1255556">
                <a:tc>
                  <a:txBody>
                    <a:bodyPr/>
                    <a:lstStyle/>
                    <a:p>
                      <a:r>
                        <a:rPr lang="en-US" sz="1300" i="1" dirty="0" smtClean="0"/>
                        <a:t>Division</a:t>
                      </a:r>
                      <a:r>
                        <a:rPr lang="en-US" sz="1300" i="1" baseline="0" dirty="0" smtClean="0"/>
                        <a:t> A is able to enroll up to 30 of the 100 slots for fall 2021-2022 using local eligibility criteria. </a:t>
                      </a:r>
                    </a:p>
                    <a:p>
                      <a:pPr marL="0" indent="0">
                        <a:buFont typeface="Arial" panose="020B0604020202020204" pitchFamily="34" charset="0"/>
                        <a:buNone/>
                      </a:pPr>
                      <a:endParaRPr lang="en-US" sz="1300" i="1" dirty="0"/>
                    </a:p>
                  </a:txBody>
                  <a:tcPr>
                    <a:lnT w="12700" cap="flat" cmpd="sng" algn="ctr">
                      <a:solidFill>
                        <a:schemeClr val="tx1"/>
                      </a:solidFill>
                      <a:prstDash val="sysDash"/>
                      <a:round/>
                      <a:headEnd type="none" w="med" len="med"/>
                      <a:tailEnd type="none" w="med" len="med"/>
                    </a:lnT>
                  </a:tcPr>
                </a:tc>
                <a:tc>
                  <a:txBody>
                    <a:bodyPr/>
                    <a:lstStyle/>
                    <a:p>
                      <a:r>
                        <a:rPr lang="en-US" sz="1300" i="1" dirty="0" smtClean="0"/>
                        <a:t>Division</a:t>
                      </a:r>
                      <a:r>
                        <a:rPr lang="en-US" sz="1300" i="1" baseline="0" dirty="0" smtClean="0"/>
                        <a:t> B is able to enroll up to 50 of the 200 slots for fall 2021-2022 using local eligibility criteria</a:t>
                      </a:r>
                      <a:endParaRPr lang="en-US" sz="1300" i="1" dirty="0"/>
                    </a:p>
                  </a:txBody>
                  <a:tcPr>
                    <a:lnT w="12700" cap="flat" cmpd="sng" algn="ctr">
                      <a:solidFill>
                        <a:schemeClr val="tx1"/>
                      </a:solidFill>
                      <a:prstDash val="sysDash"/>
                      <a:round/>
                      <a:headEnd type="none" w="med" len="med"/>
                      <a:tailEnd type="none" w="med" len="med"/>
                    </a:lnT>
                  </a:tcPr>
                </a:tc>
                <a:extLst>
                  <a:ext uri="{0D108BD9-81ED-4DB2-BD59-A6C34878D82A}">
                    <a16:rowId xmlns:a16="http://schemas.microsoft.com/office/drawing/2014/main" val="2100437404"/>
                  </a:ext>
                </a:extLst>
              </a:tr>
            </a:tbl>
          </a:graphicData>
        </a:graphic>
      </p:graphicFrame>
    </p:spTree>
    <p:extLst>
      <p:ext uri="{BB962C8B-B14F-4D97-AF65-F5344CB8AC3E}">
        <p14:creationId xmlns:p14="http://schemas.microsoft.com/office/powerpoint/2010/main" val="42129998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1069"/>
            <a:ext cx="9064869" cy="1459523"/>
          </a:xfrm>
        </p:spPr>
        <p:txBody>
          <a:bodyPr/>
          <a:lstStyle/>
          <a:p>
            <a:r>
              <a:rPr lang="en-US" i="1" dirty="0"/>
              <a:t>VPI Seat Reallocation </a:t>
            </a:r>
            <a:br>
              <a:rPr lang="en-US" i="1" dirty="0"/>
            </a:br>
            <a:r>
              <a:rPr lang="en-US" i="1" dirty="0" smtClean="0"/>
              <a:t>Requesting </a:t>
            </a:r>
            <a:r>
              <a:rPr lang="en-US" i="1" dirty="0"/>
              <a:t>Additional Seats for </a:t>
            </a:r>
            <a:br>
              <a:rPr lang="en-US" i="1" dirty="0"/>
            </a:br>
            <a:r>
              <a:rPr lang="en-US" i="1" dirty="0"/>
              <a:t>4-year-olds  </a:t>
            </a:r>
          </a:p>
        </p:txBody>
      </p:sp>
    </p:spTree>
    <p:extLst>
      <p:ext uri="{BB962C8B-B14F-4D97-AF65-F5344CB8AC3E}">
        <p14:creationId xmlns:p14="http://schemas.microsoft.com/office/powerpoint/2010/main" val="7946764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839" y="65904"/>
            <a:ext cx="9144000" cy="857250"/>
          </a:xfrm>
        </p:spPr>
        <p:txBody>
          <a:bodyPr/>
          <a:lstStyle/>
          <a:p>
            <a:r>
              <a:rPr lang="en-US" sz="3200" dirty="0" smtClean="0"/>
              <a:t>VPI Seat Reallocation</a:t>
            </a:r>
            <a:endParaRPr lang="en-US" sz="3200" dirty="0"/>
          </a:p>
        </p:txBody>
      </p:sp>
      <p:sp>
        <p:nvSpPr>
          <p:cNvPr id="5" name="TextBox 4"/>
          <p:cNvSpPr txBox="1"/>
          <p:nvPr/>
        </p:nvSpPr>
        <p:spPr>
          <a:xfrm>
            <a:off x="641839" y="800100"/>
            <a:ext cx="8370275" cy="4185761"/>
          </a:xfrm>
          <a:prstGeom prst="rect">
            <a:avLst/>
          </a:prstGeom>
          <a:noFill/>
        </p:spPr>
        <p:txBody>
          <a:bodyPr wrap="square" rtlCol="0">
            <a:spAutoFit/>
          </a:bodyPr>
          <a:lstStyle/>
          <a:p>
            <a:r>
              <a:rPr lang="en-US" sz="1600" b="1" i="1" dirty="0"/>
              <a:t>Localities who typically have waitlists can serve more children with slots that go unused </a:t>
            </a:r>
            <a:r>
              <a:rPr lang="en-US" sz="1600" b="1" i="1" dirty="0" smtClean="0"/>
              <a:t>elsewhere. </a:t>
            </a:r>
          </a:p>
          <a:p>
            <a:endParaRPr lang="en-US" sz="1600" b="1" i="1" dirty="0" smtClean="0"/>
          </a:p>
          <a:p>
            <a:pPr marL="285750" indent="-285750">
              <a:buFont typeface="Arial" panose="020B0604020202020204" pitchFamily="34" charset="0"/>
              <a:buChar char="•"/>
            </a:pPr>
            <a:r>
              <a:rPr lang="en-US" dirty="0" smtClean="0"/>
              <a:t>Some localities have unused VPI slots while other localities have long waitlists. In the past, this could result in a large number of VPI slots that were unused.  </a:t>
            </a:r>
          </a:p>
          <a:p>
            <a:pPr marL="285750" indent="-285750">
              <a:buFont typeface="Arial" panose="020B0604020202020204" pitchFamily="34" charset="0"/>
              <a:buChar char="•"/>
            </a:pPr>
            <a:r>
              <a:rPr lang="en-US" dirty="0" smtClean="0"/>
              <a:t>Localities that report a waitlist (estimated for fall) on May 15 may have seats added to their 2021-2022 enrollment, they will receive notice of this by July 1. </a:t>
            </a:r>
          </a:p>
          <a:p>
            <a:pPr marL="285750" indent="-285750">
              <a:buFont typeface="Arial" panose="020B0604020202020204" pitchFamily="34" charset="0"/>
              <a:buChar char="•"/>
            </a:pPr>
            <a:r>
              <a:rPr lang="en-US" dirty="0" smtClean="0"/>
              <a:t>Localities that do not claim all of their VPI seats on May 15 may have them reallocated to other school divisions. </a:t>
            </a:r>
          </a:p>
          <a:p>
            <a:pPr marL="285750" indent="-285750">
              <a:buFont typeface="Arial" panose="020B0604020202020204" pitchFamily="34" charset="0"/>
              <a:buChar char="•"/>
            </a:pPr>
            <a:endParaRPr lang="en-US" dirty="0"/>
          </a:p>
          <a:p>
            <a:r>
              <a:rPr lang="en-US" dirty="0"/>
              <a:t>Localities need to consider the following with the May 15 Spring VPI application: </a:t>
            </a:r>
          </a:p>
          <a:p>
            <a:pPr marL="800100" lvl="1" indent="-342900">
              <a:buFont typeface="+mj-lt"/>
              <a:buAutoNum type="arabicPeriod"/>
            </a:pPr>
            <a:r>
              <a:rPr lang="en-US" dirty="0"/>
              <a:t>Unclaimed VPI slots may be reallocated to another division. Make sure May 15 count is an realistic count of how many classrooms you can serve in 2021-2022. </a:t>
            </a:r>
          </a:p>
          <a:p>
            <a:pPr marL="800100" lvl="1" indent="-342900">
              <a:buFont typeface="+mj-lt"/>
              <a:buAutoNum type="arabicPeriod"/>
            </a:pPr>
            <a:r>
              <a:rPr lang="en-US" dirty="0"/>
              <a:t>Slots reported as waitlist on May 15 may be provided for 2021-2022</a:t>
            </a:r>
            <a:r>
              <a:rPr lang="en-US" sz="1600" dirty="0"/>
              <a:t>. </a:t>
            </a:r>
            <a:endParaRPr lang="en-US" dirty="0"/>
          </a:p>
          <a:p>
            <a:endParaRPr lang="en-US" dirty="0" smtClean="0"/>
          </a:p>
          <a:p>
            <a:pPr marL="457200" lvl="1"/>
            <a:endParaRPr lang="en-US" sz="1600" dirty="0" smtClean="0"/>
          </a:p>
          <a:p>
            <a:pPr marL="457200" lvl="1"/>
            <a:endParaRPr lang="en-US" sz="1600" dirty="0" smtClean="0"/>
          </a:p>
          <a:p>
            <a:pPr marL="800100" lvl="1" indent="-342900">
              <a:buFont typeface="+mj-lt"/>
              <a:buAutoNum type="arabicPeriod"/>
            </a:pPr>
            <a:endParaRPr lang="en-US" sz="1600" dirty="0"/>
          </a:p>
        </p:txBody>
      </p:sp>
      <p:sp>
        <p:nvSpPr>
          <p:cNvPr id="4" name="TextBox 3"/>
          <p:cNvSpPr txBox="1"/>
          <p:nvPr/>
        </p:nvSpPr>
        <p:spPr>
          <a:xfrm>
            <a:off x="493642" y="3973949"/>
            <a:ext cx="8518472" cy="1092607"/>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u="sng" dirty="0" smtClean="0"/>
              <a:t>Success in 2020-2021</a:t>
            </a:r>
            <a:r>
              <a:rPr lang="en-US" dirty="0" smtClean="0"/>
              <a:t>: Localities were able to receive additional VPI slots via reallocation this year. </a:t>
            </a:r>
          </a:p>
          <a:p>
            <a:pPr marL="285750" indent="-285750">
              <a:buFont typeface="Wingdings" panose="05000000000000000000" pitchFamily="2" charset="2"/>
              <a:buChar char="Ø"/>
            </a:pPr>
            <a:r>
              <a:rPr lang="en-US" b="1" i="1" dirty="0" smtClean="0"/>
              <a:t>43 localities </a:t>
            </a:r>
            <a:r>
              <a:rPr lang="en-US" dirty="0" smtClean="0"/>
              <a:t>had additional seats reallocated to them based on the waitlists they reported on the May 15 Spring VPI Application. This means they were able to serve children above and beyond their initial VPI allocation!  </a:t>
            </a:r>
          </a:p>
          <a:p>
            <a:endParaRPr lang="en-US" sz="900" b="1" dirty="0"/>
          </a:p>
        </p:txBody>
      </p:sp>
    </p:spTree>
    <p:extLst>
      <p:ext uri="{BB962C8B-B14F-4D97-AF65-F5344CB8AC3E}">
        <p14:creationId xmlns:p14="http://schemas.microsoft.com/office/powerpoint/2010/main" val="5927825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292" y="193430"/>
            <a:ext cx="8563708" cy="663819"/>
          </a:xfrm>
        </p:spPr>
        <p:txBody>
          <a:bodyPr/>
          <a:lstStyle/>
          <a:p>
            <a:r>
              <a:rPr lang="en-US" sz="3200" dirty="0" smtClean="0"/>
              <a:t>Process for Reallocation</a:t>
            </a:r>
            <a:endParaRPr lang="en-US" sz="3200" dirty="0"/>
          </a:p>
        </p:txBody>
      </p:sp>
      <p:sp>
        <p:nvSpPr>
          <p:cNvPr id="5" name="TextBox 4"/>
          <p:cNvSpPr txBox="1"/>
          <p:nvPr/>
        </p:nvSpPr>
        <p:spPr>
          <a:xfrm>
            <a:off x="580292" y="804667"/>
            <a:ext cx="6169269" cy="830997"/>
          </a:xfrm>
          <a:prstGeom prst="rect">
            <a:avLst/>
          </a:prstGeom>
          <a:noFill/>
        </p:spPr>
        <p:txBody>
          <a:bodyPr wrap="square" rtlCol="0">
            <a:spAutoFit/>
          </a:bodyPr>
          <a:lstStyle/>
          <a:p>
            <a:r>
              <a:rPr lang="en-US" sz="1600" b="1" i="1" dirty="0" smtClean="0"/>
              <a:t>Reallocation of VPI Slots will take place from May 15-July 1. </a:t>
            </a:r>
          </a:p>
          <a:p>
            <a:endParaRPr lang="en-US" sz="1600" b="1" i="1" dirty="0" smtClean="0"/>
          </a:p>
          <a:p>
            <a:endParaRPr lang="en-US" sz="1600" b="1" i="1" dirty="0"/>
          </a:p>
        </p:txBody>
      </p:sp>
      <p:graphicFrame>
        <p:nvGraphicFramePr>
          <p:cNvPr id="3" name="Table 2"/>
          <p:cNvGraphicFramePr>
            <a:graphicFrameLocks noGrp="1"/>
          </p:cNvGraphicFramePr>
          <p:nvPr>
            <p:extLst>
              <p:ext uri="{D42A27DB-BD31-4B8C-83A1-F6EECF244321}">
                <p14:modId xmlns:p14="http://schemas.microsoft.com/office/powerpoint/2010/main" val="1799210546"/>
              </p:ext>
            </p:extLst>
          </p:nvPr>
        </p:nvGraphicFramePr>
        <p:xfrm>
          <a:off x="531935" y="1220165"/>
          <a:ext cx="8612065" cy="3923336"/>
        </p:xfrm>
        <a:graphic>
          <a:graphicData uri="http://schemas.openxmlformats.org/drawingml/2006/table">
            <a:tbl>
              <a:tblPr firstRow="1" bandRow="1">
                <a:tableStyleId>{5940675A-B579-460E-94D1-54222C63F5DA}</a:tableStyleId>
              </a:tblPr>
              <a:tblGrid>
                <a:gridCol w="1856048">
                  <a:extLst>
                    <a:ext uri="{9D8B030D-6E8A-4147-A177-3AD203B41FA5}">
                      <a16:colId xmlns:a16="http://schemas.microsoft.com/office/drawing/2014/main" val="4214056630"/>
                    </a:ext>
                  </a:extLst>
                </a:gridCol>
                <a:gridCol w="5252314">
                  <a:extLst>
                    <a:ext uri="{9D8B030D-6E8A-4147-A177-3AD203B41FA5}">
                      <a16:colId xmlns:a16="http://schemas.microsoft.com/office/drawing/2014/main" val="3575932384"/>
                    </a:ext>
                  </a:extLst>
                </a:gridCol>
                <a:gridCol w="1503703">
                  <a:extLst>
                    <a:ext uri="{9D8B030D-6E8A-4147-A177-3AD203B41FA5}">
                      <a16:colId xmlns:a16="http://schemas.microsoft.com/office/drawing/2014/main" val="1841892972"/>
                    </a:ext>
                  </a:extLst>
                </a:gridCol>
              </a:tblGrid>
              <a:tr h="391143">
                <a:tc>
                  <a:txBody>
                    <a:bodyPr/>
                    <a:lstStyle/>
                    <a:p>
                      <a:r>
                        <a:rPr lang="en-US" sz="1400" b="1" i="1" dirty="0" smtClean="0">
                          <a:latin typeface="+mn-lt"/>
                        </a:rPr>
                        <a:t>Action</a:t>
                      </a:r>
                      <a:endParaRPr lang="en-US" sz="1400" b="1" i="1" dirty="0">
                        <a:latin typeface="+mn-lt"/>
                      </a:endParaRPr>
                    </a:p>
                  </a:txBody>
                  <a:tcPr>
                    <a:solidFill>
                      <a:schemeClr val="bg1">
                        <a:lumMod val="95000"/>
                      </a:schemeClr>
                    </a:solidFill>
                  </a:tcPr>
                </a:tc>
                <a:tc>
                  <a:txBody>
                    <a:bodyPr/>
                    <a:lstStyle/>
                    <a:p>
                      <a:r>
                        <a:rPr lang="en-US" sz="1400" b="1" i="1" dirty="0" smtClean="0">
                          <a:latin typeface="+mn-lt"/>
                        </a:rPr>
                        <a:t>Explanation</a:t>
                      </a:r>
                      <a:endParaRPr lang="en-US" sz="1400" b="1" i="1" dirty="0">
                        <a:latin typeface="+mn-lt"/>
                      </a:endParaRPr>
                    </a:p>
                  </a:txBody>
                  <a:tcPr>
                    <a:solidFill>
                      <a:schemeClr val="bg1">
                        <a:lumMod val="95000"/>
                      </a:schemeClr>
                    </a:solidFill>
                  </a:tcPr>
                </a:tc>
                <a:tc>
                  <a:txBody>
                    <a:bodyPr/>
                    <a:lstStyle/>
                    <a:p>
                      <a:r>
                        <a:rPr lang="en-US" sz="1400" b="1" i="1" dirty="0" smtClean="0">
                          <a:latin typeface="+mn-lt"/>
                        </a:rPr>
                        <a:t>Timeframe </a:t>
                      </a:r>
                      <a:endParaRPr lang="en-US" sz="1400" b="1" i="1" dirty="0">
                        <a:latin typeface="+mn-lt"/>
                      </a:endParaRPr>
                    </a:p>
                  </a:txBody>
                  <a:tcPr>
                    <a:solidFill>
                      <a:schemeClr val="bg1">
                        <a:lumMod val="95000"/>
                      </a:schemeClr>
                    </a:solidFill>
                  </a:tcPr>
                </a:tc>
                <a:extLst>
                  <a:ext uri="{0D108BD9-81ED-4DB2-BD59-A6C34878D82A}">
                    <a16:rowId xmlns:a16="http://schemas.microsoft.com/office/drawing/2014/main" val="4114173368"/>
                  </a:ext>
                </a:extLst>
              </a:tr>
              <a:tr h="767404">
                <a:tc>
                  <a:txBody>
                    <a:bodyPr/>
                    <a:lstStyle/>
                    <a:p>
                      <a:r>
                        <a:rPr lang="en-US" sz="1400" dirty="0" smtClean="0">
                          <a:latin typeface="+mn-lt"/>
                        </a:rPr>
                        <a:t>Receive Allocated VPI seats for 2021-2022</a:t>
                      </a:r>
                      <a:endParaRPr lang="en-US" sz="1400" dirty="0">
                        <a:latin typeface="+mn-lt"/>
                      </a:endParaRPr>
                    </a:p>
                  </a:txBody>
                  <a:tcPr>
                    <a:solidFill>
                      <a:schemeClr val="bg1"/>
                    </a:solidFill>
                  </a:tcPr>
                </a:tc>
                <a:tc>
                  <a:txBody>
                    <a:bodyPr/>
                    <a:lstStyle/>
                    <a:p>
                      <a:pPr marL="285750" indent="-285750">
                        <a:buFont typeface="Arial" panose="020B0604020202020204" pitchFamily="34" charset="0"/>
                        <a:buChar char="•"/>
                      </a:pPr>
                      <a:r>
                        <a:rPr lang="en-US" sz="1400" dirty="0" smtClean="0">
                          <a:latin typeface="+mn-lt"/>
                        </a:rPr>
                        <a:t>Based</a:t>
                      </a:r>
                      <a:r>
                        <a:rPr lang="en-US" sz="1400" baseline="0" dirty="0" smtClean="0">
                          <a:latin typeface="+mn-lt"/>
                        </a:rPr>
                        <a:t> on VPI formula, localities are notified of the number of VPI slots they are able to claim for 2021-2022. See the </a:t>
                      </a:r>
                      <a:r>
                        <a:rPr lang="en-US" sz="1400" baseline="0" dirty="0" smtClean="0">
                          <a:latin typeface="+mn-lt"/>
                          <a:hlinkClick r:id="rId2"/>
                        </a:rPr>
                        <a:t>2021-22 Projected VPI Slots by Division </a:t>
                      </a:r>
                      <a:r>
                        <a:rPr lang="en-US" sz="1400" baseline="0" dirty="0" smtClean="0">
                          <a:latin typeface="+mn-lt"/>
                        </a:rPr>
                        <a:t>spreadsheet.</a:t>
                      </a:r>
                      <a:endParaRPr lang="en-US" sz="1400" dirty="0">
                        <a:latin typeface="+mn-lt"/>
                      </a:endParaRPr>
                    </a:p>
                  </a:txBody>
                  <a:tcPr>
                    <a:solidFill>
                      <a:schemeClr val="bg1"/>
                    </a:solidFill>
                  </a:tcPr>
                </a:tc>
                <a:tc>
                  <a:txBody>
                    <a:bodyPr/>
                    <a:lstStyle/>
                    <a:p>
                      <a:r>
                        <a:rPr lang="en-US" sz="1400" dirty="0" smtClean="0">
                          <a:latin typeface="+mn-lt"/>
                        </a:rPr>
                        <a:t>Completed </a:t>
                      </a:r>
                      <a:endParaRPr lang="en-US" sz="1400" dirty="0">
                        <a:latin typeface="+mn-lt"/>
                      </a:endParaRPr>
                    </a:p>
                  </a:txBody>
                  <a:tcPr>
                    <a:solidFill>
                      <a:schemeClr val="bg1"/>
                    </a:solidFill>
                  </a:tcPr>
                </a:tc>
                <a:extLst>
                  <a:ext uri="{0D108BD9-81ED-4DB2-BD59-A6C34878D82A}">
                    <a16:rowId xmlns:a16="http://schemas.microsoft.com/office/drawing/2014/main" val="4159277752"/>
                  </a:ext>
                </a:extLst>
              </a:tr>
              <a:tr h="771569">
                <a:tc>
                  <a:txBody>
                    <a:bodyPr/>
                    <a:lstStyle/>
                    <a:p>
                      <a:r>
                        <a:rPr lang="en-US" sz="1400" dirty="0" smtClean="0">
                          <a:latin typeface="+mn-lt"/>
                        </a:rPr>
                        <a:t>Complete enrollment for 2021-2022</a:t>
                      </a:r>
                      <a:endParaRPr lang="en-US" sz="1400" dirty="0">
                        <a:latin typeface="+mn-lt"/>
                      </a:endParaRPr>
                    </a:p>
                  </a:txBody>
                  <a:tcPr>
                    <a:solidFill>
                      <a:schemeClr val="bg1"/>
                    </a:solidFill>
                  </a:tcPr>
                </a:tc>
                <a:tc>
                  <a:txBody>
                    <a:bodyPr/>
                    <a:lstStyle/>
                    <a:p>
                      <a:pPr marL="285750" indent="-285750">
                        <a:buFont typeface="Arial" panose="020B0604020202020204" pitchFamily="34" charset="0"/>
                        <a:buChar char="•"/>
                      </a:pPr>
                      <a:r>
                        <a:rPr lang="en-US" sz="1400" dirty="0" smtClean="0">
                          <a:latin typeface="+mn-lt"/>
                        </a:rPr>
                        <a:t>Enrollment and planning for 2021-2022 takes place. </a:t>
                      </a:r>
                    </a:p>
                    <a:p>
                      <a:pPr marL="285750" indent="-285750">
                        <a:buFont typeface="Arial" panose="020B0604020202020204" pitchFamily="34" charset="0"/>
                        <a:buChar char="•"/>
                      </a:pPr>
                      <a:r>
                        <a:rPr lang="en-US" sz="1400" dirty="0" smtClean="0">
                          <a:latin typeface="+mn-lt"/>
                        </a:rPr>
                        <a:t>Localities estimate the number of VPI classrooms</a:t>
                      </a:r>
                      <a:r>
                        <a:rPr lang="en-US" sz="1400" baseline="0" dirty="0" smtClean="0">
                          <a:latin typeface="+mn-lt"/>
                        </a:rPr>
                        <a:t> they are prepared to offer next year. </a:t>
                      </a:r>
                      <a:endParaRPr lang="en-US" sz="1400" dirty="0">
                        <a:latin typeface="+mn-lt"/>
                      </a:endParaRPr>
                    </a:p>
                  </a:txBody>
                  <a:tcPr>
                    <a:solidFill>
                      <a:schemeClr val="bg1"/>
                    </a:solidFill>
                  </a:tcPr>
                </a:tc>
                <a:tc>
                  <a:txBody>
                    <a:bodyPr/>
                    <a:lstStyle/>
                    <a:p>
                      <a:r>
                        <a:rPr lang="en-US" sz="1400" dirty="0" smtClean="0">
                          <a:latin typeface="+mn-lt"/>
                        </a:rPr>
                        <a:t>Underway </a:t>
                      </a:r>
                      <a:endParaRPr lang="en-US" sz="1400" dirty="0">
                        <a:latin typeface="+mn-lt"/>
                      </a:endParaRPr>
                    </a:p>
                  </a:txBody>
                  <a:tcPr>
                    <a:solidFill>
                      <a:schemeClr val="bg1"/>
                    </a:solidFill>
                  </a:tcPr>
                </a:tc>
                <a:extLst>
                  <a:ext uri="{0D108BD9-81ED-4DB2-BD59-A6C34878D82A}">
                    <a16:rowId xmlns:a16="http://schemas.microsoft.com/office/drawing/2014/main" val="550599416"/>
                  </a:ext>
                </a:extLst>
              </a:tr>
              <a:tr h="1221651">
                <a:tc>
                  <a:txBody>
                    <a:bodyPr/>
                    <a:lstStyle/>
                    <a:p>
                      <a:r>
                        <a:rPr lang="en-US" sz="1400" dirty="0" smtClean="0">
                          <a:latin typeface="+mn-lt"/>
                        </a:rPr>
                        <a:t>Report</a:t>
                      </a:r>
                      <a:r>
                        <a:rPr lang="en-US" sz="1400" baseline="0" dirty="0" smtClean="0">
                          <a:latin typeface="+mn-lt"/>
                        </a:rPr>
                        <a:t> number of VPI slots needed for 2021-2022</a:t>
                      </a:r>
                      <a:endParaRPr lang="en-US" sz="1400" dirty="0">
                        <a:latin typeface="+mn-lt"/>
                      </a:endParaRPr>
                    </a:p>
                  </a:txBody>
                  <a:tcPr>
                    <a:solidFill>
                      <a:schemeClr val="bg1"/>
                    </a:solidFill>
                  </a:tcPr>
                </a:tc>
                <a:tc>
                  <a:txBody>
                    <a:bodyPr/>
                    <a:lstStyle/>
                    <a:p>
                      <a:pPr marL="285750" indent="-285750">
                        <a:buFont typeface="Arial" panose="020B0604020202020204" pitchFamily="34" charset="0"/>
                        <a:buChar char="•"/>
                      </a:pPr>
                      <a:r>
                        <a:rPr lang="en-US" sz="1400" dirty="0" smtClean="0">
                          <a:latin typeface="+mn-lt"/>
                        </a:rPr>
                        <a:t>Divisions</a:t>
                      </a:r>
                      <a:r>
                        <a:rPr lang="en-US" sz="1400" baseline="0" dirty="0" smtClean="0">
                          <a:latin typeface="+mn-lt"/>
                        </a:rPr>
                        <a:t> report the number of VPI slots they plan to serve from their initial allocated slots. </a:t>
                      </a:r>
                    </a:p>
                    <a:p>
                      <a:pPr marL="285750" indent="-285750">
                        <a:buFont typeface="Arial" panose="020B0604020202020204" pitchFamily="34" charset="0"/>
                        <a:buChar char="•"/>
                      </a:pPr>
                      <a:r>
                        <a:rPr lang="en-US" sz="1400" baseline="0" dirty="0" smtClean="0">
                          <a:latin typeface="+mn-lt"/>
                        </a:rPr>
                        <a:t>Divisions reporting use of  100% of allocated slots report the number of additional 4-year old VPI slots they would serve from an estimated wait list</a:t>
                      </a:r>
                      <a:endParaRPr lang="en-US" sz="1400" dirty="0">
                        <a:latin typeface="+mn-lt"/>
                      </a:endParaRPr>
                    </a:p>
                  </a:txBody>
                  <a:tcPr>
                    <a:solidFill>
                      <a:schemeClr val="bg1"/>
                    </a:solidFill>
                  </a:tcPr>
                </a:tc>
                <a:tc>
                  <a:txBody>
                    <a:bodyPr/>
                    <a:lstStyle/>
                    <a:p>
                      <a:r>
                        <a:rPr lang="en-US" sz="1400" dirty="0" smtClean="0">
                          <a:latin typeface="+mn-lt"/>
                        </a:rPr>
                        <a:t>Spring</a:t>
                      </a:r>
                      <a:r>
                        <a:rPr lang="en-US" sz="1400" baseline="0" dirty="0" smtClean="0">
                          <a:latin typeface="+mn-lt"/>
                        </a:rPr>
                        <a:t> VPI Application due on May 15 </a:t>
                      </a:r>
                      <a:endParaRPr lang="en-US" sz="1400" dirty="0">
                        <a:latin typeface="+mn-lt"/>
                      </a:endParaRPr>
                    </a:p>
                  </a:txBody>
                  <a:tcPr>
                    <a:solidFill>
                      <a:schemeClr val="bg1"/>
                    </a:solidFill>
                  </a:tcPr>
                </a:tc>
                <a:extLst>
                  <a:ext uri="{0D108BD9-81ED-4DB2-BD59-A6C34878D82A}">
                    <a16:rowId xmlns:a16="http://schemas.microsoft.com/office/drawing/2014/main" val="127657843"/>
                  </a:ext>
                </a:extLst>
              </a:tr>
              <a:tr h="771569">
                <a:tc>
                  <a:txBody>
                    <a:bodyPr/>
                    <a:lstStyle/>
                    <a:p>
                      <a:r>
                        <a:rPr lang="en-US" sz="1400" dirty="0" smtClean="0">
                          <a:latin typeface="+mn-lt"/>
                        </a:rPr>
                        <a:t>Notice of Reallocated</a:t>
                      </a:r>
                      <a:r>
                        <a:rPr lang="en-US" sz="1400" baseline="0" dirty="0" smtClean="0">
                          <a:latin typeface="+mn-lt"/>
                        </a:rPr>
                        <a:t> Slots</a:t>
                      </a:r>
                      <a:endParaRPr lang="en-US" sz="1400" dirty="0">
                        <a:latin typeface="+mn-lt"/>
                      </a:endParaRPr>
                    </a:p>
                  </a:txBody>
                  <a:tcPr>
                    <a:solidFill>
                      <a:schemeClr val="bg1"/>
                    </a:solidFill>
                  </a:tcPr>
                </a:tc>
                <a:tc>
                  <a:txBody>
                    <a:bodyPr/>
                    <a:lstStyle/>
                    <a:p>
                      <a:pPr marL="285750" indent="-285750">
                        <a:buFont typeface="Arial" panose="020B0604020202020204" pitchFamily="34" charset="0"/>
                        <a:buChar char="•"/>
                      </a:pPr>
                      <a:r>
                        <a:rPr lang="en-US" sz="1400" dirty="0" smtClean="0">
                          <a:latin typeface="+mn-lt"/>
                        </a:rPr>
                        <a:t>The VDOE will</a:t>
                      </a:r>
                      <a:r>
                        <a:rPr lang="en-US" sz="1400" baseline="0" dirty="0" smtClean="0">
                          <a:latin typeface="+mn-lt"/>
                        </a:rPr>
                        <a:t> review spring VPI applications and complete reallocation. </a:t>
                      </a:r>
                    </a:p>
                    <a:p>
                      <a:pPr marL="285750" indent="-285750">
                        <a:buFont typeface="Arial" panose="020B0604020202020204" pitchFamily="34" charset="0"/>
                        <a:buChar char="•"/>
                      </a:pPr>
                      <a:r>
                        <a:rPr lang="en-US" sz="1400" baseline="0" dirty="0" smtClean="0">
                          <a:latin typeface="+mn-lt"/>
                        </a:rPr>
                        <a:t>Localities receive  notice of reallocation no later than July 1</a:t>
                      </a:r>
                      <a:endParaRPr lang="en-US" sz="1400" dirty="0">
                        <a:latin typeface="+mn-lt"/>
                      </a:endParaRPr>
                    </a:p>
                  </a:txBody>
                  <a:tcPr>
                    <a:solidFill>
                      <a:schemeClr val="bg1"/>
                    </a:solidFill>
                  </a:tcPr>
                </a:tc>
                <a:tc>
                  <a:txBody>
                    <a:bodyPr/>
                    <a:lstStyle/>
                    <a:p>
                      <a:r>
                        <a:rPr lang="en-US" sz="1400" dirty="0" smtClean="0">
                          <a:latin typeface="+mn-lt"/>
                        </a:rPr>
                        <a:t>May</a:t>
                      </a:r>
                      <a:r>
                        <a:rPr lang="en-US" sz="1400" baseline="0" dirty="0" smtClean="0">
                          <a:latin typeface="+mn-lt"/>
                        </a:rPr>
                        <a:t> 15-July 1</a:t>
                      </a:r>
                      <a:endParaRPr lang="en-US" sz="1400" dirty="0">
                        <a:latin typeface="+mn-lt"/>
                      </a:endParaRPr>
                    </a:p>
                  </a:txBody>
                  <a:tcPr>
                    <a:solidFill>
                      <a:schemeClr val="bg1"/>
                    </a:solidFill>
                  </a:tcPr>
                </a:tc>
                <a:extLst>
                  <a:ext uri="{0D108BD9-81ED-4DB2-BD59-A6C34878D82A}">
                    <a16:rowId xmlns:a16="http://schemas.microsoft.com/office/drawing/2014/main" val="1955101847"/>
                  </a:ext>
                </a:extLst>
              </a:tr>
            </a:tbl>
          </a:graphicData>
        </a:graphic>
      </p:graphicFrame>
    </p:spTree>
    <p:extLst>
      <p:ext uri="{BB962C8B-B14F-4D97-AF65-F5344CB8AC3E}">
        <p14:creationId xmlns:p14="http://schemas.microsoft.com/office/powerpoint/2010/main" val="2601005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Objectives and Agenda </a:t>
            </a:r>
            <a:endParaRPr lang="en-US" sz="3600" dirty="0"/>
          </a:p>
        </p:txBody>
      </p:sp>
      <p:sp>
        <p:nvSpPr>
          <p:cNvPr id="5" name="TextBox 4"/>
          <p:cNvSpPr txBox="1"/>
          <p:nvPr/>
        </p:nvSpPr>
        <p:spPr>
          <a:xfrm>
            <a:off x="511370" y="1027949"/>
            <a:ext cx="8524289" cy="3693319"/>
          </a:xfrm>
          <a:prstGeom prst="rect">
            <a:avLst/>
          </a:prstGeom>
          <a:noFill/>
        </p:spPr>
        <p:txBody>
          <a:bodyPr wrap="square" rtlCol="0">
            <a:spAutoFit/>
          </a:bodyPr>
          <a:lstStyle/>
          <a:p>
            <a:r>
              <a:rPr lang="en-US" sz="1600" i="1" dirty="0" smtClean="0"/>
              <a:t>This webinar will present details and timelines for using </a:t>
            </a:r>
            <a:r>
              <a:rPr lang="en-US" sz="1600" i="1" dirty="0" err="1" smtClean="0"/>
              <a:t>preK</a:t>
            </a:r>
            <a:r>
              <a:rPr lang="en-US" sz="1600" i="1" dirty="0" smtClean="0"/>
              <a:t> expansions and enhancements  to increase access for preschool-aged children via the VPI program and community partnerships in 2021-2022. </a:t>
            </a:r>
          </a:p>
          <a:p>
            <a:endParaRPr lang="en-US" sz="1600" b="1" dirty="0"/>
          </a:p>
          <a:p>
            <a:r>
              <a:rPr lang="en-US" sz="1600" b="1" dirty="0" smtClean="0"/>
              <a:t>Agenda: </a:t>
            </a:r>
          </a:p>
          <a:p>
            <a:pPr marL="342900" lvl="0" indent="-342900">
              <a:buFont typeface="+mj-lt"/>
              <a:buAutoNum type="arabicPeriod"/>
            </a:pPr>
            <a:r>
              <a:rPr lang="en-US" sz="1600" dirty="0" smtClean="0"/>
              <a:t>Increasing </a:t>
            </a:r>
            <a:r>
              <a:rPr lang="en-US" sz="1600" dirty="0"/>
              <a:t>A</a:t>
            </a:r>
            <a:r>
              <a:rPr lang="en-US" sz="1600" dirty="0" smtClean="0"/>
              <a:t>ccess </a:t>
            </a:r>
            <a:r>
              <a:rPr lang="en-US" sz="1600" dirty="0"/>
              <a:t>to </a:t>
            </a:r>
            <a:r>
              <a:rPr lang="en-US" sz="1600" dirty="0" smtClean="0"/>
              <a:t>Pre-K is </a:t>
            </a:r>
            <a:r>
              <a:rPr lang="en-US" sz="1600" dirty="0"/>
              <a:t>C</a:t>
            </a:r>
            <a:r>
              <a:rPr lang="en-US" sz="1600" dirty="0" smtClean="0"/>
              <a:t>ritically </a:t>
            </a:r>
            <a:r>
              <a:rPr lang="en-US" sz="1600" dirty="0"/>
              <a:t>I</a:t>
            </a:r>
            <a:r>
              <a:rPr lang="en-US" sz="1600" dirty="0" smtClean="0"/>
              <a:t>mportant in 2021-2022 </a:t>
            </a:r>
          </a:p>
          <a:p>
            <a:pPr marL="342900" lvl="0" indent="-342900">
              <a:buFont typeface="+mj-lt"/>
              <a:buAutoNum type="arabicPeriod"/>
            </a:pPr>
            <a:r>
              <a:rPr lang="en-US" sz="1600" dirty="0" smtClean="0"/>
              <a:t>VPI </a:t>
            </a:r>
            <a:r>
              <a:rPr lang="en-US" sz="1600" dirty="0"/>
              <a:t>Waiver to Increase Use of Local At-Risk Eligibility </a:t>
            </a:r>
            <a:r>
              <a:rPr lang="en-US" sz="1600" dirty="0" smtClean="0"/>
              <a:t>Criteria</a:t>
            </a:r>
          </a:p>
          <a:p>
            <a:pPr marL="342900" lvl="0" indent="-342900">
              <a:buFont typeface="+mj-lt"/>
              <a:buAutoNum type="arabicPeriod"/>
            </a:pPr>
            <a:r>
              <a:rPr lang="en-US" sz="1600" dirty="0" smtClean="0"/>
              <a:t>VPI </a:t>
            </a:r>
            <a:r>
              <a:rPr lang="en-US" sz="1600" dirty="0"/>
              <a:t>Seat </a:t>
            </a:r>
            <a:r>
              <a:rPr lang="en-US" sz="1600" dirty="0" smtClean="0"/>
              <a:t>Reallocation  </a:t>
            </a:r>
          </a:p>
          <a:p>
            <a:pPr marL="342900" lvl="0" indent="-342900">
              <a:buFont typeface="+mj-lt"/>
              <a:buAutoNum type="arabicPeriod"/>
            </a:pPr>
            <a:r>
              <a:rPr lang="en-US" sz="1600" dirty="0" smtClean="0"/>
              <a:t>VPI </a:t>
            </a:r>
            <a:r>
              <a:rPr lang="en-US" sz="1600" dirty="0"/>
              <a:t>Pilot for Serving </a:t>
            </a:r>
            <a:r>
              <a:rPr lang="en-US" sz="1600" dirty="0" smtClean="0"/>
              <a:t>3-Year-Olds</a:t>
            </a:r>
          </a:p>
          <a:p>
            <a:pPr marL="342900" lvl="0" indent="-342900">
              <a:buFont typeface="+mj-lt"/>
              <a:buAutoNum type="arabicPeriod"/>
            </a:pPr>
            <a:r>
              <a:rPr lang="en-US" sz="1600" dirty="0" smtClean="0"/>
              <a:t>Community-Provider Add-on Funds </a:t>
            </a:r>
          </a:p>
          <a:p>
            <a:pPr marL="342900" lvl="0" indent="-342900">
              <a:buFont typeface="+mj-lt"/>
              <a:buAutoNum type="arabicPeriod"/>
            </a:pPr>
            <a:r>
              <a:rPr lang="en-US" sz="1600" dirty="0" smtClean="0"/>
              <a:t>Collaboration with Head Start to Increase Access to </a:t>
            </a:r>
            <a:r>
              <a:rPr lang="en-US" sz="1600" dirty="0" err="1" smtClean="0"/>
              <a:t>PreK</a:t>
            </a:r>
            <a:endParaRPr lang="en-US" sz="1600" dirty="0" smtClean="0"/>
          </a:p>
          <a:p>
            <a:pPr marL="342900" indent="-342900">
              <a:buFont typeface="+mj-lt"/>
              <a:buAutoNum type="arabicPeriod"/>
            </a:pPr>
            <a:r>
              <a:rPr lang="en-US" sz="1600" dirty="0" smtClean="0"/>
              <a:t>Questions and Answers </a:t>
            </a:r>
            <a:endParaRPr lang="en-US" sz="16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4745693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330" y="123092"/>
            <a:ext cx="8607669" cy="734158"/>
          </a:xfrm>
        </p:spPr>
        <p:txBody>
          <a:bodyPr/>
          <a:lstStyle/>
          <a:p>
            <a:r>
              <a:rPr lang="en-US" sz="3200" dirty="0" smtClean="0"/>
              <a:t>Example for Reallocation – The Story of Two Localities </a:t>
            </a:r>
            <a:endParaRPr lang="en-US" sz="3200" dirty="0"/>
          </a:p>
        </p:txBody>
      </p:sp>
      <p:graphicFrame>
        <p:nvGraphicFramePr>
          <p:cNvPr id="3" name="Table 2"/>
          <p:cNvGraphicFramePr>
            <a:graphicFrameLocks noGrp="1"/>
          </p:cNvGraphicFramePr>
          <p:nvPr>
            <p:extLst>
              <p:ext uri="{D42A27DB-BD31-4B8C-83A1-F6EECF244321}">
                <p14:modId xmlns:p14="http://schemas.microsoft.com/office/powerpoint/2010/main" val="2923304583"/>
              </p:ext>
            </p:extLst>
          </p:nvPr>
        </p:nvGraphicFramePr>
        <p:xfrm>
          <a:off x="464612" y="943147"/>
          <a:ext cx="8535952" cy="4206990"/>
        </p:xfrm>
        <a:graphic>
          <a:graphicData uri="http://schemas.openxmlformats.org/drawingml/2006/table">
            <a:tbl>
              <a:tblPr firstRow="1" bandRow="1">
                <a:tableStyleId>{5940675A-B579-460E-94D1-54222C63F5DA}</a:tableStyleId>
              </a:tblPr>
              <a:tblGrid>
                <a:gridCol w="4150434">
                  <a:extLst>
                    <a:ext uri="{9D8B030D-6E8A-4147-A177-3AD203B41FA5}">
                      <a16:colId xmlns:a16="http://schemas.microsoft.com/office/drawing/2014/main" val="1014639410"/>
                    </a:ext>
                  </a:extLst>
                </a:gridCol>
                <a:gridCol w="4385518">
                  <a:extLst>
                    <a:ext uri="{9D8B030D-6E8A-4147-A177-3AD203B41FA5}">
                      <a16:colId xmlns:a16="http://schemas.microsoft.com/office/drawing/2014/main" val="4257208126"/>
                    </a:ext>
                  </a:extLst>
                </a:gridCol>
              </a:tblGrid>
              <a:tr h="329180">
                <a:tc>
                  <a:txBody>
                    <a:bodyPr/>
                    <a:lstStyle/>
                    <a:p>
                      <a:pPr marL="0" indent="0" algn="ctr">
                        <a:buFont typeface="Arial" panose="020B0604020202020204" pitchFamily="34" charset="0"/>
                        <a:buNone/>
                      </a:pPr>
                      <a:r>
                        <a:rPr lang="en-US" sz="1400" i="1" dirty="0" smtClean="0"/>
                        <a:t>Division A </a:t>
                      </a:r>
                      <a:endParaRPr lang="en-US" sz="1400" i="1" dirty="0"/>
                    </a:p>
                  </a:txBody>
                  <a:tcPr>
                    <a:lnB w="12700" cap="flat" cmpd="sng" algn="ctr">
                      <a:solidFill>
                        <a:schemeClr val="tx1"/>
                      </a:solidFill>
                      <a:prstDash val="sysDash"/>
                      <a:round/>
                      <a:headEnd type="none" w="med" len="med"/>
                      <a:tailEnd type="none" w="med" len="med"/>
                    </a:lnB>
                    <a:solidFill>
                      <a:schemeClr val="accent2">
                        <a:lumMod val="20000"/>
                        <a:lumOff val="80000"/>
                      </a:schemeClr>
                    </a:solidFill>
                  </a:tcPr>
                </a:tc>
                <a:tc>
                  <a:txBody>
                    <a:bodyPr/>
                    <a:lstStyle/>
                    <a:p>
                      <a:pPr marL="0" indent="0" algn="ctr">
                        <a:buFont typeface="Arial" panose="020B0604020202020204" pitchFamily="34" charset="0"/>
                        <a:buNone/>
                      </a:pPr>
                      <a:r>
                        <a:rPr lang="en-US" sz="1400" i="1" dirty="0" smtClean="0"/>
                        <a:t>Division</a:t>
                      </a:r>
                      <a:r>
                        <a:rPr lang="en-US" sz="1400" i="1" baseline="0" dirty="0" smtClean="0"/>
                        <a:t> B </a:t>
                      </a:r>
                      <a:endParaRPr lang="en-US" sz="1400" i="1" dirty="0"/>
                    </a:p>
                  </a:txBody>
                  <a:tcPr>
                    <a:lnB w="12700" cap="flat" cmpd="sng" algn="ctr">
                      <a:solidFill>
                        <a:schemeClr val="tx1"/>
                      </a:solidFill>
                      <a:prstDash val="sysDash"/>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947520940"/>
                  </a:ext>
                </a:extLst>
              </a:tr>
              <a:tr h="1262729">
                <a:tc>
                  <a:txBody>
                    <a:bodyPr/>
                    <a:lstStyle/>
                    <a:p>
                      <a:r>
                        <a:rPr lang="en-US" sz="1400" i="1" dirty="0" smtClean="0"/>
                        <a:t>Division</a:t>
                      </a:r>
                      <a:r>
                        <a:rPr lang="en-US" sz="1400" i="1" baseline="0" dirty="0" smtClean="0"/>
                        <a:t> A receives 1,000 VPI slots based on the VPI formula. </a:t>
                      </a:r>
                    </a:p>
                    <a:p>
                      <a:pPr marL="285750" indent="-285750">
                        <a:buFont typeface="Arial" panose="020B0604020202020204" pitchFamily="34" charset="0"/>
                        <a:buChar char="•"/>
                      </a:pPr>
                      <a:r>
                        <a:rPr lang="en-US" sz="1400" i="1" baseline="0" dirty="0" smtClean="0"/>
                        <a:t>Division A enrolled 330 VPI students last year, and estimates that at most they can use 400 VPI slots in 2021-2022. </a:t>
                      </a:r>
                      <a:endParaRPr lang="en-US" sz="1400" i="1" dirty="0"/>
                    </a:p>
                  </a:txBody>
                  <a:tcP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r>
                        <a:rPr lang="en-US" sz="1400" i="1" dirty="0" smtClean="0"/>
                        <a:t>Division B receives 200 VPI slots based on the VPI formula. </a:t>
                      </a:r>
                    </a:p>
                    <a:p>
                      <a:pPr marL="285750" indent="-285750">
                        <a:buFont typeface="Arial" panose="020B0604020202020204" pitchFamily="34" charset="0"/>
                        <a:buChar char="•"/>
                      </a:pPr>
                      <a:r>
                        <a:rPr lang="en-US" sz="1400" i="1" dirty="0" smtClean="0"/>
                        <a:t>Division B has had a waitlist of 100 VPI students</a:t>
                      </a:r>
                      <a:r>
                        <a:rPr lang="en-US" sz="1400" i="1" baseline="0" dirty="0" smtClean="0"/>
                        <a:t> for the past several years, and knows that they could open 5 more VPI classrooms if funded.  </a:t>
                      </a:r>
                      <a:endParaRPr lang="en-US" sz="1400" i="1" dirty="0"/>
                    </a:p>
                  </a:txBody>
                  <a:tcP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3333245873"/>
                  </a:ext>
                </a:extLst>
              </a:tr>
              <a:tr h="1030121">
                <a:tc>
                  <a:txBody>
                    <a:bodyPr/>
                    <a:lstStyle/>
                    <a:p>
                      <a:r>
                        <a:rPr lang="en-US" sz="1400" i="1" dirty="0" smtClean="0"/>
                        <a:t>Division A submits</a:t>
                      </a:r>
                      <a:r>
                        <a:rPr lang="en-US" sz="1400" i="1" baseline="0" dirty="0" smtClean="0"/>
                        <a:t> their May 15 spring application and commits to filling 400 slots. </a:t>
                      </a:r>
                      <a:endParaRPr lang="en-US" sz="1400" i="1" dirty="0"/>
                    </a:p>
                  </a:txBody>
                  <a:tcP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400" i="1" dirty="0" smtClean="0"/>
                        <a:t>Division B submits their May 15 spring</a:t>
                      </a:r>
                      <a:r>
                        <a:rPr lang="en-US" sz="1400" i="1" baseline="0" dirty="0" smtClean="0"/>
                        <a:t> application and commits to filling 200 slots. </a:t>
                      </a:r>
                    </a:p>
                    <a:p>
                      <a:pPr marL="285750" indent="-285750">
                        <a:buFont typeface="Arial" panose="020B0604020202020204" pitchFamily="34" charset="0"/>
                        <a:buChar char="•"/>
                      </a:pPr>
                      <a:r>
                        <a:rPr lang="en-US" sz="1400" i="1" baseline="0" dirty="0" smtClean="0"/>
                        <a:t>Divisions B also reports a waitlist of 100 slots (synonymous for requesting more slots)</a:t>
                      </a:r>
                    </a:p>
                  </a:txBody>
                  <a:tcP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3723540093"/>
                  </a:ext>
                </a:extLst>
              </a:tr>
              <a:tr h="1497641">
                <a:tc>
                  <a:txBody>
                    <a:bodyPr/>
                    <a:lstStyle/>
                    <a:p>
                      <a:r>
                        <a:rPr lang="en-US" sz="1400" i="1" dirty="0" smtClean="0"/>
                        <a:t>Division</a:t>
                      </a:r>
                      <a:r>
                        <a:rPr lang="en-US" sz="1400" i="1" baseline="0" dirty="0" smtClean="0"/>
                        <a:t> A </a:t>
                      </a:r>
                      <a:r>
                        <a:rPr lang="en-US" sz="1400" i="1" dirty="0" smtClean="0"/>
                        <a:t>receives</a:t>
                      </a:r>
                      <a:r>
                        <a:rPr lang="en-US" sz="1400" i="1" baseline="0" dirty="0" smtClean="0"/>
                        <a:t> communication from VDOE before July 1 letting them know they are able to enroll up to 400 slots for fall 2021-2022. </a:t>
                      </a:r>
                    </a:p>
                    <a:p>
                      <a:pPr marL="285750" indent="-285750">
                        <a:buFont typeface="Arial" panose="020B0604020202020204" pitchFamily="34" charset="0"/>
                        <a:buChar char="•"/>
                      </a:pPr>
                      <a:r>
                        <a:rPr lang="en-US" sz="1400" i="1" baseline="0" dirty="0" smtClean="0"/>
                        <a:t>This means the maximum number of VPI slots they can report in 2021-2022 is 400. </a:t>
                      </a:r>
                    </a:p>
                    <a:p>
                      <a:pPr marL="285750" indent="-285750">
                        <a:buFont typeface="Arial" panose="020B0604020202020204" pitchFamily="34" charset="0"/>
                        <a:buChar char="•"/>
                      </a:pPr>
                      <a:r>
                        <a:rPr lang="en-US" sz="1400" i="1" baseline="0" dirty="0" smtClean="0"/>
                        <a:t>The divisions unclaimed 600 slots may be reallocated to other divisions by July 1</a:t>
                      </a:r>
                      <a:endParaRPr lang="en-US" sz="1400" i="1" dirty="0"/>
                    </a:p>
                  </a:txBody>
                  <a:tcPr>
                    <a:lnT w="12700" cap="flat" cmpd="sng" algn="ctr">
                      <a:solidFill>
                        <a:schemeClr val="tx1"/>
                      </a:solidFill>
                      <a:prstDash val="sysDash"/>
                      <a:round/>
                      <a:headEnd type="none" w="med" len="med"/>
                      <a:tailEnd type="none" w="med" len="med"/>
                    </a:lnT>
                    <a:solidFill>
                      <a:schemeClr val="bg1"/>
                    </a:solidFill>
                  </a:tcPr>
                </a:tc>
                <a:tc>
                  <a:txBody>
                    <a:bodyPr/>
                    <a:lstStyle/>
                    <a:p>
                      <a:r>
                        <a:rPr lang="en-US" sz="1400" i="1" dirty="0" smtClean="0"/>
                        <a:t>Division B receives</a:t>
                      </a:r>
                      <a:r>
                        <a:rPr lang="en-US" sz="1400" i="1" baseline="0" dirty="0" smtClean="0"/>
                        <a:t> communication from VDOE before July 1 letting them know that they have been allocated an additional 100 slots, bringing their total to 300. </a:t>
                      </a:r>
                    </a:p>
                    <a:p>
                      <a:pPr marL="285750" indent="-285750">
                        <a:buFont typeface="Arial" panose="020B0604020202020204" pitchFamily="34" charset="0"/>
                        <a:buChar char="•"/>
                      </a:pPr>
                      <a:r>
                        <a:rPr lang="en-US" sz="1300" i="1" baseline="0" dirty="0" smtClean="0"/>
                        <a:t>This means the maximum number of VPI slots they can report in 2021-2022 is 300. </a:t>
                      </a:r>
                      <a:endParaRPr lang="en-US" sz="1300" i="1" dirty="0"/>
                    </a:p>
                  </a:txBody>
                  <a:tcPr>
                    <a:lnT w="12700" cap="flat" cmpd="sng" algn="ctr">
                      <a:solidFill>
                        <a:schemeClr val="tx1"/>
                      </a:solidFill>
                      <a:prstDash val="sysDash"/>
                      <a:round/>
                      <a:headEnd type="none" w="med" len="med"/>
                      <a:tailEnd type="none" w="med" len="med"/>
                    </a:lnT>
                    <a:solidFill>
                      <a:schemeClr val="bg1"/>
                    </a:solidFill>
                  </a:tcPr>
                </a:tc>
                <a:extLst>
                  <a:ext uri="{0D108BD9-81ED-4DB2-BD59-A6C34878D82A}">
                    <a16:rowId xmlns:a16="http://schemas.microsoft.com/office/drawing/2014/main" val="2100437404"/>
                  </a:ext>
                </a:extLst>
              </a:tr>
            </a:tbl>
          </a:graphicData>
        </a:graphic>
      </p:graphicFrame>
    </p:spTree>
    <p:extLst>
      <p:ext uri="{BB962C8B-B14F-4D97-AF65-F5344CB8AC3E}">
        <p14:creationId xmlns:p14="http://schemas.microsoft.com/office/powerpoint/2010/main" val="39661674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010" y="162963"/>
            <a:ext cx="7441949" cy="733331"/>
          </a:xfrm>
        </p:spPr>
        <p:txBody>
          <a:bodyPr/>
          <a:lstStyle/>
          <a:p>
            <a:r>
              <a:rPr lang="en-US" sz="3200" dirty="0" smtClean="0"/>
              <a:t>Additional Notes on Reallocation</a:t>
            </a:r>
            <a:endParaRPr lang="en-US" sz="3200" dirty="0"/>
          </a:p>
        </p:txBody>
      </p:sp>
      <p:sp>
        <p:nvSpPr>
          <p:cNvPr id="4" name="TextBox 3"/>
          <p:cNvSpPr txBox="1"/>
          <p:nvPr/>
        </p:nvSpPr>
        <p:spPr>
          <a:xfrm>
            <a:off x="679010" y="988857"/>
            <a:ext cx="8211493" cy="2200602"/>
          </a:xfrm>
          <a:prstGeom prst="rect">
            <a:avLst/>
          </a:prstGeom>
          <a:noFill/>
        </p:spPr>
        <p:txBody>
          <a:bodyPr wrap="square" rtlCol="0">
            <a:spAutoFit/>
          </a:bodyPr>
          <a:lstStyle/>
          <a:p>
            <a:r>
              <a:rPr lang="en-US" b="1" i="1" dirty="0" smtClean="0"/>
              <a:t>There are several key considerations regarding reallocation to keep in mind. </a:t>
            </a:r>
          </a:p>
          <a:p>
            <a:endParaRPr lang="en-US" sz="1100" b="1" i="1" dirty="0"/>
          </a:p>
          <a:p>
            <a:pPr marL="285750" indent="-285750">
              <a:buFont typeface="Arial" panose="020B0604020202020204" pitchFamily="34" charset="0"/>
              <a:buChar char="•"/>
            </a:pPr>
            <a:r>
              <a:rPr lang="en-US" dirty="0" smtClean="0"/>
              <a:t>Seats that are reallocated based on the 2021-2022 VPI application will not carry over. This means a locality that does not claim all of their allocated slots in 2021-2022 would still be able to in 2022-2023.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Seats that are reallocated follow the same requirements for local match.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Seats that are reallocated can be used to serve any VPI student. </a:t>
            </a:r>
          </a:p>
          <a:p>
            <a:pPr marL="742950" lvl="1" indent="-285750">
              <a:buFont typeface="Arial" panose="020B0604020202020204" pitchFamily="34" charset="0"/>
              <a:buChar char="•"/>
            </a:pPr>
            <a:r>
              <a:rPr lang="en-US" dirty="0" smtClean="0"/>
              <a:t>This includes students eligible through local eligibility criteria. </a:t>
            </a:r>
          </a:p>
        </p:txBody>
      </p:sp>
    </p:spTree>
    <p:extLst>
      <p:ext uri="{BB962C8B-B14F-4D97-AF65-F5344CB8AC3E}">
        <p14:creationId xmlns:p14="http://schemas.microsoft.com/office/powerpoint/2010/main" val="1582829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15" y="1737611"/>
            <a:ext cx="8520600" cy="841800"/>
          </a:xfrm>
        </p:spPr>
        <p:txBody>
          <a:bodyPr/>
          <a:lstStyle/>
          <a:p>
            <a:r>
              <a:rPr lang="en-US" i="1" dirty="0" smtClean="0"/>
              <a:t>VPI Pilot for Serving 3-Year-Olds</a:t>
            </a:r>
            <a:endParaRPr lang="en-US" i="1" dirty="0"/>
          </a:p>
        </p:txBody>
      </p:sp>
    </p:spTree>
    <p:extLst>
      <p:ext uri="{BB962C8B-B14F-4D97-AF65-F5344CB8AC3E}">
        <p14:creationId xmlns:p14="http://schemas.microsoft.com/office/powerpoint/2010/main" val="4727239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424" y="207224"/>
            <a:ext cx="8263304" cy="615462"/>
          </a:xfrm>
        </p:spPr>
        <p:txBody>
          <a:bodyPr/>
          <a:lstStyle/>
          <a:p>
            <a:r>
              <a:rPr lang="en-US" sz="3200" dirty="0" smtClean="0"/>
              <a:t>VPI Pilot for 3-Year-Olds </a:t>
            </a:r>
            <a:endParaRPr lang="en-US" sz="3200" dirty="0"/>
          </a:p>
        </p:txBody>
      </p:sp>
      <p:sp>
        <p:nvSpPr>
          <p:cNvPr id="5" name="TextBox 4"/>
          <p:cNvSpPr txBox="1"/>
          <p:nvPr/>
        </p:nvSpPr>
        <p:spPr>
          <a:xfrm>
            <a:off x="635424" y="822686"/>
            <a:ext cx="8395188" cy="2893100"/>
          </a:xfrm>
          <a:prstGeom prst="rect">
            <a:avLst/>
          </a:prstGeom>
          <a:noFill/>
        </p:spPr>
        <p:txBody>
          <a:bodyPr wrap="square" rtlCol="0">
            <a:spAutoFit/>
          </a:bodyPr>
          <a:lstStyle/>
          <a:p>
            <a:r>
              <a:rPr lang="en-US" b="1" i="1" dirty="0"/>
              <a:t>Localities can serve eligible 3-year-olds, offering an extended early learning experience to more children. Due to the success of the 2020-2021 year</a:t>
            </a:r>
            <a:r>
              <a:rPr lang="en-US" b="1" i="1" dirty="0" smtClean="0"/>
              <a:t>, the VPI Pilot for 3-year-olds will </a:t>
            </a:r>
            <a:r>
              <a:rPr lang="en-US" b="1" i="1" dirty="0"/>
              <a:t>be expanded in </a:t>
            </a:r>
            <a:r>
              <a:rPr lang="en-US" b="1" i="1" dirty="0" smtClean="0"/>
              <a:t>2021-2022. </a:t>
            </a:r>
            <a:endParaRPr lang="en-US" sz="1100" b="1" i="1" dirty="0"/>
          </a:p>
          <a:p>
            <a:pPr marL="285750" indent="-285750">
              <a:buFont typeface="Arial" panose="020B0604020202020204" pitchFamily="34" charset="0"/>
              <a:buChar char="•"/>
            </a:pPr>
            <a:r>
              <a:rPr lang="en-US" dirty="0" smtClean="0"/>
              <a:t>VPI programs must apply by May 15 as part of the May 15 spring SSWS application. This is the only way localities can serve </a:t>
            </a:r>
            <a:r>
              <a:rPr lang="en-US" dirty="0"/>
              <a:t>3</a:t>
            </a:r>
            <a:r>
              <a:rPr lang="en-US" dirty="0" smtClean="0"/>
              <a:t>-year-olds with VPI funding. </a:t>
            </a:r>
          </a:p>
          <a:p>
            <a:pPr marL="285750" indent="-285750">
              <a:buFont typeface="Arial" panose="020B0604020202020204" pitchFamily="34" charset="0"/>
              <a:buChar char="•"/>
            </a:pPr>
            <a:r>
              <a:rPr lang="en-US" dirty="0" smtClean="0"/>
              <a:t>The pilot will serve at-risk </a:t>
            </a:r>
            <a:r>
              <a:rPr lang="en-US" dirty="0"/>
              <a:t>3</a:t>
            </a:r>
            <a:r>
              <a:rPr lang="en-US" dirty="0" smtClean="0"/>
              <a:t>-year-olds who are unserved by Head Start. </a:t>
            </a:r>
          </a:p>
          <a:p>
            <a:pPr marL="742950" lvl="1" indent="-285750">
              <a:buFont typeface="Arial" panose="020B0604020202020204" pitchFamily="34" charset="0"/>
              <a:buChar char="•"/>
            </a:pPr>
            <a:r>
              <a:rPr lang="en-US" dirty="0" smtClean="0"/>
              <a:t>Eligibility follows the same guidelines as typical VPI. </a:t>
            </a:r>
            <a:r>
              <a:rPr lang="en-US" dirty="0"/>
              <a:t>3</a:t>
            </a:r>
            <a:r>
              <a:rPr lang="en-US" dirty="0" smtClean="0"/>
              <a:t>-year-olds can be identified using local eligibility criteria. </a:t>
            </a:r>
          </a:p>
          <a:p>
            <a:pPr marL="285750" indent="-285750">
              <a:buFont typeface="Arial" panose="020B0604020202020204" pitchFamily="34" charset="0"/>
              <a:buChar char="•"/>
            </a:pPr>
            <a:r>
              <a:rPr lang="en-US" dirty="0"/>
              <a:t>3</a:t>
            </a:r>
            <a:r>
              <a:rPr lang="en-US" dirty="0" smtClean="0"/>
              <a:t>-year-olds are NOT included in the allocated VPI seats for 2021-2022. </a:t>
            </a:r>
            <a:r>
              <a:rPr lang="en-US" b="1" i="1" kern="1200" dirty="0">
                <a:solidFill>
                  <a:schemeClr val="tx1"/>
                </a:solidFill>
              </a:rPr>
              <a:t>All 3-year-old slots must be requested and </a:t>
            </a:r>
            <a:r>
              <a:rPr lang="en-US" b="1" i="1" kern="1200" dirty="0" smtClean="0">
                <a:solidFill>
                  <a:schemeClr val="tx1"/>
                </a:solidFill>
              </a:rPr>
              <a:t>approved as part of the pilot application. </a:t>
            </a:r>
            <a:r>
              <a:rPr lang="en-US" kern="1200" dirty="0" smtClean="0">
                <a:solidFill>
                  <a:schemeClr val="tx1"/>
                </a:solidFill>
              </a:rPr>
              <a:t>3-year-old slots are above and beyond that of the allocated number of VPI slots. </a:t>
            </a:r>
            <a:endParaRPr lang="en-US" dirty="0"/>
          </a:p>
          <a:p>
            <a:endParaRPr lang="en-US" dirty="0" smtClean="0"/>
          </a:p>
          <a:p>
            <a:r>
              <a:rPr lang="en-US" dirty="0" smtClean="0"/>
              <a:t>  </a:t>
            </a:r>
            <a:endParaRPr lang="en-US" dirty="0"/>
          </a:p>
        </p:txBody>
      </p:sp>
      <p:sp>
        <p:nvSpPr>
          <p:cNvPr id="4" name="TextBox 3"/>
          <p:cNvSpPr txBox="1"/>
          <p:nvPr/>
        </p:nvSpPr>
        <p:spPr>
          <a:xfrm>
            <a:off x="635424" y="3415034"/>
            <a:ext cx="8395188" cy="954107"/>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u="sng" dirty="0" smtClean="0"/>
              <a:t>Success in 2020-2021</a:t>
            </a:r>
            <a:r>
              <a:rPr lang="en-US" dirty="0" smtClean="0"/>
              <a:t>: The VPI 3-Year-Old Pilot began in 2020-2021. </a:t>
            </a:r>
          </a:p>
          <a:p>
            <a:pPr marL="285750" indent="-285750">
              <a:buFont typeface="Wingdings" panose="05000000000000000000" pitchFamily="2" charset="2"/>
              <a:buChar char="Ø"/>
            </a:pPr>
            <a:r>
              <a:rPr lang="en-US" b="1" i="1" dirty="0" smtClean="0"/>
              <a:t>25 localities </a:t>
            </a:r>
            <a:r>
              <a:rPr lang="en-US" dirty="0" smtClean="0"/>
              <a:t>applied and were selected for the 3-Year-Old VPI Pilot. </a:t>
            </a:r>
          </a:p>
          <a:p>
            <a:pPr marL="285750" indent="-285750">
              <a:buFont typeface="Wingdings" panose="05000000000000000000" pitchFamily="2" charset="2"/>
              <a:buChar char="Ø"/>
            </a:pPr>
            <a:r>
              <a:rPr lang="en-US" dirty="0" smtClean="0"/>
              <a:t>In total</a:t>
            </a:r>
            <a:r>
              <a:rPr lang="en-US" smtClean="0"/>
              <a:t>, </a:t>
            </a:r>
            <a:r>
              <a:rPr lang="en-US" b="1" smtClean="0"/>
              <a:t>822 </a:t>
            </a:r>
            <a:r>
              <a:rPr lang="en-US" b="1" dirty="0" smtClean="0"/>
              <a:t>3-year-olds</a:t>
            </a:r>
            <a:r>
              <a:rPr lang="en-US" dirty="0" smtClean="0"/>
              <a:t> were served using VPI funds through the pilot in 2020-2021.</a:t>
            </a:r>
          </a:p>
          <a:p>
            <a:pPr marL="285750" indent="-285750">
              <a:buFont typeface="Wingdings" panose="05000000000000000000" pitchFamily="2" charset="2"/>
              <a:buChar char="Ø"/>
            </a:pPr>
            <a:endParaRPr lang="en-US" b="1" dirty="0"/>
          </a:p>
        </p:txBody>
      </p:sp>
    </p:spTree>
    <p:extLst>
      <p:ext uri="{BB962C8B-B14F-4D97-AF65-F5344CB8AC3E}">
        <p14:creationId xmlns:p14="http://schemas.microsoft.com/office/powerpoint/2010/main" val="12560217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959" y="378321"/>
            <a:ext cx="8502162" cy="725365"/>
          </a:xfrm>
        </p:spPr>
        <p:txBody>
          <a:bodyPr/>
          <a:lstStyle/>
          <a:p>
            <a:r>
              <a:rPr lang="en-US" sz="3200" dirty="0" smtClean="0"/>
              <a:t>Program Guidelines for VPI Pilot for 3-Year-Olds </a:t>
            </a:r>
            <a:endParaRPr lang="en-US" sz="3200" dirty="0"/>
          </a:p>
        </p:txBody>
      </p:sp>
      <p:sp>
        <p:nvSpPr>
          <p:cNvPr id="5" name="TextBox 4"/>
          <p:cNvSpPr txBox="1"/>
          <p:nvPr/>
        </p:nvSpPr>
        <p:spPr>
          <a:xfrm>
            <a:off x="535093" y="1219881"/>
            <a:ext cx="8247251" cy="3708708"/>
          </a:xfrm>
          <a:prstGeom prst="rect">
            <a:avLst/>
          </a:prstGeom>
          <a:noFill/>
        </p:spPr>
        <p:txBody>
          <a:bodyPr wrap="square" rtlCol="0">
            <a:spAutoFit/>
          </a:bodyPr>
          <a:lstStyle/>
          <a:p>
            <a:r>
              <a:rPr lang="en-US" b="1" i="1" dirty="0" smtClean="0"/>
              <a:t>The VPI Pilot for 3-Year-Olds follows the same program guidelines and requirements as typical VPI.  </a:t>
            </a:r>
          </a:p>
          <a:p>
            <a:endParaRPr lang="en-US" sz="1100" b="1" i="1" dirty="0" smtClean="0"/>
          </a:p>
          <a:p>
            <a:pPr marL="285750" indent="-285750">
              <a:buFont typeface="Arial" panose="020B0604020202020204" pitchFamily="34" charset="0"/>
              <a:buChar char="•"/>
            </a:pPr>
            <a:r>
              <a:rPr lang="en-US" dirty="0" smtClean="0"/>
              <a:t>Pilot slots will follow the same rules and expectations as typical VPI, outlined in the </a:t>
            </a:r>
            <a:r>
              <a:rPr lang="en-US" dirty="0" smtClean="0">
                <a:hlinkClick r:id="rId2"/>
              </a:rPr>
              <a:t>VPI Guidelines</a:t>
            </a:r>
            <a:r>
              <a:rPr lang="en-US" dirty="0" smtClean="0"/>
              <a:t>. </a:t>
            </a:r>
          </a:p>
          <a:p>
            <a:pPr marL="285750" indent="-285750">
              <a:buFont typeface="Arial" panose="020B0604020202020204" pitchFamily="34" charset="0"/>
              <a:buChar char="•"/>
            </a:pPr>
            <a:r>
              <a:rPr lang="en-US" dirty="0" smtClean="0"/>
              <a:t>Slots may be in a school-based or community-provider setting. Divisions may apply for community-provider add-on funds for 3-year-olds served in these settings. </a:t>
            </a:r>
          </a:p>
          <a:p>
            <a:pPr marL="285750" indent="-285750">
              <a:buFont typeface="Arial" panose="020B0604020202020204" pitchFamily="34" charset="0"/>
              <a:buChar char="•"/>
            </a:pPr>
            <a:r>
              <a:rPr lang="en-US" dirty="0" smtClean="0"/>
              <a:t>May be used in single-age (</a:t>
            </a:r>
            <a:r>
              <a:rPr lang="en-US" dirty="0"/>
              <a:t>3</a:t>
            </a:r>
            <a:r>
              <a:rPr lang="en-US" dirty="0" smtClean="0"/>
              <a:t>-year-old only) or mixed-age (3- and </a:t>
            </a:r>
            <a:r>
              <a:rPr lang="en-US" dirty="0"/>
              <a:t>4</a:t>
            </a:r>
            <a:r>
              <a:rPr lang="en-US" dirty="0" smtClean="0"/>
              <a:t>-year-old) classrooms. </a:t>
            </a:r>
          </a:p>
          <a:p>
            <a:endParaRPr lang="en-US" dirty="0"/>
          </a:p>
          <a:p>
            <a:r>
              <a:rPr lang="en-US" dirty="0" smtClean="0"/>
              <a:t>Funding for VPI 3-Year-Olds: </a:t>
            </a:r>
          </a:p>
          <a:p>
            <a:pPr marL="285750" indent="-285750">
              <a:buFont typeface="Arial" panose="020B0604020202020204" pitchFamily="34" charset="0"/>
              <a:buChar char="•"/>
            </a:pPr>
            <a:r>
              <a:rPr lang="en-US" dirty="0"/>
              <a:t>State share of funds and local match requirements are the same per pupil as a 4-year-old funding level for 2021-2022. Proposed funding is the state share of a $7,655 per pupil for full-day or $3,828 for half day. Local match requirements apply. </a:t>
            </a:r>
          </a:p>
          <a:p>
            <a:pPr marL="285750" indent="-285750">
              <a:buFont typeface="Arial" panose="020B0604020202020204" pitchFamily="34" charset="0"/>
              <a:buChar char="•"/>
            </a:pPr>
            <a:r>
              <a:rPr lang="en-US" dirty="0"/>
              <a:t>3-year-olds served by the pilot will be reported in the fall Student Record Collection (SRC) in the same manner as 4-year-olds. </a:t>
            </a:r>
          </a:p>
          <a:p>
            <a:pPr marL="285750" indent="-285750">
              <a:buFont typeface="Arial" panose="020B0604020202020204" pitchFamily="34" charset="0"/>
              <a:buChar char="•"/>
            </a:pPr>
            <a:r>
              <a:rPr lang="en-US" dirty="0"/>
              <a:t>State funds for the VPI Pilot for 3-Year-Olds will be distributed in the same manner as typical VPI funds for 4-year-olds.  </a:t>
            </a:r>
          </a:p>
          <a:p>
            <a:endParaRPr lang="en-US" dirty="0"/>
          </a:p>
        </p:txBody>
      </p:sp>
    </p:spTree>
    <p:extLst>
      <p:ext uri="{BB962C8B-B14F-4D97-AF65-F5344CB8AC3E}">
        <p14:creationId xmlns:p14="http://schemas.microsoft.com/office/powerpoint/2010/main" val="40146163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418839"/>
            <a:ext cx="8769904" cy="171450"/>
          </a:xfrm>
        </p:spPr>
        <p:txBody>
          <a:bodyPr/>
          <a:lstStyle/>
          <a:p>
            <a:r>
              <a:rPr lang="en-US" sz="3200" dirty="0" smtClean="0"/>
              <a:t>Application for VPI Pilot for 3-Year-Olds</a:t>
            </a:r>
            <a:endParaRPr lang="en-US" sz="3200" dirty="0"/>
          </a:p>
        </p:txBody>
      </p:sp>
      <p:sp>
        <p:nvSpPr>
          <p:cNvPr id="5" name="TextBox 4"/>
          <p:cNvSpPr txBox="1"/>
          <p:nvPr/>
        </p:nvSpPr>
        <p:spPr>
          <a:xfrm>
            <a:off x="641839" y="791308"/>
            <a:ext cx="8338038" cy="3277820"/>
          </a:xfrm>
          <a:prstGeom prst="rect">
            <a:avLst/>
          </a:prstGeom>
          <a:noFill/>
        </p:spPr>
        <p:txBody>
          <a:bodyPr wrap="square" rtlCol="0">
            <a:spAutoFit/>
          </a:bodyPr>
          <a:lstStyle/>
          <a:p>
            <a:r>
              <a:rPr lang="en-US" b="1" i="1" dirty="0" smtClean="0"/>
              <a:t>The application for the VPI Pilot for 3-Year-Olds will be made available in VDOE’s SSWS portal as a part of the Spring VPI Application for 2021-2022 due on May 15, 2021. A Superintendent’s Memo will be posted in April announcing the application process and opening of the SSWS submission window. </a:t>
            </a:r>
          </a:p>
          <a:p>
            <a:endParaRPr lang="en-US" sz="1100" b="1" i="1" dirty="0"/>
          </a:p>
          <a:p>
            <a:r>
              <a:rPr lang="en-US" dirty="0" smtClean="0"/>
              <a:t>Localities participating in the VPI </a:t>
            </a:r>
            <a:r>
              <a:rPr lang="en-US" dirty="0"/>
              <a:t>3</a:t>
            </a:r>
            <a:r>
              <a:rPr lang="en-US" dirty="0" smtClean="0"/>
              <a:t>-Year-Old Pilot are required to: </a:t>
            </a:r>
          </a:p>
          <a:p>
            <a:pPr marL="800100" lvl="1" indent="-342900">
              <a:buFont typeface="+mj-lt"/>
              <a:buAutoNum type="arabicPeriod"/>
            </a:pPr>
            <a:r>
              <a:rPr lang="en-US" dirty="0" smtClean="0"/>
              <a:t>Demonstrate broad stakeholder support</a:t>
            </a:r>
          </a:p>
          <a:p>
            <a:pPr marL="800100" lvl="1" indent="-342900">
              <a:buFont typeface="+mj-lt"/>
              <a:buAutoNum type="arabicPeriod"/>
            </a:pPr>
            <a:r>
              <a:rPr lang="en-US" dirty="0" smtClean="0"/>
              <a:t>Similar </a:t>
            </a:r>
            <a:r>
              <a:rPr lang="en-US" dirty="0"/>
              <a:t>to typical VPI, localities will be expected to track outcomes over time for participating children, and share that data with the VDOE (e.g., VKRP results</a:t>
            </a:r>
            <a:r>
              <a:rPr lang="en-US" dirty="0" smtClean="0"/>
              <a:t>).</a:t>
            </a:r>
          </a:p>
          <a:p>
            <a:pPr marL="800100" lvl="1" indent="-342900">
              <a:buFont typeface="+mj-lt"/>
              <a:buAutoNum type="arabicPeriod"/>
            </a:pPr>
            <a:r>
              <a:rPr lang="en-US" dirty="0" smtClean="0"/>
              <a:t>Demonstrate how they will maximize federal and state funds to preserve existing birth through five slots </a:t>
            </a:r>
          </a:p>
          <a:p>
            <a:pPr marL="800100" lvl="1" indent="-342900">
              <a:buFont typeface="+mj-lt"/>
              <a:buAutoNum type="arabicPeriod"/>
            </a:pPr>
            <a:r>
              <a:rPr lang="en-US" dirty="0" smtClean="0"/>
              <a:t>Support inclusive practices of children with identified special needs </a:t>
            </a:r>
          </a:p>
          <a:p>
            <a:pPr marL="800100" lvl="1" indent="-342900">
              <a:buFont typeface="+mj-lt"/>
              <a:buAutoNum type="arabicPeriod"/>
            </a:pPr>
            <a:r>
              <a:rPr lang="en-US" dirty="0" smtClean="0"/>
              <a:t>Collaborate among the school division, local department of social services, programs accepting child care subsidy payments, and providers for Head Start, private child care and early childhood special education and early intervention programs. </a:t>
            </a:r>
            <a:endParaRPr lang="en-US" dirty="0"/>
          </a:p>
        </p:txBody>
      </p:sp>
    </p:spTree>
    <p:extLst>
      <p:ext uri="{BB962C8B-B14F-4D97-AF65-F5344CB8AC3E}">
        <p14:creationId xmlns:p14="http://schemas.microsoft.com/office/powerpoint/2010/main" val="10654411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139" y="290146"/>
            <a:ext cx="8528538" cy="171450"/>
          </a:xfrm>
        </p:spPr>
        <p:txBody>
          <a:bodyPr/>
          <a:lstStyle/>
          <a:p>
            <a:r>
              <a:rPr lang="en-US" sz="3200" dirty="0" smtClean="0"/>
              <a:t>Application for VPI Pilot for 3-Year-Olds</a:t>
            </a:r>
            <a:endParaRPr lang="en-US" sz="3200" dirty="0"/>
          </a:p>
        </p:txBody>
      </p:sp>
      <p:sp>
        <p:nvSpPr>
          <p:cNvPr id="5" name="TextBox 4"/>
          <p:cNvSpPr txBox="1"/>
          <p:nvPr/>
        </p:nvSpPr>
        <p:spPr>
          <a:xfrm>
            <a:off x="805962" y="773723"/>
            <a:ext cx="8338038" cy="3708708"/>
          </a:xfrm>
          <a:prstGeom prst="rect">
            <a:avLst/>
          </a:prstGeom>
          <a:noFill/>
        </p:spPr>
        <p:txBody>
          <a:bodyPr wrap="square" rtlCol="0">
            <a:spAutoFit/>
          </a:bodyPr>
          <a:lstStyle/>
          <a:p>
            <a:r>
              <a:rPr lang="en-US" b="1" i="1" dirty="0" smtClean="0"/>
              <a:t>Applicants will be required to answer the following: </a:t>
            </a:r>
          </a:p>
          <a:p>
            <a:pPr marL="342900" indent="-342900">
              <a:buFont typeface="+mj-lt"/>
              <a:buAutoNum type="arabicPeriod"/>
            </a:pPr>
            <a:r>
              <a:rPr lang="en-US" dirty="0" smtClean="0"/>
              <a:t>How many seats for 3-year-old </a:t>
            </a:r>
            <a:r>
              <a:rPr lang="en-US" dirty="0"/>
              <a:t>slots </a:t>
            </a:r>
            <a:r>
              <a:rPr lang="en-US" dirty="0" smtClean="0"/>
              <a:t>(full- or half-day) do you plan to provide </a:t>
            </a:r>
            <a:r>
              <a:rPr lang="en-US" dirty="0"/>
              <a:t>in school-based </a:t>
            </a:r>
            <a:r>
              <a:rPr lang="en-US" dirty="0" smtClean="0"/>
              <a:t>settings?</a:t>
            </a:r>
          </a:p>
          <a:p>
            <a:pPr marL="342900" indent="-342900">
              <a:buFont typeface="+mj-lt"/>
              <a:buAutoNum type="arabicPeriod"/>
            </a:pPr>
            <a:r>
              <a:rPr lang="en-US" dirty="0"/>
              <a:t>How many seats for 3-year-old slots (full- or half-day) do you plan to provide in </a:t>
            </a:r>
            <a:r>
              <a:rPr lang="en-US" dirty="0" smtClean="0"/>
              <a:t>community-provider  </a:t>
            </a:r>
            <a:r>
              <a:rPr lang="en-US" dirty="0"/>
              <a:t>settings</a:t>
            </a:r>
            <a:r>
              <a:rPr lang="en-US" dirty="0" smtClean="0"/>
              <a:t>?</a:t>
            </a:r>
          </a:p>
          <a:p>
            <a:pPr marL="342900" indent="-342900">
              <a:buFont typeface="+mj-lt"/>
              <a:buAutoNum type="arabicPeriod"/>
            </a:pPr>
            <a:r>
              <a:rPr lang="en-US" dirty="0" smtClean="0"/>
              <a:t>Is your community currently participating in or has plans to participate in any of the following?</a:t>
            </a:r>
          </a:p>
          <a:p>
            <a:pPr marL="628650" indent="4763">
              <a:buFont typeface="Wingdings" panose="05000000000000000000" pitchFamily="2" charset="2"/>
              <a:buChar char="§"/>
            </a:pPr>
            <a:r>
              <a:rPr lang="en-US" dirty="0" smtClean="0"/>
              <a:t>VPI 4-year-olds placed in community-provider settings.</a:t>
            </a:r>
          </a:p>
          <a:p>
            <a:pPr marL="628650" indent="4763">
              <a:buFont typeface="Wingdings" panose="05000000000000000000" pitchFamily="2" charset="2"/>
              <a:buChar char="§"/>
            </a:pPr>
            <a:r>
              <a:rPr lang="en-US" dirty="0" smtClean="0"/>
              <a:t>Virginia Early Childhood Foundation’s Mixed Delivery Grant</a:t>
            </a:r>
          </a:p>
          <a:p>
            <a:pPr marL="628650" indent="4763">
              <a:buFont typeface="Wingdings" panose="05000000000000000000" pitchFamily="2" charset="2"/>
              <a:buChar char="§"/>
            </a:pPr>
            <a:r>
              <a:rPr lang="en-US" dirty="0" smtClean="0"/>
              <a:t>Federal Preschool Development Grant B-5</a:t>
            </a:r>
          </a:p>
          <a:p>
            <a:pPr marL="628650" indent="4763">
              <a:buFont typeface="Wingdings" panose="05000000000000000000" pitchFamily="2" charset="2"/>
              <a:buChar char="§"/>
            </a:pPr>
            <a:r>
              <a:rPr lang="en-US" dirty="0" smtClean="0"/>
              <a:t>None </a:t>
            </a:r>
          </a:p>
          <a:p>
            <a:pPr marL="342900" indent="-342900">
              <a:buFont typeface="+mj-lt"/>
              <a:buAutoNum type="arabicPeriod" startAt="4"/>
            </a:pPr>
            <a:r>
              <a:rPr lang="en-US" dirty="0" smtClean="0"/>
              <a:t>Where will VPI Pilot 3-year-olds be served in 2021-2022 (school-based and/or community-provider settings?</a:t>
            </a:r>
          </a:p>
          <a:p>
            <a:pPr marL="342900" indent="-342900">
              <a:buFont typeface="+mj-lt"/>
              <a:buAutoNum type="arabicPeriod" startAt="4"/>
            </a:pPr>
            <a:r>
              <a:rPr lang="en-US" dirty="0" smtClean="0"/>
              <a:t>Describe the availability of childcare options for 3-year-olds in your community and provide general estimates of the number available. </a:t>
            </a:r>
          </a:p>
          <a:p>
            <a:pPr marL="342900" indent="-342900">
              <a:buFont typeface="+mj-lt"/>
              <a:buAutoNum type="arabicPeriod" startAt="4"/>
            </a:pPr>
            <a:r>
              <a:rPr lang="en-US" dirty="0" smtClean="0"/>
              <a:t>Describe the broad stakeholder support for the VPI Pilot for 3-Year-Olds.  Please include support from Head Start and other early care and education providers in the community. </a:t>
            </a:r>
          </a:p>
          <a:p>
            <a:pPr marL="228600" indent="-228600">
              <a:buFont typeface="+mj-lt"/>
              <a:buAutoNum type="arabicPeriod" startAt="4"/>
            </a:pPr>
            <a:endParaRPr lang="en-US" sz="1100" b="1" i="1" dirty="0"/>
          </a:p>
        </p:txBody>
      </p:sp>
    </p:spTree>
    <p:extLst>
      <p:ext uri="{BB962C8B-B14F-4D97-AF65-F5344CB8AC3E}">
        <p14:creationId xmlns:p14="http://schemas.microsoft.com/office/powerpoint/2010/main" val="2406332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139" y="290146"/>
            <a:ext cx="8528538" cy="171450"/>
          </a:xfrm>
        </p:spPr>
        <p:txBody>
          <a:bodyPr/>
          <a:lstStyle/>
          <a:p>
            <a:r>
              <a:rPr lang="en-US" sz="3200" dirty="0" smtClean="0"/>
              <a:t>Application for VPI Pilot for 3-Year-Olds</a:t>
            </a:r>
            <a:endParaRPr lang="en-US" sz="3200" dirty="0"/>
          </a:p>
        </p:txBody>
      </p:sp>
      <p:sp>
        <p:nvSpPr>
          <p:cNvPr id="5" name="TextBox 4"/>
          <p:cNvSpPr txBox="1"/>
          <p:nvPr/>
        </p:nvSpPr>
        <p:spPr>
          <a:xfrm>
            <a:off x="656493" y="703385"/>
            <a:ext cx="8338038" cy="3877985"/>
          </a:xfrm>
          <a:prstGeom prst="rect">
            <a:avLst/>
          </a:prstGeom>
          <a:noFill/>
        </p:spPr>
        <p:txBody>
          <a:bodyPr wrap="square" rtlCol="0">
            <a:spAutoFit/>
          </a:bodyPr>
          <a:lstStyle/>
          <a:p>
            <a:r>
              <a:rPr lang="en-US" b="1" i="1" dirty="0" smtClean="0"/>
              <a:t>(continued … Applicants will be required to answer the following : )</a:t>
            </a:r>
          </a:p>
          <a:p>
            <a:pPr marL="342900" indent="-342900">
              <a:buFont typeface="+mj-lt"/>
              <a:buAutoNum type="arabicPeriod" startAt="7"/>
            </a:pPr>
            <a:r>
              <a:rPr lang="en-US" dirty="0" smtClean="0"/>
              <a:t>How will the school division maximize federal and state funds to preserve birth to five slots already being implemented in the community (supplementing not supplanting existing slots)? </a:t>
            </a:r>
          </a:p>
          <a:p>
            <a:pPr marL="342900" indent="-342900">
              <a:buFont typeface="+mj-lt"/>
              <a:buAutoNum type="arabicPeriod" startAt="7"/>
            </a:pPr>
            <a:r>
              <a:rPr lang="en-US" dirty="0" smtClean="0"/>
              <a:t>How will the school division collaborate among the local department of social services, programs accepting child subsidy payments, providers for Head Start, early childhood special education, and early intervention programs? </a:t>
            </a:r>
          </a:p>
          <a:p>
            <a:endParaRPr lang="en-US" dirty="0"/>
          </a:p>
          <a:p>
            <a:r>
              <a:rPr lang="en-US" dirty="0" smtClean="0"/>
              <a:t> </a:t>
            </a:r>
            <a:r>
              <a:rPr lang="en-US" b="1" i="1" dirty="0" smtClean="0"/>
              <a:t>The Pilot </a:t>
            </a:r>
            <a:r>
              <a:rPr lang="en-US" b="1" i="1" dirty="0"/>
              <a:t>has prioritized criteria that will be used in selection </a:t>
            </a:r>
            <a:r>
              <a:rPr lang="en-US" b="1" i="1" dirty="0" smtClean="0"/>
              <a:t>of participants. </a:t>
            </a:r>
            <a:endParaRPr lang="en-US" b="1" i="1" dirty="0"/>
          </a:p>
          <a:p>
            <a:endParaRPr lang="en-US" sz="1100" b="1" i="1" dirty="0"/>
          </a:p>
          <a:p>
            <a:r>
              <a:rPr lang="en-US" dirty="0"/>
              <a:t>Prioritized Selection Criteria for VPI </a:t>
            </a:r>
            <a:r>
              <a:rPr lang="en-US" dirty="0" smtClean="0"/>
              <a:t>Pilot for 3-Year-Olds:</a:t>
            </a:r>
            <a:endParaRPr lang="en-US" dirty="0"/>
          </a:p>
          <a:p>
            <a:pPr marL="342900" indent="-342900">
              <a:buFont typeface="+mj-lt"/>
              <a:buAutoNum type="arabicPeriod"/>
            </a:pPr>
            <a:r>
              <a:rPr lang="en-US" dirty="0"/>
              <a:t>Communities with limited childcare options. </a:t>
            </a:r>
          </a:p>
          <a:p>
            <a:pPr marL="342900" indent="-342900">
              <a:buFont typeface="+mj-lt"/>
              <a:buAutoNum type="arabicPeriod"/>
            </a:pPr>
            <a:r>
              <a:rPr lang="en-US" dirty="0"/>
              <a:t>Communities that are serving children in private, mixed-delivery settings. </a:t>
            </a:r>
          </a:p>
          <a:p>
            <a:pPr marL="342900" indent="-342900">
              <a:buFont typeface="+mj-lt"/>
              <a:buAutoNum type="arabicPeriod"/>
            </a:pPr>
            <a:r>
              <a:rPr lang="en-US" dirty="0"/>
              <a:t>Communities that demonstrate full support of public and private providers. </a:t>
            </a:r>
          </a:p>
          <a:p>
            <a:pPr marL="342900" indent="-342900">
              <a:buFont typeface="+mj-lt"/>
              <a:buAutoNum type="arabicPeriod"/>
            </a:pPr>
            <a:endParaRPr lang="en-US" dirty="0"/>
          </a:p>
          <a:p>
            <a:endParaRPr lang="en-US" dirty="0" smtClean="0"/>
          </a:p>
          <a:p>
            <a:endParaRPr lang="en-US" dirty="0" smtClean="0"/>
          </a:p>
          <a:p>
            <a:pPr marL="342900" indent="-342900">
              <a:buFont typeface="+mj-lt"/>
              <a:buAutoNum type="arabicPeriod"/>
            </a:pPr>
            <a:endParaRPr lang="en-US" dirty="0" smtClean="0"/>
          </a:p>
          <a:p>
            <a:endParaRPr lang="en-US" sz="1100" b="1" i="1" dirty="0"/>
          </a:p>
        </p:txBody>
      </p:sp>
    </p:spTree>
    <p:extLst>
      <p:ext uri="{BB962C8B-B14F-4D97-AF65-F5344CB8AC3E}">
        <p14:creationId xmlns:p14="http://schemas.microsoft.com/office/powerpoint/2010/main" val="11878397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470" y="0"/>
            <a:ext cx="8563708" cy="663819"/>
          </a:xfrm>
        </p:spPr>
        <p:txBody>
          <a:bodyPr/>
          <a:lstStyle/>
          <a:p>
            <a:r>
              <a:rPr lang="en-US" sz="3200" dirty="0" smtClean="0"/>
              <a:t>Process for VPI Pilot for 3-Year-Olds</a:t>
            </a:r>
            <a:endParaRPr lang="en-US" sz="3200" dirty="0"/>
          </a:p>
        </p:txBody>
      </p:sp>
      <p:graphicFrame>
        <p:nvGraphicFramePr>
          <p:cNvPr id="3" name="Table 2"/>
          <p:cNvGraphicFramePr>
            <a:graphicFrameLocks noGrp="1"/>
          </p:cNvGraphicFramePr>
          <p:nvPr>
            <p:extLst>
              <p:ext uri="{D42A27DB-BD31-4B8C-83A1-F6EECF244321}">
                <p14:modId xmlns:p14="http://schemas.microsoft.com/office/powerpoint/2010/main" val="1640303562"/>
              </p:ext>
            </p:extLst>
          </p:nvPr>
        </p:nvGraphicFramePr>
        <p:xfrm>
          <a:off x="531935" y="526418"/>
          <a:ext cx="8612065" cy="4617082"/>
        </p:xfrm>
        <a:graphic>
          <a:graphicData uri="http://schemas.openxmlformats.org/drawingml/2006/table">
            <a:tbl>
              <a:tblPr firstRow="1" bandRow="1">
                <a:tableStyleId>{5940675A-B579-460E-94D1-54222C63F5DA}</a:tableStyleId>
              </a:tblPr>
              <a:tblGrid>
                <a:gridCol w="1856048">
                  <a:extLst>
                    <a:ext uri="{9D8B030D-6E8A-4147-A177-3AD203B41FA5}">
                      <a16:colId xmlns:a16="http://schemas.microsoft.com/office/drawing/2014/main" val="4214056630"/>
                    </a:ext>
                  </a:extLst>
                </a:gridCol>
                <a:gridCol w="5252314">
                  <a:extLst>
                    <a:ext uri="{9D8B030D-6E8A-4147-A177-3AD203B41FA5}">
                      <a16:colId xmlns:a16="http://schemas.microsoft.com/office/drawing/2014/main" val="3575932384"/>
                    </a:ext>
                  </a:extLst>
                </a:gridCol>
                <a:gridCol w="1503703">
                  <a:extLst>
                    <a:ext uri="{9D8B030D-6E8A-4147-A177-3AD203B41FA5}">
                      <a16:colId xmlns:a16="http://schemas.microsoft.com/office/drawing/2014/main" val="1841892972"/>
                    </a:ext>
                  </a:extLst>
                </a:gridCol>
              </a:tblGrid>
              <a:tr h="365663">
                <a:tc>
                  <a:txBody>
                    <a:bodyPr/>
                    <a:lstStyle/>
                    <a:p>
                      <a:r>
                        <a:rPr lang="en-US" sz="1400" b="1" i="1" dirty="0" smtClean="0">
                          <a:latin typeface="+mn-lt"/>
                        </a:rPr>
                        <a:t>Action</a:t>
                      </a:r>
                      <a:endParaRPr lang="en-US" sz="1400" b="1" i="1" dirty="0">
                        <a:latin typeface="+mn-lt"/>
                      </a:endParaRPr>
                    </a:p>
                  </a:txBody>
                  <a:tcPr>
                    <a:solidFill>
                      <a:schemeClr val="bg1">
                        <a:lumMod val="95000"/>
                      </a:schemeClr>
                    </a:solidFill>
                  </a:tcPr>
                </a:tc>
                <a:tc>
                  <a:txBody>
                    <a:bodyPr/>
                    <a:lstStyle/>
                    <a:p>
                      <a:r>
                        <a:rPr lang="en-US" sz="1400" b="1" i="1" dirty="0" smtClean="0">
                          <a:latin typeface="+mn-lt"/>
                        </a:rPr>
                        <a:t>Explanation</a:t>
                      </a:r>
                      <a:endParaRPr lang="en-US" sz="1400" b="1" i="1" dirty="0">
                        <a:latin typeface="+mn-lt"/>
                      </a:endParaRPr>
                    </a:p>
                  </a:txBody>
                  <a:tcPr>
                    <a:solidFill>
                      <a:schemeClr val="bg1">
                        <a:lumMod val="95000"/>
                      </a:schemeClr>
                    </a:solidFill>
                  </a:tcPr>
                </a:tc>
                <a:tc>
                  <a:txBody>
                    <a:bodyPr/>
                    <a:lstStyle/>
                    <a:p>
                      <a:r>
                        <a:rPr lang="en-US" sz="1400" b="1" i="1" dirty="0" smtClean="0">
                          <a:latin typeface="+mn-lt"/>
                        </a:rPr>
                        <a:t>Timeframe </a:t>
                      </a:r>
                      <a:endParaRPr lang="en-US" sz="1400" b="1" i="1" dirty="0">
                        <a:latin typeface="+mn-lt"/>
                      </a:endParaRPr>
                    </a:p>
                  </a:txBody>
                  <a:tcPr>
                    <a:solidFill>
                      <a:schemeClr val="bg1">
                        <a:lumMod val="95000"/>
                      </a:schemeClr>
                    </a:solidFill>
                  </a:tcPr>
                </a:tc>
                <a:extLst>
                  <a:ext uri="{0D108BD9-81ED-4DB2-BD59-A6C34878D82A}">
                    <a16:rowId xmlns:a16="http://schemas.microsoft.com/office/drawing/2014/main" val="4114173368"/>
                  </a:ext>
                </a:extLst>
              </a:tr>
              <a:tr h="1528590">
                <a:tc>
                  <a:txBody>
                    <a:bodyPr/>
                    <a:lstStyle/>
                    <a:p>
                      <a:r>
                        <a:rPr lang="en-US" sz="1400" dirty="0" smtClean="0">
                          <a:latin typeface="+mn-lt"/>
                        </a:rPr>
                        <a:t>Plan</a:t>
                      </a:r>
                      <a:r>
                        <a:rPr lang="en-US" sz="1400" baseline="0" dirty="0" smtClean="0">
                          <a:latin typeface="+mn-lt"/>
                        </a:rPr>
                        <a:t> to expand VPI by serving 3s </a:t>
                      </a:r>
                      <a:endParaRPr lang="en-US" sz="1400" dirty="0">
                        <a:latin typeface="+mn-lt"/>
                      </a:endParaRPr>
                    </a:p>
                  </a:txBody>
                  <a:tcPr>
                    <a:solidFill>
                      <a:schemeClr val="bg1"/>
                    </a:solidFill>
                  </a:tcPr>
                </a:tc>
                <a:tc>
                  <a:txBody>
                    <a:bodyPr/>
                    <a:lstStyle/>
                    <a:p>
                      <a:pPr marL="285750" indent="-285750">
                        <a:buFont typeface="Arial" panose="020B0604020202020204" pitchFamily="34" charset="0"/>
                        <a:buChar char="•"/>
                      </a:pPr>
                      <a:r>
                        <a:rPr lang="en-US" sz="1400" dirty="0" smtClean="0"/>
                        <a:t>Use available early childhood structures for convening and planning a thoughtful expansion of VPI by serving 3-year-olds (e.g., VPI Steering Committee). </a:t>
                      </a:r>
                    </a:p>
                    <a:p>
                      <a:pPr marL="285750" indent="-285750">
                        <a:buFont typeface="Arial" panose="020B0604020202020204" pitchFamily="34" charset="0"/>
                        <a:buChar char="•"/>
                      </a:pPr>
                      <a:r>
                        <a:rPr lang="en-US" sz="1400" dirty="0" smtClean="0"/>
                        <a:t>Determine how many 3s are not being served by Head Start and/or subsidy and how</a:t>
                      </a:r>
                      <a:r>
                        <a:rPr lang="en-US" sz="1400" baseline="0" dirty="0" smtClean="0"/>
                        <a:t> many VPI slots for 3s will be requested to be served in school- or community-provider settings. </a:t>
                      </a:r>
                      <a:endParaRPr lang="en-US" sz="1400" dirty="0" smtClean="0"/>
                    </a:p>
                  </a:txBody>
                  <a:tcPr>
                    <a:solidFill>
                      <a:schemeClr val="bg1"/>
                    </a:solidFill>
                  </a:tcPr>
                </a:tc>
                <a:tc>
                  <a:txBody>
                    <a:bodyPr/>
                    <a:lstStyle/>
                    <a:p>
                      <a:r>
                        <a:rPr lang="en-US" sz="1400" dirty="0" smtClean="0">
                          <a:latin typeface="+mn-lt"/>
                        </a:rPr>
                        <a:t>Underway</a:t>
                      </a:r>
                      <a:endParaRPr lang="en-US" sz="1400" dirty="0">
                        <a:latin typeface="+mn-lt"/>
                      </a:endParaRPr>
                    </a:p>
                  </a:txBody>
                  <a:tcPr>
                    <a:solidFill>
                      <a:schemeClr val="bg1"/>
                    </a:solidFill>
                  </a:tcPr>
                </a:tc>
                <a:extLst>
                  <a:ext uri="{0D108BD9-81ED-4DB2-BD59-A6C34878D82A}">
                    <a16:rowId xmlns:a16="http://schemas.microsoft.com/office/drawing/2014/main" val="4159277752"/>
                  </a:ext>
                </a:extLst>
              </a:tr>
              <a:tr h="744128">
                <a:tc>
                  <a:txBody>
                    <a:bodyPr/>
                    <a:lstStyle/>
                    <a:p>
                      <a:r>
                        <a:rPr lang="en-US" sz="1400" dirty="0" smtClean="0">
                          <a:latin typeface="+mn-lt"/>
                        </a:rPr>
                        <a:t>Plan</a:t>
                      </a:r>
                      <a:r>
                        <a:rPr lang="en-US" sz="1400" baseline="0" dirty="0" smtClean="0">
                          <a:latin typeface="+mn-lt"/>
                        </a:rPr>
                        <a:t> for program implementation for 3s</a:t>
                      </a:r>
                      <a:endParaRPr lang="en-US" sz="1400" dirty="0">
                        <a:latin typeface="+mn-lt"/>
                      </a:endParaRPr>
                    </a:p>
                  </a:txBody>
                  <a:tcPr>
                    <a:solidFill>
                      <a:schemeClr val="bg1"/>
                    </a:solidFill>
                  </a:tcPr>
                </a:tc>
                <a:tc>
                  <a:txBody>
                    <a:bodyPr/>
                    <a:lstStyle/>
                    <a:p>
                      <a:pPr marL="285750" indent="-285750">
                        <a:buFont typeface="Arial" panose="020B0604020202020204" pitchFamily="34" charset="0"/>
                        <a:buChar char="•"/>
                      </a:pPr>
                      <a:r>
                        <a:rPr lang="en-US" sz="1400" dirty="0" smtClean="0"/>
                        <a:t>Decide to offer single-age or mixed-age classrooms or both.</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dirty="0" smtClean="0"/>
                        <a:t>Plan for enrolling more 3-year-olds with identified special   needs in VPI.</a:t>
                      </a:r>
                    </a:p>
                  </a:txBody>
                  <a:tcPr>
                    <a:solidFill>
                      <a:schemeClr val="bg1"/>
                    </a:solidFill>
                  </a:tcPr>
                </a:tc>
                <a:tc>
                  <a:txBody>
                    <a:bodyPr/>
                    <a:lstStyle/>
                    <a:p>
                      <a:r>
                        <a:rPr lang="en-US" sz="1400" dirty="0" smtClean="0">
                          <a:latin typeface="+mn-lt"/>
                        </a:rPr>
                        <a:t>Underway </a:t>
                      </a:r>
                      <a:endParaRPr lang="en-US" sz="1400" dirty="0">
                        <a:latin typeface="+mn-lt"/>
                      </a:endParaRPr>
                    </a:p>
                  </a:txBody>
                  <a:tcPr>
                    <a:solidFill>
                      <a:schemeClr val="bg1"/>
                    </a:solidFill>
                  </a:tcPr>
                </a:tc>
                <a:extLst>
                  <a:ext uri="{0D108BD9-81ED-4DB2-BD59-A6C34878D82A}">
                    <a16:rowId xmlns:a16="http://schemas.microsoft.com/office/drawing/2014/main" val="550599416"/>
                  </a:ext>
                </a:extLst>
              </a:tr>
              <a:tr h="1178203">
                <a:tc>
                  <a:txBody>
                    <a:bodyPr/>
                    <a:lstStyle/>
                    <a:p>
                      <a:r>
                        <a:rPr lang="en-US" sz="1400" dirty="0" smtClean="0">
                          <a:latin typeface="+mn-lt"/>
                        </a:rPr>
                        <a:t>Submit</a:t>
                      </a:r>
                      <a:r>
                        <a:rPr lang="en-US" sz="1400" baseline="0" dirty="0" smtClean="0">
                          <a:latin typeface="+mn-lt"/>
                        </a:rPr>
                        <a:t> application for VPI Pilot for 3s </a:t>
                      </a:r>
                      <a:endParaRPr lang="en-US" sz="1400" dirty="0">
                        <a:latin typeface="+mn-lt"/>
                      </a:endParaRPr>
                    </a:p>
                  </a:txBody>
                  <a:tcPr>
                    <a:solidFill>
                      <a:schemeClr val="bg1"/>
                    </a:solidFill>
                  </a:tcPr>
                </a:tc>
                <a:tc>
                  <a:txBody>
                    <a:bodyPr/>
                    <a:lstStyle/>
                    <a:p>
                      <a:pPr marL="285750" indent="-285750">
                        <a:buFont typeface="Arial" panose="020B0604020202020204" pitchFamily="34" charset="0"/>
                        <a:buChar char="•"/>
                      </a:pPr>
                      <a:r>
                        <a:rPr lang="en-US" sz="1400" dirty="0" smtClean="0"/>
                        <a:t>In</a:t>
                      </a:r>
                      <a:r>
                        <a:rPr lang="en-US" sz="1400" baseline="0" dirty="0" smtClean="0"/>
                        <a:t> </a:t>
                      </a:r>
                      <a:r>
                        <a:rPr lang="en-US" sz="1400" dirty="0" smtClean="0"/>
                        <a:t>April </a:t>
                      </a:r>
                      <a:r>
                        <a:rPr lang="en-US" sz="1400" baseline="0" dirty="0" smtClean="0"/>
                        <a:t>a Superintendent’s Memo will be posted announcing availability of the Spring VPI Application in</a:t>
                      </a:r>
                      <a:r>
                        <a:rPr lang="en-US" sz="1400" dirty="0" smtClean="0"/>
                        <a:t> SSWS.</a:t>
                      </a:r>
                      <a:r>
                        <a:rPr lang="en-US" sz="1400" baseline="0" dirty="0" smtClean="0"/>
                        <a:t> </a:t>
                      </a:r>
                    </a:p>
                    <a:p>
                      <a:pPr marL="285750" indent="-285750">
                        <a:buFont typeface="Arial" panose="020B0604020202020204" pitchFamily="34" charset="0"/>
                        <a:buChar char="•"/>
                      </a:pPr>
                      <a:r>
                        <a:rPr lang="en-US" sz="1400" baseline="0" dirty="0" smtClean="0"/>
                        <a:t>The Pilot application </a:t>
                      </a:r>
                      <a:r>
                        <a:rPr lang="en-US" sz="1400" dirty="0" smtClean="0"/>
                        <a:t>is a part of the regular Spring VPI Application</a:t>
                      </a:r>
                      <a:r>
                        <a:rPr lang="en-US" sz="1400" baseline="0" dirty="0" smtClean="0"/>
                        <a:t> </a:t>
                      </a:r>
                      <a:r>
                        <a:rPr lang="en-US" sz="1400" dirty="0" smtClean="0"/>
                        <a:t>and requires verification and approval by the division superintendent.</a:t>
                      </a:r>
                      <a:endParaRPr lang="en-US" sz="1400" dirty="0">
                        <a:latin typeface="+mn-lt"/>
                      </a:endParaRPr>
                    </a:p>
                  </a:txBody>
                  <a:tcPr>
                    <a:solidFill>
                      <a:schemeClr val="bg1"/>
                    </a:solidFill>
                  </a:tcPr>
                </a:tc>
                <a:tc>
                  <a:txBody>
                    <a:bodyPr/>
                    <a:lstStyle/>
                    <a:p>
                      <a:r>
                        <a:rPr lang="en-US" sz="1400" baseline="0" dirty="0" smtClean="0">
                          <a:latin typeface="+mn-lt"/>
                        </a:rPr>
                        <a:t>Due May 15 </a:t>
                      </a:r>
                      <a:endParaRPr lang="en-US" sz="1400" dirty="0">
                        <a:latin typeface="+mn-lt"/>
                      </a:endParaRPr>
                    </a:p>
                  </a:txBody>
                  <a:tcPr>
                    <a:solidFill>
                      <a:schemeClr val="bg1"/>
                    </a:solidFill>
                  </a:tcPr>
                </a:tc>
                <a:extLst>
                  <a:ext uri="{0D108BD9-81ED-4DB2-BD59-A6C34878D82A}">
                    <a16:rowId xmlns:a16="http://schemas.microsoft.com/office/drawing/2014/main" val="127657843"/>
                  </a:ext>
                </a:extLst>
              </a:tr>
              <a:tr h="744128">
                <a:tc>
                  <a:txBody>
                    <a:bodyPr/>
                    <a:lstStyle/>
                    <a:p>
                      <a:r>
                        <a:rPr lang="en-US" sz="1400" dirty="0" smtClean="0">
                          <a:latin typeface="+mn-lt"/>
                        </a:rPr>
                        <a:t>Receive</a:t>
                      </a:r>
                      <a:r>
                        <a:rPr lang="en-US" sz="1400" baseline="0" dirty="0" smtClean="0">
                          <a:latin typeface="+mn-lt"/>
                        </a:rPr>
                        <a:t> notification from VDOE </a:t>
                      </a:r>
                      <a:endParaRPr lang="en-US" sz="1400" dirty="0">
                        <a:latin typeface="+mn-lt"/>
                      </a:endParaRPr>
                    </a:p>
                  </a:txBody>
                  <a:tcP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dirty="0" smtClean="0"/>
                        <a:t>School divisions will be notified of the results of the application no later than July 1, 2021. </a:t>
                      </a:r>
                    </a:p>
                  </a:txBody>
                  <a:tcPr>
                    <a:solidFill>
                      <a:schemeClr val="bg1"/>
                    </a:solidFill>
                  </a:tcPr>
                </a:tc>
                <a:tc>
                  <a:txBody>
                    <a:bodyPr/>
                    <a:lstStyle/>
                    <a:p>
                      <a:r>
                        <a:rPr lang="en-US" sz="1400" baseline="0" dirty="0" smtClean="0">
                          <a:latin typeface="+mn-lt"/>
                        </a:rPr>
                        <a:t>By July 1</a:t>
                      </a:r>
                      <a:endParaRPr lang="en-US" sz="1400" dirty="0">
                        <a:latin typeface="+mn-lt"/>
                      </a:endParaRPr>
                    </a:p>
                  </a:txBody>
                  <a:tcPr>
                    <a:solidFill>
                      <a:schemeClr val="bg1"/>
                    </a:solidFill>
                  </a:tcPr>
                </a:tc>
                <a:extLst>
                  <a:ext uri="{0D108BD9-81ED-4DB2-BD59-A6C34878D82A}">
                    <a16:rowId xmlns:a16="http://schemas.microsoft.com/office/drawing/2014/main" val="1955101847"/>
                  </a:ext>
                </a:extLst>
              </a:tr>
            </a:tbl>
          </a:graphicData>
        </a:graphic>
      </p:graphicFrame>
    </p:spTree>
    <p:extLst>
      <p:ext uri="{BB962C8B-B14F-4D97-AF65-F5344CB8AC3E}">
        <p14:creationId xmlns:p14="http://schemas.microsoft.com/office/powerpoint/2010/main" val="8553217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330" y="123092"/>
            <a:ext cx="8607669" cy="734158"/>
          </a:xfrm>
        </p:spPr>
        <p:txBody>
          <a:bodyPr/>
          <a:lstStyle/>
          <a:p>
            <a:r>
              <a:rPr lang="en-US" sz="3200" dirty="0" smtClean="0"/>
              <a:t>Example for Pilot for 3s – The Story of Two Localities </a:t>
            </a:r>
            <a:endParaRPr lang="en-US" sz="3200" dirty="0"/>
          </a:p>
        </p:txBody>
      </p:sp>
      <p:graphicFrame>
        <p:nvGraphicFramePr>
          <p:cNvPr id="3" name="Table 2"/>
          <p:cNvGraphicFramePr>
            <a:graphicFrameLocks noGrp="1"/>
          </p:cNvGraphicFramePr>
          <p:nvPr>
            <p:extLst>
              <p:ext uri="{D42A27DB-BD31-4B8C-83A1-F6EECF244321}">
                <p14:modId xmlns:p14="http://schemas.microsoft.com/office/powerpoint/2010/main" val="2923262974"/>
              </p:ext>
            </p:extLst>
          </p:nvPr>
        </p:nvGraphicFramePr>
        <p:xfrm>
          <a:off x="464612" y="943147"/>
          <a:ext cx="8535952" cy="4209497"/>
        </p:xfrm>
        <a:graphic>
          <a:graphicData uri="http://schemas.openxmlformats.org/drawingml/2006/table">
            <a:tbl>
              <a:tblPr firstRow="1" bandRow="1">
                <a:tableStyleId>{5940675A-B579-460E-94D1-54222C63F5DA}</a:tableStyleId>
              </a:tblPr>
              <a:tblGrid>
                <a:gridCol w="4150434">
                  <a:extLst>
                    <a:ext uri="{9D8B030D-6E8A-4147-A177-3AD203B41FA5}">
                      <a16:colId xmlns:a16="http://schemas.microsoft.com/office/drawing/2014/main" val="1014639410"/>
                    </a:ext>
                  </a:extLst>
                </a:gridCol>
                <a:gridCol w="4385518">
                  <a:extLst>
                    <a:ext uri="{9D8B030D-6E8A-4147-A177-3AD203B41FA5}">
                      <a16:colId xmlns:a16="http://schemas.microsoft.com/office/drawing/2014/main" val="4257208126"/>
                    </a:ext>
                  </a:extLst>
                </a:gridCol>
              </a:tblGrid>
              <a:tr h="326986">
                <a:tc>
                  <a:txBody>
                    <a:bodyPr/>
                    <a:lstStyle/>
                    <a:p>
                      <a:pPr marL="0" indent="0" algn="ctr">
                        <a:buFont typeface="Arial" panose="020B0604020202020204" pitchFamily="34" charset="0"/>
                        <a:buNone/>
                      </a:pPr>
                      <a:r>
                        <a:rPr lang="en-US" sz="1400" i="1" dirty="0" smtClean="0"/>
                        <a:t>Division A </a:t>
                      </a:r>
                      <a:endParaRPr lang="en-US" sz="1400" i="1" dirty="0"/>
                    </a:p>
                  </a:txBody>
                  <a:tcPr>
                    <a:lnB w="12700" cap="flat" cmpd="sng" algn="ctr">
                      <a:solidFill>
                        <a:schemeClr val="tx1"/>
                      </a:solidFill>
                      <a:prstDash val="sysDash"/>
                      <a:round/>
                      <a:headEnd type="none" w="med" len="med"/>
                      <a:tailEnd type="none" w="med" len="med"/>
                    </a:lnB>
                    <a:solidFill>
                      <a:schemeClr val="accent2">
                        <a:lumMod val="20000"/>
                        <a:lumOff val="80000"/>
                      </a:schemeClr>
                    </a:solidFill>
                  </a:tcPr>
                </a:tc>
                <a:tc>
                  <a:txBody>
                    <a:bodyPr/>
                    <a:lstStyle/>
                    <a:p>
                      <a:pPr marL="0" indent="0" algn="ctr">
                        <a:buFont typeface="Arial" panose="020B0604020202020204" pitchFamily="34" charset="0"/>
                        <a:buNone/>
                      </a:pPr>
                      <a:r>
                        <a:rPr lang="en-US" sz="1400" i="1" dirty="0" smtClean="0"/>
                        <a:t>Division</a:t>
                      </a:r>
                      <a:r>
                        <a:rPr lang="en-US" sz="1400" i="1" baseline="0" dirty="0" smtClean="0"/>
                        <a:t> B </a:t>
                      </a:r>
                      <a:endParaRPr lang="en-US" sz="1400" i="1" dirty="0"/>
                    </a:p>
                  </a:txBody>
                  <a:tcPr>
                    <a:lnB w="12700" cap="flat" cmpd="sng" algn="ctr">
                      <a:solidFill>
                        <a:schemeClr val="tx1"/>
                      </a:solidFill>
                      <a:prstDash val="sysDash"/>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947520940"/>
                  </a:ext>
                </a:extLst>
              </a:tr>
              <a:tr h="1362456">
                <a:tc>
                  <a:txBody>
                    <a:bodyPr/>
                    <a:lstStyle/>
                    <a:p>
                      <a:r>
                        <a:rPr lang="en-US" sz="1400" i="1" dirty="0" smtClean="0"/>
                        <a:t>Division</a:t>
                      </a:r>
                      <a:r>
                        <a:rPr lang="en-US" sz="1400" i="1" baseline="0" dirty="0" smtClean="0"/>
                        <a:t> A faces challenges for providing inclusive settings for 3s identified with disabilities.   </a:t>
                      </a:r>
                    </a:p>
                    <a:p>
                      <a:pPr marL="285750" indent="-285750">
                        <a:buFont typeface="Arial" panose="020B0604020202020204" pitchFamily="34" charset="0"/>
                        <a:buChar char="•"/>
                      </a:pPr>
                      <a:r>
                        <a:rPr lang="en-US" sz="1400" b="0" i="1" u="none" strike="noStrike" cap="none" dirty="0" smtClean="0">
                          <a:solidFill>
                            <a:schemeClr val="tx1"/>
                          </a:solidFill>
                          <a:latin typeface="+mn-lt"/>
                          <a:ea typeface="+mn-ea"/>
                          <a:cs typeface="+mn-cs"/>
                          <a:sym typeface="Arial"/>
                        </a:rPr>
                        <a:t>The division determines that having the flexibility to serve 3s in VPI single-age or mixed-age classrooms or both will offer more inclusive settings</a:t>
                      </a:r>
                      <a:endParaRPr lang="en-US" sz="1400" b="0" i="1" u="none" strike="noStrike" cap="none" dirty="0">
                        <a:solidFill>
                          <a:schemeClr val="tx1"/>
                        </a:solidFill>
                        <a:latin typeface="+mn-lt"/>
                        <a:ea typeface="+mn-ea"/>
                        <a:cs typeface="+mn-cs"/>
                        <a:sym typeface="Arial"/>
                      </a:endParaRPr>
                    </a:p>
                  </a:txBody>
                  <a:tcP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r>
                        <a:rPr lang="en-US" sz="1400" i="1" dirty="0" smtClean="0"/>
                        <a:t>Division B is out of available space for</a:t>
                      </a:r>
                      <a:r>
                        <a:rPr lang="en-US" sz="1400" i="1" baseline="0" dirty="0" smtClean="0"/>
                        <a:t> expansion of VPI but </a:t>
                      </a:r>
                      <a:r>
                        <a:rPr lang="en-US" sz="1400" i="1" dirty="0" smtClean="0"/>
                        <a:t>works closely with their</a:t>
                      </a:r>
                      <a:r>
                        <a:rPr lang="en-US" sz="1400" i="1" baseline="0" dirty="0" smtClean="0"/>
                        <a:t> VPI Steering Committee and determines more slots for 3s in community provider settings are needed. </a:t>
                      </a:r>
                      <a:r>
                        <a:rPr lang="en-US" sz="1400" i="1" dirty="0" smtClean="0"/>
                        <a:t> </a:t>
                      </a:r>
                    </a:p>
                    <a:p>
                      <a:pPr marL="285750" indent="-285750">
                        <a:buFont typeface="Arial" panose="020B0604020202020204" pitchFamily="34" charset="0"/>
                        <a:buChar char="•"/>
                      </a:pPr>
                      <a:r>
                        <a:rPr lang="en-US" sz="1400" i="1" dirty="0" smtClean="0"/>
                        <a:t>Division B develop</a:t>
                      </a:r>
                      <a:r>
                        <a:rPr lang="en-US" sz="1400" i="1" baseline="0" dirty="0" smtClean="0"/>
                        <a:t>s a partnership with two community providers to serve 30 3s. </a:t>
                      </a:r>
                      <a:endParaRPr lang="en-US" sz="1400" i="1" dirty="0"/>
                    </a:p>
                  </a:txBody>
                  <a:tcP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333245873"/>
                  </a:ext>
                </a:extLst>
              </a:tr>
              <a:tr h="1023254">
                <a:tc>
                  <a:txBody>
                    <a:bodyPr/>
                    <a:lstStyle/>
                    <a:p>
                      <a:r>
                        <a:rPr lang="en-US" sz="1400" i="1" dirty="0" smtClean="0"/>
                        <a:t>Division A submits</a:t>
                      </a:r>
                      <a:r>
                        <a:rPr lang="en-US" sz="1400" i="1" baseline="0" dirty="0" smtClean="0"/>
                        <a:t> a May 15 VPI Pilot for 3s application in SSWS and requests 20 slots. </a:t>
                      </a:r>
                      <a:endParaRPr lang="en-US" sz="1400" i="1" dirty="0"/>
                    </a:p>
                  </a:txBody>
                  <a:tcP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r>
                        <a:rPr lang="en-US" sz="1400" i="1" dirty="0" smtClean="0"/>
                        <a:t>Division B submits a May 15 </a:t>
                      </a:r>
                      <a:r>
                        <a:rPr lang="en-US" sz="1400" i="1" baseline="0" dirty="0" smtClean="0"/>
                        <a:t>VPI Pilot for 3s application in SSWS and requests 30 slots with Community-Provider Add-on funds for each slot.  </a:t>
                      </a:r>
                    </a:p>
                  </a:txBody>
                  <a:tcP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723540093"/>
                  </a:ext>
                </a:extLst>
              </a:tr>
              <a:tr h="1487657">
                <a:tc>
                  <a:txBody>
                    <a:bodyPr/>
                    <a:lstStyle/>
                    <a:p>
                      <a:r>
                        <a:rPr lang="en-US" sz="1400" i="1" dirty="0" smtClean="0"/>
                        <a:t>Division</a:t>
                      </a:r>
                      <a:r>
                        <a:rPr lang="en-US" sz="1400" i="1" baseline="0" dirty="0" smtClean="0"/>
                        <a:t> A receives approval from VDOE in June for 20 slots to serve 3s and is able to enroll up to 20 slots for fall 2021-2022. </a:t>
                      </a:r>
                    </a:p>
                    <a:p>
                      <a:pPr marL="0" indent="0">
                        <a:buFont typeface="Arial" panose="020B0604020202020204" pitchFamily="34" charset="0"/>
                        <a:buNone/>
                      </a:pPr>
                      <a:endParaRPr lang="en-US" sz="1400" i="1" baseline="0" dirty="0" smtClean="0"/>
                    </a:p>
                  </a:txBody>
                  <a:tcPr>
                    <a:lnT w="12700" cap="flat" cmpd="sng" algn="ctr">
                      <a:solidFill>
                        <a:schemeClr val="tx1"/>
                      </a:solidFill>
                      <a:prstDash val="sysDash"/>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i="1" dirty="0" smtClean="0"/>
                        <a:t>Division B receives approval from VDOE in June</a:t>
                      </a:r>
                      <a:r>
                        <a:rPr lang="en-US" sz="1400" i="1" baseline="0" dirty="0" smtClean="0"/>
                        <a:t> for </a:t>
                      </a:r>
                      <a:endParaRPr lang="en-US" sz="1300" i="1" dirty="0" smtClean="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i="1" baseline="0" dirty="0" smtClean="0"/>
                        <a:t>30 slots for Pilot 3s with Community-Provider Add-on funds for each slot. </a:t>
                      </a:r>
                      <a:r>
                        <a:rPr lang="en-US" sz="1400" b="0" i="1" u="none" strike="noStrike" cap="none" dirty="0" smtClean="0">
                          <a:solidFill>
                            <a:schemeClr val="tx1"/>
                          </a:solidFill>
                          <a:latin typeface="+mn-lt"/>
                          <a:ea typeface="+mn-ea"/>
                          <a:cs typeface="+mn-cs"/>
                          <a:sym typeface="Arial"/>
                        </a:rPr>
                        <a:t>The division is able to work with community partners to enroll up to 30 slots for fall 2021-2022</a:t>
                      </a:r>
                      <a:r>
                        <a:rPr lang="en-US" sz="1200" i="1" baseline="0" dirty="0" smtClean="0"/>
                        <a:t>. </a:t>
                      </a:r>
                    </a:p>
                    <a:p>
                      <a:endParaRPr lang="en-US" sz="1300" i="1" dirty="0"/>
                    </a:p>
                  </a:txBody>
                  <a:tcPr>
                    <a:lnT w="12700" cap="flat" cmpd="sng" algn="ctr">
                      <a:solidFill>
                        <a:schemeClr val="tx1"/>
                      </a:solidFill>
                      <a:prstDash val="sysDash"/>
                      <a:round/>
                      <a:headEnd type="none" w="med" len="med"/>
                      <a:tailEnd type="none" w="med" len="med"/>
                    </a:lnT>
                  </a:tcPr>
                </a:tc>
                <a:extLst>
                  <a:ext uri="{0D108BD9-81ED-4DB2-BD59-A6C34878D82A}">
                    <a16:rowId xmlns:a16="http://schemas.microsoft.com/office/drawing/2014/main" val="2100437404"/>
                  </a:ext>
                </a:extLst>
              </a:tr>
            </a:tbl>
          </a:graphicData>
        </a:graphic>
      </p:graphicFrame>
    </p:spTree>
    <p:extLst>
      <p:ext uri="{BB962C8B-B14F-4D97-AF65-F5344CB8AC3E}">
        <p14:creationId xmlns:p14="http://schemas.microsoft.com/office/powerpoint/2010/main" val="2414820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t>
            </a:r>
            <a:r>
              <a:rPr lang="en-US" dirty="0" smtClean="0"/>
              <a:t>ncreasing </a:t>
            </a:r>
            <a:r>
              <a:rPr lang="en-US" dirty="0"/>
              <a:t>A</a:t>
            </a:r>
            <a:r>
              <a:rPr lang="en-US" dirty="0" smtClean="0"/>
              <a:t>ccess to Pre-K is More </a:t>
            </a:r>
            <a:r>
              <a:rPr lang="en-US" dirty="0"/>
              <a:t>I</a:t>
            </a:r>
            <a:r>
              <a:rPr lang="en-US" dirty="0" smtClean="0"/>
              <a:t>mportant than Ever</a:t>
            </a:r>
            <a:endParaRPr lang="en-US" dirty="0"/>
          </a:p>
        </p:txBody>
      </p:sp>
    </p:spTree>
    <p:extLst>
      <p:ext uri="{BB962C8B-B14F-4D97-AF65-F5344CB8AC3E}">
        <p14:creationId xmlns:p14="http://schemas.microsoft.com/office/powerpoint/2010/main" val="42094425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492" y="1895873"/>
            <a:ext cx="8520600" cy="841800"/>
          </a:xfrm>
        </p:spPr>
        <p:txBody>
          <a:bodyPr/>
          <a:lstStyle/>
          <a:p>
            <a:r>
              <a:rPr lang="en-US" i="1" dirty="0" smtClean="0"/>
              <a:t>VPI Community Provider Add-On Funds </a:t>
            </a:r>
            <a:endParaRPr lang="en-US" i="1" dirty="0"/>
          </a:p>
        </p:txBody>
      </p:sp>
    </p:spTree>
    <p:extLst>
      <p:ext uri="{BB962C8B-B14F-4D97-AF65-F5344CB8AC3E}">
        <p14:creationId xmlns:p14="http://schemas.microsoft.com/office/powerpoint/2010/main" val="32186439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104" y="219659"/>
            <a:ext cx="7886700" cy="994500"/>
          </a:xfrm>
        </p:spPr>
        <p:txBody>
          <a:bodyPr/>
          <a:lstStyle/>
          <a:p>
            <a:r>
              <a:rPr lang="en-US" sz="3200" dirty="0" smtClean="0"/>
              <a:t>Community-Provider Add-On Funds</a:t>
            </a:r>
            <a:endParaRPr lang="en-US" sz="3200" dirty="0"/>
          </a:p>
        </p:txBody>
      </p:sp>
      <p:sp>
        <p:nvSpPr>
          <p:cNvPr id="5" name="TextBox 4"/>
          <p:cNvSpPr txBox="1"/>
          <p:nvPr/>
        </p:nvSpPr>
        <p:spPr>
          <a:xfrm>
            <a:off x="628650" y="978196"/>
            <a:ext cx="8269165" cy="3754874"/>
          </a:xfrm>
          <a:prstGeom prst="rect">
            <a:avLst/>
          </a:prstGeom>
          <a:noFill/>
        </p:spPr>
        <p:txBody>
          <a:bodyPr wrap="square" rtlCol="0">
            <a:spAutoFit/>
          </a:bodyPr>
          <a:lstStyle/>
          <a:p>
            <a:r>
              <a:rPr lang="en-US" b="1" i="1" dirty="0"/>
              <a:t>Localities can diversify their program offerings, meeting the needs of more families, supporting providers, and enrolling based on the needs of the community (e.g., not limited by space concerns). </a:t>
            </a:r>
          </a:p>
          <a:p>
            <a:pPr marL="285750" indent="-285750">
              <a:buFont typeface="Arial" panose="020B0604020202020204" pitchFamily="34" charset="0"/>
              <a:buChar char="•"/>
            </a:pPr>
            <a:r>
              <a:rPr lang="en-US" dirty="0" smtClean="0"/>
              <a:t>The Community-Provider Add-On funding encourages the placement of VPI seats in community-based settings. </a:t>
            </a:r>
          </a:p>
          <a:p>
            <a:pPr marL="742950" lvl="1" indent="-285750">
              <a:buFont typeface="Arial" panose="020B0604020202020204" pitchFamily="34" charset="0"/>
              <a:buChar char="•"/>
            </a:pPr>
            <a:r>
              <a:rPr lang="en-US" dirty="0" smtClean="0"/>
              <a:t>Add-on funds will minimize the difference between the VPI state allocation and the true cost of care in a community provider setting. </a:t>
            </a:r>
          </a:p>
          <a:p>
            <a:pPr marL="742950" lvl="1" indent="-285750">
              <a:buFont typeface="Arial" panose="020B0604020202020204" pitchFamily="34" charset="0"/>
              <a:buChar char="•"/>
            </a:pPr>
            <a:r>
              <a:rPr lang="en-US" dirty="0" smtClean="0"/>
              <a:t>Divisions are encouraged to use add-on seats to support inclusive practices for children with special needs. </a:t>
            </a:r>
          </a:p>
          <a:p>
            <a:pPr marL="285750" indent="-285750">
              <a:buFont typeface="Arial" panose="020B0604020202020204" pitchFamily="34" charset="0"/>
              <a:buChar char="•"/>
            </a:pPr>
            <a:r>
              <a:rPr lang="en-US" dirty="0" smtClean="0">
                <a:solidFill>
                  <a:schemeClr val="tx1"/>
                </a:solidFill>
              </a:rPr>
              <a:t>Add-on </a:t>
            </a:r>
            <a:r>
              <a:rPr lang="en-US" dirty="0">
                <a:solidFill>
                  <a:schemeClr val="tx1"/>
                </a:solidFill>
              </a:rPr>
              <a:t>grant for each VPI slot (</a:t>
            </a:r>
            <a:r>
              <a:rPr lang="en-US" dirty="0" smtClean="0">
                <a:solidFill>
                  <a:schemeClr val="tx1"/>
                </a:solidFill>
              </a:rPr>
              <a:t>all ages) </a:t>
            </a:r>
            <a:r>
              <a:rPr lang="en-US" dirty="0">
                <a:solidFill>
                  <a:schemeClr val="tx1"/>
                </a:solidFill>
              </a:rPr>
              <a:t>served in a community-provider setting. The add-on amount varies by region: </a:t>
            </a:r>
            <a:r>
              <a:rPr lang="en-US" kern="1200" dirty="0" smtClean="0">
                <a:solidFill>
                  <a:schemeClr val="tx1"/>
                </a:solidFill>
              </a:rPr>
              <a:t>$</a:t>
            </a:r>
            <a:r>
              <a:rPr lang="en-US" kern="1200" dirty="0">
                <a:solidFill>
                  <a:schemeClr val="tx1"/>
                </a:solidFill>
              </a:rPr>
              <a:t>3,500, $2,500, $</a:t>
            </a:r>
            <a:r>
              <a:rPr lang="en-US" kern="1200" dirty="0" smtClean="0">
                <a:solidFill>
                  <a:schemeClr val="tx1"/>
                </a:solidFill>
              </a:rPr>
              <a:t>1,500</a:t>
            </a:r>
          </a:p>
          <a:p>
            <a:pPr marL="285750" indent="-285750">
              <a:buFont typeface="Arial" panose="020B0604020202020204" pitchFamily="34" charset="0"/>
              <a:buChar char="•"/>
            </a:pPr>
            <a:r>
              <a:rPr lang="en-US" dirty="0"/>
              <a:t>VPI slots in community provider settings follow the same rules and expectations as slots in traditional school settings as outlined in the </a:t>
            </a:r>
            <a:r>
              <a:rPr lang="en-US" dirty="0">
                <a:hlinkClick r:id="rId3"/>
              </a:rPr>
              <a:t>VPI Guidelines</a:t>
            </a:r>
            <a:r>
              <a:rPr lang="en-US" dirty="0"/>
              <a:t>. </a:t>
            </a:r>
          </a:p>
          <a:p>
            <a:pPr marL="285750" indent="-285750">
              <a:buFont typeface="Arial" panose="020B0604020202020204" pitchFamily="34" charset="0"/>
              <a:buChar char="•"/>
            </a:pPr>
            <a:r>
              <a:rPr lang="en-US" dirty="0"/>
              <a:t>Community providers can be community-based or private provider options within your </a:t>
            </a:r>
            <a:r>
              <a:rPr lang="en-US" dirty="0" smtClean="0"/>
              <a:t>locality.</a:t>
            </a:r>
          </a:p>
          <a:p>
            <a:pPr marL="285750" indent="-285750">
              <a:buFont typeface="Arial" panose="020B0604020202020204" pitchFamily="34" charset="0"/>
              <a:buChar char="•"/>
            </a:pPr>
            <a:endParaRPr lang="en-US" kern="1200" dirty="0">
              <a:solidFill>
                <a:schemeClr val="tx1"/>
              </a:solidFill>
            </a:endParaRPr>
          </a:p>
          <a:p>
            <a:endParaRPr lang="en-US" kern="1200" dirty="0">
              <a:solidFill>
                <a:schemeClr val="tx1"/>
              </a:solidFill>
            </a:endParaRPr>
          </a:p>
          <a:p>
            <a:endParaRPr lang="en-US" dirty="0"/>
          </a:p>
        </p:txBody>
      </p:sp>
      <p:sp>
        <p:nvSpPr>
          <p:cNvPr id="4" name="TextBox 3"/>
          <p:cNvSpPr txBox="1"/>
          <p:nvPr/>
        </p:nvSpPr>
        <p:spPr>
          <a:xfrm>
            <a:off x="628650" y="4044342"/>
            <a:ext cx="8401050" cy="103105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u="sng" dirty="0" smtClean="0"/>
              <a:t>Success in 2020-2021</a:t>
            </a:r>
            <a:r>
              <a:rPr lang="en-US" dirty="0" smtClean="0"/>
              <a:t>: Communities received funds for community-based VPI slots in 2020-2021. </a:t>
            </a:r>
          </a:p>
          <a:p>
            <a:pPr marL="285750" indent="-285750">
              <a:buFont typeface="Wingdings" panose="05000000000000000000" pitchFamily="2" charset="2"/>
              <a:buChar char="Ø"/>
            </a:pPr>
            <a:r>
              <a:rPr lang="en-US" b="1" i="1" dirty="0" smtClean="0"/>
              <a:t>12 localities </a:t>
            </a:r>
            <a:r>
              <a:rPr lang="en-US" dirty="0" smtClean="0"/>
              <a:t>reported offering VPI slots in community-provider settings in 2020-2021. </a:t>
            </a:r>
          </a:p>
          <a:p>
            <a:pPr marL="285750" indent="-285750">
              <a:buFont typeface="Wingdings" panose="05000000000000000000" pitchFamily="2" charset="2"/>
              <a:buChar char="Ø"/>
            </a:pPr>
            <a:r>
              <a:rPr lang="en-US" dirty="0" smtClean="0"/>
              <a:t>These community providers served </a:t>
            </a:r>
            <a:r>
              <a:rPr lang="en-US" b="1" dirty="0" smtClean="0"/>
              <a:t>619 children </a:t>
            </a:r>
            <a:r>
              <a:rPr lang="en-US" dirty="0" smtClean="0"/>
              <a:t>across the state, each one eligible for additional add-on funds! </a:t>
            </a:r>
            <a:r>
              <a:rPr lang="en-US" b="1" dirty="0" smtClean="0"/>
              <a:t> </a:t>
            </a:r>
          </a:p>
          <a:p>
            <a:endParaRPr lang="en-US" sz="400" b="1" dirty="0" smtClean="0"/>
          </a:p>
        </p:txBody>
      </p:sp>
    </p:spTree>
    <p:extLst>
      <p:ext uri="{BB962C8B-B14F-4D97-AF65-F5344CB8AC3E}">
        <p14:creationId xmlns:p14="http://schemas.microsoft.com/office/powerpoint/2010/main" val="16269812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Benefits of Community Provider Add-On</a:t>
            </a:r>
            <a:endParaRPr lang="en-US" sz="3200" dirty="0"/>
          </a:p>
        </p:txBody>
      </p:sp>
      <p:sp>
        <p:nvSpPr>
          <p:cNvPr id="5" name="TextBox 4"/>
          <p:cNvSpPr txBox="1"/>
          <p:nvPr/>
        </p:nvSpPr>
        <p:spPr>
          <a:xfrm>
            <a:off x="628650" y="1013366"/>
            <a:ext cx="8005396" cy="3924151"/>
          </a:xfrm>
          <a:prstGeom prst="rect">
            <a:avLst/>
          </a:prstGeom>
          <a:noFill/>
        </p:spPr>
        <p:txBody>
          <a:bodyPr wrap="square" rtlCol="0">
            <a:spAutoFit/>
          </a:bodyPr>
          <a:lstStyle/>
          <a:p>
            <a:r>
              <a:rPr lang="en-US" b="1" i="1" dirty="0" smtClean="0"/>
              <a:t>Working with community-providers offers a great option for localities to increase the number of children served and add new options to maximize family choice. </a:t>
            </a:r>
          </a:p>
          <a:p>
            <a:endParaRPr lang="en-US" sz="1100" b="1" i="1" dirty="0"/>
          </a:p>
          <a:p>
            <a:r>
              <a:rPr lang="en-US" dirty="0" smtClean="0"/>
              <a:t>As localities consider utilizing the Community Provider Add-On, they should consider:</a:t>
            </a:r>
          </a:p>
          <a:p>
            <a:pPr marL="285750" indent="-285750">
              <a:buFont typeface="Arial" panose="020B0604020202020204" pitchFamily="34" charset="0"/>
              <a:buChar char="•"/>
            </a:pPr>
            <a:r>
              <a:rPr lang="en-US" i="1" dirty="0" smtClean="0"/>
              <a:t>Is the size of our VPI program currently limited by building or facility capacity?  </a:t>
            </a:r>
          </a:p>
          <a:p>
            <a:pPr marL="285750" indent="-285750">
              <a:buFont typeface="Arial" panose="020B0604020202020204" pitchFamily="34" charset="0"/>
              <a:buChar char="•"/>
            </a:pPr>
            <a:r>
              <a:rPr lang="en-US" i="1" dirty="0" smtClean="0"/>
              <a:t>Are there families who would enroll in VPI if there was a more convenient location or option that fits better with family work schedules? </a:t>
            </a:r>
          </a:p>
          <a:p>
            <a:pPr marL="285750" indent="-285750">
              <a:buFont typeface="Arial" panose="020B0604020202020204" pitchFamily="34" charset="0"/>
              <a:buChar char="•"/>
            </a:pPr>
            <a:r>
              <a:rPr lang="en-US" i="1" dirty="0" smtClean="0"/>
              <a:t>Are there families who would be interested in VPI in a community provider setting, that might not be interested in a traditional setting based on specified needs or preferences? </a:t>
            </a:r>
          </a:p>
          <a:p>
            <a:pPr marL="285750" indent="-285750">
              <a:buFont typeface="Arial" panose="020B0604020202020204" pitchFamily="34" charset="0"/>
              <a:buChar char="•"/>
            </a:pPr>
            <a:r>
              <a:rPr lang="en-US" i="1" dirty="0" smtClean="0"/>
              <a:t>If planning to participate in the VPI Pilot for 3-Year-Olds, are there community providers with more capacity for serving </a:t>
            </a:r>
            <a:r>
              <a:rPr lang="en-US" i="1" dirty="0"/>
              <a:t>3</a:t>
            </a:r>
            <a:r>
              <a:rPr lang="en-US" i="1" dirty="0" smtClean="0"/>
              <a:t>-year-olds </a:t>
            </a:r>
            <a:r>
              <a:rPr lang="en-US" i="1" dirty="0"/>
              <a:t>(e.g., space, already serving </a:t>
            </a:r>
            <a:r>
              <a:rPr lang="en-US" i="1" dirty="0" smtClean="0"/>
              <a:t>3s,)? </a:t>
            </a:r>
          </a:p>
          <a:p>
            <a:pPr marL="285750" indent="-285750">
              <a:buFont typeface="Arial" panose="020B0604020202020204" pitchFamily="34" charset="0"/>
              <a:buChar char="•"/>
            </a:pPr>
            <a:r>
              <a:rPr lang="en-US" i="1" dirty="0" smtClean="0"/>
              <a:t>How </a:t>
            </a:r>
            <a:r>
              <a:rPr lang="en-US" i="1" dirty="0"/>
              <a:t>might the additional add-on for community provider slots reduce prior barriers for serving VPI children in community settings (e.g., transportation, curriculum implementation, unified professional development across settings). </a:t>
            </a:r>
          </a:p>
          <a:p>
            <a:pPr marL="285750" indent="-285750">
              <a:buFont typeface="Arial" panose="020B0604020202020204" pitchFamily="34" charset="0"/>
              <a:buChar char="•"/>
            </a:pPr>
            <a:r>
              <a:rPr lang="en-US" i="1" dirty="0" smtClean="0"/>
              <a:t>How </a:t>
            </a:r>
            <a:r>
              <a:rPr lang="en-US" i="1" dirty="0"/>
              <a:t>might partnerships with community providers increase inclusive practices for students with </a:t>
            </a:r>
            <a:r>
              <a:rPr lang="en-US" i="1" dirty="0" smtClean="0"/>
              <a:t>disabilities (3- and 4- year-olds? </a:t>
            </a:r>
            <a:endParaRPr lang="en-US" i="1" dirty="0"/>
          </a:p>
          <a:p>
            <a:pPr marL="285750" indent="-285750">
              <a:buFont typeface="Arial" panose="020B0604020202020204" pitchFamily="34" charset="0"/>
              <a:buChar char="•"/>
            </a:pPr>
            <a:endParaRPr lang="en-US" i="1" dirty="0" smtClean="0"/>
          </a:p>
          <a:p>
            <a:endParaRPr lang="en-US" dirty="0"/>
          </a:p>
        </p:txBody>
      </p:sp>
    </p:spTree>
    <p:extLst>
      <p:ext uri="{BB962C8B-B14F-4D97-AF65-F5344CB8AC3E}">
        <p14:creationId xmlns:p14="http://schemas.microsoft.com/office/powerpoint/2010/main" val="20756589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Overview of VPI in Community Provider Settings</a:t>
            </a:r>
            <a:endParaRPr lang="en-US" sz="3200" dirty="0"/>
          </a:p>
        </p:txBody>
      </p:sp>
      <p:sp>
        <p:nvSpPr>
          <p:cNvPr id="5" name="TextBox 4"/>
          <p:cNvSpPr txBox="1"/>
          <p:nvPr/>
        </p:nvSpPr>
        <p:spPr>
          <a:xfrm>
            <a:off x="628650" y="1268343"/>
            <a:ext cx="8763000" cy="3708708"/>
          </a:xfrm>
          <a:prstGeom prst="rect">
            <a:avLst/>
          </a:prstGeom>
          <a:noFill/>
        </p:spPr>
        <p:txBody>
          <a:bodyPr wrap="square" rtlCol="0">
            <a:spAutoFit/>
          </a:bodyPr>
          <a:lstStyle/>
          <a:p>
            <a:endParaRPr lang="en-US" sz="1100" b="1" i="1" dirty="0"/>
          </a:p>
          <a:p>
            <a:r>
              <a:rPr lang="en-US" dirty="0" smtClean="0"/>
              <a:t>What does VPI in a Community-Provider setting look like? </a:t>
            </a:r>
          </a:p>
          <a:p>
            <a:pPr marL="285750" indent="-285750">
              <a:buFont typeface="Arial" panose="020B0604020202020204" pitchFamily="34" charset="0"/>
              <a:buChar char="•"/>
            </a:pPr>
            <a:r>
              <a:rPr lang="en-US" dirty="0" smtClean="0"/>
              <a:t>The lead governmental agency (e.g., school division, county government) is responsible for oversight of the partnership and the lead for state monitoring of the VPI program.</a:t>
            </a:r>
          </a:p>
          <a:p>
            <a:pPr marL="290513" indent="-290513">
              <a:buFont typeface="Arial" panose="020B0604020202020204" pitchFamily="34" charset="0"/>
              <a:buChar char="•"/>
              <a:tabLst>
                <a:tab pos="290513" algn="l"/>
              </a:tabLst>
            </a:pPr>
            <a:r>
              <a:rPr lang="en-US" dirty="0" smtClean="0"/>
              <a:t>There </a:t>
            </a:r>
            <a:r>
              <a:rPr lang="en-US" dirty="0"/>
              <a:t>are various ways to coordinate and share resources with community providers that are offering VPI classrooms. Some examples include: </a:t>
            </a:r>
          </a:p>
          <a:p>
            <a:pPr marL="685800" indent="-228600">
              <a:buFont typeface="Arial" panose="020B0604020202020204" pitchFamily="34" charset="0"/>
              <a:buChar char="•"/>
            </a:pPr>
            <a:r>
              <a:rPr lang="en-US" i="1" dirty="0"/>
              <a:t>VPI program gives full cost of classroom to community provider and community provider manages hiring, classroom resources, and operating costs. </a:t>
            </a:r>
          </a:p>
          <a:p>
            <a:pPr marL="685800" indent="-228600">
              <a:buFont typeface="Arial" panose="020B0604020202020204" pitchFamily="34" charset="0"/>
              <a:buChar char="•"/>
            </a:pPr>
            <a:r>
              <a:rPr lang="en-US" i="1" dirty="0"/>
              <a:t>VPI program hires teacher and assistant, gives community provider funds for operating </a:t>
            </a:r>
          </a:p>
          <a:p>
            <a:pPr marL="685800" indent="-228600">
              <a:buFont typeface="Arial" panose="020B0604020202020204" pitchFamily="34" charset="0"/>
              <a:buChar char="•"/>
            </a:pPr>
            <a:r>
              <a:rPr lang="en-US" i="1" dirty="0"/>
              <a:t>costs. </a:t>
            </a:r>
          </a:p>
          <a:p>
            <a:pPr marL="685800" indent="-228600">
              <a:buFont typeface="Arial" panose="020B0604020202020204" pitchFamily="34" charset="0"/>
              <a:buChar char="•"/>
            </a:pPr>
            <a:r>
              <a:rPr lang="en-US" i="1" dirty="0"/>
              <a:t>Some combination of the two above options</a:t>
            </a:r>
            <a:r>
              <a:rPr lang="en-US" i="1" dirty="0" smtClean="0"/>
              <a:t>.</a:t>
            </a:r>
            <a:endParaRPr lang="en-US" dirty="0" smtClean="0"/>
          </a:p>
          <a:p>
            <a:pPr marL="285750" indent="-285750">
              <a:buFont typeface="Arial" panose="020B0604020202020204" pitchFamily="34" charset="0"/>
              <a:buChar char="•"/>
            </a:pPr>
            <a:r>
              <a:rPr lang="en-US" dirty="0" smtClean="0"/>
              <a:t>Community providers must follow health and safety standards by the agency licensing the program (i.e., VDSS). </a:t>
            </a:r>
          </a:p>
          <a:p>
            <a:pPr marL="285750" indent="-285750">
              <a:buFont typeface="Arial" panose="020B0604020202020204" pitchFamily="34" charset="0"/>
              <a:buChar char="•"/>
            </a:pPr>
            <a:r>
              <a:rPr lang="en-US" dirty="0" smtClean="0"/>
              <a:t>Community providers participate in external and local CLASS® observations. </a:t>
            </a:r>
          </a:p>
          <a:p>
            <a:pPr marL="285750" indent="-285750">
              <a:buFont typeface="Arial" panose="020B0604020202020204" pitchFamily="34" charset="0"/>
              <a:buChar char="•"/>
            </a:pPr>
            <a:endParaRPr lang="en-US" dirty="0"/>
          </a:p>
          <a:p>
            <a:endParaRPr lang="en-US" dirty="0" smtClean="0"/>
          </a:p>
          <a:p>
            <a:endParaRPr lang="en-US" dirty="0"/>
          </a:p>
        </p:txBody>
      </p:sp>
    </p:spTree>
    <p:extLst>
      <p:ext uri="{BB962C8B-B14F-4D97-AF65-F5344CB8AC3E}">
        <p14:creationId xmlns:p14="http://schemas.microsoft.com/office/powerpoint/2010/main" val="7405625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827" y="-86642"/>
            <a:ext cx="7886700" cy="994500"/>
          </a:xfrm>
        </p:spPr>
        <p:txBody>
          <a:bodyPr/>
          <a:lstStyle/>
          <a:p>
            <a:r>
              <a:rPr lang="en-US" sz="3200" dirty="0" smtClean="0"/>
              <a:t>Key Consideration: Using Add-On Funds</a:t>
            </a:r>
            <a:endParaRPr lang="en-US" sz="3200" dirty="0"/>
          </a:p>
        </p:txBody>
      </p:sp>
      <p:sp>
        <p:nvSpPr>
          <p:cNvPr id="5" name="TextBox 4"/>
          <p:cNvSpPr txBox="1"/>
          <p:nvPr/>
        </p:nvSpPr>
        <p:spPr>
          <a:xfrm>
            <a:off x="578827" y="772257"/>
            <a:ext cx="8452338" cy="3708708"/>
          </a:xfrm>
          <a:prstGeom prst="rect">
            <a:avLst/>
          </a:prstGeom>
          <a:noFill/>
        </p:spPr>
        <p:txBody>
          <a:bodyPr wrap="square" rtlCol="0">
            <a:spAutoFit/>
          </a:bodyPr>
          <a:lstStyle/>
          <a:p>
            <a:r>
              <a:rPr lang="en-US" b="1" i="1" dirty="0" smtClean="0"/>
              <a:t>The Community Provider Add-On is intended to minimize the difference between VPI per pupil allocation and the cost of care in a community provider site. </a:t>
            </a:r>
          </a:p>
          <a:p>
            <a:endParaRPr lang="en-US" sz="1100" b="1" i="1" dirty="0"/>
          </a:p>
          <a:p>
            <a:pPr marL="285750" indent="-285750">
              <a:buFont typeface="Arial" panose="020B0604020202020204" pitchFamily="34" charset="0"/>
              <a:buChar char="•"/>
            </a:pPr>
            <a:r>
              <a:rPr lang="en-US" dirty="0"/>
              <a:t>Localities receive the funding for VPI slots offered in community-provider settings as part of their overall VPI electronic payments from the VDOE. Localities are fully responsible for handling the payment and coordination with the community provider.</a:t>
            </a:r>
          </a:p>
          <a:p>
            <a:pPr marL="290513" lvl="1" indent="-290513">
              <a:buFont typeface="Arial" panose="020B0604020202020204" pitchFamily="34" charset="0"/>
              <a:buChar char="•"/>
            </a:pPr>
            <a:r>
              <a:rPr lang="en-US" dirty="0"/>
              <a:t>The entity receiving the VPI funds is fully responsible for meeting applicable procurement policies and compliance with VPI expectations. </a:t>
            </a:r>
          </a:p>
          <a:p>
            <a:pPr marL="285750" indent="-285750">
              <a:buFont typeface="Arial" panose="020B0604020202020204" pitchFamily="34" charset="0"/>
              <a:buChar char="•"/>
            </a:pPr>
            <a:r>
              <a:rPr lang="en-US" dirty="0"/>
              <a:t>Localities are strongly encouraged to use these funds to support pay parity for early educators in private settings. </a:t>
            </a:r>
          </a:p>
          <a:p>
            <a:pPr marL="285750" indent="-285750">
              <a:buFont typeface="Arial" panose="020B0604020202020204" pitchFamily="34" charset="0"/>
              <a:buChar char="•"/>
            </a:pPr>
            <a:r>
              <a:rPr lang="en-US" dirty="0"/>
              <a:t>Funds may be used to purchase items and services that benefit all children in the community provider. Funds may not be used for capital outlay. </a:t>
            </a:r>
          </a:p>
          <a:p>
            <a:pPr marL="285750" indent="-285750">
              <a:buFont typeface="Arial" panose="020B0604020202020204" pitchFamily="34" charset="0"/>
              <a:buChar char="•"/>
            </a:pPr>
            <a:r>
              <a:rPr lang="en-US" dirty="0"/>
              <a:t>There is no requirement regarding the portion of funds provided to the community provider. However, the locality is responsible for ensuring the quality of the VPI program, and will be required to report the portion of funds (base and add-on) provided to the community provider. </a:t>
            </a:r>
            <a:endParaRPr lang="en-US" dirty="0" smtClean="0"/>
          </a:p>
          <a:p>
            <a:pPr marL="285750" indent="-285750">
              <a:buFont typeface="Arial" panose="020B0604020202020204" pitchFamily="34" charset="0"/>
              <a:buChar char="•"/>
            </a:pPr>
            <a:r>
              <a:rPr lang="en-US" dirty="0" smtClean="0"/>
              <a:t>The school division or government entity that receives the VPI funds is responsible for oversight of community providers. </a:t>
            </a:r>
            <a:endParaRPr lang="en-US" b="1" dirty="0"/>
          </a:p>
        </p:txBody>
      </p:sp>
    </p:spTree>
    <p:extLst>
      <p:ext uri="{BB962C8B-B14F-4D97-AF65-F5344CB8AC3E}">
        <p14:creationId xmlns:p14="http://schemas.microsoft.com/office/powerpoint/2010/main" val="42554480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470" y="0"/>
            <a:ext cx="8563708" cy="663819"/>
          </a:xfrm>
        </p:spPr>
        <p:txBody>
          <a:bodyPr/>
          <a:lstStyle/>
          <a:p>
            <a:r>
              <a:rPr lang="en-US" sz="3200" dirty="0" smtClean="0"/>
              <a:t>Process for Community-Provider Add-On</a:t>
            </a:r>
            <a:endParaRPr lang="en-US" sz="3200" dirty="0"/>
          </a:p>
        </p:txBody>
      </p:sp>
      <p:graphicFrame>
        <p:nvGraphicFramePr>
          <p:cNvPr id="3" name="Table 2"/>
          <p:cNvGraphicFramePr>
            <a:graphicFrameLocks noGrp="1"/>
          </p:cNvGraphicFramePr>
          <p:nvPr>
            <p:extLst>
              <p:ext uri="{D42A27DB-BD31-4B8C-83A1-F6EECF244321}">
                <p14:modId xmlns:p14="http://schemas.microsoft.com/office/powerpoint/2010/main" val="3823395237"/>
              </p:ext>
            </p:extLst>
          </p:nvPr>
        </p:nvGraphicFramePr>
        <p:xfrm>
          <a:off x="556113" y="588507"/>
          <a:ext cx="8612065" cy="4546999"/>
        </p:xfrm>
        <a:graphic>
          <a:graphicData uri="http://schemas.openxmlformats.org/drawingml/2006/table">
            <a:tbl>
              <a:tblPr firstRow="1" bandRow="1">
                <a:tableStyleId>{5940675A-B579-460E-94D1-54222C63F5DA}</a:tableStyleId>
              </a:tblPr>
              <a:tblGrid>
                <a:gridCol w="1856048">
                  <a:extLst>
                    <a:ext uri="{9D8B030D-6E8A-4147-A177-3AD203B41FA5}">
                      <a16:colId xmlns:a16="http://schemas.microsoft.com/office/drawing/2014/main" val="4214056630"/>
                    </a:ext>
                  </a:extLst>
                </a:gridCol>
                <a:gridCol w="5252314">
                  <a:extLst>
                    <a:ext uri="{9D8B030D-6E8A-4147-A177-3AD203B41FA5}">
                      <a16:colId xmlns:a16="http://schemas.microsoft.com/office/drawing/2014/main" val="3575932384"/>
                    </a:ext>
                  </a:extLst>
                </a:gridCol>
                <a:gridCol w="1503703">
                  <a:extLst>
                    <a:ext uri="{9D8B030D-6E8A-4147-A177-3AD203B41FA5}">
                      <a16:colId xmlns:a16="http://schemas.microsoft.com/office/drawing/2014/main" val="1841892972"/>
                    </a:ext>
                  </a:extLst>
                </a:gridCol>
              </a:tblGrid>
              <a:tr h="365663">
                <a:tc>
                  <a:txBody>
                    <a:bodyPr/>
                    <a:lstStyle/>
                    <a:p>
                      <a:r>
                        <a:rPr lang="en-US" sz="1400" b="1" i="1" dirty="0" smtClean="0">
                          <a:latin typeface="+mn-lt"/>
                        </a:rPr>
                        <a:t>Action</a:t>
                      </a:r>
                      <a:endParaRPr lang="en-US" sz="1400" b="1" i="1" dirty="0">
                        <a:latin typeface="+mn-lt"/>
                      </a:endParaRPr>
                    </a:p>
                  </a:txBody>
                  <a:tcPr>
                    <a:solidFill>
                      <a:schemeClr val="bg1">
                        <a:lumMod val="95000"/>
                      </a:schemeClr>
                    </a:solidFill>
                  </a:tcPr>
                </a:tc>
                <a:tc>
                  <a:txBody>
                    <a:bodyPr/>
                    <a:lstStyle/>
                    <a:p>
                      <a:r>
                        <a:rPr lang="en-US" sz="1400" b="1" i="1" dirty="0" smtClean="0">
                          <a:latin typeface="+mn-lt"/>
                        </a:rPr>
                        <a:t>Explanation</a:t>
                      </a:r>
                      <a:endParaRPr lang="en-US" sz="1400" b="1" i="1" dirty="0">
                        <a:latin typeface="+mn-lt"/>
                      </a:endParaRPr>
                    </a:p>
                  </a:txBody>
                  <a:tcPr>
                    <a:solidFill>
                      <a:schemeClr val="bg1">
                        <a:lumMod val="95000"/>
                      </a:schemeClr>
                    </a:solidFill>
                  </a:tcPr>
                </a:tc>
                <a:tc>
                  <a:txBody>
                    <a:bodyPr/>
                    <a:lstStyle/>
                    <a:p>
                      <a:r>
                        <a:rPr lang="en-US" sz="1400" b="1" i="1" dirty="0" smtClean="0">
                          <a:latin typeface="+mn-lt"/>
                        </a:rPr>
                        <a:t>Timeframe </a:t>
                      </a:r>
                      <a:endParaRPr lang="en-US" sz="1400" b="1" i="1" dirty="0">
                        <a:latin typeface="+mn-lt"/>
                      </a:endParaRPr>
                    </a:p>
                  </a:txBody>
                  <a:tcPr>
                    <a:solidFill>
                      <a:schemeClr val="bg1">
                        <a:lumMod val="95000"/>
                      </a:schemeClr>
                    </a:solidFill>
                  </a:tcPr>
                </a:tc>
                <a:extLst>
                  <a:ext uri="{0D108BD9-81ED-4DB2-BD59-A6C34878D82A}">
                    <a16:rowId xmlns:a16="http://schemas.microsoft.com/office/drawing/2014/main" val="4114173368"/>
                  </a:ext>
                </a:extLst>
              </a:tr>
              <a:tr h="998808">
                <a:tc>
                  <a:txBody>
                    <a:bodyPr/>
                    <a:lstStyle/>
                    <a:p>
                      <a:r>
                        <a:rPr lang="en-US" sz="1400" dirty="0" smtClean="0">
                          <a:latin typeface="+mn-lt"/>
                        </a:rPr>
                        <a:t>Plan</a:t>
                      </a:r>
                      <a:r>
                        <a:rPr lang="en-US" sz="1400" baseline="0" dirty="0" smtClean="0">
                          <a:latin typeface="+mn-lt"/>
                        </a:rPr>
                        <a:t> to expand VPI by partnerships with community providers</a:t>
                      </a:r>
                      <a:endParaRPr lang="en-US" sz="1400" dirty="0">
                        <a:latin typeface="+mn-lt"/>
                      </a:endParaRPr>
                    </a:p>
                  </a:txBody>
                  <a:tcPr>
                    <a:solidFill>
                      <a:schemeClr val="bg1"/>
                    </a:solidFill>
                  </a:tcPr>
                </a:tc>
                <a:tc>
                  <a:txBody>
                    <a:bodyPr/>
                    <a:lstStyle/>
                    <a:p>
                      <a:pPr marL="285750" marR="0" indent="-285750" algn="l" rtl="0">
                        <a:lnSpc>
                          <a:spcPct val="100000"/>
                        </a:lnSpc>
                        <a:spcBef>
                          <a:spcPts val="0"/>
                        </a:spcBef>
                        <a:spcAft>
                          <a:spcPts val="0"/>
                        </a:spcAft>
                        <a:buClr>
                          <a:srgbClr val="000000"/>
                        </a:buClr>
                        <a:buFont typeface="Arial" panose="020B0604020202020204" pitchFamily="34" charset="0"/>
                        <a:buChar char="•"/>
                      </a:pPr>
                      <a:r>
                        <a:rPr lang="en-US" sz="1400" b="0" i="0" u="none" strike="noStrike" cap="none" dirty="0" smtClean="0">
                          <a:solidFill>
                            <a:schemeClr val="tx1"/>
                          </a:solidFill>
                          <a:latin typeface="+mn-lt"/>
                          <a:ea typeface="+mn-ea"/>
                          <a:cs typeface="+mn-cs"/>
                          <a:sym typeface="Arial"/>
                        </a:rPr>
                        <a:t>Work with community-providers to increase the number of children served and add provide new options to maximize family choice.</a:t>
                      </a:r>
                    </a:p>
                  </a:txBody>
                  <a:tcPr>
                    <a:solidFill>
                      <a:schemeClr val="bg1"/>
                    </a:solidFill>
                  </a:tcPr>
                </a:tc>
                <a:tc>
                  <a:txBody>
                    <a:bodyPr/>
                    <a:lstStyle/>
                    <a:p>
                      <a:r>
                        <a:rPr lang="en-US" sz="1400" dirty="0" smtClean="0">
                          <a:latin typeface="+mn-lt"/>
                        </a:rPr>
                        <a:t>Underway</a:t>
                      </a:r>
                      <a:endParaRPr lang="en-US" sz="1400" dirty="0">
                        <a:latin typeface="+mn-lt"/>
                      </a:endParaRPr>
                    </a:p>
                  </a:txBody>
                  <a:tcPr>
                    <a:solidFill>
                      <a:schemeClr val="bg1"/>
                    </a:solidFill>
                  </a:tcPr>
                </a:tc>
                <a:extLst>
                  <a:ext uri="{0D108BD9-81ED-4DB2-BD59-A6C34878D82A}">
                    <a16:rowId xmlns:a16="http://schemas.microsoft.com/office/drawing/2014/main" val="4159277752"/>
                  </a:ext>
                </a:extLst>
              </a:tr>
              <a:tr h="1066800">
                <a:tc>
                  <a:txBody>
                    <a:bodyPr/>
                    <a:lstStyle/>
                    <a:p>
                      <a:r>
                        <a:rPr lang="en-US" sz="1400" dirty="0" smtClean="0">
                          <a:latin typeface="+mn-lt"/>
                        </a:rPr>
                        <a:t>Plan</a:t>
                      </a:r>
                      <a:r>
                        <a:rPr lang="en-US" sz="1400" baseline="0" dirty="0" smtClean="0">
                          <a:latin typeface="+mn-lt"/>
                        </a:rPr>
                        <a:t> for opening new VPI slots </a:t>
                      </a:r>
                      <a:endParaRPr lang="en-US" sz="1400" dirty="0">
                        <a:latin typeface="+mn-lt"/>
                      </a:endParaRPr>
                    </a:p>
                  </a:txBody>
                  <a:tcP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dirty="0" smtClean="0"/>
                        <a:t>Collaborate</a:t>
                      </a:r>
                      <a:r>
                        <a:rPr lang="en-US" sz="1400" baseline="0" dirty="0" smtClean="0"/>
                        <a:t> with community providers to plan for VPI classrooms aligned with the </a:t>
                      </a:r>
                      <a:r>
                        <a:rPr lang="en-US" sz="1400" baseline="0" dirty="0" smtClean="0">
                          <a:hlinkClick r:id="rId2"/>
                        </a:rPr>
                        <a:t>VPI Guidelines</a:t>
                      </a:r>
                      <a:r>
                        <a:rPr lang="en-US" sz="1400" baseline="0" dirty="0" smtClean="0"/>
                        <a:t>. </a:t>
                      </a:r>
                      <a:endParaRPr lang="en-US" sz="1400" dirty="0" smtClean="0"/>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dirty="0" smtClean="0"/>
                        <a:t>In</a:t>
                      </a:r>
                      <a:r>
                        <a:rPr lang="en-US" sz="1400" baseline="0" dirty="0" smtClean="0"/>
                        <a:t> </a:t>
                      </a:r>
                      <a:r>
                        <a:rPr lang="en-US" sz="1400" dirty="0" smtClean="0"/>
                        <a:t>April </a:t>
                      </a:r>
                      <a:r>
                        <a:rPr lang="en-US" sz="1400" baseline="0" dirty="0" smtClean="0"/>
                        <a:t>a Superintendent’s Memo will be posted announcing availability of the Spring VPI Application in</a:t>
                      </a:r>
                      <a:r>
                        <a:rPr lang="en-US" sz="1400" dirty="0" smtClean="0"/>
                        <a:t> SSWS.</a:t>
                      </a:r>
                      <a:r>
                        <a:rPr lang="en-US" sz="1400" baseline="0" dirty="0" smtClean="0"/>
                        <a:t> </a:t>
                      </a:r>
                      <a:endParaRPr lang="en-US" sz="1400" b="0" i="0" u="none" strike="noStrike" cap="none" dirty="0" smtClean="0">
                        <a:solidFill>
                          <a:schemeClr val="tx1"/>
                        </a:solidFill>
                        <a:latin typeface="+mn-lt"/>
                        <a:ea typeface="+mn-ea"/>
                        <a:cs typeface="+mn-cs"/>
                        <a:sym typeface="Arial"/>
                      </a:endParaRPr>
                    </a:p>
                  </a:txBody>
                  <a:tcPr>
                    <a:solidFill>
                      <a:schemeClr val="bg1"/>
                    </a:solidFill>
                  </a:tcPr>
                </a:tc>
                <a:tc>
                  <a:txBody>
                    <a:bodyPr/>
                    <a:lstStyle/>
                    <a:p>
                      <a:r>
                        <a:rPr lang="en-US" sz="1400" dirty="0" smtClean="0">
                          <a:latin typeface="+mn-lt"/>
                        </a:rPr>
                        <a:t> Underway</a:t>
                      </a:r>
                      <a:endParaRPr lang="en-US" sz="1400" dirty="0">
                        <a:latin typeface="+mn-lt"/>
                      </a:endParaRPr>
                    </a:p>
                  </a:txBody>
                  <a:tcPr>
                    <a:solidFill>
                      <a:schemeClr val="bg1"/>
                    </a:solidFill>
                  </a:tcPr>
                </a:tc>
                <a:extLst>
                  <a:ext uri="{0D108BD9-81ED-4DB2-BD59-A6C34878D82A}">
                    <a16:rowId xmlns:a16="http://schemas.microsoft.com/office/drawing/2014/main" val="550599416"/>
                  </a:ext>
                </a:extLst>
              </a:tr>
              <a:tr h="628458">
                <a:tc>
                  <a:txBody>
                    <a:bodyPr/>
                    <a:lstStyle/>
                    <a:p>
                      <a:r>
                        <a:rPr lang="en-US" sz="1400" dirty="0" smtClean="0">
                          <a:latin typeface="+mn-lt"/>
                        </a:rPr>
                        <a:t>Submit</a:t>
                      </a:r>
                      <a:r>
                        <a:rPr lang="en-US" sz="1400" baseline="0" dirty="0" smtClean="0">
                          <a:latin typeface="+mn-lt"/>
                        </a:rPr>
                        <a:t> Spring VPI Application </a:t>
                      </a:r>
                      <a:endParaRPr lang="en-US" sz="1400" dirty="0">
                        <a:latin typeface="+mn-lt"/>
                      </a:endParaRPr>
                    </a:p>
                  </a:txBody>
                  <a:tcP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b="0" i="0" u="none" strike="noStrike" cap="none" dirty="0" smtClean="0">
                          <a:solidFill>
                            <a:schemeClr val="tx1"/>
                          </a:solidFill>
                          <a:latin typeface="+mn-lt"/>
                          <a:ea typeface="+mn-ea"/>
                          <a:cs typeface="+mn-cs"/>
                          <a:sym typeface="Arial"/>
                        </a:rPr>
                        <a:t>Indicate how many VPI slots (all ages) the</a:t>
                      </a:r>
                      <a:r>
                        <a:rPr lang="en-US" sz="1400" b="0" i="0" u="none" strike="noStrike" cap="none" baseline="0" dirty="0" smtClean="0">
                          <a:solidFill>
                            <a:schemeClr val="tx1"/>
                          </a:solidFill>
                          <a:latin typeface="+mn-lt"/>
                          <a:ea typeface="+mn-ea"/>
                          <a:cs typeface="+mn-cs"/>
                          <a:sym typeface="Arial"/>
                        </a:rPr>
                        <a:t> division </a:t>
                      </a:r>
                      <a:r>
                        <a:rPr lang="en-US" sz="1400" b="0" i="0" u="none" strike="noStrike" cap="none" dirty="0" smtClean="0">
                          <a:solidFill>
                            <a:schemeClr val="tx1"/>
                          </a:solidFill>
                          <a:latin typeface="+mn-lt"/>
                          <a:ea typeface="+mn-ea"/>
                          <a:cs typeface="+mn-cs"/>
                          <a:sym typeface="Arial"/>
                        </a:rPr>
                        <a:t>proposes to use in community-provider settings in the May 15 VPI applications.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b="0" i="0" u="none" strike="noStrike" cap="none" dirty="0" smtClean="0">
                          <a:solidFill>
                            <a:schemeClr val="tx1"/>
                          </a:solidFill>
                          <a:latin typeface="+mn-lt"/>
                          <a:ea typeface="+mn-ea"/>
                          <a:cs typeface="+mn-cs"/>
                          <a:sym typeface="Arial"/>
                        </a:rPr>
                        <a:t>Community-Provider Add-On funds are not guaranteed and will be determined after all statewide requests are submitted on May 15. </a:t>
                      </a:r>
                      <a:endParaRPr lang="en-US" sz="1400" baseline="0" dirty="0" smtClean="0"/>
                    </a:p>
                  </a:txBody>
                  <a:tcPr>
                    <a:solidFill>
                      <a:schemeClr val="bg1"/>
                    </a:solidFill>
                  </a:tcPr>
                </a:tc>
                <a:tc>
                  <a:txBody>
                    <a:bodyPr/>
                    <a:lstStyle/>
                    <a:p>
                      <a:r>
                        <a:rPr lang="en-US" sz="1400" baseline="0" dirty="0" smtClean="0">
                          <a:latin typeface="+mn-lt"/>
                        </a:rPr>
                        <a:t>Due May 15 </a:t>
                      </a:r>
                      <a:endParaRPr lang="en-US" sz="1400" dirty="0">
                        <a:latin typeface="+mn-lt"/>
                      </a:endParaRPr>
                    </a:p>
                  </a:txBody>
                  <a:tcPr>
                    <a:solidFill>
                      <a:schemeClr val="bg1"/>
                    </a:solidFill>
                  </a:tcPr>
                </a:tc>
                <a:extLst>
                  <a:ext uri="{0D108BD9-81ED-4DB2-BD59-A6C34878D82A}">
                    <a16:rowId xmlns:a16="http://schemas.microsoft.com/office/drawing/2014/main" val="127657843"/>
                  </a:ext>
                </a:extLst>
              </a:tr>
              <a:tr h="744128">
                <a:tc>
                  <a:txBody>
                    <a:bodyPr/>
                    <a:lstStyle/>
                    <a:p>
                      <a:r>
                        <a:rPr lang="en-US" sz="1400" dirty="0" smtClean="0">
                          <a:latin typeface="+mn-lt"/>
                        </a:rPr>
                        <a:t>Receive</a:t>
                      </a:r>
                      <a:r>
                        <a:rPr lang="en-US" sz="1400" baseline="0" dirty="0" smtClean="0">
                          <a:latin typeface="+mn-lt"/>
                        </a:rPr>
                        <a:t> notification from VDOE </a:t>
                      </a:r>
                      <a:endParaRPr lang="en-US" sz="1400" dirty="0">
                        <a:latin typeface="+mn-lt"/>
                      </a:endParaRPr>
                    </a:p>
                  </a:txBody>
                  <a:tcP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dirty="0" smtClean="0"/>
                        <a:t>School divisions will be notified of the number</a:t>
                      </a:r>
                      <a:r>
                        <a:rPr lang="en-US" sz="1400" baseline="0" dirty="0" smtClean="0"/>
                        <a:t> of awarded Community-Provider Add-On slots </a:t>
                      </a:r>
                      <a:r>
                        <a:rPr lang="en-US" sz="1400" dirty="0" smtClean="0"/>
                        <a:t>no later than July 1, 2021. </a:t>
                      </a:r>
                    </a:p>
                  </a:txBody>
                  <a:tcPr>
                    <a:solidFill>
                      <a:schemeClr val="bg1"/>
                    </a:solidFill>
                  </a:tcPr>
                </a:tc>
                <a:tc>
                  <a:txBody>
                    <a:bodyPr/>
                    <a:lstStyle/>
                    <a:p>
                      <a:r>
                        <a:rPr lang="en-US" sz="1400" baseline="0" dirty="0" smtClean="0">
                          <a:latin typeface="+mn-lt"/>
                        </a:rPr>
                        <a:t>By July 1</a:t>
                      </a:r>
                      <a:endParaRPr lang="en-US" sz="1400" dirty="0">
                        <a:latin typeface="+mn-lt"/>
                      </a:endParaRPr>
                    </a:p>
                  </a:txBody>
                  <a:tcPr>
                    <a:solidFill>
                      <a:schemeClr val="bg1"/>
                    </a:solidFill>
                  </a:tcPr>
                </a:tc>
                <a:extLst>
                  <a:ext uri="{0D108BD9-81ED-4DB2-BD59-A6C34878D82A}">
                    <a16:rowId xmlns:a16="http://schemas.microsoft.com/office/drawing/2014/main" val="1955101847"/>
                  </a:ext>
                </a:extLst>
              </a:tr>
            </a:tbl>
          </a:graphicData>
        </a:graphic>
      </p:graphicFrame>
    </p:spTree>
    <p:extLst>
      <p:ext uri="{BB962C8B-B14F-4D97-AF65-F5344CB8AC3E}">
        <p14:creationId xmlns:p14="http://schemas.microsoft.com/office/powerpoint/2010/main" val="19696563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330" y="123092"/>
            <a:ext cx="8607669" cy="734158"/>
          </a:xfrm>
        </p:spPr>
        <p:txBody>
          <a:bodyPr/>
          <a:lstStyle/>
          <a:p>
            <a:r>
              <a:rPr lang="en-US" sz="2800" dirty="0" smtClean="0"/>
              <a:t>Example for Community-Provider Add-On – The Story of Two Localities </a:t>
            </a:r>
            <a:endParaRPr lang="en-US" sz="2800" dirty="0"/>
          </a:p>
        </p:txBody>
      </p:sp>
      <p:graphicFrame>
        <p:nvGraphicFramePr>
          <p:cNvPr id="3" name="Table 2"/>
          <p:cNvGraphicFramePr>
            <a:graphicFrameLocks noGrp="1"/>
          </p:cNvGraphicFramePr>
          <p:nvPr>
            <p:extLst>
              <p:ext uri="{D42A27DB-BD31-4B8C-83A1-F6EECF244321}">
                <p14:modId xmlns:p14="http://schemas.microsoft.com/office/powerpoint/2010/main" val="2676168424"/>
              </p:ext>
            </p:extLst>
          </p:nvPr>
        </p:nvGraphicFramePr>
        <p:xfrm>
          <a:off x="481545" y="857251"/>
          <a:ext cx="8535952" cy="4245545"/>
        </p:xfrm>
        <a:graphic>
          <a:graphicData uri="http://schemas.openxmlformats.org/drawingml/2006/table">
            <a:tbl>
              <a:tblPr firstRow="1" bandRow="1">
                <a:tableStyleId>{5940675A-B579-460E-94D1-54222C63F5DA}</a:tableStyleId>
              </a:tblPr>
              <a:tblGrid>
                <a:gridCol w="4150434">
                  <a:extLst>
                    <a:ext uri="{9D8B030D-6E8A-4147-A177-3AD203B41FA5}">
                      <a16:colId xmlns:a16="http://schemas.microsoft.com/office/drawing/2014/main" val="1014639410"/>
                    </a:ext>
                  </a:extLst>
                </a:gridCol>
                <a:gridCol w="4385518">
                  <a:extLst>
                    <a:ext uri="{9D8B030D-6E8A-4147-A177-3AD203B41FA5}">
                      <a16:colId xmlns:a16="http://schemas.microsoft.com/office/drawing/2014/main" val="4257208126"/>
                    </a:ext>
                  </a:extLst>
                </a:gridCol>
              </a:tblGrid>
              <a:tr h="323641">
                <a:tc>
                  <a:txBody>
                    <a:bodyPr/>
                    <a:lstStyle/>
                    <a:p>
                      <a:pPr marL="0" indent="0" algn="ctr">
                        <a:buFont typeface="Arial" panose="020B0604020202020204" pitchFamily="34" charset="0"/>
                        <a:buNone/>
                      </a:pPr>
                      <a:r>
                        <a:rPr lang="en-US" sz="1300" i="1" dirty="0" smtClean="0"/>
                        <a:t>Division A </a:t>
                      </a:r>
                      <a:endParaRPr lang="en-US" sz="1300" i="1" dirty="0"/>
                    </a:p>
                  </a:txBody>
                  <a:tcPr>
                    <a:lnB w="12700" cap="flat" cmpd="sng" algn="ctr">
                      <a:solidFill>
                        <a:schemeClr val="tx1"/>
                      </a:solidFill>
                      <a:prstDash val="sysDash"/>
                      <a:round/>
                      <a:headEnd type="none" w="med" len="med"/>
                      <a:tailEnd type="none" w="med" len="med"/>
                    </a:lnB>
                    <a:solidFill>
                      <a:schemeClr val="accent2">
                        <a:lumMod val="20000"/>
                        <a:lumOff val="80000"/>
                      </a:schemeClr>
                    </a:solidFill>
                  </a:tcPr>
                </a:tc>
                <a:tc>
                  <a:txBody>
                    <a:bodyPr/>
                    <a:lstStyle/>
                    <a:p>
                      <a:pPr marL="0" indent="0" algn="ctr">
                        <a:buFont typeface="Arial" panose="020B0604020202020204" pitchFamily="34" charset="0"/>
                        <a:buNone/>
                      </a:pPr>
                      <a:r>
                        <a:rPr lang="en-US" sz="1300" i="1" dirty="0" smtClean="0"/>
                        <a:t>Division</a:t>
                      </a:r>
                      <a:r>
                        <a:rPr lang="en-US" sz="1300" i="1" baseline="0" dirty="0" smtClean="0"/>
                        <a:t> B </a:t>
                      </a:r>
                      <a:endParaRPr lang="en-US" sz="1300" i="1" dirty="0"/>
                    </a:p>
                  </a:txBody>
                  <a:tcPr>
                    <a:lnB w="12700" cap="flat" cmpd="sng" algn="ctr">
                      <a:solidFill>
                        <a:schemeClr val="tx1"/>
                      </a:solidFill>
                      <a:prstDash val="sysDash"/>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947520940"/>
                  </a:ext>
                </a:extLst>
              </a:tr>
              <a:tr h="1659249">
                <a:tc>
                  <a:txBody>
                    <a:bodyPr/>
                    <a:lstStyle/>
                    <a:p>
                      <a:r>
                        <a:rPr lang="en-US" sz="1300" i="1" dirty="0" smtClean="0"/>
                        <a:t>Division</a:t>
                      </a:r>
                      <a:r>
                        <a:rPr lang="en-US" sz="1300" i="1" baseline="0" dirty="0" smtClean="0"/>
                        <a:t> A faces challenges utilizing all of their VPI slots due to lack of classroom space.   </a:t>
                      </a:r>
                    </a:p>
                    <a:p>
                      <a:pPr marL="285750" indent="-285750">
                        <a:buFont typeface="Arial" panose="020B0604020202020204" pitchFamily="34" charset="0"/>
                        <a:buChar char="•"/>
                      </a:pPr>
                      <a:r>
                        <a:rPr lang="en-US" sz="1300" b="0" i="1" u="none" strike="noStrike" cap="none" dirty="0" smtClean="0">
                          <a:solidFill>
                            <a:schemeClr val="tx1"/>
                          </a:solidFill>
                          <a:latin typeface="+mn-lt"/>
                          <a:ea typeface="+mn-ea"/>
                          <a:cs typeface="+mn-cs"/>
                          <a:sym typeface="Arial"/>
                        </a:rPr>
                        <a:t>The division develops</a:t>
                      </a:r>
                      <a:r>
                        <a:rPr lang="en-US" sz="1300" b="0" i="1" u="none" strike="noStrike" cap="none" baseline="0" dirty="0" smtClean="0">
                          <a:solidFill>
                            <a:schemeClr val="tx1"/>
                          </a:solidFill>
                          <a:latin typeface="+mn-lt"/>
                          <a:ea typeface="+mn-ea"/>
                          <a:cs typeface="+mn-cs"/>
                          <a:sym typeface="Arial"/>
                        </a:rPr>
                        <a:t> a partnership with a community-provider to open a new VPI classroom with 18 students. </a:t>
                      </a:r>
                    </a:p>
                    <a:p>
                      <a:pPr marL="285750" indent="-285750">
                        <a:buFont typeface="Arial" panose="020B0604020202020204" pitchFamily="34" charset="0"/>
                        <a:buChar char="•"/>
                      </a:pPr>
                      <a:r>
                        <a:rPr lang="en-US" sz="1300" b="0" i="1" u="none" strike="noStrike" cap="none" baseline="0" dirty="0" smtClean="0">
                          <a:solidFill>
                            <a:schemeClr val="tx1"/>
                          </a:solidFill>
                          <a:latin typeface="+mn-lt"/>
                          <a:ea typeface="+mn-ea"/>
                          <a:cs typeface="+mn-cs"/>
                          <a:sym typeface="Arial"/>
                        </a:rPr>
                        <a:t>Add-On funds are utilized to open the new classroom and to assist with cost of care in a community-provider setting. </a:t>
                      </a:r>
                      <a:endParaRPr lang="en-US" sz="1300" b="0" i="1" u="none" strike="noStrike" cap="none" dirty="0">
                        <a:solidFill>
                          <a:schemeClr val="tx1"/>
                        </a:solidFill>
                        <a:latin typeface="+mn-lt"/>
                        <a:ea typeface="+mn-ea"/>
                        <a:cs typeface="+mn-cs"/>
                        <a:sym typeface="Arial"/>
                      </a:endParaRPr>
                    </a:p>
                  </a:txBody>
                  <a:tcP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r>
                        <a:rPr lang="en-US" sz="1300" i="1" dirty="0" smtClean="0"/>
                        <a:t>Division B is</a:t>
                      </a:r>
                      <a:r>
                        <a:rPr lang="en-US" sz="1300" i="1" baseline="0" dirty="0" smtClean="0"/>
                        <a:t> eager to provide VPI slots to a part of the community where no school-based VPI classrooms are available. </a:t>
                      </a:r>
                    </a:p>
                    <a:p>
                      <a:pPr marL="285750" indent="-285750">
                        <a:buFont typeface="Arial" panose="020B0604020202020204" pitchFamily="34" charset="0"/>
                        <a:buChar char="•"/>
                      </a:pPr>
                      <a:r>
                        <a:rPr lang="en-US" sz="1300" i="1" dirty="0" smtClean="0"/>
                        <a:t>Division B develop</a:t>
                      </a:r>
                      <a:r>
                        <a:rPr lang="en-US" sz="1300" i="1" baseline="0" dirty="0" smtClean="0"/>
                        <a:t>s a partnership with a community-provider located in that area of the community and plans to offer 10 VPI slots.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300" b="0" i="1" u="none" strike="noStrike" cap="none" baseline="0" dirty="0" smtClean="0">
                          <a:solidFill>
                            <a:schemeClr val="tx1"/>
                          </a:solidFill>
                          <a:latin typeface="+mn-lt"/>
                          <a:ea typeface="+mn-ea"/>
                          <a:cs typeface="+mn-cs"/>
                          <a:sym typeface="Arial"/>
                        </a:rPr>
                        <a:t>Add-On funds are utilized to assist with cost of care in a community-provider setting. </a:t>
                      </a:r>
                      <a:endParaRPr lang="en-US" sz="1300" b="0" i="1" u="none" strike="noStrike" cap="none" dirty="0" smtClean="0">
                        <a:solidFill>
                          <a:schemeClr val="tx1"/>
                        </a:solidFill>
                        <a:latin typeface="+mn-lt"/>
                        <a:ea typeface="+mn-ea"/>
                        <a:cs typeface="+mn-cs"/>
                        <a:sym typeface="Arial"/>
                      </a:endParaRPr>
                    </a:p>
                  </a:txBody>
                  <a:tcP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333245873"/>
                  </a:ext>
                </a:extLst>
              </a:tr>
              <a:tr h="773067">
                <a:tc>
                  <a:txBody>
                    <a:bodyPr/>
                    <a:lstStyle/>
                    <a:p>
                      <a:r>
                        <a:rPr lang="en-US" sz="1300" i="1" dirty="0" smtClean="0"/>
                        <a:t>Division A submits</a:t>
                      </a:r>
                      <a:r>
                        <a:rPr lang="en-US" sz="1300" i="1" baseline="0" dirty="0" smtClean="0"/>
                        <a:t> a May 15 VPI Application and requests Community-Provider Add-On funds for 18 slots.  </a:t>
                      </a:r>
                      <a:endParaRPr lang="en-US" sz="1300" i="1" dirty="0"/>
                    </a:p>
                  </a:txBody>
                  <a:tcP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i="1" dirty="0" smtClean="0"/>
                        <a:t>Division B submits </a:t>
                      </a:r>
                      <a:r>
                        <a:rPr lang="en-US" sz="1300" i="1" baseline="0" dirty="0" smtClean="0"/>
                        <a:t>a May 15 VPI Application and requests Community-Provider Add-On funds for 10 slots.  </a:t>
                      </a:r>
                      <a:endParaRPr lang="en-US" sz="1300" i="1" dirty="0" smtClean="0"/>
                    </a:p>
                    <a:p>
                      <a:endParaRPr lang="en-US" sz="1300" i="1" baseline="0" dirty="0" smtClean="0"/>
                    </a:p>
                  </a:txBody>
                  <a:tcP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723540093"/>
                  </a:ext>
                </a:extLst>
              </a:tr>
              <a:tr h="1472437">
                <a:tc>
                  <a:txBody>
                    <a:bodyPr/>
                    <a:lstStyle/>
                    <a:p>
                      <a:r>
                        <a:rPr lang="en-US" sz="1300" i="1" dirty="0" smtClean="0"/>
                        <a:t>Division</a:t>
                      </a:r>
                      <a:r>
                        <a:rPr lang="en-US" sz="1300" i="1" baseline="0" dirty="0" smtClean="0"/>
                        <a:t> A receives approval from VDOE in June for Community-Provider Add-On funds for 18 slots and is eligible to receive Add-On funds for up to 18 slots for fall 2021-2022. </a:t>
                      </a:r>
                    </a:p>
                    <a:p>
                      <a:pPr marL="0" indent="0">
                        <a:buFont typeface="Arial" panose="020B0604020202020204" pitchFamily="34" charset="0"/>
                        <a:buNone/>
                      </a:pPr>
                      <a:endParaRPr lang="en-US" sz="1300" i="1" baseline="0" dirty="0" smtClean="0"/>
                    </a:p>
                  </a:txBody>
                  <a:tcPr>
                    <a:lnT w="12700" cap="flat" cmpd="sng" algn="ctr">
                      <a:solidFill>
                        <a:schemeClr val="tx1"/>
                      </a:solidFill>
                      <a:prstDash val="sysDash"/>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i="1" dirty="0" smtClean="0"/>
                        <a:t>Division B receives approval from VDOE in </a:t>
                      </a:r>
                      <a:r>
                        <a:rPr lang="en-US" sz="1300" b="0" i="1" u="none" strike="noStrike" cap="none" dirty="0" smtClean="0">
                          <a:solidFill>
                            <a:schemeClr val="tx1"/>
                          </a:solidFill>
                          <a:latin typeface="+mn-lt"/>
                          <a:ea typeface="+mn-ea"/>
                          <a:cs typeface="+mn-cs"/>
                          <a:sym typeface="Arial"/>
                        </a:rPr>
                        <a:t>June for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1" u="none" strike="noStrike" cap="none" dirty="0" smtClean="0">
                          <a:solidFill>
                            <a:schemeClr val="tx1"/>
                          </a:solidFill>
                          <a:latin typeface="+mn-lt"/>
                          <a:ea typeface="+mn-ea"/>
                          <a:cs typeface="+mn-cs"/>
                          <a:sym typeface="Arial"/>
                        </a:rPr>
                        <a:t>for Community-Provider Add-On funds for 10 slots and is eligible to receive Add-On funds for up to 10</a:t>
                      </a:r>
                      <a:r>
                        <a:rPr lang="en-US" sz="1300" b="0" i="1" u="none" strike="noStrike" cap="none" baseline="0" dirty="0" smtClean="0">
                          <a:solidFill>
                            <a:schemeClr val="tx1"/>
                          </a:solidFill>
                          <a:latin typeface="+mn-lt"/>
                          <a:ea typeface="+mn-ea"/>
                          <a:cs typeface="+mn-cs"/>
                          <a:sym typeface="Arial"/>
                        </a:rPr>
                        <a:t> </a:t>
                      </a:r>
                      <a:r>
                        <a:rPr lang="en-US" sz="1300" b="0" i="1" u="none" strike="noStrike" cap="none" dirty="0" smtClean="0">
                          <a:solidFill>
                            <a:schemeClr val="tx1"/>
                          </a:solidFill>
                          <a:latin typeface="+mn-lt"/>
                          <a:ea typeface="+mn-ea"/>
                          <a:cs typeface="+mn-cs"/>
                          <a:sym typeface="Arial"/>
                        </a:rPr>
                        <a:t>slots for fall 2021-2022. </a:t>
                      </a:r>
                    </a:p>
                    <a:p>
                      <a:endParaRPr lang="en-US" sz="1300" i="1" dirty="0"/>
                    </a:p>
                  </a:txBody>
                  <a:tcPr>
                    <a:lnT w="12700" cap="flat" cmpd="sng" algn="ctr">
                      <a:solidFill>
                        <a:schemeClr val="tx1"/>
                      </a:solidFill>
                      <a:prstDash val="sysDash"/>
                      <a:round/>
                      <a:headEnd type="none" w="med" len="med"/>
                      <a:tailEnd type="none" w="med" len="med"/>
                    </a:lnT>
                  </a:tcPr>
                </a:tc>
                <a:extLst>
                  <a:ext uri="{0D108BD9-81ED-4DB2-BD59-A6C34878D82A}">
                    <a16:rowId xmlns:a16="http://schemas.microsoft.com/office/drawing/2014/main" val="2100437404"/>
                  </a:ext>
                </a:extLst>
              </a:tr>
            </a:tbl>
          </a:graphicData>
        </a:graphic>
      </p:graphicFrame>
    </p:spTree>
    <p:extLst>
      <p:ext uri="{BB962C8B-B14F-4D97-AF65-F5344CB8AC3E}">
        <p14:creationId xmlns:p14="http://schemas.microsoft.com/office/powerpoint/2010/main" val="36773936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16" y="1720027"/>
            <a:ext cx="8520600" cy="841800"/>
          </a:xfrm>
        </p:spPr>
        <p:txBody>
          <a:bodyPr/>
          <a:lstStyle/>
          <a:p>
            <a:r>
              <a:rPr lang="en-US" i="1" dirty="0" smtClean="0"/>
              <a:t>Collaborating with Head Start to Increase </a:t>
            </a:r>
            <a:r>
              <a:rPr lang="en-US" i="1" dirty="0"/>
              <a:t>A</a:t>
            </a:r>
            <a:r>
              <a:rPr lang="en-US" i="1" dirty="0" smtClean="0"/>
              <a:t>ccess to </a:t>
            </a:r>
            <a:r>
              <a:rPr lang="en-US" i="1" dirty="0" err="1"/>
              <a:t>P</a:t>
            </a:r>
            <a:r>
              <a:rPr lang="en-US" i="1" dirty="0" err="1" smtClean="0"/>
              <a:t>reK</a:t>
            </a:r>
            <a:endParaRPr lang="en-US" i="1" dirty="0"/>
          </a:p>
        </p:txBody>
      </p:sp>
    </p:spTree>
    <p:extLst>
      <p:ext uri="{BB962C8B-B14F-4D97-AF65-F5344CB8AC3E}">
        <p14:creationId xmlns:p14="http://schemas.microsoft.com/office/powerpoint/2010/main" val="4288310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3"/>
          <p:cNvSpPr txBox="1">
            <a:spLocks noGrp="1"/>
          </p:cNvSpPr>
          <p:nvPr>
            <p:ph type="title"/>
          </p:nvPr>
        </p:nvSpPr>
        <p:spPr>
          <a:xfrm>
            <a:off x="551100" y="53125"/>
            <a:ext cx="8044200" cy="691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400"/>
              <a:buNone/>
            </a:pPr>
            <a:r>
              <a:rPr lang="en-US" sz="3100"/>
              <a:t>Collaboration with Head Start Partners  </a:t>
            </a:r>
            <a:endParaRPr sz="3100"/>
          </a:p>
        </p:txBody>
      </p:sp>
      <p:sp>
        <p:nvSpPr>
          <p:cNvPr id="119" name="Google Shape;119;p3"/>
          <p:cNvSpPr txBox="1">
            <a:spLocks noGrp="1"/>
          </p:cNvSpPr>
          <p:nvPr>
            <p:ph type="body" idx="1"/>
          </p:nvPr>
        </p:nvSpPr>
        <p:spPr>
          <a:xfrm>
            <a:off x="551098" y="566855"/>
            <a:ext cx="8592902"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US" sz="1400" i="1" dirty="0">
                <a:latin typeface="Arial"/>
                <a:ea typeface="Arial"/>
                <a:cs typeface="Arial"/>
                <a:sym typeface="Arial"/>
              </a:rPr>
              <a:t>In many Virginia localities, VPI programs are increasingly coordinating and collaborating with their Head Start partners to better serve the needs of the families in their communities. These efforts support families and increases accessibility to quality Early Childhood Education (ECE) options</a:t>
            </a:r>
            <a:r>
              <a:rPr lang="en-US" sz="1400" i="1" dirty="0" smtClean="0">
                <a:latin typeface="Arial"/>
                <a:ea typeface="Arial"/>
                <a:cs typeface="Arial"/>
                <a:sym typeface="Arial"/>
              </a:rPr>
              <a:t>. Many of these activities are highlighted in PDG B-5 Communities. </a:t>
            </a:r>
            <a:endParaRPr sz="1400" i="1" dirty="0">
              <a:latin typeface="Arial"/>
              <a:ea typeface="Arial"/>
              <a:cs typeface="Arial"/>
              <a:sym typeface="Arial"/>
            </a:endParaRPr>
          </a:p>
        </p:txBody>
      </p:sp>
      <p:graphicFrame>
        <p:nvGraphicFramePr>
          <p:cNvPr id="120" name="Google Shape;120;p3"/>
          <p:cNvGraphicFramePr/>
          <p:nvPr>
            <p:extLst>
              <p:ext uri="{D42A27DB-BD31-4B8C-83A1-F6EECF244321}">
                <p14:modId xmlns:p14="http://schemas.microsoft.com/office/powerpoint/2010/main" val="2702057757"/>
              </p:ext>
            </p:extLst>
          </p:nvPr>
        </p:nvGraphicFramePr>
        <p:xfrm>
          <a:off x="551098" y="1497345"/>
          <a:ext cx="8592900" cy="3291100"/>
        </p:xfrm>
        <a:graphic>
          <a:graphicData uri="http://schemas.openxmlformats.org/drawingml/2006/table">
            <a:tbl>
              <a:tblPr firstRow="1" bandRow="1">
                <a:noFill/>
              </a:tblPr>
              <a:tblGrid>
                <a:gridCol w="2433000">
                  <a:extLst>
                    <a:ext uri="{9D8B030D-6E8A-4147-A177-3AD203B41FA5}">
                      <a16:colId xmlns:a16="http://schemas.microsoft.com/office/drawing/2014/main" val="20000"/>
                    </a:ext>
                  </a:extLst>
                </a:gridCol>
                <a:gridCol w="6159900">
                  <a:extLst>
                    <a:ext uri="{9D8B030D-6E8A-4147-A177-3AD203B41FA5}">
                      <a16:colId xmlns:a16="http://schemas.microsoft.com/office/drawing/2014/main" val="20001"/>
                    </a:ext>
                  </a:extLst>
                </a:gridCol>
              </a:tblGrid>
              <a:tr h="284875">
                <a:tc>
                  <a:txBody>
                    <a:bodyPr/>
                    <a:lstStyle/>
                    <a:p>
                      <a:pPr marL="0" marR="0" lvl="0" indent="0" algn="l" rtl="0">
                        <a:lnSpc>
                          <a:spcPct val="100000"/>
                        </a:lnSpc>
                        <a:spcBef>
                          <a:spcPts val="0"/>
                        </a:spcBef>
                        <a:spcAft>
                          <a:spcPts val="0"/>
                        </a:spcAft>
                        <a:buNone/>
                      </a:pPr>
                      <a:r>
                        <a:rPr lang="en-US" sz="1400" b="1" i="1" u="none" strike="noStrike" cap="none">
                          <a:latin typeface="Arial"/>
                          <a:ea typeface="Arial"/>
                          <a:cs typeface="Arial"/>
                          <a:sym typeface="Arial"/>
                        </a:rPr>
                        <a:t>Strategy </a:t>
                      </a:r>
                      <a:endParaRPr sz="1400" b="1" i="1" u="none" strike="noStrike" cap="none">
                        <a:latin typeface="Arial"/>
                        <a:ea typeface="Arial"/>
                        <a:cs typeface="Arial"/>
                        <a:sym typeface="Arial"/>
                      </a:endParaRPr>
                    </a:p>
                  </a:txBody>
                  <a:tcPr marL="91450" marR="91450" marT="45725" marB="45725">
                    <a:solidFill>
                      <a:srgbClr val="C8D6D6"/>
                    </a:solidFill>
                  </a:tcPr>
                </a:tc>
                <a:tc>
                  <a:txBody>
                    <a:bodyPr/>
                    <a:lstStyle/>
                    <a:p>
                      <a:pPr marL="0" marR="0" lvl="0" indent="0" algn="l" rtl="0">
                        <a:lnSpc>
                          <a:spcPct val="100000"/>
                        </a:lnSpc>
                        <a:spcBef>
                          <a:spcPts val="0"/>
                        </a:spcBef>
                        <a:spcAft>
                          <a:spcPts val="0"/>
                        </a:spcAft>
                        <a:buNone/>
                      </a:pPr>
                      <a:r>
                        <a:rPr lang="en-US" sz="1400" b="1" i="1" u="none" strike="noStrike" cap="none">
                          <a:latin typeface="Arial"/>
                          <a:ea typeface="Arial"/>
                          <a:cs typeface="Arial"/>
                          <a:sym typeface="Arial"/>
                        </a:rPr>
                        <a:t>What this would mean for Divisions and Head Start Providers</a:t>
                      </a:r>
                      <a:endParaRPr sz="1400" b="1" i="1" u="none" strike="noStrike" cap="none">
                        <a:latin typeface="Arial"/>
                        <a:ea typeface="Arial"/>
                        <a:cs typeface="Arial"/>
                        <a:sym typeface="Arial"/>
                      </a:endParaRPr>
                    </a:p>
                  </a:txBody>
                  <a:tcPr marL="91450" marR="91450" marT="45725" marB="45725">
                    <a:solidFill>
                      <a:srgbClr val="C8D6D6"/>
                    </a:solidFill>
                  </a:tcPr>
                </a:tc>
                <a:extLst>
                  <a:ext uri="{0D108BD9-81ED-4DB2-BD59-A6C34878D82A}">
                    <a16:rowId xmlns:a16="http://schemas.microsoft.com/office/drawing/2014/main" val="10000"/>
                  </a:ext>
                </a:extLst>
              </a:tr>
              <a:tr h="1082550">
                <a:tc>
                  <a:txBody>
                    <a:bodyPr/>
                    <a:lstStyle/>
                    <a:p>
                      <a:pPr marL="0" marR="0" lvl="0" indent="0" algn="l" rtl="0">
                        <a:lnSpc>
                          <a:spcPct val="100000"/>
                        </a:lnSpc>
                        <a:spcBef>
                          <a:spcPts val="0"/>
                        </a:spcBef>
                        <a:spcAft>
                          <a:spcPts val="0"/>
                        </a:spcAft>
                        <a:buNone/>
                      </a:pPr>
                      <a:r>
                        <a:rPr lang="en-US" b="1"/>
                        <a:t>Coordinated Enrollment Plan</a:t>
                      </a:r>
                      <a:endParaRPr b="1" u="none" strike="noStrike" cap="none"/>
                    </a:p>
                  </a:txBody>
                  <a:tcPr marL="91450" marR="91450" marT="45725" marB="45725">
                    <a:solidFill>
                      <a:srgbClr val="F2F2F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dirty="0">
                          <a:solidFill>
                            <a:schemeClr val="dk1"/>
                          </a:solidFill>
                        </a:rPr>
                        <a:t>Coordinated Enrollment allows communities to maximize community capacity for ECE programs and funding from federal, state, and local sources.  Partners can utilize MOU’s, MOA’s, or Coordination Agreements with help from LEA’s to help articulate the roles that each program plays to make this successful.</a:t>
                      </a:r>
                      <a:endParaRPr sz="1400" u="none" strike="noStrike" cap="none" dirty="0">
                        <a:solidFill>
                          <a:schemeClr val="dk1"/>
                        </a:solidFill>
                        <a:latin typeface="Arial"/>
                        <a:ea typeface="Arial"/>
                        <a:cs typeface="Arial"/>
                        <a:sym typeface="Arial"/>
                      </a:endParaRPr>
                    </a:p>
                  </a:txBody>
                  <a:tcPr marL="91450" marR="91450" marT="45725" marB="45725">
                    <a:solidFill>
                      <a:srgbClr val="F2F2F2"/>
                    </a:solidFill>
                  </a:tcPr>
                </a:tc>
                <a:extLst>
                  <a:ext uri="{0D108BD9-81ED-4DB2-BD59-A6C34878D82A}">
                    <a16:rowId xmlns:a16="http://schemas.microsoft.com/office/drawing/2014/main" val="10001"/>
                  </a:ext>
                </a:extLst>
              </a:tr>
              <a:tr h="883150">
                <a:tc>
                  <a:txBody>
                    <a:bodyPr/>
                    <a:lstStyle/>
                    <a:p>
                      <a:pPr marL="0" marR="0" lvl="0" indent="0" algn="l" rtl="0">
                        <a:lnSpc>
                          <a:spcPct val="100000"/>
                        </a:lnSpc>
                        <a:spcBef>
                          <a:spcPts val="0"/>
                        </a:spcBef>
                        <a:spcAft>
                          <a:spcPts val="0"/>
                        </a:spcAft>
                        <a:buNone/>
                      </a:pPr>
                      <a:r>
                        <a:rPr lang="en-US" b="1">
                          <a:solidFill>
                            <a:schemeClr val="dk1"/>
                          </a:solidFill>
                        </a:rPr>
                        <a:t>Joint Recruitment </a:t>
                      </a:r>
                      <a:endParaRPr b="1" u="none" strike="noStrike" cap="none">
                        <a:solidFill>
                          <a:schemeClr val="dk1"/>
                        </a:solidFill>
                      </a:endParaRPr>
                    </a:p>
                  </a:txBody>
                  <a:tcPr marL="91450" marR="91450" marT="45725" marB="45725">
                    <a:solidFill>
                      <a:srgbClr val="F2F2F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a:t>Joint recruitment efforts gives HS and VPI programs the opportunity to share consistent messaging for families on eligibility requirements.  Communities can development coordinated  enrollment practices and registration activities.</a:t>
                      </a:r>
                      <a:endParaRPr sz="1400" u="none" strike="noStrike" cap="none">
                        <a:latin typeface="Arial"/>
                        <a:ea typeface="Arial"/>
                        <a:cs typeface="Arial"/>
                        <a:sym typeface="Arial"/>
                      </a:endParaRPr>
                    </a:p>
                  </a:txBody>
                  <a:tcPr marL="91450" marR="91450" marT="45725" marB="45725">
                    <a:solidFill>
                      <a:srgbClr val="F2F2F2"/>
                    </a:solidFill>
                  </a:tcPr>
                </a:tc>
                <a:extLst>
                  <a:ext uri="{0D108BD9-81ED-4DB2-BD59-A6C34878D82A}">
                    <a16:rowId xmlns:a16="http://schemas.microsoft.com/office/drawing/2014/main" val="10002"/>
                  </a:ext>
                </a:extLst>
              </a:tr>
              <a:tr h="883150">
                <a:tc>
                  <a:txBody>
                    <a:bodyPr/>
                    <a:lstStyle/>
                    <a:p>
                      <a:pPr marL="0" marR="0" lvl="0" indent="0" algn="l" rtl="0">
                        <a:lnSpc>
                          <a:spcPct val="100000"/>
                        </a:lnSpc>
                        <a:spcBef>
                          <a:spcPts val="0"/>
                        </a:spcBef>
                        <a:spcAft>
                          <a:spcPts val="0"/>
                        </a:spcAft>
                        <a:buNone/>
                      </a:pPr>
                      <a:r>
                        <a:rPr lang="en-US" b="1">
                          <a:solidFill>
                            <a:schemeClr val="dk1"/>
                          </a:solidFill>
                        </a:rPr>
                        <a:t>Coordinated Application Process</a:t>
                      </a:r>
                      <a:endParaRPr b="1" u="none" strike="noStrike" cap="none">
                        <a:solidFill>
                          <a:schemeClr val="dk1"/>
                        </a:solidFill>
                      </a:endParaRPr>
                    </a:p>
                  </a:txBody>
                  <a:tcPr marL="91450" marR="91450" marT="45725" marB="45725">
                    <a:solidFill>
                      <a:srgbClr val="F2F2F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dirty="0"/>
                        <a:t>Offering one unified application for families to complete when applying for  quality early childhood program options serving children birth to four years old, helps eliminate duplication or redundancy in the system.</a:t>
                      </a:r>
                      <a:endParaRPr sz="1400" u="none" strike="noStrike" cap="none" dirty="0">
                        <a:latin typeface="Arial"/>
                        <a:ea typeface="Arial"/>
                        <a:cs typeface="Arial"/>
                        <a:sym typeface="Arial"/>
                      </a:endParaRPr>
                    </a:p>
                  </a:txBody>
                  <a:tcPr marL="91450" marR="91450" marT="45725" marB="45725">
                    <a:solidFill>
                      <a:srgbClr val="F2F2F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103826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bdd1f9cbf9_0_6"/>
          <p:cNvSpPr txBox="1"/>
          <p:nvPr/>
        </p:nvSpPr>
        <p:spPr>
          <a:xfrm>
            <a:off x="483975" y="85725"/>
            <a:ext cx="8368800" cy="10158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2900">
                <a:solidFill>
                  <a:schemeClr val="accent2"/>
                </a:solidFill>
                <a:latin typeface="Trebuchet MS"/>
                <a:ea typeface="Trebuchet MS"/>
                <a:cs typeface="Trebuchet MS"/>
                <a:sym typeface="Trebuchet MS"/>
              </a:rPr>
              <a:t>Questions to Consider and Recommended Actions: Collaboration with Head Start </a:t>
            </a:r>
            <a:r>
              <a:rPr lang="en-US" sz="3100">
                <a:solidFill>
                  <a:schemeClr val="accent2"/>
                </a:solidFill>
                <a:latin typeface="Trebuchet MS"/>
                <a:ea typeface="Trebuchet MS"/>
                <a:cs typeface="Trebuchet MS"/>
                <a:sym typeface="Trebuchet MS"/>
              </a:rPr>
              <a:t> </a:t>
            </a:r>
            <a:endParaRPr sz="3100">
              <a:solidFill>
                <a:schemeClr val="accent2"/>
              </a:solidFill>
              <a:latin typeface="Trebuchet MS"/>
              <a:ea typeface="Trebuchet MS"/>
              <a:cs typeface="Trebuchet MS"/>
              <a:sym typeface="Trebuchet MS"/>
            </a:endParaRPr>
          </a:p>
        </p:txBody>
      </p:sp>
      <p:sp>
        <p:nvSpPr>
          <p:cNvPr id="126" name="Google Shape;126;gbdd1f9cbf9_0_6"/>
          <p:cNvSpPr txBox="1"/>
          <p:nvPr/>
        </p:nvSpPr>
        <p:spPr>
          <a:xfrm>
            <a:off x="576375" y="1006325"/>
            <a:ext cx="8368800" cy="431397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i="1" dirty="0"/>
              <a:t>Questions to Consider: </a:t>
            </a:r>
            <a:endParaRPr u="sng" dirty="0"/>
          </a:p>
          <a:p>
            <a:pPr marL="457200" lvl="0" indent="-317500" algn="l" rtl="0">
              <a:spcBef>
                <a:spcPts val="0"/>
              </a:spcBef>
              <a:spcAft>
                <a:spcPts val="0"/>
              </a:spcAft>
              <a:buSzPts val="1400"/>
              <a:buChar char="●"/>
            </a:pPr>
            <a:r>
              <a:rPr lang="en-US" dirty="0" smtClean="0"/>
              <a:t>How can </a:t>
            </a:r>
            <a:r>
              <a:rPr lang="en-US" dirty="0"/>
              <a:t>a </a:t>
            </a:r>
            <a:r>
              <a:rPr lang="en-US" dirty="0" smtClean="0"/>
              <a:t>partnership strengthen how you </a:t>
            </a:r>
            <a:r>
              <a:rPr lang="en-US" dirty="0"/>
              <a:t>address the needs of providing quality care for all </a:t>
            </a:r>
            <a:r>
              <a:rPr lang="en-US" dirty="0" smtClean="0"/>
              <a:t>3- </a:t>
            </a:r>
            <a:r>
              <a:rPr lang="en-US" dirty="0"/>
              <a:t>and </a:t>
            </a:r>
            <a:r>
              <a:rPr lang="en-US" dirty="0" smtClean="0"/>
              <a:t>4- year olds </a:t>
            </a:r>
            <a:r>
              <a:rPr lang="en-US" dirty="0"/>
              <a:t>in your localities?</a:t>
            </a:r>
            <a:endParaRPr dirty="0"/>
          </a:p>
          <a:p>
            <a:pPr marL="457200" lvl="0" indent="-317500" algn="l" rtl="0">
              <a:spcBef>
                <a:spcPts val="0"/>
              </a:spcBef>
              <a:spcAft>
                <a:spcPts val="0"/>
              </a:spcAft>
              <a:buSzPts val="1400"/>
              <a:buChar char="●"/>
            </a:pPr>
            <a:r>
              <a:rPr lang="en-US" dirty="0" smtClean="0"/>
              <a:t>How can </a:t>
            </a:r>
            <a:r>
              <a:rPr lang="en-US" dirty="0"/>
              <a:t>increased collaboration between VPI programs and HS partners reduce </a:t>
            </a:r>
            <a:r>
              <a:rPr lang="en-US" dirty="0" smtClean="0"/>
              <a:t>waitlists</a:t>
            </a:r>
            <a:r>
              <a:rPr lang="en-US" dirty="0"/>
              <a:t>?</a:t>
            </a:r>
            <a:endParaRPr dirty="0"/>
          </a:p>
          <a:p>
            <a:pPr marL="457200" lvl="0" indent="-317500" algn="l" rtl="0">
              <a:spcBef>
                <a:spcPts val="0"/>
              </a:spcBef>
              <a:spcAft>
                <a:spcPts val="0"/>
              </a:spcAft>
              <a:buSzPts val="1400"/>
              <a:buChar char="●"/>
            </a:pPr>
            <a:r>
              <a:rPr lang="en-US" dirty="0"/>
              <a:t>How can you instill trust and increase communication across ECE programs participating in partnerships?</a:t>
            </a:r>
            <a:endParaRPr dirty="0"/>
          </a:p>
          <a:p>
            <a:pPr marL="457200" lvl="0" indent="-317500" algn="l" rtl="0">
              <a:spcBef>
                <a:spcPts val="0"/>
              </a:spcBef>
              <a:spcAft>
                <a:spcPts val="0"/>
              </a:spcAft>
              <a:buSzPts val="1400"/>
              <a:buChar char="●"/>
            </a:pPr>
            <a:r>
              <a:rPr lang="en-US" dirty="0"/>
              <a:t>How do you achieve total buy-in and ongoing support from key Administrative decision makers in the ECE system?</a:t>
            </a:r>
            <a:endParaRPr dirty="0"/>
          </a:p>
          <a:p>
            <a:pPr marL="457200" lvl="0" indent="-317500" algn="l" rtl="0">
              <a:spcBef>
                <a:spcPts val="0"/>
              </a:spcBef>
              <a:spcAft>
                <a:spcPts val="0"/>
              </a:spcAft>
              <a:buSzPts val="1400"/>
              <a:buChar char="●"/>
            </a:pPr>
            <a:r>
              <a:rPr lang="en-US" dirty="0"/>
              <a:t>What considerations are required to create coordinated enrollment? What steps are needed for the partnership to thrive?</a:t>
            </a:r>
            <a:endParaRPr dirty="0"/>
          </a:p>
          <a:p>
            <a:pPr marL="285750" lvl="0" indent="-234950" algn="l" rtl="0">
              <a:spcBef>
                <a:spcPts val="0"/>
              </a:spcBef>
              <a:spcAft>
                <a:spcPts val="0"/>
              </a:spcAft>
              <a:buNone/>
            </a:pPr>
            <a:endParaRPr sz="800" dirty="0"/>
          </a:p>
          <a:p>
            <a:pPr marL="0" lvl="0" indent="0" algn="l" rtl="0">
              <a:spcBef>
                <a:spcPts val="0"/>
              </a:spcBef>
              <a:spcAft>
                <a:spcPts val="0"/>
              </a:spcAft>
              <a:buNone/>
            </a:pPr>
            <a:r>
              <a:rPr lang="en-US" i="1" dirty="0"/>
              <a:t>To Do:</a:t>
            </a:r>
            <a:endParaRPr dirty="0"/>
          </a:p>
          <a:p>
            <a:pPr marL="285750" lvl="0" indent="-285750" algn="l" rtl="0">
              <a:spcBef>
                <a:spcPts val="0"/>
              </a:spcBef>
              <a:spcAft>
                <a:spcPts val="0"/>
              </a:spcAft>
              <a:buSzPts val="1400"/>
              <a:buFont typeface="Noto Sans Symbols"/>
              <a:buChar char="✔"/>
            </a:pPr>
            <a:r>
              <a:rPr lang="en-US" dirty="0"/>
              <a:t>Review information about Coordinated Enrollment Across Early Care and Education settings on </a:t>
            </a:r>
            <a:r>
              <a:rPr lang="en-US" u="sng" dirty="0">
                <a:solidFill>
                  <a:schemeClr val="hlink"/>
                </a:solidFill>
                <a:hlinkClick r:id="rId3"/>
              </a:rPr>
              <a:t>ECLKC</a:t>
            </a:r>
            <a:r>
              <a:rPr lang="en-US" dirty="0"/>
              <a:t>.</a:t>
            </a:r>
            <a:endParaRPr dirty="0"/>
          </a:p>
          <a:p>
            <a:pPr marL="285750" lvl="0" indent="-285750" algn="l" rtl="0">
              <a:spcBef>
                <a:spcPts val="0"/>
              </a:spcBef>
              <a:spcAft>
                <a:spcPts val="0"/>
              </a:spcAft>
              <a:buSzPts val="1400"/>
              <a:buFont typeface="Noto Sans Symbols"/>
              <a:buChar char="✔"/>
            </a:pPr>
            <a:r>
              <a:rPr lang="en-US" dirty="0"/>
              <a:t>Register for </a:t>
            </a:r>
            <a:r>
              <a:rPr lang="en-US" u="sng" dirty="0">
                <a:solidFill>
                  <a:schemeClr val="hlink"/>
                </a:solidFill>
                <a:hlinkClick r:id="rId4"/>
              </a:rPr>
              <a:t>VDOE Cups and Conversations</a:t>
            </a:r>
            <a:r>
              <a:rPr lang="en-US" dirty="0"/>
              <a:t> webinar to obtain illustrations from the field displaying active collaboration with their HS partners across Virginia.</a:t>
            </a:r>
            <a:endParaRPr dirty="0"/>
          </a:p>
          <a:p>
            <a:pPr marL="285750" lvl="0" indent="-285750" algn="l" rtl="0">
              <a:spcBef>
                <a:spcPts val="480"/>
              </a:spcBef>
              <a:spcAft>
                <a:spcPts val="0"/>
              </a:spcAft>
              <a:buSzPts val="1400"/>
              <a:buFont typeface="Noto Sans Symbols"/>
              <a:buChar char="✔"/>
            </a:pPr>
            <a:r>
              <a:rPr lang="en-US" dirty="0"/>
              <a:t>Begin conversations with HS partners about how to maximize enrollment slots in your            localities increasing access to high quality preschool options for eligible children.</a:t>
            </a:r>
            <a:endParaRPr dirty="0"/>
          </a:p>
          <a:p>
            <a:pPr marL="457200" lvl="0" indent="0" algn="l" rtl="0">
              <a:spcBef>
                <a:spcPts val="480"/>
              </a:spcBef>
              <a:spcAft>
                <a:spcPts val="0"/>
              </a:spcAft>
              <a:buNone/>
            </a:pPr>
            <a:endParaRPr dirty="0"/>
          </a:p>
        </p:txBody>
      </p:sp>
    </p:spTree>
    <p:extLst>
      <p:ext uri="{BB962C8B-B14F-4D97-AF65-F5344CB8AC3E}">
        <p14:creationId xmlns:p14="http://schemas.microsoft.com/office/powerpoint/2010/main" val="1049965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State of Early Learning in VA </a:t>
            </a:r>
            <a:endParaRPr lang="en-US" dirty="0"/>
          </a:p>
        </p:txBody>
      </p:sp>
      <p:sp>
        <p:nvSpPr>
          <p:cNvPr id="3" name="Text Placeholder 2"/>
          <p:cNvSpPr>
            <a:spLocks noGrp="1"/>
          </p:cNvSpPr>
          <p:nvPr>
            <p:ph type="body" idx="1"/>
          </p:nvPr>
        </p:nvSpPr>
        <p:spPr>
          <a:xfrm>
            <a:off x="525780" y="1076611"/>
            <a:ext cx="8572500" cy="3263400"/>
          </a:xfrm>
        </p:spPr>
        <p:txBody>
          <a:bodyPr/>
          <a:lstStyle/>
          <a:p>
            <a:pPr marL="139700" indent="0">
              <a:buNone/>
            </a:pPr>
            <a:r>
              <a:rPr lang="en-US" sz="1600" i="1" dirty="0" smtClean="0">
                <a:latin typeface="+mn-lt"/>
              </a:rPr>
              <a:t>Fall 2020 data shows the significant impact of </a:t>
            </a:r>
            <a:r>
              <a:rPr lang="en-US" sz="1600" i="1" dirty="0">
                <a:latin typeface="+mn-lt"/>
              </a:rPr>
              <a:t>COVID 19 on Virginia’s youngest </a:t>
            </a:r>
            <a:r>
              <a:rPr lang="en-US" sz="1600" i="1" dirty="0" smtClean="0">
                <a:latin typeface="+mn-lt"/>
              </a:rPr>
              <a:t>learners.</a:t>
            </a:r>
            <a:endParaRPr lang="en-US" sz="1600" dirty="0" smtClean="0">
              <a:latin typeface="+mn-lt"/>
            </a:endParaRPr>
          </a:p>
          <a:p>
            <a:r>
              <a:rPr lang="en-US" sz="1400" dirty="0" smtClean="0">
                <a:solidFill>
                  <a:schemeClr val="tx1"/>
                </a:solidFill>
                <a:latin typeface="+mn-lt"/>
              </a:rPr>
              <a:t>Many young learners are not enrolled in school this year. </a:t>
            </a:r>
          </a:p>
          <a:p>
            <a:pPr lvl="1"/>
            <a:r>
              <a:rPr lang="en-US" sz="1400" dirty="0" smtClean="0">
                <a:solidFill>
                  <a:schemeClr val="tx1"/>
                </a:solidFill>
                <a:latin typeface="+mn-lt"/>
              </a:rPr>
              <a:t>Approximately 6,400 fewer preschoolers and 12,000 fewer kindergarteners are enrolled this year. Preschool drops were 4 times larger among children from economically disadvantaged families, and larger among Black and Hispanic Children. </a:t>
            </a:r>
          </a:p>
          <a:p>
            <a:pPr lvl="1"/>
            <a:r>
              <a:rPr lang="en-US" sz="1400" dirty="0" smtClean="0">
                <a:solidFill>
                  <a:schemeClr val="tx1"/>
                </a:solidFill>
                <a:latin typeface="+mn-lt"/>
              </a:rPr>
              <a:t>Enrollment drops were larger for schools that were virtual only. </a:t>
            </a:r>
          </a:p>
          <a:p>
            <a:r>
              <a:rPr lang="en-US" sz="1400" dirty="0" smtClean="0">
                <a:solidFill>
                  <a:schemeClr val="tx1"/>
                </a:solidFill>
                <a:latin typeface="+mn-lt"/>
              </a:rPr>
              <a:t>COVID has negatively affected young learners’ academic and social-emotional development. </a:t>
            </a:r>
          </a:p>
          <a:p>
            <a:pPr lvl="1"/>
            <a:r>
              <a:rPr lang="en-US" sz="1400" dirty="0" smtClean="0">
                <a:solidFill>
                  <a:schemeClr val="tx1"/>
                </a:solidFill>
                <a:latin typeface="+mn-lt"/>
              </a:rPr>
              <a:t>45% of Virginia’s Kindergarteners started school without the key literacy, match, and social-emotional skills needed to be successful – an increase from past years. </a:t>
            </a:r>
          </a:p>
          <a:p>
            <a:pPr lvl="1"/>
            <a:r>
              <a:rPr lang="en-US" sz="1400" dirty="0" smtClean="0">
                <a:solidFill>
                  <a:schemeClr val="tx1"/>
                </a:solidFill>
                <a:latin typeface="+mn-lt"/>
              </a:rPr>
              <a:t>The drop in kindergarten literacy represents the largest ever single year decrease (5x larger than any other decrease). </a:t>
            </a:r>
          </a:p>
          <a:p>
            <a:pPr lvl="1"/>
            <a:r>
              <a:rPr lang="en-US" sz="1400" dirty="0" smtClean="0">
                <a:solidFill>
                  <a:schemeClr val="tx1"/>
                </a:solidFill>
                <a:latin typeface="+mn-lt"/>
              </a:rPr>
              <a:t>A disproportionate percentage of Black, Hispanic, economically-disadvantaged, and Dual Language Learners are entering kindergarten without the literacy skills they need.  </a:t>
            </a:r>
          </a:p>
          <a:p>
            <a:pPr marL="139700" indent="0">
              <a:buNone/>
            </a:pPr>
            <a:r>
              <a:rPr lang="en-US" sz="1600" b="1" dirty="0" smtClean="0">
                <a:latin typeface="+mn-lt"/>
              </a:rPr>
              <a:t>Virginia must expand access to quality early learning to address these challenges. </a:t>
            </a:r>
            <a:endParaRPr lang="en-US" sz="1600" b="1" dirty="0">
              <a:latin typeface="+mn-lt"/>
            </a:endParaRPr>
          </a:p>
        </p:txBody>
      </p:sp>
    </p:spTree>
    <p:extLst>
      <p:ext uri="{BB962C8B-B14F-4D97-AF65-F5344CB8AC3E}">
        <p14:creationId xmlns:p14="http://schemas.microsoft.com/office/powerpoint/2010/main" val="23426985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40"/>
          <p:cNvSpPr txBox="1">
            <a:spLocks noGrp="1"/>
          </p:cNvSpPr>
          <p:nvPr>
            <p:ph type="title"/>
          </p:nvPr>
        </p:nvSpPr>
        <p:spPr>
          <a:xfrm>
            <a:off x="536330" y="123092"/>
            <a:ext cx="8607669" cy="734158"/>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400"/>
              <a:buNone/>
            </a:pPr>
            <a:r>
              <a:rPr lang="en-US" sz="2800"/>
              <a:t>Example for Head Start Collaboration – The Story of Two Localities </a:t>
            </a:r>
            <a:endParaRPr sz="2800"/>
          </a:p>
        </p:txBody>
      </p:sp>
      <p:graphicFrame>
        <p:nvGraphicFramePr>
          <p:cNvPr id="511" name="Google Shape;511;p40"/>
          <p:cNvGraphicFramePr/>
          <p:nvPr>
            <p:extLst>
              <p:ext uri="{D42A27DB-BD31-4B8C-83A1-F6EECF244321}">
                <p14:modId xmlns:p14="http://schemas.microsoft.com/office/powerpoint/2010/main" val="4234119103"/>
              </p:ext>
            </p:extLst>
          </p:nvPr>
        </p:nvGraphicFramePr>
        <p:xfrm>
          <a:off x="481545" y="857251"/>
          <a:ext cx="8535950" cy="4554535"/>
        </p:xfrm>
        <a:graphic>
          <a:graphicData uri="http://schemas.openxmlformats.org/drawingml/2006/table">
            <a:tbl>
              <a:tblPr firstRow="1" bandRow="1">
                <a:noFill/>
              </a:tblPr>
              <a:tblGrid>
                <a:gridCol w="4150425">
                  <a:extLst>
                    <a:ext uri="{9D8B030D-6E8A-4147-A177-3AD203B41FA5}">
                      <a16:colId xmlns:a16="http://schemas.microsoft.com/office/drawing/2014/main" val="20000"/>
                    </a:ext>
                  </a:extLst>
                </a:gridCol>
                <a:gridCol w="4385525">
                  <a:extLst>
                    <a:ext uri="{9D8B030D-6E8A-4147-A177-3AD203B41FA5}">
                      <a16:colId xmlns:a16="http://schemas.microsoft.com/office/drawing/2014/main" val="20001"/>
                    </a:ext>
                  </a:extLst>
                </a:gridCol>
              </a:tblGrid>
              <a:tr h="323650">
                <a:tc>
                  <a:txBody>
                    <a:bodyPr/>
                    <a:lstStyle/>
                    <a:p>
                      <a:pPr marL="0" marR="0" lvl="0" indent="0" algn="ctr" rtl="0">
                        <a:lnSpc>
                          <a:spcPct val="100000"/>
                        </a:lnSpc>
                        <a:spcBef>
                          <a:spcPts val="0"/>
                        </a:spcBef>
                        <a:spcAft>
                          <a:spcPts val="0"/>
                        </a:spcAft>
                        <a:buClr>
                          <a:srgbClr val="000000"/>
                        </a:buClr>
                        <a:buSzPts val="1300"/>
                        <a:buFont typeface="Arial"/>
                        <a:buNone/>
                      </a:pPr>
                      <a:r>
                        <a:rPr lang="en-US" sz="1300" i="1" u="none" strike="noStrike" cap="none"/>
                        <a:t>Division A </a:t>
                      </a:r>
                      <a:endParaRPr sz="1300" i="1" u="none" strike="noStrike" cap="none"/>
                    </a:p>
                  </a:txBody>
                  <a:tcPr marL="91450" marR="91450" marT="45725" marB="45725">
                    <a:lnB w="12700" cap="flat" cmpd="sng">
                      <a:solidFill>
                        <a:schemeClr val="dk1"/>
                      </a:solidFill>
                      <a:prstDash val="dash"/>
                      <a:round/>
                      <a:headEnd type="none" w="sm" len="sm"/>
                      <a:tailEnd type="none" w="sm" len="sm"/>
                    </a:lnB>
                    <a:solidFill>
                      <a:srgbClr val="F6CED2"/>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i="1" u="none" strike="noStrike" cap="none"/>
                        <a:t>Division B </a:t>
                      </a:r>
                      <a:endParaRPr sz="1300" i="1" u="none" strike="noStrike" cap="none"/>
                    </a:p>
                  </a:txBody>
                  <a:tcPr marL="91450" marR="91450" marT="45725" marB="45725">
                    <a:lnB w="12700" cap="flat" cmpd="sng">
                      <a:solidFill>
                        <a:schemeClr val="dk1"/>
                      </a:solidFill>
                      <a:prstDash val="dash"/>
                      <a:round/>
                      <a:headEnd type="none" w="sm" len="sm"/>
                      <a:tailEnd type="none" w="sm" len="sm"/>
                    </a:lnB>
                    <a:solidFill>
                      <a:srgbClr val="F6CED2"/>
                    </a:solidFill>
                  </a:tcPr>
                </a:tc>
                <a:extLst>
                  <a:ext uri="{0D108BD9-81ED-4DB2-BD59-A6C34878D82A}">
                    <a16:rowId xmlns:a16="http://schemas.microsoft.com/office/drawing/2014/main" val="10000"/>
                  </a:ext>
                </a:extLst>
              </a:tr>
              <a:tr h="1659250">
                <a:tc>
                  <a:txBody>
                    <a:bodyPr/>
                    <a:lstStyle/>
                    <a:p>
                      <a:pPr marL="0" lvl="0" indent="0" algn="l" rtl="0">
                        <a:spcBef>
                          <a:spcPts val="0"/>
                        </a:spcBef>
                        <a:spcAft>
                          <a:spcPts val="0"/>
                        </a:spcAft>
                        <a:buNone/>
                      </a:pPr>
                      <a:r>
                        <a:rPr lang="en-US" sz="1300" dirty="0"/>
                        <a:t>Division A serves 156 HS and 144 VPI children.</a:t>
                      </a:r>
                      <a:endParaRPr sz="1300" dirty="0"/>
                    </a:p>
                    <a:p>
                      <a:pPr marL="457200" lvl="0" indent="-311150" algn="l" rtl="0">
                        <a:spcBef>
                          <a:spcPts val="0"/>
                        </a:spcBef>
                        <a:spcAft>
                          <a:spcPts val="0"/>
                        </a:spcAft>
                        <a:buSzPts val="1300"/>
                        <a:buChar char="●"/>
                      </a:pPr>
                      <a:r>
                        <a:rPr lang="en-US" sz="1300" dirty="0"/>
                        <a:t>Division A provides joint messaging for Head Start and VPI programming to support recruitment and enrollment efforts in their locality with one unified enrollment application for families to complete.</a:t>
                      </a:r>
                      <a:endParaRPr sz="1300" dirty="0"/>
                    </a:p>
                    <a:p>
                      <a:pPr marL="457200" lvl="0" indent="-311150" algn="l" rtl="0">
                        <a:spcBef>
                          <a:spcPts val="0"/>
                        </a:spcBef>
                        <a:spcAft>
                          <a:spcPts val="0"/>
                        </a:spcAft>
                        <a:buSzPts val="1300"/>
                        <a:buChar char="●"/>
                      </a:pPr>
                      <a:r>
                        <a:rPr lang="en-US" sz="1300" dirty="0"/>
                        <a:t>Division A provides coordinated professional development, training and technical assistance across all preschool programming.</a:t>
                      </a:r>
                      <a:endParaRPr sz="1300" dirty="0"/>
                    </a:p>
                  </a:txBody>
                  <a:tcPr marL="91450" marR="91450" marT="45725" marB="45725">
                    <a:lnT w="12700" cap="flat" cmpd="sng">
                      <a:solidFill>
                        <a:schemeClr val="dk1"/>
                      </a:solidFill>
                      <a:prstDash val="dash"/>
                      <a:round/>
                      <a:headEnd type="none" w="sm" len="sm"/>
                      <a:tailEnd type="none" w="sm" len="sm"/>
                    </a:lnT>
                    <a:lnB w="12700" cap="flat" cmpd="sng">
                      <a:solidFill>
                        <a:schemeClr val="dk1"/>
                      </a:solidFill>
                      <a:prstDash val="dash"/>
                      <a:round/>
                      <a:headEnd type="none" w="sm" len="sm"/>
                      <a:tailEnd type="none" w="sm" len="sm"/>
                    </a:lnB>
                  </a:tcPr>
                </a:tc>
                <a:tc>
                  <a:txBody>
                    <a:bodyPr/>
                    <a:lstStyle/>
                    <a:p>
                      <a:pPr marL="0" lvl="0" indent="0" algn="l" rtl="0">
                        <a:spcBef>
                          <a:spcPts val="0"/>
                        </a:spcBef>
                        <a:spcAft>
                          <a:spcPts val="0"/>
                        </a:spcAft>
                        <a:buNone/>
                      </a:pPr>
                      <a:r>
                        <a:rPr lang="en-US" sz="1300" dirty="0"/>
                        <a:t>Division B serves</a:t>
                      </a:r>
                      <a:r>
                        <a:rPr lang="en-US" sz="1300" dirty="0">
                          <a:solidFill>
                            <a:srgbClr val="FF0000"/>
                          </a:solidFill>
                        </a:rPr>
                        <a:t> </a:t>
                      </a:r>
                      <a:r>
                        <a:rPr lang="en-US" sz="1300" dirty="0"/>
                        <a:t>90 HS and 174 VPI children.</a:t>
                      </a:r>
                      <a:endParaRPr sz="1300" dirty="0"/>
                    </a:p>
                    <a:p>
                      <a:pPr marL="457200" lvl="0" indent="-311150" algn="l" rtl="0">
                        <a:spcBef>
                          <a:spcPts val="0"/>
                        </a:spcBef>
                        <a:spcAft>
                          <a:spcPts val="0"/>
                        </a:spcAft>
                        <a:buSzPts val="1300"/>
                        <a:buChar char="●"/>
                      </a:pPr>
                      <a:r>
                        <a:rPr lang="en-US" sz="1300" dirty="0"/>
                        <a:t>Division B established a selection criteria ranking based on the Federal Head Start Performance Standards and the VPI </a:t>
                      </a:r>
                      <a:r>
                        <a:rPr lang="en-US" sz="1300"/>
                        <a:t>eligibility </a:t>
                      </a:r>
                      <a:r>
                        <a:rPr lang="en-US" sz="1300" smtClean="0"/>
                        <a:t>criteria </a:t>
                      </a:r>
                      <a:r>
                        <a:rPr lang="en-US" sz="1300"/>
                        <a:t>with one unified enrollment application for families to complete.</a:t>
                      </a:r>
                      <a:endParaRPr sz="1300"/>
                    </a:p>
                    <a:p>
                      <a:pPr marL="0" marR="0" lvl="0" indent="0" algn="l" rtl="0">
                        <a:lnSpc>
                          <a:spcPct val="100000"/>
                        </a:lnSpc>
                        <a:spcBef>
                          <a:spcPts val="0"/>
                        </a:spcBef>
                        <a:spcAft>
                          <a:spcPts val="0"/>
                        </a:spcAft>
                        <a:buNone/>
                      </a:pPr>
                      <a:endParaRPr sz="1300" dirty="0"/>
                    </a:p>
                  </a:txBody>
                  <a:tcPr marL="91450" marR="91450" marT="45725" marB="45725">
                    <a:lnT w="12700" cap="flat" cmpd="sng">
                      <a:solidFill>
                        <a:schemeClr val="dk1"/>
                      </a:solidFill>
                      <a:prstDash val="dash"/>
                      <a:round/>
                      <a:headEnd type="none" w="sm" len="sm"/>
                      <a:tailEnd type="none" w="sm" len="sm"/>
                    </a:lnT>
                    <a:lnB w="12700" cap="flat" cmpd="sng">
                      <a:solidFill>
                        <a:schemeClr val="dk1"/>
                      </a:solidFill>
                      <a:prstDash val="dash"/>
                      <a:round/>
                      <a:headEnd type="none" w="sm" len="sm"/>
                      <a:tailEnd type="none" w="sm" len="sm"/>
                    </a:lnB>
                  </a:tcPr>
                </a:tc>
                <a:extLst>
                  <a:ext uri="{0D108BD9-81ED-4DB2-BD59-A6C34878D82A}">
                    <a16:rowId xmlns:a16="http://schemas.microsoft.com/office/drawing/2014/main" val="10001"/>
                  </a:ext>
                </a:extLst>
              </a:tr>
              <a:tr h="773075">
                <a:tc>
                  <a:txBody>
                    <a:bodyPr/>
                    <a:lstStyle/>
                    <a:p>
                      <a:pPr marL="0" lvl="0" indent="0" algn="l" rtl="0">
                        <a:spcBef>
                          <a:spcPts val="0"/>
                        </a:spcBef>
                        <a:spcAft>
                          <a:spcPts val="0"/>
                        </a:spcAft>
                        <a:buNone/>
                      </a:pPr>
                      <a:r>
                        <a:rPr lang="en-US" sz="1300"/>
                        <a:t>Division A selects VPI parents to serve on the Head Start Policy Council (Governing Board), and HS appointees  to serve on the VPI Steering Committee.</a:t>
                      </a:r>
                      <a:endParaRPr sz="1300"/>
                    </a:p>
                  </a:txBody>
                  <a:tcPr marL="91450" marR="91450" marT="45725" marB="45725">
                    <a:lnT w="12700" cap="flat" cmpd="sng">
                      <a:solidFill>
                        <a:schemeClr val="dk1"/>
                      </a:solidFill>
                      <a:prstDash val="dash"/>
                      <a:round/>
                      <a:headEnd type="none" w="sm" len="sm"/>
                      <a:tailEnd type="none" w="sm" len="sm"/>
                    </a:lnT>
                    <a:lnB w="12700" cap="flat" cmpd="sng">
                      <a:solidFill>
                        <a:schemeClr val="dk1"/>
                      </a:solidFill>
                      <a:prstDash val="dash"/>
                      <a:round/>
                      <a:headEnd type="none" w="sm" len="sm"/>
                      <a:tailEnd type="none" w="sm" len="sm"/>
                    </a:lnB>
                  </a:tcPr>
                </a:tc>
                <a:tc>
                  <a:txBody>
                    <a:bodyPr/>
                    <a:lstStyle/>
                    <a:p>
                      <a:pPr marL="0" lvl="0" indent="0" algn="l" rtl="0">
                        <a:spcBef>
                          <a:spcPts val="0"/>
                        </a:spcBef>
                        <a:spcAft>
                          <a:spcPts val="0"/>
                        </a:spcAft>
                        <a:buNone/>
                      </a:pPr>
                      <a:r>
                        <a:rPr lang="en-US" sz="1300"/>
                        <a:t>Division B includes key HS points of contact to participate in the VPI Steering Committee that works to coordinate recruitment efforts.</a:t>
                      </a:r>
                      <a:endParaRPr sz="1300"/>
                    </a:p>
                    <a:p>
                      <a:pPr marL="0" marR="0" lvl="0" indent="0" algn="l" rtl="0">
                        <a:lnSpc>
                          <a:spcPct val="100000"/>
                        </a:lnSpc>
                        <a:spcBef>
                          <a:spcPts val="0"/>
                        </a:spcBef>
                        <a:spcAft>
                          <a:spcPts val="0"/>
                        </a:spcAft>
                        <a:buNone/>
                      </a:pPr>
                      <a:endParaRPr sz="1300"/>
                    </a:p>
                  </a:txBody>
                  <a:tcPr marL="91450" marR="91450" marT="45725" marB="45725">
                    <a:lnT w="12700" cap="flat" cmpd="sng">
                      <a:solidFill>
                        <a:schemeClr val="dk1"/>
                      </a:solidFill>
                      <a:prstDash val="dash"/>
                      <a:round/>
                      <a:headEnd type="none" w="sm" len="sm"/>
                      <a:tailEnd type="none" w="sm" len="sm"/>
                    </a:lnT>
                    <a:lnB w="12700" cap="flat" cmpd="sng">
                      <a:solidFill>
                        <a:schemeClr val="dk1"/>
                      </a:solidFill>
                      <a:prstDash val="dash"/>
                      <a:round/>
                      <a:headEnd type="none" w="sm" len="sm"/>
                      <a:tailEnd type="none" w="sm" len="sm"/>
                    </a:lnB>
                  </a:tcPr>
                </a:tc>
                <a:extLst>
                  <a:ext uri="{0D108BD9-81ED-4DB2-BD59-A6C34878D82A}">
                    <a16:rowId xmlns:a16="http://schemas.microsoft.com/office/drawing/2014/main" val="10002"/>
                  </a:ext>
                </a:extLst>
              </a:tr>
              <a:tr h="1472425">
                <a:tc>
                  <a:txBody>
                    <a:bodyPr/>
                    <a:lstStyle/>
                    <a:p>
                      <a:pPr marL="0" lvl="0" indent="0" algn="l" rtl="0">
                        <a:spcBef>
                          <a:spcPts val="0"/>
                        </a:spcBef>
                        <a:spcAft>
                          <a:spcPts val="0"/>
                        </a:spcAft>
                        <a:buClr>
                          <a:srgbClr val="000000"/>
                        </a:buClr>
                        <a:buSzPts val="1300"/>
                        <a:buFont typeface="Arial"/>
                        <a:buNone/>
                      </a:pPr>
                      <a:r>
                        <a:rPr lang="en-US" sz="1300"/>
                        <a:t>Division A shares enrollment data between preschool programs and collaborates on all Kindergarten Transition activities that are inclusive of Head Start and VPI families.</a:t>
                      </a:r>
                      <a:endParaRPr sz="1300"/>
                    </a:p>
                  </a:txBody>
                  <a:tcPr marL="91450" marR="91450" marT="45725" marB="45725">
                    <a:lnT w="12700" cap="flat" cmpd="sng">
                      <a:solidFill>
                        <a:schemeClr val="dk1"/>
                      </a:solidFill>
                      <a:prstDash val="dash"/>
                      <a:round/>
                      <a:headEnd type="none" w="sm" len="sm"/>
                      <a:tailEnd type="none" w="sm" len="sm"/>
                    </a:lnT>
                  </a:tcPr>
                </a:tc>
                <a:tc>
                  <a:txBody>
                    <a:bodyPr/>
                    <a:lstStyle/>
                    <a:p>
                      <a:pPr marL="0" lvl="0" indent="0" algn="l" rtl="0">
                        <a:spcBef>
                          <a:spcPts val="0"/>
                        </a:spcBef>
                        <a:spcAft>
                          <a:spcPts val="0"/>
                        </a:spcAft>
                        <a:buNone/>
                      </a:pPr>
                      <a:r>
                        <a:rPr lang="en-US" sz="1300" dirty="0"/>
                        <a:t>Division B incorporates key collaborators to  coordinate preschool efforts to include: HS, VPI, ECSE, School Administrators, Health Services staff, and Community Partners. </a:t>
                      </a:r>
                      <a:endParaRPr sz="1300" dirty="0"/>
                    </a:p>
                    <a:p>
                      <a:pPr marL="0" lvl="0" indent="0" algn="l" rtl="0">
                        <a:spcBef>
                          <a:spcPts val="0"/>
                        </a:spcBef>
                        <a:spcAft>
                          <a:spcPts val="0"/>
                        </a:spcAft>
                        <a:buNone/>
                      </a:pPr>
                      <a:endParaRPr sz="1300" dirty="0"/>
                    </a:p>
                    <a:p>
                      <a:pPr marL="0" marR="0" lvl="0" indent="0" algn="l" rtl="0">
                        <a:lnSpc>
                          <a:spcPct val="100000"/>
                        </a:lnSpc>
                        <a:spcBef>
                          <a:spcPts val="0"/>
                        </a:spcBef>
                        <a:spcAft>
                          <a:spcPts val="0"/>
                        </a:spcAft>
                        <a:buNone/>
                      </a:pPr>
                      <a:endParaRPr sz="1300" dirty="0"/>
                    </a:p>
                  </a:txBody>
                  <a:tcPr marL="91450" marR="91450" marT="45725" marB="45725">
                    <a:lnT w="12700" cap="flat" cmpd="sng">
                      <a:solidFill>
                        <a:schemeClr val="dk1"/>
                      </a:solidFill>
                      <a:prstDash val="dash"/>
                      <a:round/>
                      <a:headEnd type="none" w="sm" len="sm"/>
                      <a:tailEnd type="none" w="sm" len="sm"/>
                    </a:lnT>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152278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Proposed </a:t>
            </a:r>
            <a:r>
              <a:rPr lang="en-US" dirty="0" smtClean="0"/>
              <a:t>Strategies for Serving More Preschoolers</a:t>
            </a:r>
            <a:br>
              <a:rPr lang="en-US" dirty="0" smtClean="0"/>
            </a:br>
            <a:r>
              <a:rPr lang="en-US" dirty="0"/>
              <a:t/>
            </a:r>
            <a:br>
              <a:rPr lang="en-US" dirty="0"/>
            </a:br>
            <a:r>
              <a:rPr lang="en-US" sz="2800" i="1" dirty="0" smtClean="0"/>
              <a:t>Preparing for the May 15 VPI Application</a:t>
            </a:r>
            <a:endParaRPr lang="en-US" sz="2800" i="1" dirty="0"/>
          </a:p>
        </p:txBody>
      </p:sp>
    </p:spTree>
    <p:extLst>
      <p:ext uri="{BB962C8B-B14F-4D97-AF65-F5344CB8AC3E}">
        <p14:creationId xmlns:p14="http://schemas.microsoft.com/office/powerpoint/2010/main" val="40569171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05447531"/>
              </p:ext>
            </p:extLst>
          </p:nvPr>
        </p:nvGraphicFramePr>
        <p:xfrm>
          <a:off x="406658" y="355095"/>
          <a:ext cx="8592902" cy="4114554"/>
        </p:xfrm>
        <a:graphic>
          <a:graphicData uri="http://schemas.openxmlformats.org/drawingml/2006/table">
            <a:tbl>
              <a:tblPr firstRow="1" bandRow="1">
                <a:tableStyleId>{5940675A-B579-460E-94D1-54222C63F5DA}</a:tableStyleId>
              </a:tblPr>
              <a:tblGrid>
                <a:gridCol w="2433000">
                  <a:extLst>
                    <a:ext uri="{9D8B030D-6E8A-4147-A177-3AD203B41FA5}">
                      <a16:colId xmlns:a16="http://schemas.microsoft.com/office/drawing/2014/main" val="2905553017"/>
                    </a:ext>
                  </a:extLst>
                </a:gridCol>
                <a:gridCol w="6159902">
                  <a:extLst>
                    <a:ext uri="{9D8B030D-6E8A-4147-A177-3AD203B41FA5}">
                      <a16:colId xmlns:a16="http://schemas.microsoft.com/office/drawing/2014/main" val="1166440231"/>
                    </a:ext>
                  </a:extLst>
                </a:gridCol>
              </a:tblGrid>
              <a:tr h="335034">
                <a:tc>
                  <a:txBody>
                    <a:bodyPr/>
                    <a:lstStyle/>
                    <a:p>
                      <a:r>
                        <a:rPr lang="en-US" sz="1400" b="1" i="1" dirty="0" smtClean="0">
                          <a:latin typeface="+mj-lt"/>
                        </a:rPr>
                        <a:t>Strategy </a:t>
                      </a:r>
                      <a:endParaRPr lang="en-US" sz="1400" b="1" i="1" dirty="0">
                        <a:latin typeface="+mj-lt"/>
                      </a:endParaRPr>
                    </a:p>
                  </a:txBody>
                  <a:tcPr>
                    <a:solidFill>
                      <a:schemeClr val="accent1">
                        <a:lumMod val="20000"/>
                        <a:lumOff val="80000"/>
                      </a:schemeClr>
                    </a:solidFill>
                  </a:tcPr>
                </a:tc>
                <a:tc>
                  <a:txBody>
                    <a:bodyPr/>
                    <a:lstStyle/>
                    <a:p>
                      <a:r>
                        <a:rPr lang="en-US" sz="1400" b="1" i="1" dirty="0" smtClean="0">
                          <a:latin typeface="+mj-lt"/>
                        </a:rPr>
                        <a:t>What this would mean for Divisions</a:t>
                      </a:r>
                      <a:r>
                        <a:rPr lang="en-US" sz="1400" b="1" i="1" baseline="0" dirty="0" smtClean="0">
                          <a:latin typeface="+mj-lt"/>
                        </a:rPr>
                        <a:t> </a:t>
                      </a:r>
                      <a:endParaRPr lang="en-US" sz="1400" b="1" i="1" dirty="0">
                        <a:latin typeface="+mj-lt"/>
                      </a:endParaRPr>
                    </a:p>
                  </a:txBody>
                  <a:tcPr>
                    <a:solidFill>
                      <a:schemeClr val="accent1">
                        <a:lumMod val="20000"/>
                        <a:lumOff val="80000"/>
                      </a:schemeClr>
                    </a:solidFill>
                  </a:tcPr>
                </a:tc>
                <a:extLst>
                  <a:ext uri="{0D108BD9-81ED-4DB2-BD59-A6C34878D82A}">
                    <a16:rowId xmlns:a16="http://schemas.microsoft.com/office/drawing/2014/main" val="2396986381"/>
                  </a:ext>
                </a:extLst>
              </a:tr>
              <a:tr h="765075">
                <a:tc>
                  <a:txBody>
                    <a:bodyPr/>
                    <a:lstStyle/>
                    <a:p>
                      <a:r>
                        <a:rPr lang="en-US" sz="1400" kern="1200" dirty="0" smtClean="0">
                          <a:solidFill>
                            <a:schemeClr val="tx1"/>
                          </a:solidFill>
                          <a:latin typeface="+mn-lt"/>
                          <a:ea typeface="+mn-ea"/>
                          <a:cs typeface="+mn-cs"/>
                        </a:rPr>
                        <a:t>Report the full number of</a:t>
                      </a:r>
                      <a:r>
                        <a:rPr lang="en-US" sz="1400" kern="1200" baseline="0" dirty="0" smtClean="0">
                          <a:solidFill>
                            <a:schemeClr val="tx1"/>
                          </a:solidFill>
                          <a:latin typeface="+mn-lt"/>
                          <a:ea typeface="+mn-ea"/>
                          <a:cs typeface="+mn-cs"/>
                        </a:rPr>
                        <a:t> 4-year-olds your division can serve by including a spring waitlist. </a:t>
                      </a:r>
                    </a:p>
                    <a:p>
                      <a:endParaRPr lang="en-US" sz="1400" dirty="0" smtClean="0">
                        <a:latin typeface="+mj-lt"/>
                      </a:endParaRPr>
                    </a:p>
                  </a:txBody>
                  <a:tcPr>
                    <a:solidFill>
                      <a:schemeClr val="bg1">
                        <a:lumMod val="95000"/>
                      </a:schemeClr>
                    </a:solidFill>
                  </a:tcPr>
                </a:tc>
                <a:tc>
                  <a:txBody>
                    <a:bodyPr/>
                    <a:lstStyle/>
                    <a:p>
                      <a:pPr marL="285750" indent="-285750">
                        <a:buFont typeface="Arial" panose="020B0604020202020204" pitchFamily="34" charset="0"/>
                        <a:buChar char="•"/>
                      </a:pPr>
                      <a:r>
                        <a:rPr lang="en-US" sz="1400" kern="1200" dirty="0" smtClean="0">
                          <a:solidFill>
                            <a:schemeClr val="tx1"/>
                          </a:solidFill>
                          <a:latin typeface="+mn-lt"/>
                          <a:ea typeface="+mn-ea"/>
                          <a:cs typeface="+mn-cs"/>
                        </a:rPr>
                        <a:t>Indicating</a:t>
                      </a:r>
                      <a:r>
                        <a:rPr lang="en-US" sz="1400" kern="1200" baseline="0" dirty="0" smtClean="0">
                          <a:solidFill>
                            <a:schemeClr val="tx1"/>
                          </a:solidFill>
                          <a:latin typeface="+mn-lt"/>
                          <a:ea typeface="+mn-ea"/>
                          <a:cs typeface="+mn-cs"/>
                        </a:rPr>
                        <a:t> a waitlist on the </a:t>
                      </a:r>
                      <a:r>
                        <a:rPr lang="en-US" sz="1400" kern="1200" baseline="0" dirty="0" smtClean="0">
                          <a:solidFill>
                            <a:schemeClr val="accent2"/>
                          </a:solidFill>
                          <a:latin typeface="+mn-lt"/>
                          <a:ea typeface="+mn-ea"/>
                          <a:cs typeface="+mn-cs"/>
                        </a:rPr>
                        <a:t>May 15 VPI Application </a:t>
                      </a:r>
                      <a:r>
                        <a:rPr lang="en-US" sz="1400" kern="1200" baseline="0" dirty="0" smtClean="0">
                          <a:solidFill>
                            <a:schemeClr val="tx1"/>
                          </a:solidFill>
                          <a:latin typeface="+mn-lt"/>
                          <a:ea typeface="+mn-ea"/>
                          <a:cs typeface="+mn-cs"/>
                        </a:rPr>
                        <a:t>may result in additional state-allocated seats (4s).</a:t>
                      </a:r>
                    </a:p>
                    <a:p>
                      <a:pPr marL="285750" indent="-285750">
                        <a:buFont typeface="Arial" panose="020B0604020202020204" pitchFamily="34" charset="0"/>
                        <a:buChar char="•"/>
                      </a:pPr>
                      <a:r>
                        <a:rPr lang="en-US" sz="1400" kern="1200" baseline="0" dirty="0" smtClean="0">
                          <a:solidFill>
                            <a:schemeClr val="tx1"/>
                          </a:solidFill>
                          <a:latin typeface="+mn-lt"/>
                          <a:ea typeface="+mn-ea"/>
                          <a:cs typeface="+mn-cs"/>
                        </a:rPr>
                        <a:t>Divisions who do not project to use all of their allocated seats may have them reallocated to other divisions</a:t>
                      </a:r>
                    </a:p>
                    <a:p>
                      <a:pPr marL="285750" indent="-285750">
                        <a:buFont typeface="Arial" panose="020B0604020202020204" pitchFamily="34" charset="0"/>
                        <a:buChar char="•"/>
                      </a:pPr>
                      <a:r>
                        <a:rPr lang="en-US" sz="1400" kern="1200" baseline="0" dirty="0" smtClean="0">
                          <a:solidFill>
                            <a:schemeClr val="tx1"/>
                          </a:solidFill>
                          <a:latin typeface="+mn-lt"/>
                          <a:ea typeface="+mn-ea"/>
                          <a:cs typeface="+mn-cs"/>
                        </a:rPr>
                        <a:t>Divisions will learn results of reallocation by July 1, 2021. </a:t>
                      </a:r>
                    </a:p>
                  </a:txBody>
                  <a:tcPr>
                    <a:solidFill>
                      <a:schemeClr val="bg1">
                        <a:lumMod val="95000"/>
                      </a:schemeClr>
                    </a:solidFill>
                  </a:tcPr>
                </a:tc>
                <a:extLst>
                  <a:ext uri="{0D108BD9-81ED-4DB2-BD59-A6C34878D82A}">
                    <a16:rowId xmlns:a16="http://schemas.microsoft.com/office/drawing/2014/main" val="3492829154"/>
                  </a:ext>
                </a:extLst>
              </a:tr>
              <a:tr h="621679">
                <a:tc>
                  <a:txBody>
                    <a:bodyPr/>
                    <a:lstStyle/>
                    <a:p>
                      <a:r>
                        <a:rPr lang="en-US" sz="1400" kern="1200" dirty="0" smtClean="0">
                          <a:solidFill>
                            <a:schemeClr val="tx1"/>
                          </a:solidFill>
                          <a:latin typeface="+mn-lt"/>
                          <a:ea typeface="+mn-ea"/>
                          <a:cs typeface="+mn-cs"/>
                        </a:rPr>
                        <a:t>Increase the teacher-child ratio in VPI Classrooms.</a:t>
                      </a:r>
                    </a:p>
                    <a:p>
                      <a:endParaRPr lang="en-US" sz="1400" dirty="0">
                        <a:latin typeface="+mj-lt"/>
                      </a:endParaRPr>
                    </a:p>
                  </a:txBody>
                  <a:tcPr>
                    <a:solidFill>
                      <a:schemeClr val="bg1"/>
                    </a:solidFill>
                  </a:tcPr>
                </a:tc>
                <a:tc>
                  <a:txBody>
                    <a:bodyPr/>
                    <a:lstStyle/>
                    <a:p>
                      <a:pPr marL="285750" indent="-285750">
                        <a:buFont typeface="Arial" panose="020B0604020202020204" pitchFamily="34" charset="0"/>
                        <a:buChar char="•"/>
                      </a:pPr>
                      <a:r>
                        <a:rPr lang="en-US" sz="1400" kern="1200" dirty="0" smtClean="0">
                          <a:solidFill>
                            <a:schemeClr val="tx1"/>
                          </a:solidFill>
                          <a:latin typeface="+mn-lt"/>
                          <a:ea typeface="+mn-ea"/>
                          <a:cs typeface="+mn-cs"/>
                        </a:rPr>
                        <a:t>VPI Programs</a:t>
                      </a:r>
                      <a:r>
                        <a:rPr lang="en-US" sz="1400" kern="1200" baseline="0" dirty="0" smtClean="0">
                          <a:solidFill>
                            <a:schemeClr val="tx1"/>
                          </a:solidFill>
                          <a:latin typeface="+mn-lt"/>
                          <a:ea typeface="+mn-ea"/>
                          <a:cs typeface="+mn-cs"/>
                        </a:rPr>
                        <a:t> that meet VPI Program Guidelines will be permitted a 1 to 10 ratio (not to exceed 20).</a:t>
                      </a:r>
                    </a:p>
                  </a:txBody>
                  <a:tcPr>
                    <a:solidFill>
                      <a:schemeClr val="bg1"/>
                    </a:solidFill>
                  </a:tcPr>
                </a:tc>
                <a:extLst>
                  <a:ext uri="{0D108BD9-81ED-4DB2-BD59-A6C34878D82A}">
                    <a16:rowId xmlns:a16="http://schemas.microsoft.com/office/drawing/2014/main" val="2336660241"/>
                  </a:ext>
                </a:extLst>
              </a:tr>
              <a:tr h="594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Submit a waiver for increased local criteria.</a:t>
                      </a:r>
                      <a:r>
                        <a:rPr lang="en-US" sz="1400" kern="1200" baseline="0" dirty="0" smtClean="0">
                          <a:solidFill>
                            <a:schemeClr val="tx1"/>
                          </a:solidFill>
                          <a:latin typeface="+mn-lt"/>
                          <a:ea typeface="+mn-ea"/>
                          <a:cs typeface="+mn-cs"/>
                        </a:rPr>
                        <a:t> </a:t>
                      </a:r>
                      <a:endParaRPr lang="en-US" sz="1400" i="0" dirty="0">
                        <a:latin typeface="+mj-lt"/>
                      </a:endParaRPr>
                    </a:p>
                  </a:txBody>
                  <a:tcP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kern="1200" cap="none" dirty="0" smtClean="0">
                          <a:solidFill>
                            <a:schemeClr val="tx1"/>
                          </a:solidFill>
                          <a:latin typeface="+mn-lt"/>
                          <a:ea typeface="+mn-ea"/>
                          <a:cs typeface="+mn-cs"/>
                          <a:sym typeface="Arial"/>
                        </a:rPr>
                        <a:t>Seek a waiver to serve more than 15% of slots through local criteria to meet the needs of more at-risk children in the community</a:t>
                      </a:r>
                      <a:r>
                        <a:rPr lang="en-US" sz="1400" b="0" i="0" u="none" strike="noStrike" kern="1200" cap="none" baseline="0" dirty="0" smtClean="0">
                          <a:solidFill>
                            <a:schemeClr val="tx1"/>
                          </a:solidFill>
                          <a:latin typeface="+mn-lt"/>
                          <a:ea typeface="+mn-ea"/>
                          <a:cs typeface="+mn-cs"/>
                          <a:sym typeface="Arial"/>
                        </a:rPr>
                        <a:t> </a:t>
                      </a:r>
                      <a:r>
                        <a:rPr lang="en-US" sz="1400" b="0" i="0" u="none" strike="noStrike" kern="1200" cap="none" baseline="0" dirty="0" smtClean="0">
                          <a:solidFill>
                            <a:schemeClr val="accent2"/>
                          </a:solidFill>
                          <a:latin typeface="+mn-lt"/>
                          <a:ea typeface="+mn-ea"/>
                          <a:cs typeface="+mn-cs"/>
                          <a:sym typeface="Arial"/>
                        </a:rPr>
                        <a:t>(starting spring 2020)</a:t>
                      </a:r>
                      <a:endParaRPr lang="en-US" sz="1400" b="0" i="0" u="none" strike="noStrike" kern="1200" cap="none" dirty="0" smtClean="0">
                        <a:solidFill>
                          <a:schemeClr val="accent2"/>
                        </a:solidFill>
                        <a:latin typeface="+mn-lt"/>
                        <a:ea typeface="+mn-ea"/>
                        <a:cs typeface="+mn-cs"/>
                        <a:sym typeface="Arial"/>
                      </a:endParaRPr>
                    </a:p>
                  </a:txBody>
                  <a:tcPr>
                    <a:solidFill>
                      <a:schemeClr val="bg1"/>
                    </a:solidFill>
                  </a:tcPr>
                </a:tc>
                <a:extLst>
                  <a:ext uri="{0D108BD9-81ED-4DB2-BD59-A6C34878D82A}">
                    <a16:rowId xmlns:a16="http://schemas.microsoft.com/office/drawing/2014/main" val="2954720277"/>
                  </a:ext>
                </a:extLst>
              </a:tr>
              <a:tr h="594360">
                <a:tc>
                  <a:txBody>
                    <a:bodyPr/>
                    <a:lstStyle/>
                    <a:p>
                      <a:r>
                        <a:rPr lang="en-US" sz="1400" b="1" i="0" kern="1200" dirty="0" smtClean="0">
                          <a:solidFill>
                            <a:srgbClr val="C00000"/>
                          </a:solidFill>
                          <a:latin typeface="+mn-lt"/>
                          <a:ea typeface="+mn-ea"/>
                          <a:cs typeface="+mn-cs"/>
                        </a:rPr>
                        <a:t>NEW: </a:t>
                      </a:r>
                      <a:r>
                        <a:rPr lang="en-US" sz="1400" b="0" i="0" kern="1200" dirty="0" smtClean="0">
                          <a:solidFill>
                            <a:schemeClr val="tx1"/>
                          </a:solidFill>
                          <a:latin typeface="+mn-lt"/>
                          <a:ea typeface="+mn-ea"/>
                          <a:cs typeface="+mn-cs"/>
                        </a:rPr>
                        <a:t>Focus enrollment on including</a:t>
                      </a:r>
                      <a:r>
                        <a:rPr lang="en-US" sz="1400" b="0" i="0" kern="1200" baseline="0" dirty="0" smtClean="0">
                          <a:solidFill>
                            <a:schemeClr val="tx1"/>
                          </a:solidFill>
                          <a:latin typeface="+mn-lt"/>
                          <a:ea typeface="+mn-ea"/>
                          <a:cs typeface="+mn-cs"/>
                        </a:rPr>
                        <a:t> s</a:t>
                      </a:r>
                      <a:r>
                        <a:rPr lang="en-US" sz="1400" i="0" kern="1200" baseline="0" dirty="0" smtClean="0">
                          <a:solidFill>
                            <a:schemeClr val="tx1"/>
                          </a:solidFill>
                          <a:latin typeface="+mn-lt"/>
                          <a:ea typeface="+mn-ea"/>
                          <a:cs typeface="+mn-cs"/>
                        </a:rPr>
                        <a:t>tudents with disabilities in VPI classrooms.</a:t>
                      </a:r>
                      <a:endParaRPr lang="en-US" sz="1400" i="0" kern="1200" dirty="0" smtClean="0">
                        <a:solidFill>
                          <a:schemeClr val="tx1"/>
                        </a:solidFill>
                        <a:latin typeface="+mn-lt"/>
                        <a:ea typeface="+mn-ea"/>
                        <a:cs typeface="+mn-cs"/>
                      </a:endParaRPr>
                    </a:p>
                  </a:txBody>
                  <a:tcPr>
                    <a:solidFill>
                      <a:schemeClr val="bg1"/>
                    </a:solidFill>
                  </a:tcPr>
                </a:tc>
                <a:tc>
                  <a:txBody>
                    <a:bodyPr/>
                    <a:lstStyle/>
                    <a:p>
                      <a:pPr marL="285750" indent="-285750">
                        <a:buFont typeface="Arial" panose="020B0604020202020204" pitchFamily="34" charset="0"/>
                        <a:buChar char="•"/>
                      </a:pPr>
                      <a:r>
                        <a:rPr lang="en-US" sz="1400" kern="1200" baseline="0" dirty="0" smtClean="0">
                          <a:solidFill>
                            <a:schemeClr val="tx1"/>
                          </a:solidFill>
                          <a:latin typeface="+mn-lt"/>
                          <a:ea typeface="+mn-ea"/>
                          <a:cs typeface="+mn-cs"/>
                        </a:rPr>
                        <a:t>For 2021-2022 a target inclusion rate of 10% all children enrolled in local VPI programs are children with Individualized Education Programs. </a:t>
                      </a:r>
                    </a:p>
                    <a:p>
                      <a:pPr marL="285750" indent="-285750">
                        <a:buFont typeface="Arial" panose="020B0604020202020204" pitchFamily="34" charset="0"/>
                        <a:buChar char="•"/>
                      </a:pPr>
                      <a:r>
                        <a:rPr lang="en-US" sz="1400" kern="1200" baseline="0" dirty="0" smtClean="0">
                          <a:solidFill>
                            <a:schemeClr val="tx1"/>
                          </a:solidFill>
                          <a:latin typeface="+mn-lt"/>
                          <a:ea typeface="+mn-ea"/>
                          <a:cs typeface="+mn-cs"/>
                        </a:rPr>
                        <a:t>VPI programs falling below 10% will provide reasons target was not achieved and actions to meet or exceed the target in the next school year.</a:t>
                      </a:r>
                    </a:p>
                  </a:txBody>
                  <a:tcPr>
                    <a:solidFill>
                      <a:schemeClr val="bg1"/>
                    </a:solidFill>
                  </a:tcPr>
                </a:tc>
                <a:extLst>
                  <a:ext uri="{0D108BD9-81ED-4DB2-BD59-A6C34878D82A}">
                    <a16:rowId xmlns:a16="http://schemas.microsoft.com/office/drawing/2014/main" val="417425724"/>
                  </a:ext>
                </a:extLst>
              </a:tr>
            </a:tbl>
          </a:graphicData>
        </a:graphic>
      </p:graphicFrame>
    </p:spTree>
    <p:extLst>
      <p:ext uri="{BB962C8B-B14F-4D97-AF65-F5344CB8AC3E}">
        <p14:creationId xmlns:p14="http://schemas.microsoft.com/office/powerpoint/2010/main" val="27615800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12208735"/>
              </p:ext>
            </p:extLst>
          </p:nvPr>
        </p:nvGraphicFramePr>
        <p:xfrm>
          <a:off x="528754" y="233299"/>
          <a:ext cx="8517636" cy="4260959"/>
        </p:xfrm>
        <a:graphic>
          <a:graphicData uri="http://schemas.openxmlformats.org/drawingml/2006/table">
            <a:tbl>
              <a:tblPr firstRow="1" bandRow="1">
                <a:tableStyleId>{5940675A-B579-460E-94D1-54222C63F5DA}</a:tableStyleId>
              </a:tblPr>
              <a:tblGrid>
                <a:gridCol w="2411688">
                  <a:extLst>
                    <a:ext uri="{9D8B030D-6E8A-4147-A177-3AD203B41FA5}">
                      <a16:colId xmlns:a16="http://schemas.microsoft.com/office/drawing/2014/main" val="2905553017"/>
                    </a:ext>
                  </a:extLst>
                </a:gridCol>
                <a:gridCol w="6105948">
                  <a:extLst>
                    <a:ext uri="{9D8B030D-6E8A-4147-A177-3AD203B41FA5}">
                      <a16:colId xmlns:a16="http://schemas.microsoft.com/office/drawing/2014/main" val="1166440231"/>
                    </a:ext>
                  </a:extLst>
                </a:gridCol>
              </a:tblGrid>
              <a:tr h="338441">
                <a:tc>
                  <a:txBody>
                    <a:bodyPr/>
                    <a:lstStyle/>
                    <a:p>
                      <a:r>
                        <a:rPr lang="en-US" sz="1400" b="1" i="1" dirty="0" smtClean="0">
                          <a:latin typeface="+mj-lt"/>
                        </a:rPr>
                        <a:t>Strategy</a:t>
                      </a:r>
                      <a:endParaRPr lang="en-US" sz="1400" b="1" i="1" dirty="0">
                        <a:latin typeface="+mj-lt"/>
                      </a:endParaRPr>
                    </a:p>
                  </a:txBody>
                  <a:tcPr>
                    <a:solidFill>
                      <a:schemeClr val="accent1">
                        <a:lumMod val="20000"/>
                        <a:lumOff val="80000"/>
                      </a:schemeClr>
                    </a:solidFill>
                  </a:tcPr>
                </a:tc>
                <a:tc>
                  <a:txBody>
                    <a:bodyPr/>
                    <a:lstStyle/>
                    <a:p>
                      <a:r>
                        <a:rPr lang="en-US" sz="1400" b="1" i="1" dirty="0" smtClean="0">
                          <a:latin typeface="+mj-lt"/>
                        </a:rPr>
                        <a:t>What this would mean for Divisions</a:t>
                      </a:r>
                      <a:r>
                        <a:rPr lang="en-US" sz="1400" b="1" i="1" baseline="0" dirty="0" smtClean="0">
                          <a:latin typeface="+mj-lt"/>
                        </a:rPr>
                        <a:t> </a:t>
                      </a:r>
                      <a:endParaRPr lang="en-US" sz="1400" b="1" i="1" dirty="0">
                        <a:latin typeface="+mj-lt"/>
                      </a:endParaRPr>
                    </a:p>
                  </a:txBody>
                  <a:tcPr>
                    <a:solidFill>
                      <a:schemeClr val="accent1">
                        <a:lumMod val="20000"/>
                        <a:lumOff val="80000"/>
                      </a:schemeClr>
                    </a:solidFill>
                  </a:tcPr>
                </a:tc>
                <a:extLst>
                  <a:ext uri="{0D108BD9-81ED-4DB2-BD59-A6C34878D82A}">
                    <a16:rowId xmlns:a16="http://schemas.microsoft.com/office/drawing/2014/main" val="2396986381"/>
                  </a:ext>
                </a:extLst>
              </a:tr>
              <a:tr h="1168779">
                <a:tc>
                  <a:txBody>
                    <a:bodyPr/>
                    <a:lstStyle/>
                    <a:p>
                      <a:r>
                        <a:rPr lang="en-US" sz="1400" b="1" i="0" kern="1200" dirty="0" smtClean="0">
                          <a:solidFill>
                            <a:srgbClr val="C00000"/>
                          </a:solidFill>
                          <a:latin typeface="+mn-lt"/>
                          <a:ea typeface="+mn-ea"/>
                          <a:cs typeface="+mn-cs"/>
                        </a:rPr>
                        <a:t>NEW: </a:t>
                      </a:r>
                      <a:r>
                        <a:rPr lang="en-US" sz="1400" b="0" i="0" kern="1200" dirty="0" smtClean="0">
                          <a:solidFill>
                            <a:schemeClr val="tx1"/>
                          </a:solidFill>
                          <a:latin typeface="+mn-lt"/>
                          <a:ea typeface="+mn-ea"/>
                          <a:cs typeface="+mn-cs"/>
                        </a:rPr>
                        <a:t>Continue</a:t>
                      </a:r>
                      <a:r>
                        <a:rPr lang="en-US" sz="1400" b="0" i="0" kern="1200" baseline="0" dirty="0" smtClean="0">
                          <a:solidFill>
                            <a:schemeClr val="tx1"/>
                          </a:solidFill>
                          <a:latin typeface="+mn-lt"/>
                          <a:ea typeface="+mn-ea"/>
                          <a:cs typeface="+mn-cs"/>
                        </a:rPr>
                        <a:t> enrolling eligible VPI students during the fall. </a:t>
                      </a:r>
                      <a:endParaRPr lang="en-US" sz="1400" i="0" kern="1200" dirty="0" smtClean="0">
                        <a:solidFill>
                          <a:schemeClr val="tx1"/>
                        </a:solidFill>
                        <a:latin typeface="+mn-lt"/>
                        <a:ea typeface="+mn-ea"/>
                        <a:cs typeface="+mn-cs"/>
                      </a:endParaRPr>
                    </a:p>
                    <a:p>
                      <a:endParaRPr lang="en-US" sz="1400" i="0" dirty="0">
                        <a:latin typeface="+mj-lt"/>
                      </a:endParaRPr>
                    </a:p>
                  </a:txBody>
                  <a:tcPr>
                    <a:solidFill>
                      <a:schemeClr val="bg1"/>
                    </a:solidFill>
                  </a:tcPr>
                </a:tc>
                <a:tc>
                  <a:txBody>
                    <a:bodyPr/>
                    <a:lstStyle/>
                    <a:p>
                      <a:pPr marL="285750" indent="-285750">
                        <a:buFont typeface="Arial" panose="020B0604020202020204" pitchFamily="34" charset="0"/>
                        <a:buChar char="•"/>
                      </a:pPr>
                      <a:r>
                        <a:rPr lang="en-US" sz="1400" baseline="0" dirty="0" smtClean="0">
                          <a:latin typeface="+mj-lt"/>
                        </a:rPr>
                        <a:t>Enrollment of eligible VPI students may continue after the traditional October 1 cut off date at a prorated amount. </a:t>
                      </a:r>
                    </a:p>
                  </a:txBody>
                  <a:tcPr>
                    <a:solidFill>
                      <a:schemeClr val="bg1"/>
                    </a:solidFill>
                  </a:tcPr>
                </a:tc>
                <a:extLst>
                  <a:ext uri="{0D108BD9-81ED-4DB2-BD59-A6C34878D82A}">
                    <a16:rowId xmlns:a16="http://schemas.microsoft.com/office/drawing/2014/main" val="2189123635"/>
                  </a:ext>
                </a:extLst>
              </a:tr>
              <a:tr h="1168779">
                <a:tc>
                  <a:txBody>
                    <a:bodyPr/>
                    <a:lstStyle/>
                    <a:p>
                      <a:r>
                        <a:rPr lang="en-US" sz="1400" b="1" i="0" kern="1200" dirty="0" smtClean="0">
                          <a:solidFill>
                            <a:srgbClr val="C00000"/>
                          </a:solidFill>
                          <a:latin typeface="+mn-lt"/>
                          <a:ea typeface="+mn-ea"/>
                          <a:cs typeface="+mn-cs"/>
                        </a:rPr>
                        <a:t>EXPANDED: </a:t>
                      </a:r>
                      <a:r>
                        <a:rPr lang="en-US" sz="1400" b="0" i="0" kern="1200" dirty="0" smtClean="0">
                          <a:solidFill>
                            <a:schemeClr val="tx1"/>
                          </a:solidFill>
                          <a:latin typeface="+mn-lt"/>
                          <a:ea typeface="+mn-ea"/>
                          <a:cs typeface="+mn-cs"/>
                        </a:rPr>
                        <a:t>Serve 3-year-olds as</a:t>
                      </a:r>
                      <a:r>
                        <a:rPr lang="en-US" sz="1400" b="0" i="0" kern="1200" baseline="0" dirty="0" smtClean="0">
                          <a:solidFill>
                            <a:schemeClr val="tx1"/>
                          </a:solidFill>
                          <a:latin typeface="+mn-lt"/>
                          <a:ea typeface="+mn-ea"/>
                          <a:cs typeface="+mn-cs"/>
                        </a:rPr>
                        <a:t> part of VPI. </a:t>
                      </a:r>
                      <a:endParaRPr lang="en-US" sz="1400" i="0" kern="1200" dirty="0" smtClean="0">
                        <a:solidFill>
                          <a:schemeClr val="tx1"/>
                        </a:solidFill>
                        <a:latin typeface="+mn-lt"/>
                        <a:ea typeface="+mn-ea"/>
                        <a:cs typeface="+mn-cs"/>
                      </a:endParaRPr>
                    </a:p>
                  </a:txBody>
                  <a:tcPr>
                    <a:solidFill>
                      <a:schemeClr val="bg1"/>
                    </a:solidFill>
                  </a:tcPr>
                </a:tc>
                <a:tc>
                  <a:txBody>
                    <a:bodyPr/>
                    <a:lstStyle/>
                    <a:p>
                      <a:pPr marL="285750" indent="-285750">
                        <a:buFont typeface="Arial" panose="020B0604020202020204" pitchFamily="34" charset="0"/>
                        <a:buChar char="•"/>
                      </a:pPr>
                      <a:r>
                        <a:rPr lang="en-US" sz="1400" kern="1200" dirty="0" smtClean="0">
                          <a:solidFill>
                            <a:schemeClr val="tx1"/>
                          </a:solidFill>
                          <a:latin typeface="+mn-lt"/>
                          <a:ea typeface="+mn-ea"/>
                          <a:cs typeface="+mn-cs"/>
                        </a:rPr>
                        <a:t>Eligible 3-year-olds may be served in the same or</a:t>
                      </a:r>
                      <a:r>
                        <a:rPr lang="en-US" sz="1400" kern="1200" baseline="0" dirty="0" smtClean="0">
                          <a:solidFill>
                            <a:schemeClr val="tx1"/>
                          </a:solidFill>
                          <a:latin typeface="+mn-lt"/>
                          <a:ea typeface="+mn-ea"/>
                          <a:cs typeface="+mn-cs"/>
                        </a:rPr>
                        <a:t> separate classrooms as other VPI students (</a:t>
                      </a:r>
                      <a:r>
                        <a:rPr lang="en-US" sz="1400" kern="1200" baseline="0" dirty="0" smtClean="0">
                          <a:solidFill>
                            <a:schemeClr val="accent2"/>
                          </a:solidFill>
                          <a:latin typeface="+mn-lt"/>
                          <a:ea typeface="+mn-ea"/>
                          <a:cs typeface="+mn-cs"/>
                        </a:rPr>
                        <a:t>apply as part of May 15 VPI Application</a:t>
                      </a:r>
                      <a:r>
                        <a:rPr lang="en-US" sz="1400" kern="1200" baseline="0" dirty="0" smtClean="0">
                          <a:solidFill>
                            <a:schemeClr val="tx1"/>
                          </a:solidFill>
                          <a:latin typeface="+mn-lt"/>
                          <a:ea typeface="+mn-ea"/>
                          <a:cs typeface="+mn-cs"/>
                        </a:rPr>
                        <a:t>)</a:t>
                      </a:r>
                    </a:p>
                    <a:p>
                      <a:pPr marL="285750" indent="-285750">
                        <a:buFont typeface="Arial" panose="020B0604020202020204" pitchFamily="34" charset="0"/>
                        <a:buChar char="•"/>
                      </a:pPr>
                      <a:r>
                        <a:rPr lang="en-US" sz="1400" kern="1200" baseline="0" dirty="0" smtClean="0">
                          <a:solidFill>
                            <a:schemeClr val="tx1"/>
                          </a:solidFill>
                          <a:latin typeface="+mn-lt"/>
                          <a:ea typeface="+mn-ea"/>
                          <a:cs typeface="+mn-cs"/>
                        </a:rPr>
                        <a:t>The same eligibility criteria, funding levels, and options for a community-based setting apply. </a:t>
                      </a:r>
                    </a:p>
                    <a:p>
                      <a:pPr marL="285750" indent="-285750">
                        <a:buFont typeface="Arial" panose="020B0604020202020204" pitchFamily="34" charset="0"/>
                        <a:buChar char="•"/>
                      </a:pPr>
                      <a:r>
                        <a:rPr lang="en-US" sz="1400" kern="1200" baseline="0" dirty="0" smtClean="0">
                          <a:solidFill>
                            <a:schemeClr val="tx1"/>
                          </a:solidFill>
                          <a:latin typeface="+mn-lt"/>
                          <a:ea typeface="+mn-ea"/>
                          <a:cs typeface="+mn-cs"/>
                        </a:rPr>
                        <a:t>This is a pilot program. 3-year-olds are </a:t>
                      </a:r>
                      <a:r>
                        <a:rPr lang="en-US" sz="1400" b="1" kern="1200" baseline="0" dirty="0" smtClean="0">
                          <a:solidFill>
                            <a:schemeClr val="tx1"/>
                          </a:solidFill>
                          <a:latin typeface="+mn-lt"/>
                          <a:ea typeface="+mn-ea"/>
                          <a:cs typeface="+mn-cs"/>
                        </a:rPr>
                        <a:t>NOT</a:t>
                      </a:r>
                      <a:r>
                        <a:rPr lang="en-US" sz="1400" kern="1200" baseline="0" dirty="0" smtClean="0">
                          <a:solidFill>
                            <a:schemeClr val="tx1"/>
                          </a:solidFill>
                          <a:latin typeface="+mn-lt"/>
                          <a:ea typeface="+mn-ea"/>
                          <a:cs typeface="+mn-cs"/>
                        </a:rPr>
                        <a:t> included in the allocated number of VPI slots a division receives. </a:t>
                      </a:r>
                      <a:r>
                        <a:rPr lang="en-US" sz="1400" b="1" i="1" kern="1200" baseline="0" dirty="0" smtClean="0">
                          <a:solidFill>
                            <a:schemeClr val="tx1"/>
                          </a:solidFill>
                          <a:latin typeface="+mn-lt"/>
                          <a:ea typeface="+mn-ea"/>
                          <a:cs typeface="+mn-cs"/>
                        </a:rPr>
                        <a:t>All 3-year-old slots must be requested and approved. </a:t>
                      </a:r>
                    </a:p>
                  </a:txBody>
                  <a:tcPr>
                    <a:solidFill>
                      <a:schemeClr val="bg1"/>
                    </a:solidFill>
                  </a:tcPr>
                </a:tc>
                <a:extLst>
                  <a:ext uri="{0D108BD9-81ED-4DB2-BD59-A6C34878D82A}">
                    <a16:rowId xmlns:a16="http://schemas.microsoft.com/office/drawing/2014/main" val="2903009681"/>
                  </a:ext>
                </a:extLst>
              </a:tr>
              <a:tr h="1168779">
                <a:tc>
                  <a:txBody>
                    <a:bodyPr/>
                    <a:lstStyle/>
                    <a:p>
                      <a:r>
                        <a:rPr lang="en-US" sz="1400" b="1" i="0" kern="1200" dirty="0" smtClean="0">
                          <a:solidFill>
                            <a:srgbClr val="C00000"/>
                          </a:solidFill>
                          <a:latin typeface="+mn-lt"/>
                          <a:ea typeface="+mn-ea"/>
                          <a:cs typeface="+mn-cs"/>
                        </a:rPr>
                        <a:t>UNDER</a:t>
                      </a:r>
                      <a:r>
                        <a:rPr lang="en-US" sz="1400" b="1" i="0" kern="1200" baseline="0" dirty="0" smtClean="0">
                          <a:solidFill>
                            <a:srgbClr val="C00000"/>
                          </a:solidFill>
                          <a:latin typeface="+mn-lt"/>
                          <a:ea typeface="+mn-ea"/>
                          <a:cs typeface="+mn-cs"/>
                        </a:rPr>
                        <a:t> CONSIDERATION</a:t>
                      </a:r>
                      <a:r>
                        <a:rPr lang="en-US" sz="1400" b="1" i="0" kern="1200" dirty="0" smtClean="0">
                          <a:solidFill>
                            <a:srgbClr val="C00000"/>
                          </a:solidFill>
                          <a:latin typeface="+mn-lt"/>
                          <a:ea typeface="+mn-ea"/>
                          <a:cs typeface="+mn-cs"/>
                        </a:rPr>
                        <a:t>: </a:t>
                      </a:r>
                      <a:r>
                        <a:rPr lang="en-US" sz="1400" b="0" i="0" kern="1200" dirty="0" smtClean="0">
                          <a:solidFill>
                            <a:schemeClr val="tx1"/>
                          </a:solidFill>
                          <a:latin typeface="+mn-lt"/>
                          <a:ea typeface="+mn-ea"/>
                          <a:cs typeface="+mn-cs"/>
                        </a:rPr>
                        <a:t>Enroll eligible</a:t>
                      </a:r>
                      <a:r>
                        <a:rPr lang="en-US" sz="1400" b="0" i="0" kern="1200" baseline="0" dirty="0" smtClean="0">
                          <a:solidFill>
                            <a:schemeClr val="tx1"/>
                          </a:solidFill>
                          <a:latin typeface="+mn-lt"/>
                          <a:ea typeface="+mn-ea"/>
                          <a:cs typeface="+mn-cs"/>
                        </a:rPr>
                        <a:t> 5-year-olds as part of allotted VPI slots. </a:t>
                      </a:r>
                      <a:endParaRPr lang="en-US" sz="1400" i="0" kern="1200" dirty="0" smtClean="0">
                        <a:solidFill>
                          <a:schemeClr val="tx1"/>
                        </a:solidFill>
                        <a:latin typeface="+mn-lt"/>
                        <a:ea typeface="+mn-ea"/>
                        <a:cs typeface="+mn-cs"/>
                      </a:endParaRPr>
                    </a:p>
                  </a:txBody>
                  <a:tcPr>
                    <a:solidFill>
                      <a:schemeClr val="bg1"/>
                    </a:solidFill>
                  </a:tcPr>
                </a:tc>
                <a:tc>
                  <a:txBody>
                    <a:bodyPr/>
                    <a:lstStyle/>
                    <a:p>
                      <a:pPr marL="285750" indent="-285750">
                        <a:buFont typeface="Arial" panose="020B0604020202020204" pitchFamily="34" charset="0"/>
                        <a:buChar char="•"/>
                      </a:pPr>
                      <a:r>
                        <a:rPr lang="en-US" sz="1400" kern="1200" dirty="0" smtClean="0">
                          <a:solidFill>
                            <a:schemeClr val="tx1"/>
                          </a:solidFill>
                          <a:latin typeface="+mn-lt"/>
                          <a:ea typeface="+mn-ea"/>
                          <a:cs typeface="+mn-cs"/>
                        </a:rPr>
                        <a:t>In response to COVID 19, some families may prefer to enroll their child</a:t>
                      </a:r>
                      <a:r>
                        <a:rPr lang="en-US" sz="1400" kern="1200" baseline="0" dirty="0" smtClean="0">
                          <a:solidFill>
                            <a:schemeClr val="tx1"/>
                          </a:solidFill>
                          <a:latin typeface="+mn-lt"/>
                          <a:ea typeface="+mn-ea"/>
                          <a:cs typeface="+mn-cs"/>
                        </a:rPr>
                        <a:t> in Pre-K, even when age eligible for kindergarten. </a:t>
                      </a:r>
                    </a:p>
                    <a:p>
                      <a:pPr marL="285750" indent="-285750">
                        <a:buFont typeface="Arial" panose="020B0604020202020204" pitchFamily="34" charset="0"/>
                        <a:buChar char="•"/>
                      </a:pPr>
                      <a:r>
                        <a:rPr lang="en-US" sz="1400" kern="1200" baseline="0" dirty="0" smtClean="0">
                          <a:solidFill>
                            <a:schemeClr val="tx1"/>
                          </a:solidFill>
                          <a:latin typeface="+mn-lt"/>
                          <a:ea typeface="+mn-ea"/>
                          <a:cs typeface="+mn-cs"/>
                        </a:rPr>
                        <a:t>Divisions may enroll 5-year-olds who otherwise qualify for VPI in 2021-2022. </a:t>
                      </a:r>
                    </a:p>
                    <a:p>
                      <a:pPr marL="285750" indent="-285750">
                        <a:buFont typeface="Arial" panose="020B0604020202020204" pitchFamily="34" charset="0"/>
                        <a:buChar char="•"/>
                      </a:pPr>
                      <a:r>
                        <a:rPr lang="en-US" sz="1400" b="0" kern="1200" baseline="0" dirty="0" smtClean="0">
                          <a:solidFill>
                            <a:schemeClr val="tx1"/>
                          </a:solidFill>
                          <a:latin typeface="+mn-lt"/>
                          <a:ea typeface="+mn-ea"/>
                          <a:cs typeface="+mn-cs"/>
                        </a:rPr>
                        <a:t>Flexibility </a:t>
                      </a:r>
                      <a:r>
                        <a:rPr lang="en-US" sz="1400" b="1" kern="1200" baseline="0" dirty="0" smtClean="0">
                          <a:solidFill>
                            <a:schemeClr val="tx1"/>
                          </a:solidFill>
                          <a:latin typeface="+mn-lt"/>
                          <a:ea typeface="+mn-ea"/>
                          <a:cs typeface="+mn-cs"/>
                        </a:rPr>
                        <a:t>would NOT change the allocated number </a:t>
                      </a:r>
                      <a:r>
                        <a:rPr lang="en-US" sz="1400" kern="1200" baseline="0" dirty="0" smtClean="0">
                          <a:solidFill>
                            <a:schemeClr val="tx1"/>
                          </a:solidFill>
                          <a:latin typeface="+mn-lt"/>
                          <a:ea typeface="+mn-ea"/>
                          <a:cs typeface="+mn-cs"/>
                        </a:rPr>
                        <a:t>of VPI slots. </a:t>
                      </a:r>
                    </a:p>
                  </a:txBody>
                  <a:tcPr>
                    <a:solidFill>
                      <a:schemeClr val="bg1"/>
                    </a:solidFill>
                  </a:tcPr>
                </a:tc>
                <a:extLst>
                  <a:ext uri="{0D108BD9-81ED-4DB2-BD59-A6C34878D82A}">
                    <a16:rowId xmlns:a16="http://schemas.microsoft.com/office/drawing/2014/main" val="3121954417"/>
                  </a:ext>
                </a:extLst>
              </a:tr>
            </a:tbl>
          </a:graphicData>
        </a:graphic>
      </p:graphicFrame>
    </p:spTree>
    <p:extLst>
      <p:ext uri="{BB962C8B-B14F-4D97-AF65-F5344CB8AC3E}">
        <p14:creationId xmlns:p14="http://schemas.microsoft.com/office/powerpoint/2010/main" val="30078719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56466481"/>
              </p:ext>
            </p:extLst>
          </p:nvPr>
        </p:nvGraphicFramePr>
        <p:xfrm>
          <a:off x="471198" y="568172"/>
          <a:ext cx="8592902" cy="3685037"/>
        </p:xfrm>
        <a:graphic>
          <a:graphicData uri="http://schemas.openxmlformats.org/drawingml/2006/table">
            <a:tbl>
              <a:tblPr firstRow="1" bandRow="1">
                <a:tableStyleId>{5940675A-B579-460E-94D1-54222C63F5DA}</a:tableStyleId>
              </a:tblPr>
              <a:tblGrid>
                <a:gridCol w="2433000">
                  <a:extLst>
                    <a:ext uri="{9D8B030D-6E8A-4147-A177-3AD203B41FA5}">
                      <a16:colId xmlns:a16="http://schemas.microsoft.com/office/drawing/2014/main" val="2905553017"/>
                    </a:ext>
                  </a:extLst>
                </a:gridCol>
                <a:gridCol w="6159902">
                  <a:extLst>
                    <a:ext uri="{9D8B030D-6E8A-4147-A177-3AD203B41FA5}">
                      <a16:colId xmlns:a16="http://schemas.microsoft.com/office/drawing/2014/main" val="1166440231"/>
                    </a:ext>
                  </a:extLst>
                </a:gridCol>
              </a:tblGrid>
              <a:tr h="287034">
                <a:tc>
                  <a:txBody>
                    <a:bodyPr/>
                    <a:lstStyle/>
                    <a:p>
                      <a:r>
                        <a:rPr lang="en-US" sz="1400" b="1" i="1" dirty="0" smtClean="0">
                          <a:latin typeface="+mj-lt"/>
                        </a:rPr>
                        <a:t>Strategy </a:t>
                      </a:r>
                      <a:endParaRPr lang="en-US" sz="1400" b="1" i="1" dirty="0">
                        <a:latin typeface="+mj-lt"/>
                      </a:endParaRPr>
                    </a:p>
                  </a:txBody>
                  <a:tcPr>
                    <a:solidFill>
                      <a:schemeClr val="accent1">
                        <a:lumMod val="20000"/>
                        <a:lumOff val="80000"/>
                      </a:schemeClr>
                    </a:solidFill>
                  </a:tcPr>
                </a:tc>
                <a:tc>
                  <a:txBody>
                    <a:bodyPr/>
                    <a:lstStyle/>
                    <a:p>
                      <a:r>
                        <a:rPr lang="en-US" sz="1400" b="1" i="1" dirty="0" smtClean="0">
                          <a:latin typeface="+mj-lt"/>
                        </a:rPr>
                        <a:t>What this would mean for Divisions</a:t>
                      </a:r>
                      <a:r>
                        <a:rPr lang="en-US" sz="1400" b="1" i="1" baseline="0" dirty="0" smtClean="0">
                          <a:latin typeface="+mj-lt"/>
                        </a:rPr>
                        <a:t> </a:t>
                      </a:r>
                      <a:endParaRPr lang="en-US" sz="1400" b="1" i="1" dirty="0">
                        <a:latin typeface="+mj-lt"/>
                      </a:endParaRPr>
                    </a:p>
                  </a:txBody>
                  <a:tcPr>
                    <a:solidFill>
                      <a:schemeClr val="accent1">
                        <a:lumMod val="20000"/>
                        <a:lumOff val="80000"/>
                      </a:schemeClr>
                    </a:solidFill>
                  </a:tcPr>
                </a:tc>
                <a:extLst>
                  <a:ext uri="{0D108BD9-81ED-4DB2-BD59-A6C34878D82A}">
                    <a16:rowId xmlns:a16="http://schemas.microsoft.com/office/drawing/2014/main" val="2396986381"/>
                  </a:ext>
                </a:extLst>
              </a:tr>
              <a:tr h="1082559">
                <a:tc>
                  <a:txBody>
                    <a:bodyPr/>
                    <a:lstStyle/>
                    <a:p>
                      <a:r>
                        <a:rPr lang="en-US" sz="1400" b="1" i="0" kern="1200" dirty="0" smtClean="0">
                          <a:solidFill>
                            <a:srgbClr val="C00000"/>
                          </a:solidFill>
                          <a:latin typeface="+mn-lt"/>
                          <a:ea typeface="+mn-ea"/>
                          <a:cs typeface="+mn-cs"/>
                        </a:rPr>
                        <a:t>NEW: </a:t>
                      </a:r>
                      <a:r>
                        <a:rPr lang="en-US" sz="1400" b="0" i="0" kern="1200" dirty="0" smtClean="0">
                          <a:solidFill>
                            <a:schemeClr val="tx1"/>
                          </a:solidFill>
                          <a:latin typeface="+mn-lt"/>
                          <a:ea typeface="+mn-ea"/>
                          <a:cs typeface="+mn-cs"/>
                        </a:rPr>
                        <a:t>Plan for increased funds</a:t>
                      </a:r>
                      <a:r>
                        <a:rPr lang="en-US" sz="1400" b="0" i="0" kern="1200" baseline="0" dirty="0" smtClean="0">
                          <a:solidFill>
                            <a:schemeClr val="tx1"/>
                          </a:solidFill>
                          <a:latin typeface="+mn-lt"/>
                          <a:ea typeface="+mn-ea"/>
                          <a:cs typeface="+mn-cs"/>
                        </a:rPr>
                        <a:t> for VPI slots. </a:t>
                      </a:r>
                      <a:endParaRPr lang="en-US" sz="1400" i="0" kern="1200" dirty="0" smtClean="0">
                        <a:solidFill>
                          <a:schemeClr val="tx1"/>
                        </a:solidFill>
                        <a:latin typeface="+mn-lt"/>
                        <a:ea typeface="+mn-ea"/>
                        <a:cs typeface="+mn-cs"/>
                      </a:endParaRPr>
                    </a:p>
                    <a:p>
                      <a:endParaRPr lang="en-US" sz="1400" dirty="0" smtClean="0">
                        <a:latin typeface="+mj-lt"/>
                      </a:endParaRPr>
                    </a:p>
                  </a:txBody>
                  <a:tcPr>
                    <a:solidFill>
                      <a:schemeClr val="bg1">
                        <a:lumMod val="95000"/>
                      </a:schemeClr>
                    </a:solidFill>
                  </a:tcPr>
                </a:tc>
                <a:tc>
                  <a:txBody>
                    <a:bodyPr/>
                    <a:lstStyle/>
                    <a:p>
                      <a:pPr marL="171450" indent="-171450">
                        <a:buFont typeface="Arial" panose="020B0604020202020204" pitchFamily="34" charset="0"/>
                        <a:buChar char="•"/>
                      </a:pPr>
                      <a:r>
                        <a:rPr lang="en-US" sz="1400" kern="1200" dirty="0" smtClean="0">
                          <a:solidFill>
                            <a:schemeClr val="tx1"/>
                          </a:solidFill>
                          <a:latin typeface="+mn-lt"/>
                          <a:ea typeface="+mn-ea"/>
                          <a:cs typeface="+mn-cs"/>
                        </a:rPr>
                        <a:t>The Governor’s budget proposes raising each VPI slot to be: </a:t>
                      </a:r>
                    </a:p>
                    <a:p>
                      <a:pPr marL="628650"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b="0" i="0" u="none" strike="noStrike" cap="none" baseline="0" dirty="0" smtClean="0">
                          <a:solidFill>
                            <a:schemeClr val="tx1"/>
                          </a:solidFill>
                          <a:latin typeface="+mn-lt"/>
                          <a:ea typeface="+mn-ea"/>
                          <a:cs typeface="+mn-cs"/>
                          <a:sym typeface="Arial"/>
                        </a:rPr>
                        <a:t>$7,655 (full-day slot)</a:t>
                      </a:r>
                    </a:p>
                    <a:p>
                      <a:pPr marL="628650" lvl="1" indent="-171450">
                        <a:buFont typeface="Arial" panose="020B0604020202020204" pitchFamily="34" charset="0"/>
                        <a:buChar char="•"/>
                      </a:pPr>
                      <a:r>
                        <a:rPr lang="en-US" sz="1400" b="0" i="0" u="none" strike="noStrike" cap="none" baseline="0" dirty="0" smtClean="0">
                          <a:solidFill>
                            <a:schemeClr val="tx1"/>
                          </a:solidFill>
                          <a:latin typeface="+mn-lt"/>
                          <a:ea typeface="+mn-ea"/>
                          <a:cs typeface="+mn-cs"/>
                          <a:sym typeface="Arial"/>
                        </a:rPr>
                        <a:t>$3,828 (half-day slot)</a:t>
                      </a:r>
                    </a:p>
                    <a:p>
                      <a:pPr marL="285750" indent="-285750">
                        <a:buFont typeface="Arial" panose="020B0604020202020204" pitchFamily="34" charset="0"/>
                        <a:buChar char="•"/>
                      </a:pPr>
                      <a:r>
                        <a:rPr lang="en-US" sz="1400" b="0" i="0" kern="1200" baseline="0" dirty="0" smtClean="0">
                          <a:solidFill>
                            <a:schemeClr val="tx1"/>
                          </a:solidFill>
                          <a:latin typeface="+mn-lt"/>
                          <a:ea typeface="+mn-ea"/>
                          <a:cs typeface="+mn-cs"/>
                        </a:rPr>
                        <a:t>This will impact the amount each division receives from the state, as well as local match. </a:t>
                      </a:r>
                    </a:p>
                  </a:txBody>
                  <a:tcPr>
                    <a:solidFill>
                      <a:schemeClr val="bg1">
                        <a:lumMod val="95000"/>
                      </a:schemeClr>
                    </a:solidFill>
                  </a:tcPr>
                </a:tc>
                <a:extLst>
                  <a:ext uri="{0D108BD9-81ED-4DB2-BD59-A6C34878D82A}">
                    <a16:rowId xmlns:a16="http://schemas.microsoft.com/office/drawing/2014/main" val="3492829154"/>
                  </a:ext>
                </a:extLst>
              </a:tr>
              <a:tr h="8831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dirty="0" smtClean="0">
                          <a:solidFill>
                            <a:schemeClr val="tx1"/>
                          </a:solidFill>
                          <a:latin typeface="+mn-lt"/>
                          <a:ea typeface="+mn-ea"/>
                          <a:cs typeface="+mn-cs"/>
                          <a:sym typeface="Arial"/>
                        </a:rPr>
                        <a:t>Offer</a:t>
                      </a:r>
                      <a:r>
                        <a:rPr lang="en-US" sz="1400" b="0" i="0" u="none" strike="noStrike" cap="none" baseline="0" dirty="0" smtClean="0">
                          <a:solidFill>
                            <a:schemeClr val="tx1"/>
                          </a:solidFill>
                          <a:latin typeface="+mn-lt"/>
                          <a:ea typeface="+mn-ea"/>
                          <a:cs typeface="+mn-cs"/>
                          <a:sym typeface="Arial"/>
                        </a:rPr>
                        <a:t> VPI in a community-provider setting and access add-on funds. </a:t>
                      </a:r>
                      <a:endParaRPr lang="en-US" sz="1400" b="0" i="0" u="none" strike="noStrike" cap="none" dirty="0" smtClean="0">
                        <a:solidFill>
                          <a:schemeClr val="tx1"/>
                        </a:solidFill>
                        <a:latin typeface="+mn-lt"/>
                        <a:ea typeface="+mn-ea"/>
                        <a:cs typeface="+mn-cs"/>
                        <a:sym typeface="Arial"/>
                      </a:endParaRPr>
                    </a:p>
                    <a:p>
                      <a:endParaRPr lang="en-US" sz="1400" dirty="0" smtClean="0">
                        <a:latin typeface="+mj-lt"/>
                      </a:endParaRPr>
                    </a:p>
                  </a:txBody>
                  <a:tcPr>
                    <a:solidFill>
                      <a:schemeClr val="bg1">
                        <a:lumMod val="9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b="0" i="0" u="none" strike="noStrike" kern="1200" cap="none" dirty="0" smtClean="0">
                          <a:solidFill>
                            <a:schemeClr val="tx1"/>
                          </a:solidFill>
                          <a:latin typeface="+mn-lt"/>
                          <a:ea typeface="+mn-ea"/>
                          <a:cs typeface="+mn-cs"/>
                          <a:sym typeface="Arial"/>
                        </a:rPr>
                        <a:t>Receive</a:t>
                      </a:r>
                      <a:r>
                        <a:rPr lang="en-US" sz="1400" b="0" i="0" u="none" strike="noStrike" kern="1200" cap="none" baseline="0" dirty="0" smtClean="0">
                          <a:solidFill>
                            <a:schemeClr val="tx1"/>
                          </a:solidFill>
                          <a:latin typeface="+mn-lt"/>
                          <a:ea typeface="+mn-ea"/>
                          <a:cs typeface="+mn-cs"/>
                          <a:sym typeface="Arial"/>
                        </a:rPr>
                        <a:t> additional funds for offering VPI in a community-provider setting </a:t>
                      </a:r>
                      <a:r>
                        <a:rPr lang="en-US" sz="1400" b="0" i="0" u="none" strike="noStrike" kern="1200" cap="none" baseline="0" dirty="0" smtClean="0">
                          <a:solidFill>
                            <a:schemeClr val="accent2"/>
                          </a:solidFill>
                          <a:latin typeface="+mn-lt"/>
                          <a:ea typeface="+mn-ea"/>
                          <a:cs typeface="+mn-cs"/>
                          <a:sym typeface="Arial"/>
                        </a:rPr>
                        <a:t>(must be included on May 15 VPI Application).</a:t>
                      </a:r>
                      <a:endParaRPr lang="en-US" sz="1400" b="0" i="0" u="none" strike="noStrike" cap="none" dirty="0" smtClean="0">
                        <a:solidFill>
                          <a:schemeClr val="accent2"/>
                        </a:solidFill>
                        <a:latin typeface="+mn-lt"/>
                        <a:ea typeface="+mn-ea"/>
                        <a:cs typeface="+mn-cs"/>
                        <a:sym typeface="Arial"/>
                      </a:endParaRPr>
                    </a:p>
                    <a:p>
                      <a:pPr marL="285750" indent="-285750">
                        <a:buFont typeface="Arial" panose="020B0604020202020204" pitchFamily="34" charset="0"/>
                        <a:buChar char="•"/>
                      </a:pPr>
                      <a:r>
                        <a:rPr lang="en-US" sz="1400" b="0" i="0" u="none" strike="noStrike" cap="none" dirty="0" smtClean="0">
                          <a:solidFill>
                            <a:schemeClr val="tx1"/>
                          </a:solidFill>
                          <a:latin typeface="+mn-lt"/>
                          <a:ea typeface="+mn-ea"/>
                          <a:cs typeface="+mn-cs"/>
                          <a:sym typeface="Arial"/>
                        </a:rPr>
                        <a:t>Add-on grant for each VPI slot (all ages) served in a community-provider</a:t>
                      </a:r>
                      <a:r>
                        <a:rPr lang="en-US" sz="1400" b="0" i="0" u="none" strike="noStrike" cap="none" baseline="0" dirty="0" smtClean="0">
                          <a:solidFill>
                            <a:schemeClr val="tx1"/>
                          </a:solidFill>
                          <a:latin typeface="+mn-lt"/>
                          <a:ea typeface="+mn-ea"/>
                          <a:cs typeface="+mn-cs"/>
                          <a:sym typeface="Arial"/>
                        </a:rPr>
                        <a:t> setting. The add-on amount varies by region: </a:t>
                      </a:r>
                    </a:p>
                    <a:p>
                      <a:pPr marL="628650" lvl="1" indent="-171450" algn="l" defTabSz="914400" rtl="0" eaLnBrk="1" latinLnBrk="0" hangingPunct="1">
                        <a:buFont typeface="Arial" panose="020B0604020202020204" pitchFamily="34" charset="0"/>
                        <a:buChar char="•"/>
                      </a:pPr>
                      <a:r>
                        <a:rPr lang="en-US" sz="1400" b="0" i="0" u="none" strike="noStrike" kern="1200" cap="none" baseline="0" dirty="0" smtClean="0">
                          <a:solidFill>
                            <a:schemeClr val="tx1"/>
                          </a:solidFill>
                          <a:latin typeface="+mn-lt"/>
                          <a:ea typeface="+mn-ea"/>
                          <a:cs typeface="+mn-cs"/>
                          <a:sym typeface="Arial"/>
                        </a:rPr>
                        <a:t>$3,500, $2,500, $1,500</a:t>
                      </a:r>
                    </a:p>
                    <a:p>
                      <a:pPr marL="285750" indent="-285750">
                        <a:buFont typeface="Arial" panose="020B0604020202020204" pitchFamily="34" charset="0"/>
                        <a:buChar char="•"/>
                      </a:pPr>
                      <a:endParaRPr lang="en-US" sz="1400" b="0" i="0" kern="1200" baseline="0" dirty="0" smtClean="0">
                        <a:solidFill>
                          <a:schemeClr val="tx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1149545071"/>
                  </a:ext>
                </a:extLst>
              </a:tr>
              <a:tr h="85039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kern="1200" cap="none" dirty="0" smtClean="0">
                          <a:solidFill>
                            <a:schemeClr val="tx1"/>
                          </a:solidFill>
                          <a:latin typeface="+mn-lt"/>
                          <a:ea typeface="+mn-ea"/>
                          <a:cs typeface="+mn-cs"/>
                          <a:sym typeface="Arial"/>
                        </a:rPr>
                        <a:t>Increase amount of in-kind contributions counting towards local match. </a:t>
                      </a:r>
                    </a:p>
                  </a:txBody>
                  <a:tcP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b="0" i="0" u="none" strike="noStrike" kern="1200" cap="none" dirty="0" smtClean="0">
                          <a:solidFill>
                            <a:schemeClr val="tx1"/>
                          </a:solidFill>
                          <a:latin typeface="+mn-lt"/>
                          <a:ea typeface="+mn-ea"/>
                          <a:cs typeface="+mn-cs"/>
                          <a:sym typeface="Arial"/>
                        </a:rPr>
                        <a:t>Up to 50% of local match can be in-kind contributions</a:t>
                      </a:r>
                    </a:p>
                    <a:p>
                      <a:pPr marL="0" indent="0">
                        <a:buFont typeface="Arial" panose="020B0604020202020204" pitchFamily="34" charset="0"/>
                        <a:buNone/>
                      </a:pPr>
                      <a:endParaRPr lang="en-US" sz="1400" b="0" i="0" u="none" strike="noStrike" cap="none" dirty="0" smtClean="0">
                        <a:solidFill>
                          <a:schemeClr val="tx1"/>
                        </a:solidFill>
                        <a:latin typeface="+mn-lt"/>
                        <a:ea typeface="+mn-ea"/>
                        <a:cs typeface="+mn-cs"/>
                        <a:sym typeface="Arial"/>
                      </a:endParaRPr>
                    </a:p>
                  </a:txBody>
                  <a:tcPr>
                    <a:solidFill>
                      <a:schemeClr val="bg1"/>
                    </a:solidFill>
                  </a:tcPr>
                </a:tc>
                <a:extLst>
                  <a:ext uri="{0D108BD9-81ED-4DB2-BD59-A6C34878D82A}">
                    <a16:rowId xmlns:a16="http://schemas.microsoft.com/office/drawing/2014/main" val="2336660241"/>
                  </a:ext>
                </a:extLst>
              </a:tr>
            </a:tbl>
          </a:graphicData>
        </a:graphic>
      </p:graphicFrame>
    </p:spTree>
    <p:extLst>
      <p:ext uri="{BB962C8B-B14F-4D97-AF65-F5344CB8AC3E}">
        <p14:creationId xmlns:p14="http://schemas.microsoft.com/office/powerpoint/2010/main" val="33903447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Grants for Partnering with Community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7521166"/>
              </p:ext>
            </p:extLst>
          </p:nvPr>
        </p:nvGraphicFramePr>
        <p:xfrm>
          <a:off x="477680" y="1074187"/>
          <a:ext cx="8592902" cy="3474720"/>
        </p:xfrm>
        <a:graphic>
          <a:graphicData uri="http://schemas.openxmlformats.org/drawingml/2006/table">
            <a:tbl>
              <a:tblPr firstRow="1" bandRow="1">
                <a:tableStyleId>{5940675A-B579-460E-94D1-54222C63F5DA}</a:tableStyleId>
              </a:tblPr>
              <a:tblGrid>
                <a:gridCol w="2433000">
                  <a:extLst>
                    <a:ext uri="{9D8B030D-6E8A-4147-A177-3AD203B41FA5}">
                      <a16:colId xmlns:a16="http://schemas.microsoft.com/office/drawing/2014/main" val="2905553017"/>
                    </a:ext>
                  </a:extLst>
                </a:gridCol>
                <a:gridCol w="6159902">
                  <a:extLst>
                    <a:ext uri="{9D8B030D-6E8A-4147-A177-3AD203B41FA5}">
                      <a16:colId xmlns:a16="http://schemas.microsoft.com/office/drawing/2014/main" val="1166440231"/>
                    </a:ext>
                  </a:extLst>
                </a:gridCol>
              </a:tblGrid>
              <a:tr h="284884">
                <a:tc>
                  <a:txBody>
                    <a:bodyPr/>
                    <a:lstStyle/>
                    <a:p>
                      <a:r>
                        <a:rPr lang="en-US" sz="1400" b="1" i="1" dirty="0" smtClean="0">
                          <a:latin typeface="+mj-lt"/>
                        </a:rPr>
                        <a:t>Grant </a:t>
                      </a:r>
                      <a:endParaRPr lang="en-US" sz="1400" b="1" i="1" dirty="0">
                        <a:latin typeface="+mj-lt"/>
                      </a:endParaRPr>
                    </a:p>
                  </a:txBody>
                  <a:tcPr>
                    <a:solidFill>
                      <a:schemeClr val="accent1">
                        <a:lumMod val="20000"/>
                        <a:lumOff val="80000"/>
                      </a:schemeClr>
                    </a:solidFill>
                  </a:tcPr>
                </a:tc>
                <a:tc>
                  <a:txBody>
                    <a:bodyPr/>
                    <a:lstStyle/>
                    <a:p>
                      <a:r>
                        <a:rPr lang="en-US" sz="1400" b="1" i="1" dirty="0" smtClean="0">
                          <a:latin typeface="+mj-lt"/>
                        </a:rPr>
                        <a:t>What this would mean for Divisions</a:t>
                      </a:r>
                      <a:r>
                        <a:rPr lang="en-US" sz="1400" b="1" i="1" baseline="0" dirty="0" smtClean="0">
                          <a:latin typeface="+mj-lt"/>
                        </a:rPr>
                        <a:t> </a:t>
                      </a:r>
                      <a:endParaRPr lang="en-US" sz="1400" b="1" i="1" dirty="0">
                        <a:latin typeface="+mj-lt"/>
                      </a:endParaRPr>
                    </a:p>
                  </a:txBody>
                  <a:tcPr>
                    <a:solidFill>
                      <a:schemeClr val="accent1">
                        <a:lumMod val="20000"/>
                        <a:lumOff val="80000"/>
                      </a:schemeClr>
                    </a:solidFill>
                  </a:tcPr>
                </a:tc>
                <a:extLst>
                  <a:ext uri="{0D108BD9-81ED-4DB2-BD59-A6C34878D82A}">
                    <a16:rowId xmlns:a16="http://schemas.microsoft.com/office/drawing/2014/main" val="2396986381"/>
                  </a:ext>
                </a:extLst>
              </a:tr>
              <a:tr h="108255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dirty="0" smtClean="0">
                          <a:solidFill>
                            <a:schemeClr val="tx1"/>
                          </a:solidFill>
                          <a:latin typeface="+mn-lt"/>
                          <a:ea typeface="+mn-ea"/>
                          <a:cs typeface="+mn-cs"/>
                          <a:sym typeface="Arial"/>
                        </a:rPr>
                        <a:t>Mixed Delivery Grants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1" u="none" strike="noStrike" cap="none" dirty="0" smtClean="0">
                          <a:solidFill>
                            <a:schemeClr val="tx1"/>
                          </a:solidFill>
                          <a:latin typeface="+mn-lt"/>
                          <a:ea typeface="+mn-ea"/>
                          <a:cs typeface="+mn-cs"/>
                          <a:sym typeface="Arial"/>
                        </a:rPr>
                        <a:t>Administered by Virginia Early Childhood Foundation (VECF)</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0" i="0" u="none" strike="noStrike" cap="none" dirty="0" smtClean="0">
                        <a:solidFill>
                          <a:schemeClr val="tx1"/>
                        </a:solidFill>
                        <a:latin typeface="+mn-lt"/>
                        <a:ea typeface="+mn-ea"/>
                        <a:cs typeface="+mn-cs"/>
                        <a:sym typeface="Arial"/>
                      </a:endParaRPr>
                    </a:p>
                  </a:txBody>
                  <a:tcPr>
                    <a:solidFill>
                      <a:schemeClr val="bg1">
                        <a:lumMod val="95000"/>
                      </a:schemeClr>
                    </a:solidFill>
                  </a:tcPr>
                </a:tc>
                <a:tc>
                  <a:txBody>
                    <a:bodyPr/>
                    <a:lstStyle/>
                    <a:p>
                      <a:pPr marL="171450" indent="-171450">
                        <a:buFont typeface="Arial" panose="020B0604020202020204" pitchFamily="34" charset="0"/>
                        <a:buChar char="•"/>
                      </a:pPr>
                      <a:r>
                        <a:rPr lang="en-US" sz="1400" b="0" i="0" u="none" strike="noStrike" cap="none" baseline="0" dirty="0" smtClean="0">
                          <a:solidFill>
                            <a:schemeClr val="tx1"/>
                          </a:solidFill>
                          <a:latin typeface="+mn-lt"/>
                          <a:ea typeface="+mn-ea"/>
                          <a:cs typeface="+mn-cs"/>
                          <a:sym typeface="Arial"/>
                        </a:rPr>
                        <a:t>Competitive grant funding to support public-private delivery of preschool services (3s and 4s).</a:t>
                      </a:r>
                    </a:p>
                    <a:p>
                      <a:pPr marL="171450" indent="-171450">
                        <a:buFont typeface="Arial" panose="020B0604020202020204" pitchFamily="34" charset="0"/>
                        <a:buChar char="•"/>
                      </a:pPr>
                      <a:r>
                        <a:rPr lang="en-US" sz="1400" b="0" i="0" u="none" strike="noStrike" cap="none" baseline="0" dirty="0" smtClean="0">
                          <a:solidFill>
                            <a:schemeClr val="tx1"/>
                          </a:solidFill>
                          <a:latin typeface="+mn-lt"/>
                          <a:ea typeface="+mn-ea"/>
                          <a:cs typeface="+mn-cs"/>
                          <a:sym typeface="Arial"/>
                        </a:rPr>
                        <a:t>Fully funds slots in mixed delivery settings (e.g., community-providers) </a:t>
                      </a:r>
                    </a:p>
                    <a:p>
                      <a:pPr marL="171450" indent="-171450">
                        <a:buFont typeface="Arial" panose="020B0604020202020204" pitchFamily="34" charset="0"/>
                        <a:buChar char="•"/>
                      </a:pPr>
                      <a:r>
                        <a:rPr lang="en-US" sz="1400" b="0" i="0" u="none" strike="noStrike" cap="none" baseline="0" dirty="0" smtClean="0">
                          <a:solidFill>
                            <a:schemeClr val="tx1"/>
                          </a:solidFill>
                          <a:latin typeface="+mn-lt"/>
                          <a:ea typeface="+mn-ea"/>
                          <a:cs typeface="+mn-cs"/>
                          <a:sym typeface="Arial"/>
                        </a:rPr>
                        <a:t>Programs follow many VPI quality expectations, while also having flexibility to field-test innovate strategies. </a:t>
                      </a:r>
                    </a:p>
                    <a:p>
                      <a:pPr marL="171450" indent="-171450">
                        <a:buFont typeface="Arial" panose="020B0604020202020204" pitchFamily="34" charset="0"/>
                        <a:buChar char="•"/>
                      </a:pPr>
                      <a:r>
                        <a:rPr lang="en-US" sz="1400" b="0" i="0" u="none" strike="noStrike" cap="none" baseline="0" dirty="0" smtClean="0">
                          <a:solidFill>
                            <a:schemeClr val="tx1"/>
                          </a:solidFill>
                          <a:latin typeface="+mn-lt"/>
                          <a:ea typeface="+mn-ea"/>
                          <a:cs typeface="+mn-cs"/>
                          <a:sym typeface="Arial"/>
                        </a:rPr>
                        <a:t>Learn more at </a:t>
                      </a:r>
                      <a:r>
                        <a:rPr lang="en-US" sz="1400" b="0" i="0" u="none" strike="noStrike" cap="none" baseline="0" dirty="0" smtClean="0">
                          <a:solidFill>
                            <a:schemeClr val="tx1"/>
                          </a:solidFill>
                          <a:latin typeface="+mn-lt"/>
                          <a:ea typeface="+mn-ea"/>
                          <a:cs typeface="+mn-cs"/>
                          <a:sym typeface="Arial"/>
                          <a:hlinkClick r:id="rId2"/>
                        </a:rPr>
                        <a:t>www.vecf.org/opportunities-ahead/</a:t>
                      </a:r>
                      <a:r>
                        <a:rPr lang="en-US" sz="1400" b="0" i="0" u="none" strike="noStrike" cap="none" baseline="0" dirty="0" smtClean="0">
                          <a:solidFill>
                            <a:schemeClr val="tx1"/>
                          </a:solidFill>
                          <a:latin typeface="+mn-lt"/>
                          <a:ea typeface="+mn-ea"/>
                          <a:cs typeface="+mn-cs"/>
                          <a:sym typeface="Arial"/>
                        </a:rPr>
                        <a:t> </a:t>
                      </a:r>
                    </a:p>
                  </a:txBody>
                  <a:tcPr>
                    <a:solidFill>
                      <a:schemeClr val="bg1">
                        <a:lumMod val="95000"/>
                      </a:schemeClr>
                    </a:solidFill>
                  </a:tcPr>
                </a:tc>
                <a:extLst>
                  <a:ext uri="{0D108BD9-81ED-4DB2-BD59-A6C34878D82A}">
                    <a16:rowId xmlns:a16="http://schemas.microsoft.com/office/drawing/2014/main" val="3492829154"/>
                  </a:ext>
                </a:extLst>
              </a:tr>
              <a:tr h="8831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dirty="0" smtClean="0">
                          <a:solidFill>
                            <a:schemeClr val="tx1"/>
                          </a:solidFill>
                          <a:latin typeface="+mn-lt"/>
                          <a:ea typeface="+mn-ea"/>
                          <a:cs typeface="+mn-cs"/>
                          <a:sym typeface="Arial"/>
                        </a:rPr>
                        <a:t>Preschool Development Grants B-5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1" u="none" strike="noStrike" cap="none" dirty="0" smtClean="0">
                          <a:solidFill>
                            <a:schemeClr val="tx1"/>
                          </a:solidFill>
                          <a:latin typeface="+mn-lt"/>
                          <a:ea typeface="+mn-ea"/>
                          <a:cs typeface="+mn-cs"/>
                          <a:sym typeface="Arial"/>
                        </a:rPr>
                        <a:t>(Administered by VDOE, VECF, and UVA administered)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0" i="0" u="none" strike="noStrike" cap="none" dirty="0" smtClean="0">
                        <a:solidFill>
                          <a:schemeClr val="tx1"/>
                        </a:solidFill>
                        <a:latin typeface="+mn-lt"/>
                        <a:ea typeface="+mn-ea"/>
                        <a:cs typeface="+mn-cs"/>
                        <a:sym typeface="Arial"/>
                      </a:endParaRPr>
                    </a:p>
                  </a:txBody>
                  <a:tcPr>
                    <a:solidFill>
                      <a:schemeClr val="bg1">
                        <a:lumMod val="95000"/>
                      </a:schemeClr>
                    </a:solidFill>
                  </a:tcPr>
                </a:tc>
                <a:tc>
                  <a:txBody>
                    <a:bodyPr/>
                    <a:lstStyle/>
                    <a:p>
                      <a:pPr marL="285750" indent="-285750">
                        <a:buFont typeface="Arial" panose="020B0604020202020204" pitchFamily="34" charset="0"/>
                        <a:buChar char="•"/>
                      </a:pPr>
                      <a:r>
                        <a:rPr lang="en-US" sz="1400" b="0" i="0" u="none" strike="noStrike" cap="none" baseline="0" dirty="0" smtClean="0">
                          <a:solidFill>
                            <a:schemeClr val="tx1"/>
                          </a:solidFill>
                          <a:latin typeface="+mn-lt"/>
                          <a:ea typeface="+mn-ea"/>
                          <a:cs typeface="+mn-cs"/>
                          <a:sym typeface="Arial"/>
                        </a:rPr>
                        <a:t>Competitive grant funding to build, expand, and sustain birth-to-five (B-5) system that supports school readiness.</a:t>
                      </a:r>
                    </a:p>
                    <a:p>
                      <a:pPr marL="285750" indent="-285750">
                        <a:buFont typeface="Arial" panose="020B0604020202020204" pitchFamily="34" charset="0"/>
                        <a:buChar char="•"/>
                      </a:pPr>
                      <a:r>
                        <a:rPr lang="en-US" sz="1400" b="0" i="0" u="none" strike="noStrike" cap="none" baseline="0" dirty="0" smtClean="0">
                          <a:solidFill>
                            <a:schemeClr val="tx1"/>
                          </a:solidFill>
                          <a:latin typeface="+mn-lt"/>
                          <a:ea typeface="+mn-ea"/>
                          <a:cs typeface="+mn-cs"/>
                          <a:sym typeface="Arial"/>
                        </a:rPr>
                        <a:t>Does NOT fund slots or seats in any settings. </a:t>
                      </a:r>
                    </a:p>
                    <a:p>
                      <a:pPr marL="285750" indent="-285750">
                        <a:buFont typeface="Arial" panose="020B0604020202020204" pitchFamily="34" charset="0"/>
                        <a:buChar char="•"/>
                      </a:pPr>
                      <a:r>
                        <a:rPr lang="en-US" sz="1400" b="0" i="0" u="none" strike="noStrike" cap="none" baseline="0" dirty="0" smtClean="0">
                          <a:solidFill>
                            <a:schemeClr val="tx1"/>
                          </a:solidFill>
                          <a:latin typeface="+mn-lt"/>
                          <a:ea typeface="+mn-ea"/>
                          <a:cs typeface="+mn-cs"/>
                          <a:sym typeface="Arial"/>
                        </a:rPr>
                        <a:t>Focus on building a coordinated community effort to support effective interactions and experiences for all publicly-funded ECE programs. </a:t>
                      </a:r>
                    </a:p>
                    <a:p>
                      <a:pPr marL="285750" indent="-285750">
                        <a:buFont typeface="Arial" panose="020B0604020202020204" pitchFamily="34" charset="0"/>
                        <a:buChar char="•"/>
                      </a:pPr>
                      <a:r>
                        <a:rPr lang="en-US" sz="1400" b="0" i="0" u="none" strike="noStrike" cap="none" baseline="0" dirty="0" smtClean="0">
                          <a:solidFill>
                            <a:schemeClr val="tx1"/>
                          </a:solidFill>
                          <a:latin typeface="+mn-lt"/>
                          <a:ea typeface="+mn-ea"/>
                          <a:cs typeface="+mn-cs"/>
                          <a:sym typeface="Arial"/>
                        </a:rPr>
                        <a:t>Will participate in Practice Year 1 of the Unified Measurement and Improvement System</a:t>
                      </a:r>
                    </a:p>
                    <a:p>
                      <a:pPr marL="285750" indent="-285750">
                        <a:buFont typeface="Arial" panose="020B0604020202020204" pitchFamily="34" charset="0"/>
                        <a:buChar char="•"/>
                      </a:pPr>
                      <a:r>
                        <a:rPr lang="en-US" sz="1400" b="0" i="0" u="none" strike="noStrike" cap="none" baseline="0" dirty="0" smtClean="0">
                          <a:solidFill>
                            <a:schemeClr val="tx1"/>
                          </a:solidFill>
                          <a:latin typeface="+mn-lt"/>
                          <a:ea typeface="+mn-ea"/>
                          <a:cs typeface="+mn-cs"/>
                          <a:sym typeface="Arial"/>
                        </a:rPr>
                        <a:t>Learn more at </a:t>
                      </a:r>
                      <a:r>
                        <a:rPr lang="en-US" sz="1400" b="0" i="0" u="none" strike="noStrike" cap="none" baseline="0" dirty="0" smtClean="0">
                          <a:solidFill>
                            <a:schemeClr val="tx1"/>
                          </a:solidFill>
                          <a:latin typeface="+mn-lt"/>
                          <a:ea typeface="+mn-ea"/>
                          <a:cs typeface="+mn-cs"/>
                          <a:sym typeface="Arial"/>
                          <a:hlinkClick r:id="rId3"/>
                        </a:rPr>
                        <a:t>VECF website </a:t>
                      </a:r>
                      <a:r>
                        <a:rPr lang="en-US" sz="1400" b="0" i="0" u="none" strike="noStrike" cap="none" baseline="0" dirty="0" smtClean="0">
                          <a:solidFill>
                            <a:schemeClr val="tx1"/>
                          </a:solidFill>
                          <a:latin typeface="+mn-lt"/>
                          <a:ea typeface="+mn-ea"/>
                          <a:cs typeface="+mn-cs"/>
                          <a:sym typeface="Arial"/>
                        </a:rPr>
                        <a:t>(vecf.org/opportunities-ahead/) </a:t>
                      </a:r>
                    </a:p>
                  </a:txBody>
                  <a:tcPr>
                    <a:solidFill>
                      <a:schemeClr val="bg1">
                        <a:lumMod val="95000"/>
                      </a:schemeClr>
                    </a:solidFill>
                  </a:tcPr>
                </a:tc>
                <a:extLst>
                  <a:ext uri="{0D108BD9-81ED-4DB2-BD59-A6C34878D82A}">
                    <a16:rowId xmlns:a16="http://schemas.microsoft.com/office/drawing/2014/main" val="1149545071"/>
                  </a:ext>
                </a:extLst>
              </a:tr>
            </a:tbl>
          </a:graphicData>
        </a:graphic>
      </p:graphicFrame>
    </p:spTree>
    <p:extLst>
      <p:ext uri="{BB962C8B-B14F-4D97-AF65-F5344CB8AC3E}">
        <p14:creationId xmlns:p14="http://schemas.microsoft.com/office/powerpoint/2010/main" val="32889297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8" y="0"/>
            <a:ext cx="7886700" cy="723219"/>
          </a:xfrm>
        </p:spPr>
        <p:txBody>
          <a:bodyPr/>
          <a:lstStyle/>
          <a:p>
            <a:r>
              <a:rPr lang="en-US" sz="3200" dirty="0" smtClean="0"/>
              <a:t>Webinars &amp; Office Hours </a:t>
            </a:r>
            <a:endParaRPr lang="en-US" sz="3200" dirty="0"/>
          </a:p>
        </p:txBody>
      </p:sp>
      <p:sp>
        <p:nvSpPr>
          <p:cNvPr id="5" name="TextBox 4"/>
          <p:cNvSpPr txBox="1"/>
          <p:nvPr/>
        </p:nvSpPr>
        <p:spPr>
          <a:xfrm>
            <a:off x="628648" y="532677"/>
            <a:ext cx="8324849" cy="830997"/>
          </a:xfrm>
          <a:prstGeom prst="rect">
            <a:avLst/>
          </a:prstGeom>
          <a:noFill/>
        </p:spPr>
        <p:txBody>
          <a:bodyPr wrap="square" rtlCol="0">
            <a:spAutoFit/>
          </a:bodyPr>
          <a:lstStyle/>
          <a:p>
            <a:r>
              <a:rPr lang="en-US" sz="1600" i="1" dirty="0"/>
              <a:t>The VDOE will </a:t>
            </a:r>
            <a:r>
              <a:rPr lang="en-US" sz="1600" i="1" dirty="0" smtClean="0"/>
              <a:t>host additional webinars to </a:t>
            </a:r>
            <a:r>
              <a:rPr lang="en-US" sz="1600" i="1" dirty="0"/>
              <a:t>assist divisions in planning </a:t>
            </a:r>
            <a:r>
              <a:rPr lang="en-US" sz="1600" i="1" dirty="0" smtClean="0"/>
              <a:t>for existing enhancements and </a:t>
            </a:r>
            <a:r>
              <a:rPr lang="en-US" sz="1600" i="1" dirty="0"/>
              <a:t>proposed revisions to VPI.  </a:t>
            </a:r>
            <a:r>
              <a:rPr lang="en-US" sz="1600" i="1" dirty="0" smtClean="0"/>
              <a:t>VPI Office Hours are being held to answer questions and brainstorm ideas for increasing access to preschool. </a:t>
            </a:r>
            <a:endParaRPr lang="en-US" sz="1600" i="1" dirty="0"/>
          </a:p>
        </p:txBody>
      </p:sp>
      <p:graphicFrame>
        <p:nvGraphicFramePr>
          <p:cNvPr id="6" name="Table 5"/>
          <p:cNvGraphicFramePr>
            <a:graphicFrameLocks noGrp="1"/>
          </p:cNvGraphicFramePr>
          <p:nvPr>
            <p:extLst>
              <p:ext uri="{D42A27DB-BD31-4B8C-83A1-F6EECF244321}">
                <p14:modId xmlns:p14="http://schemas.microsoft.com/office/powerpoint/2010/main" val="2509131585"/>
              </p:ext>
            </p:extLst>
          </p:nvPr>
        </p:nvGraphicFramePr>
        <p:xfrm>
          <a:off x="685796" y="1455853"/>
          <a:ext cx="8210551" cy="2352040"/>
        </p:xfrm>
        <a:graphic>
          <a:graphicData uri="http://schemas.openxmlformats.org/drawingml/2006/table">
            <a:tbl>
              <a:tblPr firstRow="1" bandRow="1">
                <a:tableStyleId>{5940675A-B579-460E-94D1-54222C63F5DA}</a:tableStyleId>
              </a:tblPr>
              <a:tblGrid>
                <a:gridCol w="3698721">
                  <a:extLst>
                    <a:ext uri="{9D8B030D-6E8A-4147-A177-3AD203B41FA5}">
                      <a16:colId xmlns:a16="http://schemas.microsoft.com/office/drawing/2014/main" val="2507914836"/>
                    </a:ext>
                  </a:extLst>
                </a:gridCol>
                <a:gridCol w="4511830">
                  <a:extLst>
                    <a:ext uri="{9D8B030D-6E8A-4147-A177-3AD203B41FA5}">
                      <a16:colId xmlns:a16="http://schemas.microsoft.com/office/drawing/2014/main" val="112174103"/>
                    </a:ext>
                  </a:extLst>
                </a:gridCol>
              </a:tblGrid>
              <a:tr h="370840">
                <a:tc>
                  <a:txBody>
                    <a:bodyPr/>
                    <a:lstStyle/>
                    <a:p>
                      <a:r>
                        <a:rPr lang="en-US" sz="1600" dirty="0" smtClean="0">
                          <a:hlinkClick r:id="rId2"/>
                        </a:rPr>
                        <a:t>Link to recorded</a:t>
                      </a:r>
                      <a:r>
                        <a:rPr lang="en-US" sz="1600" baseline="0" dirty="0" smtClean="0">
                          <a:hlinkClick r:id="rId2"/>
                        </a:rPr>
                        <a:t> January 27 webinar </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1" dirty="0" smtClean="0">
                          <a:hlinkClick r:id="rId2"/>
                        </a:rPr>
                        <a:t>Increasing School Readiness by Increasing Access to Preschool in Your Community: Part I</a:t>
                      </a:r>
                      <a:r>
                        <a:rPr lang="en-US" sz="1600" b="0" i="1" dirty="0" smtClean="0"/>
                        <a:t> </a:t>
                      </a:r>
                    </a:p>
                  </a:txBody>
                  <a:tcPr/>
                </a:tc>
                <a:extLst>
                  <a:ext uri="{0D108BD9-81ED-4DB2-BD59-A6C34878D82A}">
                    <a16:rowId xmlns:a16="http://schemas.microsoft.com/office/drawing/2014/main" val="3161984160"/>
                  </a:ext>
                </a:extLst>
              </a:tr>
              <a:tr h="370840">
                <a:tc>
                  <a:txBody>
                    <a:bodyPr/>
                    <a:lstStyle/>
                    <a:p>
                      <a:r>
                        <a:rPr lang="en-US" sz="1600" dirty="0" smtClean="0"/>
                        <a:t>Wednesday,</a:t>
                      </a:r>
                      <a:r>
                        <a:rPr lang="en-US" sz="1600" baseline="0" dirty="0" smtClean="0"/>
                        <a:t> February 24 at 1 p.m.</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1" dirty="0" smtClean="0"/>
                        <a:t>Increasing School Readiness by Increasing Access to Preschool in Your Community: Part II </a:t>
                      </a:r>
                    </a:p>
                  </a:txBody>
                  <a:tcPr/>
                </a:tc>
                <a:extLst>
                  <a:ext uri="{0D108BD9-81ED-4DB2-BD59-A6C34878D82A}">
                    <a16:rowId xmlns:a16="http://schemas.microsoft.com/office/drawing/2014/main" val="3070455483"/>
                  </a:ext>
                </a:extLst>
              </a:tr>
              <a:tr h="370840">
                <a:tc>
                  <a:txBody>
                    <a:bodyPr/>
                    <a:lstStyle/>
                    <a:p>
                      <a:r>
                        <a:rPr lang="en-US" sz="1600" dirty="0" smtClean="0"/>
                        <a:t>Wednesday,</a:t>
                      </a:r>
                      <a:r>
                        <a:rPr lang="en-US" sz="1600" baseline="0" dirty="0" smtClean="0"/>
                        <a:t> March 24 at 1 p.m. </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1" dirty="0" smtClean="0"/>
                        <a:t>Increasing School Readiness by Increasing Access to Preschool in Your Community: Part III </a:t>
                      </a:r>
                    </a:p>
                  </a:txBody>
                  <a:tcPr/>
                </a:tc>
                <a:extLst>
                  <a:ext uri="{0D108BD9-81ED-4DB2-BD59-A6C34878D82A}">
                    <a16:rowId xmlns:a16="http://schemas.microsoft.com/office/drawing/2014/main" val="4168132975"/>
                  </a:ext>
                </a:extLst>
              </a:tr>
              <a:tr h="370840">
                <a:tc gridSpan="2">
                  <a:txBody>
                    <a:bodyPr/>
                    <a:lstStyle/>
                    <a:p>
                      <a:r>
                        <a:rPr lang="en-US" sz="1600" dirty="0" smtClean="0">
                          <a:hlinkClick r:id="rId3"/>
                        </a:rPr>
                        <a:t>Registration Link for Webinars </a:t>
                      </a:r>
                      <a:endParaRPr lang="en-US" sz="1600"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1" dirty="0" smtClean="0"/>
                    </a:p>
                  </a:txBody>
                  <a:tcPr/>
                </a:tc>
                <a:extLst>
                  <a:ext uri="{0D108BD9-81ED-4DB2-BD59-A6C34878D82A}">
                    <a16:rowId xmlns:a16="http://schemas.microsoft.com/office/drawing/2014/main" val="2094427614"/>
                  </a:ext>
                </a:extLst>
              </a:tr>
            </a:tbl>
          </a:graphicData>
        </a:graphic>
      </p:graphicFrame>
      <p:sp>
        <p:nvSpPr>
          <p:cNvPr id="4" name="TextBox 3"/>
          <p:cNvSpPr txBox="1"/>
          <p:nvPr/>
        </p:nvSpPr>
        <p:spPr>
          <a:xfrm>
            <a:off x="628648" y="3848616"/>
            <a:ext cx="3832860" cy="338554"/>
          </a:xfrm>
          <a:prstGeom prst="rect">
            <a:avLst/>
          </a:prstGeom>
          <a:noFill/>
        </p:spPr>
        <p:txBody>
          <a:bodyPr wrap="square" rtlCol="0">
            <a:spAutoFit/>
          </a:bodyPr>
          <a:lstStyle/>
          <a:p>
            <a:r>
              <a:rPr lang="en-US" sz="1600" b="1" dirty="0" smtClean="0"/>
              <a:t>Thursday VPI Office Hours  </a:t>
            </a:r>
            <a:endParaRPr lang="en-US" sz="1600" b="1" dirty="0"/>
          </a:p>
        </p:txBody>
      </p:sp>
      <p:graphicFrame>
        <p:nvGraphicFramePr>
          <p:cNvPr id="11" name="Table 10"/>
          <p:cNvGraphicFramePr>
            <a:graphicFrameLocks noGrp="1"/>
          </p:cNvGraphicFramePr>
          <p:nvPr>
            <p:extLst>
              <p:ext uri="{D42A27DB-BD31-4B8C-83A1-F6EECF244321}">
                <p14:modId xmlns:p14="http://schemas.microsoft.com/office/powerpoint/2010/main" val="1377859141"/>
              </p:ext>
            </p:extLst>
          </p:nvPr>
        </p:nvGraphicFramePr>
        <p:xfrm>
          <a:off x="685796" y="4200309"/>
          <a:ext cx="6622544" cy="741680"/>
        </p:xfrm>
        <a:graphic>
          <a:graphicData uri="http://schemas.openxmlformats.org/drawingml/2006/table">
            <a:tbl>
              <a:tblPr firstRow="1" bandRow="1">
                <a:tableStyleId>{5940675A-B579-460E-94D1-54222C63F5DA}</a:tableStyleId>
              </a:tblPr>
              <a:tblGrid>
                <a:gridCol w="6622544">
                  <a:extLst>
                    <a:ext uri="{9D8B030D-6E8A-4147-A177-3AD203B41FA5}">
                      <a16:colId xmlns:a16="http://schemas.microsoft.com/office/drawing/2014/main" val="2507914836"/>
                    </a:ext>
                  </a:extLst>
                </a:gridCol>
              </a:tblGrid>
              <a:tr h="370840">
                <a:tc>
                  <a:txBody>
                    <a:bodyPr/>
                    <a:lstStyle/>
                    <a:p>
                      <a:r>
                        <a:rPr lang="en-US" sz="1600" b="0" i="1" baseline="0" dirty="0" smtClean="0"/>
                        <a:t>Weekly (alternating weeks 11 a.m. or 2 p.m.) </a:t>
                      </a:r>
                      <a:endParaRPr lang="en-US" sz="1600" b="0" i="1" dirty="0" smtClean="0"/>
                    </a:p>
                  </a:txBody>
                  <a:tcPr/>
                </a:tc>
                <a:extLst>
                  <a:ext uri="{0D108BD9-81ED-4DB2-BD59-A6C34878D82A}">
                    <a16:rowId xmlns:a16="http://schemas.microsoft.com/office/drawing/2014/main" val="3070455483"/>
                  </a:ext>
                </a:extLst>
              </a:tr>
              <a:tr h="370840">
                <a:tc>
                  <a:txBody>
                    <a:bodyPr/>
                    <a:lstStyle/>
                    <a:p>
                      <a:r>
                        <a:rPr lang="en-US" sz="1600" dirty="0" smtClean="0">
                          <a:hlinkClick r:id="rId4"/>
                        </a:rPr>
                        <a:t>Registration</a:t>
                      </a:r>
                      <a:r>
                        <a:rPr lang="en-US" sz="1600" baseline="0" dirty="0" smtClean="0">
                          <a:hlinkClick r:id="rId4"/>
                        </a:rPr>
                        <a:t> Link for Office Hours</a:t>
                      </a:r>
                      <a:r>
                        <a:rPr lang="en-US" sz="1600" baseline="0" dirty="0" smtClean="0"/>
                        <a:t> </a:t>
                      </a:r>
                      <a:endParaRPr lang="en-US" sz="1600" dirty="0"/>
                    </a:p>
                  </a:txBody>
                  <a:tcPr/>
                </a:tc>
                <a:extLst>
                  <a:ext uri="{0D108BD9-81ED-4DB2-BD59-A6C34878D82A}">
                    <a16:rowId xmlns:a16="http://schemas.microsoft.com/office/drawing/2014/main" val="2094427614"/>
                  </a:ext>
                </a:extLst>
              </a:tr>
            </a:tbl>
          </a:graphicData>
        </a:graphic>
      </p:graphicFrame>
    </p:spTree>
    <p:extLst>
      <p:ext uri="{BB962C8B-B14F-4D97-AF65-F5344CB8AC3E}">
        <p14:creationId xmlns:p14="http://schemas.microsoft.com/office/powerpoint/2010/main" val="3552767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09750"/>
            <a:ext cx="9144000" cy="857250"/>
          </a:xfrm>
        </p:spPr>
        <p:txBody>
          <a:bodyPr/>
          <a:lstStyle/>
          <a:p>
            <a:r>
              <a:rPr lang="en-US" dirty="0" smtClean="0"/>
              <a:t>Questions and Answers</a:t>
            </a:r>
            <a:br>
              <a:rPr lang="en-US" dirty="0" smtClean="0"/>
            </a:br>
            <a:r>
              <a:rPr lang="en-US" dirty="0"/>
              <a:t/>
            </a:r>
            <a:br>
              <a:rPr lang="en-US" dirty="0"/>
            </a:br>
            <a:r>
              <a:rPr lang="en-US" sz="2000" dirty="0" smtClean="0"/>
              <a:t>Mark Allan – Mark.Allan@doe.Virginia.gov </a:t>
            </a:r>
            <a:br>
              <a:rPr lang="en-US" sz="2000" dirty="0" smtClean="0"/>
            </a:br>
            <a:r>
              <a:rPr lang="en-US" sz="2000" dirty="0" smtClean="0"/>
              <a:t>Erin Carroll – Erin.Carroll@doe.Virginia.gov </a:t>
            </a:r>
            <a:endParaRPr lang="en-US" sz="3600" dirty="0"/>
          </a:p>
        </p:txBody>
      </p:sp>
    </p:spTree>
    <p:extLst>
      <p:ext uri="{BB962C8B-B14F-4D97-AF65-F5344CB8AC3E}">
        <p14:creationId xmlns:p14="http://schemas.microsoft.com/office/powerpoint/2010/main" val="35519010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Resources for VPI Programs</a:t>
            </a:r>
          </a:p>
        </p:txBody>
      </p:sp>
      <p:sp>
        <p:nvSpPr>
          <p:cNvPr id="5" name="TextBox 4"/>
          <p:cNvSpPr txBox="1"/>
          <p:nvPr/>
        </p:nvSpPr>
        <p:spPr>
          <a:xfrm>
            <a:off x="628648" y="1044612"/>
            <a:ext cx="8324849" cy="2554545"/>
          </a:xfrm>
          <a:prstGeom prst="rect">
            <a:avLst/>
          </a:prstGeom>
          <a:noFill/>
        </p:spPr>
        <p:txBody>
          <a:bodyPr wrap="square" rtlCol="0">
            <a:spAutoFit/>
          </a:bodyPr>
          <a:lstStyle/>
          <a:p>
            <a:r>
              <a:rPr lang="en-US" sz="1600" i="1" dirty="0"/>
              <a:t>The VDOE will continue to collect resources that will be helpful to VPI Programs as they plan to expand their programs. </a:t>
            </a:r>
          </a:p>
          <a:p>
            <a:endParaRPr lang="en-US" sz="1600" b="1" i="1" dirty="0"/>
          </a:p>
          <a:p>
            <a:pPr marL="285750" indent="-285750">
              <a:buFont typeface="Arial" panose="020B0604020202020204" pitchFamily="34" charset="0"/>
              <a:buChar char="•"/>
            </a:pPr>
            <a:r>
              <a:rPr lang="en-US" sz="1600" b="1" i="1" dirty="0"/>
              <a:t>Guidelines for Student Eligibility – </a:t>
            </a:r>
            <a:r>
              <a:rPr lang="en-US" sz="1600" i="1" dirty="0"/>
              <a:t>These will be emailed to </a:t>
            </a:r>
            <a:r>
              <a:rPr lang="en-US" sz="1600" i="1" dirty="0" err="1"/>
              <a:t>PreK</a:t>
            </a:r>
            <a:r>
              <a:rPr lang="en-US" sz="1600" i="1" dirty="0"/>
              <a:t> coordinators soon. </a:t>
            </a:r>
            <a:r>
              <a:rPr lang="en-US" sz="1600" b="1" i="1" dirty="0"/>
              <a:t> </a:t>
            </a:r>
          </a:p>
          <a:p>
            <a:pPr marL="285750" indent="-285750">
              <a:buFont typeface="Arial" panose="020B0604020202020204" pitchFamily="34" charset="0"/>
              <a:buChar char="•"/>
            </a:pPr>
            <a:r>
              <a:rPr lang="en-US" sz="1600" b="1" i="1" dirty="0">
                <a:hlinkClick r:id="rId2"/>
              </a:rPr>
              <a:t>VPI Guidelines </a:t>
            </a:r>
            <a:r>
              <a:rPr lang="en-US" sz="1600" b="1" i="1" dirty="0"/>
              <a:t>– </a:t>
            </a:r>
            <a:r>
              <a:rPr lang="en-US" sz="1600" i="1" dirty="0"/>
              <a:t>Guidelines apply to 2020-2021 school year. They will be updated early this spring for 2020-2021. </a:t>
            </a:r>
          </a:p>
          <a:p>
            <a:pPr marL="285750" indent="-285750">
              <a:buFont typeface="Arial" panose="020B0604020202020204" pitchFamily="34" charset="0"/>
              <a:buChar char="•"/>
            </a:pPr>
            <a:r>
              <a:rPr lang="en-US" sz="1600" b="1" i="1" dirty="0">
                <a:hlinkClick r:id="rId3"/>
              </a:rPr>
              <a:t>Guidance for Observing Virtual </a:t>
            </a:r>
            <a:r>
              <a:rPr lang="en-US" sz="1600" b="1" i="1" dirty="0" err="1">
                <a:hlinkClick r:id="rId3"/>
              </a:rPr>
              <a:t>PreK</a:t>
            </a:r>
            <a:r>
              <a:rPr lang="en-US" sz="1600" b="1" i="1" dirty="0">
                <a:hlinkClick r:id="rId3"/>
              </a:rPr>
              <a:t> </a:t>
            </a:r>
            <a:r>
              <a:rPr lang="en-US" sz="1600" b="1" i="1" dirty="0"/>
              <a:t>– </a:t>
            </a:r>
            <a:r>
              <a:rPr lang="en-US" sz="1600" i="1" dirty="0"/>
              <a:t>This observation tool aligns with the domains and dimensions in the </a:t>
            </a:r>
            <a:r>
              <a:rPr lang="en-US" sz="1600" i="1" dirty="0" err="1"/>
              <a:t>PreK</a:t>
            </a:r>
            <a:r>
              <a:rPr lang="en-US" sz="1600" i="1" dirty="0"/>
              <a:t> CLASS tool. </a:t>
            </a:r>
          </a:p>
          <a:p>
            <a:pPr marL="285750" indent="-285750">
              <a:buFont typeface="Arial" panose="020B0604020202020204" pitchFamily="34" charset="0"/>
              <a:buChar char="•"/>
            </a:pPr>
            <a:r>
              <a:rPr lang="en-US" sz="1600" b="1" i="1" dirty="0">
                <a:hlinkClick r:id="rId4"/>
              </a:rPr>
              <a:t>Guidance for Local CLASS Observations</a:t>
            </a:r>
            <a:r>
              <a:rPr lang="en-US" sz="1600" b="1" i="1" dirty="0"/>
              <a:t>- </a:t>
            </a:r>
            <a:r>
              <a:rPr lang="en-US" sz="1600" i="1" dirty="0"/>
              <a:t>Information on how to plan for and conduct local CLASS observations in preschool classrooms. </a:t>
            </a:r>
            <a:endParaRPr lang="en-US" sz="1600" dirty="0"/>
          </a:p>
        </p:txBody>
      </p:sp>
    </p:spTree>
    <p:extLst>
      <p:ext uri="{BB962C8B-B14F-4D97-AF65-F5344CB8AC3E}">
        <p14:creationId xmlns:p14="http://schemas.microsoft.com/office/powerpoint/2010/main" val="3622092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Returning to School – Reopening in Spring 2021</a:t>
            </a:r>
            <a:endParaRPr lang="en-US" dirty="0"/>
          </a:p>
        </p:txBody>
      </p:sp>
      <p:sp>
        <p:nvSpPr>
          <p:cNvPr id="4" name="Text Placeholder 2"/>
          <p:cNvSpPr>
            <a:spLocks noGrp="1"/>
          </p:cNvSpPr>
          <p:nvPr>
            <p:ph type="body" idx="1"/>
          </p:nvPr>
        </p:nvSpPr>
        <p:spPr>
          <a:xfrm>
            <a:off x="485140" y="1212077"/>
            <a:ext cx="8572500" cy="3263400"/>
          </a:xfrm>
        </p:spPr>
        <p:txBody>
          <a:bodyPr/>
          <a:lstStyle/>
          <a:p>
            <a:pPr marL="139700" indent="0">
              <a:buNone/>
            </a:pPr>
            <a:r>
              <a:rPr lang="en-US" sz="1600" i="1" dirty="0">
                <a:latin typeface="+mn-lt"/>
              </a:rPr>
              <a:t>Virginia’s schools are continuing to develop plans to reopen safely for the remainder of the 2020-2021 school year, with young learners as a stated priority group. </a:t>
            </a:r>
            <a:r>
              <a:rPr lang="en-US" sz="1600" i="1" dirty="0" smtClean="0">
                <a:latin typeface="+mn-lt"/>
              </a:rPr>
              <a:t>On February 4, </a:t>
            </a:r>
            <a:r>
              <a:rPr lang="en-US" sz="1600" i="1" dirty="0" smtClean="0">
                <a:latin typeface="+mn-lt"/>
                <a:hlinkClick r:id="rId2"/>
              </a:rPr>
              <a:t>Governor Northam </a:t>
            </a:r>
            <a:r>
              <a:rPr lang="en-US" sz="1600" i="1" dirty="0" smtClean="0">
                <a:latin typeface="+mn-lt"/>
              </a:rPr>
              <a:t>issued additional expectations regarding a return to school. </a:t>
            </a:r>
            <a:endParaRPr lang="en-US" sz="1600" i="1" dirty="0">
              <a:latin typeface="+mn-lt"/>
            </a:endParaRPr>
          </a:p>
          <a:p>
            <a:r>
              <a:rPr lang="en-US" sz="1400" dirty="0">
                <a:solidFill>
                  <a:schemeClr val="tx1"/>
                </a:solidFill>
                <a:latin typeface="+mn-lt"/>
              </a:rPr>
              <a:t>On January 14, 2021 Virginia released updated </a:t>
            </a:r>
            <a:r>
              <a:rPr lang="en-US" sz="1400" dirty="0">
                <a:solidFill>
                  <a:schemeClr val="tx1"/>
                </a:solidFill>
                <a:latin typeface="+mn-lt"/>
                <a:hlinkClick r:id="rId3"/>
              </a:rPr>
              <a:t>Interim Guidance for </a:t>
            </a:r>
            <a:r>
              <a:rPr lang="en-US" sz="1400" dirty="0" smtClean="0">
                <a:solidFill>
                  <a:schemeClr val="tx1"/>
                </a:solidFill>
                <a:latin typeface="+mn-lt"/>
                <a:hlinkClick r:id="rId3"/>
              </a:rPr>
              <a:t>PK-12 </a:t>
            </a:r>
            <a:r>
              <a:rPr lang="en-US" sz="1400" dirty="0">
                <a:solidFill>
                  <a:schemeClr val="tx1"/>
                </a:solidFill>
                <a:latin typeface="+mn-lt"/>
                <a:hlinkClick r:id="rId3"/>
              </a:rPr>
              <a:t>School Reopening</a:t>
            </a:r>
            <a:r>
              <a:rPr lang="en-US" sz="1400" dirty="0">
                <a:solidFill>
                  <a:schemeClr val="tx1"/>
                </a:solidFill>
                <a:latin typeface="+mn-lt"/>
              </a:rPr>
              <a:t>, which consolidates and replaces the July and October guidance previously provided. </a:t>
            </a:r>
            <a:endParaRPr lang="en-US" sz="1400" dirty="0" smtClean="0">
              <a:solidFill>
                <a:schemeClr val="tx1"/>
              </a:solidFill>
              <a:latin typeface="+mn-lt"/>
            </a:endParaRPr>
          </a:p>
          <a:p>
            <a:pPr lvl="1"/>
            <a:r>
              <a:rPr lang="en-US" sz="1400" dirty="0" smtClean="0">
                <a:solidFill>
                  <a:schemeClr val="tx1"/>
                </a:solidFill>
                <a:latin typeface="+mn-lt"/>
              </a:rPr>
              <a:t>This guidance continues to recommend prioritizing younger learners, students with disabilities, and English Learners. This guidance applies to pre-K classrooms in Virginia. </a:t>
            </a:r>
          </a:p>
          <a:p>
            <a:r>
              <a:rPr lang="en-US" sz="1400" dirty="0" smtClean="0">
                <a:solidFill>
                  <a:schemeClr val="tx1"/>
                </a:solidFill>
                <a:latin typeface="+mn-lt"/>
              </a:rPr>
              <a:t>VDH and VDOE recommend that schools use the </a:t>
            </a:r>
            <a:r>
              <a:rPr lang="en-US" sz="1400" dirty="0" smtClean="0">
                <a:solidFill>
                  <a:schemeClr val="tx1"/>
                </a:solidFill>
                <a:latin typeface="+mn-lt"/>
                <a:hlinkClick r:id="rId3"/>
              </a:rPr>
              <a:t>CDC Indicators for Dynamic School Decision-Making Framework </a:t>
            </a:r>
            <a:r>
              <a:rPr lang="en-US" sz="1400" dirty="0" smtClean="0">
                <a:solidFill>
                  <a:schemeClr val="tx1"/>
                </a:solidFill>
                <a:latin typeface="+mn-lt"/>
              </a:rPr>
              <a:t>together with the Interim Guidance to asses the risk of introduction and transmission of COVID 19. </a:t>
            </a:r>
          </a:p>
          <a:p>
            <a:r>
              <a:rPr lang="en-US" sz="1400" dirty="0" smtClean="0">
                <a:solidFill>
                  <a:schemeClr val="tx1"/>
                </a:solidFill>
                <a:latin typeface="+mn-lt"/>
              </a:rPr>
              <a:t>Virginia’s Return to School Instructional Schedules </a:t>
            </a:r>
            <a:r>
              <a:rPr lang="en-US" sz="1400" dirty="0" smtClean="0">
                <a:solidFill>
                  <a:schemeClr val="tx1"/>
                </a:solidFill>
                <a:latin typeface="+mn-lt"/>
                <a:hlinkClick r:id="rId4"/>
              </a:rPr>
              <a:t>Map</a:t>
            </a:r>
            <a:r>
              <a:rPr lang="en-US" sz="1400" dirty="0" smtClean="0">
                <a:solidFill>
                  <a:schemeClr val="tx1"/>
                </a:solidFill>
                <a:latin typeface="+mn-lt"/>
              </a:rPr>
              <a:t> continues to be updated to show the plans and progress of all localities. </a:t>
            </a:r>
          </a:p>
          <a:p>
            <a:r>
              <a:rPr lang="en-US" sz="1400" dirty="0">
                <a:latin typeface="+mn-lt"/>
              </a:rPr>
              <a:t>Updates about this guidance will be made to the </a:t>
            </a:r>
            <a:r>
              <a:rPr lang="en-US" sz="1400" u="sng" dirty="0">
                <a:latin typeface="+mn-lt"/>
                <a:hlinkClick r:id="rId5"/>
              </a:rPr>
              <a:t>VDOE Interim Guidance for Reopening PreK-12 Schools web page</a:t>
            </a:r>
            <a:r>
              <a:rPr lang="en-US" sz="1400" dirty="0">
                <a:latin typeface="+mn-lt"/>
              </a:rPr>
              <a:t> as needed. </a:t>
            </a:r>
            <a:endParaRPr lang="en-US" sz="1400" dirty="0">
              <a:solidFill>
                <a:schemeClr val="tx1"/>
              </a:solidFill>
              <a:latin typeface="+mn-lt"/>
            </a:endParaRPr>
          </a:p>
        </p:txBody>
      </p:sp>
    </p:spTree>
    <p:extLst>
      <p:ext uri="{BB962C8B-B14F-4D97-AF65-F5344CB8AC3E}">
        <p14:creationId xmlns:p14="http://schemas.microsoft.com/office/powerpoint/2010/main" val="3858492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Reopening – Focus on Family Engagement and Trust </a:t>
            </a:r>
            <a:endParaRPr lang="en-US" dirty="0"/>
          </a:p>
        </p:txBody>
      </p:sp>
      <p:sp>
        <p:nvSpPr>
          <p:cNvPr id="4" name="Text Placeholder 2"/>
          <p:cNvSpPr>
            <a:spLocks noGrp="1"/>
          </p:cNvSpPr>
          <p:nvPr>
            <p:ph type="body" idx="1"/>
          </p:nvPr>
        </p:nvSpPr>
        <p:spPr>
          <a:xfrm>
            <a:off x="485140" y="1212077"/>
            <a:ext cx="8572500" cy="3263400"/>
          </a:xfrm>
        </p:spPr>
        <p:txBody>
          <a:bodyPr/>
          <a:lstStyle/>
          <a:p>
            <a:pPr marL="139700" indent="0">
              <a:buNone/>
            </a:pPr>
            <a:r>
              <a:rPr lang="en-US" sz="1600" i="1" dirty="0" smtClean="0">
                <a:latin typeface="+mn-lt"/>
              </a:rPr>
              <a:t>As we return to school, families of young children may need additional outreach and family engagement strategies to support participation. Restoring trust in the safety of schools and public systems may take extra time and new approaches from school divisions. </a:t>
            </a:r>
            <a:endParaRPr lang="en-US" sz="1600" i="1" dirty="0">
              <a:latin typeface="+mn-lt"/>
            </a:endParaRPr>
          </a:p>
          <a:p>
            <a:r>
              <a:rPr lang="en-US" sz="1400" dirty="0" smtClean="0">
                <a:solidFill>
                  <a:schemeClr val="tx1"/>
                </a:solidFill>
                <a:latin typeface="+mn-lt"/>
              </a:rPr>
              <a:t>As localities prepare for 2021-2022 enrollment, it may be important to consider outreach strategies for families who may be feeling particularly disconnected or uncertain of timelines and expectations for school enrollment. </a:t>
            </a:r>
          </a:p>
          <a:p>
            <a:r>
              <a:rPr lang="en-US" sz="1400" dirty="0" smtClean="0">
                <a:solidFill>
                  <a:schemeClr val="tx1"/>
                </a:solidFill>
                <a:latin typeface="+mn-lt"/>
              </a:rPr>
              <a:t>This may require starting enrollment earlier, and being more flexible with strategies and timelines for determining eligibility as plans for next year continue to be unpredictable. </a:t>
            </a:r>
          </a:p>
          <a:p>
            <a:r>
              <a:rPr lang="en-US" sz="1400" dirty="0" smtClean="0">
                <a:solidFill>
                  <a:schemeClr val="tx1"/>
                </a:solidFill>
                <a:latin typeface="+mn-lt"/>
              </a:rPr>
              <a:t>Recent </a:t>
            </a:r>
            <a:r>
              <a:rPr lang="en-US" sz="1400" dirty="0" smtClean="0">
                <a:solidFill>
                  <a:schemeClr val="tx1"/>
                </a:solidFill>
                <a:latin typeface="+mn-lt"/>
                <a:hlinkClick r:id="rId3"/>
              </a:rPr>
              <a:t>reports</a:t>
            </a:r>
            <a:r>
              <a:rPr lang="en-US" sz="1400" dirty="0" smtClean="0">
                <a:solidFill>
                  <a:schemeClr val="tx1"/>
                </a:solidFill>
                <a:latin typeface="+mn-lt"/>
              </a:rPr>
              <a:t> and </a:t>
            </a:r>
            <a:r>
              <a:rPr lang="en-US" sz="1400" dirty="0" smtClean="0">
                <a:solidFill>
                  <a:schemeClr val="tx1"/>
                </a:solidFill>
                <a:latin typeface="+mn-lt"/>
                <a:hlinkClick r:id="rId4"/>
              </a:rPr>
              <a:t>news articles</a:t>
            </a:r>
            <a:r>
              <a:rPr lang="en-US" sz="1400" dirty="0" smtClean="0">
                <a:solidFill>
                  <a:schemeClr val="tx1"/>
                </a:solidFill>
                <a:latin typeface="+mn-lt"/>
              </a:rPr>
              <a:t> has shown that the trends related to challenging enrollment are most true amongst the youngest age groups. </a:t>
            </a:r>
          </a:p>
          <a:p>
            <a:r>
              <a:rPr lang="en-US" sz="1400" dirty="0" smtClean="0">
                <a:solidFill>
                  <a:schemeClr val="tx1"/>
                </a:solidFill>
                <a:latin typeface="+mn-lt"/>
              </a:rPr>
              <a:t>The VDOE has included enrollment as a topic of </a:t>
            </a:r>
            <a:r>
              <a:rPr lang="en-US" sz="1400" dirty="0" smtClean="0">
                <a:solidFill>
                  <a:schemeClr val="tx1"/>
                </a:solidFill>
                <a:latin typeface="+mn-lt"/>
                <a:hlinkClick r:id="rId5"/>
              </a:rPr>
              <a:t>several Cups and Conversation Series</a:t>
            </a:r>
            <a:r>
              <a:rPr lang="en-US" sz="1400" dirty="0" smtClean="0">
                <a:solidFill>
                  <a:schemeClr val="tx1"/>
                </a:solidFill>
                <a:latin typeface="+mn-lt"/>
              </a:rPr>
              <a:t>, including additional enrollment discussion in some </a:t>
            </a:r>
            <a:r>
              <a:rPr lang="en-US" sz="1400" dirty="0" smtClean="0">
                <a:solidFill>
                  <a:schemeClr val="tx1"/>
                </a:solidFill>
                <a:latin typeface="+mn-lt"/>
                <a:hlinkClick r:id="rId6"/>
              </a:rPr>
              <a:t>upcoming meetings</a:t>
            </a:r>
            <a:r>
              <a:rPr lang="en-US" sz="1400" dirty="0" smtClean="0">
                <a:solidFill>
                  <a:schemeClr val="tx1"/>
                </a:solidFill>
                <a:latin typeface="+mn-lt"/>
              </a:rPr>
              <a:t>. </a:t>
            </a:r>
          </a:p>
          <a:p>
            <a:pPr marL="596900" lvl="1" indent="0">
              <a:buNone/>
            </a:pPr>
            <a:endParaRPr lang="en-US" sz="1400" dirty="0">
              <a:solidFill>
                <a:schemeClr val="tx1"/>
              </a:solidFill>
              <a:latin typeface="+mn-lt"/>
            </a:endParaRPr>
          </a:p>
        </p:txBody>
      </p:sp>
    </p:spTree>
    <p:extLst>
      <p:ext uri="{BB962C8B-B14F-4D97-AF65-F5344CB8AC3E}">
        <p14:creationId xmlns:p14="http://schemas.microsoft.com/office/powerpoint/2010/main" val="2982640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12378" y="4095750"/>
            <a:ext cx="2121421"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3600" dirty="0" smtClean="0"/>
              <a:t>Access to Quality Preschool Matters</a:t>
            </a:r>
            <a:endParaRPr lang="en-US" sz="3600" dirty="0"/>
          </a:p>
        </p:txBody>
      </p:sp>
      <p:sp>
        <p:nvSpPr>
          <p:cNvPr id="5" name="TextBox 4"/>
          <p:cNvSpPr txBox="1"/>
          <p:nvPr/>
        </p:nvSpPr>
        <p:spPr>
          <a:xfrm>
            <a:off x="562356" y="971550"/>
            <a:ext cx="8505444" cy="1077218"/>
          </a:xfrm>
          <a:prstGeom prst="rect">
            <a:avLst/>
          </a:prstGeom>
          <a:noFill/>
        </p:spPr>
        <p:txBody>
          <a:bodyPr wrap="square" rtlCol="0">
            <a:spAutoFit/>
          </a:bodyPr>
          <a:lstStyle/>
          <a:p>
            <a:pPr>
              <a:spcBef>
                <a:spcPts val="1200"/>
              </a:spcBef>
            </a:pPr>
            <a:r>
              <a:rPr lang="en-US" sz="1600" i="1" dirty="0" smtClean="0"/>
              <a:t>At-risk children who experience VPI are ~1.5 times more likely to enter school ready than their at-risk peers who do </a:t>
            </a:r>
            <a:r>
              <a:rPr lang="en-US" sz="1600" i="1" u="sng" dirty="0" smtClean="0"/>
              <a:t>not</a:t>
            </a:r>
            <a:r>
              <a:rPr lang="en-US" sz="1600" i="1" dirty="0" smtClean="0"/>
              <a:t> participate in any preschool. And Mixed </a:t>
            </a:r>
            <a:r>
              <a:rPr lang="en-US" sz="1600" i="1" dirty="0"/>
              <a:t>D</a:t>
            </a:r>
            <a:r>
              <a:rPr lang="en-US" sz="1600" i="1" dirty="0" smtClean="0"/>
              <a:t>elivery in Virginia has demonstrated similar gains to VPI. Offering a quality option to the 5,000+ children who would otherwise be on VPI wait lists can increase school readiness in Virginia. </a:t>
            </a:r>
            <a:endParaRPr lang="en-US" sz="100" dirty="0"/>
          </a:p>
        </p:txBody>
      </p:sp>
      <p:sp>
        <p:nvSpPr>
          <p:cNvPr id="4" name="TextBox 3"/>
          <p:cNvSpPr txBox="1"/>
          <p:nvPr/>
        </p:nvSpPr>
        <p:spPr>
          <a:xfrm>
            <a:off x="685800" y="2260752"/>
            <a:ext cx="3758159" cy="461665"/>
          </a:xfrm>
          <a:prstGeom prst="rect">
            <a:avLst/>
          </a:prstGeom>
          <a:noFill/>
        </p:spPr>
        <p:txBody>
          <a:bodyPr wrap="square" rtlCol="0">
            <a:spAutoFit/>
          </a:bodyPr>
          <a:lstStyle/>
          <a:p>
            <a:pPr algn="ctr"/>
            <a:r>
              <a:rPr lang="en-US" sz="1200" b="1" dirty="0" smtClean="0">
                <a:latin typeface="+mj-lt"/>
              </a:rPr>
              <a:t>2019 Virginia Kindergarten Readiness Program (VKRP) Results for At-Risk </a:t>
            </a:r>
            <a:r>
              <a:rPr lang="en-US" sz="1200" b="1" dirty="0">
                <a:latin typeface="+mj-lt"/>
              </a:rPr>
              <a:t>C</a:t>
            </a:r>
            <a:r>
              <a:rPr lang="en-US" sz="1200" b="1" dirty="0" smtClean="0">
                <a:latin typeface="+mj-lt"/>
              </a:rPr>
              <a:t>hildren </a:t>
            </a:r>
            <a:endParaRPr lang="en-US" sz="1200" b="1" dirty="0">
              <a:latin typeface="+mj-lt"/>
            </a:endParaRPr>
          </a:p>
        </p:txBody>
      </p:sp>
      <p:graphicFrame>
        <p:nvGraphicFramePr>
          <p:cNvPr id="7" name="Chart 6"/>
          <p:cNvGraphicFramePr>
            <a:graphicFrameLocks/>
          </p:cNvGraphicFramePr>
          <p:nvPr>
            <p:extLst>
              <p:ext uri="{D42A27DB-BD31-4B8C-83A1-F6EECF244321}">
                <p14:modId xmlns:p14="http://schemas.microsoft.com/office/powerpoint/2010/main" val="805820409"/>
              </p:ext>
            </p:extLst>
          </p:nvPr>
        </p:nvGraphicFramePr>
        <p:xfrm>
          <a:off x="469011" y="2452364"/>
          <a:ext cx="3657600" cy="2238603"/>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Group 8"/>
          <p:cNvGrpSpPr>
            <a:grpSpLocks noChangeAspect="1"/>
          </p:cNvGrpSpPr>
          <p:nvPr/>
        </p:nvGrpSpPr>
        <p:grpSpPr>
          <a:xfrm>
            <a:off x="5410220" y="2848365"/>
            <a:ext cx="2240161" cy="1844125"/>
            <a:chOff x="3834824" y="1978902"/>
            <a:chExt cx="3617878" cy="2978276"/>
          </a:xfrm>
        </p:grpSpPr>
        <p:pic>
          <p:nvPicPr>
            <p:cNvPr id="10" name="Picture 9"/>
            <p:cNvPicPr>
              <a:picLocks noChangeAspect="1"/>
            </p:cNvPicPr>
            <p:nvPr/>
          </p:nvPicPr>
          <p:blipFill rotWithShape="1">
            <a:blip r:embed="rId3"/>
            <a:srcRect l="25456" t="27793" r="25105" b="28576"/>
            <a:stretch/>
          </p:blipFill>
          <p:spPr>
            <a:xfrm>
              <a:off x="3843227" y="1978902"/>
              <a:ext cx="3609475" cy="1725459"/>
            </a:xfrm>
            <a:prstGeom prst="rect">
              <a:avLst/>
            </a:prstGeom>
          </p:spPr>
        </p:pic>
        <p:pic>
          <p:nvPicPr>
            <p:cNvPr id="11" name="Picture 10"/>
            <p:cNvPicPr>
              <a:picLocks noChangeAspect="1"/>
            </p:cNvPicPr>
            <p:nvPr/>
          </p:nvPicPr>
          <p:blipFill rotWithShape="1">
            <a:blip r:embed="rId4"/>
            <a:srcRect l="24988" t="24715" r="26807" b="33461"/>
            <a:stretch/>
          </p:blipFill>
          <p:spPr>
            <a:xfrm>
              <a:off x="3834824" y="3308534"/>
              <a:ext cx="3508015" cy="1648644"/>
            </a:xfrm>
            <a:prstGeom prst="rect">
              <a:avLst/>
            </a:prstGeom>
          </p:spPr>
        </p:pic>
      </p:grpSp>
      <p:sp>
        <p:nvSpPr>
          <p:cNvPr id="12" name="TextBox 11"/>
          <p:cNvSpPr txBox="1"/>
          <p:nvPr/>
        </p:nvSpPr>
        <p:spPr>
          <a:xfrm>
            <a:off x="4563454" y="2294989"/>
            <a:ext cx="3951896" cy="461665"/>
          </a:xfrm>
          <a:prstGeom prst="rect">
            <a:avLst/>
          </a:prstGeom>
          <a:noFill/>
        </p:spPr>
        <p:txBody>
          <a:bodyPr wrap="square" rtlCol="0">
            <a:spAutoFit/>
          </a:bodyPr>
          <a:lstStyle/>
          <a:p>
            <a:pPr algn="ctr"/>
            <a:r>
              <a:rPr lang="en-US" sz="1200" b="1" dirty="0" smtClean="0">
                <a:latin typeface="+mj-lt"/>
              </a:rPr>
              <a:t>Gains in Child Assessment Scores Among Children in Mixed Delivery and Public School VPI Classrooms, Fall 2017-2018</a:t>
            </a:r>
            <a:endParaRPr lang="en-US" sz="1200" b="1" dirty="0">
              <a:latin typeface="+mj-lt"/>
            </a:endParaRPr>
          </a:p>
        </p:txBody>
      </p:sp>
    </p:spTree>
    <p:extLst>
      <p:ext uri="{BB962C8B-B14F-4D97-AF65-F5344CB8AC3E}">
        <p14:creationId xmlns:p14="http://schemas.microsoft.com/office/powerpoint/2010/main" val="3391690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Renewed Investment in Early Childhood </a:t>
            </a:r>
            <a:endParaRPr lang="en-US" dirty="0"/>
          </a:p>
        </p:txBody>
      </p:sp>
      <p:sp>
        <p:nvSpPr>
          <p:cNvPr id="3" name="Text Placeholder 2"/>
          <p:cNvSpPr>
            <a:spLocks noGrp="1"/>
          </p:cNvSpPr>
          <p:nvPr>
            <p:ph type="body" idx="1"/>
          </p:nvPr>
        </p:nvSpPr>
        <p:spPr>
          <a:xfrm>
            <a:off x="525780" y="1076611"/>
            <a:ext cx="8572500" cy="3263400"/>
          </a:xfrm>
        </p:spPr>
        <p:txBody>
          <a:bodyPr/>
          <a:lstStyle/>
          <a:p>
            <a:pPr marL="139700" indent="0">
              <a:buNone/>
            </a:pPr>
            <a:r>
              <a:rPr lang="en-US" sz="1600" b="1" i="1" dirty="0" smtClean="0">
                <a:latin typeface="+mn-lt"/>
              </a:rPr>
              <a:t>Governor Northam has continued to indicate the importance of expanded quality early childhood experiences through his budget</a:t>
            </a:r>
            <a:endParaRPr lang="en-US" sz="1600" dirty="0" smtClean="0">
              <a:latin typeface="+mn-lt"/>
            </a:endParaRPr>
          </a:p>
          <a:p>
            <a:r>
              <a:rPr lang="en-US" sz="1400" dirty="0" smtClean="0">
                <a:solidFill>
                  <a:schemeClr val="tx1"/>
                </a:solidFill>
                <a:latin typeface="+mn-lt"/>
              </a:rPr>
              <a:t>Restored investments in VPI in the proposed Governor’s budget. </a:t>
            </a:r>
          </a:p>
          <a:p>
            <a:pPr lvl="1"/>
            <a:r>
              <a:rPr lang="en-US" sz="1400" dirty="0" smtClean="0">
                <a:solidFill>
                  <a:schemeClr val="tx1"/>
                </a:solidFill>
                <a:latin typeface="+mn-lt"/>
              </a:rPr>
              <a:t>The Governor’s budget restores funding for expanded VPI programming, including increased VPI rate, an additional focus on 3-year-olds, and sustaining enhancements from 2020-2021 </a:t>
            </a:r>
          </a:p>
          <a:p>
            <a:pPr lvl="1"/>
            <a:r>
              <a:rPr lang="en-US" sz="1400" dirty="0" smtClean="0">
                <a:solidFill>
                  <a:schemeClr val="tx1"/>
                </a:solidFill>
                <a:latin typeface="+mn-lt"/>
              </a:rPr>
              <a:t>The budget also allows for additional flexibility to help localities maximize their funds and slots to serve the children who need it most. </a:t>
            </a:r>
          </a:p>
          <a:p>
            <a:r>
              <a:rPr lang="en-US" sz="1400" dirty="0" smtClean="0">
                <a:solidFill>
                  <a:schemeClr val="tx1"/>
                </a:solidFill>
                <a:latin typeface="+mn-lt"/>
              </a:rPr>
              <a:t>Continued support of the Unification of Virginia’s Birth-Five Early Learning System.  </a:t>
            </a:r>
          </a:p>
          <a:p>
            <a:pPr lvl="1"/>
            <a:r>
              <a:rPr lang="en-US" sz="1400" dirty="0" smtClean="0">
                <a:solidFill>
                  <a:schemeClr val="tx1"/>
                </a:solidFill>
                <a:latin typeface="+mn-lt"/>
              </a:rPr>
              <a:t>In July 2020, Governor Northam signed legislation to officially unify the early childhood system.</a:t>
            </a:r>
          </a:p>
          <a:p>
            <a:pPr lvl="1"/>
            <a:r>
              <a:rPr lang="en-US" sz="1400" dirty="0" smtClean="0">
                <a:solidFill>
                  <a:schemeClr val="tx1"/>
                </a:solidFill>
                <a:latin typeface="+mn-lt"/>
              </a:rPr>
              <a:t>Oversight and administration of child care licensing and subsidy will transition to the VDOE on July 1, 2021. </a:t>
            </a:r>
          </a:p>
          <a:p>
            <a:pPr lvl="1"/>
            <a:r>
              <a:rPr lang="en-US" sz="1400" dirty="0" smtClean="0">
                <a:solidFill>
                  <a:schemeClr val="tx1"/>
                </a:solidFill>
                <a:latin typeface="+mn-lt"/>
              </a:rPr>
              <a:t>The Unified Measurement and Improvement System, which will eventually be implemented in all publicly-funded programs (including VPI) will start with practice year 1 for PDG communities in July 2021. </a:t>
            </a:r>
          </a:p>
        </p:txBody>
      </p:sp>
    </p:spTree>
    <p:extLst>
      <p:ext uri="{BB962C8B-B14F-4D97-AF65-F5344CB8AC3E}">
        <p14:creationId xmlns:p14="http://schemas.microsoft.com/office/powerpoint/2010/main" val="1657228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Call to Communities – Planning Begins Now</a:t>
            </a:r>
            <a:endParaRPr lang="en-US" sz="3000" dirty="0"/>
          </a:p>
        </p:txBody>
      </p:sp>
      <p:sp>
        <p:nvSpPr>
          <p:cNvPr id="5" name="TextBox 4"/>
          <p:cNvSpPr txBox="1"/>
          <p:nvPr/>
        </p:nvSpPr>
        <p:spPr>
          <a:xfrm>
            <a:off x="580643" y="948690"/>
            <a:ext cx="8378939" cy="3816429"/>
          </a:xfrm>
          <a:prstGeom prst="rect">
            <a:avLst/>
          </a:prstGeom>
          <a:noFill/>
        </p:spPr>
        <p:txBody>
          <a:bodyPr wrap="square" rtlCol="0">
            <a:spAutoFit/>
          </a:bodyPr>
          <a:lstStyle/>
          <a:p>
            <a:r>
              <a:rPr lang="en-US" sz="1600" b="1" i="1" dirty="0" smtClean="0"/>
              <a:t>As we begin preparing for enrollment for 2021-2022, it is more important than ever that localities consider the true needs within their community, and how coordinated and collaborative outreach can serve more children. </a:t>
            </a:r>
          </a:p>
          <a:p>
            <a:endParaRPr lang="en-US" b="1" i="1" dirty="0" smtClean="0"/>
          </a:p>
          <a:p>
            <a:pPr>
              <a:lnSpc>
                <a:spcPct val="100000"/>
              </a:lnSpc>
              <a:buClrTx/>
            </a:pPr>
            <a:r>
              <a:rPr lang="en-US" dirty="0"/>
              <a:t>Divisions </a:t>
            </a:r>
            <a:r>
              <a:rPr lang="en-US" dirty="0" smtClean="0"/>
              <a:t>should begin planning </a:t>
            </a:r>
            <a:r>
              <a:rPr lang="en-US" dirty="0"/>
              <a:t>for </a:t>
            </a:r>
            <a:r>
              <a:rPr lang="en-US" dirty="0" smtClean="0"/>
              <a:t>expanded preschool programming now, considering: </a:t>
            </a:r>
          </a:p>
          <a:p>
            <a:pPr marL="342900" indent="-342900">
              <a:lnSpc>
                <a:spcPct val="100000"/>
              </a:lnSpc>
              <a:buClrTx/>
              <a:buFont typeface="+mj-lt"/>
              <a:buAutoNum type="arabicPeriod"/>
            </a:pPr>
            <a:r>
              <a:rPr lang="en-US" i="1" dirty="0" smtClean="0"/>
              <a:t>How many preschool aged children could benefit from a quality preschool in your locality? </a:t>
            </a:r>
          </a:p>
          <a:p>
            <a:pPr marL="342900" indent="-342900">
              <a:lnSpc>
                <a:spcPct val="100000"/>
              </a:lnSpc>
              <a:buClrTx/>
              <a:buFont typeface="+mj-lt"/>
              <a:buAutoNum type="arabicPeriod"/>
            </a:pPr>
            <a:r>
              <a:rPr lang="en-US" i="1" dirty="0" smtClean="0"/>
              <a:t>What are the creative strategies that can be utilized to increase access and impact? </a:t>
            </a:r>
          </a:p>
          <a:p>
            <a:pPr marL="342900" indent="-342900">
              <a:lnSpc>
                <a:spcPct val="100000"/>
              </a:lnSpc>
              <a:buClrTx/>
              <a:buFont typeface="+mj-lt"/>
              <a:buAutoNum type="arabicPeriod"/>
            </a:pPr>
            <a:endParaRPr lang="en-US" sz="400" dirty="0"/>
          </a:p>
          <a:p>
            <a:pPr marL="342900" indent="-342900">
              <a:lnSpc>
                <a:spcPct val="100000"/>
              </a:lnSpc>
              <a:buClrTx/>
              <a:buFont typeface="+mj-lt"/>
              <a:buAutoNum type="arabicPeriod"/>
            </a:pPr>
            <a:endParaRPr lang="en-US" sz="400" dirty="0" smtClean="0"/>
          </a:p>
          <a:p>
            <a:pPr marL="342900" indent="-342900">
              <a:lnSpc>
                <a:spcPct val="100000"/>
              </a:lnSpc>
              <a:buClrTx/>
              <a:buFont typeface="+mj-lt"/>
              <a:buAutoNum type="arabicPeriod"/>
            </a:pPr>
            <a:endParaRPr lang="en-US" sz="400" dirty="0"/>
          </a:p>
          <a:p>
            <a:r>
              <a:rPr lang="en-US" dirty="0" smtClean="0"/>
              <a:t>The May </a:t>
            </a:r>
            <a:r>
              <a:rPr lang="en-US" dirty="0"/>
              <a:t>15 Spring VPI Application must include </a:t>
            </a:r>
            <a:r>
              <a:rPr lang="en-US" dirty="0" smtClean="0"/>
              <a:t>plans </a:t>
            </a:r>
            <a:r>
              <a:rPr lang="en-US" dirty="0"/>
              <a:t>for </a:t>
            </a:r>
            <a:r>
              <a:rPr lang="en-US" dirty="0" smtClean="0"/>
              <a:t>expanded programing.  </a:t>
            </a:r>
          </a:p>
          <a:p>
            <a:pPr marL="285750" indent="-285750">
              <a:buFont typeface="Arial" panose="020B0604020202020204" pitchFamily="34" charset="0"/>
              <a:buChar char="•"/>
            </a:pPr>
            <a:r>
              <a:rPr lang="en-US" dirty="0" smtClean="0"/>
              <a:t>Spring recruitment for 2021-2022 should reflect plans to serve more at-risk four- and </a:t>
            </a:r>
            <a:r>
              <a:rPr lang="en-US" dirty="0"/>
              <a:t>3</a:t>
            </a:r>
            <a:r>
              <a:rPr lang="en-US" dirty="0" smtClean="0"/>
              <a:t>-year-olds. </a:t>
            </a:r>
          </a:p>
          <a:p>
            <a:pPr marL="285750" indent="-285750">
              <a:buFont typeface="Arial" panose="020B0604020202020204" pitchFamily="34" charset="0"/>
              <a:buChar char="•"/>
            </a:pPr>
            <a:r>
              <a:rPr lang="en-US" dirty="0" smtClean="0"/>
              <a:t>Communities should </a:t>
            </a:r>
            <a:r>
              <a:rPr lang="en-US" dirty="0"/>
              <a:t>begin coordinating with </a:t>
            </a:r>
            <a:r>
              <a:rPr lang="en-US" dirty="0" smtClean="0"/>
              <a:t>partners (e.g., Head Start, child care) now to discuss how to serve more at-risk children. </a:t>
            </a:r>
          </a:p>
          <a:p>
            <a:pPr marL="285750" indent="-285750">
              <a:buFont typeface="Arial" panose="020B0604020202020204" pitchFamily="34" charset="0"/>
              <a:buChar char="•"/>
            </a:pPr>
            <a:r>
              <a:rPr lang="en-US" dirty="0" smtClean="0"/>
              <a:t>Communities should also ensure federal COVID-19 relief fund initiatives (e.g., extended session) fully include preschool. </a:t>
            </a:r>
            <a:endParaRPr lang="en-US" dirty="0"/>
          </a:p>
          <a:p>
            <a:endParaRPr lang="en-US" dirty="0" smtClean="0"/>
          </a:p>
          <a:p>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4685382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VDOE">
      <a:dk1>
        <a:srgbClr val="0F150D"/>
      </a:dk1>
      <a:lt1>
        <a:srgbClr val="FFFFFF"/>
      </a:lt1>
      <a:dk2>
        <a:srgbClr val="2F3E46"/>
      </a:dk2>
      <a:lt2>
        <a:srgbClr val="CDCDCD"/>
      </a:lt2>
      <a:accent1>
        <a:srgbClr val="101517"/>
      </a:accent1>
      <a:accent2>
        <a:srgbClr val="C12436"/>
      </a:accent2>
      <a:accent3>
        <a:srgbClr val="A5A5A5"/>
      </a:accent3>
      <a:accent4>
        <a:srgbClr val="FFC005"/>
      </a:accent4>
      <a:accent5>
        <a:srgbClr val="14C8E6"/>
      </a:accent5>
      <a:accent6>
        <a:srgbClr val="50E269"/>
      </a:accent6>
      <a:hlink>
        <a:srgbClr val="C12436"/>
      </a:hlink>
      <a:folHlink>
        <a:srgbClr val="1015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A97D3D472626E4CA36D930991505B8B" ma:contentTypeVersion="12" ma:contentTypeDescription="Create a new document." ma:contentTypeScope="" ma:versionID="1d135bbd526377bffbb20f0a1e01ed51">
  <xsd:schema xmlns:xsd="http://www.w3.org/2001/XMLSchema" xmlns:xs="http://www.w3.org/2001/XMLSchema" xmlns:p="http://schemas.microsoft.com/office/2006/metadata/properties" xmlns:ns3="c3fdddb4-5e89-44aa-851e-2bee4b9da713" xmlns:ns4="c5cea6d7-bda1-4483-88a1-c25436785c47" targetNamespace="http://schemas.microsoft.com/office/2006/metadata/properties" ma:root="true" ma:fieldsID="beeb9fbd2c239a0a7eda07f634b3d303" ns3:_="" ns4:_="">
    <xsd:import namespace="c3fdddb4-5e89-44aa-851e-2bee4b9da713"/>
    <xsd:import namespace="c5cea6d7-bda1-4483-88a1-c25436785c4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fdddb4-5e89-44aa-851e-2bee4b9da7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cea6d7-bda1-4483-88a1-c25436785c4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5EA830-00EA-4BA1-8389-0F4F83186488}">
  <ds:schemaRefs>
    <ds:schemaRef ds:uri="http://schemas.microsoft.com/sharepoint/v3/contenttype/forms"/>
  </ds:schemaRefs>
</ds:datastoreItem>
</file>

<file path=customXml/itemProps2.xml><?xml version="1.0" encoding="utf-8"?>
<ds:datastoreItem xmlns:ds="http://schemas.openxmlformats.org/officeDocument/2006/customXml" ds:itemID="{AFD2596D-217C-44E6-AFAA-E8C5FAAA848C}">
  <ds:schemaRefs>
    <ds:schemaRef ds:uri="http://purl.org/dc/elements/1.1/"/>
    <ds:schemaRef ds:uri="c5cea6d7-bda1-4483-88a1-c25436785c47"/>
    <ds:schemaRef ds:uri="http://schemas.microsoft.com/office/infopath/2007/PartnerControls"/>
    <ds:schemaRef ds:uri="http://purl.org/dc/terms/"/>
    <ds:schemaRef ds:uri="http://schemas.openxmlformats.org/package/2006/metadata/core-properties"/>
    <ds:schemaRef ds:uri="http://www.w3.org/XML/1998/namespace"/>
    <ds:schemaRef ds:uri="http://schemas.microsoft.com/office/2006/documentManagement/types"/>
    <ds:schemaRef ds:uri="c3fdddb4-5e89-44aa-851e-2bee4b9da713"/>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69C0A878-CC50-4872-9EB9-C2DC4E6CEB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fdddb4-5e89-44aa-851e-2bee4b9da713"/>
    <ds:schemaRef ds:uri="c5cea6d7-bda1-4483-88a1-c25436785c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6741</TotalTime>
  <Words>6628</Words>
  <Application>Microsoft Office PowerPoint</Application>
  <PresentationFormat>On-screen Show (16:9)</PresentationFormat>
  <Paragraphs>478</Paragraphs>
  <Slides>48</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48</vt:i4>
      </vt:variant>
    </vt:vector>
  </HeadingPairs>
  <TitlesOfParts>
    <vt:vector size="55" baseType="lpstr">
      <vt:lpstr>Trebuchet MS</vt:lpstr>
      <vt:lpstr>Arial</vt:lpstr>
      <vt:lpstr>Noto Sans Symbols</vt:lpstr>
      <vt:lpstr>Calibri</vt:lpstr>
      <vt:lpstr>Wingdings</vt:lpstr>
      <vt:lpstr>Office Theme</vt:lpstr>
      <vt:lpstr>1_Office Theme</vt:lpstr>
      <vt:lpstr>Increasing School Readiness by Increasing Access to Preschool in Your Community</vt:lpstr>
      <vt:lpstr>Objectives and Agenda </vt:lpstr>
      <vt:lpstr>Increasing Access to Pre-K is More Important than Ever</vt:lpstr>
      <vt:lpstr>The State of Early Learning in VA </vt:lpstr>
      <vt:lpstr>Returning to School – Reopening in Spring 2021</vt:lpstr>
      <vt:lpstr>Reopening – Focus on Family Engagement and Trust </vt:lpstr>
      <vt:lpstr>Access to Quality Preschool Matters</vt:lpstr>
      <vt:lpstr>Renewed Investment in Early Childhood </vt:lpstr>
      <vt:lpstr>Call to Communities – Planning Begins Now</vt:lpstr>
      <vt:lpstr>Strategies to Support VPI Enrollment</vt:lpstr>
      <vt:lpstr>Strategies to Support Enrollment in PreK</vt:lpstr>
      <vt:lpstr> VPI Waiver to Increase Use of Local At-Risk Eligibility Criteria</vt:lpstr>
      <vt:lpstr>Local Eligibility Criteria Waiver</vt:lpstr>
      <vt:lpstr>Local Eligibility Waiver Application</vt:lpstr>
      <vt:lpstr>Process for Waiver</vt:lpstr>
      <vt:lpstr>Example for Waiver Use – The Story of Two Localities </vt:lpstr>
      <vt:lpstr>VPI Seat Reallocation  Requesting Additional Seats for  4-year-olds  </vt:lpstr>
      <vt:lpstr>VPI Seat Reallocation</vt:lpstr>
      <vt:lpstr>Process for Reallocation</vt:lpstr>
      <vt:lpstr>Example for Reallocation – The Story of Two Localities </vt:lpstr>
      <vt:lpstr>Additional Notes on Reallocation</vt:lpstr>
      <vt:lpstr>VPI Pilot for Serving 3-Year-Olds</vt:lpstr>
      <vt:lpstr>VPI Pilot for 3-Year-Olds </vt:lpstr>
      <vt:lpstr>Program Guidelines for VPI Pilot for 3-Year-Olds </vt:lpstr>
      <vt:lpstr>Application for VPI Pilot for 3-Year-Olds</vt:lpstr>
      <vt:lpstr>Application for VPI Pilot for 3-Year-Olds</vt:lpstr>
      <vt:lpstr>Application for VPI Pilot for 3-Year-Olds</vt:lpstr>
      <vt:lpstr>Process for VPI Pilot for 3-Year-Olds</vt:lpstr>
      <vt:lpstr>Example for Pilot for 3s – The Story of Two Localities </vt:lpstr>
      <vt:lpstr>VPI Community Provider Add-On Funds </vt:lpstr>
      <vt:lpstr>Community-Provider Add-On Funds</vt:lpstr>
      <vt:lpstr>Benefits of Community Provider Add-On</vt:lpstr>
      <vt:lpstr>Overview of VPI in Community Provider Settings</vt:lpstr>
      <vt:lpstr>Key Consideration: Using Add-On Funds</vt:lpstr>
      <vt:lpstr>Process for Community-Provider Add-On</vt:lpstr>
      <vt:lpstr>Example for Community-Provider Add-On – The Story of Two Localities </vt:lpstr>
      <vt:lpstr>Collaborating with Head Start to Increase Access to PreK</vt:lpstr>
      <vt:lpstr>Collaboration with Head Start Partners  </vt:lpstr>
      <vt:lpstr>PowerPoint Presentation</vt:lpstr>
      <vt:lpstr>Example for Head Start Collaboration – The Story of Two Localities </vt:lpstr>
      <vt:lpstr>Summary of Proposed Strategies for Serving More Preschoolers  Preparing for the May 15 VPI Application</vt:lpstr>
      <vt:lpstr>PowerPoint Presentation</vt:lpstr>
      <vt:lpstr>PowerPoint Presentation</vt:lpstr>
      <vt:lpstr>PowerPoint Presentation</vt:lpstr>
      <vt:lpstr>Grants for Partnering with Community </vt:lpstr>
      <vt:lpstr>Webinars &amp; Office Hours </vt:lpstr>
      <vt:lpstr>Questions and Answers  Mark Allan – Mark.Allan@doe.Virginia.gov  Erin Carroll – Erin.Carroll@doe.Virginia.gov </vt:lpstr>
      <vt:lpstr>Resources for VPI Programs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Early Childhood Care and Education (ECCE)</dc:title>
  <dc:creator>Ullrich, Rebecca (DOE)</dc:creator>
  <cp:lastModifiedBy>Allan, Mark (DOE)</cp:lastModifiedBy>
  <cp:revision>180</cp:revision>
  <dcterms:modified xsi:type="dcterms:W3CDTF">2021-03-08T19:46:18Z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0x010100CA97D3D472626E4CA36D930991505B8B</vt:lpwstr>
  </property>
</Properties>
</file>