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4"/>
    <p:sldMasterId id="2147483668" r:id="rId5"/>
  </p:sldMasterIdLst>
  <p:notesMasterIdLst>
    <p:notesMasterId r:id="rId35"/>
  </p:notesMasterIdLst>
  <p:sldIdLst>
    <p:sldId id="256" r:id="rId6"/>
    <p:sldId id="295" r:id="rId7"/>
    <p:sldId id="324" r:id="rId8"/>
    <p:sldId id="356" r:id="rId9"/>
    <p:sldId id="298" r:id="rId10"/>
    <p:sldId id="357" r:id="rId11"/>
    <p:sldId id="300" r:id="rId12"/>
    <p:sldId id="325" r:id="rId13"/>
    <p:sldId id="327" r:id="rId14"/>
    <p:sldId id="331" r:id="rId15"/>
    <p:sldId id="333" r:id="rId16"/>
    <p:sldId id="337" r:id="rId17"/>
    <p:sldId id="338" r:id="rId18"/>
    <p:sldId id="339" r:id="rId19"/>
    <p:sldId id="340" r:id="rId20"/>
    <p:sldId id="341" r:id="rId21"/>
    <p:sldId id="342" r:id="rId22"/>
    <p:sldId id="343" r:id="rId23"/>
    <p:sldId id="344" r:id="rId24"/>
    <p:sldId id="366" r:id="rId25"/>
    <p:sldId id="368" r:id="rId26"/>
    <p:sldId id="352" r:id="rId27"/>
    <p:sldId id="358" r:id="rId28"/>
    <p:sldId id="359" r:id="rId29"/>
    <p:sldId id="361" r:id="rId30"/>
    <p:sldId id="362" r:id="rId31"/>
    <p:sldId id="321" r:id="rId32"/>
    <p:sldId id="354" r:id="rId33"/>
    <p:sldId id="353" r:id="rId34"/>
  </p:sldIdLst>
  <p:sldSz cx="9144000" cy="5143500" type="screen16x9"/>
  <p:notesSz cx="6858000" cy="9144000"/>
  <p:embeddedFontLst>
    <p:embeddedFont>
      <p:font typeface="Calibri" panose="020F0502020204030204" pitchFamily="34" charset="0"/>
      <p:regular r:id="rId36"/>
      <p:bold r:id="rId37"/>
      <p:italic r:id="rId38"/>
      <p:boldItalic r:id="rId39"/>
    </p:embeddedFont>
    <p:embeddedFont>
      <p:font typeface="Trebuchet MS" panose="020B060302020202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101">
          <p15:clr>
            <a:srgbClr val="9AA0A6"/>
          </p15:clr>
        </p15:guide>
        <p15:guide id="2" orient="horz" pos="16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Carroll" initials="EMC" lastIdx="11" clrIdx="0">
    <p:extLst>
      <p:ext uri="{19B8F6BF-5375-455C-9EA6-DF929625EA0E}">
        <p15:presenceInfo xmlns:p15="http://schemas.microsoft.com/office/powerpoint/2012/main" userId="Erin Carroll" providerId="None"/>
      </p:ext>
    </p:extLst>
  </p:cmAuthor>
  <p:cmAuthor id="2" name="Jenna Conway" initials="JC" lastIdx="6" clrIdx="1">
    <p:extLst>
      <p:ext uri="{19B8F6BF-5375-455C-9EA6-DF929625EA0E}">
        <p15:presenceInfo xmlns:p15="http://schemas.microsoft.com/office/powerpoint/2012/main" userId="Jenna Conway" providerId="None"/>
      </p:ext>
    </p:extLst>
  </p:cmAuthor>
  <p:cmAuthor id="3" name="Amy Hatheway" initials="AH" lastIdx="5" clrIdx="2">
    <p:extLst>
      <p:ext uri="{19B8F6BF-5375-455C-9EA6-DF929625EA0E}">
        <p15:presenceInfo xmlns:p15="http://schemas.microsoft.com/office/powerpoint/2012/main" userId="Amy Hathewa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3DFB686-70EF-4B4A-97DB-8917EAAAE48B}">
  <a:tblStyle styleId="{33DFB686-70EF-4B4A-97DB-8917EAAAE48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65" autoAdjust="0"/>
  </p:normalViewPr>
  <p:slideViewPr>
    <p:cSldViewPr snapToGrid="0">
      <p:cViewPr varScale="1">
        <p:scale>
          <a:sx n="109" d="100"/>
          <a:sy n="109" d="100"/>
        </p:scale>
        <p:origin x="786" y="78"/>
      </p:cViewPr>
      <p:guideLst>
        <p:guide pos="101"/>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7.fntdata"/><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3.fntdata"/><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1.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home1.virginia.edu\castldata\VKRP\Data%20Requests\2019-2020\VKRP%20Fall%202019%20Slides%20Incl%20Fairfax.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31129702537184"/>
          <c:y val="0.15028479815313389"/>
          <c:w val="0.77393666032644115"/>
          <c:h val="0.60208008441134886"/>
        </c:manualLayout>
      </c:layout>
      <c:barChart>
        <c:barDir val="col"/>
        <c:grouping val="stacked"/>
        <c:varyColors val="0"/>
        <c:ser>
          <c:idx val="0"/>
          <c:order val="0"/>
          <c:tx>
            <c:strRef>
              <c:f>'Slide 6 (2)'!$B$1</c:f>
              <c:strCache>
                <c:ptCount val="1"/>
                <c:pt idx="0">
                  <c:v>Ready</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6 (2)'!$A$2:$A$3</c:f>
              <c:strCache>
                <c:ptCount val="2"/>
                <c:pt idx="0">
                  <c:v>Public Preschool
n=16,944</c:v>
                </c:pt>
                <c:pt idx="1">
                  <c:v>No Preschool
n=8,614</c:v>
                </c:pt>
              </c:strCache>
            </c:strRef>
          </c:cat>
          <c:val>
            <c:numRef>
              <c:f>'Slide 6 (2)'!$B$2:$B$3</c:f>
              <c:numCache>
                <c:formatCode>0.0%</c:formatCode>
                <c:ptCount val="2"/>
                <c:pt idx="0">
                  <c:v>0.496</c:v>
                </c:pt>
                <c:pt idx="1">
                  <c:v>0.32400000000000001</c:v>
                </c:pt>
              </c:numCache>
            </c:numRef>
          </c:val>
          <c:extLst>
            <c:ext xmlns:c16="http://schemas.microsoft.com/office/drawing/2014/chart" uri="{C3380CC4-5D6E-409C-BE32-E72D297353CC}">
              <c16:uniqueId val="{00000000-2D86-4913-A30B-7DF976853775}"/>
            </c:ext>
          </c:extLst>
        </c:ser>
        <c:ser>
          <c:idx val="1"/>
          <c:order val="1"/>
          <c:tx>
            <c:strRef>
              <c:f>'Slide 6 (2)'!$C$1</c:f>
              <c:strCache>
                <c:ptCount val="1"/>
                <c:pt idx="0">
                  <c:v>Not Ready</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6 (2)'!$A$2:$A$3</c:f>
              <c:strCache>
                <c:ptCount val="2"/>
                <c:pt idx="0">
                  <c:v>Public Preschool
n=16,944</c:v>
                </c:pt>
                <c:pt idx="1">
                  <c:v>No Preschool
n=8,614</c:v>
                </c:pt>
              </c:strCache>
            </c:strRef>
          </c:cat>
          <c:val>
            <c:numRef>
              <c:f>'Slide 6 (2)'!$C$2:$C$3</c:f>
              <c:numCache>
                <c:formatCode>0.0%</c:formatCode>
                <c:ptCount val="2"/>
                <c:pt idx="0">
                  <c:v>0.504</c:v>
                </c:pt>
                <c:pt idx="1">
                  <c:v>0.67600000000000005</c:v>
                </c:pt>
              </c:numCache>
            </c:numRef>
          </c:val>
          <c:extLst>
            <c:ext xmlns:c16="http://schemas.microsoft.com/office/drawing/2014/chart" uri="{C3380CC4-5D6E-409C-BE32-E72D297353CC}">
              <c16:uniqueId val="{00000001-2D86-4913-A30B-7DF976853775}"/>
            </c:ext>
          </c:extLst>
        </c:ser>
        <c:dLbls>
          <c:showLegendKey val="0"/>
          <c:showVal val="0"/>
          <c:showCatName val="0"/>
          <c:showSerName val="0"/>
          <c:showPercent val="0"/>
          <c:showBubbleSize val="0"/>
        </c:dLbls>
        <c:gapWidth val="150"/>
        <c:overlap val="100"/>
        <c:axId val="401983312"/>
        <c:axId val="401983728"/>
      </c:barChart>
      <c:catAx>
        <c:axId val="40198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crossAx val="401983728"/>
        <c:crosses val="autoZero"/>
        <c:auto val="1"/>
        <c:lblAlgn val="ctr"/>
        <c:lblOffset val="100"/>
        <c:noMultiLvlLbl val="0"/>
      </c:catAx>
      <c:valAx>
        <c:axId val="401983728"/>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j-lt"/>
                    <a:ea typeface="+mn-ea"/>
                    <a:cs typeface="+mn-cs"/>
                  </a:defRPr>
                </a:pPr>
                <a:r>
                  <a:rPr lang="en-US" sz="1000">
                    <a:solidFill>
                      <a:schemeClr val="tx1"/>
                    </a:solidFill>
                    <a:latin typeface="+mj-lt"/>
                  </a:rPr>
                  <a:t>Percent of Students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crossAx val="401983312"/>
        <c:crosses val="autoZero"/>
        <c:crossBetween val="between"/>
        <c:majorUnit val="0.2"/>
      </c:valAx>
      <c:spPr>
        <a:noFill/>
        <a:ln>
          <a:noFill/>
        </a:ln>
        <a:effectLst/>
      </c:spPr>
    </c:plotArea>
    <c:legend>
      <c:legendPos val="r"/>
      <c:layout>
        <c:manualLayout>
          <c:xMode val="edge"/>
          <c:yMode val="edge"/>
          <c:x val="0.21937062554680664"/>
          <c:y val="0.8666083267108996"/>
          <c:w val="0.68686898512685923"/>
          <c:h val="0.13215116749151143"/>
        </c:manualLayout>
      </c:layout>
      <c:overlay val="0"/>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legend>
    <c:plotVisOnly val="1"/>
    <c:dispBlanksAs val="gap"/>
    <c:showDLblsOverMax val="0"/>
  </c:chart>
  <c:spPr>
    <a:noFill/>
    <a:ln>
      <a:noFill/>
    </a:ln>
    <a:effectLst/>
  </c:spPr>
  <c:txPr>
    <a:bodyPr/>
    <a:lstStyle/>
    <a:p>
      <a:pPr>
        <a:defRPr sz="1400">
          <a:solidFill>
            <a:schemeClr val="accent1">
              <a:lumMod val="50000"/>
            </a:schemeClr>
          </a:solidFill>
          <a:latin typeface="Equity Text" panose="020B060402020202020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9c51fffaa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9c51fffaa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Kris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32054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5826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17088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76313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lain Title Pag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4500"/>
              <a:buFont typeface="Trebuchet MS"/>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 name="Google Shape;14;p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rgbClr val="C22536"/>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rgbClr val="901A28"/>
              </a:buClr>
              <a:buSzPts val="1200"/>
              <a:buNone/>
              <a:defRPr sz="1200"/>
            </a:lvl4pPr>
            <a:lvl5pPr lvl="4" algn="ctr" rtl="0">
              <a:lnSpc>
                <a:spcPct val="90000"/>
              </a:lnSpc>
              <a:spcBef>
                <a:spcPts val="400"/>
              </a:spcBef>
              <a:spcAft>
                <a:spcPts val="0"/>
              </a:spcAft>
              <a:buClr>
                <a:srgbClr val="525252"/>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5" name="Google Shape;15;p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 name="Google Shape;16;p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 name="Google Shape;17;p2"/>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8" name="Google Shape;18;p2" descr="VDOE Logo&#10;"/>
          <p:cNvPicPr preferRelativeResize="0"/>
          <p:nvPr/>
        </p:nvPicPr>
        <p:blipFill rotWithShape="1">
          <a:blip r:embed="rId2">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6"/>
        <p:cNvGrpSpPr/>
        <p:nvPr/>
      </p:nvGrpSpPr>
      <p:grpSpPr>
        <a:xfrm>
          <a:off x="0" y="0"/>
          <a:ext cx="0" cy="0"/>
          <a:chOff x="0" y="0"/>
          <a:chExt cx="0" cy="0"/>
        </a:xfrm>
      </p:grpSpPr>
      <p:sp>
        <p:nvSpPr>
          <p:cNvPr id="107" name="Google Shape;107;p14"/>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8" name="Google Shape;108;p1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9" name="Google Shape;109;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0" name="Google Shape;110;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1" name="Google Shape;111;p14"/>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12" name="Google Shape;112;p14"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13" name="Google Shape;113;p14"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4"/>
        <p:cNvGrpSpPr/>
        <p:nvPr/>
      </p:nvGrpSpPr>
      <p:grpSpPr>
        <a:xfrm>
          <a:off x="0" y="0"/>
          <a:ext cx="0" cy="0"/>
          <a:chOff x="0" y="0"/>
          <a:chExt cx="0" cy="0"/>
        </a:xfrm>
      </p:grpSpPr>
      <p:sp>
        <p:nvSpPr>
          <p:cNvPr id="115" name="Google Shape;115;p1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6" name="Google Shape;116;p1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7" name="Google Shape;117;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8" name="Google Shape;118;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9" name="Google Shape;119;p15"/>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20" name="Google Shape;120;p15"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21" name="Google Shape;121;p15"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131"/>
        <p:cNvGrpSpPr/>
        <p:nvPr/>
      </p:nvGrpSpPr>
      <p:grpSpPr>
        <a:xfrm>
          <a:off x="0" y="0"/>
          <a:ext cx="0" cy="0"/>
          <a:chOff x="0" y="0"/>
          <a:chExt cx="0" cy="0"/>
        </a:xfrm>
      </p:grpSpPr>
      <p:sp>
        <p:nvSpPr>
          <p:cNvPr id="132" name="Google Shape;132;p18"/>
          <p:cNvSpPr txBox="1">
            <a:spLocks noGrp="1"/>
          </p:cNvSpPr>
          <p:nvPr>
            <p:ph type="title"/>
          </p:nvPr>
        </p:nvSpPr>
        <p:spPr>
          <a:xfrm>
            <a:off x="311700" y="2150850"/>
            <a:ext cx="8520600" cy="841800"/>
          </a:xfrm>
          <a:prstGeom prst="rect">
            <a:avLst/>
          </a:prstGeom>
        </p:spPr>
        <p:txBody>
          <a:bodyPr spcFirstLastPara="1" wrap="square" lIns="68575" tIns="34275" rIns="68575" bIns="3427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3" name="Google Shape;133;p18"/>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7335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1"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094763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717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1"/>
          <p:cNvSpPr>
            <a:spLocks noGrp="1"/>
          </p:cNvSpPr>
          <p:nvPr>
            <p:ph type="title"/>
          </p:nvPr>
        </p:nvSpPr>
        <p:spPr>
          <a:xfrm>
            <a:off x="0" y="971550"/>
            <a:ext cx="9144000" cy="1371599"/>
          </a:xfrm>
          <a:prstGeom prst="rect">
            <a:avLst/>
          </a:prstGeom>
          <a:noFill/>
        </p:spPr>
        <p:txBody>
          <a:bodyPr anchor="b"/>
          <a:lstStyle>
            <a:lvl1pPr>
              <a:defRPr>
                <a:solidFill>
                  <a:schemeClr val="tx1"/>
                </a:solidFill>
              </a:defRPr>
            </a:lvl1pPr>
          </a:lstStyle>
          <a:p>
            <a:r>
              <a:rPr lang="en-US" dirty="0" smtClean="0"/>
              <a:t>Click to edit Master title style</a:t>
            </a:r>
            <a:endParaRPr lang="en-US" dirty="0"/>
          </a:p>
        </p:txBody>
      </p:sp>
      <p:pic>
        <p:nvPicPr>
          <p:cNvPr id="9" name="Picture 8"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71395491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9"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1323354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9" name="Picture 8"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4"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858371"/>
            <a:ext cx="9144000" cy="494179"/>
          </a:xfrm>
          <a:solidFill>
            <a:srgbClr val="000000">
              <a:alpha val="49020"/>
            </a:srgbClr>
          </a:solidFill>
        </p:spPr>
        <p:txBody>
          <a:bodyPr>
            <a:normAutofit/>
          </a:bodyPr>
          <a:lstStyle>
            <a:lvl1pPr marL="0" indent="0" algn="ctr">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7612489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6" name="Rectangle 5"/>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55036916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7477828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hood11.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19632"/>
          <a:stretch/>
        </p:blipFill>
        <p:spPr>
          <a:xfrm>
            <a:off x="6461189" y="2368846"/>
            <a:ext cx="2682811" cy="2107358"/>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9653812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 name="Google Shape;21;p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pPr lvl="6"/>
            <a:endParaRPr lang="en-US" dirty="0" smtClean="0"/>
          </a:p>
          <a:p>
            <a:pPr lvl="0"/>
            <a:endParaRPr dirty="0"/>
          </a:p>
        </p:txBody>
      </p:sp>
      <p:sp>
        <p:nvSpPr>
          <p:cNvPr id="22" name="Google Shape;22;p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 name="Google Shape;23;p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4" name="Google Shape;24;p3"/>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3"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6" name="Google Shape;26;p3" descr="VDOE Logo&#10;"/>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18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64221046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114800" y="1200151"/>
            <a:ext cx="47244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94777142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05609542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114800" y="1200151"/>
            <a:ext cx="47244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85882792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l="3746" r="30362"/>
          <a:stretch/>
        </p:blipFill>
        <p:spPr bwMode="auto">
          <a:xfrm>
            <a:off x="-1" y="0"/>
            <a:ext cx="4110527" cy="445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0" y="153521"/>
            <a:ext cx="4267200" cy="10466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7" name="Content Placeholder 5"/>
          <p:cNvSpPr>
            <a:spLocks noGrp="1"/>
          </p:cNvSpPr>
          <p:nvPr>
            <p:ph sz="quarter" idx="4"/>
          </p:nvPr>
        </p:nvSpPr>
        <p:spPr>
          <a:xfrm>
            <a:off x="4572000" y="1352550"/>
            <a:ext cx="4267200" cy="2895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19835746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43350" t="7869"/>
          <a:stretch/>
        </p:blipFill>
        <p:spPr>
          <a:xfrm>
            <a:off x="4972650" y="350377"/>
            <a:ext cx="4171350" cy="410221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381000" y="1101329"/>
            <a:ext cx="4343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381000" y="1581150"/>
            <a:ext cx="4343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7822971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2774" t="4479" r="8935"/>
          <a:stretch/>
        </p:blipFill>
        <p:spPr>
          <a:xfrm>
            <a:off x="4298535" y="0"/>
            <a:ext cx="4845465" cy="4454768"/>
          </a:xfrm>
          <a:prstGeom prst="rect">
            <a:avLst/>
          </a:prstGeom>
        </p:spPr>
      </p:pic>
      <p:sp>
        <p:nvSpPr>
          <p:cNvPr id="9"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6"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21641734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31165" t="8586" r="-21"/>
          <a:stretch/>
        </p:blipFill>
        <p:spPr>
          <a:xfrm>
            <a:off x="4213077" y="-1480"/>
            <a:ext cx="4930922" cy="4455698"/>
          </a:xfrm>
          <a:prstGeom prst="rect">
            <a:avLst/>
          </a:prstGeom>
        </p:spPr>
      </p:pic>
      <p:sp>
        <p:nvSpPr>
          <p:cNvPr id="11"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10"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54639144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66800" y="1200151"/>
            <a:ext cx="76200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6692" y="1418317"/>
            <a:ext cx="1508698" cy="3175866"/>
          </a:xfrm>
          <a:prstGeom prst="rect">
            <a:avLst/>
          </a:prstGeom>
        </p:spPr>
      </p:pic>
    </p:spTree>
    <p:extLst>
      <p:ext uri="{BB962C8B-B14F-4D97-AF65-F5344CB8AC3E}">
        <p14:creationId xmlns:p14="http://schemas.microsoft.com/office/powerpoint/2010/main" val="394383137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7895997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41"/>
        <p:cNvGrpSpPr/>
        <p:nvPr/>
      </p:nvGrpSpPr>
      <p:grpSpPr>
        <a:xfrm>
          <a:off x="0" y="0"/>
          <a:ext cx="0" cy="0"/>
          <a:chOff x="0" y="0"/>
          <a:chExt cx="0" cy="0"/>
        </a:xfrm>
      </p:grpSpPr>
      <p:pic>
        <p:nvPicPr>
          <p:cNvPr id="42" name="Google Shape;42;p6" descr="A picture containing photo, newspaper, different, many&#10;&#10;Description automatically generated"/>
          <p:cNvPicPr preferRelativeResize="0"/>
          <p:nvPr/>
        </p:nvPicPr>
        <p:blipFill rotWithShape="1">
          <a:blip r:embed="rId2">
            <a:alphaModFix amt="20000"/>
          </a:blip>
          <a:srcRect/>
          <a:stretch/>
        </p:blipFill>
        <p:spPr>
          <a:xfrm>
            <a:off x="0" y="1255"/>
            <a:ext cx="9144001" cy="5140990"/>
          </a:xfrm>
          <a:prstGeom prst="rect">
            <a:avLst/>
          </a:prstGeom>
          <a:noFill/>
          <a:ln>
            <a:noFill/>
          </a:ln>
        </p:spPr>
      </p:pic>
      <p:sp>
        <p:nvSpPr>
          <p:cNvPr id="43" name="Google Shape;43;p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4" name="Google Shape;44;p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5" name="Google Shape;45;p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6" name="Google Shape;46;p6"/>
          <p:cNvSpPr txBox="1">
            <a:spLocks noGrp="1"/>
          </p:cNvSpPr>
          <p:nvPr>
            <p:ph type="ctrTitle"/>
          </p:nvPr>
        </p:nvSpPr>
        <p:spPr>
          <a:xfrm>
            <a:off x="1143000" y="1676399"/>
            <a:ext cx="6858000" cy="1790700"/>
          </a:xfrm>
          <a:prstGeom prst="rect">
            <a:avLst/>
          </a:prstGeom>
          <a:solidFill>
            <a:schemeClr val="lt1">
              <a:alpha val="62750"/>
            </a:schemeClr>
          </a:solidFill>
          <a:ln w="79375" cap="rnd" cmpd="sng">
            <a:solidFill>
              <a:srgbClr val="C00000">
                <a:alpha val="78820"/>
              </a:srgbClr>
            </a:solidFill>
            <a:prstDash val="solid"/>
            <a:round/>
            <a:headEnd type="none" w="sm" len="sm"/>
            <a:tailEnd type="none" w="sm" len="sm"/>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4500"/>
              <a:buFont typeface="Trebuchet MS"/>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 name="Google Shape;47;p6"/>
          <p:cNvSpPr txBox="1">
            <a:spLocks noGrp="1"/>
          </p:cNvSpPr>
          <p:nvPr>
            <p:ph type="subTitle" idx="1"/>
          </p:nvPr>
        </p:nvSpPr>
        <p:spPr>
          <a:xfrm>
            <a:off x="1084006" y="3536156"/>
            <a:ext cx="6858000" cy="7716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rgbClr val="C22536"/>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rgbClr val="901A28"/>
              </a:buClr>
              <a:buSzPts val="1200"/>
              <a:buNone/>
              <a:defRPr sz="1200"/>
            </a:lvl4pPr>
            <a:lvl5pPr lvl="4" algn="ctr" rtl="0">
              <a:lnSpc>
                <a:spcPct val="90000"/>
              </a:lnSpc>
              <a:spcBef>
                <a:spcPts val="400"/>
              </a:spcBef>
              <a:spcAft>
                <a:spcPts val="0"/>
              </a:spcAft>
              <a:buClr>
                <a:srgbClr val="525252"/>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5" name="Rectangle 4"/>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09928440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63481519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l="41357" r="17287"/>
          <a:stretch/>
        </p:blipFill>
        <p:spPr>
          <a:xfrm>
            <a:off x="7467600" y="1980164"/>
            <a:ext cx="1699490" cy="2496039"/>
          </a:xfrm>
          <a:prstGeom prst="rect">
            <a:avLst/>
          </a:prstGeom>
        </p:spPr>
      </p:pic>
      <p:pic>
        <p:nvPicPr>
          <p:cNvPr id="6" name="Picture 5"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19512750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62800" y="1979713"/>
            <a:ext cx="2004295" cy="2476834"/>
          </a:xfrm>
          <a:prstGeom prst="rect">
            <a:avLst/>
          </a:prstGeom>
        </p:spPr>
      </p:pic>
      <p:pic>
        <p:nvPicPr>
          <p:cNvPr id="7" name="Picture 6"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48359193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r="8776"/>
          <a:stretch/>
        </p:blipFill>
        <p:spPr>
          <a:xfrm>
            <a:off x="6798171" y="2038349"/>
            <a:ext cx="2345829" cy="2418197"/>
          </a:xfrm>
          <a:prstGeom prst="rect">
            <a:avLst/>
          </a:prstGeom>
        </p:spPr>
      </p:pic>
      <p:pic>
        <p:nvPicPr>
          <p:cNvPr id="9" name="Picture 8"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61929092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067497" y="1418317"/>
            <a:ext cx="1508698" cy="3175866"/>
          </a:xfrm>
          <a:prstGeom prst="rect">
            <a:avLst/>
          </a:prstGeom>
        </p:spPr>
      </p:pic>
      <p:pic>
        <p:nvPicPr>
          <p:cNvPr id="12" name="Picture 11"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57413545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03647708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23183178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631156"/>
            <a:ext cx="4041775"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74583763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normAutofit/>
          </a:bodyPr>
          <a:lstStyle>
            <a:lvl1pPr algn="l">
              <a:defRPr sz="2400" b="1"/>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1" y="1076326"/>
            <a:ext cx="3008313" cy="32406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2"/>
          <p:cNvSpPr>
            <a:spLocks noGrp="1"/>
          </p:cNvSpPr>
          <p:nvPr>
            <p:ph idx="1"/>
          </p:nvPr>
        </p:nvSpPr>
        <p:spPr>
          <a:xfrm>
            <a:off x="3575050" y="204789"/>
            <a:ext cx="5111750" cy="40433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4785934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solidFill>
          <a:schemeClr val="dk1"/>
        </a:solidFill>
        <a:effectLst/>
      </p:bgPr>
    </p:bg>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2"/>
              </a:buClr>
              <a:buSzPts val="3800"/>
              <a:buFont typeface="Trebuchet MS"/>
              <a:buNone/>
              <a:defRPr sz="38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0" name="Google Shape;50;p7"/>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lt1"/>
              </a:buClr>
              <a:buSzPts val="1800"/>
              <a:buNone/>
              <a:defRPr sz="1800">
                <a:solidFill>
                  <a:schemeClr val="lt1"/>
                </a:solidFill>
              </a:defRPr>
            </a:lvl1pPr>
            <a:lvl2pPr marL="914400" lvl="1" indent="-228600" algn="l" rtl="0">
              <a:lnSpc>
                <a:spcPct val="90000"/>
              </a:lnSpc>
              <a:spcBef>
                <a:spcPts val="400"/>
              </a:spcBef>
              <a:spcAft>
                <a:spcPts val="0"/>
              </a:spcAft>
              <a:buClr>
                <a:schemeClr val="lt1"/>
              </a:buClr>
              <a:buSzPts val="1500"/>
              <a:buNone/>
              <a:defRPr sz="1500">
                <a:solidFill>
                  <a:schemeClr val="lt1"/>
                </a:solidFill>
              </a:defRPr>
            </a:lvl2pPr>
            <a:lvl3pPr marL="1371600" lvl="2" indent="-228600" algn="l" rtl="0">
              <a:lnSpc>
                <a:spcPct val="90000"/>
              </a:lnSpc>
              <a:spcBef>
                <a:spcPts val="400"/>
              </a:spcBef>
              <a:spcAft>
                <a:spcPts val="0"/>
              </a:spcAft>
              <a:buClr>
                <a:schemeClr val="lt1"/>
              </a:buClr>
              <a:buSzPts val="1400"/>
              <a:buNone/>
              <a:defRPr sz="1400">
                <a:solidFill>
                  <a:schemeClr val="lt1"/>
                </a:solidFill>
              </a:defRPr>
            </a:lvl3pPr>
            <a:lvl4pPr marL="1828800" lvl="3" indent="-228600" algn="l" rtl="0">
              <a:lnSpc>
                <a:spcPct val="90000"/>
              </a:lnSpc>
              <a:spcBef>
                <a:spcPts val="400"/>
              </a:spcBef>
              <a:spcAft>
                <a:spcPts val="0"/>
              </a:spcAft>
              <a:buClr>
                <a:schemeClr val="lt1"/>
              </a:buClr>
              <a:buSzPts val="1200"/>
              <a:buNone/>
              <a:defRPr sz="1200">
                <a:solidFill>
                  <a:schemeClr val="lt1"/>
                </a:solidFill>
              </a:defRPr>
            </a:lvl4pPr>
            <a:lvl5pPr marL="2286000" lvl="4" indent="-228600" algn="l" rtl="0">
              <a:lnSpc>
                <a:spcPct val="90000"/>
              </a:lnSpc>
              <a:spcBef>
                <a:spcPts val="400"/>
              </a:spcBef>
              <a:spcAft>
                <a:spcPts val="0"/>
              </a:spcAft>
              <a:buClr>
                <a:schemeClr val="lt1"/>
              </a:buClr>
              <a:buSzPts val="1200"/>
              <a:buNone/>
              <a:defRPr sz="1200">
                <a:solidFill>
                  <a:schemeClr val="lt1"/>
                </a:solidFill>
              </a:defRPr>
            </a:lvl5pPr>
            <a:lvl6pPr marL="2743200" lvl="5" indent="-228600" algn="l" rtl="0">
              <a:lnSpc>
                <a:spcPct val="90000"/>
              </a:lnSpc>
              <a:spcBef>
                <a:spcPts val="400"/>
              </a:spcBef>
              <a:spcAft>
                <a:spcPts val="0"/>
              </a:spcAft>
              <a:buClr>
                <a:schemeClr val="lt1"/>
              </a:buClr>
              <a:buSzPts val="1200"/>
              <a:buNone/>
              <a:defRPr sz="1200">
                <a:solidFill>
                  <a:schemeClr val="lt1"/>
                </a:solidFill>
              </a:defRPr>
            </a:lvl6pPr>
            <a:lvl7pPr marL="3200400" lvl="6" indent="-228600" algn="l" rtl="0">
              <a:lnSpc>
                <a:spcPct val="90000"/>
              </a:lnSpc>
              <a:spcBef>
                <a:spcPts val="400"/>
              </a:spcBef>
              <a:spcAft>
                <a:spcPts val="0"/>
              </a:spcAft>
              <a:buClr>
                <a:schemeClr val="lt1"/>
              </a:buClr>
              <a:buSzPts val="1200"/>
              <a:buNone/>
              <a:defRPr sz="1200">
                <a:solidFill>
                  <a:schemeClr val="lt1"/>
                </a:solidFill>
              </a:defRPr>
            </a:lvl7pPr>
            <a:lvl8pPr marL="3657600" lvl="7" indent="-228600" algn="l" rtl="0">
              <a:lnSpc>
                <a:spcPct val="90000"/>
              </a:lnSpc>
              <a:spcBef>
                <a:spcPts val="400"/>
              </a:spcBef>
              <a:spcAft>
                <a:spcPts val="0"/>
              </a:spcAft>
              <a:buClr>
                <a:schemeClr val="lt1"/>
              </a:buClr>
              <a:buSzPts val="1200"/>
              <a:buNone/>
              <a:defRPr sz="1200">
                <a:solidFill>
                  <a:schemeClr val="lt1"/>
                </a:solidFill>
              </a:defRPr>
            </a:lvl8pPr>
            <a:lvl9pPr marL="4114800" lvl="8" indent="-228600" algn="l" rtl="0">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51" name="Google Shape;51;p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2" name="Google Shape;52;p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3" name="Google Shape;53;p7"/>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54" name="Google Shape;54;p7" descr="VDOE LOGO"/>
          <p:cNvPicPr preferRelativeResize="0"/>
          <p:nvPr/>
        </p:nvPicPr>
        <p:blipFill rotWithShape="1">
          <a:blip r:embed="rId2">
            <a:alphaModFix/>
          </a:blip>
          <a:srcRect/>
          <a:stretch/>
        </p:blipFill>
        <p:spPr>
          <a:xfrm>
            <a:off x="7297031" y="4587478"/>
            <a:ext cx="1846969" cy="615657"/>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723900"/>
          </a:xfrm>
          <a:prstGeom prst="rect">
            <a:avLst/>
          </a:prstGeom>
        </p:spPr>
        <p:txBody>
          <a:bodyPr anchor="b">
            <a:noAutofit/>
          </a:bodyPr>
          <a:lstStyle>
            <a:lvl1pPr algn="l">
              <a:defRPr sz="32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3580368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rgbClr val="C00000"/>
        </a:solidFill>
        <a:effectLst/>
      </p:bgPr>
    </p:bg>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lt1"/>
              </a:buClr>
              <a:buSzPts val="3800"/>
              <a:buFont typeface="Trebuchet MS"/>
              <a:buNone/>
              <a:defRPr sz="38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7" name="Google Shape;57;p8"/>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800"/>
              <a:buNone/>
              <a:defRPr sz="1800">
                <a:solidFill>
                  <a:schemeClr val="dk1"/>
                </a:solidFill>
              </a:defRPr>
            </a:lvl1pPr>
            <a:lvl2pPr marL="914400" lvl="1" indent="-228600" algn="l" rtl="0">
              <a:lnSpc>
                <a:spcPct val="90000"/>
              </a:lnSpc>
              <a:spcBef>
                <a:spcPts val="400"/>
              </a:spcBef>
              <a:spcAft>
                <a:spcPts val="0"/>
              </a:spcAft>
              <a:buClr>
                <a:schemeClr val="lt1"/>
              </a:buClr>
              <a:buSzPts val="1500"/>
              <a:buNone/>
              <a:defRPr sz="1500">
                <a:solidFill>
                  <a:schemeClr val="lt1"/>
                </a:solidFill>
              </a:defRPr>
            </a:lvl2pPr>
            <a:lvl3pPr marL="1371600" lvl="2" indent="-228600" algn="l" rtl="0">
              <a:lnSpc>
                <a:spcPct val="90000"/>
              </a:lnSpc>
              <a:spcBef>
                <a:spcPts val="400"/>
              </a:spcBef>
              <a:spcAft>
                <a:spcPts val="0"/>
              </a:spcAft>
              <a:buClr>
                <a:schemeClr val="lt1"/>
              </a:buClr>
              <a:buSzPts val="1400"/>
              <a:buNone/>
              <a:defRPr sz="1400">
                <a:solidFill>
                  <a:schemeClr val="lt1"/>
                </a:solidFill>
              </a:defRPr>
            </a:lvl3pPr>
            <a:lvl4pPr marL="1828800" lvl="3" indent="-228600" algn="l" rtl="0">
              <a:lnSpc>
                <a:spcPct val="90000"/>
              </a:lnSpc>
              <a:spcBef>
                <a:spcPts val="400"/>
              </a:spcBef>
              <a:spcAft>
                <a:spcPts val="0"/>
              </a:spcAft>
              <a:buClr>
                <a:schemeClr val="lt1"/>
              </a:buClr>
              <a:buSzPts val="1200"/>
              <a:buNone/>
              <a:defRPr sz="1200">
                <a:solidFill>
                  <a:schemeClr val="lt1"/>
                </a:solidFill>
              </a:defRPr>
            </a:lvl4pPr>
            <a:lvl5pPr marL="2286000" lvl="4" indent="-228600" algn="l" rtl="0">
              <a:lnSpc>
                <a:spcPct val="90000"/>
              </a:lnSpc>
              <a:spcBef>
                <a:spcPts val="400"/>
              </a:spcBef>
              <a:spcAft>
                <a:spcPts val="0"/>
              </a:spcAft>
              <a:buClr>
                <a:schemeClr val="lt1"/>
              </a:buClr>
              <a:buSzPts val="1200"/>
              <a:buNone/>
              <a:defRPr sz="1200">
                <a:solidFill>
                  <a:schemeClr val="lt1"/>
                </a:solidFill>
              </a:defRPr>
            </a:lvl5pPr>
            <a:lvl6pPr marL="2743200" lvl="5" indent="-228600" algn="l" rtl="0">
              <a:lnSpc>
                <a:spcPct val="90000"/>
              </a:lnSpc>
              <a:spcBef>
                <a:spcPts val="400"/>
              </a:spcBef>
              <a:spcAft>
                <a:spcPts val="0"/>
              </a:spcAft>
              <a:buClr>
                <a:schemeClr val="lt1"/>
              </a:buClr>
              <a:buSzPts val="1200"/>
              <a:buNone/>
              <a:defRPr sz="1200">
                <a:solidFill>
                  <a:schemeClr val="lt1"/>
                </a:solidFill>
              </a:defRPr>
            </a:lvl6pPr>
            <a:lvl7pPr marL="3200400" lvl="6" indent="-228600" algn="l" rtl="0">
              <a:lnSpc>
                <a:spcPct val="90000"/>
              </a:lnSpc>
              <a:spcBef>
                <a:spcPts val="400"/>
              </a:spcBef>
              <a:spcAft>
                <a:spcPts val="0"/>
              </a:spcAft>
              <a:buClr>
                <a:schemeClr val="lt1"/>
              </a:buClr>
              <a:buSzPts val="1200"/>
              <a:buNone/>
              <a:defRPr sz="1200">
                <a:solidFill>
                  <a:schemeClr val="lt1"/>
                </a:solidFill>
              </a:defRPr>
            </a:lvl7pPr>
            <a:lvl8pPr marL="3657600" lvl="7" indent="-228600" algn="l" rtl="0">
              <a:lnSpc>
                <a:spcPct val="90000"/>
              </a:lnSpc>
              <a:spcBef>
                <a:spcPts val="400"/>
              </a:spcBef>
              <a:spcAft>
                <a:spcPts val="0"/>
              </a:spcAft>
              <a:buClr>
                <a:schemeClr val="lt1"/>
              </a:buClr>
              <a:buSzPts val="1200"/>
              <a:buNone/>
              <a:defRPr sz="1200">
                <a:solidFill>
                  <a:schemeClr val="lt1"/>
                </a:solidFill>
              </a:defRPr>
            </a:lvl8pPr>
            <a:lvl9pPr marL="4114800" lvl="8" indent="-228600" algn="l" rtl="0">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58" name="Google Shape;58;p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9" name="Google Shape;59;p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0" name="Google Shape;60;p8"/>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61" name="Google Shape;61;p8" descr="VDOE LOGO"/>
          <p:cNvPicPr preferRelativeResize="0"/>
          <p:nvPr/>
        </p:nvPicPr>
        <p:blipFill rotWithShape="1">
          <a:blip r:embed="rId2">
            <a:alphaModFix/>
          </a:blip>
          <a:srcRect/>
          <a:stretch/>
        </p:blipFill>
        <p:spPr>
          <a:xfrm>
            <a:off x="7216755" y="4567238"/>
            <a:ext cx="1898855" cy="63295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1"/>
        <p:cNvGrpSpPr/>
        <p:nvPr/>
      </p:nvGrpSpPr>
      <p:grpSpPr>
        <a:xfrm>
          <a:off x="0" y="0"/>
          <a:ext cx="0" cy="0"/>
          <a:chOff x="0" y="0"/>
          <a:chExt cx="0" cy="0"/>
        </a:xfrm>
      </p:grpSpPr>
      <p:sp>
        <p:nvSpPr>
          <p:cNvPr id="72" name="Google Shape;72;p10"/>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3" name="Google Shape;73;p10"/>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solidFill>
                  <a:schemeClr val="dk1"/>
                </a:solidFill>
              </a:defRPr>
            </a:lvl1pPr>
            <a:lvl2pPr marL="914400" lvl="1" indent="-228600" algn="l" rtl="0">
              <a:lnSpc>
                <a:spcPct val="90000"/>
              </a:lnSpc>
              <a:spcBef>
                <a:spcPts val="400"/>
              </a:spcBef>
              <a:spcAft>
                <a:spcPts val="0"/>
              </a:spcAft>
              <a:buClr>
                <a:srgbClr val="C22536"/>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rgbClr val="901A28"/>
              </a:buClr>
              <a:buSzPts val="1200"/>
              <a:buNone/>
              <a:defRPr sz="1200" b="1"/>
            </a:lvl4pPr>
            <a:lvl5pPr marL="2286000" lvl="4" indent="-228600" algn="l" rtl="0">
              <a:lnSpc>
                <a:spcPct val="90000"/>
              </a:lnSpc>
              <a:spcBef>
                <a:spcPts val="400"/>
              </a:spcBef>
              <a:spcAft>
                <a:spcPts val="0"/>
              </a:spcAft>
              <a:buClr>
                <a:srgbClr val="525252"/>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74" name="Google Shape;74;p10"/>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5" name="Google Shape;75;p10"/>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solidFill>
                  <a:schemeClr val="dk1"/>
                </a:solidFill>
              </a:defRPr>
            </a:lvl1pPr>
            <a:lvl2pPr marL="914400" lvl="1" indent="-228600" algn="l" rtl="0">
              <a:lnSpc>
                <a:spcPct val="90000"/>
              </a:lnSpc>
              <a:spcBef>
                <a:spcPts val="400"/>
              </a:spcBef>
              <a:spcAft>
                <a:spcPts val="0"/>
              </a:spcAft>
              <a:buClr>
                <a:srgbClr val="C22536"/>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rgbClr val="901A28"/>
              </a:buClr>
              <a:buSzPts val="1200"/>
              <a:buNone/>
              <a:defRPr sz="1200" b="1"/>
            </a:lvl4pPr>
            <a:lvl5pPr marL="2286000" lvl="4" indent="-228600" algn="l" rtl="0">
              <a:lnSpc>
                <a:spcPct val="90000"/>
              </a:lnSpc>
              <a:spcBef>
                <a:spcPts val="400"/>
              </a:spcBef>
              <a:spcAft>
                <a:spcPts val="0"/>
              </a:spcAft>
              <a:buClr>
                <a:srgbClr val="525252"/>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76" name="Google Shape;76;p10"/>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7" name="Google Shape;77;p1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8" name="Google Shape;78;p1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9" name="Google Shape;79;p10"/>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80" name="Google Shape;80;p10"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81" name="Google Shape;81;p10"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
        <p:cNvGrpSpPr/>
        <p:nvPr/>
      </p:nvGrpSpPr>
      <p:grpSpPr>
        <a:xfrm>
          <a:off x="0" y="0"/>
          <a:ext cx="0" cy="0"/>
          <a:chOff x="0" y="0"/>
          <a:chExt cx="0" cy="0"/>
        </a:xfrm>
      </p:grpSpPr>
      <p:sp>
        <p:nvSpPr>
          <p:cNvPr id="83" name="Google Shape;83;p1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4" name="Google Shape;84;p1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5" name="Google Shape;85;p11"/>
          <p:cNvSpPr txBox="1">
            <a:spLocks noGrp="1"/>
          </p:cNvSpPr>
          <p:nvPr>
            <p:ph type="sldNum" idx="12"/>
          </p:nvPr>
        </p:nvSpPr>
        <p:spPr>
          <a:xfrm>
            <a:off x="6457950" y="4767263"/>
            <a:ext cx="820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86" name="Google Shape;86;p11"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87" name="Google Shape;87;p11"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8"/>
        <p:cNvGrpSpPr/>
        <p:nvPr/>
      </p:nvGrpSpPr>
      <p:grpSpPr>
        <a:xfrm>
          <a:off x="0" y="0"/>
          <a:ext cx="0" cy="0"/>
          <a:chOff x="0" y="0"/>
          <a:chExt cx="0" cy="0"/>
        </a:xfrm>
      </p:grpSpPr>
      <p:sp>
        <p:nvSpPr>
          <p:cNvPr id="89" name="Google Shape;89;p12"/>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2"/>
              </a:buClr>
              <a:buSzPts val="2400"/>
              <a:buFont typeface="Trebuchet MS"/>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0" name="Google Shape;90;p12"/>
          <p:cNvSpPr txBox="1">
            <a:spLocks noGrp="1"/>
          </p:cNvSpPr>
          <p:nvPr>
            <p:ph type="body" idx="1"/>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rgbClr val="C22536"/>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rgbClr val="901A28"/>
              </a:buClr>
              <a:buSzPts val="1500"/>
              <a:buChar char="•"/>
              <a:defRPr sz="1500"/>
            </a:lvl4pPr>
            <a:lvl5pPr marL="2286000" lvl="4" indent="-323850" algn="l" rtl="0">
              <a:lnSpc>
                <a:spcPct val="90000"/>
              </a:lnSpc>
              <a:spcBef>
                <a:spcPts val="400"/>
              </a:spcBef>
              <a:spcAft>
                <a:spcPts val="0"/>
              </a:spcAft>
              <a:buClr>
                <a:srgbClr val="525252"/>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91" name="Google Shape;91;p12"/>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rgbClr val="C22536"/>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rgbClr val="901A28"/>
              </a:buClr>
              <a:buSzPts val="800"/>
              <a:buNone/>
              <a:defRPr sz="800"/>
            </a:lvl4pPr>
            <a:lvl5pPr marL="2286000" lvl="4" indent="-228600" algn="l" rtl="0">
              <a:lnSpc>
                <a:spcPct val="90000"/>
              </a:lnSpc>
              <a:spcBef>
                <a:spcPts val="400"/>
              </a:spcBef>
              <a:spcAft>
                <a:spcPts val="0"/>
              </a:spcAft>
              <a:buClr>
                <a:srgbClr val="525252"/>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92" name="Google Shape;92;p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3" name="Google Shape;93;p1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4" name="Google Shape;94;p12"/>
          <p:cNvSpPr txBox="1">
            <a:spLocks noGrp="1"/>
          </p:cNvSpPr>
          <p:nvPr>
            <p:ph type="sldNum" idx="12"/>
          </p:nvPr>
        </p:nvSpPr>
        <p:spPr>
          <a:xfrm>
            <a:off x="6457951"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95" name="Google Shape;95;p12"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96" name="Google Shape;96;p12"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7"/>
        <p:cNvGrpSpPr/>
        <p:nvPr/>
      </p:nvGrpSpPr>
      <p:grpSpPr>
        <a:xfrm>
          <a:off x="0" y="0"/>
          <a:ext cx="0" cy="0"/>
          <a:chOff x="0" y="0"/>
          <a:chExt cx="0" cy="0"/>
        </a:xfrm>
      </p:grpSpPr>
      <p:sp>
        <p:nvSpPr>
          <p:cNvPr id="98" name="Google Shape;98;p13"/>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2"/>
              </a:buClr>
              <a:buSzPts val="2400"/>
              <a:buFont typeface="Trebuchet MS"/>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9" name="Google Shape;99;p13"/>
          <p:cNvSpPr>
            <a:spLocks noGrp="1"/>
          </p:cNvSpPr>
          <p:nvPr>
            <p:ph type="pic" idx="2"/>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l" rtl="0">
              <a:lnSpc>
                <a:spcPct val="90000"/>
              </a:lnSpc>
              <a:spcBef>
                <a:spcPts val="400"/>
              </a:spcBef>
              <a:spcAft>
                <a:spcPts val="0"/>
              </a:spcAft>
              <a:buClr>
                <a:srgbClr val="C22536"/>
              </a:buClr>
              <a:buSzPts val="2100"/>
              <a:buFont typeface="Arial"/>
              <a:buNone/>
              <a:defRPr sz="2100" b="0" i="0" u="none" strike="noStrike" cap="none">
                <a:solidFill>
                  <a:srgbClr val="C22536"/>
                </a:solidFill>
                <a:latin typeface="Trebuchet MS"/>
                <a:ea typeface="Trebuchet MS"/>
                <a:cs typeface="Trebuchet MS"/>
                <a:sym typeface="Trebuchet MS"/>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90000"/>
              </a:lnSpc>
              <a:spcBef>
                <a:spcPts val="400"/>
              </a:spcBef>
              <a:spcAft>
                <a:spcPts val="0"/>
              </a:spcAft>
              <a:buClr>
                <a:srgbClr val="901A28"/>
              </a:buClr>
              <a:buSzPts val="1500"/>
              <a:buFont typeface="Arial"/>
              <a:buNone/>
              <a:defRPr sz="1500" b="0" i="0" u="none" strike="noStrike" cap="none">
                <a:solidFill>
                  <a:srgbClr val="901A28"/>
                </a:solidFill>
                <a:latin typeface="Trebuchet MS"/>
                <a:ea typeface="Trebuchet MS"/>
                <a:cs typeface="Trebuchet MS"/>
                <a:sym typeface="Trebuchet MS"/>
              </a:defRPr>
            </a:lvl4pPr>
            <a:lvl5pPr marR="0" lvl="4" algn="l" rtl="0">
              <a:lnSpc>
                <a:spcPct val="90000"/>
              </a:lnSpc>
              <a:spcBef>
                <a:spcPts val="400"/>
              </a:spcBef>
              <a:spcAft>
                <a:spcPts val="0"/>
              </a:spcAft>
              <a:buClr>
                <a:srgbClr val="525252"/>
              </a:buClr>
              <a:buSzPts val="1500"/>
              <a:buFont typeface="Arial"/>
              <a:buNone/>
              <a:defRPr sz="1500" b="0" i="0" u="none" strike="noStrike" cap="none">
                <a:solidFill>
                  <a:srgbClr val="525252"/>
                </a:solidFill>
                <a:latin typeface="Trebuchet MS"/>
                <a:ea typeface="Trebuchet MS"/>
                <a:cs typeface="Trebuchet MS"/>
                <a:sym typeface="Trebuchet MS"/>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9pPr>
          </a:lstStyle>
          <a:p>
            <a:endParaRPr/>
          </a:p>
        </p:txBody>
      </p:sp>
      <p:sp>
        <p:nvSpPr>
          <p:cNvPr id="100" name="Google Shape;100;p13"/>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rgbClr val="C22536"/>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rgbClr val="901A28"/>
              </a:buClr>
              <a:buSzPts val="800"/>
              <a:buNone/>
              <a:defRPr sz="800"/>
            </a:lvl4pPr>
            <a:lvl5pPr marL="2286000" lvl="4" indent="-228600" algn="l" rtl="0">
              <a:lnSpc>
                <a:spcPct val="90000"/>
              </a:lnSpc>
              <a:spcBef>
                <a:spcPts val="400"/>
              </a:spcBef>
              <a:spcAft>
                <a:spcPts val="0"/>
              </a:spcAft>
              <a:buClr>
                <a:srgbClr val="525252"/>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1" name="Google Shape;101;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2" name="Google Shape;102;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3" name="Google Shape;103;p13"/>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04" name="Google Shape;104;p13"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05" name="Google Shape;105;p13"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4">
            <a:alphaModFix/>
          </a:blip>
          <a:srcRect/>
          <a:stretch/>
        </p:blipFill>
        <p:spPr>
          <a:xfrm>
            <a:off x="0" y="0"/>
            <a:ext cx="9143999" cy="5143499"/>
          </a:xfrm>
          <a:prstGeom prst="rect">
            <a:avLst/>
          </a:prstGeom>
          <a:noFill/>
          <a:ln>
            <a:noFill/>
          </a:ln>
        </p:spPr>
      </p:pic>
      <p:sp>
        <p:nvSpPr>
          <p:cNvPr id="7" name="Google Shape;7;p1"/>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accent2"/>
              </a:buClr>
              <a:buSzPts val="3300"/>
              <a:buFont typeface="Trebuchet MS"/>
              <a:buNone/>
              <a:defRPr sz="3300" b="0" i="0" u="none" strike="noStrike" cap="none">
                <a:solidFill>
                  <a:schemeClr val="accent2"/>
                </a:solidFill>
                <a:latin typeface="Trebuchet MS"/>
                <a:ea typeface="Trebuchet MS"/>
                <a:cs typeface="Trebuchet MS"/>
                <a:sym typeface="Trebuchet MS"/>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8" name="Google Shape;8;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L="914400" marR="0" lvl="1" indent="-342900" algn="l" rtl="0">
              <a:lnSpc>
                <a:spcPct val="90000"/>
              </a:lnSpc>
              <a:spcBef>
                <a:spcPts val="400"/>
              </a:spcBef>
              <a:spcAft>
                <a:spcPts val="0"/>
              </a:spcAft>
              <a:buClr>
                <a:srgbClr val="C22536"/>
              </a:buClr>
              <a:buSzPts val="1800"/>
              <a:buFont typeface="Arial"/>
              <a:buChar char="•"/>
              <a:defRPr sz="1800" b="0" i="0" u="none" strike="noStrike" cap="none">
                <a:solidFill>
                  <a:srgbClr val="C22536"/>
                </a:solidFill>
                <a:latin typeface="Trebuchet MS"/>
                <a:ea typeface="Trebuchet MS"/>
                <a:cs typeface="Trebuchet MS"/>
                <a:sym typeface="Trebuchet M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3pPr>
            <a:lvl4pPr marL="1828800" marR="0" lvl="3" indent="-317500" algn="l" rtl="0">
              <a:lnSpc>
                <a:spcPct val="90000"/>
              </a:lnSpc>
              <a:spcBef>
                <a:spcPts val="400"/>
              </a:spcBef>
              <a:spcAft>
                <a:spcPts val="0"/>
              </a:spcAft>
              <a:buClr>
                <a:srgbClr val="901A28"/>
              </a:buClr>
              <a:buSzPts val="1400"/>
              <a:buFont typeface="Arial"/>
              <a:buChar char="•"/>
              <a:defRPr sz="1400" b="0" i="0" u="none" strike="noStrike" cap="none">
                <a:solidFill>
                  <a:srgbClr val="901A28"/>
                </a:solidFill>
                <a:latin typeface="Trebuchet MS"/>
                <a:ea typeface="Trebuchet MS"/>
                <a:cs typeface="Trebuchet MS"/>
                <a:sym typeface="Trebuchet MS"/>
              </a:defRPr>
            </a:lvl4pPr>
            <a:lvl5pPr marL="2286000" marR="0" lvl="4" indent="-317500" algn="l" rtl="0">
              <a:lnSpc>
                <a:spcPct val="90000"/>
              </a:lnSpc>
              <a:spcBef>
                <a:spcPts val="400"/>
              </a:spcBef>
              <a:spcAft>
                <a:spcPts val="0"/>
              </a:spcAft>
              <a:buClr>
                <a:srgbClr val="525252"/>
              </a:buClr>
              <a:buSzPts val="1400"/>
              <a:buFont typeface="Arial"/>
              <a:buChar char="•"/>
              <a:defRPr sz="1400" b="0" i="0" u="none" strike="noStrike" cap="none">
                <a:solidFill>
                  <a:srgbClr val="525252"/>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9" name="Google Shape;9;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9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0" name="Google Shape;10;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9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1" name="Google Shape;11;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988"/>
                </a:solidFill>
                <a:latin typeface="Trebuchet MS"/>
                <a:ea typeface="Trebuchet MS"/>
                <a:cs typeface="Trebuchet MS"/>
                <a:sym typeface="Trebuchet MS"/>
              </a:defRPr>
            </a:lvl1pPr>
            <a:lvl2pPr marL="0" marR="0" lvl="1" indent="0" algn="r" rtl="0">
              <a:spcBef>
                <a:spcPts val="0"/>
              </a:spcBef>
              <a:buNone/>
              <a:defRPr sz="900" b="0" i="0" u="none" strike="noStrike" cap="none">
                <a:solidFill>
                  <a:srgbClr val="888988"/>
                </a:solidFill>
                <a:latin typeface="Trebuchet MS"/>
                <a:ea typeface="Trebuchet MS"/>
                <a:cs typeface="Trebuchet MS"/>
                <a:sym typeface="Trebuchet MS"/>
              </a:defRPr>
            </a:lvl2pPr>
            <a:lvl3pPr marL="0" marR="0" lvl="2" indent="0" algn="r" rtl="0">
              <a:spcBef>
                <a:spcPts val="0"/>
              </a:spcBef>
              <a:buNone/>
              <a:defRPr sz="900" b="0" i="0" u="none" strike="noStrike" cap="none">
                <a:solidFill>
                  <a:srgbClr val="888988"/>
                </a:solidFill>
                <a:latin typeface="Trebuchet MS"/>
                <a:ea typeface="Trebuchet MS"/>
                <a:cs typeface="Trebuchet MS"/>
                <a:sym typeface="Trebuchet MS"/>
              </a:defRPr>
            </a:lvl3pPr>
            <a:lvl4pPr marL="0" marR="0" lvl="3" indent="0" algn="r" rtl="0">
              <a:spcBef>
                <a:spcPts val="0"/>
              </a:spcBef>
              <a:buNone/>
              <a:defRPr sz="900" b="0" i="0" u="none" strike="noStrike" cap="none">
                <a:solidFill>
                  <a:srgbClr val="888988"/>
                </a:solidFill>
                <a:latin typeface="Trebuchet MS"/>
                <a:ea typeface="Trebuchet MS"/>
                <a:cs typeface="Trebuchet MS"/>
                <a:sym typeface="Trebuchet MS"/>
              </a:defRPr>
            </a:lvl4pPr>
            <a:lvl5pPr marL="0" marR="0" lvl="4" indent="0" algn="r" rtl="0">
              <a:spcBef>
                <a:spcPts val="0"/>
              </a:spcBef>
              <a:buNone/>
              <a:defRPr sz="900" b="0" i="0" u="none" strike="noStrike" cap="none">
                <a:solidFill>
                  <a:srgbClr val="888988"/>
                </a:solidFill>
                <a:latin typeface="Trebuchet MS"/>
                <a:ea typeface="Trebuchet MS"/>
                <a:cs typeface="Trebuchet MS"/>
                <a:sym typeface="Trebuchet MS"/>
              </a:defRPr>
            </a:lvl5pPr>
            <a:lvl6pPr marL="0" marR="0" lvl="5" indent="0" algn="r" rtl="0">
              <a:spcBef>
                <a:spcPts val="0"/>
              </a:spcBef>
              <a:buNone/>
              <a:defRPr sz="900" b="0" i="0" u="none" strike="noStrike" cap="none">
                <a:solidFill>
                  <a:srgbClr val="888988"/>
                </a:solidFill>
                <a:latin typeface="Trebuchet MS"/>
                <a:ea typeface="Trebuchet MS"/>
                <a:cs typeface="Trebuchet MS"/>
                <a:sym typeface="Trebuchet MS"/>
              </a:defRPr>
            </a:lvl6pPr>
            <a:lvl7pPr marL="0" marR="0" lvl="6" indent="0" algn="r" rtl="0">
              <a:spcBef>
                <a:spcPts val="0"/>
              </a:spcBef>
              <a:buNone/>
              <a:defRPr sz="900" b="0" i="0" u="none" strike="noStrike" cap="none">
                <a:solidFill>
                  <a:srgbClr val="888988"/>
                </a:solidFill>
                <a:latin typeface="Trebuchet MS"/>
                <a:ea typeface="Trebuchet MS"/>
                <a:cs typeface="Trebuchet MS"/>
                <a:sym typeface="Trebuchet MS"/>
              </a:defRPr>
            </a:lvl7pPr>
            <a:lvl8pPr marL="0" marR="0" lvl="7" indent="0" algn="r" rtl="0">
              <a:spcBef>
                <a:spcPts val="0"/>
              </a:spcBef>
              <a:buNone/>
              <a:defRPr sz="900" b="0" i="0" u="none" strike="noStrike" cap="none">
                <a:solidFill>
                  <a:srgbClr val="888988"/>
                </a:solidFill>
                <a:latin typeface="Trebuchet MS"/>
                <a:ea typeface="Trebuchet MS"/>
                <a:cs typeface="Trebuchet MS"/>
                <a:sym typeface="Trebuchet MS"/>
              </a:defRPr>
            </a:lvl8pPr>
            <a:lvl9pPr marL="0" marR="0" lvl="8" indent="0" algn="r" rtl="0">
              <a:spcBef>
                <a:spcPts val="0"/>
              </a:spcBef>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6" r:id="rId6"/>
    <p:sldLayoutId id="2147483657" r:id="rId7"/>
    <p:sldLayoutId id="2147483658" r:id="rId8"/>
    <p:sldLayoutId id="2147483659" r:id="rId9"/>
    <p:sldLayoutId id="2147483660" r:id="rId10"/>
    <p:sldLayoutId id="2147483661" r:id="rId11"/>
    <p:sldLayoutId id="214748366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186">
          <p15:clr>
            <a:srgbClr val="F26B43"/>
          </p15:clr>
        </p15:guide>
        <p15:guide id="2" pos="54">
          <p15:clr>
            <a:srgbClr val="F26B43"/>
          </p15:clr>
        </p15:guide>
        <p15:guide id="3" pos="5706">
          <p15:clr>
            <a:srgbClr val="F26B43"/>
          </p15:clr>
        </p15:guide>
        <p15:guide id="4" orient="horz" pos="5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1241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 y="4462415"/>
            <a:ext cx="9151305"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title="Virginia is for Learners logo"/>
          <p:cNvPicPr>
            <a:picLocks noChangeAspect="1"/>
          </p:cNvPicPr>
          <p:nvPr userDrawn="1"/>
        </p:nvPicPr>
        <p:blipFill>
          <a:blip r:embed="rId30" cstate="email">
            <a:extLst>
              <a:ext uri="{28A0092B-C50C-407E-A947-70E740481C1C}">
                <a14:useLocalDpi xmlns:a14="http://schemas.microsoft.com/office/drawing/2010/main" val="0"/>
              </a:ext>
            </a:extLst>
          </a:blip>
          <a:stretch>
            <a:fillRect/>
          </a:stretch>
        </p:blipFill>
        <p:spPr>
          <a:xfrm>
            <a:off x="7619060" y="4495086"/>
            <a:ext cx="1320709" cy="611267"/>
          </a:xfrm>
          <a:prstGeom prst="rect">
            <a:avLst/>
          </a:prstGeom>
        </p:spPr>
      </p:pic>
      <p:cxnSp>
        <p:nvCxnSpPr>
          <p:cNvPr id="9" name="Straight Connector 8"/>
          <p:cNvCxnSpPr/>
          <p:nvPr userDrawn="1"/>
        </p:nvCxnSpPr>
        <p:spPr>
          <a:xfrm>
            <a:off x="0" y="4462415"/>
            <a:ext cx="914400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165902" y="4667996"/>
            <a:ext cx="2133600" cy="274637"/>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A3BA662-FE18-4FD4-9A53-B2CA0A2E752A}" type="slidenum">
              <a:rPr lang="en-US" sz="2000" smtClean="0">
                <a:solidFill>
                  <a:schemeClr val="bg1"/>
                </a:solidFill>
              </a:rPr>
              <a:pPr algn="l"/>
              <a:t>‹#›</a:t>
            </a:fld>
            <a:endParaRPr lang="en-US" sz="2000" dirty="0">
              <a:solidFill>
                <a:schemeClr val="bg1"/>
              </a:solidFill>
            </a:endParaRPr>
          </a:p>
        </p:txBody>
      </p:sp>
    </p:spTree>
    <p:extLst>
      <p:ext uri="{BB962C8B-B14F-4D97-AF65-F5344CB8AC3E}">
        <p14:creationId xmlns:p14="http://schemas.microsoft.com/office/powerpoint/2010/main" val="130208097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 id="2147483695" r:id="rId27"/>
    <p:sldLayoutId id="2147483696" r:id="rId2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doe-virginia-gov.zoom.us/webinar/register/WN_1G18ZYaTQimm0a5MYcZPq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hyperlink" Target="https://www.vecf.org/opportunities-ahea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vecf.org/opportunities-ahead/" TargetMode="External"/><Relationship Id="rId2" Type="http://schemas.openxmlformats.org/officeDocument/2006/relationships/hyperlink" Target="https://www.vecf.org/mixed-delivery-grant/"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www.vecf.org/opportunities-ahead/"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vecf.org/opportunities-ahead/" TargetMode="External"/><Relationship Id="rId2" Type="http://schemas.openxmlformats.org/officeDocument/2006/relationships/hyperlink" Target="http://www.vecf.org/opportunities-ahead/"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doe-virginia-gov.zoom.us/meeting/register/tZwrdOugrzgvH9HEQCmsNnNhvwo_3GyDQRFm" TargetMode="External"/><Relationship Id="rId2" Type="http://schemas.openxmlformats.org/officeDocument/2006/relationships/hyperlink" Target="https://doe-virginia-gov.zoom.us/webinar/register/WN_1G18ZYaTQimm0a5MYcZPq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3" Type="http://schemas.openxmlformats.org/officeDocument/2006/relationships/hyperlink" Target="https://aeiionline.org/wp-content/uploads/sites/5/2020/09/VALocalObserverVirtualPreK.pdf" TargetMode="External"/><Relationship Id="rId2" Type="http://schemas.openxmlformats.org/officeDocument/2006/relationships/hyperlink" Target="https://www.doe.virginia.gov/early-childhood/preschool/vpi/index.shtml" TargetMode="External"/><Relationship Id="rId1" Type="http://schemas.openxmlformats.org/officeDocument/2006/relationships/slideLayout" Target="../slideLayouts/slideLayout2.xml"/><Relationship Id="rId4" Type="http://schemas.openxmlformats.org/officeDocument/2006/relationships/hyperlink" Target="https://aeiionline.org/wp-content/uploads/sites/5/2020/03/Local-CLASS-Observation-Best-Practices-Guidebook_2020-2021.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9"/>
          <p:cNvSpPr txBox="1">
            <a:spLocks noGrp="1"/>
          </p:cNvSpPr>
          <p:nvPr>
            <p:ph type="ctrTitle"/>
          </p:nvPr>
        </p:nvSpPr>
        <p:spPr>
          <a:xfrm>
            <a:off x="330200" y="2046348"/>
            <a:ext cx="8331200" cy="797400"/>
          </a:xfrm>
          <a:prstGeom prst="rect">
            <a:avLst/>
          </a:prstGeom>
        </p:spPr>
        <p:txBody>
          <a:bodyPr spcFirstLastPara="1" wrap="square" lIns="68575" tIns="34275" rIns="68575" bIns="34275" anchor="b" anchorCtr="0">
            <a:noAutofit/>
          </a:bodyPr>
          <a:lstStyle/>
          <a:p>
            <a:pPr lvl="0"/>
            <a:r>
              <a:rPr lang="en-US" sz="3200" b="1" dirty="0"/>
              <a:t>Increasing School Readiness by Increasing Access to Preschool in Your Community</a:t>
            </a:r>
            <a:endParaRPr sz="3200" b="1" dirty="0">
              <a:latin typeface="Calibri"/>
              <a:ea typeface="Calibri"/>
              <a:cs typeface="Calibri"/>
              <a:sym typeface="Calibri"/>
            </a:endParaRPr>
          </a:p>
        </p:txBody>
      </p:sp>
      <p:sp>
        <p:nvSpPr>
          <p:cNvPr id="139" name="Google Shape;139;p19"/>
          <p:cNvSpPr txBox="1">
            <a:spLocks noGrp="1"/>
          </p:cNvSpPr>
          <p:nvPr>
            <p:ph type="subTitle" idx="1"/>
          </p:nvPr>
        </p:nvSpPr>
        <p:spPr>
          <a:xfrm>
            <a:off x="609600" y="2955678"/>
            <a:ext cx="7747000" cy="1241700"/>
          </a:xfrm>
          <a:prstGeom prst="rect">
            <a:avLst/>
          </a:prstGeom>
        </p:spPr>
        <p:txBody>
          <a:bodyPr spcFirstLastPara="1" wrap="square" lIns="68575" tIns="34275" rIns="68575" bIns="34275" anchor="t" anchorCtr="0">
            <a:noAutofit/>
          </a:bodyPr>
          <a:lstStyle/>
          <a:p>
            <a:pPr marL="0" lvl="0" indent="0">
              <a:spcBef>
                <a:spcPts val="0"/>
              </a:spcBef>
            </a:pPr>
            <a:r>
              <a:rPr lang="en-US" sz="2400" dirty="0" smtClean="0">
                <a:latin typeface="Trebuchet MS" panose="020B0603020202020204" pitchFamily="34" charset="0"/>
              </a:rPr>
              <a:t>Part 1 of 3</a:t>
            </a:r>
            <a:endParaRPr sz="2400" dirty="0">
              <a:solidFill>
                <a:srgbClr val="FF0000"/>
              </a:solidFill>
              <a:latin typeface="Trebuchet MS" panose="020B0603020202020204" pitchFamily="34" charset="0"/>
              <a:ea typeface="Calibri"/>
              <a:cs typeface="Calibri"/>
              <a:sym typeface="Calibri"/>
            </a:endParaRPr>
          </a:p>
          <a:p>
            <a:pPr marL="0" lvl="0" indent="0" algn="ctr" rtl="0">
              <a:spcBef>
                <a:spcPts val="800"/>
              </a:spcBef>
              <a:spcAft>
                <a:spcPts val="0"/>
              </a:spcAft>
              <a:buNone/>
            </a:pPr>
            <a:r>
              <a:rPr lang="en" sz="2000" dirty="0" smtClean="0">
                <a:latin typeface="Trebuchet MS" panose="020B0603020202020204" pitchFamily="34" charset="0"/>
                <a:ea typeface="Calibri"/>
                <a:cs typeface="Calibri"/>
                <a:sym typeface="Calibri"/>
              </a:rPr>
              <a:t>January 27, 2021</a:t>
            </a:r>
            <a:endParaRPr sz="2000" dirty="0">
              <a:latin typeface="Trebuchet MS" panose="020B0603020202020204" pitchFamily="34" charset="0"/>
              <a:ea typeface="Calibri"/>
              <a:cs typeface="Calibri"/>
              <a:sym typeface="Calibri"/>
            </a:endParaRPr>
          </a:p>
        </p:txBody>
      </p:sp>
      <p:pic>
        <p:nvPicPr>
          <p:cNvPr id="140" name="Google Shape;140;p19"/>
          <p:cNvPicPr preferRelativeResize="0"/>
          <p:nvPr/>
        </p:nvPicPr>
        <p:blipFill>
          <a:blip r:embed="rId3">
            <a:alphaModFix/>
          </a:blip>
          <a:stretch>
            <a:fillRect/>
          </a:stretch>
        </p:blipFill>
        <p:spPr>
          <a:xfrm>
            <a:off x="32004" y="4489315"/>
            <a:ext cx="1775351" cy="63132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Serving More 4-Year-Olds </a:t>
            </a:r>
            <a:endParaRPr lang="en-US" dirty="0"/>
          </a:p>
        </p:txBody>
      </p:sp>
      <p:sp>
        <p:nvSpPr>
          <p:cNvPr id="3" name="Text Placeholder 2"/>
          <p:cNvSpPr>
            <a:spLocks noGrp="1"/>
          </p:cNvSpPr>
          <p:nvPr>
            <p:ph type="body" idx="1"/>
          </p:nvPr>
        </p:nvSpPr>
        <p:spPr>
          <a:xfrm>
            <a:off x="475488" y="957739"/>
            <a:ext cx="7984998" cy="3263400"/>
          </a:xfrm>
        </p:spPr>
        <p:txBody>
          <a:bodyPr/>
          <a:lstStyle/>
          <a:p>
            <a:pPr marL="139700" indent="0">
              <a:buNone/>
            </a:pPr>
            <a:r>
              <a:rPr lang="en-US" sz="1600" i="1" dirty="0" smtClean="0">
                <a:latin typeface="+mn-lt"/>
              </a:rPr>
              <a:t>Divisions can serve more 4-year-olds focusing on enrolling children with identified disabilities, and enrolling children beyond September 30. </a:t>
            </a:r>
            <a:endParaRPr lang="en-US" sz="1600" i="1"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1716689891"/>
              </p:ext>
            </p:extLst>
          </p:nvPr>
        </p:nvGraphicFramePr>
        <p:xfrm>
          <a:off x="475488" y="1609339"/>
          <a:ext cx="8517636" cy="2878820"/>
        </p:xfrm>
        <a:graphic>
          <a:graphicData uri="http://schemas.openxmlformats.org/drawingml/2006/table">
            <a:tbl>
              <a:tblPr firstRow="1" bandRow="1">
                <a:tableStyleId>{5940675A-B579-460E-94D1-54222C63F5DA}</a:tableStyleId>
              </a:tblPr>
              <a:tblGrid>
                <a:gridCol w="2411688">
                  <a:extLst>
                    <a:ext uri="{9D8B030D-6E8A-4147-A177-3AD203B41FA5}">
                      <a16:colId xmlns:a16="http://schemas.microsoft.com/office/drawing/2014/main" val="2905553017"/>
                    </a:ext>
                  </a:extLst>
                </a:gridCol>
                <a:gridCol w="6105948">
                  <a:extLst>
                    <a:ext uri="{9D8B030D-6E8A-4147-A177-3AD203B41FA5}">
                      <a16:colId xmlns:a16="http://schemas.microsoft.com/office/drawing/2014/main" val="1166440231"/>
                    </a:ext>
                  </a:extLst>
                </a:gridCol>
              </a:tblGrid>
              <a:tr h="338441">
                <a:tc>
                  <a:txBody>
                    <a:bodyPr/>
                    <a:lstStyle/>
                    <a:p>
                      <a:r>
                        <a:rPr lang="en-US" sz="1400" b="1" i="1" dirty="0" smtClean="0">
                          <a:latin typeface="+mj-lt"/>
                        </a:rPr>
                        <a:t>Strategy</a:t>
                      </a:r>
                      <a:endParaRPr lang="en-US" sz="1400" b="1" i="1" dirty="0">
                        <a:latin typeface="+mj-lt"/>
                      </a:endParaRPr>
                    </a:p>
                  </a:txBody>
                  <a:tcPr>
                    <a:solidFill>
                      <a:schemeClr val="accent1">
                        <a:lumMod val="20000"/>
                        <a:lumOff val="80000"/>
                      </a:schemeClr>
                    </a:solidFill>
                  </a:tcPr>
                </a:tc>
                <a:tc>
                  <a:txBody>
                    <a:bodyPr/>
                    <a:lstStyle/>
                    <a:p>
                      <a:r>
                        <a:rPr lang="en-US" sz="1400" b="1" i="1" dirty="0" smtClean="0">
                          <a:latin typeface="+mj-lt"/>
                        </a:rPr>
                        <a:t>What this would mean for Divisions</a:t>
                      </a:r>
                      <a:r>
                        <a:rPr lang="en-US" sz="1400" b="1" i="1" baseline="0" dirty="0" smtClean="0">
                          <a:latin typeface="+mj-lt"/>
                        </a:rPr>
                        <a:t> </a:t>
                      </a:r>
                      <a:endParaRPr lang="en-US" sz="1400" b="1" i="1" dirty="0">
                        <a:latin typeface="+mj-lt"/>
                      </a:endParaRPr>
                    </a:p>
                  </a:txBody>
                  <a:tcPr>
                    <a:solidFill>
                      <a:schemeClr val="accent1">
                        <a:lumMod val="20000"/>
                        <a:lumOff val="80000"/>
                      </a:schemeClr>
                    </a:solidFill>
                  </a:tcPr>
                </a:tc>
                <a:extLst>
                  <a:ext uri="{0D108BD9-81ED-4DB2-BD59-A6C34878D82A}">
                    <a16:rowId xmlns:a16="http://schemas.microsoft.com/office/drawing/2014/main" val="2396986381"/>
                  </a:ext>
                </a:extLst>
              </a:tr>
              <a:tr h="914400">
                <a:tc>
                  <a:txBody>
                    <a:bodyPr/>
                    <a:lstStyle/>
                    <a:p>
                      <a:r>
                        <a:rPr lang="en-US" sz="1400" b="1" i="0" kern="1200" dirty="0" smtClean="0">
                          <a:solidFill>
                            <a:srgbClr val="C00000"/>
                          </a:solidFill>
                          <a:latin typeface="+mn-lt"/>
                          <a:ea typeface="+mn-ea"/>
                          <a:cs typeface="+mn-cs"/>
                        </a:rPr>
                        <a:t>NEW: </a:t>
                      </a:r>
                      <a:r>
                        <a:rPr lang="en-US" sz="1400" b="0" i="0" kern="1200" dirty="0" smtClean="0">
                          <a:solidFill>
                            <a:schemeClr val="tx1"/>
                          </a:solidFill>
                          <a:latin typeface="+mn-lt"/>
                          <a:ea typeface="+mn-ea"/>
                          <a:cs typeface="+mn-cs"/>
                        </a:rPr>
                        <a:t>Focus enrollment on including</a:t>
                      </a:r>
                      <a:r>
                        <a:rPr lang="en-US" sz="1400" b="0" i="0" kern="1200" baseline="0" dirty="0" smtClean="0">
                          <a:solidFill>
                            <a:schemeClr val="tx1"/>
                          </a:solidFill>
                          <a:latin typeface="+mn-lt"/>
                          <a:ea typeface="+mn-ea"/>
                          <a:cs typeface="+mn-cs"/>
                        </a:rPr>
                        <a:t> s</a:t>
                      </a:r>
                      <a:r>
                        <a:rPr lang="en-US" sz="1400" i="0" kern="1200" baseline="0" dirty="0" smtClean="0">
                          <a:solidFill>
                            <a:schemeClr val="tx1"/>
                          </a:solidFill>
                          <a:latin typeface="+mn-lt"/>
                          <a:ea typeface="+mn-ea"/>
                          <a:cs typeface="+mn-cs"/>
                        </a:rPr>
                        <a:t>tudents with disabilities in VPI classrooms.</a:t>
                      </a:r>
                      <a:endParaRPr lang="en-US" sz="1400" i="0" kern="1200" dirty="0" smtClean="0">
                        <a:solidFill>
                          <a:schemeClr val="tx1"/>
                        </a:solidFill>
                        <a:latin typeface="+mn-lt"/>
                        <a:ea typeface="+mn-ea"/>
                        <a:cs typeface="+mn-cs"/>
                      </a:endParaRPr>
                    </a:p>
                    <a:p>
                      <a:endParaRPr lang="en-US" sz="1400" i="0" dirty="0">
                        <a:latin typeface="+mj-lt"/>
                      </a:endParaRPr>
                    </a:p>
                  </a:txBody>
                  <a:tcPr>
                    <a:solidFill>
                      <a:schemeClr val="bg1"/>
                    </a:solidFill>
                  </a:tcPr>
                </a:tc>
                <a:tc>
                  <a:txBody>
                    <a:bodyPr/>
                    <a:lstStyle/>
                    <a:p>
                      <a:pPr marL="285750" indent="-285750">
                        <a:buFont typeface="Arial" panose="020B0604020202020204" pitchFamily="34" charset="0"/>
                        <a:buChar char="•"/>
                      </a:pPr>
                      <a:r>
                        <a:rPr lang="en-US" sz="1400" kern="1200" baseline="0" dirty="0" smtClean="0">
                          <a:solidFill>
                            <a:schemeClr val="tx1"/>
                          </a:solidFill>
                          <a:latin typeface="+mn-lt"/>
                          <a:ea typeface="+mn-ea"/>
                          <a:cs typeface="+mn-cs"/>
                        </a:rPr>
                        <a:t>For 2021-2022 a target inclusion rate of 10% all children enrolled in local VPI programs are children with Individualized Education Programs. </a:t>
                      </a:r>
                    </a:p>
                    <a:p>
                      <a:pPr marL="285750" indent="-285750">
                        <a:buFont typeface="Arial" panose="020B0604020202020204" pitchFamily="34" charset="0"/>
                        <a:buChar char="•"/>
                      </a:pPr>
                      <a:r>
                        <a:rPr lang="en-US" sz="1400" kern="1200" baseline="0" dirty="0" smtClean="0">
                          <a:solidFill>
                            <a:schemeClr val="tx1"/>
                          </a:solidFill>
                          <a:latin typeface="+mn-lt"/>
                          <a:ea typeface="+mn-ea"/>
                          <a:cs typeface="+mn-cs"/>
                        </a:rPr>
                        <a:t>VPI programs falling below 10% will provide reasons target was not achieved and actions to meet or exceed the target in the next school year.</a:t>
                      </a:r>
                    </a:p>
                  </a:txBody>
                  <a:tcPr>
                    <a:solidFill>
                      <a:schemeClr val="bg1"/>
                    </a:solidFill>
                  </a:tcPr>
                </a:tc>
                <a:extLst>
                  <a:ext uri="{0D108BD9-81ED-4DB2-BD59-A6C34878D82A}">
                    <a16:rowId xmlns:a16="http://schemas.microsoft.com/office/drawing/2014/main" val="31354695"/>
                  </a:ext>
                </a:extLst>
              </a:tr>
              <a:tr h="1168779">
                <a:tc>
                  <a:txBody>
                    <a:bodyPr/>
                    <a:lstStyle/>
                    <a:p>
                      <a:r>
                        <a:rPr lang="en-US" sz="1400" b="1" i="0" kern="1200" dirty="0" smtClean="0">
                          <a:solidFill>
                            <a:srgbClr val="C00000"/>
                          </a:solidFill>
                          <a:latin typeface="+mn-lt"/>
                          <a:ea typeface="+mn-ea"/>
                          <a:cs typeface="+mn-cs"/>
                        </a:rPr>
                        <a:t>NEW: </a:t>
                      </a:r>
                      <a:r>
                        <a:rPr lang="en-US" sz="1400" b="0" i="0" kern="1200" dirty="0" smtClean="0">
                          <a:solidFill>
                            <a:schemeClr val="tx1"/>
                          </a:solidFill>
                          <a:latin typeface="+mn-lt"/>
                          <a:ea typeface="+mn-ea"/>
                          <a:cs typeface="+mn-cs"/>
                        </a:rPr>
                        <a:t>Continue</a:t>
                      </a:r>
                      <a:r>
                        <a:rPr lang="en-US" sz="1400" b="0" i="0" kern="1200" baseline="0" dirty="0" smtClean="0">
                          <a:solidFill>
                            <a:schemeClr val="tx1"/>
                          </a:solidFill>
                          <a:latin typeface="+mn-lt"/>
                          <a:ea typeface="+mn-ea"/>
                          <a:cs typeface="+mn-cs"/>
                        </a:rPr>
                        <a:t> enrolling eligible VPI students during the fall. </a:t>
                      </a:r>
                      <a:endParaRPr lang="en-US" sz="1400" i="0" kern="1200" dirty="0" smtClean="0">
                        <a:solidFill>
                          <a:schemeClr val="tx1"/>
                        </a:solidFill>
                        <a:latin typeface="+mn-lt"/>
                        <a:ea typeface="+mn-ea"/>
                        <a:cs typeface="+mn-cs"/>
                      </a:endParaRPr>
                    </a:p>
                    <a:p>
                      <a:endParaRPr lang="en-US" sz="1400" i="0" dirty="0">
                        <a:latin typeface="+mj-lt"/>
                      </a:endParaRPr>
                    </a:p>
                  </a:txBody>
                  <a:tcPr>
                    <a:solidFill>
                      <a:schemeClr val="bg1"/>
                    </a:solidFill>
                  </a:tcPr>
                </a:tc>
                <a:tc>
                  <a:txBody>
                    <a:bodyPr/>
                    <a:lstStyle/>
                    <a:p>
                      <a:pPr marL="285750" indent="-285750">
                        <a:buFont typeface="Arial" panose="020B0604020202020204" pitchFamily="34" charset="0"/>
                        <a:buChar char="•"/>
                      </a:pPr>
                      <a:r>
                        <a:rPr lang="en-US" sz="1400" baseline="0" dirty="0" smtClean="0">
                          <a:latin typeface="+mj-lt"/>
                        </a:rPr>
                        <a:t>Enrollment of eligible VPI students may continue after the traditional October 1 cut off date at a prorated amount. </a:t>
                      </a:r>
                    </a:p>
                  </a:txBody>
                  <a:tcPr>
                    <a:solidFill>
                      <a:schemeClr val="bg1"/>
                    </a:solidFill>
                  </a:tcPr>
                </a:tc>
                <a:extLst>
                  <a:ext uri="{0D108BD9-81ED-4DB2-BD59-A6C34878D82A}">
                    <a16:rowId xmlns:a16="http://schemas.microsoft.com/office/drawing/2014/main" val="2189123635"/>
                  </a:ext>
                </a:extLst>
              </a:tr>
            </a:tbl>
          </a:graphicData>
        </a:graphic>
      </p:graphicFrame>
    </p:spTree>
    <p:extLst>
      <p:ext uri="{BB962C8B-B14F-4D97-AF65-F5344CB8AC3E}">
        <p14:creationId xmlns:p14="http://schemas.microsoft.com/office/powerpoint/2010/main" val="2539502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Key Questions &amp; Recommended Actions</a:t>
            </a:r>
            <a:endParaRPr lang="en-US" sz="3000" dirty="0"/>
          </a:p>
        </p:txBody>
      </p:sp>
      <p:sp>
        <p:nvSpPr>
          <p:cNvPr id="5" name="TextBox 4"/>
          <p:cNvSpPr txBox="1"/>
          <p:nvPr/>
        </p:nvSpPr>
        <p:spPr>
          <a:xfrm>
            <a:off x="628650" y="1163574"/>
            <a:ext cx="8337042" cy="3970318"/>
          </a:xfrm>
          <a:prstGeom prst="rect">
            <a:avLst/>
          </a:prstGeom>
          <a:noFill/>
        </p:spPr>
        <p:txBody>
          <a:bodyPr wrap="square" rtlCol="0">
            <a:spAutoFit/>
          </a:bodyPr>
          <a:lstStyle/>
          <a:p>
            <a:r>
              <a:rPr lang="en-US" sz="1600" i="1" dirty="0" smtClean="0"/>
              <a:t>Questions to Consider: </a:t>
            </a:r>
            <a:endParaRPr lang="en-US" sz="1600" u="sng" dirty="0"/>
          </a:p>
          <a:p>
            <a:pPr marL="285750" indent="-285750">
              <a:buFont typeface="Courier New" panose="02070309020205020404" pitchFamily="49" charset="0"/>
              <a:buChar char="o"/>
            </a:pPr>
            <a:r>
              <a:rPr lang="en-US" sz="1600" dirty="0"/>
              <a:t>After filling all allocated VPI slots, how many children are on a wait list?  How many of these could your division serve if provided </a:t>
            </a:r>
            <a:r>
              <a:rPr lang="en-US" sz="1600" dirty="0" smtClean="0"/>
              <a:t>additional </a:t>
            </a:r>
            <a:r>
              <a:rPr lang="en-US" sz="1600" dirty="0"/>
              <a:t>VPI slots for 2021-2022?</a:t>
            </a:r>
          </a:p>
          <a:p>
            <a:pPr marL="285750" indent="-285750">
              <a:buFont typeface="Courier New" panose="02070309020205020404" pitchFamily="49" charset="0"/>
              <a:buChar char="o"/>
            </a:pPr>
            <a:r>
              <a:rPr lang="en-US" sz="1600" dirty="0"/>
              <a:t>How could increasing the number of slots filled using local eligibility criteria be helpful for meeting the unique needs of </a:t>
            </a:r>
            <a:r>
              <a:rPr lang="en-US" sz="1600" dirty="0" smtClean="0"/>
              <a:t>your </a:t>
            </a:r>
            <a:r>
              <a:rPr lang="en-US" sz="1600" dirty="0"/>
              <a:t>community?</a:t>
            </a:r>
          </a:p>
          <a:p>
            <a:pPr marL="285750" indent="-285750">
              <a:buFont typeface="Courier New" panose="02070309020205020404" pitchFamily="49" charset="0"/>
              <a:buChar char="o"/>
            </a:pPr>
            <a:r>
              <a:rPr lang="en-US" sz="1600" dirty="0"/>
              <a:t>What barriers </a:t>
            </a:r>
            <a:r>
              <a:rPr lang="en-US" sz="1600" dirty="0" smtClean="0"/>
              <a:t>are </a:t>
            </a:r>
            <a:r>
              <a:rPr lang="en-US" sz="1600" dirty="0"/>
              <a:t>preventing you from increasing the number of children with disabilities who are fully included in VPI classrooms? How can they be eliminated? </a:t>
            </a:r>
          </a:p>
          <a:p>
            <a:endParaRPr lang="en-US" sz="1600" u="sng" dirty="0" smtClean="0"/>
          </a:p>
          <a:p>
            <a:r>
              <a:rPr lang="en-US" sz="1600" u="sng" dirty="0" smtClean="0"/>
              <a:t>To Do: </a:t>
            </a:r>
            <a:endParaRPr lang="en-US" sz="1600" u="sng" dirty="0"/>
          </a:p>
          <a:p>
            <a:pPr marL="285750" indent="-285750">
              <a:buFont typeface="Wingdings" panose="05000000000000000000" pitchFamily="2" charset="2"/>
              <a:buChar char="ü"/>
            </a:pPr>
            <a:r>
              <a:rPr lang="en-US" sz="1600" dirty="0" smtClean="0"/>
              <a:t>Include </a:t>
            </a:r>
            <a:r>
              <a:rPr lang="en-US" sz="1600" dirty="0"/>
              <a:t>additional </a:t>
            </a:r>
            <a:r>
              <a:rPr lang="en-US" sz="1600" dirty="0" smtClean="0"/>
              <a:t>VPI 4-year-old slots needed as “</a:t>
            </a:r>
            <a:r>
              <a:rPr lang="en-US" sz="1600" dirty="0"/>
              <a:t>wait list” students (May 15) </a:t>
            </a:r>
          </a:p>
          <a:p>
            <a:pPr marL="285750" indent="-285750">
              <a:buFont typeface="Wingdings" panose="05000000000000000000" pitchFamily="2" charset="2"/>
              <a:buChar char="ü"/>
            </a:pPr>
            <a:r>
              <a:rPr lang="en-US" sz="1600" dirty="0"/>
              <a:t>Apply for Local Eligibility Criteria Waiver (spring, summer, fall) </a:t>
            </a:r>
          </a:p>
          <a:p>
            <a:pPr marL="285750" indent="-285750">
              <a:buFont typeface="Wingdings" panose="05000000000000000000" pitchFamily="2" charset="2"/>
              <a:buChar char="ü"/>
            </a:pPr>
            <a:r>
              <a:rPr lang="en-US" sz="1600" dirty="0"/>
              <a:t>Develop a Local VPI Plan supporting inclusive practices for children with identified special needs</a:t>
            </a:r>
          </a:p>
          <a:p>
            <a:pPr marL="285750" indent="-285750">
              <a:buFont typeface="Wingdings" panose="05000000000000000000" pitchFamily="2" charset="2"/>
              <a:buChar char="ü"/>
            </a:pPr>
            <a:r>
              <a:rPr lang="en-US" sz="1600" dirty="0"/>
              <a:t>Apply for the 3</a:t>
            </a:r>
            <a:r>
              <a:rPr lang="en-US" sz="1600" dirty="0" smtClean="0"/>
              <a:t>-year-old </a:t>
            </a:r>
            <a:r>
              <a:rPr lang="en-US" sz="1600" dirty="0"/>
              <a:t>pilot (May 15)</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274205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How can my division expand to other ages in VPI?  </a:t>
            </a:r>
            <a:endParaRPr lang="en-US" i="1" dirty="0"/>
          </a:p>
        </p:txBody>
      </p:sp>
    </p:spTree>
    <p:extLst>
      <p:ext uri="{BB962C8B-B14F-4D97-AF65-F5344CB8AC3E}">
        <p14:creationId xmlns:p14="http://schemas.microsoft.com/office/powerpoint/2010/main" val="794676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Serving More Children in VPI</a:t>
            </a:r>
            <a:endParaRPr lang="en-US" dirty="0"/>
          </a:p>
        </p:txBody>
      </p:sp>
      <p:sp>
        <p:nvSpPr>
          <p:cNvPr id="3" name="Text Placeholder 2"/>
          <p:cNvSpPr>
            <a:spLocks noGrp="1"/>
          </p:cNvSpPr>
          <p:nvPr>
            <p:ph type="body" idx="1"/>
          </p:nvPr>
        </p:nvSpPr>
        <p:spPr>
          <a:xfrm>
            <a:off x="468802" y="948595"/>
            <a:ext cx="8592902" cy="3263400"/>
          </a:xfrm>
        </p:spPr>
        <p:txBody>
          <a:bodyPr/>
          <a:lstStyle/>
          <a:p>
            <a:pPr marL="139700" indent="0">
              <a:buNone/>
            </a:pPr>
            <a:r>
              <a:rPr lang="en-US" sz="1600" i="1" dirty="0" smtClean="0">
                <a:latin typeface="+mn-lt"/>
              </a:rPr>
              <a:t>The 3-year-old VPI pilot will be expanded in 2021-2022. In addition, VPI programs should consider if there are 5-year-olds who did not benefit from preschool who may opt for VPI. </a:t>
            </a:r>
            <a:endParaRPr lang="en-US" sz="1600" i="1"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2949045916"/>
              </p:ext>
            </p:extLst>
          </p:nvPr>
        </p:nvGraphicFramePr>
        <p:xfrm>
          <a:off x="468802" y="1570143"/>
          <a:ext cx="8592902" cy="3048000"/>
        </p:xfrm>
        <a:graphic>
          <a:graphicData uri="http://schemas.openxmlformats.org/drawingml/2006/table">
            <a:tbl>
              <a:tblPr firstRow="1" bandRow="1">
                <a:tableStyleId>{5940675A-B579-460E-94D1-54222C63F5DA}</a:tableStyleId>
              </a:tblPr>
              <a:tblGrid>
                <a:gridCol w="2433000">
                  <a:extLst>
                    <a:ext uri="{9D8B030D-6E8A-4147-A177-3AD203B41FA5}">
                      <a16:colId xmlns:a16="http://schemas.microsoft.com/office/drawing/2014/main" val="2905553017"/>
                    </a:ext>
                  </a:extLst>
                </a:gridCol>
                <a:gridCol w="6159902">
                  <a:extLst>
                    <a:ext uri="{9D8B030D-6E8A-4147-A177-3AD203B41FA5}">
                      <a16:colId xmlns:a16="http://schemas.microsoft.com/office/drawing/2014/main" val="1166440231"/>
                    </a:ext>
                  </a:extLst>
                </a:gridCol>
              </a:tblGrid>
              <a:tr h="128028">
                <a:tc>
                  <a:txBody>
                    <a:bodyPr/>
                    <a:lstStyle/>
                    <a:p>
                      <a:r>
                        <a:rPr lang="en-US" sz="1400" b="1" i="1" dirty="0" smtClean="0">
                          <a:latin typeface="+mj-lt"/>
                        </a:rPr>
                        <a:t>Strategy </a:t>
                      </a:r>
                      <a:endParaRPr lang="en-US" sz="1400" b="1" i="1" dirty="0">
                        <a:latin typeface="+mj-lt"/>
                      </a:endParaRPr>
                    </a:p>
                  </a:txBody>
                  <a:tcPr>
                    <a:solidFill>
                      <a:schemeClr val="accent1">
                        <a:lumMod val="20000"/>
                        <a:lumOff val="80000"/>
                      </a:schemeClr>
                    </a:solidFill>
                  </a:tcPr>
                </a:tc>
                <a:tc>
                  <a:txBody>
                    <a:bodyPr/>
                    <a:lstStyle/>
                    <a:p>
                      <a:r>
                        <a:rPr lang="en-US" sz="1400" b="1" i="1" dirty="0" smtClean="0">
                          <a:latin typeface="+mj-lt"/>
                        </a:rPr>
                        <a:t>What this would mean for Divisions</a:t>
                      </a:r>
                      <a:r>
                        <a:rPr lang="en-US" sz="1400" b="1" i="1" baseline="0" dirty="0" smtClean="0">
                          <a:latin typeface="+mj-lt"/>
                        </a:rPr>
                        <a:t> </a:t>
                      </a:r>
                      <a:endParaRPr lang="en-US" sz="1400" b="1" i="1" dirty="0">
                        <a:latin typeface="+mj-lt"/>
                      </a:endParaRPr>
                    </a:p>
                  </a:txBody>
                  <a:tcPr>
                    <a:solidFill>
                      <a:schemeClr val="accent1">
                        <a:lumMod val="20000"/>
                        <a:lumOff val="80000"/>
                      </a:schemeClr>
                    </a:solidFill>
                  </a:tcPr>
                </a:tc>
                <a:extLst>
                  <a:ext uri="{0D108BD9-81ED-4DB2-BD59-A6C34878D82A}">
                    <a16:rowId xmlns:a16="http://schemas.microsoft.com/office/drawing/2014/main" val="2396986381"/>
                  </a:ext>
                </a:extLst>
              </a:tr>
              <a:tr h="765075">
                <a:tc>
                  <a:txBody>
                    <a:bodyPr/>
                    <a:lstStyle/>
                    <a:p>
                      <a:r>
                        <a:rPr lang="en-US" sz="1400" b="1" i="0" kern="1200" dirty="0" smtClean="0">
                          <a:solidFill>
                            <a:srgbClr val="C00000"/>
                          </a:solidFill>
                          <a:latin typeface="+mn-lt"/>
                          <a:ea typeface="+mn-ea"/>
                          <a:cs typeface="+mn-cs"/>
                        </a:rPr>
                        <a:t>EXPANDED: </a:t>
                      </a:r>
                      <a:r>
                        <a:rPr lang="en-US" sz="1400" b="0" i="0" kern="1200" dirty="0" smtClean="0">
                          <a:solidFill>
                            <a:schemeClr val="tx1"/>
                          </a:solidFill>
                          <a:latin typeface="+mn-lt"/>
                          <a:ea typeface="+mn-ea"/>
                          <a:cs typeface="+mn-cs"/>
                        </a:rPr>
                        <a:t>Serve 3-year-olds as</a:t>
                      </a:r>
                      <a:r>
                        <a:rPr lang="en-US" sz="1400" b="0" i="0" kern="1200" baseline="0" dirty="0" smtClean="0">
                          <a:solidFill>
                            <a:schemeClr val="tx1"/>
                          </a:solidFill>
                          <a:latin typeface="+mn-lt"/>
                          <a:ea typeface="+mn-ea"/>
                          <a:cs typeface="+mn-cs"/>
                        </a:rPr>
                        <a:t> part of VPI. </a:t>
                      </a:r>
                      <a:endParaRPr lang="en-US" sz="1400" i="0" kern="1200" dirty="0" smtClean="0">
                        <a:solidFill>
                          <a:schemeClr val="tx1"/>
                        </a:solidFill>
                        <a:latin typeface="+mn-lt"/>
                        <a:ea typeface="+mn-ea"/>
                        <a:cs typeface="+mn-cs"/>
                      </a:endParaRPr>
                    </a:p>
                    <a:p>
                      <a:endParaRPr lang="en-US" sz="1400" dirty="0" smtClean="0">
                        <a:latin typeface="+mj-lt"/>
                      </a:endParaRPr>
                    </a:p>
                  </a:txBody>
                  <a:tcPr>
                    <a:solidFill>
                      <a:schemeClr val="bg1">
                        <a:lumMod val="95000"/>
                      </a:schemeClr>
                    </a:solidFill>
                  </a:tcPr>
                </a:tc>
                <a:tc>
                  <a:txBody>
                    <a:bodyPr/>
                    <a:lstStyle/>
                    <a:p>
                      <a:pPr marL="285750" indent="-285750">
                        <a:buFont typeface="Arial" panose="020B0604020202020204" pitchFamily="34" charset="0"/>
                        <a:buChar char="•"/>
                      </a:pPr>
                      <a:r>
                        <a:rPr lang="en-US" sz="1400" kern="1200" dirty="0" smtClean="0">
                          <a:solidFill>
                            <a:schemeClr val="tx1"/>
                          </a:solidFill>
                          <a:latin typeface="+mn-lt"/>
                          <a:ea typeface="+mn-ea"/>
                          <a:cs typeface="+mn-cs"/>
                        </a:rPr>
                        <a:t>Eligible 3-year-olds may be served in the same or</a:t>
                      </a:r>
                      <a:r>
                        <a:rPr lang="en-US" sz="1400" kern="1200" baseline="0" dirty="0" smtClean="0">
                          <a:solidFill>
                            <a:schemeClr val="tx1"/>
                          </a:solidFill>
                          <a:latin typeface="+mn-lt"/>
                          <a:ea typeface="+mn-ea"/>
                          <a:cs typeface="+mn-cs"/>
                        </a:rPr>
                        <a:t> separate classrooms as other VPI students. </a:t>
                      </a:r>
                    </a:p>
                    <a:p>
                      <a:pPr marL="285750" indent="-285750">
                        <a:buFont typeface="Arial" panose="020B0604020202020204" pitchFamily="34" charset="0"/>
                        <a:buChar char="•"/>
                      </a:pPr>
                      <a:r>
                        <a:rPr lang="en-US" sz="1400" kern="1200" baseline="0" dirty="0" smtClean="0">
                          <a:solidFill>
                            <a:schemeClr val="tx1"/>
                          </a:solidFill>
                          <a:latin typeface="+mn-lt"/>
                          <a:ea typeface="+mn-ea"/>
                          <a:cs typeface="+mn-cs"/>
                        </a:rPr>
                        <a:t>The same eligibility criteria, funding levels, and options for a community-based setting apply. </a:t>
                      </a:r>
                    </a:p>
                    <a:p>
                      <a:pPr marL="285750" indent="-285750">
                        <a:buFont typeface="Arial" panose="020B0604020202020204" pitchFamily="34" charset="0"/>
                        <a:buChar char="•"/>
                      </a:pPr>
                      <a:r>
                        <a:rPr lang="en-US" sz="1400" kern="1200" baseline="0" dirty="0" smtClean="0">
                          <a:solidFill>
                            <a:schemeClr val="tx1"/>
                          </a:solidFill>
                          <a:latin typeface="+mn-lt"/>
                          <a:ea typeface="+mn-ea"/>
                          <a:cs typeface="+mn-cs"/>
                        </a:rPr>
                        <a:t>This is a pilot program. 3-year-olds are </a:t>
                      </a:r>
                      <a:r>
                        <a:rPr lang="en-US" sz="1400" b="1" kern="1200" baseline="0" dirty="0" smtClean="0">
                          <a:solidFill>
                            <a:schemeClr val="tx1"/>
                          </a:solidFill>
                          <a:latin typeface="+mn-lt"/>
                          <a:ea typeface="+mn-ea"/>
                          <a:cs typeface="+mn-cs"/>
                        </a:rPr>
                        <a:t>NOT</a:t>
                      </a:r>
                      <a:r>
                        <a:rPr lang="en-US" sz="1400" kern="1200" baseline="0" dirty="0" smtClean="0">
                          <a:solidFill>
                            <a:schemeClr val="tx1"/>
                          </a:solidFill>
                          <a:latin typeface="+mn-lt"/>
                          <a:ea typeface="+mn-ea"/>
                          <a:cs typeface="+mn-cs"/>
                        </a:rPr>
                        <a:t> included in the allocated number of VPI slots a division receives. </a:t>
                      </a:r>
                      <a:r>
                        <a:rPr lang="en-US" sz="1400" b="1" i="1" kern="1200" baseline="0" dirty="0" smtClean="0">
                          <a:solidFill>
                            <a:schemeClr val="tx1"/>
                          </a:solidFill>
                          <a:latin typeface="+mn-lt"/>
                          <a:ea typeface="+mn-ea"/>
                          <a:cs typeface="+mn-cs"/>
                        </a:rPr>
                        <a:t>All 3-year-old slots must be requested and approved. </a:t>
                      </a:r>
                    </a:p>
                  </a:txBody>
                  <a:tcPr>
                    <a:solidFill>
                      <a:schemeClr val="bg1">
                        <a:lumMod val="95000"/>
                      </a:schemeClr>
                    </a:solidFill>
                  </a:tcPr>
                </a:tc>
                <a:extLst>
                  <a:ext uri="{0D108BD9-81ED-4DB2-BD59-A6C34878D82A}">
                    <a16:rowId xmlns:a16="http://schemas.microsoft.com/office/drawing/2014/main" val="3492829154"/>
                  </a:ext>
                </a:extLst>
              </a:tr>
              <a:tr h="621679">
                <a:tc>
                  <a:txBody>
                    <a:bodyPr/>
                    <a:lstStyle/>
                    <a:p>
                      <a:r>
                        <a:rPr lang="en-US" sz="1400" b="1" i="0" kern="1200" dirty="0" smtClean="0">
                          <a:solidFill>
                            <a:srgbClr val="C00000"/>
                          </a:solidFill>
                          <a:latin typeface="+mn-lt"/>
                          <a:ea typeface="+mn-ea"/>
                          <a:cs typeface="+mn-cs"/>
                        </a:rPr>
                        <a:t>UNDER</a:t>
                      </a:r>
                      <a:r>
                        <a:rPr lang="en-US" sz="1400" b="1" i="0" kern="1200" baseline="0" dirty="0" smtClean="0">
                          <a:solidFill>
                            <a:srgbClr val="C00000"/>
                          </a:solidFill>
                          <a:latin typeface="+mn-lt"/>
                          <a:ea typeface="+mn-ea"/>
                          <a:cs typeface="+mn-cs"/>
                        </a:rPr>
                        <a:t> CONSIDERATION</a:t>
                      </a:r>
                      <a:r>
                        <a:rPr lang="en-US" sz="1400" b="1" i="0" kern="1200" dirty="0" smtClean="0">
                          <a:solidFill>
                            <a:srgbClr val="C00000"/>
                          </a:solidFill>
                          <a:latin typeface="+mn-lt"/>
                          <a:ea typeface="+mn-ea"/>
                          <a:cs typeface="+mn-cs"/>
                        </a:rPr>
                        <a:t>: </a:t>
                      </a:r>
                      <a:r>
                        <a:rPr lang="en-US" sz="1400" b="0" i="0" kern="1200" dirty="0" smtClean="0">
                          <a:solidFill>
                            <a:schemeClr val="tx1"/>
                          </a:solidFill>
                          <a:latin typeface="+mn-lt"/>
                          <a:ea typeface="+mn-ea"/>
                          <a:cs typeface="+mn-cs"/>
                        </a:rPr>
                        <a:t>Enroll eligible</a:t>
                      </a:r>
                      <a:r>
                        <a:rPr lang="en-US" sz="1400" b="0" i="0" kern="1200" baseline="0" dirty="0" smtClean="0">
                          <a:solidFill>
                            <a:schemeClr val="tx1"/>
                          </a:solidFill>
                          <a:latin typeface="+mn-lt"/>
                          <a:ea typeface="+mn-ea"/>
                          <a:cs typeface="+mn-cs"/>
                        </a:rPr>
                        <a:t> 5-year-olds as part of allotted VPI slots. </a:t>
                      </a:r>
                      <a:endParaRPr lang="en-US" sz="1400" i="0" kern="1200" dirty="0" smtClean="0">
                        <a:solidFill>
                          <a:schemeClr val="tx1"/>
                        </a:solidFill>
                        <a:latin typeface="+mn-lt"/>
                        <a:ea typeface="+mn-ea"/>
                        <a:cs typeface="+mn-cs"/>
                      </a:endParaRPr>
                    </a:p>
                    <a:p>
                      <a:endParaRPr lang="en-US" sz="1400" dirty="0">
                        <a:latin typeface="+mj-lt"/>
                      </a:endParaRPr>
                    </a:p>
                  </a:txBody>
                  <a:tcPr>
                    <a:solidFill>
                      <a:schemeClr val="bg1"/>
                    </a:solidFill>
                  </a:tcPr>
                </a:tc>
                <a:tc>
                  <a:txBody>
                    <a:bodyPr/>
                    <a:lstStyle/>
                    <a:p>
                      <a:pPr marL="285750" indent="-285750">
                        <a:buFont typeface="Arial" panose="020B0604020202020204" pitchFamily="34" charset="0"/>
                        <a:buChar char="•"/>
                      </a:pPr>
                      <a:r>
                        <a:rPr lang="en-US" sz="1400" kern="1200" dirty="0" smtClean="0">
                          <a:solidFill>
                            <a:schemeClr val="tx1"/>
                          </a:solidFill>
                          <a:latin typeface="+mn-lt"/>
                          <a:ea typeface="+mn-ea"/>
                          <a:cs typeface="+mn-cs"/>
                        </a:rPr>
                        <a:t>In response to COVID 19, some families may prefer to enroll their child</a:t>
                      </a:r>
                      <a:r>
                        <a:rPr lang="en-US" sz="1400" kern="1200" baseline="0" dirty="0" smtClean="0">
                          <a:solidFill>
                            <a:schemeClr val="tx1"/>
                          </a:solidFill>
                          <a:latin typeface="+mn-lt"/>
                          <a:ea typeface="+mn-ea"/>
                          <a:cs typeface="+mn-cs"/>
                        </a:rPr>
                        <a:t> in Pre-K, even when age eligible for kindergarten. </a:t>
                      </a:r>
                    </a:p>
                    <a:p>
                      <a:pPr marL="285750" indent="-285750">
                        <a:buFont typeface="Arial" panose="020B0604020202020204" pitchFamily="34" charset="0"/>
                        <a:buChar char="•"/>
                      </a:pPr>
                      <a:r>
                        <a:rPr lang="en-US" sz="1400" kern="1200" baseline="0" dirty="0" smtClean="0">
                          <a:solidFill>
                            <a:schemeClr val="tx1"/>
                          </a:solidFill>
                          <a:latin typeface="+mn-lt"/>
                          <a:ea typeface="+mn-ea"/>
                          <a:cs typeface="+mn-cs"/>
                        </a:rPr>
                        <a:t>Divisions may enroll 5-year-olds who otherwise qualify for VPI in 2021-2022. </a:t>
                      </a:r>
                    </a:p>
                    <a:p>
                      <a:pPr marL="285750" indent="-285750">
                        <a:buFont typeface="Arial" panose="020B0604020202020204" pitchFamily="34" charset="0"/>
                        <a:buChar char="•"/>
                      </a:pPr>
                      <a:r>
                        <a:rPr lang="en-US" sz="1400" b="0" kern="1200" baseline="0" dirty="0" smtClean="0">
                          <a:solidFill>
                            <a:schemeClr val="tx1"/>
                          </a:solidFill>
                          <a:latin typeface="+mn-lt"/>
                          <a:ea typeface="+mn-ea"/>
                          <a:cs typeface="+mn-cs"/>
                        </a:rPr>
                        <a:t>Flexibility </a:t>
                      </a:r>
                      <a:r>
                        <a:rPr lang="en-US" sz="1400" b="1" kern="1200" baseline="0" dirty="0" smtClean="0">
                          <a:solidFill>
                            <a:schemeClr val="tx1"/>
                          </a:solidFill>
                          <a:latin typeface="+mn-lt"/>
                          <a:ea typeface="+mn-ea"/>
                          <a:cs typeface="+mn-cs"/>
                        </a:rPr>
                        <a:t>would NOT change the allocated number </a:t>
                      </a:r>
                      <a:r>
                        <a:rPr lang="en-US" sz="1400" kern="1200" baseline="0" dirty="0" smtClean="0">
                          <a:solidFill>
                            <a:schemeClr val="tx1"/>
                          </a:solidFill>
                          <a:latin typeface="+mn-lt"/>
                          <a:ea typeface="+mn-ea"/>
                          <a:cs typeface="+mn-cs"/>
                        </a:rPr>
                        <a:t>of VPI slots. </a:t>
                      </a:r>
                    </a:p>
                  </a:txBody>
                  <a:tcPr>
                    <a:solidFill>
                      <a:schemeClr val="bg1"/>
                    </a:solidFill>
                  </a:tcPr>
                </a:tc>
                <a:extLst>
                  <a:ext uri="{0D108BD9-81ED-4DB2-BD59-A6C34878D82A}">
                    <a16:rowId xmlns:a16="http://schemas.microsoft.com/office/drawing/2014/main" val="2336660241"/>
                  </a:ext>
                </a:extLst>
              </a:tr>
            </a:tbl>
          </a:graphicData>
        </a:graphic>
      </p:graphicFrame>
    </p:spTree>
    <p:extLst>
      <p:ext uri="{BB962C8B-B14F-4D97-AF65-F5344CB8AC3E}">
        <p14:creationId xmlns:p14="http://schemas.microsoft.com/office/powerpoint/2010/main" val="508548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Key Questions &amp; Recommended Actions</a:t>
            </a:r>
            <a:endParaRPr lang="en-US" sz="3000" dirty="0"/>
          </a:p>
        </p:txBody>
      </p:sp>
      <p:sp>
        <p:nvSpPr>
          <p:cNvPr id="5" name="TextBox 4"/>
          <p:cNvSpPr txBox="1"/>
          <p:nvPr/>
        </p:nvSpPr>
        <p:spPr>
          <a:xfrm>
            <a:off x="628650" y="1163574"/>
            <a:ext cx="8337042" cy="3477875"/>
          </a:xfrm>
          <a:prstGeom prst="rect">
            <a:avLst/>
          </a:prstGeom>
          <a:noFill/>
        </p:spPr>
        <p:txBody>
          <a:bodyPr wrap="square" rtlCol="0">
            <a:spAutoFit/>
          </a:bodyPr>
          <a:lstStyle/>
          <a:p>
            <a:r>
              <a:rPr lang="en-US" sz="1600" i="1" dirty="0" smtClean="0"/>
              <a:t>Questions to Consider: </a:t>
            </a:r>
            <a:endParaRPr lang="en-US" sz="1600" u="sng" dirty="0"/>
          </a:p>
          <a:p>
            <a:pPr marL="285750" indent="-285750">
              <a:buFont typeface="Courier New" panose="02070309020205020404" pitchFamily="49" charset="0"/>
              <a:buChar char="o"/>
            </a:pPr>
            <a:r>
              <a:rPr lang="en-US" sz="1600" dirty="0" smtClean="0"/>
              <a:t>How </a:t>
            </a:r>
            <a:r>
              <a:rPr lang="en-US" sz="1600" dirty="0"/>
              <a:t>many 3s are not being served by Head Start and/or subsidy </a:t>
            </a:r>
            <a:r>
              <a:rPr lang="en-US" sz="1600" dirty="0" smtClean="0"/>
              <a:t>and </a:t>
            </a:r>
            <a:r>
              <a:rPr lang="en-US" sz="1600" dirty="0"/>
              <a:t>how can we best serve them? </a:t>
            </a:r>
          </a:p>
          <a:p>
            <a:pPr marL="285750" indent="-285750">
              <a:buFont typeface="Courier New" panose="02070309020205020404" pitchFamily="49" charset="0"/>
              <a:buChar char="o"/>
            </a:pPr>
            <a:r>
              <a:rPr lang="en-US" sz="1600" dirty="0"/>
              <a:t>What would it take to offer single-age or mixed-age classrooms or both?</a:t>
            </a:r>
          </a:p>
          <a:p>
            <a:pPr marL="285750" indent="-285750">
              <a:buFont typeface="Courier New" panose="02070309020205020404" pitchFamily="49" charset="0"/>
              <a:buChar char="o"/>
            </a:pPr>
            <a:r>
              <a:rPr lang="en-US" sz="1600" dirty="0"/>
              <a:t>What will it take to open new slots for at-risk 3s in 2021-2022? </a:t>
            </a:r>
            <a:endParaRPr lang="en-US" sz="1600" dirty="0" smtClean="0"/>
          </a:p>
          <a:p>
            <a:endParaRPr lang="en-US" sz="1600" u="sng" dirty="0" smtClean="0"/>
          </a:p>
          <a:p>
            <a:r>
              <a:rPr lang="en-US" sz="1600" u="sng" dirty="0" smtClean="0"/>
              <a:t>To Do: </a:t>
            </a:r>
            <a:endParaRPr lang="en-US" sz="1600" u="sng" dirty="0"/>
          </a:p>
          <a:p>
            <a:pPr marL="285750" indent="-285750">
              <a:buFont typeface="Wingdings" panose="05000000000000000000" pitchFamily="2" charset="2"/>
              <a:buChar char="ü"/>
            </a:pPr>
            <a:r>
              <a:rPr lang="en-US" sz="1600" dirty="0"/>
              <a:t>Apply for </a:t>
            </a:r>
            <a:r>
              <a:rPr lang="en-US" sz="1600" dirty="0" smtClean="0"/>
              <a:t>3-Year-Old </a:t>
            </a:r>
            <a:r>
              <a:rPr lang="en-US" sz="1600" dirty="0"/>
              <a:t>Pilot (May </a:t>
            </a:r>
            <a:r>
              <a:rPr lang="en-US" sz="1600" dirty="0" smtClean="0"/>
              <a:t>15) --- </a:t>
            </a:r>
            <a:r>
              <a:rPr lang="en-US" sz="1600" i="1" dirty="0" smtClean="0"/>
              <a:t>Additional </a:t>
            </a:r>
            <a:r>
              <a:rPr lang="en-US" sz="1600" i="1" dirty="0"/>
              <a:t>information about the pilot application will shared during the February </a:t>
            </a:r>
            <a:r>
              <a:rPr lang="en-US" sz="1600" i="1" dirty="0" smtClean="0"/>
              <a:t>24  </a:t>
            </a:r>
            <a:r>
              <a:rPr lang="en-US" sz="1600" i="1" dirty="0">
                <a:hlinkClick r:id="rId2"/>
              </a:rPr>
              <a:t>Increasing School Readiness by Increasing Access to Preschool Webinar </a:t>
            </a:r>
            <a:r>
              <a:rPr lang="en-US" sz="1600" i="1" dirty="0"/>
              <a:t>(1 </a:t>
            </a:r>
            <a:r>
              <a:rPr lang="en-US" sz="1600" i="1" dirty="0" smtClean="0"/>
              <a:t>p.m</a:t>
            </a:r>
            <a:r>
              <a:rPr lang="en-US" sz="1600" i="1" dirty="0"/>
              <a:t>.) and in a future Superintendent’s Memo. </a:t>
            </a:r>
          </a:p>
          <a:p>
            <a:pPr marL="285750" indent="-285750">
              <a:buFont typeface="Wingdings" panose="05000000000000000000" pitchFamily="2" charset="2"/>
              <a:buChar char="ü"/>
            </a:pPr>
            <a:r>
              <a:rPr lang="en-US" sz="1600" dirty="0" smtClean="0"/>
              <a:t>Consider sharing option for 5-year-old enrollment with parents during spring enrollment timeline</a:t>
            </a:r>
            <a:endParaRPr lang="en-US" sz="16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14799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What are the opportunities to maximize funding for VPI? </a:t>
            </a:r>
            <a:endParaRPr lang="en-US" i="1" dirty="0"/>
          </a:p>
        </p:txBody>
      </p:sp>
    </p:spTree>
    <p:extLst>
      <p:ext uri="{BB962C8B-B14F-4D97-AF65-F5344CB8AC3E}">
        <p14:creationId xmlns:p14="http://schemas.microsoft.com/office/powerpoint/2010/main" val="4727239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Maximizing Funds for VPI</a:t>
            </a:r>
            <a:endParaRPr lang="en-US" dirty="0"/>
          </a:p>
        </p:txBody>
      </p:sp>
      <p:sp>
        <p:nvSpPr>
          <p:cNvPr id="3" name="Text Placeholder 2"/>
          <p:cNvSpPr>
            <a:spLocks noGrp="1"/>
          </p:cNvSpPr>
          <p:nvPr>
            <p:ph type="body" idx="1"/>
          </p:nvPr>
        </p:nvSpPr>
        <p:spPr>
          <a:xfrm>
            <a:off x="468802" y="948595"/>
            <a:ext cx="8592902" cy="3263400"/>
          </a:xfrm>
        </p:spPr>
        <p:txBody>
          <a:bodyPr/>
          <a:lstStyle/>
          <a:p>
            <a:pPr marL="139700" indent="0">
              <a:buNone/>
            </a:pPr>
            <a:r>
              <a:rPr lang="en-US" sz="1600" i="1" dirty="0" smtClean="0">
                <a:latin typeface="+mn-lt"/>
              </a:rPr>
              <a:t>Proposed increased per slot funding for VPI will raise the funds available. Other strategies can help maximize funding to support VPI. </a:t>
            </a:r>
            <a:endParaRPr lang="en-US" sz="1600" i="1"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249857598"/>
              </p:ext>
            </p:extLst>
          </p:nvPr>
        </p:nvGraphicFramePr>
        <p:xfrm>
          <a:off x="468802" y="1562459"/>
          <a:ext cx="8592902" cy="3258317"/>
        </p:xfrm>
        <a:graphic>
          <a:graphicData uri="http://schemas.openxmlformats.org/drawingml/2006/table">
            <a:tbl>
              <a:tblPr firstRow="1" bandRow="1">
                <a:tableStyleId>{5940675A-B579-460E-94D1-54222C63F5DA}</a:tableStyleId>
              </a:tblPr>
              <a:tblGrid>
                <a:gridCol w="2433000">
                  <a:extLst>
                    <a:ext uri="{9D8B030D-6E8A-4147-A177-3AD203B41FA5}">
                      <a16:colId xmlns:a16="http://schemas.microsoft.com/office/drawing/2014/main" val="2905553017"/>
                    </a:ext>
                  </a:extLst>
                </a:gridCol>
                <a:gridCol w="6159902">
                  <a:extLst>
                    <a:ext uri="{9D8B030D-6E8A-4147-A177-3AD203B41FA5}">
                      <a16:colId xmlns:a16="http://schemas.microsoft.com/office/drawing/2014/main" val="1166440231"/>
                    </a:ext>
                  </a:extLst>
                </a:gridCol>
              </a:tblGrid>
              <a:tr h="284884">
                <a:tc>
                  <a:txBody>
                    <a:bodyPr/>
                    <a:lstStyle/>
                    <a:p>
                      <a:r>
                        <a:rPr lang="en-US" sz="1400" b="1" i="1" dirty="0" smtClean="0">
                          <a:latin typeface="+mj-lt"/>
                        </a:rPr>
                        <a:t>Strategy </a:t>
                      </a:r>
                      <a:endParaRPr lang="en-US" sz="1400" b="1" i="1" dirty="0">
                        <a:latin typeface="+mj-lt"/>
                      </a:endParaRPr>
                    </a:p>
                  </a:txBody>
                  <a:tcPr>
                    <a:solidFill>
                      <a:schemeClr val="accent1">
                        <a:lumMod val="20000"/>
                        <a:lumOff val="80000"/>
                      </a:schemeClr>
                    </a:solidFill>
                  </a:tcPr>
                </a:tc>
                <a:tc>
                  <a:txBody>
                    <a:bodyPr/>
                    <a:lstStyle/>
                    <a:p>
                      <a:r>
                        <a:rPr lang="en-US" sz="1400" b="1" i="1" dirty="0" smtClean="0">
                          <a:latin typeface="+mj-lt"/>
                        </a:rPr>
                        <a:t>What this would mean for Divisions</a:t>
                      </a:r>
                      <a:r>
                        <a:rPr lang="en-US" sz="1400" b="1" i="1" baseline="0" dirty="0" smtClean="0">
                          <a:latin typeface="+mj-lt"/>
                        </a:rPr>
                        <a:t> </a:t>
                      </a:r>
                      <a:endParaRPr lang="en-US" sz="1400" b="1" i="1" dirty="0">
                        <a:latin typeface="+mj-lt"/>
                      </a:endParaRPr>
                    </a:p>
                  </a:txBody>
                  <a:tcPr>
                    <a:solidFill>
                      <a:schemeClr val="accent1">
                        <a:lumMod val="20000"/>
                        <a:lumOff val="80000"/>
                      </a:schemeClr>
                    </a:solidFill>
                  </a:tcPr>
                </a:tc>
                <a:extLst>
                  <a:ext uri="{0D108BD9-81ED-4DB2-BD59-A6C34878D82A}">
                    <a16:rowId xmlns:a16="http://schemas.microsoft.com/office/drawing/2014/main" val="2396986381"/>
                  </a:ext>
                </a:extLst>
              </a:tr>
              <a:tr h="1082559">
                <a:tc>
                  <a:txBody>
                    <a:bodyPr/>
                    <a:lstStyle/>
                    <a:p>
                      <a:r>
                        <a:rPr lang="en-US" sz="1400" b="1" i="0" kern="1200" dirty="0" smtClean="0">
                          <a:solidFill>
                            <a:srgbClr val="C00000"/>
                          </a:solidFill>
                          <a:latin typeface="+mn-lt"/>
                          <a:ea typeface="+mn-ea"/>
                          <a:cs typeface="+mn-cs"/>
                        </a:rPr>
                        <a:t>NEW: </a:t>
                      </a:r>
                      <a:r>
                        <a:rPr lang="en-US" sz="1400" b="0" i="0" kern="1200" dirty="0" smtClean="0">
                          <a:solidFill>
                            <a:schemeClr val="tx1"/>
                          </a:solidFill>
                          <a:latin typeface="+mn-lt"/>
                          <a:ea typeface="+mn-ea"/>
                          <a:cs typeface="+mn-cs"/>
                        </a:rPr>
                        <a:t>Plan for increased funds</a:t>
                      </a:r>
                      <a:r>
                        <a:rPr lang="en-US" sz="1400" b="0" i="0" kern="1200" baseline="0" dirty="0" smtClean="0">
                          <a:solidFill>
                            <a:schemeClr val="tx1"/>
                          </a:solidFill>
                          <a:latin typeface="+mn-lt"/>
                          <a:ea typeface="+mn-ea"/>
                          <a:cs typeface="+mn-cs"/>
                        </a:rPr>
                        <a:t> for VPI slots. </a:t>
                      </a:r>
                      <a:endParaRPr lang="en-US" sz="1400" i="0" kern="1200" dirty="0" smtClean="0">
                        <a:solidFill>
                          <a:schemeClr val="tx1"/>
                        </a:solidFill>
                        <a:latin typeface="+mn-lt"/>
                        <a:ea typeface="+mn-ea"/>
                        <a:cs typeface="+mn-cs"/>
                      </a:endParaRPr>
                    </a:p>
                    <a:p>
                      <a:endParaRPr lang="en-US" sz="1400" dirty="0" smtClean="0">
                        <a:latin typeface="+mj-lt"/>
                      </a:endParaRPr>
                    </a:p>
                  </a:txBody>
                  <a:tcPr>
                    <a:solidFill>
                      <a:schemeClr val="bg1">
                        <a:lumMod val="95000"/>
                      </a:schemeClr>
                    </a:solidFill>
                  </a:tcPr>
                </a:tc>
                <a:tc>
                  <a:txBody>
                    <a:bodyPr/>
                    <a:lstStyle/>
                    <a:p>
                      <a:pPr marL="171450" indent="-171450">
                        <a:buFont typeface="Arial" panose="020B0604020202020204" pitchFamily="34" charset="0"/>
                        <a:buChar char="•"/>
                      </a:pPr>
                      <a:r>
                        <a:rPr lang="en-US" sz="1400" kern="1200" dirty="0" smtClean="0">
                          <a:solidFill>
                            <a:schemeClr val="tx1"/>
                          </a:solidFill>
                          <a:latin typeface="+mn-lt"/>
                          <a:ea typeface="+mn-ea"/>
                          <a:cs typeface="+mn-cs"/>
                        </a:rPr>
                        <a:t>The Governor’s budget proposes raising each VPI slot to be: </a:t>
                      </a:r>
                    </a:p>
                    <a:p>
                      <a:pPr marL="6286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i="0" u="none" strike="noStrike" cap="none" baseline="0" dirty="0" smtClean="0">
                          <a:solidFill>
                            <a:schemeClr val="tx1"/>
                          </a:solidFill>
                          <a:latin typeface="+mn-lt"/>
                          <a:ea typeface="+mn-ea"/>
                          <a:cs typeface="+mn-cs"/>
                          <a:sym typeface="Arial"/>
                        </a:rPr>
                        <a:t>$7,655 (full-day slot)</a:t>
                      </a:r>
                    </a:p>
                    <a:p>
                      <a:pPr marL="628650" lvl="1" indent="-171450">
                        <a:buFont typeface="Arial" panose="020B0604020202020204" pitchFamily="34" charset="0"/>
                        <a:buChar char="•"/>
                      </a:pPr>
                      <a:r>
                        <a:rPr lang="en-US" sz="1400" b="0" i="0" u="none" strike="noStrike" cap="none" baseline="0" dirty="0" smtClean="0">
                          <a:solidFill>
                            <a:schemeClr val="tx1"/>
                          </a:solidFill>
                          <a:latin typeface="+mn-lt"/>
                          <a:ea typeface="+mn-ea"/>
                          <a:cs typeface="+mn-cs"/>
                          <a:sym typeface="Arial"/>
                        </a:rPr>
                        <a:t>$3,828 (half-day slot)</a:t>
                      </a:r>
                    </a:p>
                    <a:p>
                      <a:pPr marL="285750" indent="-285750">
                        <a:buFont typeface="Arial" panose="020B0604020202020204" pitchFamily="34" charset="0"/>
                        <a:buChar char="•"/>
                      </a:pPr>
                      <a:r>
                        <a:rPr lang="en-US" sz="1400" b="0" i="0" kern="1200" baseline="0" dirty="0" smtClean="0">
                          <a:solidFill>
                            <a:schemeClr val="tx1"/>
                          </a:solidFill>
                          <a:latin typeface="+mn-lt"/>
                          <a:ea typeface="+mn-ea"/>
                          <a:cs typeface="+mn-cs"/>
                        </a:rPr>
                        <a:t>This will impact the amount each division receives from the state, as well as local match. </a:t>
                      </a:r>
                    </a:p>
                  </a:txBody>
                  <a:tcPr>
                    <a:solidFill>
                      <a:schemeClr val="bg1">
                        <a:lumMod val="95000"/>
                      </a:schemeClr>
                    </a:solidFill>
                  </a:tcPr>
                </a:tc>
                <a:extLst>
                  <a:ext uri="{0D108BD9-81ED-4DB2-BD59-A6C34878D82A}">
                    <a16:rowId xmlns:a16="http://schemas.microsoft.com/office/drawing/2014/main" val="3492829154"/>
                  </a:ext>
                </a:extLst>
              </a:tr>
              <a:tr h="8831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dirty="0" smtClean="0">
                          <a:solidFill>
                            <a:schemeClr val="tx1"/>
                          </a:solidFill>
                          <a:latin typeface="+mn-lt"/>
                          <a:ea typeface="+mn-ea"/>
                          <a:cs typeface="+mn-cs"/>
                          <a:sym typeface="Arial"/>
                        </a:rPr>
                        <a:t>Offer</a:t>
                      </a:r>
                      <a:r>
                        <a:rPr lang="en-US" sz="1400" b="0" i="0" u="none" strike="noStrike" cap="none" baseline="0" dirty="0" smtClean="0">
                          <a:solidFill>
                            <a:schemeClr val="tx1"/>
                          </a:solidFill>
                          <a:latin typeface="+mn-lt"/>
                          <a:ea typeface="+mn-ea"/>
                          <a:cs typeface="+mn-cs"/>
                          <a:sym typeface="Arial"/>
                        </a:rPr>
                        <a:t> VPI in a community-provider setting and access add-on funds. </a:t>
                      </a:r>
                      <a:endParaRPr lang="en-US" sz="1400" b="0" i="0" u="none" strike="noStrike" cap="none" dirty="0" smtClean="0">
                        <a:solidFill>
                          <a:schemeClr val="tx1"/>
                        </a:solidFill>
                        <a:latin typeface="+mn-lt"/>
                        <a:ea typeface="+mn-ea"/>
                        <a:cs typeface="+mn-cs"/>
                        <a:sym typeface="Arial"/>
                      </a:endParaRPr>
                    </a:p>
                    <a:p>
                      <a:endParaRPr lang="en-US" sz="1400" dirty="0" smtClean="0">
                        <a:latin typeface="+mj-lt"/>
                      </a:endParaRPr>
                    </a:p>
                  </a:txBody>
                  <a:tcPr>
                    <a:solidFill>
                      <a:schemeClr val="bg1">
                        <a:lumMod val="95000"/>
                      </a:schemeClr>
                    </a:solidFill>
                  </a:tcPr>
                </a:tc>
                <a:tc>
                  <a:txBody>
                    <a:bodyPr/>
                    <a:lstStyle/>
                    <a:p>
                      <a:pPr marL="285750" indent="-285750">
                        <a:buFont typeface="Arial" panose="020B0604020202020204" pitchFamily="34" charset="0"/>
                        <a:buChar char="•"/>
                      </a:pPr>
                      <a:r>
                        <a:rPr lang="en-US" sz="1400" b="0" i="0" u="none" strike="noStrike" cap="none" dirty="0" smtClean="0">
                          <a:solidFill>
                            <a:schemeClr val="tx1"/>
                          </a:solidFill>
                          <a:latin typeface="+mn-lt"/>
                          <a:ea typeface="+mn-ea"/>
                          <a:cs typeface="+mn-cs"/>
                          <a:sym typeface="Arial"/>
                        </a:rPr>
                        <a:t>Add-on grant for each VPI slot (all ages) served in a community-provider</a:t>
                      </a:r>
                      <a:r>
                        <a:rPr lang="en-US" sz="1400" b="0" i="0" u="none" strike="noStrike" cap="none" baseline="0" dirty="0" smtClean="0">
                          <a:solidFill>
                            <a:schemeClr val="tx1"/>
                          </a:solidFill>
                          <a:latin typeface="+mn-lt"/>
                          <a:ea typeface="+mn-ea"/>
                          <a:cs typeface="+mn-cs"/>
                          <a:sym typeface="Arial"/>
                        </a:rPr>
                        <a:t> setting. The add-on amount varies by region: </a:t>
                      </a:r>
                    </a:p>
                    <a:p>
                      <a:pPr marL="628650" lvl="1" indent="-171450" algn="l" defTabSz="914400" rtl="0" eaLnBrk="1" latinLnBrk="0" hangingPunct="1">
                        <a:buFont typeface="Arial" panose="020B0604020202020204" pitchFamily="34" charset="0"/>
                        <a:buChar char="•"/>
                      </a:pPr>
                      <a:r>
                        <a:rPr lang="en-US" sz="1400" b="0" i="0" u="none" strike="noStrike" kern="1200" cap="none" baseline="0" dirty="0" smtClean="0">
                          <a:solidFill>
                            <a:schemeClr val="tx1"/>
                          </a:solidFill>
                          <a:latin typeface="+mn-lt"/>
                          <a:ea typeface="+mn-ea"/>
                          <a:cs typeface="+mn-cs"/>
                          <a:sym typeface="Arial"/>
                        </a:rPr>
                        <a:t>$3,500, $2,500, $1,500</a:t>
                      </a:r>
                    </a:p>
                    <a:p>
                      <a:pPr marL="285750" indent="-285750">
                        <a:buFont typeface="Arial" panose="020B0604020202020204" pitchFamily="34" charset="0"/>
                        <a:buChar char="•"/>
                      </a:pPr>
                      <a:endParaRPr lang="en-US" sz="1400" b="0" i="0" kern="1200" baseline="0" dirty="0" smtClean="0">
                        <a:solidFill>
                          <a:schemeClr val="tx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1149545071"/>
                  </a:ext>
                </a:extLst>
              </a:tr>
              <a:tr h="85039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kern="1200" cap="none" dirty="0" smtClean="0">
                          <a:solidFill>
                            <a:schemeClr val="tx1"/>
                          </a:solidFill>
                          <a:latin typeface="+mn-lt"/>
                          <a:ea typeface="+mn-ea"/>
                          <a:cs typeface="+mn-cs"/>
                          <a:sym typeface="Arial"/>
                        </a:rPr>
                        <a:t>Increase amount of in-kind contributions counting towards local match. </a:t>
                      </a:r>
                    </a:p>
                  </a:txBody>
                  <a:tcP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i="0" u="none" strike="noStrike" kern="1200" cap="none" dirty="0" smtClean="0">
                          <a:solidFill>
                            <a:schemeClr val="tx1"/>
                          </a:solidFill>
                          <a:latin typeface="+mn-lt"/>
                          <a:ea typeface="+mn-ea"/>
                          <a:cs typeface="+mn-cs"/>
                          <a:sym typeface="Arial"/>
                        </a:rPr>
                        <a:t>Up to 50% of local match can be in-kind contributions</a:t>
                      </a:r>
                    </a:p>
                    <a:p>
                      <a:pPr marL="0" indent="0">
                        <a:buFont typeface="Arial" panose="020B0604020202020204" pitchFamily="34" charset="0"/>
                        <a:buNone/>
                      </a:pPr>
                      <a:endParaRPr lang="en-US" sz="1400" b="0" i="0" u="none" strike="noStrike" cap="none" dirty="0" smtClean="0">
                        <a:solidFill>
                          <a:schemeClr val="tx1"/>
                        </a:solidFill>
                        <a:latin typeface="+mn-lt"/>
                        <a:ea typeface="+mn-ea"/>
                        <a:cs typeface="+mn-cs"/>
                        <a:sym typeface="Arial"/>
                      </a:endParaRPr>
                    </a:p>
                  </a:txBody>
                  <a:tcPr>
                    <a:solidFill>
                      <a:schemeClr val="bg1"/>
                    </a:solidFill>
                  </a:tcPr>
                </a:tc>
                <a:extLst>
                  <a:ext uri="{0D108BD9-81ED-4DB2-BD59-A6C34878D82A}">
                    <a16:rowId xmlns:a16="http://schemas.microsoft.com/office/drawing/2014/main" val="2336660241"/>
                  </a:ext>
                </a:extLst>
              </a:tr>
            </a:tbl>
          </a:graphicData>
        </a:graphic>
      </p:graphicFrame>
    </p:spTree>
    <p:extLst>
      <p:ext uri="{BB962C8B-B14F-4D97-AF65-F5344CB8AC3E}">
        <p14:creationId xmlns:p14="http://schemas.microsoft.com/office/powerpoint/2010/main" val="1581172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Key Questions &amp; Recommended Actions</a:t>
            </a:r>
            <a:endParaRPr lang="en-US" sz="3000" dirty="0"/>
          </a:p>
        </p:txBody>
      </p:sp>
      <p:sp>
        <p:nvSpPr>
          <p:cNvPr id="5" name="TextBox 4"/>
          <p:cNvSpPr txBox="1"/>
          <p:nvPr/>
        </p:nvSpPr>
        <p:spPr>
          <a:xfrm>
            <a:off x="628650" y="1163574"/>
            <a:ext cx="8337042" cy="3477875"/>
          </a:xfrm>
          <a:prstGeom prst="rect">
            <a:avLst/>
          </a:prstGeom>
          <a:noFill/>
        </p:spPr>
        <p:txBody>
          <a:bodyPr wrap="square" rtlCol="0">
            <a:spAutoFit/>
          </a:bodyPr>
          <a:lstStyle/>
          <a:p>
            <a:r>
              <a:rPr lang="en-US" sz="1600" i="1" dirty="0" smtClean="0"/>
              <a:t>Questions to Consider: </a:t>
            </a:r>
            <a:endParaRPr lang="en-US" sz="1600" u="sng" dirty="0"/>
          </a:p>
          <a:p>
            <a:pPr marL="285750" indent="-285750">
              <a:buFont typeface="Courier New" panose="02070309020205020404" pitchFamily="49" charset="0"/>
              <a:buChar char="o"/>
            </a:pPr>
            <a:r>
              <a:rPr lang="en-US" sz="1600" dirty="0"/>
              <a:t>How can additional funds be used to support needs of children, families, teachers and VPI initiatives (e.g., local CLASS observations, curriculum, professional development)?</a:t>
            </a:r>
          </a:p>
          <a:p>
            <a:pPr marL="285750" indent="-285750">
              <a:buFont typeface="Courier New" panose="02070309020205020404" pitchFamily="49" charset="0"/>
              <a:buChar char="o"/>
            </a:pPr>
            <a:r>
              <a:rPr lang="en-US" sz="1600" dirty="0"/>
              <a:t>How can additional funds for VPI seats in community providers be used to bridge the gap between actual costs in private preschool and public preschool programs? </a:t>
            </a:r>
          </a:p>
          <a:p>
            <a:pPr marL="285750" indent="-285750">
              <a:buFont typeface="Courier New" panose="02070309020205020404" pitchFamily="49" charset="0"/>
              <a:buChar char="o"/>
            </a:pPr>
            <a:r>
              <a:rPr lang="en-US" sz="1600" dirty="0"/>
              <a:t>How can community provider add-on funds be used to serve 3</a:t>
            </a:r>
            <a:r>
              <a:rPr lang="en-US" sz="1600" dirty="0" smtClean="0"/>
              <a:t>- </a:t>
            </a:r>
            <a:r>
              <a:rPr lang="en-US" sz="1600" dirty="0"/>
              <a:t>or 4</a:t>
            </a:r>
            <a:r>
              <a:rPr lang="en-US" sz="1600" dirty="0" smtClean="0"/>
              <a:t>-year-olds </a:t>
            </a:r>
            <a:r>
              <a:rPr lang="en-US" sz="1600" dirty="0"/>
              <a:t>in community provider settings? </a:t>
            </a:r>
          </a:p>
          <a:p>
            <a:endParaRPr lang="en-US" sz="1600" u="sng" dirty="0" smtClean="0"/>
          </a:p>
          <a:p>
            <a:r>
              <a:rPr lang="en-US" sz="1600" u="sng" dirty="0" smtClean="0"/>
              <a:t>To Do: </a:t>
            </a:r>
            <a:endParaRPr lang="en-US" sz="1600" u="sng" dirty="0"/>
          </a:p>
          <a:p>
            <a:pPr marL="285750" indent="-285750">
              <a:buFont typeface="Wingdings" panose="05000000000000000000" pitchFamily="2" charset="2"/>
              <a:buChar char="ü"/>
            </a:pPr>
            <a:r>
              <a:rPr lang="en-US" sz="1600" dirty="0" smtClean="0"/>
              <a:t>Begin </a:t>
            </a:r>
            <a:r>
              <a:rPr lang="en-US" sz="1600" dirty="0"/>
              <a:t>budget development for 2021-2022 VPI program based on proposed increases</a:t>
            </a:r>
          </a:p>
          <a:p>
            <a:pPr marL="285750" indent="-285750">
              <a:buFont typeface="Wingdings" panose="05000000000000000000" pitchFamily="2" charset="2"/>
              <a:buChar char="ü"/>
            </a:pPr>
            <a:r>
              <a:rPr lang="en-US" sz="1600" dirty="0"/>
              <a:t>Reach out to preschool providers in your community to discuss serving </a:t>
            </a:r>
            <a:r>
              <a:rPr lang="en-US" sz="1600" dirty="0" smtClean="0"/>
              <a:t>3- </a:t>
            </a:r>
            <a:r>
              <a:rPr lang="en-US" sz="1600" dirty="0"/>
              <a:t>or </a:t>
            </a:r>
            <a:r>
              <a:rPr lang="en-US" sz="1600" dirty="0" smtClean="0"/>
              <a:t>4-year-olds </a:t>
            </a:r>
            <a:r>
              <a:rPr lang="en-US" sz="1600" dirty="0"/>
              <a:t>and how the community-provider add-on funds can support this work.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857630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How can we partner with community providers to reach school readiness goals? </a:t>
            </a:r>
            <a:endParaRPr lang="en-US" i="1" dirty="0"/>
          </a:p>
        </p:txBody>
      </p:sp>
    </p:spTree>
    <p:extLst>
      <p:ext uri="{BB962C8B-B14F-4D97-AF65-F5344CB8AC3E}">
        <p14:creationId xmlns:p14="http://schemas.microsoft.com/office/powerpoint/2010/main" val="3218643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548" y="53114"/>
            <a:ext cx="7886700" cy="691295"/>
          </a:xfrm>
        </p:spPr>
        <p:txBody>
          <a:bodyPr/>
          <a:lstStyle/>
          <a:p>
            <a:r>
              <a:rPr lang="en-US" sz="3100" dirty="0"/>
              <a:t>Grants for Partnering with Community </a:t>
            </a:r>
          </a:p>
        </p:txBody>
      </p:sp>
      <p:sp>
        <p:nvSpPr>
          <p:cNvPr id="3" name="Text Placeholder 2"/>
          <p:cNvSpPr>
            <a:spLocks noGrp="1"/>
          </p:cNvSpPr>
          <p:nvPr>
            <p:ph type="body" idx="1"/>
          </p:nvPr>
        </p:nvSpPr>
        <p:spPr>
          <a:xfrm>
            <a:off x="551098" y="566855"/>
            <a:ext cx="8592902" cy="3263400"/>
          </a:xfrm>
        </p:spPr>
        <p:txBody>
          <a:bodyPr/>
          <a:lstStyle/>
          <a:p>
            <a:pPr marL="139700" indent="0">
              <a:buNone/>
            </a:pPr>
            <a:r>
              <a:rPr lang="en-US" sz="1600" i="1" dirty="0" smtClean="0">
                <a:latin typeface="+mn-lt"/>
              </a:rPr>
              <a:t>Beyond accessing the VPI community-provider add-on, there are two other opportunities that VPI divisions should consider supporting or expanding in their region. </a:t>
            </a:r>
            <a:endParaRPr lang="en-US" sz="1600" i="1"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1283981562"/>
              </p:ext>
            </p:extLst>
          </p:nvPr>
        </p:nvGraphicFramePr>
        <p:xfrm>
          <a:off x="488954" y="1242060"/>
          <a:ext cx="8592902" cy="3901440"/>
        </p:xfrm>
        <a:graphic>
          <a:graphicData uri="http://schemas.openxmlformats.org/drawingml/2006/table">
            <a:tbl>
              <a:tblPr firstRow="1" bandRow="1">
                <a:tableStyleId>{5940675A-B579-460E-94D1-54222C63F5DA}</a:tableStyleId>
              </a:tblPr>
              <a:tblGrid>
                <a:gridCol w="2433000">
                  <a:extLst>
                    <a:ext uri="{9D8B030D-6E8A-4147-A177-3AD203B41FA5}">
                      <a16:colId xmlns:a16="http://schemas.microsoft.com/office/drawing/2014/main" val="2905553017"/>
                    </a:ext>
                  </a:extLst>
                </a:gridCol>
                <a:gridCol w="6159902">
                  <a:extLst>
                    <a:ext uri="{9D8B030D-6E8A-4147-A177-3AD203B41FA5}">
                      <a16:colId xmlns:a16="http://schemas.microsoft.com/office/drawing/2014/main" val="1166440231"/>
                    </a:ext>
                  </a:extLst>
                </a:gridCol>
              </a:tblGrid>
              <a:tr h="284884">
                <a:tc>
                  <a:txBody>
                    <a:bodyPr/>
                    <a:lstStyle/>
                    <a:p>
                      <a:r>
                        <a:rPr lang="en-US" sz="1400" b="1" i="1" dirty="0" smtClean="0">
                          <a:latin typeface="+mj-lt"/>
                        </a:rPr>
                        <a:t>Grant </a:t>
                      </a:r>
                      <a:endParaRPr lang="en-US" sz="1400" b="1" i="1" dirty="0">
                        <a:latin typeface="+mj-lt"/>
                      </a:endParaRPr>
                    </a:p>
                  </a:txBody>
                  <a:tcPr>
                    <a:solidFill>
                      <a:schemeClr val="accent1">
                        <a:lumMod val="20000"/>
                        <a:lumOff val="80000"/>
                      </a:schemeClr>
                    </a:solidFill>
                  </a:tcPr>
                </a:tc>
                <a:tc>
                  <a:txBody>
                    <a:bodyPr/>
                    <a:lstStyle/>
                    <a:p>
                      <a:r>
                        <a:rPr lang="en-US" sz="1400" b="1" i="1" dirty="0" smtClean="0">
                          <a:latin typeface="+mj-lt"/>
                        </a:rPr>
                        <a:t>What this would mean for Divisions</a:t>
                      </a:r>
                      <a:r>
                        <a:rPr lang="en-US" sz="1400" b="1" i="1" baseline="0" dirty="0" smtClean="0">
                          <a:latin typeface="+mj-lt"/>
                        </a:rPr>
                        <a:t> </a:t>
                      </a:r>
                      <a:endParaRPr lang="en-US" sz="1400" b="1" i="1" dirty="0">
                        <a:latin typeface="+mj-lt"/>
                      </a:endParaRPr>
                    </a:p>
                  </a:txBody>
                  <a:tcPr>
                    <a:solidFill>
                      <a:schemeClr val="accent1">
                        <a:lumMod val="20000"/>
                        <a:lumOff val="80000"/>
                      </a:schemeClr>
                    </a:solidFill>
                  </a:tcPr>
                </a:tc>
                <a:extLst>
                  <a:ext uri="{0D108BD9-81ED-4DB2-BD59-A6C34878D82A}">
                    <a16:rowId xmlns:a16="http://schemas.microsoft.com/office/drawing/2014/main" val="2396986381"/>
                  </a:ext>
                </a:extLst>
              </a:tr>
              <a:tr h="1082559">
                <a:tc>
                  <a:txBody>
                    <a:bodyPr/>
                    <a:lstStyle/>
                    <a:p>
                      <a:r>
                        <a:rPr lang="en-US" sz="1400" dirty="0">
                          <a:latin typeface="+mj-lt"/>
                        </a:rPr>
                        <a:t>Mixed Delivery</a:t>
                      </a:r>
                      <a:r>
                        <a:rPr lang="en-US" sz="1400" baseline="0" dirty="0">
                          <a:latin typeface="+mj-lt"/>
                        </a:rPr>
                        <a:t> Grants</a:t>
                      </a:r>
                    </a:p>
                    <a:p>
                      <a:r>
                        <a:rPr lang="en-US" sz="1100" baseline="0" dirty="0">
                          <a:latin typeface="+mj-lt"/>
                        </a:rPr>
                        <a:t>Administered by Virginia Early Childhood Foundation (VECF)</a:t>
                      </a:r>
                      <a:endParaRPr lang="en-US" sz="1100" dirty="0">
                        <a:latin typeface="+mj-lt"/>
                      </a:endParaRPr>
                    </a:p>
                  </a:txBody>
                  <a:tcPr>
                    <a:solidFill>
                      <a:schemeClr val="bg1">
                        <a:lumMod val="95000"/>
                      </a:schemeClr>
                    </a:solidFill>
                  </a:tcPr>
                </a:tc>
                <a:tc>
                  <a:txBody>
                    <a:bodyPr/>
                    <a:lstStyle/>
                    <a:p>
                      <a:pPr marL="171450" indent="-171450">
                        <a:buFont typeface="Arial" panose="020B0604020202020204" pitchFamily="34" charset="0"/>
                        <a:buChar char="•"/>
                      </a:pPr>
                      <a:r>
                        <a:rPr lang="en-US" sz="1400" baseline="0" dirty="0" smtClean="0">
                          <a:latin typeface="+mj-lt"/>
                        </a:rPr>
                        <a:t>Competitive grant funding to support public-private delivery of preschool services (3s and 4s) in private (non-school based) settings.</a:t>
                      </a:r>
                    </a:p>
                    <a:p>
                      <a:pPr marL="171450" indent="-171450">
                        <a:buFont typeface="Arial" panose="020B0604020202020204" pitchFamily="34" charset="0"/>
                        <a:buChar char="•"/>
                      </a:pPr>
                      <a:r>
                        <a:rPr lang="en-US" sz="1400" baseline="0" dirty="0" smtClean="0">
                          <a:latin typeface="+mj-lt"/>
                        </a:rPr>
                        <a:t>Provides significant funding for slots in mixed delivery settings (e.g., community providers) </a:t>
                      </a:r>
                    </a:p>
                    <a:p>
                      <a:pPr marL="171450" indent="-171450">
                        <a:buFont typeface="Arial" panose="020B0604020202020204" pitchFamily="34" charset="0"/>
                        <a:buChar char="•"/>
                      </a:pPr>
                      <a:r>
                        <a:rPr lang="en-US" sz="1400" baseline="0" dirty="0" smtClean="0">
                          <a:latin typeface="+mj-lt"/>
                        </a:rPr>
                        <a:t>Initiatives follow many VPI quality expectations, while also having flexibility to field-test innovative strategies, including regarding teacher qualifications</a:t>
                      </a:r>
                    </a:p>
                    <a:p>
                      <a:pPr marL="171450" indent="-171450">
                        <a:buFont typeface="Arial" panose="020B0604020202020204" pitchFamily="34" charset="0"/>
                        <a:buChar char="•"/>
                      </a:pPr>
                      <a:r>
                        <a:rPr lang="en-US" sz="1400" kern="1200" baseline="0" dirty="0" smtClean="0">
                          <a:solidFill>
                            <a:schemeClr val="tx1"/>
                          </a:solidFill>
                          <a:latin typeface="+mn-lt"/>
                          <a:ea typeface="+mn-ea"/>
                          <a:cs typeface="+mn-cs"/>
                        </a:rPr>
                        <a:t>Learn more at </a:t>
                      </a:r>
                      <a:r>
                        <a:rPr lang="en-US" sz="1400" kern="1200" baseline="0" dirty="0" smtClean="0">
                          <a:solidFill>
                            <a:schemeClr val="tx1"/>
                          </a:solidFill>
                          <a:latin typeface="+mn-lt"/>
                          <a:ea typeface="+mn-ea"/>
                          <a:cs typeface="+mn-cs"/>
                          <a:hlinkClick r:id="rId2"/>
                        </a:rPr>
                        <a:t>VECF website </a:t>
                      </a:r>
                      <a:r>
                        <a:rPr lang="en-US" sz="1400" kern="1200" baseline="0" dirty="0" smtClean="0">
                          <a:solidFill>
                            <a:schemeClr val="tx1"/>
                          </a:solidFill>
                          <a:latin typeface="+mn-lt"/>
                          <a:ea typeface="+mn-ea"/>
                          <a:cs typeface="+mn-cs"/>
                        </a:rPr>
                        <a:t>(vecf.org/opportunities-ahead/) </a:t>
                      </a:r>
                      <a:endParaRPr lang="en-US" sz="1400" kern="1200" baseline="0" dirty="0">
                        <a:solidFill>
                          <a:schemeClr val="tx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3492829154"/>
                  </a:ext>
                </a:extLst>
              </a:tr>
              <a:tr h="883140">
                <a:tc>
                  <a:txBody>
                    <a:bodyPr/>
                    <a:lstStyle/>
                    <a:p>
                      <a:r>
                        <a:rPr lang="en-US" sz="1400" kern="1200" dirty="0">
                          <a:solidFill>
                            <a:schemeClr val="tx1"/>
                          </a:solidFill>
                          <a:latin typeface="+mn-lt"/>
                          <a:ea typeface="+mn-ea"/>
                          <a:cs typeface="+mn-cs"/>
                        </a:rPr>
                        <a:t>Preschool</a:t>
                      </a:r>
                      <a:r>
                        <a:rPr lang="en-US" sz="1400" kern="1200" baseline="0" dirty="0">
                          <a:solidFill>
                            <a:schemeClr val="tx1"/>
                          </a:solidFill>
                          <a:latin typeface="+mn-lt"/>
                          <a:ea typeface="+mn-ea"/>
                          <a:cs typeface="+mn-cs"/>
                        </a:rPr>
                        <a:t> Development Grants B-5</a:t>
                      </a:r>
                    </a:p>
                    <a:p>
                      <a:r>
                        <a:rPr lang="en-US" sz="1100" kern="1200" baseline="0" dirty="0">
                          <a:solidFill>
                            <a:schemeClr val="tx1"/>
                          </a:solidFill>
                          <a:latin typeface="+mn-lt"/>
                          <a:ea typeface="+mn-ea"/>
                          <a:cs typeface="+mn-cs"/>
                        </a:rPr>
                        <a:t>(Administered by VDOE, VECF, and UVA administered) </a:t>
                      </a:r>
                      <a:endParaRPr lang="en-US" sz="1100" kern="1200" dirty="0">
                        <a:solidFill>
                          <a:schemeClr val="tx1"/>
                        </a:solidFill>
                        <a:latin typeface="+mn-lt"/>
                        <a:ea typeface="+mn-ea"/>
                        <a:cs typeface="+mn-cs"/>
                      </a:endParaRPr>
                    </a:p>
                  </a:txBody>
                  <a:tcPr>
                    <a:solidFill>
                      <a:schemeClr val="bg1">
                        <a:lumMod val="95000"/>
                      </a:schemeClr>
                    </a:solidFill>
                  </a:tcPr>
                </a:tc>
                <a:tc>
                  <a:txBody>
                    <a:bodyPr/>
                    <a:lstStyle/>
                    <a:p>
                      <a:pPr marL="285750" indent="-285750">
                        <a:buFont typeface="Arial" panose="020B0604020202020204" pitchFamily="34" charset="0"/>
                        <a:buChar char="•"/>
                      </a:pPr>
                      <a:r>
                        <a:rPr lang="en-US" sz="1400" b="0" i="0" u="none" strike="noStrike" cap="none" baseline="0" dirty="0" smtClean="0">
                          <a:solidFill>
                            <a:schemeClr val="tx1"/>
                          </a:solidFill>
                          <a:latin typeface="+mn-lt"/>
                          <a:ea typeface="+mn-ea"/>
                          <a:cs typeface="+mn-cs"/>
                          <a:sym typeface="Arial"/>
                        </a:rPr>
                        <a:t>Competitive grant funding to build, expand, and sustain birth-to-five (B-5) system that supports school readiness.</a:t>
                      </a:r>
                    </a:p>
                    <a:p>
                      <a:pPr marL="285750" indent="-285750">
                        <a:buFont typeface="Arial" panose="020B0604020202020204" pitchFamily="34" charset="0"/>
                        <a:buChar char="•"/>
                      </a:pPr>
                      <a:r>
                        <a:rPr lang="en-US" sz="1400" b="0" i="0" u="none" strike="noStrike" cap="none" baseline="0" dirty="0" smtClean="0">
                          <a:solidFill>
                            <a:schemeClr val="tx1"/>
                          </a:solidFill>
                          <a:latin typeface="+mn-lt"/>
                          <a:ea typeface="+mn-ea"/>
                          <a:cs typeface="+mn-cs"/>
                          <a:sym typeface="Arial"/>
                        </a:rPr>
                        <a:t>Does NOT fund slots or seats in any settings. </a:t>
                      </a:r>
                    </a:p>
                    <a:p>
                      <a:pPr marL="285750" indent="-285750">
                        <a:buFont typeface="Arial" panose="020B0604020202020204" pitchFamily="34" charset="0"/>
                        <a:buChar char="•"/>
                      </a:pPr>
                      <a:r>
                        <a:rPr lang="en-US" sz="1400" b="0" i="0" u="none" strike="noStrike" cap="none" baseline="0" dirty="0" smtClean="0">
                          <a:solidFill>
                            <a:schemeClr val="tx1"/>
                          </a:solidFill>
                          <a:latin typeface="+mn-lt"/>
                          <a:ea typeface="+mn-ea"/>
                          <a:cs typeface="+mn-cs"/>
                          <a:sym typeface="Arial"/>
                        </a:rPr>
                        <a:t>Focus on building a coordinated community effort to support effective interactions and experiences for all publicly-funded ECE programs. </a:t>
                      </a:r>
                    </a:p>
                    <a:p>
                      <a:pPr marL="285750" indent="-285750">
                        <a:buFont typeface="Arial" panose="020B0604020202020204" pitchFamily="34" charset="0"/>
                        <a:buChar char="•"/>
                      </a:pPr>
                      <a:r>
                        <a:rPr lang="en-US" sz="1400" b="0" i="0" u="none" strike="noStrike" cap="none" baseline="0" dirty="0" smtClean="0">
                          <a:solidFill>
                            <a:schemeClr val="tx1"/>
                          </a:solidFill>
                          <a:latin typeface="+mn-lt"/>
                          <a:ea typeface="+mn-ea"/>
                          <a:cs typeface="+mn-cs"/>
                          <a:sym typeface="Arial"/>
                        </a:rPr>
                        <a:t>Will participate in Practice Year 1 of the Unified Measurement and Improvement System</a:t>
                      </a:r>
                    </a:p>
                    <a:p>
                      <a:pPr marL="285750" indent="-285750">
                        <a:buFont typeface="Arial" panose="020B0604020202020204" pitchFamily="34" charset="0"/>
                        <a:buChar char="•"/>
                      </a:pPr>
                      <a:r>
                        <a:rPr lang="en-US" sz="1400" b="0" i="0" u="none" strike="noStrike" cap="none" baseline="0" dirty="0" smtClean="0">
                          <a:solidFill>
                            <a:schemeClr val="tx1"/>
                          </a:solidFill>
                          <a:latin typeface="+mn-lt"/>
                          <a:ea typeface="+mn-ea"/>
                          <a:cs typeface="+mn-cs"/>
                          <a:sym typeface="Arial"/>
                        </a:rPr>
                        <a:t>Learn more at </a:t>
                      </a:r>
                      <a:r>
                        <a:rPr lang="en-US" sz="1400" b="0" i="0" u="none" strike="noStrike" cap="none" baseline="0" dirty="0" smtClean="0">
                          <a:solidFill>
                            <a:schemeClr val="tx1"/>
                          </a:solidFill>
                          <a:latin typeface="+mn-lt"/>
                          <a:ea typeface="+mn-ea"/>
                          <a:cs typeface="+mn-cs"/>
                          <a:sym typeface="Arial"/>
                          <a:hlinkClick r:id="rId2"/>
                        </a:rPr>
                        <a:t>VECF website </a:t>
                      </a:r>
                      <a:r>
                        <a:rPr lang="en-US" sz="1400" b="0" i="0" u="none" strike="noStrike" cap="none" baseline="0" dirty="0" smtClean="0">
                          <a:solidFill>
                            <a:schemeClr val="tx1"/>
                          </a:solidFill>
                          <a:latin typeface="+mn-lt"/>
                          <a:ea typeface="+mn-ea"/>
                          <a:cs typeface="+mn-cs"/>
                          <a:sym typeface="Arial"/>
                        </a:rPr>
                        <a:t>(vecf.org/opportunities-ahead/).</a:t>
                      </a:r>
                      <a:endParaRPr lang="en-US" sz="1400" baseline="0" dirty="0">
                        <a:latin typeface="+mj-lt"/>
                      </a:endParaRPr>
                    </a:p>
                  </a:txBody>
                  <a:tcPr>
                    <a:solidFill>
                      <a:schemeClr val="bg1">
                        <a:lumMod val="95000"/>
                      </a:schemeClr>
                    </a:solidFill>
                  </a:tcPr>
                </a:tc>
                <a:extLst>
                  <a:ext uri="{0D108BD9-81ED-4DB2-BD59-A6C34878D82A}">
                    <a16:rowId xmlns:a16="http://schemas.microsoft.com/office/drawing/2014/main" val="1149545071"/>
                  </a:ext>
                </a:extLst>
              </a:tr>
            </a:tbl>
          </a:graphicData>
        </a:graphic>
      </p:graphicFrame>
    </p:spTree>
    <p:extLst>
      <p:ext uri="{BB962C8B-B14F-4D97-AF65-F5344CB8AC3E}">
        <p14:creationId xmlns:p14="http://schemas.microsoft.com/office/powerpoint/2010/main" val="1624158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Objectives and Agenda </a:t>
            </a:r>
            <a:endParaRPr lang="en-US" sz="3600" dirty="0"/>
          </a:p>
        </p:txBody>
      </p:sp>
      <p:sp>
        <p:nvSpPr>
          <p:cNvPr id="5" name="TextBox 4"/>
          <p:cNvSpPr txBox="1"/>
          <p:nvPr/>
        </p:nvSpPr>
        <p:spPr>
          <a:xfrm>
            <a:off x="511370" y="1027949"/>
            <a:ext cx="8524289" cy="3693319"/>
          </a:xfrm>
          <a:prstGeom prst="rect">
            <a:avLst/>
          </a:prstGeom>
          <a:noFill/>
        </p:spPr>
        <p:txBody>
          <a:bodyPr wrap="square" rtlCol="0">
            <a:spAutoFit/>
          </a:bodyPr>
          <a:lstStyle/>
          <a:p>
            <a:r>
              <a:rPr lang="en-US" sz="1600" i="1" dirty="0" smtClean="0"/>
              <a:t>This webinar will present recommended strategies and approaches to increase access for preschool aged children via the VPI program and community partnerships as localities begin planning for 2021-2022. Additional details about timelines and requirements will be covered in future webinars and office hours.  </a:t>
            </a:r>
            <a:endParaRPr lang="en-US" sz="1600" dirty="0" smtClean="0"/>
          </a:p>
          <a:p>
            <a:endParaRPr lang="en-US" sz="1600" b="1" dirty="0"/>
          </a:p>
          <a:p>
            <a:r>
              <a:rPr lang="en-US" sz="1600" b="1" dirty="0" smtClean="0"/>
              <a:t>Agenda: </a:t>
            </a:r>
          </a:p>
          <a:p>
            <a:pPr marL="342900" lvl="0" indent="-342900">
              <a:buFont typeface="+mj-lt"/>
              <a:buAutoNum type="arabicPeriod"/>
            </a:pPr>
            <a:r>
              <a:rPr lang="en-US" sz="1600" dirty="0"/>
              <a:t>Why is increasing access to pre-K </a:t>
            </a:r>
            <a:r>
              <a:rPr lang="en-US" sz="1600" dirty="0" smtClean="0"/>
              <a:t>critically important in 2021-2022? </a:t>
            </a:r>
          </a:p>
          <a:p>
            <a:pPr marL="342900" lvl="0" indent="-342900">
              <a:buFont typeface="+mj-lt"/>
              <a:buAutoNum type="arabicPeriod"/>
            </a:pPr>
            <a:r>
              <a:rPr lang="en-US" sz="1600" dirty="0" smtClean="0"/>
              <a:t>How can my division serve more 4-year-olds in VPI? </a:t>
            </a:r>
          </a:p>
          <a:p>
            <a:pPr marL="342900" lvl="0" indent="-342900">
              <a:buFont typeface="+mj-lt"/>
              <a:buAutoNum type="arabicPeriod"/>
            </a:pPr>
            <a:r>
              <a:rPr lang="en-US" sz="1600" dirty="0" smtClean="0"/>
              <a:t>How can my division expand to other ages in VPI? </a:t>
            </a:r>
            <a:endParaRPr lang="en-US" sz="1600" dirty="0"/>
          </a:p>
          <a:p>
            <a:pPr marL="342900" indent="-342900">
              <a:buFont typeface="+mj-lt"/>
              <a:buAutoNum type="arabicPeriod"/>
            </a:pPr>
            <a:r>
              <a:rPr lang="en-US" sz="1600" dirty="0" smtClean="0"/>
              <a:t>What are the opportunities to maximize funding? </a:t>
            </a:r>
          </a:p>
          <a:p>
            <a:pPr marL="342900" indent="-342900">
              <a:buFont typeface="+mj-lt"/>
              <a:buAutoNum type="arabicPeriod"/>
            </a:pPr>
            <a:r>
              <a:rPr lang="en-US" sz="1600" dirty="0" smtClean="0"/>
              <a:t>How can we partner with community-providers and other grants? </a:t>
            </a:r>
          </a:p>
          <a:p>
            <a:pPr marL="342900" indent="-342900">
              <a:buFont typeface="+mj-lt"/>
              <a:buAutoNum type="arabicPeriod"/>
            </a:pPr>
            <a:r>
              <a:rPr lang="en-US" sz="1600" dirty="0" smtClean="0"/>
              <a:t>Questions and Answers </a:t>
            </a:r>
            <a:endParaRPr lang="en-US" sz="16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4745693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5875" y="232764"/>
            <a:ext cx="7949953" cy="951030"/>
          </a:xfrm>
          <a:prstGeom prst="rect">
            <a:avLst/>
          </a:prstGeom>
        </p:spPr>
        <p:txBody>
          <a:bodyPr wrap="square">
            <a:spAutoFit/>
          </a:bodyPr>
          <a:lstStyle/>
          <a:p>
            <a:pPr>
              <a:lnSpc>
                <a:spcPct val="90000"/>
              </a:lnSpc>
              <a:buClr>
                <a:schemeClr val="accent2"/>
              </a:buClr>
              <a:buSzPts val="1400"/>
            </a:pPr>
            <a:r>
              <a:rPr lang="en-US" sz="3100" dirty="0">
                <a:solidFill>
                  <a:schemeClr val="accent2"/>
                </a:solidFill>
                <a:latin typeface="Trebuchet MS"/>
                <a:ea typeface="Trebuchet MS"/>
                <a:cs typeface="Trebuchet MS"/>
                <a:sym typeface="Trebuchet MS"/>
              </a:rPr>
              <a:t>Questions to Consider and Recommended Actions: Mixed Delivery </a:t>
            </a:r>
          </a:p>
        </p:txBody>
      </p:sp>
      <p:sp>
        <p:nvSpPr>
          <p:cNvPr id="4" name="TextBox 3"/>
          <p:cNvSpPr txBox="1"/>
          <p:nvPr/>
        </p:nvSpPr>
        <p:spPr>
          <a:xfrm>
            <a:off x="470516" y="1254816"/>
            <a:ext cx="8673484" cy="3511218"/>
          </a:xfrm>
          <a:prstGeom prst="rect">
            <a:avLst/>
          </a:prstGeom>
          <a:noFill/>
        </p:spPr>
        <p:txBody>
          <a:bodyPr wrap="square" rtlCol="0">
            <a:spAutoFit/>
          </a:bodyPr>
          <a:lstStyle/>
          <a:p>
            <a:r>
              <a:rPr lang="en-US" i="1"/>
              <a:t>Questions to Consider: </a:t>
            </a:r>
            <a:endParaRPr lang="en-US" u="sng"/>
          </a:p>
          <a:p>
            <a:pPr marL="285750" indent="-285750">
              <a:buFont typeface="Courier New" panose="02070309020205020404" pitchFamily="49" charset="0"/>
              <a:buChar char="o"/>
            </a:pPr>
            <a:r>
              <a:rPr lang="en-US"/>
              <a:t>What do we know about the needs, resources, and priorities of families with young children in our community?  Do VPI, Head Start, and/or child care subsidy consistently have waiting lists that leave children and families unserved? </a:t>
            </a:r>
          </a:p>
          <a:p>
            <a:pPr marL="285750" indent="-285750">
              <a:buFont typeface="Courier New" panose="02070309020205020404" pitchFamily="49" charset="0"/>
              <a:buChar char="o"/>
            </a:pPr>
            <a:r>
              <a:rPr lang="en-US"/>
              <a:t>What barriers exist to families being able to access high quality preschool for their children?</a:t>
            </a:r>
          </a:p>
          <a:p>
            <a:pPr marL="285750" indent="-285750">
              <a:buFont typeface="Courier New" panose="02070309020205020404" pitchFamily="49" charset="0"/>
              <a:buChar char="o"/>
            </a:pPr>
            <a:r>
              <a:rPr lang="en-US"/>
              <a:t>What organizations and leaders can be brought in to determine what new resources would best address these barriers?</a:t>
            </a:r>
          </a:p>
          <a:p>
            <a:pPr marL="285750" indent="-285750">
              <a:buFont typeface="Courier New" panose="02070309020205020404" pitchFamily="49" charset="0"/>
              <a:buChar char="o"/>
            </a:pPr>
            <a:r>
              <a:rPr lang="en-US"/>
              <a:t>Could increasing access to slots in community preschool and child care settings help meet the needs of unserved children and families?   </a:t>
            </a:r>
          </a:p>
          <a:p>
            <a:pPr marL="285750" indent="-285750">
              <a:buFont typeface="Courier New" panose="02070309020205020404" pitchFamily="49" charset="0"/>
              <a:buChar char="o"/>
            </a:pPr>
            <a:r>
              <a:rPr lang="en-US"/>
              <a:t>How can your locality ensure that resources are made available to those most in need of them?</a:t>
            </a:r>
          </a:p>
          <a:p>
            <a:pPr marL="285750" indent="-285750">
              <a:buFont typeface="Courier New" panose="02070309020205020404" pitchFamily="49" charset="0"/>
              <a:buChar char="o"/>
            </a:pPr>
            <a:endParaRPr lang="en-US" sz="800"/>
          </a:p>
          <a:p>
            <a:r>
              <a:rPr lang="en-US" i="1"/>
              <a:t>To Do:</a:t>
            </a:r>
          </a:p>
          <a:p>
            <a:pPr marL="285750" lvl="0" indent="-285750">
              <a:buFont typeface="Wingdings" panose="05000000000000000000" pitchFamily="2" charset="2"/>
              <a:buChar char="ü"/>
            </a:pPr>
            <a:r>
              <a:rPr lang="en-US"/>
              <a:t>Review information about MDG on VECF’s </a:t>
            </a:r>
            <a:r>
              <a:rPr lang="en-US">
                <a:hlinkClick r:id="rId2"/>
              </a:rPr>
              <a:t>MDG webpage.</a:t>
            </a:r>
            <a:endParaRPr lang="en-US"/>
          </a:p>
          <a:p>
            <a:pPr marL="285750" lvl="0" indent="-285750">
              <a:buFont typeface="Wingdings" panose="05000000000000000000" pitchFamily="2" charset="2"/>
              <a:buChar char="ü"/>
            </a:pPr>
            <a:r>
              <a:rPr lang="en-US"/>
              <a:t>Visit VECF’s </a:t>
            </a:r>
            <a:r>
              <a:rPr lang="en-US">
                <a:hlinkClick r:id="rId3"/>
              </a:rPr>
              <a:t>Opportunities Ahead webpage </a:t>
            </a:r>
            <a:r>
              <a:rPr lang="en-US"/>
              <a:t>on 2/1 for more on the LOI and Application Process. </a:t>
            </a:r>
          </a:p>
          <a:p>
            <a:pPr marL="285750" lvl="0" indent="-285750">
              <a:spcBef>
                <a:spcPts val="480"/>
              </a:spcBef>
              <a:buSzPct val="100000"/>
              <a:buFont typeface="Wingdings" panose="05000000000000000000" pitchFamily="2" charset="2"/>
              <a:buChar char="ü"/>
            </a:pPr>
            <a:r>
              <a:rPr lang="en-US"/>
              <a:t>Start or restart conversations with community partners about how Mixed Delivery can increase access to high quality preschool for eligible children in your community</a:t>
            </a:r>
            <a:endParaRPr lang="en-US" dirty="0"/>
          </a:p>
        </p:txBody>
      </p:sp>
    </p:spTree>
    <p:extLst>
      <p:ext uri="{BB962C8B-B14F-4D97-AF65-F5344CB8AC3E}">
        <p14:creationId xmlns:p14="http://schemas.microsoft.com/office/powerpoint/2010/main" val="4182504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9301" y="86855"/>
            <a:ext cx="8793333" cy="895630"/>
          </a:xfrm>
          <a:prstGeom prst="rect">
            <a:avLst/>
          </a:prstGeom>
        </p:spPr>
        <p:txBody>
          <a:bodyPr wrap="square">
            <a:spAutoFit/>
          </a:bodyPr>
          <a:lstStyle/>
          <a:p>
            <a:pPr>
              <a:lnSpc>
                <a:spcPct val="90000"/>
              </a:lnSpc>
              <a:buClr>
                <a:schemeClr val="accent2"/>
              </a:buClr>
              <a:buSzPts val="1400"/>
            </a:pPr>
            <a:r>
              <a:rPr lang="en-US" sz="2900" dirty="0">
                <a:solidFill>
                  <a:schemeClr val="accent2"/>
                </a:solidFill>
                <a:latin typeface="Trebuchet MS"/>
                <a:ea typeface="Trebuchet MS"/>
                <a:cs typeface="Trebuchet MS"/>
              </a:rPr>
              <a:t>Questions to Consider and Recommended Actions:  </a:t>
            </a:r>
            <a:br>
              <a:rPr lang="en-US" sz="2900" dirty="0">
                <a:solidFill>
                  <a:schemeClr val="accent2"/>
                </a:solidFill>
                <a:latin typeface="Trebuchet MS"/>
                <a:ea typeface="Trebuchet MS"/>
                <a:cs typeface="Trebuchet MS"/>
              </a:rPr>
            </a:br>
            <a:r>
              <a:rPr lang="en-US" sz="2900" dirty="0">
                <a:solidFill>
                  <a:schemeClr val="accent2"/>
                </a:solidFill>
                <a:latin typeface="Trebuchet MS"/>
                <a:ea typeface="Trebuchet MS"/>
                <a:cs typeface="Trebuchet MS"/>
              </a:rPr>
              <a:t>Preschool Development Grant (PDG)</a:t>
            </a:r>
          </a:p>
        </p:txBody>
      </p:sp>
      <p:sp>
        <p:nvSpPr>
          <p:cNvPr id="3" name="TextBox 2"/>
          <p:cNvSpPr txBox="1"/>
          <p:nvPr/>
        </p:nvSpPr>
        <p:spPr>
          <a:xfrm>
            <a:off x="615636" y="982485"/>
            <a:ext cx="8084744" cy="4011355"/>
          </a:xfrm>
          <a:prstGeom prst="rect">
            <a:avLst/>
          </a:prstGeom>
          <a:noFill/>
        </p:spPr>
        <p:txBody>
          <a:bodyPr wrap="square" rtlCol="0">
            <a:spAutoFit/>
          </a:bodyPr>
          <a:lstStyle/>
          <a:p>
            <a:pPr>
              <a:spcBef>
                <a:spcPts val="480"/>
              </a:spcBef>
              <a:buSzPct val="100000"/>
            </a:pPr>
            <a:r>
              <a:rPr lang="en-US" i="1" dirty="0"/>
              <a:t>Questions to Consider:</a:t>
            </a:r>
          </a:p>
          <a:p>
            <a:pPr marL="285750" indent="-285750">
              <a:spcBef>
                <a:spcPts val="480"/>
              </a:spcBef>
              <a:buSzPct val="100000"/>
              <a:buFont typeface="Arial" panose="020B0604020202020204" pitchFamily="34" charset="0"/>
              <a:buChar char="•"/>
            </a:pPr>
            <a:r>
              <a:rPr lang="en-US" dirty="0"/>
              <a:t>Could we provide more effective professional development to teachers in all publicly funded settings if we had access to timely accurate assessments of the quality of interactions in all publicly funded settings?</a:t>
            </a:r>
          </a:p>
          <a:p>
            <a:pPr marL="285750" indent="-285750">
              <a:spcBef>
                <a:spcPts val="480"/>
              </a:spcBef>
              <a:buSzPct val="100000"/>
              <a:buFont typeface="Arial" panose="020B0604020202020204" pitchFamily="34" charset="0"/>
              <a:buChar char="•"/>
            </a:pPr>
            <a:r>
              <a:rPr lang="en-US" dirty="0"/>
              <a:t>How can additional funds and infrastructure be used to support needs of children, families, and teachers (e.g., local CLASS observations and professional development)?</a:t>
            </a:r>
          </a:p>
          <a:p>
            <a:pPr marL="285750" indent="-285750">
              <a:spcBef>
                <a:spcPts val="480"/>
              </a:spcBef>
              <a:buSzPct val="100000"/>
              <a:buFont typeface="Arial" panose="020B0604020202020204" pitchFamily="34" charset="0"/>
              <a:buChar char="•"/>
            </a:pPr>
            <a:r>
              <a:rPr lang="en-US" dirty="0"/>
              <a:t>How can we ensure that families are aware of preschool and child care options available to them?</a:t>
            </a:r>
          </a:p>
          <a:p>
            <a:pPr>
              <a:spcBef>
                <a:spcPts val="480"/>
              </a:spcBef>
              <a:buSzPct val="100000"/>
            </a:pPr>
            <a:r>
              <a:rPr lang="en-US" i="1" dirty="0" smtClean="0"/>
              <a:t>To </a:t>
            </a:r>
            <a:r>
              <a:rPr lang="en-US" i="1" dirty="0"/>
              <a:t>Do:</a:t>
            </a:r>
          </a:p>
          <a:p>
            <a:pPr marL="285750" indent="-285750">
              <a:buSzPct val="100000"/>
              <a:buFont typeface="Wingdings" panose="05000000000000000000" pitchFamily="2" charset="2"/>
              <a:buChar char="ü"/>
            </a:pPr>
            <a:r>
              <a:rPr lang="en-US" dirty="0"/>
              <a:t>Review materials related to the PDG opportunity on </a:t>
            </a:r>
            <a:r>
              <a:rPr lang="en-US" u="sng" dirty="0">
                <a:solidFill>
                  <a:schemeClr val="hlink"/>
                </a:solidFill>
                <a:hlinkClick r:id="rId2"/>
              </a:rPr>
              <a:t>VECF’s website</a:t>
            </a:r>
            <a:r>
              <a:rPr lang="en-US" u="sng" dirty="0"/>
              <a:t>, </a:t>
            </a:r>
            <a:r>
              <a:rPr lang="en-US" b="1" i="1" dirty="0"/>
              <a:t>including the PDG Overview Information Session Webinar and Resources Document</a:t>
            </a:r>
            <a:endParaRPr lang="en-US" dirty="0"/>
          </a:p>
          <a:p>
            <a:pPr marL="285750" lvl="0" indent="-285750">
              <a:buSzPct val="100000"/>
              <a:buFont typeface="Wingdings" panose="05000000000000000000" pitchFamily="2" charset="2"/>
              <a:buChar char="ü"/>
            </a:pPr>
            <a:r>
              <a:rPr lang="en-US" dirty="0"/>
              <a:t>Start or restart conversations with community partners about how PDG B-5 can support your community:</a:t>
            </a:r>
          </a:p>
          <a:p>
            <a:pPr marL="768350" lvl="1" indent="-285750">
              <a:buSzPct val="100000"/>
              <a:buFont typeface="Arial" panose="020B0604020202020204" pitchFamily="34" charset="0"/>
              <a:buChar char="•"/>
            </a:pPr>
            <a:r>
              <a:rPr lang="en-US" dirty="0"/>
              <a:t>In building community infrastructure </a:t>
            </a:r>
          </a:p>
          <a:p>
            <a:pPr marL="768350" lvl="1" indent="-285750">
              <a:buSzPct val="100000"/>
              <a:buFont typeface="Arial" panose="020B0604020202020204" pitchFamily="34" charset="0"/>
              <a:buChar char="•"/>
            </a:pPr>
            <a:r>
              <a:rPr lang="en-US" dirty="0"/>
              <a:t>In preparing the uniform measurement and improvement system</a:t>
            </a:r>
          </a:p>
          <a:p>
            <a:pPr marL="768350" lvl="1" indent="-285750">
              <a:buSzPct val="100000"/>
              <a:buFont typeface="Arial" panose="020B0604020202020204" pitchFamily="34" charset="0"/>
              <a:buChar char="•"/>
            </a:pPr>
            <a:r>
              <a:rPr lang="en-US" dirty="0"/>
              <a:t>In measuring and increasing access to and strengthen quality of ECCE for at-risk children in your community </a:t>
            </a:r>
          </a:p>
        </p:txBody>
      </p:sp>
    </p:spTree>
    <p:extLst>
      <p:ext uri="{BB962C8B-B14F-4D97-AF65-F5344CB8AC3E}">
        <p14:creationId xmlns:p14="http://schemas.microsoft.com/office/powerpoint/2010/main" val="2394233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Proposed </a:t>
            </a:r>
            <a:r>
              <a:rPr lang="en-US" dirty="0" smtClean="0"/>
              <a:t>Strategies for Serving More Preschoolers</a:t>
            </a:r>
            <a:br>
              <a:rPr lang="en-US" dirty="0" smtClean="0"/>
            </a:br>
            <a:r>
              <a:rPr lang="en-US" dirty="0"/>
              <a:t/>
            </a:r>
            <a:br>
              <a:rPr lang="en-US" dirty="0"/>
            </a:br>
            <a:r>
              <a:rPr lang="en-US" sz="2800" i="1" dirty="0" smtClean="0"/>
              <a:t>Preparing for the May 15 VPI Application</a:t>
            </a:r>
            <a:endParaRPr lang="en-US" sz="2800" i="1" dirty="0"/>
          </a:p>
        </p:txBody>
      </p:sp>
    </p:spTree>
    <p:extLst>
      <p:ext uri="{BB962C8B-B14F-4D97-AF65-F5344CB8AC3E}">
        <p14:creationId xmlns:p14="http://schemas.microsoft.com/office/powerpoint/2010/main" val="40569171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77973572"/>
              </p:ext>
            </p:extLst>
          </p:nvPr>
        </p:nvGraphicFramePr>
        <p:xfrm>
          <a:off x="406658" y="355095"/>
          <a:ext cx="8592902" cy="4114554"/>
        </p:xfrm>
        <a:graphic>
          <a:graphicData uri="http://schemas.openxmlformats.org/drawingml/2006/table">
            <a:tbl>
              <a:tblPr firstRow="1" bandRow="1">
                <a:tableStyleId>{5940675A-B579-460E-94D1-54222C63F5DA}</a:tableStyleId>
              </a:tblPr>
              <a:tblGrid>
                <a:gridCol w="2433000">
                  <a:extLst>
                    <a:ext uri="{9D8B030D-6E8A-4147-A177-3AD203B41FA5}">
                      <a16:colId xmlns:a16="http://schemas.microsoft.com/office/drawing/2014/main" val="2905553017"/>
                    </a:ext>
                  </a:extLst>
                </a:gridCol>
                <a:gridCol w="6159902">
                  <a:extLst>
                    <a:ext uri="{9D8B030D-6E8A-4147-A177-3AD203B41FA5}">
                      <a16:colId xmlns:a16="http://schemas.microsoft.com/office/drawing/2014/main" val="1166440231"/>
                    </a:ext>
                  </a:extLst>
                </a:gridCol>
              </a:tblGrid>
              <a:tr h="335034">
                <a:tc>
                  <a:txBody>
                    <a:bodyPr/>
                    <a:lstStyle/>
                    <a:p>
                      <a:r>
                        <a:rPr lang="en-US" sz="1400" b="1" i="1" dirty="0" smtClean="0">
                          <a:latin typeface="+mj-lt"/>
                        </a:rPr>
                        <a:t>Strategy </a:t>
                      </a:r>
                      <a:endParaRPr lang="en-US" sz="1400" b="1" i="1" dirty="0">
                        <a:latin typeface="+mj-lt"/>
                      </a:endParaRPr>
                    </a:p>
                  </a:txBody>
                  <a:tcPr>
                    <a:solidFill>
                      <a:schemeClr val="accent1">
                        <a:lumMod val="20000"/>
                        <a:lumOff val="80000"/>
                      </a:schemeClr>
                    </a:solidFill>
                  </a:tcPr>
                </a:tc>
                <a:tc>
                  <a:txBody>
                    <a:bodyPr/>
                    <a:lstStyle/>
                    <a:p>
                      <a:r>
                        <a:rPr lang="en-US" sz="1400" b="1" i="1" dirty="0" smtClean="0">
                          <a:latin typeface="+mj-lt"/>
                        </a:rPr>
                        <a:t>What this would mean for Divisions</a:t>
                      </a:r>
                      <a:r>
                        <a:rPr lang="en-US" sz="1400" b="1" i="1" baseline="0" dirty="0" smtClean="0">
                          <a:latin typeface="+mj-lt"/>
                        </a:rPr>
                        <a:t> </a:t>
                      </a:r>
                      <a:endParaRPr lang="en-US" sz="1400" b="1" i="1" dirty="0">
                        <a:latin typeface="+mj-lt"/>
                      </a:endParaRPr>
                    </a:p>
                  </a:txBody>
                  <a:tcPr>
                    <a:solidFill>
                      <a:schemeClr val="accent1">
                        <a:lumMod val="20000"/>
                        <a:lumOff val="80000"/>
                      </a:schemeClr>
                    </a:solidFill>
                  </a:tcPr>
                </a:tc>
                <a:extLst>
                  <a:ext uri="{0D108BD9-81ED-4DB2-BD59-A6C34878D82A}">
                    <a16:rowId xmlns:a16="http://schemas.microsoft.com/office/drawing/2014/main" val="2396986381"/>
                  </a:ext>
                </a:extLst>
              </a:tr>
              <a:tr h="765075">
                <a:tc>
                  <a:txBody>
                    <a:bodyPr/>
                    <a:lstStyle/>
                    <a:p>
                      <a:r>
                        <a:rPr lang="en-US" sz="1400" kern="1200" dirty="0" smtClean="0">
                          <a:solidFill>
                            <a:schemeClr val="tx1"/>
                          </a:solidFill>
                          <a:latin typeface="+mn-lt"/>
                          <a:ea typeface="+mn-ea"/>
                          <a:cs typeface="+mn-cs"/>
                        </a:rPr>
                        <a:t>Report the full number of</a:t>
                      </a:r>
                      <a:r>
                        <a:rPr lang="en-US" sz="1400" kern="1200" baseline="0" dirty="0" smtClean="0">
                          <a:solidFill>
                            <a:schemeClr val="tx1"/>
                          </a:solidFill>
                          <a:latin typeface="+mn-lt"/>
                          <a:ea typeface="+mn-ea"/>
                          <a:cs typeface="+mn-cs"/>
                        </a:rPr>
                        <a:t> 4-year-olds your division can serve by including a spring waitlist. </a:t>
                      </a:r>
                    </a:p>
                    <a:p>
                      <a:endParaRPr lang="en-US" sz="1400" dirty="0" smtClean="0">
                        <a:latin typeface="+mj-lt"/>
                      </a:endParaRPr>
                    </a:p>
                  </a:txBody>
                  <a:tcPr>
                    <a:solidFill>
                      <a:schemeClr val="bg1">
                        <a:lumMod val="95000"/>
                      </a:schemeClr>
                    </a:solidFill>
                  </a:tcPr>
                </a:tc>
                <a:tc>
                  <a:txBody>
                    <a:bodyPr/>
                    <a:lstStyle/>
                    <a:p>
                      <a:pPr marL="285750" indent="-285750">
                        <a:buFont typeface="Arial" panose="020B0604020202020204" pitchFamily="34" charset="0"/>
                        <a:buChar char="•"/>
                      </a:pPr>
                      <a:r>
                        <a:rPr lang="en-US" sz="1400" kern="1200" dirty="0" smtClean="0">
                          <a:solidFill>
                            <a:schemeClr val="tx1"/>
                          </a:solidFill>
                          <a:latin typeface="+mn-lt"/>
                          <a:ea typeface="+mn-ea"/>
                          <a:cs typeface="+mn-cs"/>
                        </a:rPr>
                        <a:t>Indicating</a:t>
                      </a:r>
                      <a:r>
                        <a:rPr lang="en-US" sz="1400" kern="1200" baseline="0" dirty="0" smtClean="0">
                          <a:solidFill>
                            <a:schemeClr val="tx1"/>
                          </a:solidFill>
                          <a:latin typeface="+mn-lt"/>
                          <a:ea typeface="+mn-ea"/>
                          <a:cs typeface="+mn-cs"/>
                        </a:rPr>
                        <a:t> a waitlist on the </a:t>
                      </a:r>
                      <a:r>
                        <a:rPr lang="en-US" sz="1400" kern="1200" baseline="0" dirty="0" smtClean="0">
                          <a:solidFill>
                            <a:srgbClr val="FF0000"/>
                          </a:solidFill>
                          <a:latin typeface="+mn-lt"/>
                          <a:ea typeface="+mn-ea"/>
                          <a:cs typeface="+mn-cs"/>
                        </a:rPr>
                        <a:t>May 15 VPI Application </a:t>
                      </a:r>
                      <a:r>
                        <a:rPr lang="en-US" sz="1400" kern="1200" baseline="0" dirty="0" smtClean="0">
                          <a:solidFill>
                            <a:schemeClr val="tx1"/>
                          </a:solidFill>
                          <a:latin typeface="+mn-lt"/>
                          <a:ea typeface="+mn-ea"/>
                          <a:cs typeface="+mn-cs"/>
                        </a:rPr>
                        <a:t>may result in additional state-allocated seats (4s).</a:t>
                      </a:r>
                    </a:p>
                    <a:p>
                      <a:pPr marL="285750" indent="-285750">
                        <a:buFont typeface="Arial" panose="020B0604020202020204" pitchFamily="34" charset="0"/>
                        <a:buChar char="•"/>
                      </a:pPr>
                      <a:r>
                        <a:rPr lang="en-US" sz="1400" kern="1200" baseline="0" dirty="0" smtClean="0">
                          <a:solidFill>
                            <a:schemeClr val="tx1"/>
                          </a:solidFill>
                          <a:latin typeface="+mn-lt"/>
                          <a:ea typeface="+mn-ea"/>
                          <a:cs typeface="+mn-cs"/>
                        </a:rPr>
                        <a:t>Divisions who do not project to use all of their allocated seats may have them reallocated to other divisions</a:t>
                      </a:r>
                    </a:p>
                    <a:p>
                      <a:pPr marL="285750" indent="-285750">
                        <a:buFont typeface="Arial" panose="020B0604020202020204" pitchFamily="34" charset="0"/>
                        <a:buChar char="•"/>
                      </a:pPr>
                      <a:r>
                        <a:rPr lang="en-US" sz="1400" kern="1200" baseline="0" dirty="0" smtClean="0">
                          <a:solidFill>
                            <a:schemeClr val="tx1"/>
                          </a:solidFill>
                          <a:latin typeface="+mn-lt"/>
                          <a:ea typeface="+mn-ea"/>
                          <a:cs typeface="+mn-cs"/>
                        </a:rPr>
                        <a:t>Divisions will learn results of reallocation by July 1, 2021. </a:t>
                      </a:r>
                    </a:p>
                  </a:txBody>
                  <a:tcPr>
                    <a:solidFill>
                      <a:schemeClr val="bg1">
                        <a:lumMod val="95000"/>
                      </a:schemeClr>
                    </a:solidFill>
                  </a:tcPr>
                </a:tc>
                <a:extLst>
                  <a:ext uri="{0D108BD9-81ED-4DB2-BD59-A6C34878D82A}">
                    <a16:rowId xmlns:a16="http://schemas.microsoft.com/office/drawing/2014/main" val="3492829154"/>
                  </a:ext>
                </a:extLst>
              </a:tr>
              <a:tr h="621679">
                <a:tc>
                  <a:txBody>
                    <a:bodyPr/>
                    <a:lstStyle/>
                    <a:p>
                      <a:r>
                        <a:rPr lang="en-US" sz="1400" kern="1200" dirty="0" smtClean="0">
                          <a:solidFill>
                            <a:schemeClr val="tx1"/>
                          </a:solidFill>
                          <a:latin typeface="+mn-lt"/>
                          <a:ea typeface="+mn-ea"/>
                          <a:cs typeface="+mn-cs"/>
                        </a:rPr>
                        <a:t>Increase the teacher-child ratio in VPI Classrooms.</a:t>
                      </a:r>
                    </a:p>
                    <a:p>
                      <a:endParaRPr lang="en-US" sz="1400" dirty="0">
                        <a:latin typeface="+mj-lt"/>
                      </a:endParaRPr>
                    </a:p>
                  </a:txBody>
                  <a:tcPr>
                    <a:solidFill>
                      <a:schemeClr val="bg1"/>
                    </a:solidFill>
                  </a:tcPr>
                </a:tc>
                <a:tc>
                  <a:txBody>
                    <a:bodyPr/>
                    <a:lstStyle/>
                    <a:p>
                      <a:pPr marL="285750" indent="-285750">
                        <a:buFont typeface="Arial" panose="020B0604020202020204" pitchFamily="34" charset="0"/>
                        <a:buChar char="•"/>
                      </a:pPr>
                      <a:r>
                        <a:rPr lang="en-US" sz="1400" kern="1200" dirty="0" smtClean="0">
                          <a:solidFill>
                            <a:schemeClr val="tx1"/>
                          </a:solidFill>
                          <a:latin typeface="+mn-lt"/>
                          <a:ea typeface="+mn-ea"/>
                          <a:cs typeface="+mn-cs"/>
                        </a:rPr>
                        <a:t>VPI Programs</a:t>
                      </a:r>
                      <a:r>
                        <a:rPr lang="en-US" sz="1400" kern="1200" baseline="0" dirty="0" smtClean="0">
                          <a:solidFill>
                            <a:schemeClr val="tx1"/>
                          </a:solidFill>
                          <a:latin typeface="+mn-lt"/>
                          <a:ea typeface="+mn-ea"/>
                          <a:cs typeface="+mn-cs"/>
                        </a:rPr>
                        <a:t> that meet VPI Program Guidelines will be permitted a 1 to 10 ratio (not to exceed 20).</a:t>
                      </a:r>
                    </a:p>
                  </a:txBody>
                  <a:tcPr>
                    <a:solidFill>
                      <a:schemeClr val="bg1"/>
                    </a:solidFill>
                  </a:tcPr>
                </a:tc>
                <a:extLst>
                  <a:ext uri="{0D108BD9-81ED-4DB2-BD59-A6C34878D82A}">
                    <a16:rowId xmlns:a16="http://schemas.microsoft.com/office/drawing/2014/main" val="2336660241"/>
                  </a:ext>
                </a:extLst>
              </a:tr>
              <a:tr h="594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Submit a waiver for increased local criteria.</a:t>
                      </a:r>
                      <a:r>
                        <a:rPr lang="en-US" sz="1400" kern="1200" baseline="0" dirty="0" smtClean="0">
                          <a:solidFill>
                            <a:schemeClr val="tx1"/>
                          </a:solidFill>
                          <a:latin typeface="+mn-lt"/>
                          <a:ea typeface="+mn-ea"/>
                          <a:cs typeface="+mn-cs"/>
                        </a:rPr>
                        <a:t> </a:t>
                      </a:r>
                      <a:endParaRPr lang="en-US" sz="1400" i="0" dirty="0">
                        <a:latin typeface="+mj-lt"/>
                      </a:endParaRPr>
                    </a:p>
                  </a:txBody>
                  <a:tcP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kern="1200" cap="none" dirty="0" smtClean="0">
                          <a:solidFill>
                            <a:schemeClr val="tx1"/>
                          </a:solidFill>
                          <a:latin typeface="+mn-lt"/>
                          <a:ea typeface="+mn-ea"/>
                          <a:cs typeface="+mn-cs"/>
                          <a:sym typeface="Arial"/>
                        </a:rPr>
                        <a:t>Seek a waiver to serve more than 15% of slots through local criteria to meet the needs of more at-risk children in the community</a:t>
                      </a:r>
                      <a:r>
                        <a:rPr lang="en-US" sz="1400" b="0" i="0" u="none" strike="noStrike" kern="1200" cap="none" baseline="0" dirty="0" smtClean="0">
                          <a:solidFill>
                            <a:schemeClr val="tx1"/>
                          </a:solidFill>
                          <a:latin typeface="+mn-lt"/>
                          <a:ea typeface="+mn-ea"/>
                          <a:cs typeface="+mn-cs"/>
                          <a:sym typeface="Arial"/>
                        </a:rPr>
                        <a:t> </a:t>
                      </a:r>
                      <a:r>
                        <a:rPr lang="en-US" sz="1400" b="0" i="0" u="none" strike="noStrike" kern="1200" cap="none" baseline="0" dirty="0" smtClean="0">
                          <a:solidFill>
                            <a:srgbClr val="FF0000"/>
                          </a:solidFill>
                          <a:latin typeface="+mn-lt"/>
                          <a:ea typeface="+mn-ea"/>
                          <a:cs typeface="+mn-cs"/>
                          <a:sym typeface="Arial"/>
                        </a:rPr>
                        <a:t>(starting spring 2020)</a:t>
                      </a:r>
                      <a:endParaRPr lang="en-US" sz="1400" b="0" i="0" u="none" strike="noStrike" kern="1200" cap="none" dirty="0" smtClean="0">
                        <a:solidFill>
                          <a:srgbClr val="FF0000"/>
                        </a:solidFill>
                        <a:latin typeface="+mn-lt"/>
                        <a:ea typeface="+mn-ea"/>
                        <a:cs typeface="+mn-cs"/>
                        <a:sym typeface="Arial"/>
                      </a:endParaRPr>
                    </a:p>
                  </a:txBody>
                  <a:tcPr>
                    <a:solidFill>
                      <a:schemeClr val="bg1"/>
                    </a:solidFill>
                  </a:tcPr>
                </a:tc>
                <a:extLst>
                  <a:ext uri="{0D108BD9-81ED-4DB2-BD59-A6C34878D82A}">
                    <a16:rowId xmlns:a16="http://schemas.microsoft.com/office/drawing/2014/main" val="2954720277"/>
                  </a:ext>
                </a:extLst>
              </a:tr>
              <a:tr h="594360">
                <a:tc>
                  <a:txBody>
                    <a:bodyPr/>
                    <a:lstStyle/>
                    <a:p>
                      <a:r>
                        <a:rPr lang="en-US" sz="1400" b="1" i="0" kern="1200" dirty="0" smtClean="0">
                          <a:solidFill>
                            <a:srgbClr val="C00000"/>
                          </a:solidFill>
                          <a:latin typeface="+mn-lt"/>
                          <a:ea typeface="+mn-ea"/>
                          <a:cs typeface="+mn-cs"/>
                        </a:rPr>
                        <a:t>NEW: </a:t>
                      </a:r>
                      <a:r>
                        <a:rPr lang="en-US" sz="1400" b="0" i="0" kern="1200" dirty="0" smtClean="0">
                          <a:solidFill>
                            <a:schemeClr val="tx1"/>
                          </a:solidFill>
                          <a:latin typeface="+mn-lt"/>
                          <a:ea typeface="+mn-ea"/>
                          <a:cs typeface="+mn-cs"/>
                        </a:rPr>
                        <a:t>Focus enrollment on including</a:t>
                      </a:r>
                      <a:r>
                        <a:rPr lang="en-US" sz="1400" b="0" i="0" kern="1200" baseline="0" dirty="0" smtClean="0">
                          <a:solidFill>
                            <a:schemeClr val="tx1"/>
                          </a:solidFill>
                          <a:latin typeface="+mn-lt"/>
                          <a:ea typeface="+mn-ea"/>
                          <a:cs typeface="+mn-cs"/>
                        </a:rPr>
                        <a:t> s</a:t>
                      </a:r>
                      <a:r>
                        <a:rPr lang="en-US" sz="1400" i="0" kern="1200" baseline="0" dirty="0" smtClean="0">
                          <a:solidFill>
                            <a:schemeClr val="tx1"/>
                          </a:solidFill>
                          <a:latin typeface="+mn-lt"/>
                          <a:ea typeface="+mn-ea"/>
                          <a:cs typeface="+mn-cs"/>
                        </a:rPr>
                        <a:t>tudents with disabilities in VPI classrooms.</a:t>
                      </a:r>
                      <a:endParaRPr lang="en-US" sz="1400" i="0" kern="1200" dirty="0" smtClean="0">
                        <a:solidFill>
                          <a:schemeClr val="tx1"/>
                        </a:solidFill>
                        <a:latin typeface="+mn-lt"/>
                        <a:ea typeface="+mn-ea"/>
                        <a:cs typeface="+mn-cs"/>
                      </a:endParaRPr>
                    </a:p>
                  </a:txBody>
                  <a:tcPr>
                    <a:solidFill>
                      <a:schemeClr val="bg1"/>
                    </a:solidFill>
                  </a:tcPr>
                </a:tc>
                <a:tc>
                  <a:txBody>
                    <a:bodyPr/>
                    <a:lstStyle/>
                    <a:p>
                      <a:pPr marL="285750" indent="-285750">
                        <a:buFont typeface="Arial" panose="020B0604020202020204" pitchFamily="34" charset="0"/>
                        <a:buChar char="•"/>
                      </a:pPr>
                      <a:r>
                        <a:rPr lang="en-US" sz="1400" kern="1200" baseline="0" dirty="0" smtClean="0">
                          <a:solidFill>
                            <a:schemeClr val="tx1"/>
                          </a:solidFill>
                          <a:latin typeface="+mn-lt"/>
                          <a:ea typeface="+mn-ea"/>
                          <a:cs typeface="+mn-cs"/>
                        </a:rPr>
                        <a:t>For 2021-2022 a target inclusion rate of 10% all children enrolled in local VPI programs are children with Individualized Education Programs. </a:t>
                      </a:r>
                    </a:p>
                    <a:p>
                      <a:pPr marL="285750" indent="-285750">
                        <a:buFont typeface="Arial" panose="020B0604020202020204" pitchFamily="34" charset="0"/>
                        <a:buChar char="•"/>
                      </a:pPr>
                      <a:r>
                        <a:rPr lang="en-US" sz="1400" kern="1200" baseline="0" dirty="0" smtClean="0">
                          <a:solidFill>
                            <a:schemeClr val="tx1"/>
                          </a:solidFill>
                          <a:latin typeface="+mn-lt"/>
                          <a:ea typeface="+mn-ea"/>
                          <a:cs typeface="+mn-cs"/>
                        </a:rPr>
                        <a:t>VPI programs falling below 10% will provide reasons target was not achieved and actions to meet or exceed the target in the next school year.</a:t>
                      </a:r>
                    </a:p>
                  </a:txBody>
                  <a:tcPr>
                    <a:solidFill>
                      <a:schemeClr val="bg1"/>
                    </a:solidFill>
                  </a:tcPr>
                </a:tc>
                <a:extLst>
                  <a:ext uri="{0D108BD9-81ED-4DB2-BD59-A6C34878D82A}">
                    <a16:rowId xmlns:a16="http://schemas.microsoft.com/office/drawing/2014/main" val="417425724"/>
                  </a:ext>
                </a:extLst>
              </a:tr>
            </a:tbl>
          </a:graphicData>
        </a:graphic>
      </p:graphicFrame>
    </p:spTree>
    <p:extLst>
      <p:ext uri="{BB962C8B-B14F-4D97-AF65-F5344CB8AC3E}">
        <p14:creationId xmlns:p14="http://schemas.microsoft.com/office/powerpoint/2010/main" val="27615800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87878539"/>
              </p:ext>
            </p:extLst>
          </p:nvPr>
        </p:nvGraphicFramePr>
        <p:xfrm>
          <a:off x="528754" y="233299"/>
          <a:ext cx="8517636" cy="4260959"/>
        </p:xfrm>
        <a:graphic>
          <a:graphicData uri="http://schemas.openxmlformats.org/drawingml/2006/table">
            <a:tbl>
              <a:tblPr firstRow="1" bandRow="1">
                <a:tableStyleId>{5940675A-B579-460E-94D1-54222C63F5DA}</a:tableStyleId>
              </a:tblPr>
              <a:tblGrid>
                <a:gridCol w="2411688">
                  <a:extLst>
                    <a:ext uri="{9D8B030D-6E8A-4147-A177-3AD203B41FA5}">
                      <a16:colId xmlns:a16="http://schemas.microsoft.com/office/drawing/2014/main" val="2905553017"/>
                    </a:ext>
                  </a:extLst>
                </a:gridCol>
                <a:gridCol w="6105948">
                  <a:extLst>
                    <a:ext uri="{9D8B030D-6E8A-4147-A177-3AD203B41FA5}">
                      <a16:colId xmlns:a16="http://schemas.microsoft.com/office/drawing/2014/main" val="1166440231"/>
                    </a:ext>
                  </a:extLst>
                </a:gridCol>
              </a:tblGrid>
              <a:tr h="338441">
                <a:tc>
                  <a:txBody>
                    <a:bodyPr/>
                    <a:lstStyle/>
                    <a:p>
                      <a:r>
                        <a:rPr lang="en-US" sz="1400" b="1" i="1" dirty="0" smtClean="0">
                          <a:latin typeface="+mj-lt"/>
                        </a:rPr>
                        <a:t>Strategy</a:t>
                      </a:r>
                      <a:endParaRPr lang="en-US" sz="1400" b="1" i="1" dirty="0">
                        <a:latin typeface="+mj-lt"/>
                      </a:endParaRPr>
                    </a:p>
                  </a:txBody>
                  <a:tcPr>
                    <a:solidFill>
                      <a:schemeClr val="accent1">
                        <a:lumMod val="20000"/>
                        <a:lumOff val="80000"/>
                      </a:schemeClr>
                    </a:solidFill>
                  </a:tcPr>
                </a:tc>
                <a:tc>
                  <a:txBody>
                    <a:bodyPr/>
                    <a:lstStyle/>
                    <a:p>
                      <a:r>
                        <a:rPr lang="en-US" sz="1400" b="1" i="1" dirty="0" smtClean="0">
                          <a:latin typeface="+mj-lt"/>
                        </a:rPr>
                        <a:t>What this would mean for Divisions</a:t>
                      </a:r>
                      <a:r>
                        <a:rPr lang="en-US" sz="1400" b="1" i="1" baseline="0" dirty="0" smtClean="0">
                          <a:latin typeface="+mj-lt"/>
                        </a:rPr>
                        <a:t> </a:t>
                      </a:r>
                      <a:endParaRPr lang="en-US" sz="1400" b="1" i="1" dirty="0">
                        <a:latin typeface="+mj-lt"/>
                      </a:endParaRPr>
                    </a:p>
                  </a:txBody>
                  <a:tcPr>
                    <a:solidFill>
                      <a:schemeClr val="accent1">
                        <a:lumMod val="20000"/>
                        <a:lumOff val="80000"/>
                      </a:schemeClr>
                    </a:solidFill>
                  </a:tcPr>
                </a:tc>
                <a:extLst>
                  <a:ext uri="{0D108BD9-81ED-4DB2-BD59-A6C34878D82A}">
                    <a16:rowId xmlns:a16="http://schemas.microsoft.com/office/drawing/2014/main" val="2396986381"/>
                  </a:ext>
                </a:extLst>
              </a:tr>
              <a:tr h="1168779">
                <a:tc>
                  <a:txBody>
                    <a:bodyPr/>
                    <a:lstStyle/>
                    <a:p>
                      <a:r>
                        <a:rPr lang="en-US" sz="1400" b="1" i="0" kern="1200" dirty="0" smtClean="0">
                          <a:solidFill>
                            <a:srgbClr val="C00000"/>
                          </a:solidFill>
                          <a:latin typeface="+mn-lt"/>
                          <a:ea typeface="+mn-ea"/>
                          <a:cs typeface="+mn-cs"/>
                        </a:rPr>
                        <a:t>NEW: </a:t>
                      </a:r>
                      <a:r>
                        <a:rPr lang="en-US" sz="1400" b="0" i="0" kern="1200" dirty="0" smtClean="0">
                          <a:solidFill>
                            <a:schemeClr val="tx1"/>
                          </a:solidFill>
                          <a:latin typeface="+mn-lt"/>
                          <a:ea typeface="+mn-ea"/>
                          <a:cs typeface="+mn-cs"/>
                        </a:rPr>
                        <a:t>Continue</a:t>
                      </a:r>
                      <a:r>
                        <a:rPr lang="en-US" sz="1400" b="0" i="0" kern="1200" baseline="0" dirty="0" smtClean="0">
                          <a:solidFill>
                            <a:schemeClr val="tx1"/>
                          </a:solidFill>
                          <a:latin typeface="+mn-lt"/>
                          <a:ea typeface="+mn-ea"/>
                          <a:cs typeface="+mn-cs"/>
                        </a:rPr>
                        <a:t> enrolling eligible VPI students during the fall. </a:t>
                      </a:r>
                      <a:endParaRPr lang="en-US" sz="1400" i="0" kern="1200" dirty="0" smtClean="0">
                        <a:solidFill>
                          <a:schemeClr val="tx1"/>
                        </a:solidFill>
                        <a:latin typeface="+mn-lt"/>
                        <a:ea typeface="+mn-ea"/>
                        <a:cs typeface="+mn-cs"/>
                      </a:endParaRPr>
                    </a:p>
                    <a:p>
                      <a:endParaRPr lang="en-US" sz="1400" i="0" dirty="0">
                        <a:latin typeface="+mj-lt"/>
                      </a:endParaRPr>
                    </a:p>
                  </a:txBody>
                  <a:tcPr>
                    <a:solidFill>
                      <a:schemeClr val="bg1"/>
                    </a:solidFill>
                  </a:tcPr>
                </a:tc>
                <a:tc>
                  <a:txBody>
                    <a:bodyPr/>
                    <a:lstStyle/>
                    <a:p>
                      <a:pPr marL="285750" indent="-285750">
                        <a:buFont typeface="Arial" panose="020B0604020202020204" pitchFamily="34" charset="0"/>
                        <a:buChar char="•"/>
                      </a:pPr>
                      <a:r>
                        <a:rPr lang="en-US" sz="1400" baseline="0" dirty="0" smtClean="0">
                          <a:latin typeface="+mj-lt"/>
                        </a:rPr>
                        <a:t>Enrollment of eligible VPI students may continue after the traditional October 1 cut off date at a prorated amount. </a:t>
                      </a:r>
                    </a:p>
                  </a:txBody>
                  <a:tcPr>
                    <a:solidFill>
                      <a:schemeClr val="bg1"/>
                    </a:solidFill>
                  </a:tcPr>
                </a:tc>
                <a:extLst>
                  <a:ext uri="{0D108BD9-81ED-4DB2-BD59-A6C34878D82A}">
                    <a16:rowId xmlns:a16="http://schemas.microsoft.com/office/drawing/2014/main" val="2189123635"/>
                  </a:ext>
                </a:extLst>
              </a:tr>
              <a:tr h="1168779">
                <a:tc>
                  <a:txBody>
                    <a:bodyPr/>
                    <a:lstStyle/>
                    <a:p>
                      <a:r>
                        <a:rPr lang="en-US" sz="1400" b="1" i="0" kern="1200" dirty="0" smtClean="0">
                          <a:solidFill>
                            <a:srgbClr val="C00000"/>
                          </a:solidFill>
                          <a:latin typeface="+mn-lt"/>
                          <a:ea typeface="+mn-ea"/>
                          <a:cs typeface="+mn-cs"/>
                        </a:rPr>
                        <a:t>EXPANDED: </a:t>
                      </a:r>
                      <a:r>
                        <a:rPr lang="en-US" sz="1400" b="0" i="0" kern="1200" dirty="0" smtClean="0">
                          <a:solidFill>
                            <a:schemeClr val="tx1"/>
                          </a:solidFill>
                          <a:latin typeface="+mn-lt"/>
                          <a:ea typeface="+mn-ea"/>
                          <a:cs typeface="+mn-cs"/>
                        </a:rPr>
                        <a:t>Serve 3-year-olds as</a:t>
                      </a:r>
                      <a:r>
                        <a:rPr lang="en-US" sz="1400" b="0" i="0" kern="1200" baseline="0" dirty="0" smtClean="0">
                          <a:solidFill>
                            <a:schemeClr val="tx1"/>
                          </a:solidFill>
                          <a:latin typeface="+mn-lt"/>
                          <a:ea typeface="+mn-ea"/>
                          <a:cs typeface="+mn-cs"/>
                        </a:rPr>
                        <a:t> part of VPI. </a:t>
                      </a:r>
                      <a:endParaRPr lang="en-US" sz="1400" i="0" kern="1200" dirty="0" smtClean="0">
                        <a:solidFill>
                          <a:schemeClr val="tx1"/>
                        </a:solidFill>
                        <a:latin typeface="+mn-lt"/>
                        <a:ea typeface="+mn-ea"/>
                        <a:cs typeface="+mn-cs"/>
                      </a:endParaRPr>
                    </a:p>
                  </a:txBody>
                  <a:tcPr>
                    <a:solidFill>
                      <a:schemeClr val="bg1"/>
                    </a:solidFill>
                  </a:tcPr>
                </a:tc>
                <a:tc>
                  <a:txBody>
                    <a:bodyPr/>
                    <a:lstStyle/>
                    <a:p>
                      <a:pPr marL="285750" indent="-285750">
                        <a:buFont typeface="Arial" panose="020B0604020202020204" pitchFamily="34" charset="0"/>
                        <a:buChar char="•"/>
                      </a:pPr>
                      <a:r>
                        <a:rPr lang="en-US" sz="1400" kern="1200" dirty="0" smtClean="0">
                          <a:solidFill>
                            <a:schemeClr val="tx1"/>
                          </a:solidFill>
                          <a:latin typeface="+mn-lt"/>
                          <a:ea typeface="+mn-ea"/>
                          <a:cs typeface="+mn-cs"/>
                        </a:rPr>
                        <a:t>Eligible 3-year-olds may be served in the same or</a:t>
                      </a:r>
                      <a:r>
                        <a:rPr lang="en-US" sz="1400" kern="1200" baseline="0" dirty="0" smtClean="0">
                          <a:solidFill>
                            <a:schemeClr val="tx1"/>
                          </a:solidFill>
                          <a:latin typeface="+mn-lt"/>
                          <a:ea typeface="+mn-ea"/>
                          <a:cs typeface="+mn-cs"/>
                        </a:rPr>
                        <a:t> separate classrooms as other VPI students (</a:t>
                      </a:r>
                      <a:r>
                        <a:rPr lang="en-US" sz="1400" kern="1200" baseline="0" dirty="0" smtClean="0">
                          <a:solidFill>
                            <a:srgbClr val="FF0000"/>
                          </a:solidFill>
                          <a:latin typeface="+mn-lt"/>
                          <a:ea typeface="+mn-ea"/>
                          <a:cs typeface="+mn-cs"/>
                        </a:rPr>
                        <a:t>apply as part of May 15 VPI Application</a:t>
                      </a:r>
                      <a:r>
                        <a:rPr lang="en-US" sz="1400" kern="1200" baseline="0" dirty="0" smtClean="0">
                          <a:solidFill>
                            <a:schemeClr val="tx1"/>
                          </a:solidFill>
                          <a:latin typeface="+mn-lt"/>
                          <a:ea typeface="+mn-ea"/>
                          <a:cs typeface="+mn-cs"/>
                        </a:rPr>
                        <a:t>)</a:t>
                      </a:r>
                    </a:p>
                    <a:p>
                      <a:pPr marL="285750" indent="-285750">
                        <a:buFont typeface="Arial" panose="020B0604020202020204" pitchFamily="34" charset="0"/>
                        <a:buChar char="•"/>
                      </a:pPr>
                      <a:r>
                        <a:rPr lang="en-US" sz="1400" kern="1200" baseline="0" dirty="0" smtClean="0">
                          <a:solidFill>
                            <a:schemeClr val="tx1"/>
                          </a:solidFill>
                          <a:latin typeface="+mn-lt"/>
                          <a:ea typeface="+mn-ea"/>
                          <a:cs typeface="+mn-cs"/>
                        </a:rPr>
                        <a:t>The same eligibility criteria, funding levels, and options for a community-based setting apply. </a:t>
                      </a:r>
                    </a:p>
                    <a:p>
                      <a:pPr marL="285750" indent="-285750">
                        <a:buFont typeface="Arial" panose="020B0604020202020204" pitchFamily="34" charset="0"/>
                        <a:buChar char="•"/>
                      </a:pPr>
                      <a:r>
                        <a:rPr lang="en-US" sz="1400" kern="1200" baseline="0" dirty="0" smtClean="0">
                          <a:solidFill>
                            <a:schemeClr val="tx1"/>
                          </a:solidFill>
                          <a:latin typeface="+mn-lt"/>
                          <a:ea typeface="+mn-ea"/>
                          <a:cs typeface="+mn-cs"/>
                        </a:rPr>
                        <a:t>This is a pilot program. 3-year-olds are </a:t>
                      </a:r>
                      <a:r>
                        <a:rPr lang="en-US" sz="1400" b="1" kern="1200" baseline="0" dirty="0" smtClean="0">
                          <a:solidFill>
                            <a:schemeClr val="tx1"/>
                          </a:solidFill>
                          <a:latin typeface="+mn-lt"/>
                          <a:ea typeface="+mn-ea"/>
                          <a:cs typeface="+mn-cs"/>
                        </a:rPr>
                        <a:t>NOT</a:t>
                      </a:r>
                      <a:r>
                        <a:rPr lang="en-US" sz="1400" kern="1200" baseline="0" dirty="0" smtClean="0">
                          <a:solidFill>
                            <a:schemeClr val="tx1"/>
                          </a:solidFill>
                          <a:latin typeface="+mn-lt"/>
                          <a:ea typeface="+mn-ea"/>
                          <a:cs typeface="+mn-cs"/>
                        </a:rPr>
                        <a:t> included in the allocated number of VPI slots a division receives. </a:t>
                      </a:r>
                      <a:r>
                        <a:rPr lang="en-US" sz="1400" b="1" i="1" kern="1200" baseline="0" dirty="0" smtClean="0">
                          <a:solidFill>
                            <a:schemeClr val="tx1"/>
                          </a:solidFill>
                          <a:latin typeface="+mn-lt"/>
                          <a:ea typeface="+mn-ea"/>
                          <a:cs typeface="+mn-cs"/>
                        </a:rPr>
                        <a:t>All 3-year-old slots must be requested and approved. </a:t>
                      </a:r>
                    </a:p>
                  </a:txBody>
                  <a:tcPr>
                    <a:solidFill>
                      <a:schemeClr val="bg1"/>
                    </a:solidFill>
                  </a:tcPr>
                </a:tc>
                <a:extLst>
                  <a:ext uri="{0D108BD9-81ED-4DB2-BD59-A6C34878D82A}">
                    <a16:rowId xmlns:a16="http://schemas.microsoft.com/office/drawing/2014/main" val="2903009681"/>
                  </a:ext>
                </a:extLst>
              </a:tr>
              <a:tr h="1168779">
                <a:tc>
                  <a:txBody>
                    <a:bodyPr/>
                    <a:lstStyle/>
                    <a:p>
                      <a:r>
                        <a:rPr lang="en-US" sz="1400" b="1" i="0" kern="1200" dirty="0" smtClean="0">
                          <a:solidFill>
                            <a:srgbClr val="C00000"/>
                          </a:solidFill>
                          <a:latin typeface="+mn-lt"/>
                          <a:ea typeface="+mn-ea"/>
                          <a:cs typeface="+mn-cs"/>
                        </a:rPr>
                        <a:t>UNDER</a:t>
                      </a:r>
                      <a:r>
                        <a:rPr lang="en-US" sz="1400" b="1" i="0" kern="1200" baseline="0" dirty="0" smtClean="0">
                          <a:solidFill>
                            <a:srgbClr val="C00000"/>
                          </a:solidFill>
                          <a:latin typeface="+mn-lt"/>
                          <a:ea typeface="+mn-ea"/>
                          <a:cs typeface="+mn-cs"/>
                        </a:rPr>
                        <a:t> CONSIDERATION</a:t>
                      </a:r>
                      <a:r>
                        <a:rPr lang="en-US" sz="1400" b="1" i="0" kern="1200" dirty="0" smtClean="0">
                          <a:solidFill>
                            <a:srgbClr val="C00000"/>
                          </a:solidFill>
                          <a:latin typeface="+mn-lt"/>
                          <a:ea typeface="+mn-ea"/>
                          <a:cs typeface="+mn-cs"/>
                        </a:rPr>
                        <a:t>: </a:t>
                      </a:r>
                      <a:r>
                        <a:rPr lang="en-US" sz="1400" b="0" i="0" kern="1200" dirty="0" smtClean="0">
                          <a:solidFill>
                            <a:schemeClr val="tx1"/>
                          </a:solidFill>
                          <a:latin typeface="+mn-lt"/>
                          <a:ea typeface="+mn-ea"/>
                          <a:cs typeface="+mn-cs"/>
                        </a:rPr>
                        <a:t>Enroll eligible</a:t>
                      </a:r>
                      <a:r>
                        <a:rPr lang="en-US" sz="1400" b="0" i="0" kern="1200" baseline="0" dirty="0" smtClean="0">
                          <a:solidFill>
                            <a:schemeClr val="tx1"/>
                          </a:solidFill>
                          <a:latin typeface="+mn-lt"/>
                          <a:ea typeface="+mn-ea"/>
                          <a:cs typeface="+mn-cs"/>
                        </a:rPr>
                        <a:t> 5-year-olds as part of allotted VPI slots. </a:t>
                      </a:r>
                      <a:endParaRPr lang="en-US" sz="1400" i="0" kern="1200" dirty="0" smtClean="0">
                        <a:solidFill>
                          <a:schemeClr val="tx1"/>
                        </a:solidFill>
                        <a:latin typeface="+mn-lt"/>
                        <a:ea typeface="+mn-ea"/>
                        <a:cs typeface="+mn-cs"/>
                      </a:endParaRPr>
                    </a:p>
                  </a:txBody>
                  <a:tcPr>
                    <a:solidFill>
                      <a:schemeClr val="bg1"/>
                    </a:solidFill>
                  </a:tcPr>
                </a:tc>
                <a:tc>
                  <a:txBody>
                    <a:bodyPr/>
                    <a:lstStyle/>
                    <a:p>
                      <a:pPr marL="285750" indent="-285750">
                        <a:buFont typeface="Arial" panose="020B0604020202020204" pitchFamily="34" charset="0"/>
                        <a:buChar char="•"/>
                      </a:pPr>
                      <a:r>
                        <a:rPr lang="en-US" sz="1400" kern="1200" dirty="0" smtClean="0">
                          <a:solidFill>
                            <a:schemeClr val="tx1"/>
                          </a:solidFill>
                          <a:latin typeface="+mn-lt"/>
                          <a:ea typeface="+mn-ea"/>
                          <a:cs typeface="+mn-cs"/>
                        </a:rPr>
                        <a:t>In response to COVID 19, some families may prefer to enroll their child</a:t>
                      </a:r>
                      <a:r>
                        <a:rPr lang="en-US" sz="1400" kern="1200" baseline="0" dirty="0" smtClean="0">
                          <a:solidFill>
                            <a:schemeClr val="tx1"/>
                          </a:solidFill>
                          <a:latin typeface="+mn-lt"/>
                          <a:ea typeface="+mn-ea"/>
                          <a:cs typeface="+mn-cs"/>
                        </a:rPr>
                        <a:t> in Pre-K, even when age eligible for kindergarten. </a:t>
                      </a:r>
                    </a:p>
                    <a:p>
                      <a:pPr marL="285750" indent="-285750">
                        <a:buFont typeface="Arial" panose="020B0604020202020204" pitchFamily="34" charset="0"/>
                        <a:buChar char="•"/>
                      </a:pPr>
                      <a:r>
                        <a:rPr lang="en-US" sz="1400" kern="1200" baseline="0" dirty="0" smtClean="0">
                          <a:solidFill>
                            <a:schemeClr val="tx1"/>
                          </a:solidFill>
                          <a:latin typeface="+mn-lt"/>
                          <a:ea typeface="+mn-ea"/>
                          <a:cs typeface="+mn-cs"/>
                        </a:rPr>
                        <a:t>Divisions may enroll 5-year-olds who otherwise qualify for VPI in 2021-2022. </a:t>
                      </a:r>
                    </a:p>
                    <a:p>
                      <a:pPr marL="285750" indent="-285750">
                        <a:buFont typeface="Arial" panose="020B0604020202020204" pitchFamily="34" charset="0"/>
                        <a:buChar char="•"/>
                      </a:pPr>
                      <a:r>
                        <a:rPr lang="en-US" sz="1400" b="0" kern="1200" baseline="0" dirty="0" smtClean="0">
                          <a:solidFill>
                            <a:schemeClr val="tx1"/>
                          </a:solidFill>
                          <a:latin typeface="+mn-lt"/>
                          <a:ea typeface="+mn-ea"/>
                          <a:cs typeface="+mn-cs"/>
                        </a:rPr>
                        <a:t>Flexibility </a:t>
                      </a:r>
                      <a:r>
                        <a:rPr lang="en-US" sz="1400" b="1" kern="1200" baseline="0" dirty="0" smtClean="0">
                          <a:solidFill>
                            <a:schemeClr val="tx1"/>
                          </a:solidFill>
                          <a:latin typeface="+mn-lt"/>
                          <a:ea typeface="+mn-ea"/>
                          <a:cs typeface="+mn-cs"/>
                        </a:rPr>
                        <a:t>would NOT change the allocated number </a:t>
                      </a:r>
                      <a:r>
                        <a:rPr lang="en-US" sz="1400" kern="1200" baseline="0" dirty="0" smtClean="0">
                          <a:solidFill>
                            <a:schemeClr val="tx1"/>
                          </a:solidFill>
                          <a:latin typeface="+mn-lt"/>
                          <a:ea typeface="+mn-ea"/>
                          <a:cs typeface="+mn-cs"/>
                        </a:rPr>
                        <a:t>of VPI slots. </a:t>
                      </a:r>
                    </a:p>
                  </a:txBody>
                  <a:tcPr>
                    <a:solidFill>
                      <a:schemeClr val="bg1"/>
                    </a:solidFill>
                  </a:tcPr>
                </a:tc>
                <a:extLst>
                  <a:ext uri="{0D108BD9-81ED-4DB2-BD59-A6C34878D82A}">
                    <a16:rowId xmlns:a16="http://schemas.microsoft.com/office/drawing/2014/main" val="3121954417"/>
                  </a:ext>
                </a:extLst>
              </a:tr>
            </a:tbl>
          </a:graphicData>
        </a:graphic>
      </p:graphicFrame>
    </p:spTree>
    <p:extLst>
      <p:ext uri="{BB962C8B-B14F-4D97-AF65-F5344CB8AC3E}">
        <p14:creationId xmlns:p14="http://schemas.microsoft.com/office/powerpoint/2010/main" val="30078719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63803677"/>
              </p:ext>
            </p:extLst>
          </p:nvPr>
        </p:nvGraphicFramePr>
        <p:xfrm>
          <a:off x="471198" y="568172"/>
          <a:ext cx="8592902" cy="3685037"/>
        </p:xfrm>
        <a:graphic>
          <a:graphicData uri="http://schemas.openxmlformats.org/drawingml/2006/table">
            <a:tbl>
              <a:tblPr firstRow="1" bandRow="1">
                <a:tableStyleId>{5940675A-B579-460E-94D1-54222C63F5DA}</a:tableStyleId>
              </a:tblPr>
              <a:tblGrid>
                <a:gridCol w="2433000">
                  <a:extLst>
                    <a:ext uri="{9D8B030D-6E8A-4147-A177-3AD203B41FA5}">
                      <a16:colId xmlns:a16="http://schemas.microsoft.com/office/drawing/2014/main" val="2905553017"/>
                    </a:ext>
                  </a:extLst>
                </a:gridCol>
                <a:gridCol w="6159902">
                  <a:extLst>
                    <a:ext uri="{9D8B030D-6E8A-4147-A177-3AD203B41FA5}">
                      <a16:colId xmlns:a16="http://schemas.microsoft.com/office/drawing/2014/main" val="1166440231"/>
                    </a:ext>
                  </a:extLst>
                </a:gridCol>
              </a:tblGrid>
              <a:tr h="287034">
                <a:tc>
                  <a:txBody>
                    <a:bodyPr/>
                    <a:lstStyle/>
                    <a:p>
                      <a:r>
                        <a:rPr lang="en-US" sz="1400" b="1" i="1" dirty="0" smtClean="0">
                          <a:latin typeface="+mj-lt"/>
                        </a:rPr>
                        <a:t>Strategy </a:t>
                      </a:r>
                      <a:endParaRPr lang="en-US" sz="1400" b="1" i="1" dirty="0">
                        <a:latin typeface="+mj-lt"/>
                      </a:endParaRPr>
                    </a:p>
                  </a:txBody>
                  <a:tcPr>
                    <a:solidFill>
                      <a:schemeClr val="accent1">
                        <a:lumMod val="20000"/>
                        <a:lumOff val="80000"/>
                      </a:schemeClr>
                    </a:solidFill>
                  </a:tcPr>
                </a:tc>
                <a:tc>
                  <a:txBody>
                    <a:bodyPr/>
                    <a:lstStyle/>
                    <a:p>
                      <a:r>
                        <a:rPr lang="en-US" sz="1400" b="1" i="1" dirty="0" smtClean="0">
                          <a:latin typeface="+mj-lt"/>
                        </a:rPr>
                        <a:t>What this would mean for Divisions</a:t>
                      </a:r>
                      <a:r>
                        <a:rPr lang="en-US" sz="1400" b="1" i="1" baseline="0" dirty="0" smtClean="0">
                          <a:latin typeface="+mj-lt"/>
                        </a:rPr>
                        <a:t> </a:t>
                      </a:r>
                      <a:endParaRPr lang="en-US" sz="1400" b="1" i="1" dirty="0">
                        <a:latin typeface="+mj-lt"/>
                      </a:endParaRPr>
                    </a:p>
                  </a:txBody>
                  <a:tcPr>
                    <a:solidFill>
                      <a:schemeClr val="accent1">
                        <a:lumMod val="20000"/>
                        <a:lumOff val="80000"/>
                      </a:schemeClr>
                    </a:solidFill>
                  </a:tcPr>
                </a:tc>
                <a:extLst>
                  <a:ext uri="{0D108BD9-81ED-4DB2-BD59-A6C34878D82A}">
                    <a16:rowId xmlns:a16="http://schemas.microsoft.com/office/drawing/2014/main" val="2396986381"/>
                  </a:ext>
                </a:extLst>
              </a:tr>
              <a:tr h="1082559">
                <a:tc>
                  <a:txBody>
                    <a:bodyPr/>
                    <a:lstStyle/>
                    <a:p>
                      <a:r>
                        <a:rPr lang="en-US" sz="1400" b="1" i="0" kern="1200" dirty="0" smtClean="0">
                          <a:solidFill>
                            <a:srgbClr val="C00000"/>
                          </a:solidFill>
                          <a:latin typeface="+mn-lt"/>
                          <a:ea typeface="+mn-ea"/>
                          <a:cs typeface="+mn-cs"/>
                        </a:rPr>
                        <a:t>NEW: </a:t>
                      </a:r>
                      <a:r>
                        <a:rPr lang="en-US" sz="1400" b="0" i="0" kern="1200" dirty="0" smtClean="0">
                          <a:solidFill>
                            <a:schemeClr val="tx1"/>
                          </a:solidFill>
                          <a:latin typeface="+mn-lt"/>
                          <a:ea typeface="+mn-ea"/>
                          <a:cs typeface="+mn-cs"/>
                        </a:rPr>
                        <a:t>Plan for increased funds</a:t>
                      </a:r>
                      <a:r>
                        <a:rPr lang="en-US" sz="1400" b="0" i="0" kern="1200" baseline="0" dirty="0" smtClean="0">
                          <a:solidFill>
                            <a:schemeClr val="tx1"/>
                          </a:solidFill>
                          <a:latin typeface="+mn-lt"/>
                          <a:ea typeface="+mn-ea"/>
                          <a:cs typeface="+mn-cs"/>
                        </a:rPr>
                        <a:t> for VPI slots. </a:t>
                      </a:r>
                      <a:endParaRPr lang="en-US" sz="1400" i="0" kern="1200" dirty="0" smtClean="0">
                        <a:solidFill>
                          <a:schemeClr val="tx1"/>
                        </a:solidFill>
                        <a:latin typeface="+mn-lt"/>
                        <a:ea typeface="+mn-ea"/>
                        <a:cs typeface="+mn-cs"/>
                      </a:endParaRPr>
                    </a:p>
                    <a:p>
                      <a:endParaRPr lang="en-US" sz="1400" dirty="0" smtClean="0">
                        <a:latin typeface="+mj-lt"/>
                      </a:endParaRPr>
                    </a:p>
                  </a:txBody>
                  <a:tcPr>
                    <a:solidFill>
                      <a:schemeClr val="bg1">
                        <a:lumMod val="95000"/>
                      </a:schemeClr>
                    </a:solidFill>
                  </a:tcPr>
                </a:tc>
                <a:tc>
                  <a:txBody>
                    <a:bodyPr/>
                    <a:lstStyle/>
                    <a:p>
                      <a:pPr marL="171450" indent="-171450">
                        <a:buFont typeface="Arial" panose="020B0604020202020204" pitchFamily="34" charset="0"/>
                        <a:buChar char="•"/>
                      </a:pPr>
                      <a:r>
                        <a:rPr lang="en-US" sz="1400" kern="1200" dirty="0" smtClean="0">
                          <a:solidFill>
                            <a:schemeClr val="tx1"/>
                          </a:solidFill>
                          <a:latin typeface="+mn-lt"/>
                          <a:ea typeface="+mn-ea"/>
                          <a:cs typeface="+mn-cs"/>
                        </a:rPr>
                        <a:t>The Governor’s budget proposes raising each VPI slot to be: </a:t>
                      </a:r>
                    </a:p>
                    <a:p>
                      <a:pPr marL="6286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i="0" u="none" strike="noStrike" cap="none" baseline="0" dirty="0" smtClean="0">
                          <a:solidFill>
                            <a:schemeClr val="tx1"/>
                          </a:solidFill>
                          <a:latin typeface="+mn-lt"/>
                          <a:ea typeface="+mn-ea"/>
                          <a:cs typeface="+mn-cs"/>
                          <a:sym typeface="Arial"/>
                        </a:rPr>
                        <a:t>$7,655 (full-day slot)</a:t>
                      </a:r>
                    </a:p>
                    <a:p>
                      <a:pPr marL="628650" lvl="1" indent="-171450">
                        <a:buFont typeface="Arial" panose="020B0604020202020204" pitchFamily="34" charset="0"/>
                        <a:buChar char="•"/>
                      </a:pPr>
                      <a:r>
                        <a:rPr lang="en-US" sz="1400" b="0" i="0" u="none" strike="noStrike" cap="none" baseline="0" dirty="0" smtClean="0">
                          <a:solidFill>
                            <a:schemeClr val="tx1"/>
                          </a:solidFill>
                          <a:latin typeface="+mn-lt"/>
                          <a:ea typeface="+mn-ea"/>
                          <a:cs typeface="+mn-cs"/>
                          <a:sym typeface="Arial"/>
                        </a:rPr>
                        <a:t>$3,828 (half-day slot)</a:t>
                      </a:r>
                    </a:p>
                    <a:p>
                      <a:pPr marL="285750" indent="-285750">
                        <a:buFont typeface="Arial" panose="020B0604020202020204" pitchFamily="34" charset="0"/>
                        <a:buChar char="•"/>
                      </a:pPr>
                      <a:r>
                        <a:rPr lang="en-US" sz="1400" b="0" i="0" kern="1200" baseline="0" dirty="0" smtClean="0">
                          <a:solidFill>
                            <a:schemeClr val="tx1"/>
                          </a:solidFill>
                          <a:latin typeface="+mn-lt"/>
                          <a:ea typeface="+mn-ea"/>
                          <a:cs typeface="+mn-cs"/>
                        </a:rPr>
                        <a:t>This will impact the amount each division receives from the state, as well as local match. </a:t>
                      </a:r>
                    </a:p>
                  </a:txBody>
                  <a:tcPr>
                    <a:solidFill>
                      <a:schemeClr val="bg1">
                        <a:lumMod val="95000"/>
                      </a:schemeClr>
                    </a:solidFill>
                  </a:tcPr>
                </a:tc>
                <a:extLst>
                  <a:ext uri="{0D108BD9-81ED-4DB2-BD59-A6C34878D82A}">
                    <a16:rowId xmlns:a16="http://schemas.microsoft.com/office/drawing/2014/main" val="3492829154"/>
                  </a:ext>
                </a:extLst>
              </a:tr>
              <a:tr h="8831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dirty="0" smtClean="0">
                          <a:solidFill>
                            <a:schemeClr val="tx1"/>
                          </a:solidFill>
                          <a:latin typeface="+mn-lt"/>
                          <a:ea typeface="+mn-ea"/>
                          <a:cs typeface="+mn-cs"/>
                          <a:sym typeface="Arial"/>
                        </a:rPr>
                        <a:t>Offer</a:t>
                      </a:r>
                      <a:r>
                        <a:rPr lang="en-US" sz="1400" b="0" i="0" u="none" strike="noStrike" cap="none" baseline="0" dirty="0" smtClean="0">
                          <a:solidFill>
                            <a:schemeClr val="tx1"/>
                          </a:solidFill>
                          <a:latin typeface="+mn-lt"/>
                          <a:ea typeface="+mn-ea"/>
                          <a:cs typeface="+mn-cs"/>
                          <a:sym typeface="Arial"/>
                        </a:rPr>
                        <a:t> VPI in a community-provider setting and access add-on funds. </a:t>
                      </a:r>
                      <a:endParaRPr lang="en-US" sz="1400" b="0" i="0" u="none" strike="noStrike" cap="none" dirty="0" smtClean="0">
                        <a:solidFill>
                          <a:schemeClr val="tx1"/>
                        </a:solidFill>
                        <a:latin typeface="+mn-lt"/>
                        <a:ea typeface="+mn-ea"/>
                        <a:cs typeface="+mn-cs"/>
                        <a:sym typeface="Arial"/>
                      </a:endParaRPr>
                    </a:p>
                    <a:p>
                      <a:endParaRPr lang="en-US" sz="1400" dirty="0" smtClean="0">
                        <a:latin typeface="+mj-lt"/>
                      </a:endParaRPr>
                    </a:p>
                  </a:txBody>
                  <a:tcPr>
                    <a:solidFill>
                      <a:schemeClr val="bg1">
                        <a:lumMod val="9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i="0" u="none" strike="noStrike" kern="1200" cap="none" dirty="0" smtClean="0">
                          <a:solidFill>
                            <a:schemeClr val="tx1"/>
                          </a:solidFill>
                          <a:latin typeface="+mn-lt"/>
                          <a:ea typeface="+mn-ea"/>
                          <a:cs typeface="+mn-cs"/>
                          <a:sym typeface="Arial"/>
                        </a:rPr>
                        <a:t>Receive</a:t>
                      </a:r>
                      <a:r>
                        <a:rPr lang="en-US" sz="1400" b="0" i="0" u="none" strike="noStrike" kern="1200" cap="none" baseline="0" dirty="0" smtClean="0">
                          <a:solidFill>
                            <a:schemeClr val="tx1"/>
                          </a:solidFill>
                          <a:latin typeface="+mn-lt"/>
                          <a:ea typeface="+mn-ea"/>
                          <a:cs typeface="+mn-cs"/>
                          <a:sym typeface="Arial"/>
                        </a:rPr>
                        <a:t> additional funds for offering VPI in a community-provider setting </a:t>
                      </a:r>
                      <a:r>
                        <a:rPr lang="en-US" sz="1400" b="0" i="0" u="none" strike="noStrike" kern="1200" cap="none" baseline="0" dirty="0" smtClean="0">
                          <a:solidFill>
                            <a:srgbClr val="FF0000"/>
                          </a:solidFill>
                          <a:latin typeface="+mn-lt"/>
                          <a:ea typeface="+mn-ea"/>
                          <a:cs typeface="+mn-cs"/>
                          <a:sym typeface="Arial"/>
                        </a:rPr>
                        <a:t>(must be included on May 15 VPI Application).</a:t>
                      </a:r>
                      <a:endParaRPr lang="en-US" sz="1400" b="0" i="0" u="none" strike="noStrike" cap="none" dirty="0" smtClean="0">
                        <a:solidFill>
                          <a:schemeClr val="tx1"/>
                        </a:solidFill>
                        <a:latin typeface="+mn-lt"/>
                        <a:ea typeface="+mn-ea"/>
                        <a:cs typeface="+mn-cs"/>
                        <a:sym typeface="Arial"/>
                      </a:endParaRPr>
                    </a:p>
                    <a:p>
                      <a:pPr marL="285750" indent="-285750">
                        <a:buFont typeface="Arial" panose="020B0604020202020204" pitchFamily="34" charset="0"/>
                        <a:buChar char="•"/>
                      </a:pPr>
                      <a:r>
                        <a:rPr lang="en-US" sz="1400" b="0" i="0" u="none" strike="noStrike" cap="none" dirty="0" smtClean="0">
                          <a:solidFill>
                            <a:schemeClr val="tx1"/>
                          </a:solidFill>
                          <a:latin typeface="+mn-lt"/>
                          <a:ea typeface="+mn-ea"/>
                          <a:cs typeface="+mn-cs"/>
                          <a:sym typeface="Arial"/>
                        </a:rPr>
                        <a:t>Add-on grant for each VPI slot (all ages) served in a community-provider</a:t>
                      </a:r>
                      <a:r>
                        <a:rPr lang="en-US" sz="1400" b="0" i="0" u="none" strike="noStrike" cap="none" baseline="0" dirty="0" smtClean="0">
                          <a:solidFill>
                            <a:schemeClr val="tx1"/>
                          </a:solidFill>
                          <a:latin typeface="+mn-lt"/>
                          <a:ea typeface="+mn-ea"/>
                          <a:cs typeface="+mn-cs"/>
                          <a:sym typeface="Arial"/>
                        </a:rPr>
                        <a:t> setting. The add-on amount varies by region: </a:t>
                      </a:r>
                    </a:p>
                    <a:p>
                      <a:pPr marL="628650" lvl="1" indent="-171450" algn="l" defTabSz="914400" rtl="0" eaLnBrk="1" latinLnBrk="0" hangingPunct="1">
                        <a:buFont typeface="Arial" panose="020B0604020202020204" pitchFamily="34" charset="0"/>
                        <a:buChar char="•"/>
                      </a:pPr>
                      <a:r>
                        <a:rPr lang="en-US" sz="1400" b="0" i="0" u="none" strike="noStrike" kern="1200" cap="none" baseline="0" dirty="0" smtClean="0">
                          <a:solidFill>
                            <a:schemeClr val="tx1"/>
                          </a:solidFill>
                          <a:latin typeface="+mn-lt"/>
                          <a:ea typeface="+mn-ea"/>
                          <a:cs typeface="+mn-cs"/>
                          <a:sym typeface="Arial"/>
                        </a:rPr>
                        <a:t>$3,500, $2,500, $1,500</a:t>
                      </a:r>
                    </a:p>
                    <a:p>
                      <a:pPr marL="285750" indent="-285750">
                        <a:buFont typeface="Arial" panose="020B0604020202020204" pitchFamily="34" charset="0"/>
                        <a:buChar char="•"/>
                      </a:pPr>
                      <a:endParaRPr lang="en-US" sz="1400" b="0" i="0" kern="1200" baseline="0" dirty="0" smtClean="0">
                        <a:solidFill>
                          <a:schemeClr val="tx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1149545071"/>
                  </a:ext>
                </a:extLst>
              </a:tr>
              <a:tr h="85039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kern="1200" cap="none" dirty="0" smtClean="0">
                          <a:solidFill>
                            <a:schemeClr val="tx1"/>
                          </a:solidFill>
                          <a:latin typeface="+mn-lt"/>
                          <a:ea typeface="+mn-ea"/>
                          <a:cs typeface="+mn-cs"/>
                          <a:sym typeface="Arial"/>
                        </a:rPr>
                        <a:t>Increase amount of in-kind contributions counting towards local match. </a:t>
                      </a:r>
                    </a:p>
                  </a:txBody>
                  <a:tcP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i="0" u="none" strike="noStrike" kern="1200" cap="none" dirty="0" smtClean="0">
                          <a:solidFill>
                            <a:schemeClr val="tx1"/>
                          </a:solidFill>
                          <a:latin typeface="+mn-lt"/>
                          <a:ea typeface="+mn-ea"/>
                          <a:cs typeface="+mn-cs"/>
                          <a:sym typeface="Arial"/>
                        </a:rPr>
                        <a:t>Up to 50% of local match can be in-kind contributions</a:t>
                      </a:r>
                    </a:p>
                    <a:p>
                      <a:pPr marL="0" indent="0">
                        <a:buFont typeface="Arial" panose="020B0604020202020204" pitchFamily="34" charset="0"/>
                        <a:buNone/>
                      </a:pPr>
                      <a:endParaRPr lang="en-US" sz="1400" b="0" i="0" u="none" strike="noStrike" cap="none" dirty="0" smtClean="0">
                        <a:solidFill>
                          <a:schemeClr val="tx1"/>
                        </a:solidFill>
                        <a:latin typeface="+mn-lt"/>
                        <a:ea typeface="+mn-ea"/>
                        <a:cs typeface="+mn-cs"/>
                        <a:sym typeface="Arial"/>
                      </a:endParaRPr>
                    </a:p>
                  </a:txBody>
                  <a:tcPr>
                    <a:solidFill>
                      <a:schemeClr val="bg1"/>
                    </a:solidFill>
                  </a:tcPr>
                </a:tc>
                <a:extLst>
                  <a:ext uri="{0D108BD9-81ED-4DB2-BD59-A6C34878D82A}">
                    <a16:rowId xmlns:a16="http://schemas.microsoft.com/office/drawing/2014/main" val="2336660241"/>
                  </a:ext>
                </a:extLst>
              </a:tr>
            </a:tbl>
          </a:graphicData>
        </a:graphic>
      </p:graphicFrame>
    </p:spTree>
    <p:extLst>
      <p:ext uri="{BB962C8B-B14F-4D97-AF65-F5344CB8AC3E}">
        <p14:creationId xmlns:p14="http://schemas.microsoft.com/office/powerpoint/2010/main" val="33903447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Grants for Partnering with Community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7521166"/>
              </p:ext>
            </p:extLst>
          </p:nvPr>
        </p:nvGraphicFramePr>
        <p:xfrm>
          <a:off x="477680" y="1074187"/>
          <a:ext cx="8592902" cy="3474720"/>
        </p:xfrm>
        <a:graphic>
          <a:graphicData uri="http://schemas.openxmlformats.org/drawingml/2006/table">
            <a:tbl>
              <a:tblPr firstRow="1" bandRow="1">
                <a:tableStyleId>{5940675A-B579-460E-94D1-54222C63F5DA}</a:tableStyleId>
              </a:tblPr>
              <a:tblGrid>
                <a:gridCol w="2433000">
                  <a:extLst>
                    <a:ext uri="{9D8B030D-6E8A-4147-A177-3AD203B41FA5}">
                      <a16:colId xmlns:a16="http://schemas.microsoft.com/office/drawing/2014/main" val="2905553017"/>
                    </a:ext>
                  </a:extLst>
                </a:gridCol>
                <a:gridCol w="6159902">
                  <a:extLst>
                    <a:ext uri="{9D8B030D-6E8A-4147-A177-3AD203B41FA5}">
                      <a16:colId xmlns:a16="http://schemas.microsoft.com/office/drawing/2014/main" val="1166440231"/>
                    </a:ext>
                  </a:extLst>
                </a:gridCol>
              </a:tblGrid>
              <a:tr h="284884">
                <a:tc>
                  <a:txBody>
                    <a:bodyPr/>
                    <a:lstStyle/>
                    <a:p>
                      <a:r>
                        <a:rPr lang="en-US" sz="1400" b="1" i="1" dirty="0" smtClean="0">
                          <a:latin typeface="+mj-lt"/>
                        </a:rPr>
                        <a:t>Grant </a:t>
                      </a:r>
                      <a:endParaRPr lang="en-US" sz="1400" b="1" i="1" dirty="0">
                        <a:latin typeface="+mj-lt"/>
                      </a:endParaRPr>
                    </a:p>
                  </a:txBody>
                  <a:tcPr>
                    <a:solidFill>
                      <a:schemeClr val="accent1">
                        <a:lumMod val="20000"/>
                        <a:lumOff val="80000"/>
                      </a:schemeClr>
                    </a:solidFill>
                  </a:tcPr>
                </a:tc>
                <a:tc>
                  <a:txBody>
                    <a:bodyPr/>
                    <a:lstStyle/>
                    <a:p>
                      <a:r>
                        <a:rPr lang="en-US" sz="1400" b="1" i="1" dirty="0" smtClean="0">
                          <a:latin typeface="+mj-lt"/>
                        </a:rPr>
                        <a:t>What this would mean for Divisions</a:t>
                      </a:r>
                      <a:r>
                        <a:rPr lang="en-US" sz="1400" b="1" i="1" baseline="0" dirty="0" smtClean="0">
                          <a:latin typeface="+mj-lt"/>
                        </a:rPr>
                        <a:t> </a:t>
                      </a:r>
                      <a:endParaRPr lang="en-US" sz="1400" b="1" i="1" dirty="0">
                        <a:latin typeface="+mj-lt"/>
                      </a:endParaRPr>
                    </a:p>
                  </a:txBody>
                  <a:tcPr>
                    <a:solidFill>
                      <a:schemeClr val="accent1">
                        <a:lumMod val="20000"/>
                        <a:lumOff val="80000"/>
                      </a:schemeClr>
                    </a:solidFill>
                  </a:tcPr>
                </a:tc>
                <a:extLst>
                  <a:ext uri="{0D108BD9-81ED-4DB2-BD59-A6C34878D82A}">
                    <a16:rowId xmlns:a16="http://schemas.microsoft.com/office/drawing/2014/main" val="2396986381"/>
                  </a:ext>
                </a:extLst>
              </a:tr>
              <a:tr h="108255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dirty="0" smtClean="0">
                          <a:solidFill>
                            <a:schemeClr val="tx1"/>
                          </a:solidFill>
                          <a:latin typeface="+mn-lt"/>
                          <a:ea typeface="+mn-ea"/>
                          <a:cs typeface="+mn-cs"/>
                          <a:sym typeface="Arial"/>
                        </a:rPr>
                        <a:t>Mixed Delivery Grants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1" u="none" strike="noStrike" cap="none" dirty="0" smtClean="0">
                          <a:solidFill>
                            <a:schemeClr val="tx1"/>
                          </a:solidFill>
                          <a:latin typeface="+mn-lt"/>
                          <a:ea typeface="+mn-ea"/>
                          <a:cs typeface="+mn-cs"/>
                          <a:sym typeface="Arial"/>
                        </a:rPr>
                        <a:t>Administered by Virginia Early Childhood Foundation (VECF)</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0" i="0" u="none" strike="noStrike" cap="none" dirty="0" smtClean="0">
                        <a:solidFill>
                          <a:schemeClr val="tx1"/>
                        </a:solidFill>
                        <a:latin typeface="+mn-lt"/>
                        <a:ea typeface="+mn-ea"/>
                        <a:cs typeface="+mn-cs"/>
                        <a:sym typeface="Arial"/>
                      </a:endParaRPr>
                    </a:p>
                  </a:txBody>
                  <a:tcPr>
                    <a:solidFill>
                      <a:schemeClr val="bg1">
                        <a:lumMod val="95000"/>
                      </a:schemeClr>
                    </a:solidFill>
                  </a:tcPr>
                </a:tc>
                <a:tc>
                  <a:txBody>
                    <a:bodyPr/>
                    <a:lstStyle/>
                    <a:p>
                      <a:pPr marL="171450" indent="-171450">
                        <a:buFont typeface="Arial" panose="020B0604020202020204" pitchFamily="34" charset="0"/>
                        <a:buChar char="•"/>
                      </a:pPr>
                      <a:r>
                        <a:rPr lang="en-US" sz="1400" b="0" i="0" u="none" strike="noStrike" cap="none" baseline="0" dirty="0" smtClean="0">
                          <a:solidFill>
                            <a:schemeClr val="tx1"/>
                          </a:solidFill>
                          <a:latin typeface="+mn-lt"/>
                          <a:ea typeface="+mn-ea"/>
                          <a:cs typeface="+mn-cs"/>
                          <a:sym typeface="Arial"/>
                        </a:rPr>
                        <a:t>Competitive grant funding to support public-private delivery of preschool services (3s and 4s).</a:t>
                      </a:r>
                    </a:p>
                    <a:p>
                      <a:pPr marL="171450" indent="-171450">
                        <a:buFont typeface="Arial" panose="020B0604020202020204" pitchFamily="34" charset="0"/>
                        <a:buChar char="•"/>
                      </a:pPr>
                      <a:r>
                        <a:rPr lang="en-US" sz="1400" b="0" i="0" u="none" strike="noStrike" cap="none" baseline="0" dirty="0" smtClean="0">
                          <a:solidFill>
                            <a:schemeClr val="tx1"/>
                          </a:solidFill>
                          <a:latin typeface="+mn-lt"/>
                          <a:ea typeface="+mn-ea"/>
                          <a:cs typeface="+mn-cs"/>
                          <a:sym typeface="Arial"/>
                        </a:rPr>
                        <a:t>Fully funds slots in mixed delivery settings (e.g., community-providers) </a:t>
                      </a:r>
                    </a:p>
                    <a:p>
                      <a:pPr marL="171450" indent="-171450">
                        <a:buFont typeface="Arial" panose="020B0604020202020204" pitchFamily="34" charset="0"/>
                        <a:buChar char="•"/>
                      </a:pPr>
                      <a:r>
                        <a:rPr lang="en-US" sz="1400" b="0" i="0" u="none" strike="noStrike" cap="none" baseline="0" dirty="0" smtClean="0">
                          <a:solidFill>
                            <a:schemeClr val="tx1"/>
                          </a:solidFill>
                          <a:latin typeface="+mn-lt"/>
                          <a:ea typeface="+mn-ea"/>
                          <a:cs typeface="+mn-cs"/>
                          <a:sym typeface="Arial"/>
                        </a:rPr>
                        <a:t>Programs follow many VPI quality expectations, while also having flexibility to field-test innovate strategies. </a:t>
                      </a:r>
                    </a:p>
                    <a:p>
                      <a:pPr marL="171450" indent="-171450">
                        <a:buFont typeface="Arial" panose="020B0604020202020204" pitchFamily="34" charset="0"/>
                        <a:buChar char="•"/>
                      </a:pPr>
                      <a:r>
                        <a:rPr lang="en-US" sz="1400" b="0" i="0" u="none" strike="noStrike" cap="none" baseline="0" dirty="0" smtClean="0">
                          <a:solidFill>
                            <a:schemeClr val="tx1"/>
                          </a:solidFill>
                          <a:latin typeface="+mn-lt"/>
                          <a:ea typeface="+mn-ea"/>
                          <a:cs typeface="+mn-cs"/>
                          <a:sym typeface="Arial"/>
                        </a:rPr>
                        <a:t>Learn more at </a:t>
                      </a:r>
                      <a:r>
                        <a:rPr lang="en-US" sz="1400" b="0" i="0" u="none" strike="noStrike" cap="none" baseline="0" dirty="0" smtClean="0">
                          <a:solidFill>
                            <a:schemeClr val="tx1"/>
                          </a:solidFill>
                          <a:latin typeface="+mn-lt"/>
                          <a:ea typeface="+mn-ea"/>
                          <a:cs typeface="+mn-cs"/>
                          <a:sym typeface="Arial"/>
                          <a:hlinkClick r:id="rId2"/>
                        </a:rPr>
                        <a:t>www.vecf.org/opportunities-ahead/</a:t>
                      </a:r>
                      <a:r>
                        <a:rPr lang="en-US" sz="1400" b="0" i="0" u="none" strike="noStrike" cap="none" baseline="0" dirty="0" smtClean="0">
                          <a:solidFill>
                            <a:schemeClr val="tx1"/>
                          </a:solidFill>
                          <a:latin typeface="+mn-lt"/>
                          <a:ea typeface="+mn-ea"/>
                          <a:cs typeface="+mn-cs"/>
                          <a:sym typeface="Arial"/>
                        </a:rPr>
                        <a:t> </a:t>
                      </a:r>
                    </a:p>
                  </a:txBody>
                  <a:tcPr>
                    <a:solidFill>
                      <a:schemeClr val="bg1">
                        <a:lumMod val="95000"/>
                      </a:schemeClr>
                    </a:solidFill>
                  </a:tcPr>
                </a:tc>
                <a:extLst>
                  <a:ext uri="{0D108BD9-81ED-4DB2-BD59-A6C34878D82A}">
                    <a16:rowId xmlns:a16="http://schemas.microsoft.com/office/drawing/2014/main" val="3492829154"/>
                  </a:ext>
                </a:extLst>
              </a:tr>
              <a:tr h="8831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dirty="0" smtClean="0">
                          <a:solidFill>
                            <a:schemeClr val="tx1"/>
                          </a:solidFill>
                          <a:latin typeface="+mn-lt"/>
                          <a:ea typeface="+mn-ea"/>
                          <a:cs typeface="+mn-cs"/>
                          <a:sym typeface="Arial"/>
                        </a:rPr>
                        <a:t>Preschool Development Grants B-5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1" u="none" strike="noStrike" cap="none" dirty="0" smtClean="0">
                          <a:solidFill>
                            <a:schemeClr val="tx1"/>
                          </a:solidFill>
                          <a:latin typeface="+mn-lt"/>
                          <a:ea typeface="+mn-ea"/>
                          <a:cs typeface="+mn-cs"/>
                          <a:sym typeface="Arial"/>
                        </a:rPr>
                        <a:t>(Administered by VDOE, VECF, and UVA administered)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0" i="0" u="none" strike="noStrike" cap="none" dirty="0" smtClean="0">
                        <a:solidFill>
                          <a:schemeClr val="tx1"/>
                        </a:solidFill>
                        <a:latin typeface="+mn-lt"/>
                        <a:ea typeface="+mn-ea"/>
                        <a:cs typeface="+mn-cs"/>
                        <a:sym typeface="Arial"/>
                      </a:endParaRPr>
                    </a:p>
                  </a:txBody>
                  <a:tcPr>
                    <a:solidFill>
                      <a:schemeClr val="bg1">
                        <a:lumMod val="95000"/>
                      </a:schemeClr>
                    </a:solidFill>
                  </a:tcPr>
                </a:tc>
                <a:tc>
                  <a:txBody>
                    <a:bodyPr/>
                    <a:lstStyle/>
                    <a:p>
                      <a:pPr marL="285750" indent="-285750">
                        <a:buFont typeface="Arial" panose="020B0604020202020204" pitchFamily="34" charset="0"/>
                        <a:buChar char="•"/>
                      </a:pPr>
                      <a:r>
                        <a:rPr lang="en-US" sz="1400" b="0" i="0" u="none" strike="noStrike" cap="none" baseline="0" dirty="0" smtClean="0">
                          <a:solidFill>
                            <a:schemeClr val="tx1"/>
                          </a:solidFill>
                          <a:latin typeface="+mn-lt"/>
                          <a:ea typeface="+mn-ea"/>
                          <a:cs typeface="+mn-cs"/>
                          <a:sym typeface="Arial"/>
                        </a:rPr>
                        <a:t>Competitive grant funding to build, expand, and sustain birth-to-five (B-5) system that supports school readiness.</a:t>
                      </a:r>
                    </a:p>
                    <a:p>
                      <a:pPr marL="285750" indent="-285750">
                        <a:buFont typeface="Arial" panose="020B0604020202020204" pitchFamily="34" charset="0"/>
                        <a:buChar char="•"/>
                      </a:pPr>
                      <a:r>
                        <a:rPr lang="en-US" sz="1400" b="0" i="0" u="none" strike="noStrike" cap="none" baseline="0" dirty="0" smtClean="0">
                          <a:solidFill>
                            <a:schemeClr val="tx1"/>
                          </a:solidFill>
                          <a:latin typeface="+mn-lt"/>
                          <a:ea typeface="+mn-ea"/>
                          <a:cs typeface="+mn-cs"/>
                          <a:sym typeface="Arial"/>
                        </a:rPr>
                        <a:t>Does NOT fund slots or seats in any settings. </a:t>
                      </a:r>
                    </a:p>
                    <a:p>
                      <a:pPr marL="285750" indent="-285750">
                        <a:buFont typeface="Arial" panose="020B0604020202020204" pitchFamily="34" charset="0"/>
                        <a:buChar char="•"/>
                      </a:pPr>
                      <a:r>
                        <a:rPr lang="en-US" sz="1400" b="0" i="0" u="none" strike="noStrike" cap="none" baseline="0" dirty="0" smtClean="0">
                          <a:solidFill>
                            <a:schemeClr val="tx1"/>
                          </a:solidFill>
                          <a:latin typeface="+mn-lt"/>
                          <a:ea typeface="+mn-ea"/>
                          <a:cs typeface="+mn-cs"/>
                          <a:sym typeface="Arial"/>
                        </a:rPr>
                        <a:t>Focus on building a coordinated community effort to support effective interactions and experiences for all publicly-funded ECE programs. </a:t>
                      </a:r>
                    </a:p>
                    <a:p>
                      <a:pPr marL="285750" indent="-285750">
                        <a:buFont typeface="Arial" panose="020B0604020202020204" pitchFamily="34" charset="0"/>
                        <a:buChar char="•"/>
                      </a:pPr>
                      <a:r>
                        <a:rPr lang="en-US" sz="1400" b="0" i="0" u="none" strike="noStrike" cap="none" baseline="0" dirty="0" smtClean="0">
                          <a:solidFill>
                            <a:schemeClr val="tx1"/>
                          </a:solidFill>
                          <a:latin typeface="+mn-lt"/>
                          <a:ea typeface="+mn-ea"/>
                          <a:cs typeface="+mn-cs"/>
                          <a:sym typeface="Arial"/>
                        </a:rPr>
                        <a:t>Will participate in Practice Year 1 of the Unified Measurement and Improvement System</a:t>
                      </a:r>
                    </a:p>
                    <a:p>
                      <a:pPr marL="285750" indent="-285750">
                        <a:buFont typeface="Arial" panose="020B0604020202020204" pitchFamily="34" charset="0"/>
                        <a:buChar char="•"/>
                      </a:pPr>
                      <a:r>
                        <a:rPr lang="en-US" sz="1400" b="0" i="0" u="none" strike="noStrike" cap="none" baseline="0" dirty="0" smtClean="0">
                          <a:solidFill>
                            <a:schemeClr val="tx1"/>
                          </a:solidFill>
                          <a:latin typeface="+mn-lt"/>
                          <a:ea typeface="+mn-ea"/>
                          <a:cs typeface="+mn-cs"/>
                          <a:sym typeface="Arial"/>
                        </a:rPr>
                        <a:t>Learn more at </a:t>
                      </a:r>
                      <a:r>
                        <a:rPr lang="en-US" sz="1400" b="0" i="0" u="none" strike="noStrike" cap="none" baseline="0" dirty="0" smtClean="0">
                          <a:solidFill>
                            <a:schemeClr val="tx1"/>
                          </a:solidFill>
                          <a:latin typeface="+mn-lt"/>
                          <a:ea typeface="+mn-ea"/>
                          <a:cs typeface="+mn-cs"/>
                          <a:sym typeface="Arial"/>
                          <a:hlinkClick r:id="rId3"/>
                        </a:rPr>
                        <a:t>VECF website </a:t>
                      </a:r>
                      <a:r>
                        <a:rPr lang="en-US" sz="1400" b="0" i="0" u="none" strike="noStrike" cap="none" baseline="0" dirty="0" smtClean="0">
                          <a:solidFill>
                            <a:schemeClr val="tx1"/>
                          </a:solidFill>
                          <a:latin typeface="+mn-lt"/>
                          <a:ea typeface="+mn-ea"/>
                          <a:cs typeface="+mn-cs"/>
                          <a:sym typeface="Arial"/>
                        </a:rPr>
                        <a:t>(vecf.org/opportunities-ahead/) </a:t>
                      </a:r>
                    </a:p>
                  </a:txBody>
                  <a:tcPr>
                    <a:solidFill>
                      <a:schemeClr val="bg1">
                        <a:lumMod val="95000"/>
                      </a:schemeClr>
                    </a:solidFill>
                  </a:tcPr>
                </a:tc>
                <a:extLst>
                  <a:ext uri="{0D108BD9-81ED-4DB2-BD59-A6C34878D82A}">
                    <a16:rowId xmlns:a16="http://schemas.microsoft.com/office/drawing/2014/main" val="1149545071"/>
                  </a:ext>
                </a:extLst>
              </a:tr>
            </a:tbl>
          </a:graphicData>
        </a:graphic>
      </p:graphicFrame>
    </p:spTree>
    <p:extLst>
      <p:ext uri="{BB962C8B-B14F-4D97-AF65-F5344CB8AC3E}">
        <p14:creationId xmlns:p14="http://schemas.microsoft.com/office/powerpoint/2010/main" val="32889297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Webinars &amp; Office Hours </a:t>
            </a:r>
            <a:endParaRPr lang="en-US" sz="3600" dirty="0"/>
          </a:p>
        </p:txBody>
      </p:sp>
      <p:sp>
        <p:nvSpPr>
          <p:cNvPr id="5" name="TextBox 4"/>
          <p:cNvSpPr txBox="1"/>
          <p:nvPr/>
        </p:nvSpPr>
        <p:spPr>
          <a:xfrm>
            <a:off x="628649" y="944028"/>
            <a:ext cx="8324849" cy="830997"/>
          </a:xfrm>
          <a:prstGeom prst="rect">
            <a:avLst/>
          </a:prstGeom>
          <a:noFill/>
        </p:spPr>
        <p:txBody>
          <a:bodyPr wrap="square" rtlCol="0">
            <a:spAutoFit/>
          </a:bodyPr>
          <a:lstStyle/>
          <a:p>
            <a:r>
              <a:rPr lang="en-US" sz="1600" i="1" dirty="0"/>
              <a:t>The VDOE will </a:t>
            </a:r>
            <a:r>
              <a:rPr lang="en-US" sz="1600" i="1" dirty="0" smtClean="0"/>
              <a:t>host a two additional webinars to </a:t>
            </a:r>
            <a:r>
              <a:rPr lang="en-US" sz="1600" i="1" dirty="0"/>
              <a:t>assist divisions in planning </a:t>
            </a:r>
            <a:r>
              <a:rPr lang="en-US" sz="1600" i="1" dirty="0" smtClean="0"/>
              <a:t>for existing enhancements and </a:t>
            </a:r>
            <a:r>
              <a:rPr lang="en-US" sz="1600" i="1" dirty="0"/>
              <a:t>proposed revisions to VPI.  </a:t>
            </a:r>
            <a:r>
              <a:rPr lang="en-US" sz="1600" i="1" dirty="0" smtClean="0"/>
              <a:t>VPI Office Hours will also be held to answer questions and brainstorm ideas for increasing access to preschool. </a:t>
            </a:r>
            <a:endParaRPr lang="en-US" sz="1600" i="1" dirty="0"/>
          </a:p>
        </p:txBody>
      </p:sp>
      <p:graphicFrame>
        <p:nvGraphicFramePr>
          <p:cNvPr id="6" name="Table 5"/>
          <p:cNvGraphicFramePr>
            <a:graphicFrameLocks noGrp="1"/>
          </p:cNvGraphicFramePr>
          <p:nvPr>
            <p:extLst>
              <p:ext uri="{D42A27DB-BD31-4B8C-83A1-F6EECF244321}">
                <p14:modId xmlns:p14="http://schemas.microsoft.com/office/powerpoint/2010/main" val="2263094768"/>
              </p:ext>
            </p:extLst>
          </p:nvPr>
        </p:nvGraphicFramePr>
        <p:xfrm>
          <a:off x="628648" y="1819895"/>
          <a:ext cx="8210551" cy="1772920"/>
        </p:xfrm>
        <a:graphic>
          <a:graphicData uri="http://schemas.openxmlformats.org/drawingml/2006/table">
            <a:tbl>
              <a:tblPr firstRow="1" bandRow="1">
                <a:tableStyleId>{5940675A-B579-460E-94D1-54222C63F5DA}</a:tableStyleId>
              </a:tblPr>
              <a:tblGrid>
                <a:gridCol w="3698721">
                  <a:extLst>
                    <a:ext uri="{9D8B030D-6E8A-4147-A177-3AD203B41FA5}">
                      <a16:colId xmlns:a16="http://schemas.microsoft.com/office/drawing/2014/main" val="2507914836"/>
                    </a:ext>
                  </a:extLst>
                </a:gridCol>
                <a:gridCol w="4511830">
                  <a:extLst>
                    <a:ext uri="{9D8B030D-6E8A-4147-A177-3AD203B41FA5}">
                      <a16:colId xmlns:a16="http://schemas.microsoft.com/office/drawing/2014/main" val="112174103"/>
                    </a:ext>
                  </a:extLst>
                </a:gridCol>
              </a:tblGrid>
              <a:tr h="370840">
                <a:tc>
                  <a:txBody>
                    <a:bodyPr/>
                    <a:lstStyle/>
                    <a:p>
                      <a:r>
                        <a:rPr lang="en-US" sz="1600" dirty="0" smtClean="0"/>
                        <a:t>Wednesday,</a:t>
                      </a:r>
                      <a:r>
                        <a:rPr lang="en-US" sz="1600" baseline="0" dirty="0" smtClean="0"/>
                        <a:t> February 24 at 1 p.m.</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1" dirty="0" smtClean="0"/>
                        <a:t>Increasing School Readiness by Increasing Access to Preschool in Your Community: Part II </a:t>
                      </a:r>
                    </a:p>
                  </a:txBody>
                  <a:tcPr/>
                </a:tc>
                <a:extLst>
                  <a:ext uri="{0D108BD9-81ED-4DB2-BD59-A6C34878D82A}">
                    <a16:rowId xmlns:a16="http://schemas.microsoft.com/office/drawing/2014/main" val="3070455483"/>
                  </a:ext>
                </a:extLst>
              </a:tr>
              <a:tr h="370840">
                <a:tc>
                  <a:txBody>
                    <a:bodyPr/>
                    <a:lstStyle/>
                    <a:p>
                      <a:r>
                        <a:rPr lang="en-US" sz="1600" dirty="0" smtClean="0"/>
                        <a:t>Wednesday,</a:t>
                      </a:r>
                      <a:r>
                        <a:rPr lang="en-US" sz="1600" baseline="0" dirty="0" smtClean="0"/>
                        <a:t> March 24 at 1 p.m. </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1" dirty="0" smtClean="0"/>
                        <a:t>Increasing School Readiness by Increasing Access to Preschool in Your Community: Part III </a:t>
                      </a:r>
                    </a:p>
                  </a:txBody>
                  <a:tcPr/>
                </a:tc>
                <a:extLst>
                  <a:ext uri="{0D108BD9-81ED-4DB2-BD59-A6C34878D82A}">
                    <a16:rowId xmlns:a16="http://schemas.microsoft.com/office/drawing/2014/main" val="4168132975"/>
                  </a:ext>
                </a:extLst>
              </a:tr>
              <a:tr h="370840">
                <a:tc gridSpan="2">
                  <a:txBody>
                    <a:bodyPr/>
                    <a:lstStyle/>
                    <a:p>
                      <a:r>
                        <a:rPr lang="en-US" sz="1600" dirty="0" smtClean="0">
                          <a:hlinkClick r:id="rId2"/>
                        </a:rPr>
                        <a:t>Registration Link for Webinars </a:t>
                      </a:r>
                      <a:endParaRPr lang="en-US" sz="1600"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1" dirty="0" smtClean="0"/>
                    </a:p>
                  </a:txBody>
                  <a:tcPr/>
                </a:tc>
                <a:extLst>
                  <a:ext uri="{0D108BD9-81ED-4DB2-BD59-A6C34878D82A}">
                    <a16:rowId xmlns:a16="http://schemas.microsoft.com/office/drawing/2014/main" val="2094427614"/>
                  </a:ext>
                </a:extLst>
              </a:tr>
            </a:tbl>
          </a:graphicData>
        </a:graphic>
      </p:graphicFrame>
      <p:sp>
        <p:nvSpPr>
          <p:cNvPr id="4" name="TextBox 3"/>
          <p:cNvSpPr txBox="1"/>
          <p:nvPr/>
        </p:nvSpPr>
        <p:spPr>
          <a:xfrm>
            <a:off x="628648" y="3848616"/>
            <a:ext cx="3832860" cy="338554"/>
          </a:xfrm>
          <a:prstGeom prst="rect">
            <a:avLst/>
          </a:prstGeom>
          <a:noFill/>
        </p:spPr>
        <p:txBody>
          <a:bodyPr wrap="square" rtlCol="0">
            <a:spAutoFit/>
          </a:bodyPr>
          <a:lstStyle/>
          <a:p>
            <a:r>
              <a:rPr lang="en-US" sz="1600" b="1" dirty="0" smtClean="0"/>
              <a:t>Thursday VPI Office Hours  </a:t>
            </a:r>
            <a:endParaRPr lang="en-US" sz="1600" b="1" dirty="0"/>
          </a:p>
        </p:txBody>
      </p:sp>
      <p:graphicFrame>
        <p:nvGraphicFramePr>
          <p:cNvPr id="11" name="Table 10"/>
          <p:cNvGraphicFramePr>
            <a:graphicFrameLocks noGrp="1"/>
          </p:cNvGraphicFramePr>
          <p:nvPr>
            <p:extLst>
              <p:ext uri="{D42A27DB-BD31-4B8C-83A1-F6EECF244321}">
                <p14:modId xmlns:p14="http://schemas.microsoft.com/office/powerpoint/2010/main" val="803429091"/>
              </p:ext>
            </p:extLst>
          </p:nvPr>
        </p:nvGraphicFramePr>
        <p:xfrm>
          <a:off x="628649" y="4268616"/>
          <a:ext cx="6622544" cy="741680"/>
        </p:xfrm>
        <a:graphic>
          <a:graphicData uri="http://schemas.openxmlformats.org/drawingml/2006/table">
            <a:tbl>
              <a:tblPr firstRow="1" bandRow="1">
                <a:tableStyleId>{5940675A-B579-460E-94D1-54222C63F5DA}</a:tableStyleId>
              </a:tblPr>
              <a:tblGrid>
                <a:gridCol w="6622544">
                  <a:extLst>
                    <a:ext uri="{9D8B030D-6E8A-4147-A177-3AD203B41FA5}">
                      <a16:colId xmlns:a16="http://schemas.microsoft.com/office/drawing/2014/main" val="2507914836"/>
                    </a:ext>
                  </a:extLst>
                </a:gridCol>
              </a:tblGrid>
              <a:tr h="370840">
                <a:tc>
                  <a:txBody>
                    <a:bodyPr/>
                    <a:lstStyle/>
                    <a:p>
                      <a:r>
                        <a:rPr lang="en-US" sz="1600" b="0" i="1" dirty="0" smtClean="0"/>
                        <a:t>Starting</a:t>
                      </a:r>
                      <a:r>
                        <a:rPr lang="en-US" sz="1600" b="0" i="1" baseline="0" dirty="0" smtClean="0"/>
                        <a:t> weekly on February 11 (alternating weeks 11 a.m. or 2 p.m.) </a:t>
                      </a:r>
                      <a:endParaRPr lang="en-US" sz="1600" b="0" i="1" dirty="0" smtClean="0"/>
                    </a:p>
                  </a:txBody>
                  <a:tcPr/>
                </a:tc>
                <a:extLst>
                  <a:ext uri="{0D108BD9-81ED-4DB2-BD59-A6C34878D82A}">
                    <a16:rowId xmlns:a16="http://schemas.microsoft.com/office/drawing/2014/main" val="3070455483"/>
                  </a:ext>
                </a:extLst>
              </a:tr>
              <a:tr h="370840">
                <a:tc>
                  <a:txBody>
                    <a:bodyPr/>
                    <a:lstStyle/>
                    <a:p>
                      <a:r>
                        <a:rPr lang="en-US" sz="1600" dirty="0" smtClean="0">
                          <a:hlinkClick r:id="rId3"/>
                        </a:rPr>
                        <a:t>Registration</a:t>
                      </a:r>
                      <a:r>
                        <a:rPr lang="en-US" sz="1600" baseline="0" dirty="0" smtClean="0">
                          <a:hlinkClick r:id="rId3"/>
                        </a:rPr>
                        <a:t> Link for Office Hours</a:t>
                      </a:r>
                      <a:r>
                        <a:rPr lang="en-US" sz="1600" baseline="0" dirty="0" smtClean="0"/>
                        <a:t> </a:t>
                      </a:r>
                      <a:endParaRPr lang="en-US" sz="1600" dirty="0"/>
                    </a:p>
                  </a:txBody>
                  <a:tcPr/>
                </a:tc>
                <a:extLst>
                  <a:ext uri="{0D108BD9-81ED-4DB2-BD59-A6C34878D82A}">
                    <a16:rowId xmlns:a16="http://schemas.microsoft.com/office/drawing/2014/main" val="2094427614"/>
                  </a:ext>
                </a:extLst>
              </a:tr>
            </a:tbl>
          </a:graphicData>
        </a:graphic>
      </p:graphicFrame>
    </p:spTree>
    <p:extLst>
      <p:ext uri="{BB962C8B-B14F-4D97-AF65-F5344CB8AC3E}">
        <p14:creationId xmlns:p14="http://schemas.microsoft.com/office/powerpoint/2010/main" val="3552767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09750"/>
            <a:ext cx="9144000" cy="857250"/>
          </a:xfrm>
        </p:spPr>
        <p:txBody>
          <a:bodyPr/>
          <a:lstStyle/>
          <a:p>
            <a:r>
              <a:rPr lang="en-US" dirty="0" smtClean="0"/>
              <a:t>Questions and Answers</a:t>
            </a:r>
            <a:br>
              <a:rPr lang="en-US" dirty="0" smtClean="0"/>
            </a:br>
            <a:r>
              <a:rPr lang="en-US" dirty="0"/>
              <a:t/>
            </a:r>
            <a:br>
              <a:rPr lang="en-US" dirty="0"/>
            </a:br>
            <a:r>
              <a:rPr lang="en-US" sz="2000" dirty="0" smtClean="0"/>
              <a:t>Mark Allan – Mark.Allan@doe.Virginia.gov </a:t>
            </a:r>
            <a:br>
              <a:rPr lang="en-US" sz="2000" dirty="0" smtClean="0"/>
            </a:br>
            <a:r>
              <a:rPr lang="en-US" sz="2000" dirty="0" smtClean="0"/>
              <a:t>Erin Carroll – Erin.Carroll@doe.Virginia.gov </a:t>
            </a:r>
            <a:endParaRPr lang="en-US" sz="3600" dirty="0"/>
          </a:p>
        </p:txBody>
      </p:sp>
    </p:spTree>
    <p:extLst>
      <p:ext uri="{BB962C8B-B14F-4D97-AF65-F5344CB8AC3E}">
        <p14:creationId xmlns:p14="http://schemas.microsoft.com/office/powerpoint/2010/main" val="35519010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Resources for VPI Programs</a:t>
            </a:r>
          </a:p>
        </p:txBody>
      </p:sp>
      <p:sp>
        <p:nvSpPr>
          <p:cNvPr id="5" name="TextBox 4"/>
          <p:cNvSpPr txBox="1"/>
          <p:nvPr/>
        </p:nvSpPr>
        <p:spPr>
          <a:xfrm>
            <a:off x="628648" y="1044612"/>
            <a:ext cx="8324849" cy="2554545"/>
          </a:xfrm>
          <a:prstGeom prst="rect">
            <a:avLst/>
          </a:prstGeom>
          <a:noFill/>
        </p:spPr>
        <p:txBody>
          <a:bodyPr wrap="square" rtlCol="0">
            <a:spAutoFit/>
          </a:bodyPr>
          <a:lstStyle/>
          <a:p>
            <a:r>
              <a:rPr lang="en-US" sz="1600" i="1" dirty="0"/>
              <a:t>The VDOE will continue to collect resources that will be helpful to VPI Programs as they plan to expand their programs. </a:t>
            </a:r>
          </a:p>
          <a:p>
            <a:endParaRPr lang="en-US" sz="1600" b="1" i="1" dirty="0"/>
          </a:p>
          <a:p>
            <a:pPr marL="285750" indent="-285750">
              <a:buFont typeface="Arial" panose="020B0604020202020204" pitchFamily="34" charset="0"/>
              <a:buChar char="•"/>
            </a:pPr>
            <a:r>
              <a:rPr lang="en-US" sz="1600" b="1" i="1" dirty="0"/>
              <a:t>Guidelines for Student Eligibility – </a:t>
            </a:r>
            <a:r>
              <a:rPr lang="en-US" sz="1600" i="1" dirty="0"/>
              <a:t>These will be emailed to </a:t>
            </a:r>
            <a:r>
              <a:rPr lang="en-US" sz="1600" i="1" dirty="0" err="1"/>
              <a:t>PreK</a:t>
            </a:r>
            <a:r>
              <a:rPr lang="en-US" sz="1600" i="1" dirty="0"/>
              <a:t> coordinators soon. </a:t>
            </a:r>
            <a:r>
              <a:rPr lang="en-US" sz="1600" b="1" i="1" dirty="0"/>
              <a:t> </a:t>
            </a:r>
          </a:p>
          <a:p>
            <a:pPr marL="285750" indent="-285750">
              <a:buFont typeface="Arial" panose="020B0604020202020204" pitchFamily="34" charset="0"/>
              <a:buChar char="•"/>
            </a:pPr>
            <a:r>
              <a:rPr lang="en-US" sz="1600" b="1" i="1" dirty="0">
                <a:hlinkClick r:id="rId2"/>
              </a:rPr>
              <a:t>VPI Guidelines </a:t>
            </a:r>
            <a:r>
              <a:rPr lang="en-US" sz="1600" b="1" i="1" dirty="0"/>
              <a:t>– </a:t>
            </a:r>
            <a:r>
              <a:rPr lang="en-US" sz="1600" i="1" dirty="0"/>
              <a:t>Guidelines apply to 2020-2021 school year. They will be updated early this spring for 2020-2021. </a:t>
            </a:r>
          </a:p>
          <a:p>
            <a:pPr marL="285750" indent="-285750">
              <a:buFont typeface="Arial" panose="020B0604020202020204" pitchFamily="34" charset="0"/>
              <a:buChar char="•"/>
            </a:pPr>
            <a:r>
              <a:rPr lang="en-US" sz="1600" b="1" i="1" dirty="0">
                <a:hlinkClick r:id="rId3"/>
              </a:rPr>
              <a:t>Guidance for Observing Virtual </a:t>
            </a:r>
            <a:r>
              <a:rPr lang="en-US" sz="1600" b="1" i="1" dirty="0" err="1">
                <a:hlinkClick r:id="rId3"/>
              </a:rPr>
              <a:t>PreK</a:t>
            </a:r>
            <a:r>
              <a:rPr lang="en-US" sz="1600" b="1" i="1" dirty="0">
                <a:hlinkClick r:id="rId3"/>
              </a:rPr>
              <a:t> </a:t>
            </a:r>
            <a:r>
              <a:rPr lang="en-US" sz="1600" b="1" i="1" dirty="0"/>
              <a:t>– </a:t>
            </a:r>
            <a:r>
              <a:rPr lang="en-US" sz="1600" i="1" dirty="0"/>
              <a:t>This observation tool aligns with the domains and dimensions in the </a:t>
            </a:r>
            <a:r>
              <a:rPr lang="en-US" sz="1600" i="1" dirty="0" err="1"/>
              <a:t>PreK</a:t>
            </a:r>
            <a:r>
              <a:rPr lang="en-US" sz="1600" i="1" dirty="0"/>
              <a:t> CLASS tool. </a:t>
            </a:r>
          </a:p>
          <a:p>
            <a:pPr marL="285750" indent="-285750">
              <a:buFont typeface="Arial" panose="020B0604020202020204" pitchFamily="34" charset="0"/>
              <a:buChar char="•"/>
            </a:pPr>
            <a:r>
              <a:rPr lang="en-US" sz="1600" b="1" i="1" dirty="0">
                <a:hlinkClick r:id="rId4"/>
              </a:rPr>
              <a:t>Guidance for Local CLASS Observations</a:t>
            </a:r>
            <a:r>
              <a:rPr lang="en-US" sz="1600" b="1" i="1" dirty="0"/>
              <a:t>- </a:t>
            </a:r>
            <a:r>
              <a:rPr lang="en-US" sz="1600" i="1" dirty="0"/>
              <a:t>Information on how to plan for and conduct local CLASS observations in preschool classrooms. </a:t>
            </a:r>
            <a:endParaRPr lang="en-US" sz="1600" dirty="0"/>
          </a:p>
        </p:txBody>
      </p:sp>
    </p:spTree>
    <p:extLst>
      <p:ext uri="{BB962C8B-B14F-4D97-AF65-F5344CB8AC3E}">
        <p14:creationId xmlns:p14="http://schemas.microsoft.com/office/powerpoint/2010/main" val="3622092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increasing access to pre-K more important than ever? </a:t>
            </a:r>
            <a:endParaRPr lang="en-US" dirty="0"/>
          </a:p>
        </p:txBody>
      </p:sp>
    </p:spTree>
    <p:extLst>
      <p:ext uri="{BB962C8B-B14F-4D97-AF65-F5344CB8AC3E}">
        <p14:creationId xmlns:p14="http://schemas.microsoft.com/office/powerpoint/2010/main" val="4209442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State of Early Learning in VA </a:t>
            </a:r>
            <a:endParaRPr lang="en-US" dirty="0"/>
          </a:p>
        </p:txBody>
      </p:sp>
      <p:sp>
        <p:nvSpPr>
          <p:cNvPr id="3" name="Text Placeholder 2"/>
          <p:cNvSpPr>
            <a:spLocks noGrp="1"/>
          </p:cNvSpPr>
          <p:nvPr>
            <p:ph type="body" idx="1"/>
          </p:nvPr>
        </p:nvSpPr>
        <p:spPr>
          <a:xfrm>
            <a:off x="525780" y="1076611"/>
            <a:ext cx="8572500" cy="3263400"/>
          </a:xfrm>
        </p:spPr>
        <p:txBody>
          <a:bodyPr/>
          <a:lstStyle/>
          <a:p>
            <a:pPr marL="139700" indent="0">
              <a:buNone/>
            </a:pPr>
            <a:r>
              <a:rPr lang="en-US" sz="1600" i="1" dirty="0" smtClean="0">
                <a:latin typeface="+mn-lt"/>
              </a:rPr>
              <a:t>Fall 2020 data shows the significant impact of </a:t>
            </a:r>
            <a:r>
              <a:rPr lang="en-US" sz="1600" i="1" dirty="0">
                <a:latin typeface="+mn-lt"/>
              </a:rPr>
              <a:t>COVID 19 on Virginia’s youngest </a:t>
            </a:r>
            <a:r>
              <a:rPr lang="en-US" sz="1600" i="1" dirty="0" smtClean="0">
                <a:latin typeface="+mn-lt"/>
              </a:rPr>
              <a:t>learners.</a:t>
            </a:r>
            <a:endParaRPr lang="en-US" sz="1600" dirty="0" smtClean="0">
              <a:latin typeface="+mn-lt"/>
            </a:endParaRPr>
          </a:p>
          <a:p>
            <a:r>
              <a:rPr lang="en-US" sz="1400" dirty="0" smtClean="0">
                <a:solidFill>
                  <a:schemeClr val="tx1"/>
                </a:solidFill>
                <a:latin typeface="+mn-lt"/>
              </a:rPr>
              <a:t>Many young learners are not enrolled in school this year. </a:t>
            </a:r>
          </a:p>
          <a:p>
            <a:pPr lvl="1"/>
            <a:r>
              <a:rPr lang="en-US" sz="1400" dirty="0" smtClean="0">
                <a:solidFill>
                  <a:schemeClr val="tx1"/>
                </a:solidFill>
                <a:latin typeface="+mn-lt"/>
              </a:rPr>
              <a:t>Approximately 18,000 fewer preschoolers and 13,000 fewer kindergarteners are enrolled this year. Preschool drops were 4 times larger among children from economically disadvantaged families, and larger among Black and Hispanic Children. </a:t>
            </a:r>
          </a:p>
          <a:p>
            <a:pPr lvl="1"/>
            <a:r>
              <a:rPr lang="en-US" sz="1400" dirty="0" smtClean="0">
                <a:solidFill>
                  <a:schemeClr val="tx1"/>
                </a:solidFill>
                <a:latin typeface="+mn-lt"/>
              </a:rPr>
              <a:t>Enrollment drops were larger for schools that were virtual only. </a:t>
            </a:r>
          </a:p>
          <a:p>
            <a:r>
              <a:rPr lang="en-US" sz="1400" dirty="0" smtClean="0">
                <a:solidFill>
                  <a:schemeClr val="tx1"/>
                </a:solidFill>
                <a:latin typeface="+mn-lt"/>
              </a:rPr>
              <a:t>COVID has negatively affected young learners’ academic and social-emotional development. </a:t>
            </a:r>
          </a:p>
          <a:p>
            <a:pPr lvl="1"/>
            <a:r>
              <a:rPr lang="en-US" sz="1400" dirty="0" smtClean="0">
                <a:solidFill>
                  <a:schemeClr val="tx1"/>
                </a:solidFill>
                <a:latin typeface="+mn-lt"/>
              </a:rPr>
              <a:t>45% of Virginia’s Kindergarteners started school without the key literacy, match, and social-emotional skills needed to be successful – an increase from past years. </a:t>
            </a:r>
          </a:p>
          <a:p>
            <a:pPr lvl="1"/>
            <a:r>
              <a:rPr lang="en-US" sz="1400" dirty="0" smtClean="0">
                <a:solidFill>
                  <a:schemeClr val="tx1"/>
                </a:solidFill>
                <a:latin typeface="+mn-lt"/>
              </a:rPr>
              <a:t>The drop in kindergarten literacy represents the largest ever single year decrease (5x larger than any other decrease). </a:t>
            </a:r>
          </a:p>
          <a:p>
            <a:pPr lvl="1"/>
            <a:r>
              <a:rPr lang="en-US" sz="1400" dirty="0" smtClean="0">
                <a:solidFill>
                  <a:schemeClr val="tx1"/>
                </a:solidFill>
                <a:latin typeface="+mn-lt"/>
              </a:rPr>
              <a:t>A disproportionate percentage of Black, Hispanic, economically-disadvantaged, and Dual Language Learners are entering kindergarten without the literacy skills they need.  </a:t>
            </a:r>
          </a:p>
          <a:p>
            <a:pPr marL="139700" indent="0">
              <a:buNone/>
            </a:pPr>
            <a:r>
              <a:rPr lang="en-US" sz="1600" b="1" dirty="0" smtClean="0">
                <a:latin typeface="+mn-lt"/>
              </a:rPr>
              <a:t>Virginia must expand access to quality early learning to address these challenges. </a:t>
            </a:r>
            <a:endParaRPr lang="en-US" sz="1600" b="1" dirty="0">
              <a:latin typeface="+mn-lt"/>
            </a:endParaRPr>
          </a:p>
        </p:txBody>
      </p:sp>
    </p:spTree>
    <p:extLst>
      <p:ext uri="{BB962C8B-B14F-4D97-AF65-F5344CB8AC3E}">
        <p14:creationId xmlns:p14="http://schemas.microsoft.com/office/powerpoint/2010/main" val="2342698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12378" y="4095750"/>
            <a:ext cx="2121421"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3600" dirty="0" smtClean="0"/>
              <a:t>Access to Quality Preschool Matters</a:t>
            </a:r>
            <a:endParaRPr lang="en-US" sz="3600" dirty="0"/>
          </a:p>
        </p:txBody>
      </p:sp>
      <p:sp>
        <p:nvSpPr>
          <p:cNvPr id="5" name="TextBox 4"/>
          <p:cNvSpPr txBox="1"/>
          <p:nvPr/>
        </p:nvSpPr>
        <p:spPr>
          <a:xfrm>
            <a:off x="562356" y="971550"/>
            <a:ext cx="8505444" cy="1077218"/>
          </a:xfrm>
          <a:prstGeom prst="rect">
            <a:avLst/>
          </a:prstGeom>
          <a:noFill/>
        </p:spPr>
        <p:txBody>
          <a:bodyPr wrap="square" rtlCol="0">
            <a:spAutoFit/>
          </a:bodyPr>
          <a:lstStyle/>
          <a:p>
            <a:pPr>
              <a:spcBef>
                <a:spcPts val="1200"/>
              </a:spcBef>
            </a:pPr>
            <a:r>
              <a:rPr lang="en-US" sz="1600" i="1" dirty="0" smtClean="0"/>
              <a:t>At-risk children who experience VPI are ~1.5 times more likely to enter school ready than their at-risk peers who do </a:t>
            </a:r>
            <a:r>
              <a:rPr lang="en-US" sz="1600" i="1" u="sng" dirty="0" smtClean="0"/>
              <a:t>not</a:t>
            </a:r>
            <a:r>
              <a:rPr lang="en-US" sz="1600" i="1" dirty="0" smtClean="0"/>
              <a:t> participate in any preschool. And Mixed </a:t>
            </a:r>
            <a:r>
              <a:rPr lang="en-US" sz="1600" i="1" dirty="0"/>
              <a:t>D</a:t>
            </a:r>
            <a:r>
              <a:rPr lang="en-US" sz="1600" i="1" dirty="0" smtClean="0"/>
              <a:t>elivery in Virginia has demonstrated similar gains to VPI. Offering a quality option to the 5,000+ children who would otherwise be on VPI wait lists can increase school readiness in Virginia. </a:t>
            </a:r>
            <a:endParaRPr lang="en-US" sz="100" dirty="0"/>
          </a:p>
        </p:txBody>
      </p:sp>
      <p:sp>
        <p:nvSpPr>
          <p:cNvPr id="4" name="TextBox 3"/>
          <p:cNvSpPr txBox="1"/>
          <p:nvPr/>
        </p:nvSpPr>
        <p:spPr>
          <a:xfrm>
            <a:off x="685800" y="2260752"/>
            <a:ext cx="3758159" cy="461665"/>
          </a:xfrm>
          <a:prstGeom prst="rect">
            <a:avLst/>
          </a:prstGeom>
          <a:noFill/>
        </p:spPr>
        <p:txBody>
          <a:bodyPr wrap="square" rtlCol="0">
            <a:spAutoFit/>
          </a:bodyPr>
          <a:lstStyle/>
          <a:p>
            <a:pPr algn="ctr"/>
            <a:r>
              <a:rPr lang="en-US" sz="1200" b="1" dirty="0" smtClean="0">
                <a:latin typeface="+mj-lt"/>
              </a:rPr>
              <a:t>2019 Virginia Kindergarten Readiness Program (VKRP) Results for At-Risk </a:t>
            </a:r>
            <a:r>
              <a:rPr lang="en-US" sz="1200" b="1" dirty="0">
                <a:latin typeface="+mj-lt"/>
              </a:rPr>
              <a:t>C</a:t>
            </a:r>
            <a:r>
              <a:rPr lang="en-US" sz="1200" b="1" dirty="0" smtClean="0">
                <a:latin typeface="+mj-lt"/>
              </a:rPr>
              <a:t>hildren </a:t>
            </a:r>
            <a:endParaRPr lang="en-US" sz="1200" b="1" dirty="0">
              <a:latin typeface="+mj-lt"/>
            </a:endParaRPr>
          </a:p>
        </p:txBody>
      </p:sp>
      <p:graphicFrame>
        <p:nvGraphicFramePr>
          <p:cNvPr id="7" name="Chart 6"/>
          <p:cNvGraphicFramePr>
            <a:graphicFrameLocks/>
          </p:cNvGraphicFramePr>
          <p:nvPr>
            <p:extLst>
              <p:ext uri="{D42A27DB-BD31-4B8C-83A1-F6EECF244321}">
                <p14:modId xmlns:p14="http://schemas.microsoft.com/office/powerpoint/2010/main" val="805820409"/>
              </p:ext>
            </p:extLst>
          </p:nvPr>
        </p:nvGraphicFramePr>
        <p:xfrm>
          <a:off x="469011" y="2452364"/>
          <a:ext cx="3657600" cy="2238603"/>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oup 8"/>
          <p:cNvGrpSpPr>
            <a:grpSpLocks noChangeAspect="1"/>
          </p:cNvGrpSpPr>
          <p:nvPr/>
        </p:nvGrpSpPr>
        <p:grpSpPr>
          <a:xfrm>
            <a:off x="5410220" y="2848365"/>
            <a:ext cx="2240161" cy="1844125"/>
            <a:chOff x="3834824" y="1978902"/>
            <a:chExt cx="3617878" cy="2978276"/>
          </a:xfrm>
        </p:grpSpPr>
        <p:pic>
          <p:nvPicPr>
            <p:cNvPr id="10" name="Picture 9"/>
            <p:cNvPicPr>
              <a:picLocks noChangeAspect="1"/>
            </p:cNvPicPr>
            <p:nvPr/>
          </p:nvPicPr>
          <p:blipFill rotWithShape="1">
            <a:blip r:embed="rId3"/>
            <a:srcRect l="25456" t="27793" r="25105" b="28576"/>
            <a:stretch/>
          </p:blipFill>
          <p:spPr>
            <a:xfrm>
              <a:off x="3843227" y="1978902"/>
              <a:ext cx="3609475" cy="1725459"/>
            </a:xfrm>
            <a:prstGeom prst="rect">
              <a:avLst/>
            </a:prstGeom>
          </p:spPr>
        </p:pic>
        <p:pic>
          <p:nvPicPr>
            <p:cNvPr id="11" name="Picture 10"/>
            <p:cNvPicPr>
              <a:picLocks noChangeAspect="1"/>
            </p:cNvPicPr>
            <p:nvPr/>
          </p:nvPicPr>
          <p:blipFill rotWithShape="1">
            <a:blip r:embed="rId4"/>
            <a:srcRect l="24988" t="24715" r="26807" b="33461"/>
            <a:stretch/>
          </p:blipFill>
          <p:spPr>
            <a:xfrm>
              <a:off x="3834824" y="3308534"/>
              <a:ext cx="3508015" cy="1648644"/>
            </a:xfrm>
            <a:prstGeom prst="rect">
              <a:avLst/>
            </a:prstGeom>
          </p:spPr>
        </p:pic>
      </p:grpSp>
      <p:sp>
        <p:nvSpPr>
          <p:cNvPr id="12" name="TextBox 11"/>
          <p:cNvSpPr txBox="1"/>
          <p:nvPr/>
        </p:nvSpPr>
        <p:spPr>
          <a:xfrm>
            <a:off x="4563454" y="2294989"/>
            <a:ext cx="3951896" cy="461665"/>
          </a:xfrm>
          <a:prstGeom prst="rect">
            <a:avLst/>
          </a:prstGeom>
          <a:noFill/>
        </p:spPr>
        <p:txBody>
          <a:bodyPr wrap="square" rtlCol="0">
            <a:spAutoFit/>
          </a:bodyPr>
          <a:lstStyle/>
          <a:p>
            <a:pPr algn="ctr"/>
            <a:r>
              <a:rPr lang="en-US" sz="1200" b="1" dirty="0" smtClean="0">
                <a:latin typeface="+mj-lt"/>
              </a:rPr>
              <a:t>Gains in Child Assessment Scores Among Children in Mixed Delivery and Public School VPI Classrooms, Fall 2017-2018</a:t>
            </a:r>
            <a:endParaRPr lang="en-US" sz="1200" b="1" dirty="0">
              <a:latin typeface="+mj-lt"/>
            </a:endParaRPr>
          </a:p>
        </p:txBody>
      </p:sp>
    </p:spTree>
    <p:extLst>
      <p:ext uri="{BB962C8B-B14F-4D97-AF65-F5344CB8AC3E}">
        <p14:creationId xmlns:p14="http://schemas.microsoft.com/office/powerpoint/2010/main" val="3391690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Renewed Investment in Early Childhood </a:t>
            </a:r>
            <a:endParaRPr lang="en-US" dirty="0"/>
          </a:p>
        </p:txBody>
      </p:sp>
      <p:sp>
        <p:nvSpPr>
          <p:cNvPr id="3" name="Text Placeholder 2"/>
          <p:cNvSpPr>
            <a:spLocks noGrp="1"/>
          </p:cNvSpPr>
          <p:nvPr>
            <p:ph type="body" idx="1"/>
          </p:nvPr>
        </p:nvSpPr>
        <p:spPr>
          <a:xfrm>
            <a:off x="525780" y="1076611"/>
            <a:ext cx="8572500" cy="3263400"/>
          </a:xfrm>
        </p:spPr>
        <p:txBody>
          <a:bodyPr/>
          <a:lstStyle/>
          <a:p>
            <a:pPr marL="139700" indent="0">
              <a:buNone/>
            </a:pPr>
            <a:r>
              <a:rPr lang="en-US" sz="1600" b="1" i="1" dirty="0" smtClean="0">
                <a:latin typeface="+mn-lt"/>
              </a:rPr>
              <a:t>Governor Northam has continued to indicate the importance of expanded quality early childhood experiences through his budget</a:t>
            </a:r>
            <a:endParaRPr lang="en-US" sz="1600" dirty="0" smtClean="0">
              <a:latin typeface="+mn-lt"/>
            </a:endParaRPr>
          </a:p>
          <a:p>
            <a:r>
              <a:rPr lang="en-US" sz="1400" dirty="0" smtClean="0">
                <a:solidFill>
                  <a:schemeClr val="tx1"/>
                </a:solidFill>
                <a:latin typeface="+mn-lt"/>
              </a:rPr>
              <a:t>Restored investments in VPI in the proposed Governor’s budget. </a:t>
            </a:r>
          </a:p>
          <a:p>
            <a:pPr lvl="1"/>
            <a:r>
              <a:rPr lang="en-US" sz="1400" dirty="0" smtClean="0">
                <a:solidFill>
                  <a:schemeClr val="tx1"/>
                </a:solidFill>
                <a:latin typeface="+mn-lt"/>
              </a:rPr>
              <a:t>The Governor’s budget restores funding for expanded VPI programming, including increased VPI rate, an additional focus on 3-year-olds, and sustaining enhancements from 2020-2021 </a:t>
            </a:r>
          </a:p>
          <a:p>
            <a:pPr lvl="1"/>
            <a:r>
              <a:rPr lang="en-US" sz="1400" dirty="0" smtClean="0">
                <a:solidFill>
                  <a:schemeClr val="tx1"/>
                </a:solidFill>
                <a:latin typeface="+mn-lt"/>
              </a:rPr>
              <a:t>The budget also allows for additional flexibility to help localities maximize their funds and slots to serve the children who need it most. </a:t>
            </a:r>
          </a:p>
          <a:p>
            <a:r>
              <a:rPr lang="en-US" sz="1400" dirty="0" smtClean="0">
                <a:solidFill>
                  <a:schemeClr val="tx1"/>
                </a:solidFill>
                <a:latin typeface="+mn-lt"/>
              </a:rPr>
              <a:t>Continued support of the Unification of Virginia’s Birth-Five Early Learning System.  </a:t>
            </a:r>
          </a:p>
          <a:p>
            <a:pPr lvl="1"/>
            <a:r>
              <a:rPr lang="en-US" sz="1400" dirty="0" smtClean="0">
                <a:solidFill>
                  <a:schemeClr val="tx1"/>
                </a:solidFill>
                <a:latin typeface="+mn-lt"/>
              </a:rPr>
              <a:t>In July 2020, Governor Northam signed legislation to officially unify the early childhood system.</a:t>
            </a:r>
          </a:p>
          <a:p>
            <a:pPr lvl="1"/>
            <a:r>
              <a:rPr lang="en-US" sz="1400" dirty="0" smtClean="0">
                <a:solidFill>
                  <a:schemeClr val="tx1"/>
                </a:solidFill>
                <a:latin typeface="+mn-lt"/>
              </a:rPr>
              <a:t>Oversight and administration of child care licensing and subsidy will transition to the VDOE on July 1, 2021. </a:t>
            </a:r>
          </a:p>
          <a:p>
            <a:pPr lvl="1"/>
            <a:r>
              <a:rPr lang="en-US" sz="1400" dirty="0" smtClean="0">
                <a:solidFill>
                  <a:schemeClr val="tx1"/>
                </a:solidFill>
                <a:latin typeface="+mn-lt"/>
              </a:rPr>
              <a:t>The Unified Measurement and Improvement System, which will eventually be implemented in all publicly-funded programs (including VPI) will start with practice year 1 for PDG communities in July 2021. </a:t>
            </a:r>
          </a:p>
        </p:txBody>
      </p:sp>
    </p:spTree>
    <p:extLst>
      <p:ext uri="{BB962C8B-B14F-4D97-AF65-F5344CB8AC3E}">
        <p14:creationId xmlns:p14="http://schemas.microsoft.com/office/powerpoint/2010/main" val="1657228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Call to Communities – Planning Begins Now</a:t>
            </a:r>
            <a:endParaRPr lang="en-US" sz="3000" dirty="0"/>
          </a:p>
        </p:txBody>
      </p:sp>
      <p:sp>
        <p:nvSpPr>
          <p:cNvPr id="5" name="TextBox 4"/>
          <p:cNvSpPr txBox="1"/>
          <p:nvPr/>
        </p:nvSpPr>
        <p:spPr>
          <a:xfrm>
            <a:off x="580643" y="948690"/>
            <a:ext cx="8378939" cy="4247317"/>
          </a:xfrm>
          <a:prstGeom prst="rect">
            <a:avLst/>
          </a:prstGeom>
          <a:noFill/>
        </p:spPr>
        <p:txBody>
          <a:bodyPr wrap="square" rtlCol="0">
            <a:spAutoFit/>
          </a:bodyPr>
          <a:lstStyle/>
          <a:p>
            <a:r>
              <a:rPr lang="en-US" sz="1600" b="1" i="1" dirty="0" smtClean="0"/>
              <a:t>As we begin preparing for enrollment for 2021-2022, it is more important than ever that localities consider the true needs within their community, and how coordinated and collaborative outreach can serve more children. </a:t>
            </a:r>
          </a:p>
          <a:p>
            <a:endParaRPr lang="en-US" b="1" i="1" dirty="0" smtClean="0"/>
          </a:p>
          <a:p>
            <a:pPr>
              <a:lnSpc>
                <a:spcPct val="100000"/>
              </a:lnSpc>
              <a:buClrTx/>
            </a:pPr>
            <a:r>
              <a:rPr lang="en-US" dirty="0"/>
              <a:t>Divisions </a:t>
            </a:r>
            <a:r>
              <a:rPr lang="en-US" dirty="0" smtClean="0"/>
              <a:t>should begin planning </a:t>
            </a:r>
            <a:r>
              <a:rPr lang="en-US" dirty="0"/>
              <a:t>for </a:t>
            </a:r>
            <a:r>
              <a:rPr lang="en-US" dirty="0" smtClean="0"/>
              <a:t>expanded preschool programming now, considering: </a:t>
            </a:r>
          </a:p>
          <a:p>
            <a:pPr marL="342900" indent="-342900">
              <a:lnSpc>
                <a:spcPct val="100000"/>
              </a:lnSpc>
              <a:buClrTx/>
              <a:buFont typeface="+mj-lt"/>
              <a:buAutoNum type="arabicPeriod"/>
            </a:pPr>
            <a:r>
              <a:rPr lang="en-US" i="1" dirty="0" smtClean="0"/>
              <a:t>How many preschool aged children could benefit from a quality preschool in your locality? </a:t>
            </a:r>
          </a:p>
          <a:p>
            <a:pPr marL="342900" indent="-342900">
              <a:lnSpc>
                <a:spcPct val="100000"/>
              </a:lnSpc>
              <a:buClrTx/>
              <a:buFont typeface="+mj-lt"/>
              <a:buAutoNum type="arabicPeriod"/>
            </a:pPr>
            <a:r>
              <a:rPr lang="en-US" i="1" dirty="0" smtClean="0"/>
              <a:t>What are the creative strategies that can be utilized to increase access and impact? </a:t>
            </a:r>
          </a:p>
          <a:p>
            <a:pPr marL="342900" indent="-342900">
              <a:lnSpc>
                <a:spcPct val="100000"/>
              </a:lnSpc>
              <a:buClrTx/>
              <a:buFont typeface="+mj-lt"/>
              <a:buAutoNum type="arabicPeriod"/>
            </a:pPr>
            <a:endParaRPr lang="en-US" sz="400" dirty="0"/>
          </a:p>
          <a:p>
            <a:pPr marL="342900" indent="-342900">
              <a:lnSpc>
                <a:spcPct val="100000"/>
              </a:lnSpc>
              <a:buClrTx/>
              <a:buFont typeface="+mj-lt"/>
              <a:buAutoNum type="arabicPeriod"/>
            </a:pPr>
            <a:endParaRPr lang="en-US" sz="400" dirty="0" smtClean="0"/>
          </a:p>
          <a:p>
            <a:pPr marL="342900" indent="-342900">
              <a:lnSpc>
                <a:spcPct val="100000"/>
              </a:lnSpc>
              <a:buClrTx/>
              <a:buFont typeface="+mj-lt"/>
              <a:buAutoNum type="arabicPeriod"/>
            </a:pPr>
            <a:endParaRPr lang="en-US" sz="400" dirty="0"/>
          </a:p>
          <a:p>
            <a:r>
              <a:rPr lang="en-US" dirty="0" smtClean="0"/>
              <a:t>The May </a:t>
            </a:r>
            <a:r>
              <a:rPr lang="en-US" dirty="0"/>
              <a:t>15 Spring VPI Application must include </a:t>
            </a:r>
            <a:r>
              <a:rPr lang="en-US" dirty="0" smtClean="0"/>
              <a:t>plans </a:t>
            </a:r>
            <a:r>
              <a:rPr lang="en-US" dirty="0"/>
              <a:t>for </a:t>
            </a:r>
            <a:r>
              <a:rPr lang="en-US" dirty="0" smtClean="0"/>
              <a:t>expanded programing.  </a:t>
            </a:r>
          </a:p>
          <a:p>
            <a:pPr marL="285750" indent="-285750">
              <a:buFont typeface="Arial" panose="020B0604020202020204" pitchFamily="34" charset="0"/>
              <a:buChar char="•"/>
            </a:pPr>
            <a:r>
              <a:rPr lang="en-US" dirty="0" smtClean="0"/>
              <a:t>Spring recruitment for 2021-2022 should reflect plans to serve more at-risk four- and three-year-olds. </a:t>
            </a:r>
          </a:p>
          <a:p>
            <a:pPr marL="285750" indent="-285750">
              <a:buFont typeface="Arial" panose="020B0604020202020204" pitchFamily="34" charset="0"/>
              <a:buChar char="•"/>
            </a:pPr>
            <a:r>
              <a:rPr lang="en-US" dirty="0" smtClean="0"/>
              <a:t>Communities should </a:t>
            </a:r>
            <a:r>
              <a:rPr lang="en-US" dirty="0"/>
              <a:t>begin coordinating with </a:t>
            </a:r>
            <a:r>
              <a:rPr lang="en-US" dirty="0" smtClean="0"/>
              <a:t>partners (e.g., Head Start, child care) now to discuss how to serve more at-risk children. </a:t>
            </a:r>
          </a:p>
          <a:p>
            <a:pPr marL="285750" indent="-285750">
              <a:buFont typeface="Arial" panose="020B0604020202020204" pitchFamily="34" charset="0"/>
              <a:buChar char="•"/>
            </a:pPr>
            <a:r>
              <a:rPr lang="en-US" dirty="0" smtClean="0"/>
              <a:t>Communities should also ensure federal COVID-19 relief fund initiatives (e.g., extended session) fully include preschool. </a:t>
            </a:r>
            <a:endParaRPr lang="en-US" dirty="0"/>
          </a:p>
          <a:p>
            <a:endParaRPr lang="en-US" dirty="0" smtClean="0"/>
          </a:p>
          <a:p>
            <a:r>
              <a:rPr lang="en-US" b="1" dirty="0" smtClean="0"/>
              <a:t>Today’s webinar will review the strategies and approaches localities should consider as they plan for enrollment. Future webinars will review details and timelines for implementation.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468538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How can my division serve more 4-year-olds? </a:t>
            </a:r>
            <a:endParaRPr lang="en-US" i="1" dirty="0"/>
          </a:p>
        </p:txBody>
      </p:sp>
    </p:spTree>
    <p:extLst>
      <p:ext uri="{BB962C8B-B14F-4D97-AF65-F5344CB8AC3E}">
        <p14:creationId xmlns:p14="http://schemas.microsoft.com/office/powerpoint/2010/main" val="1776128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Serving More 4-Year-Olds </a:t>
            </a:r>
            <a:endParaRPr lang="en-US" dirty="0"/>
          </a:p>
        </p:txBody>
      </p:sp>
      <p:sp>
        <p:nvSpPr>
          <p:cNvPr id="3" name="Text Placeholder 2"/>
          <p:cNvSpPr>
            <a:spLocks noGrp="1"/>
          </p:cNvSpPr>
          <p:nvPr>
            <p:ph type="body" idx="1"/>
          </p:nvPr>
        </p:nvSpPr>
        <p:spPr>
          <a:xfrm>
            <a:off x="468802" y="948595"/>
            <a:ext cx="8592902" cy="3263400"/>
          </a:xfrm>
        </p:spPr>
        <p:txBody>
          <a:bodyPr/>
          <a:lstStyle/>
          <a:p>
            <a:pPr marL="139700" indent="0">
              <a:buNone/>
            </a:pPr>
            <a:r>
              <a:rPr lang="en-US" sz="1600" i="1" dirty="0" smtClean="0">
                <a:latin typeface="+mn-lt"/>
              </a:rPr>
              <a:t>Divisions can serve more 4-year-olds by expanding their enrollment practices and qualifying criteria. These strategies were available this year, and remain for 2021-2022.   </a:t>
            </a:r>
            <a:endParaRPr lang="en-US" sz="1600" i="1"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2071471953"/>
              </p:ext>
            </p:extLst>
          </p:nvPr>
        </p:nvGraphicFramePr>
        <p:xfrm>
          <a:off x="551098" y="1651236"/>
          <a:ext cx="8592902" cy="3413514"/>
        </p:xfrm>
        <a:graphic>
          <a:graphicData uri="http://schemas.openxmlformats.org/drawingml/2006/table">
            <a:tbl>
              <a:tblPr firstRow="1" bandRow="1">
                <a:tableStyleId>{5940675A-B579-460E-94D1-54222C63F5DA}</a:tableStyleId>
              </a:tblPr>
              <a:tblGrid>
                <a:gridCol w="2433000">
                  <a:extLst>
                    <a:ext uri="{9D8B030D-6E8A-4147-A177-3AD203B41FA5}">
                      <a16:colId xmlns:a16="http://schemas.microsoft.com/office/drawing/2014/main" val="2905553017"/>
                    </a:ext>
                  </a:extLst>
                </a:gridCol>
                <a:gridCol w="6159902">
                  <a:extLst>
                    <a:ext uri="{9D8B030D-6E8A-4147-A177-3AD203B41FA5}">
                      <a16:colId xmlns:a16="http://schemas.microsoft.com/office/drawing/2014/main" val="1166440231"/>
                    </a:ext>
                  </a:extLst>
                </a:gridCol>
              </a:tblGrid>
              <a:tr h="335034">
                <a:tc>
                  <a:txBody>
                    <a:bodyPr/>
                    <a:lstStyle/>
                    <a:p>
                      <a:r>
                        <a:rPr lang="en-US" sz="1400" b="1" i="1" dirty="0" smtClean="0">
                          <a:latin typeface="+mj-lt"/>
                        </a:rPr>
                        <a:t>Strategy </a:t>
                      </a:r>
                      <a:endParaRPr lang="en-US" sz="1400" b="1" i="1" dirty="0">
                        <a:latin typeface="+mj-lt"/>
                      </a:endParaRPr>
                    </a:p>
                  </a:txBody>
                  <a:tcPr>
                    <a:solidFill>
                      <a:schemeClr val="accent1">
                        <a:lumMod val="20000"/>
                        <a:lumOff val="80000"/>
                      </a:schemeClr>
                    </a:solidFill>
                  </a:tcPr>
                </a:tc>
                <a:tc>
                  <a:txBody>
                    <a:bodyPr/>
                    <a:lstStyle/>
                    <a:p>
                      <a:r>
                        <a:rPr lang="en-US" sz="1400" b="1" i="1" dirty="0" smtClean="0">
                          <a:latin typeface="+mj-lt"/>
                        </a:rPr>
                        <a:t>What this would mean for Divisions</a:t>
                      </a:r>
                      <a:r>
                        <a:rPr lang="en-US" sz="1400" b="1" i="1" baseline="0" dirty="0" smtClean="0">
                          <a:latin typeface="+mj-lt"/>
                        </a:rPr>
                        <a:t> </a:t>
                      </a:r>
                      <a:endParaRPr lang="en-US" sz="1400" b="1" i="1" dirty="0">
                        <a:latin typeface="+mj-lt"/>
                      </a:endParaRPr>
                    </a:p>
                  </a:txBody>
                  <a:tcPr>
                    <a:solidFill>
                      <a:schemeClr val="accent1">
                        <a:lumMod val="20000"/>
                        <a:lumOff val="80000"/>
                      </a:schemeClr>
                    </a:solidFill>
                  </a:tcPr>
                </a:tc>
                <a:extLst>
                  <a:ext uri="{0D108BD9-81ED-4DB2-BD59-A6C34878D82A}">
                    <a16:rowId xmlns:a16="http://schemas.microsoft.com/office/drawing/2014/main" val="2396986381"/>
                  </a:ext>
                </a:extLst>
              </a:tr>
              <a:tr h="765075">
                <a:tc>
                  <a:txBody>
                    <a:bodyPr/>
                    <a:lstStyle/>
                    <a:p>
                      <a:r>
                        <a:rPr lang="en-US" sz="1400" kern="1200" dirty="0" smtClean="0">
                          <a:solidFill>
                            <a:schemeClr val="tx1"/>
                          </a:solidFill>
                          <a:latin typeface="+mn-lt"/>
                          <a:ea typeface="+mn-ea"/>
                          <a:cs typeface="+mn-cs"/>
                        </a:rPr>
                        <a:t>Report the full number of</a:t>
                      </a:r>
                      <a:r>
                        <a:rPr lang="en-US" sz="1400" kern="1200" baseline="0" dirty="0" smtClean="0">
                          <a:solidFill>
                            <a:schemeClr val="tx1"/>
                          </a:solidFill>
                          <a:latin typeface="+mn-lt"/>
                          <a:ea typeface="+mn-ea"/>
                          <a:cs typeface="+mn-cs"/>
                        </a:rPr>
                        <a:t> 4-year-olds your division can serve by including a spring waitlist. </a:t>
                      </a:r>
                    </a:p>
                    <a:p>
                      <a:endParaRPr lang="en-US" sz="1400" dirty="0" smtClean="0">
                        <a:latin typeface="+mj-lt"/>
                      </a:endParaRPr>
                    </a:p>
                  </a:txBody>
                  <a:tcPr>
                    <a:solidFill>
                      <a:schemeClr val="bg1">
                        <a:lumMod val="95000"/>
                      </a:schemeClr>
                    </a:solidFill>
                  </a:tcPr>
                </a:tc>
                <a:tc>
                  <a:txBody>
                    <a:bodyPr/>
                    <a:lstStyle/>
                    <a:p>
                      <a:pPr marL="285750" indent="-285750">
                        <a:buFont typeface="Arial" panose="020B0604020202020204" pitchFamily="34" charset="0"/>
                        <a:buChar char="•"/>
                      </a:pPr>
                      <a:r>
                        <a:rPr lang="en-US" sz="1400" kern="1200" dirty="0" smtClean="0">
                          <a:solidFill>
                            <a:schemeClr val="tx1"/>
                          </a:solidFill>
                          <a:latin typeface="+mn-lt"/>
                          <a:ea typeface="+mn-ea"/>
                          <a:cs typeface="+mn-cs"/>
                        </a:rPr>
                        <a:t>Indicating</a:t>
                      </a:r>
                      <a:r>
                        <a:rPr lang="en-US" sz="1400" kern="1200" baseline="0" dirty="0" smtClean="0">
                          <a:solidFill>
                            <a:schemeClr val="tx1"/>
                          </a:solidFill>
                          <a:latin typeface="+mn-lt"/>
                          <a:ea typeface="+mn-ea"/>
                          <a:cs typeface="+mn-cs"/>
                        </a:rPr>
                        <a:t> a waitlist on the May 15 VPI Application may result in additional state-allocated seats (4s).</a:t>
                      </a:r>
                    </a:p>
                    <a:p>
                      <a:pPr marL="285750" indent="-285750">
                        <a:buFont typeface="Arial" panose="020B0604020202020204" pitchFamily="34" charset="0"/>
                        <a:buChar char="•"/>
                      </a:pPr>
                      <a:r>
                        <a:rPr lang="en-US" sz="1400" kern="1200" baseline="0" dirty="0" smtClean="0">
                          <a:solidFill>
                            <a:schemeClr val="tx1"/>
                          </a:solidFill>
                          <a:latin typeface="+mn-lt"/>
                          <a:ea typeface="+mn-ea"/>
                          <a:cs typeface="+mn-cs"/>
                        </a:rPr>
                        <a:t>Divisions who do not project to use all of their allocated seats may have them reallocated to other divisions</a:t>
                      </a:r>
                    </a:p>
                    <a:p>
                      <a:pPr marL="285750" indent="-285750">
                        <a:buFont typeface="Arial" panose="020B0604020202020204" pitchFamily="34" charset="0"/>
                        <a:buChar char="•"/>
                      </a:pPr>
                      <a:r>
                        <a:rPr lang="en-US" sz="1400" kern="1200" baseline="0" dirty="0" smtClean="0">
                          <a:solidFill>
                            <a:schemeClr val="tx1"/>
                          </a:solidFill>
                          <a:latin typeface="+mn-lt"/>
                          <a:ea typeface="+mn-ea"/>
                          <a:cs typeface="+mn-cs"/>
                        </a:rPr>
                        <a:t>Divisions will learn results of reallocation by July 1, 2021. </a:t>
                      </a:r>
                    </a:p>
                  </a:txBody>
                  <a:tcPr>
                    <a:solidFill>
                      <a:schemeClr val="bg1">
                        <a:lumMod val="95000"/>
                      </a:schemeClr>
                    </a:solidFill>
                  </a:tcPr>
                </a:tc>
                <a:extLst>
                  <a:ext uri="{0D108BD9-81ED-4DB2-BD59-A6C34878D82A}">
                    <a16:rowId xmlns:a16="http://schemas.microsoft.com/office/drawing/2014/main" val="3492829154"/>
                  </a:ext>
                </a:extLst>
              </a:tr>
              <a:tr h="621679">
                <a:tc>
                  <a:txBody>
                    <a:bodyPr/>
                    <a:lstStyle/>
                    <a:p>
                      <a:r>
                        <a:rPr lang="en-US" sz="1400" kern="1200" dirty="0" smtClean="0">
                          <a:solidFill>
                            <a:schemeClr val="tx1"/>
                          </a:solidFill>
                          <a:latin typeface="+mn-lt"/>
                          <a:ea typeface="+mn-ea"/>
                          <a:cs typeface="+mn-cs"/>
                        </a:rPr>
                        <a:t>Increase the teacher-child ratio in VPI Classrooms.</a:t>
                      </a:r>
                    </a:p>
                    <a:p>
                      <a:endParaRPr lang="en-US" sz="1400" dirty="0">
                        <a:latin typeface="+mj-lt"/>
                      </a:endParaRPr>
                    </a:p>
                  </a:txBody>
                  <a:tcPr>
                    <a:solidFill>
                      <a:schemeClr val="bg1"/>
                    </a:solidFill>
                  </a:tcPr>
                </a:tc>
                <a:tc>
                  <a:txBody>
                    <a:bodyPr/>
                    <a:lstStyle/>
                    <a:p>
                      <a:pPr marL="285750" indent="-285750">
                        <a:buFont typeface="Arial" panose="020B0604020202020204" pitchFamily="34" charset="0"/>
                        <a:buChar char="•"/>
                      </a:pPr>
                      <a:r>
                        <a:rPr lang="en-US" sz="1400" kern="1200" dirty="0" smtClean="0">
                          <a:solidFill>
                            <a:schemeClr val="tx1"/>
                          </a:solidFill>
                          <a:latin typeface="+mn-lt"/>
                          <a:ea typeface="+mn-ea"/>
                          <a:cs typeface="+mn-cs"/>
                        </a:rPr>
                        <a:t>VPI Programs</a:t>
                      </a:r>
                      <a:r>
                        <a:rPr lang="en-US" sz="1400" kern="1200" baseline="0" dirty="0" smtClean="0">
                          <a:solidFill>
                            <a:schemeClr val="tx1"/>
                          </a:solidFill>
                          <a:latin typeface="+mn-lt"/>
                          <a:ea typeface="+mn-ea"/>
                          <a:cs typeface="+mn-cs"/>
                        </a:rPr>
                        <a:t> that meet VPI Program Guidelines will be permitted a 1 to 10 ratio (not to exceed 20).</a:t>
                      </a:r>
                    </a:p>
                  </a:txBody>
                  <a:tcPr>
                    <a:solidFill>
                      <a:schemeClr val="bg1"/>
                    </a:solidFill>
                  </a:tcPr>
                </a:tc>
                <a:extLst>
                  <a:ext uri="{0D108BD9-81ED-4DB2-BD59-A6C34878D82A}">
                    <a16:rowId xmlns:a16="http://schemas.microsoft.com/office/drawing/2014/main" val="2336660241"/>
                  </a:ext>
                </a:extLst>
              </a:tr>
              <a:tr h="594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Submit a waiver for increased local criteria.</a:t>
                      </a:r>
                      <a:r>
                        <a:rPr lang="en-US" sz="1400" kern="1200" baseline="0" dirty="0" smtClean="0">
                          <a:solidFill>
                            <a:schemeClr val="tx1"/>
                          </a:solidFill>
                          <a:latin typeface="+mn-lt"/>
                          <a:ea typeface="+mn-ea"/>
                          <a:cs typeface="+mn-cs"/>
                        </a:rPr>
                        <a:t> </a:t>
                      </a:r>
                      <a:endParaRPr lang="en-US" sz="1400" i="0" dirty="0">
                        <a:latin typeface="+mj-lt"/>
                      </a:endParaRPr>
                    </a:p>
                  </a:txBody>
                  <a:tcP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kern="1200" cap="none" dirty="0" smtClean="0">
                          <a:solidFill>
                            <a:schemeClr val="tx1"/>
                          </a:solidFill>
                          <a:latin typeface="+mn-lt"/>
                          <a:ea typeface="+mn-ea"/>
                          <a:cs typeface="+mn-cs"/>
                          <a:sym typeface="Arial"/>
                        </a:rPr>
                        <a:t>Seek a waiver to serve more than 15% of slots through local criteria to meet the needs of more at-risk children in the community. </a:t>
                      </a:r>
                    </a:p>
                  </a:txBody>
                  <a:tcPr>
                    <a:solidFill>
                      <a:schemeClr val="bg1"/>
                    </a:solidFill>
                  </a:tcPr>
                </a:tc>
                <a:extLst>
                  <a:ext uri="{0D108BD9-81ED-4DB2-BD59-A6C34878D82A}">
                    <a16:rowId xmlns:a16="http://schemas.microsoft.com/office/drawing/2014/main" val="2954720277"/>
                  </a:ext>
                </a:extLst>
              </a:tr>
              <a:tr h="594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dirty="0" smtClean="0">
                          <a:latin typeface="+mj-lt"/>
                        </a:rPr>
                        <a:t>Offer</a:t>
                      </a:r>
                      <a:r>
                        <a:rPr lang="en-US" sz="1400" i="0" baseline="0" dirty="0" smtClean="0">
                          <a:latin typeface="+mj-lt"/>
                        </a:rPr>
                        <a:t> VPI in a community-provider setting. </a:t>
                      </a:r>
                      <a:endParaRPr lang="en-US" sz="1400" i="0" dirty="0">
                        <a:latin typeface="+mj-lt"/>
                      </a:endParaRPr>
                    </a:p>
                  </a:txBody>
                  <a:tcP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kern="1200" cap="none" dirty="0" smtClean="0">
                          <a:solidFill>
                            <a:schemeClr val="tx1"/>
                          </a:solidFill>
                          <a:latin typeface="+mn-lt"/>
                          <a:ea typeface="+mn-ea"/>
                          <a:cs typeface="+mn-cs"/>
                          <a:sym typeface="Arial"/>
                        </a:rPr>
                        <a:t>Receive</a:t>
                      </a:r>
                      <a:r>
                        <a:rPr lang="en-US" sz="1400" b="0" i="0" u="none" strike="noStrike" kern="1200" cap="none" baseline="0" dirty="0" smtClean="0">
                          <a:solidFill>
                            <a:schemeClr val="tx1"/>
                          </a:solidFill>
                          <a:latin typeface="+mn-lt"/>
                          <a:ea typeface="+mn-ea"/>
                          <a:cs typeface="+mn-cs"/>
                          <a:sym typeface="Arial"/>
                        </a:rPr>
                        <a:t> additional funds for offering VPI in a community-provider setting. </a:t>
                      </a:r>
                      <a:endParaRPr lang="en-US" sz="1400" b="0" i="0" u="none" strike="noStrike" kern="1200" cap="none" dirty="0" smtClean="0">
                        <a:solidFill>
                          <a:schemeClr val="tx1"/>
                        </a:solidFill>
                        <a:latin typeface="+mn-lt"/>
                        <a:ea typeface="+mn-ea"/>
                        <a:cs typeface="+mn-cs"/>
                        <a:sym typeface="Arial"/>
                      </a:endParaRPr>
                    </a:p>
                  </a:txBody>
                  <a:tcPr>
                    <a:solidFill>
                      <a:schemeClr val="bg1"/>
                    </a:solidFill>
                  </a:tcPr>
                </a:tc>
                <a:extLst>
                  <a:ext uri="{0D108BD9-81ED-4DB2-BD59-A6C34878D82A}">
                    <a16:rowId xmlns:a16="http://schemas.microsoft.com/office/drawing/2014/main" val="2454191672"/>
                  </a:ext>
                </a:extLst>
              </a:tr>
            </a:tbl>
          </a:graphicData>
        </a:graphic>
      </p:graphicFrame>
    </p:spTree>
    <p:extLst>
      <p:ext uri="{BB962C8B-B14F-4D97-AF65-F5344CB8AC3E}">
        <p14:creationId xmlns:p14="http://schemas.microsoft.com/office/powerpoint/2010/main" val="3733062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DOE">
      <a:dk1>
        <a:srgbClr val="0F150D"/>
      </a:dk1>
      <a:lt1>
        <a:srgbClr val="FFFFFF"/>
      </a:lt1>
      <a:dk2>
        <a:srgbClr val="2F3E46"/>
      </a:dk2>
      <a:lt2>
        <a:srgbClr val="CDCDCD"/>
      </a:lt2>
      <a:accent1>
        <a:srgbClr val="101517"/>
      </a:accent1>
      <a:accent2>
        <a:srgbClr val="C12436"/>
      </a:accent2>
      <a:accent3>
        <a:srgbClr val="A5A5A5"/>
      </a:accent3>
      <a:accent4>
        <a:srgbClr val="FFC005"/>
      </a:accent4>
      <a:accent5>
        <a:srgbClr val="14C8E6"/>
      </a:accent5>
      <a:accent6>
        <a:srgbClr val="50E269"/>
      </a:accent6>
      <a:hlink>
        <a:srgbClr val="C12436"/>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A97D3D472626E4CA36D930991505B8B" ma:contentTypeVersion="12" ma:contentTypeDescription="Create a new document." ma:contentTypeScope="" ma:versionID="1d135bbd526377bffbb20f0a1e01ed51">
  <xsd:schema xmlns:xsd="http://www.w3.org/2001/XMLSchema" xmlns:xs="http://www.w3.org/2001/XMLSchema" xmlns:p="http://schemas.microsoft.com/office/2006/metadata/properties" xmlns:ns3="c3fdddb4-5e89-44aa-851e-2bee4b9da713" xmlns:ns4="c5cea6d7-bda1-4483-88a1-c25436785c47" targetNamespace="http://schemas.microsoft.com/office/2006/metadata/properties" ma:root="true" ma:fieldsID="beeb9fbd2c239a0a7eda07f634b3d303" ns3:_="" ns4:_="">
    <xsd:import namespace="c3fdddb4-5e89-44aa-851e-2bee4b9da713"/>
    <xsd:import namespace="c5cea6d7-bda1-4483-88a1-c25436785c4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fdddb4-5e89-44aa-851e-2bee4b9da7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cea6d7-bda1-4483-88a1-c25436785c4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5EA830-00EA-4BA1-8389-0F4F83186488}">
  <ds:schemaRefs>
    <ds:schemaRef ds:uri="http://schemas.microsoft.com/sharepoint/v3/contenttype/forms"/>
  </ds:schemaRefs>
</ds:datastoreItem>
</file>

<file path=customXml/itemProps2.xml><?xml version="1.0" encoding="utf-8"?>
<ds:datastoreItem xmlns:ds="http://schemas.openxmlformats.org/officeDocument/2006/customXml" ds:itemID="{69C0A878-CC50-4872-9EB9-C2DC4E6CEB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fdddb4-5e89-44aa-851e-2bee4b9da713"/>
    <ds:schemaRef ds:uri="c5cea6d7-bda1-4483-88a1-c25436785c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D2596D-217C-44E6-AFAA-E8C5FAAA848C}">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c5cea6d7-bda1-4483-88a1-c25436785c47"/>
    <ds:schemaRef ds:uri="c3fdddb4-5e89-44aa-851e-2bee4b9da713"/>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3277</TotalTime>
  <Words>3284</Words>
  <Application>Microsoft Office PowerPoint</Application>
  <PresentationFormat>On-screen Show (16:9)</PresentationFormat>
  <Paragraphs>250</Paragraphs>
  <Slides>29</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Calibri</vt:lpstr>
      <vt:lpstr>Wingdings</vt:lpstr>
      <vt:lpstr>Courier New</vt:lpstr>
      <vt:lpstr>Trebuchet MS</vt:lpstr>
      <vt:lpstr>Arial</vt:lpstr>
      <vt:lpstr>Office Theme</vt:lpstr>
      <vt:lpstr>1_Office Theme</vt:lpstr>
      <vt:lpstr>Increasing School Readiness by Increasing Access to Preschool in Your Community</vt:lpstr>
      <vt:lpstr>Objectives and Agenda </vt:lpstr>
      <vt:lpstr>Why is increasing access to pre-K more important than ever? </vt:lpstr>
      <vt:lpstr>The State of Early Learning in VA </vt:lpstr>
      <vt:lpstr>Access to Quality Preschool Matters</vt:lpstr>
      <vt:lpstr>Renewed Investment in Early Childhood </vt:lpstr>
      <vt:lpstr>Call to Communities – Planning Begins Now</vt:lpstr>
      <vt:lpstr>How can my division serve more 4-year-olds? </vt:lpstr>
      <vt:lpstr>Serving More 4-Year-Olds </vt:lpstr>
      <vt:lpstr>Serving More 4-Year-Olds </vt:lpstr>
      <vt:lpstr>Key Questions &amp; Recommended Actions</vt:lpstr>
      <vt:lpstr>How can my division expand to other ages in VPI?  </vt:lpstr>
      <vt:lpstr>Serving More Children in VPI</vt:lpstr>
      <vt:lpstr>Key Questions &amp; Recommended Actions</vt:lpstr>
      <vt:lpstr>What are the opportunities to maximize funding for VPI? </vt:lpstr>
      <vt:lpstr>Maximizing Funds for VPI</vt:lpstr>
      <vt:lpstr>Key Questions &amp; Recommended Actions</vt:lpstr>
      <vt:lpstr>How can we partner with community providers to reach school readiness goals? </vt:lpstr>
      <vt:lpstr>Grants for Partnering with Community </vt:lpstr>
      <vt:lpstr>PowerPoint Presentation</vt:lpstr>
      <vt:lpstr>PowerPoint Presentation</vt:lpstr>
      <vt:lpstr>Summary of Proposed Strategies for Serving More Preschoolers  Preparing for the May 15 VPI Application</vt:lpstr>
      <vt:lpstr>PowerPoint Presentation</vt:lpstr>
      <vt:lpstr>PowerPoint Presentation</vt:lpstr>
      <vt:lpstr>PowerPoint Presentation</vt:lpstr>
      <vt:lpstr>Grants for Partnering with Community </vt:lpstr>
      <vt:lpstr>Webinars &amp; Office Hours </vt:lpstr>
      <vt:lpstr>Questions and Answers  Mark Allan – Mark.Allan@doe.Virginia.gov  Erin Carroll – Erin.Carroll@doe.Virginia.gov </vt:lpstr>
      <vt:lpstr>Resources for VPI Programs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Early Childhood Care and Education (ECCE)</dc:title>
  <dc:creator>Ullrich, Rebecca (DOE)</dc:creator>
  <cp:lastModifiedBy>Allan, Mark (DOE)</cp:lastModifiedBy>
  <cp:revision>68</cp:revision>
  <dcterms:modified xsi:type="dcterms:W3CDTF">2021-01-27T15:10:56Z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0x010100CA97D3D472626E4CA36D930991505B8B</vt:lpwstr>
  </property>
</Properties>
</file>