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256" r:id="rId5"/>
    <p:sldId id="947" r:id="rId6"/>
    <p:sldId id="327" r:id="rId7"/>
    <p:sldId id="946" r:id="rId8"/>
    <p:sldId id="259" r:id="rId9"/>
    <p:sldId id="325" r:id="rId10"/>
    <p:sldId id="262" r:id="rId11"/>
    <p:sldId id="328" r:id="rId12"/>
    <p:sldId id="329" r:id="rId13"/>
    <p:sldId id="966" r:id="rId14"/>
    <p:sldId id="937" r:id="rId15"/>
    <p:sldId id="298" r:id="rId16"/>
    <p:sldId id="952" r:id="rId17"/>
    <p:sldId id="331" r:id="rId18"/>
    <p:sldId id="944" r:id="rId19"/>
    <p:sldId id="957" r:id="rId20"/>
    <p:sldId id="967" r:id="rId21"/>
    <p:sldId id="948" r:id="rId22"/>
    <p:sldId id="968" r:id="rId23"/>
    <p:sldId id="969" r:id="rId24"/>
    <p:sldId id="970" r:id="rId25"/>
    <p:sldId id="949" r:id="rId26"/>
    <p:sldId id="954" r:id="rId27"/>
    <p:sldId id="960" r:id="rId28"/>
    <p:sldId id="959" r:id="rId29"/>
    <p:sldId id="958" r:id="rId30"/>
    <p:sldId id="938" r:id="rId31"/>
    <p:sldId id="963" r:id="rId32"/>
    <p:sldId id="962" r:id="rId33"/>
    <p:sldId id="961" r:id="rId34"/>
    <p:sldId id="971" r:id="rId35"/>
    <p:sldId id="950" r:id="rId36"/>
    <p:sldId id="965" r:id="rId37"/>
    <p:sldId id="972" r:id="rId38"/>
    <p:sldId id="964" r:id="rId39"/>
    <p:sldId id="973" r:id="rId40"/>
    <p:sldId id="951" r:id="rId41"/>
    <p:sldId id="349" r:id="rId42"/>
    <p:sldId id="351" r:id="rId43"/>
    <p:sldId id="956" r:id="rId44"/>
    <p:sldId id="929" r:id="rId45"/>
    <p:sldId id="943" r:id="rId46"/>
    <p:sldId id="945" r:id="rId47"/>
    <p:sldId id="955" r:id="rId48"/>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69" autoAdjust="0"/>
    <p:restoredTop sz="94660"/>
  </p:normalViewPr>
  <p:slideViewPr>
    <p:cSldViewPr snapToGrid="0">
      <p:cViewPr varScale="1">
        <p:scale>
          <a:sx n="69" d="100"/>
          <a:sy n="69" d="100"/>
        </p:scale>
        <p:origin x="1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Lewis" userId="7f6fba9b-5479-4cc2-b95f-645af7512f3b" providerId="ADAL" clId="{033590EB-A771-441C-B5A5-4F4FF730F35C}"/>
    <pc:docChg chg="modSld">
      <pc:chgData name="Ted Lewis" userId="7f6fba9b-5479-4cc2-b95f-645af7512f3b" providerId="ADAL" clId="{033590EB-A771-441C-B5A5-4F4FF730F35C}" dt="2020-11-10T19:34:46.842" v="3" actId="27918"/>
      <pc:docMkLst>
        <pc:docMk/>
      </pc:docMkLst>
      <pc:sldChg chg="mod">
        <pc:chgData name="Ted Lewis" userId="7f6fba9b-5479-4cc2-b95f-645af7512f3b" providerId="ADAL" clId="{033590EB-A771-441C-B5A5-4F4FF730F35C}" dt="2020-11-10T19:34:46.842" v="3" actId="27918"/>
        <pc:sldMkLst>
          <pc:docMk/>
          <pc:sldMk cId="1921857036" sldId="960"/>
        </pc:sldMkLst>
      </pc:sldChg>
    </pc:docChg>
  </pc:docChgLst>
  <pc:docChgLst>
    <pc:chgData name="Ted Lewis" userId="7f6fba9b-5479-4cc2-b95f-645af7512f3b" providerId="ADAL" clId="{A39AC193-ED54-45C7-A90E-435C9828BFC5}"/>
    <pc:docChg chg="custSel modSld">
      <pc:chgData name="Ted Lewis" userId="7f6fba9b-5479-4cc2-b95f-645af7512f3b" providerId="ADAL" clId="{A39AC193-ED54-45C7-A90E-435C9828BFC5}" dt="2020-09-30T14:06:06.615" v="43" actId="27636"/>
      <pc:docMkLst>
        <pc:docMk/>
      </pc:docMkLst>
      <pc:sldChg chg="modSp mod">
        <pc:chgData name="Ted Lewis" userId="7f6fba9b-5479-4cc2-b95f-645af7512f3b" providerId="ADAL" clId="{A39AC193-ED54-45C7-A90E-435C9828BFC5}" dt="2020-09-30T14:06:06.615" v="43" actId="27636"/>
        <pc:sldMkLst>
          <pc:docMk/>
          <pc:sldMk cId="49677669" sldId="961"/>
        </pc:sldMkLst>
        <pc:spChg chg="mod">
          <ac:chgData name="Ted Lewis" userId="7f6fba9b-5479-4cc2-b95f-645af7512f3b" providerId="ADAL" clId="{A39AC193-ED54-45C7-A90E-435C9828BFC5}" dt="2020-09-30T14:06:06.615" v="43" actId="27636"/>
          <ac:spMkLst>
            <pc:docMk/>
            <pc:sldMk cId="49677669" sldId="961"/>
            <ac:spMk id="4" creationId="{06160D54-BFDB-4248-B95B-D720A6314FA0}"/>
          </ac:spMkLst>
        </pc:spChg>
      </pc:sldChg>
    </pc:docChg>
  </pc:docChgLst>
  <pc:docChgLst>
    <pc:chgData name="Ted Lewis" userId="S::ted.lewis@sidebysideva.org::7f6fba9b-5479-4cc2-b95f-645af7512f3b" providerId="AD" clId="Web-{06EC798F-F742-4CFA-94BE-68C60AC43574}"/>
    <pc:docChg chg="modSld">
      <pc:chgData name="Ted Lewis" userId="S::ted.lewis@sidebysideva.org::7f6fba9b-5479-4cc2-b95f-645af7512f3b" providerId="AD" clId="Web-{06EC798F-F742-4CFA-94BE-68C60AC43574}" dt="2020-09-29T18:12:04.347" v="229" actId="20577"/>
      <pc:docMkLst>
        <pc:docMk/>
      </pc:docMkLst>
      <pc:sldChg chg="modSp">
        <pc:chgData name="Ted Lewis" userId="S::ted.lewis@sidebysideva.org::7f6fba9b-5479-4cc2-b95f-645af7512f3b" providerId="AD" clId="Web-{06EC798F-F742-4CFA-94BE-68C60AC43574}" dt="2020-09-29T18:12:04.347" v="228" actId="20577"/>
        <pc:sldMkLst>
          <pc:docMk/>
          <pc:sldMk cId="49677669" sldId="961"/>
        </pc:sldMkLst>
        <pc:spChg chg="mod">
          <ac:chgData name="Ted Lewis" userId="S::ted.lewis@sidebysideva.org::7f6fba9b-5479-4cc2-b95f-645af7512f3b" providerId="AD" clId="Web-{06EC798F-F742-4CFA-94BE-68C60AC43574}" dt="2020-09-29T18:12:04.347" v="228" actId="20577"/>
          <ac:spMkLst>
            <pc:docMk/>
            <pc:sldMk cId="49677669" sldId="961"/>
            <ac:spMk id="4" creationId="{06160D54-BFDB-4248-B95B-D720A6314FA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Black LGB Youth</c:v>
                </c:pt>
              </c:strCache>
            </c:strRef>
          </c:tx>
          <c:spPr>
            <a:solidFill>
              <a:schemeClr val="accent3"/>
            </a:solidFill>
            <a:ln>
              <a:noFill/>
            </a:ln>
            <a:effectLst/>
          </c:spPr>
          <c:invertIfNegative val="0"/>
          <c:cat>
            <c:strRef>
              <c:f>Sheet1!$A$2:$A$4</c:f>
              <c:strCache>
                <c:ptCount val="3"/>
                <c:pt idx="0">
                  <c:v>Felt Sad or Hopeless</c:v>
                </c:pt>
                <c:pt idx="1">
                  <c:v>Seriously Considered Suicide</c:v>
                </c:pt>
                <c:pt idx="2">
                  <c:v>Attempted Suicide</c:v>
                </c:pt>
              </c:strCache>
            </c:strRef>
          </c:cat>
          <c:val>
            <c:numRef>
              <c:f>Sheet1!$B$2:$B$4</c:f>
              <c:numCache>
                <c:formatCode>General</c:formatCode>
                <c:ptCount val="3"/>
                <c:pt idx="0">
                  <c:v>52.1</c:v>
                </c:pt>
                <c:pt idx="1">
                  <c:v>28.4</c:v>
                </c:pt>
                <c:pt idx="2">
                  <c:v>20.7</c:v>
                </c:pt>
              </c:numCache>
            </c:numRef>
          </c:val>
          <c:extLst>
            <c:ext xmlns:c16="http://schemas.microsoft.com/office/drawing/2014/chart" uri="{C3380CC4-5D6E-409C-BE32-E72D297353CC}">
              <c16:uniqueId val="{00000000-B2DD-46A8-8ACE-EA06666FA203}"/>
            </c:ext>
          </c:extLst>
        </c:ser>
        <c:ser>
          <c:idx val="1"/>
          <c:order val="1"/>
          <c:tx>
            <c:strRef>
              <c:f>Sheet1!$C$1</c:f>
              <c:strCache>
                <c:ptCount val="1"/>
                <c:pt idx="0">
                  <c:v>Black Heterosexual Youth</c:v>
                </c:pt>
              </c:strCache>
            </c:strRef>
          </c:tx>
          <c:spPr>
            <a:solidFill>
              <a:schemeClr val="bg2">
                <a:lumMod val="90000"/>
              </a:schemeClr>
            </a:solidFill>
            <a:ln>
              <a:noFill/>
            </a:ln>
            <a:effectLst/>
          </c:spPr>
          <c:invertIfNegative val="0"/>
          <c:cat>
            <c:strRef>
              <c:f>Sheet1!$A$2:$A$4</c:f>
              <c:strCache>
                <c:ptCount val="3"/>
                <c:pt idx="0">
                  <c:v>Felt Sad or Hopeless</c:v>
                </c:pt>
                <c:pt idx="1">
                  <c:v>Seriously Considered Suicide</c:v>
                </c:pt>
                <c:pt idx="2">
                  <c:v>Attempted Suicide</c:v>
                </c:pt>
              </c:strCache>
            </c:strRef>
          </c:cat>
          <c:val>
            <c:numRef>
              <c:f>Sheet1!$C$2:$C$4</c:f>
              <c:numCache>
                <c:formatCode>General</c:formatCode>
                <c:ptCount val="3"/>
                <c:pt idx="0">
                  <c:v>24.1</c:v>
                </c:pt>
                <c:pt idx="1">
                  <c:v>11.4</c:v>
                </c:pt>
                <c:pt idx="2">
                  <c:v>6.7</c:v>
                </c:pt>
              </c:numCache>
            </c:numRef>
          </c:val>
          <c:extLst>
            <c:ext xmlns:c16="http://schemas.microsoft.com/office/drawing/2014/chart" uri="{C3380CC4-5D6E-409C-BE32-E72D297353CC}">
              <c16:uniqueId val="{00000001-B2DD-46A8-8ACE-EA06666FA203}"/>
            </c:ext>
          </c:extLst>
        </c:ser>
        <c:dLbls>
          <c:showLegendKey val="0"/>
          <c:showVal val="0"/>
          <c:showCatName val="0"/>
          <c:showSerName val="0"/>
          <c:showPercent val="0"/>
          <c:showBubbleSize val="0"/>
        </c:dLbls>
        <c:gapWidth val="219"/>
        <c:overlap val="-27"/>
        <c:axId val="383250328"/>
        <c:axId val="383248688"/>
      </c:barChart>
      <c:catAx>
        <c:axId val="38325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3248688"/>
        <c:crosses val="autoZero"/>
        <c:auto val="1"/>
        <c:lblAlgn val="ctr"/>
        <c:lblOffset val="100"/>
        <c:noMultiLvlLbl val="0"/>
      </c:catAx>
      <c:valAx>
        <c:axId val="38324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3250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"Gay" used in a negative way</c:v>
                </c:pt>
                <c:pt idx="1">
                  <c:v>Homophobic Remarks</c:v>
                </c:pt>
                <c:pt idx="2">
                  <c:v>Negative Remarks on Gender Expression</c:v>
                </c:pt>
                <c:pt idx="3">
                  <c:v>Negative Remarks about Transgender People</c:v>
                </c:pt>
              </c:strCache>
            </c:strRef>
          </c:cat>
          <c:val>
            <c:numRef>
              <c:f>Sheet1!$B$2:$B$5</c:f>
              <c:numCache>
                <c:formatCode>0%</c:formatCode>
                <c:ptCount val="4"/>
                <c:pt idx="0">
                  <c:v>0.91</c:v>
                </c:pt>
                <c:pt idx="1">
                  <c:v>0.81</c:v>
                </c:pt>
                <c:pt idx="2">
                  <c:v>0.82</c:v>
                </c:pt>
                <c:pt idx="3">
                  <c:v>0.73</c:v>
                </c:pt>
              </c:numCache>
            </c:numRef>
          </c:val>
          <c:extLst>
            <c:ext xmlns:c16="http://schemas.microsoft.com/office/drawing/2014/chart" uri="{C3380CC4-5D6E-409C-BE32-E72D297353CC}">
              <c16:uniqueId val="{00000000-0409-493C-878D-78E35D09EA66}"/>
            </c:ext>
          </c:extLst>
        </c:ser>
        <c:dLbls>
          <c:dLblPos val="outEnd"/>
          <c:showLegendKey val="0"/>
          <c:showVal val="1"/>
          <c:showCatName val="0"/>
          <c:showSerName val="0"/>
          <c:showPercent val="0"/>
          <c:showBubbleSize val="0"/>
        </c:dLbls>
        <c:gapWidth val="219"/>
        <c:overlap val="-27"/>
        <c:axId val="330164528"/>
        <c:axId val="330164856"/>
      </c:barChart>
      <c:catAx>
        <c:axId val="33016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0164856"/>
        <c:crosses val="autoZero"/>
        <c:auto val="1"/>
        <c:lblAlgn val="ctr"/>
        <c:lblOffset val="100"/>
        <c:noMultiLvlLbl val="0"/>
      </c:catAx>
      <c:valAx>
        <c:axId val="330164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0164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Physical Assault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Gender Identity</c:v>
                </c:pt>
                <c:pt idx="1">
                  <c:v>Gender Expression</c:v>
                </c:pt>
                <c:pt idx="2">
                  <c:v>Sexual Orientation</c:v>
                </c:pt>
              </c:strCache>
            </c:strRef>
          </c:cat>
          <c:val>
            <c:numRef>
              <c:f>Sheet1!$B$2:$B$4</c:f>
              <c:numCache>
                <c:formatCode>0%</c:formatCode>
                <c:ptCount val="3"/>
                <c:pt idx="0">
                  <c:v>0.12</c:v>
                </c:pt>
                <c:pt idx="1">
                  <c:v>0.12</c:v>
                </c:pt>
                <c:pt idx="2">
                  <c:v>0.14000000000000001</c:v>
                </c:pt>
              </c:numCache>
            </c:numRef>
          </c:val>
          <c:extLst>
            <c:ext xmlns:c16="http://schemas.microsoft.com/office/drawing/2014/chart" uri="{C3380CC4-5D6E-409C-BE32-E72D297353CC}">
              <c16:uniqueId val="{00000000-0118-4E09-B581-AC36B4DFB295}"/>
            </c:ext>
          </c:extLst>
        </c:ser>
        <c:ser>
          <c:idx val="1"/>
          <c:order val="1"/>
          <c:tx>
            <c:strRef>
              <c:f>Sheet1!$C$1</c:f>
              <c:strCache>
                <c:ptCount val="1"/>
                <c:pt idx="0">
                  <c:v>Physical Harassement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Gender Identity</c:v>
                </c:pt>
                <c:pt idx="1">
                  <c:v>Gender Expression</c:v>
                </c:pt>
                <c:pt idx="2">
                  <c:v>Sexual Orientation</c:v>
                </c:pt>
              </c:strCache>
            </c:strRef>
          </c:cat>
          <c:val>
            <c:numRef>
              <c:f>Sheet1!$C$2:$C$4</c:f>
              <c:numCache>
                <c:formatCode>0%</c:formatCode>
                <c:ptCount val="3"/>
                <c:pt idx="0">
                  <c:v>0.23</c:v>
                </c:pt>
                <c:pt idx="1">
                  <c:v>0.26</c:v>
                </c:pt>
                <c:pt idx="2">
                  <c:v>0.28999999999999998</c:v>
                </c:pt>
              </c:numCache>
            </c:numRef>
          </c:val>
          <c:extLst>
            <c:ext xmlns:c16="http://schemas.microsoft.com/office/drawing/2014/chart" uri="{C3380CC4-5D6E-409C-BE32-E72D297353CC}">
              <c16:uniqueId val="{00000001-0118-4E09-B581-AC36B4DFB295}"/>
            </c:ext>
          </c:extLst>
        </c:ser>
        <c:ser>
          <c:idx val="2"/>
          <c:order val="2"/>
          <c:tx>
            <c:strRef>
              <c:f>Sheet1!$D$1</c:f>
              <c:strCache>
                <c:ptCount val="1"/>
                <c:pt idx="0">
                  <c:v>Verbal Harassment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Gender Identity</c:v>
                </c:pt>
                <c:pt idx="1">
                  <c:v>Gender Expression</c:v>
                </c:pt>
                <c:pt idx="2">
                  <c:v>Sexual Orientation</c:v>
                </c:pt>
              </c:strCache>
            </c:strRef>
          </c:cat>
          <c:val>
            <c:numRef>
              <c:f>Sheet1!$D$2:$D$4</c:f>
              <c:numCache>
                <c:formatCode>0%</c:formatCode>
                <c:ptCount val="3"/>
                <c:pt idx="0">
                  <c:v>0.55000000000000004</c:v>
                </c:pt>
                <c:pt idx="1">
                  <c:v>0.62</c:v>
                </c:pt>
                <c:pt idx="2">
                  <c:v>0.74</c:v>
                </c:pt>
              </c:numCache>
            </c:numRef>
          </c:val>
          <c:extLst>
            <c:ext xmlns:c16="http://schemas.microsoft.com/office/drawing/2014/chart" uri="{C3380CC4-5D6E-409C-BE32-E72D297353CC}">
              <c16:uniqueId val="{00000002-0118-4E09-B581-AC36B4DFB295}"/>
            </c:ext>
          </c:extLst>
        </c:ser>
        <c:dLbls>
          <c:dLblPos val="outEnd"/>
          <c:showLegendKey val="0"/>
          <c:showVal val="1"/>
          <c:showCatName val="0"/>
          <c:showSerName val="0"/>
          <c:showPercent val="0"/>
          <c:showBubbleSize val="0"/>
        </c:dLbls>
        <c:gapWidth val="182"/>
        <c:axId val="551347120"/>
        <c:axId val="551345808"/>
      </c:barChart>
      <c:catAx>
        <c:axId val="55134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1345808"/>
        <c:crosses val="autoZero"/>
        <c:auto val="1"/>
        <c:lblAlgn val="ctr"/>
        <c:lblOffset val="100"/>
        <c:noMultiLvlLbl val="0"/>
      </c:catAx>
      <c:valAx>
        <c:axId val="551345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134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Black LGB Youth</c:v>
                </c:pt>
              </c:strCache>
            </c:strRef>
          </c:tx>
          <c:spPr>
            <a:solidFill>
              <a:schemeClr val="accent3"/>
            </a:solidFill>
            <a:ln>
              <a:noFill/>
            </a:ln>
            <a:effectLst/>
          </c:spPr>
          <c:invertIfNegative val="0"/>
          <c:cat>
            <c:strRef>
              <c:f>Sheet1!$A$2:$A$6</c:f>
              <c:strCache>
                <c:ptCount val="5"/>
                <c:pt idx="0">
                  <c:v>Electronically Bullied</c:v>
                </c:pt>
                <c:pt idx="1">
                  <c:v>Threatened with a Weapon</c:v>
                </c:pt>
                <c:pt idx="2">
                  <c:v>Experienced Sexual Violence</c:v>
                </c:pt>
                <c:pt idx="3">
                  <c:v>Experienced Physical Dating Violence</c:v>
                </c:pt>
                <c:pt idx="4">
                  <c:v>Did Not Go to School Felt Unsafe</c:v>
                </c:pt>
              </c:strCache>
            </c:strRef>
          </c:cat>
          <c:val>
            <c:numRef>
              <c:f>Sheet1!$B$2:$B$6</c:f>
              <c:numCache>
                <c:formatCode>General</c:formatCode>
                <c:ptCount val="5"/>
                <c:pt idx="0">
                  <c:v>16.3</c:v>
                </c:pt>
                <c:pt idx="1">
                  <c:v>15.7</c:v>
                </c:pt>
                <c:pt idx="2">
                  <c:v>17.100000000000001</c:v>
                </c:pt>
                <c:pt idx="3">
                  <c:v>23.8</c:v>
                </c:pt>
                <c:pt idx="4">
                  <c:v>12.5</c:v>
                </c:pt>
              </c:numCache>
            </c:numRef>
          </c:val>
          <c:extLst>
            <c:ext xmlns:c16="http://schemas.microsoft.com/office/drawing/2014/chart" uri="{C3380CC4-5D6E-409C-BE32-E72D297353CC}">
              <c16:uniqueId val="{00000000-B2DD-46A8-8ACE-EA06666FA203}"/>
            </c:ext>
          </c:extLst>
        </c:ser>
        <c:ser>
          <c:idx val="1"/>
          <c:order val="1"/>
          <c:tx>
            <c:strRef>
              <c:f>Sheet1!$C$1</c:f>
              <c:strCache>
                <c:ptCount val="1"/>
                <c:pt idx="0">
                  <c:v>Black Heterosexual Youth</c:v>
                </c:pt>
              </c:strCache>
            </c:strRef>
          </c:tx>
          <c:spPr>
            <a:solidFill>
              <a:schemeClr val="bg2">
                <a:lumMod val="90000"/>
              </a:schemeClr>
            </a:solidFill>
            <a:ln>
              <a:noFill/>
            </a:ln>
            <a:effectLst/>
          </c:spPr>
          <c:invertIfNegative val="0"/>
          <c:cat>
            <c:strRef>
              <c:f>Sheet1!$A$2:$A$6</c:f>
              <c:strCache>
                <c:ptCount val="5"/>
                <c:pt idx="0">
                  <c:v>Electronically Bullied</c:v>
                </c:pt>
                <c:pt idx="1">
                  <c:v>Threatened with a Weapon</c:v>
                </c:pt>
                <c:pt idx="2">
                  <c:v>Experienced Sexual Violence</c:v>
                </c:pt>
                <c:pt idx="3">
                  <c:v>Experienced Physical Dating Violence</c:v>
                </c:pt>
                <c:pt idx="4">
                  <c:v>Did Not Go to School Felt Unsafe</c:v>
                </c:pt>
              </c:strCache>
            </c:strRef>
          </c:cat>
          <c:val>
            <c:numRef>
              <c:f>Sheet1!$C$2:$C$6</c:f>
              <c:numCache>
                <c:formatCode>General</c:formatCode>
                <c:ptCount val="5"/>
                <c:pt idx="0">
                  <c:v>9.5</c:v>
                </c:pt>
                <c:pt idx="1">
                  <c:v>6.9</c:v>
                </c:pt>
                <c:pt idx="2">
                  <c:v>6.3</c:v>
                </c:pt>
                <c:pt idx="3">
                  <c:v>7.6</c:v>
                </c:pt>
                <c:pt idx="4">
                  <c:v>7.5</c:v>
                </c:pt>
              </c:numCache>
            </c:numRef>
          </c:val>
          <c:extLst>
            <c:ext xmlns:c16="http://schemas.microsoft.com/office/drawing/2014/chart" uri="{C3380CC4-5D6E-409C-BE32-E72D297353CC}">
              <c16:uniqueId val="{00000001-B2DD-46A8-8ACE-EA06666FA203}"/>
            </c:ext>
          </c:extLst>
        </c:ser>
        <c:dLbls>
          <c:showLegendKey val="0"/>
          <c:showVal val="0"/>
          <c:showCatName val="0"/>
          <c:showSerName val="0"/>
          <c:showPercent val="0"/>
          <c:showBubbleSize val="0"/>
        </c:dLbls>
        <c:gapWidth val="219"/>
        <c:overlap val="-27"/>
        <c:axId val="383250328"/>
        <c:axId val="383248688"/>
      </c:barChart>
      <c:catAx>
        <c:axId val="38325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3248688"/>
        <c:crosses val="autoZero"/>
        <c:auto val="1"/>
        <c:lblAlgn val="ctr"/>
        <c:lblOffset val="100"/>
        <c:noMultiLvlLbl val="0"/>
      </c:catAx>
      <c:valAx>
        <c:axId val="38324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3250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38164-C743-4E82-B0F5-805F41C3AEC0}"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13101359-A39B-466A-9CB8-DB49E60F3306}">
      <dgm:prSet phldrT="[Text]" custT="1"/>
      <dgm:spPr/>
      <dgm:t>
        <a:bodyPr/>
        <a:lstStyle/>
        <a:p>
          <a:r>
            <a:rPr lang="en-US" sz="4000" b="1" err="1"/>
            <a:t>Heterocentrism</a:t>
          </a:r>
          <a:r>
            <a:rPr lang="en-US" sz="4000"/>
            <a:t/>
          </a:r>
          <a:br>
            <a:rPr lang="en-US" sz="4000"/>
          </a:br>
          <a:r>
            <a:rPr lang="en-US" sz="2800"/>
            <a:t>(Ideology)</a:t>
          </a:r>
          <a:endParaRPr lang="en-US" sz="4000"/>
        </a:p>
      </dgm:t>
    </dgm:pt>
    <dgm:pt modelId="{716A9AE5-21B1-4F63-AC7A-955EFCCA9F2F}" type="parTrans" cxnId="{7F5C11D0-286A-436F-9717-DC17C34237BE}">
      <dgm:prSet/>
      <dgm:spPr/>
      <dgm:t>
        <a:bodyPr/>
        <a:lstStyle/>
        <a:p>
          <a:endParaRPr lang="en-US"/>
        </a:p>
      </dgm:t>
    </dgm:pt>
    <dgm:pt modelId="{42E5FE98-8857-45FD-BB56-8757C7BCCD89}" type="sibTrans" cxnId="{7F5C11D0-286A-436F-9717-DC17C34237BE}">
      <dgm:prSet/>
      <dgm:spPr/>
      <dgm:t>
        <a:bodyPr/>
        <a:lstStyle/>
        <a:p>
          <a:endParaRPr lang="en-US"/>
        </a:p>
      </dgm:t>
    </dgm:pt>
    <dgm:pt modelId="{1F0771BF-8DD4-4491-AEC2-83925AD805F3}">
      <dgm:prSet phldrT="[Text]" custT="1"/>
      <dgm:spPr/>
      <dgm:t>
        <a:bodyPr/>
        <a:lstStyle/>
        <a:p>
          <a:r>
            <a:rPr lang="en-US" sz="4000" b="1"/>
            <a:t>Heterosexism</a:t>
          </a:r>
          <a:r>
            <a:rPr lang="en-US" sz="4000"/>
            <a:t/>
          </a:r>
          <a:br>
            <a:rPr lang="en-US" sz="4000"/>
          </a:br>
          <a:r>
            <a:rPr lang="en-US" sz="2800"/>
            <a:t>(System)</a:t>
          </a:r>
          <a:endParaRPr lang="en-US" sz="4000"/>
        </a:p>
      </dgm:t>
    </dgm:pt>
    <dgm:pt modelId="{9E79ABF9-2C01-4507-A4A4-DD061954D2FE}" type="parTrans" cxnId="{FE8677A9-6520-4114-B552-337527BA00D7}">
      <dgm:prSet/>
      <dgm:spPr/>
      <dgm:t>
        <a:bodyPr/>
        <a:lstStyle/>
        <a:p>
          <a:endParaRPr lang="en-US"/>
        </a:p>
      </dgm:t>
    </dgm:pt>
    <dgm:pt modelId="{2B1B8DBF-57C4-4E4E-8561-DE3909810749}" type="sibTrans" cxnId="{FE8677A9-6520-4114-B552-337527BA00D7}">
      <dgm:prSet/>
      <dgm:spPr/>
      <dgm:t>
        <a:bodyPr/>
        <a:lstStyle/>
        <a:p>
          <a:endParaRPr lang="en-US"/>
        </a:p>
      </dgm:t>
    </dgm:pt>
    <dgm:pt modelId="{A4EC8942-F3D8-4DF9-A6F5-AB5426F8E178}">
      <dgm:prSet phldrT="[Text]" custT="1"/>
      <dgm:spPr/>
      <dgm:t>
        <a:bodyPr/>
        <a:lstStyle/>
        <a:p>
          <a:r>
            <a:rPr lang="en-US" sz="4000" b="1"/>
            <a:t>Homophobia</a:t>
          </a:r>
          <a:r>
            <a:rPr lang="en-US" sz="4000"/>
            <a:t/>
          </a:r>
          <a:br>
            <a:rPr lang="en-US" sz="4000"/>
          </a:br>
          <a:r>
            <a:rPr lang="en-US" sz="2800"/>
            <a:t>(Individual)</a:t>
          </a:r>
          <a:endParaRPr lang="en-US" sz="4000"/>
        </a:p>
      </dgm:t>
    </dgm:pt>
    <dgm:pt modelId="{EA335C15-FD53-4196-9CFB-6669F4960102}" type="parTrans" cxnId="{06B52614-63D0-4E53-8E3D-707CF7770F49}">
      <dgm:prSet/>
      <dgm:spPr/>
      <dgm:t>
        <a:bodyPr/>
        <a:lstStyle/>
        <a:p>
          <a:endParaRPr lang="en-US"/>
        </a:p>
      </dgm:t>
    </dgm:pt>
    <dgm:pt modelId="{68E87E25-78BA-4B8C-AAEC-E2E8A01A2CCC}" type="sibTrans" cxnId="{06B52614-63D0-4E53-8E3D-707CF7770F49}">
      <dgm:prSet/>
      <dgm:spPr/>
      <dgm:t>
        <a:bodyPr/>
        <a:lstStyle/>
        <a:p>
          <a:endParaRPr lang="en-US"/>
        </a:p>
      </dgm:t>
    </dgm:pt>
    <dgm:pt modelId="{9890093F-7D32-4CB6-8F4A-865D40937472}" type="pres">
      <dgm:prSet presAssocID="{53D38164-C743-4E82-B0F5-805F41C3AEC0}" presName="outerComposite" presStyleCnt="0">
        <dgm:presLayoutVars>
          <dgm:chMax val="5"/>
          <dgm:dir/>
          <dgm:resizeHandles val="exact"/>
        </dgm:presLayoutVars>
      </dgm:prSet>
      <dgm:spPr/>
      <dgm:t>
        <a:bodyPr/>
        <a:lstStyle/>
        <a:p>
          <a:endParaRPr lang="en-US"/>
        </a:p>
      </dgm:t>
    </dgm:pt>
    <dgm:pt modelId="{EE353CBC-F320-40E8-B8E5-96D0470A336E}" type="pres">
      <dgm:prSet presAssocID="{53D38164-C743-4E82-B0F5-805F41C3AEC0}" presName="dummyMaxCanvas" presStyleCnt="0">
        <dgm:presLayoutVars/>
      </dgm:prSet>
      <dgm:spPr/>
    </dgm:pt>
    <dgm:pt modelId="{41F9F486-765D-4EF0-9143-BED83516FD84}" type="pres">
      <dgm:prSet presAssocID="{53D38164-C743-4E82-B0F5-805F41C3AEC0}" presName="ThreeNodes_1" presStyleLbl="node1" presStyleIdx="0" presStyleCnt="3">
        <dgm:presLayoutVars>
          <dgm:bulletEnabled val="1"/>
        </dgm:presLayoutVars>
      </dgm:prSet>
      <dgm:spPr/>
      <dgm:t>
        <a:bodyPr/>
        <a:lstStyle/>
        <a:p>
          <a:endParaRPr lang="en-US"/>
        </a:p>
      </dgm:t>
    </dgm:pt>
    <dgm:pt modelId="{8B224BEC-C25D-4C96-AD4B-16D3D7080A66}" type="pres">
      <dgm:prSet presAssocID="{53D38164-C743-4E82-B0F5-805F41C3AEC0}" presName="ThreeNodes_2" presStyleLbl="node1" presStyleIdx="1" presStyleCnt="3">
        <dgm:presLayoutVars>
          <dgm:bulletEnabled val="1"/>
        </dgm:presLayoutVars>
      </dgm:prSet>
      <dgm:spPr/>
      <dgm:t>
        <a:bodyPr/>
        <a:lstStyle/>
        <a:p>
          <a:endParaRPr lang="en-US"/>
        </a:p>
      </dgm:t>
    </dgm:pt>
    <dgm:pt modelId="{FEFF41B5-A851-426B-BD4B-248B7CF4D3C2}" type="pres">
      <dgm:prSet presAssocID="{53D38164-C743-4E82-B0F5-805F41C3AEC0}" presName="ThreeNodes_3" presStyleLbl="node1" presStyleIdx="2" presStyleCnt="3" custLinFactNeighborX="-187" custLinFactNeighborY="2450">
        <dgm:presLayoutVars>
          <dgm:bulletEnabled val="1"/>
        </dgm:presLayoutVars>
      </dgm:prSet>
      <dgm:spPr/>
      <dgm:t>
        <a:bodyPr/>
        <a:lstStyle/>
        <a:p>
          <a:endParaRPr lang="en-US"/>
        </a:p>
      </dgm:t>
    </dgm:pt>
    <dgm:pt modelId="{4D52F8D0-B820-434F-B87F-55496BCB57DC}" type="pres">
      <dgm:prSet presAssocID="{53D38164-C743-4E82-B0F5-805F41C3AEC0}" presName="ThreeConn_1-2" presStyleLbl="fgAccFollowNode1" presStyleIdx="0" presStyleCnt="2">
        <dgm:presLayoutVars>
          <dgm:bulletEnabled val="1"/>
        </dgm:presLayoutVars>
      </dgm:prSet>
      <dgm:spPr/>
      <dgm:t>
        <a:bodyPr/>
        <a:lstStyle/>
        <a:p>
          <a:endParaRPr lang="en-US"/>
        </a:p>
      </dgm:t>
    </dgm:pt>
    <dgm:pt modelId="{CF925EC5-68BA-4DDE-80D1-AA4E7C441CD7}" type="pres">
      <dgm:prSet presAssocID="{53D38164-C743-4E82-B0F5-805F41C3AEC0}" presName="ThreeConn_2-3" presStyleLbl="fgAccFollowNode1" presStyleIdx="1" presStyleCnt="2">
        <dgm:presLayoutVars>
          <dgm:bulletEnabled val="1"/>
        </dgm:presLayoutVars>
      </dgm:prSet>
      <dgm:spPr/>
      <dgm:t>
        <a:bodyPr/>
        <a:lstStyle/>
        <a:p>
          <a:endParaRPr lang="en-US"/>
        </a:p>
      </dgm:t>
    </dgm:pt>
    <dgm:pt modelId="{F6581481-E512-4796-A484-3C8DD2139FE9}" type="pres">
      <dgm:prSet presAssocID="{53D38164-C743-4E82-B0F5-805F41C3AEC0}" presName="ThreeNodes_1_text" presStyleLbl="node1" presStyleIdx="2" presStyleCnt="3">
        <dgm:presLayoutVars>
          <dgm:bulletEnabled val="1"/>
        </dgm:presLayoutVars>
      </dgm:prSet>
      <dgm:spPr/>
      <dgm:t>
        <a:bodyPr/>
        <a:lstStyle/>
        <a:p>
          <a:endParaRPr lang="en-US"/>
        </a:p>
      </dgm:t>
    </dgm:pt>
    <dgm:pt modelId="{4F776BA9-6B20-41EF-B184-044CEE30B48A}" type="pres">
      <dgm:prSet presAssocID="{53D38164-C743-4E82-B0F5-805F41C3AEC0}" presName="ThreeNodes_2_text" presStyleLbl="node1" presStyleIdx="2" presStyleCnt="3">
        <dgm:presLayoutVars>
          <dgm:bulletEnabled val="1"/>
        </dgm:presLayoutVars>
      </dgm:prSet>
      <dgm:spPr/>
      <dgm:t>
        <a:bodyPr/>
        <a:lstStyle/>
        <a:p>
          <a:endParaRPr lang="en-US"/>
        </a:p>
      </dgm:t>
    </dgm:pt>
    <dgm:pt modelId="{19D16747-7B47-4300-90B6-0FC55E84711E}" type="pres">
      <dgm:prSet presAssocID="{53D38164-C743-4E82-B0F5-805F41C3AEC0}" presName="ThreeNodes_3_text" presStyleLbl="node1" presStyleIdx="2" presStyleCnt="3">
        <dgm:presLayoutVars>
          <dgm:bulletEnabled val="1"/>
        </dgm:presLayoutVars>
      </dgm:prSet>
      <dgm:spPr/>
      <dgm:t>
        <a:bodyPr/>
        <a:lstStyle/>
        <a:p>
          <a:endParaRPr lang="en-US"/>
        </a:p>
      </dgm:t>
    </dgm:pt>
  </dgm:ptLst>
  <dgm:cxnLst>
    <dgm:cxn modelId="{06B52614-63D0-4E53-8E3D-707CF7770F49}" srcId="{53D38164-C743-4E82-B0F5-805F41C3AEC0}" destId="{A4EC8942-F3D8-4DF9-A6F5-AB5426F8E178}" srcOrd="2" destOrd="0" parTransId="{EA335C15-FD53-4196-9CFB-6669F4960102}" sibTransId="{68E87E25-78BA-4B8C-AAEC-E2E8A01A2CCC}"/>
    <dgm:cxn modelId="{E33A1406-F1B6-43B4-84D8-8D7AE1B87AE8}" type="presOf" srcId="{A4EC8942-F3D8-4DF9-A6F5-AB5426F8E178}" destId="{19D16747-7B47-4300-90B6-0FC55E84711E}" srcOrd="1" destOrd="0" presId="urn:microsoft.com/office/officeart/2005/8/layout/vProcess5"/>
    <dgm:cxn modelId="{FE8677A9-6520-4114-B552-337527BA00D7}" srcId="{53D38164-C743-4E82-B0F5-805F41C3AEC0}" destId="{1F0771BF-8DD4-4491-AEC2-83925AD805F3}" srcOrd="1" destOrd="0" parTransId="{9E79ABF9-2C01-4507-A4A4-DD061954D2FE}" sibTransId="{2B1B8DBF-57C4-4E4E-8561-DE3909810749}"/>
    <dgm:cxn modelId="{E397C14B-0229-4940-BE04-A56DC2DF8F27}" type="presOf" srcId="{1F0771BF-8DD4-4491-AEC2-83925AD805F3}" destId="{4F776BA9-6B20-41EF-B184-044CEE30B48A}" srcOrd="1" destOrd="0" presId="urn:microsoft.com/office/officeart/2005/8/layout/vProcess5"/>
    <dgm:cxn modelId="{41C2355A-47D6-4157-BE53-036D84661683}" type="presOf" srcId="{53D38164-C743-4E82-B0F5-805F41C3AEC0}" destId="{9890093F-7D32-4CB6-8F4A-865D40937472}" srcOrd="0" destOrd="0" presId="urn:microsoft.com/office/officeart/2005/8/layout/vProcess5"/>
    <dgm:cxn modelId="{7CE7698C-9DA2-4DE2-9EE7-6D3E44829133}" type="presOf" srcId="{2B1B8DBF-57C4-4E4E-8561-DE3909810749}" destId="{CF925EC5-68BA-4DDE-80D1-AA4E7C441CD7}" srcOrd="0" destOrd="0" presId="urn:microsoft.com/office/officeart/2005/8/layout/vProcess5"/>
    <dgm:cxn modelId="{C2BC7C24-6588-4EAE-9E60-7AEBFC5C1F25}" type="presOf" srcId="{13101359-A39B-466A-9CB8-DB49E60F3306}" destId="{41F9F486-765D-4EF0-9143-BED83516FD84}" srcOrd="0" destOrd="0" presId="urn:microsoft.com/office/officeart/2005/8/layout/vProcess5"/>
    <dgm:cxn modelId="{DC7C9727-8FE0-43A4-90D7-D6446C6220E1}" type="presOf" srcId="{42E5FE98-8857-45FD-BB56-8757C7BCCD89}" destId="{4D52F8D0-B820-434F-B87F-55496BCB57DC}" srcOrd="0" destOrd="0" presId="urn:microsoft.com/office/officeart/2005/8/layout/vProcess5"/>
    <dgm:cxn modelId="{B6085963-3A79-4E4B-9F1A-57EBFFFBFC47}" type="presOf" srcId="{A4EC8942-F3D8-4DF9-A6F5-AB5426F8E178}" destId="{FEFF41B5-A851-426B-BD4B-248B7CF4D3C2}" srcOrd="0" destOrd="0" presId="urn:microsoft.com/office/officeart/2005/8/layout/vProcess5"/>
    <dgm:cxn modelId="{7F5C11D0-286A-436F-9717-DC17C34237BE}" srcId="{53D38164-C743-4E82-B0F5-805F41C3AEC0}" destId="{13101359-A39B-466A-9CB8-DB49E60F3306}" srcOrd="0" destOrd="0" parTransId="{716A9AE5-21B1-4F63-AC7A-955EFCCA9F2F}" sibTransId="{42E5FE98-8857-45FD-BB56-8757C7BCCD89}"/>
    <dgm:cxn modelId="{9DBE193E-20ED-4107-9474-B0506430D3B9}" type="presOf" srcId="{13101359-A39B-466A-9CB8-DB49E60F3306}" destId="{F6581481-E512-4796-A484-3C8DD2139FE9}" srcOrd="1" destOrd="0" presId="urn:microsoft.com/office/officeart/2005/8/layout/vProcess5"/>
    <dgm:cxn modelId="{A07DAF45-9436-45FA-BB96-9D69077FEBD5}" type="presOf" srcId="{1F0771BF-8DD4-4491-AEC2-83925AD805F3}" destId="{8B224BEC-C25D-4C96-AD4B-16D3D7080A66}" srcOrd="0" destOrd="0" presId="urn:microsoft.com/office/officeart/2005/8/layout/vProcess5"/>
    <dgm:cxn modelId="{4DFA7C91-50CE-4C7E-BCA7-0FFB5E167FEF}" type="presParOf" srcId="{9890093F-7D32-4CB6-8F4A-865D40937472}" destId="{EE353CBC-F320-40E8-B8E5-96D0470A336E}" srcOrd="0" destOrd="0" presId="urn:microsoft.com/office/officeart/2005/8/layout/vProcess5"/>
    <dgm:cxn modelId="{19071914-41F0-44AD-A1ED-F8309CF9E371}" type="presParOf" srcId="{9890093F-7D32-4CB6-8F4A-865D40937472}" destId="{41F9F486-765D-4EF0-9143-BED83516FD84}" srcOrd="1" destOrd="0" presId="urn:microsoft.com/office/officeart/2005/8/layout/vProcess5"/>
    <dgm:cxn modelId="{3AB31B3A-B49B-4D66-8BBD-9A101711A3B4}" type="presParOf" srcId="{9890093F-7D32-4CB6-8F4A-865D40937472}" destId="{8B224BEC-C25D-4C96-AD4B-16D3D7080A66}" srcOrd="2" destOrd="0" presId="urn:microsoft.com/office/officeart/2005/8/layout/vProcess5"/>
    <dgm:cxn modelId="{7D866498-C5EA-4D9C-BEF5-CA262EF1FC19}" type="presParOf" srcId="{9890093F-7D32-4CB6-8F4A-865D40937472}" destId="{FEFF41B5-A851-426B-BD4B-248B7CF4D3C2}" srcOrd="3" destOrd="0" presId="urn:microsoft.com/office/officeart/2005/8/layout/vProcess5"/>
    <dgm:cxn modelId="{E6204696-A5BF-4BFA-BFC9-D91E8447D4BF}" type="presParOf" srcId="{9890093F-7D32-4CB6-8F4A-865D40937472}" destId="{4D52F8D0-B820-434F-B87F-55496BCB57DC}" srcOrd="4" destOrd="0" presId="urn:microsoft.com/office/officeart/2005/8/layout/vProcess5"/>
    <dgm:cxn modelId="{823BD695-0C8A-4326-81A6-36F64AEF82A7}" type="presParOf" srcId="{9890093F-7D32-4CB6-8F4A-865D40937472}" destId="{CF925EC5-68BA-4DDE-80D1-AA4E7C441CD7}" srcOrd="5" destOrd="0" presId="urn:microsoft.com/office/officeart/2005/8/layout/vProcess5"/>
    <dgm:cxn modelId="{1436663A-EDCF-4193-A4DB-2B41C0241250}" type="presParOf" srcId="{9890093F-7D32-4CB6-8F4A-865D40937472}" destId="{F6581481-E512-4796-A484-3C8DD2139FE9}" srcOrd="6" destOrd="0" presId="urn:microsoft.com/office/officeart/2005/8/layout/vProcess5"/>
    <dgm:cxn modelId="{29B48D71-F358-4A51-A3F4-F202571ABECC}" type="presParOf" srcId="{9890093F-7D32-4CB6-8F4A-865D40937472}" destId="{4F776BA9-6B20-41EF-B184-044CEE30B48A}" srcOrd="7" destOrd="0" presId="urn:microsoft.com/office/officeart/2005/8/layout/vProcess5"/>
    <dgm:cxn modelId="{8CD9C121-57DE-41E6-9247-C1AA842712B2}" type="presParOf" srcId="{9890093F-7D32-4CB6-8F4A-865D40937472}" destId="{19D16747-7B47-4300-90B6-0FC55E84711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9F486-765D-4EF0-9143-BED83516FD84}">
      <dsp:nvSpPr>
        <dsp:cNvPr id="0" name=""/>
        <dsp:cNvSpPr/>
      </dsp:nvSpPr>
      <dsp:spPr>
        <a:xfrm>
          <a:off x="0" y="0"/>
          <a:ext cx="6703695" cy="15335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err="1"/>
            <a:t>Heterocentrism</a:t>
          </a:r>
          <a:r>
            <a:rPr lang="en-US" sz="4000" kern="1200"/>
            <a:t/>
          </a:r>
          <a:br>
            <a:rPr lang="en-US" sz="4000" kern="1200"/>
          </a:br>
          <a:r>
            <a:rPr lang="en-US" sz="2800" kern="1200"/>
            <a:t>(Ideology)</a:t>
          </a:r>
          <a:endParaRPr lang="en-US" sz="4000" kern="1200"/>
        </a:p>
      </dsp:txBody>
      <dsp:txXfrm>
        <a:off x="44915" y="44915"/>
        <a:ext cx="5048902" cy="1443695"/>
      </dsp:txXfrm>
    </dsp:sp>
    <dsp:sp modelId="{8B224BEC-C25D-4C96-AD4B-16D3D7080A66}">
      <dsp:nvSpPr>
        <dsp:cNvPr id="0" name=""/>
        <dsp:cNvSpPr/>
      </dsp:nvSpPr>
      <dsp:spPr>
        <a:xfrm>
          <a:off x="591502" y="1789112"/>
          <a:ext cx="6703695" cy="15335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a:t>Heterosexism</a:t>
          </a:r>
          <a:r>
            <a:rPr lang="en-US" sz="4000" kern="1200"/>
            <a:t/>
          </a:r>
          <a:br>
            <a:rPr lang="en-US" sz="4000" kern="1200"/>
          </a:br>
          <a:r>
            <a:rPr lang="en-US" sz="2800" kern="1200"/>
            <a:t>(System)</a:t>
          </a:r>
          <a:endParaRPr lang="en-US" sz="4000" kern="1200"/>
        </a:p>
      </dsp:txBody>
      <dsp:txXfrm>
        <a:off x="636417" y="1834027"/>
        <a:ext cx="5025571" cy="1443694"/>
      </dsp:txXfrm>
    </dsp:sp>
    <dsp:sp modelId="{FEFF41B5-A851-426B-BD4B-248B7CF4D3C2}">
      <dsp:nvSpPr>
        <dsp:cNvPr id="0" name=""/>
        <dsp:cNvSpPr/>
      </dsp:nvSpPr>
      <dsp:spPr>
        <a:xfrm>
          <a:off x="1170469" y="3578225"/>
          <a:ext cx="6703695" cy="15335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a:t>Homophobia</a:t>
          </a:r>
          <a:r>
            <a:rPr lang="en-US" sz="4000" kern="1200"/>
            <a:t/>
          </a:r>
          <a:br>
            <a:rPr lang="en-US" sz="4000" kern="1200"/>
          </a:br>
          <a:r>
            <a:rPr lang="en-US" sz="2800" kern="1200"/>
            <a:t>(Individual)</a:t>
          </a:r>
          <a:endParaRPr lang="en-US" sz="4000" kern="1200"/>
        </a:p>
      </dsp:txBody>
      <dsp:txXfrm>
        <a:off x="1215384" y="3623140"/>
        <a:ext cx="5025571" cy="1443694"/>
      </dsp:txXfrm>
    </dsp:sp>
    <dsp:sp modelId="{4D52F8D0-B820-434F-B87F-55496BCB57DC}">
      <dsp:nvSpPr>
        <dsp:cNvPr id="0" name=""/>
        <dsp:cNvSpPr/>
      </dsp:nvSpPr>
      <dsp:spPr>
        <a:xfrm>
          <a:off x="5706903" y="1162923"/>
          <a:ext cx="996791" cy="99679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31181" y="1162923"/>
        <a:ext cx="548235" cy="750085"/>
      </dsp:txXfrm>
    </dsp:sp>
    <dsp:sp modelId="{CF925EC5-68BA-4DDE-80D1-AA4E7C441CD7}">
      <dsp:nvSpPr>
        <dsp:cNvPr id="0" name=""/>
        <dsp:cNvSpPr/>
      </dsp:nvSpPr>
      <dsp:spPr>
        <a:xfrm>
          <a:off x="6298406" y="2941812"/>
          <a:ext cx="996791" cy="99679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522684" y="2941812"/>
        <a:ext cx="548235" cy="7500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123508-73F5-40AD-8289-F6617ED0D45E}"/>
              </a:ext>
            </a:extLst>
          </p:cNvPr>
          <p:cNvSpPr>
            <a:spLocks noGrp="1"/>
          </p:cNvSpPr>
          <p:nvPr>
            <p:ph type="hdr" sz="quarter"/>
          </p:nvPr>
        </p:nvSpPr>
        <p:spPr>
          <a:xfrm>
            <a:off x="0" y="2"/>
            <a:ext cx="3037840" cy="466434"/>
          </a:xfrm>
          <a:prstGeom prst="rect">
            <a:avLst/>
          </a:prstGeom>
        </p:spPr>
        <p:txBody>
          <a:bodyPr vert="horz" lIns="93175" tIns="46588" rIns="93175" bIns="46588" rtlCol="0"/>
          <a:lstStyle>
            <a:lvl1pPr algn="l">
              <a:defRPr sz="1200"/>
            </a:lvl1pPr>
          </a:lstStyle>
          <a:p>
            <a:endParaRPr lang="en-US"/>
          </a:p>
        </p:txBody>
      </p:sp>
      <p:sp>
        <p:nvSpPr>
          <p:cNvPr id="3" name="Date Placeholder 2">
            <a:extLst>
              <a:ext uri="{FF2B5EF4-FFF2-40B4-BE49-F238E27FC236}">
                <a16:creationId xmlns:a16="http://schemas.microsoft.com/office/drawing/2014/main" id="{D349FF47-1B98-4B1D-B9CD-60E301FD806E}"/>
              </a:ext>
            </a:extLst>
          </p:cNvPr>
          <p:cNvSpPr>
            <a:spLocks noGrp="1"/>
          </p:cNvSpPr>
          <p:nvPr>
            <p:ph type="dt" sz="quarter" idx="1"/>
          </p:nvPr>
        </p:nvSpPr>
        <p:spPr>
          <a:xfrm>
            <a:off x="3970938" y="2"/>
            <a:ext cx="3037840" cy="466434"/>
          </a:xfrm>
          <a:prstGeom prst="rect">
            <a:avLst/>
          </a:prstGeom>
        </p:spPr>
        <p:txBody>
          <a:bodyPr vert="horz" lIns="93175" tIns="46588" rIns="93175" bIns="46588" rtlCol="0"/>
          <a:lstStyle>
            <a:lvl1pPr algn="r">
              <a:defRPr sz="1200"/>
            </a:lvl1pPr>
          </a:lstStyle>
          <a:p>
            <a:fld id="{D4FBB256-8D21-4997-920F-BC402FE60B78}" type="datetimeFigureOut">
              <a:rPr lang="en-US" smtClean="0"/>
              <a:t>11/12/2020</a:t>
            </a:fld>
            <a:endParaRPr lang="en-US"/>
          </a:p>
        </p:txBody>
      </p:sp>
      <p:sp>
        <p:nvSpPr>
          <p:cNvPr id="4" name="Footer Placeholder 3">
            <a:extLst>
              <a:ext uri="{FF2B5EF4-FFF2-40B4-BE49-F238E27FC236}">
                <a16:creationId xmlns:a16="http://schemas.microsoft.com/office/drawing/2014/main" id="{E3BFEA9C-95AE-4311-8F92-CD6B5AFDC6FA}"/>
              </a:ext>
            </a:extLst>
          </p:cNvPr>
          <p:cNvSpPr>
            <a:spLocks noGrp="1"/>
          </p:cNvSpPr>
          <p:nvPr>
            <p:ph type="ftr" sz="quarter" idx="2"/>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B6BA43-D50F-410C-A77F-8827BA9A35B9}"/>
              </a:ext>
            </a:extLst>
          </p:cNvPr>
          <p:cNvSpPr>
            <a:spLocks noGrp="1"/>
          </p:cNvSpPr>
          <p:nvPr>
            <p:ph type="sldNum" sz="quarter" idx="3"/>
          </p:nvPr>
        </p:nvSpPr>
        <p:spPr>
          <a:xfrm>
            <a:off x="3970938" y="8829967"/>
            <a:ext cx="3037840" cy="466433"/>
          </a:xfrm>
          <a:prstGeom prst="rect">
            <a:avLst/>
          </a:prstGeom>
        </p:spPr>
        <p:txBody>
          <a:bodyPr vert="horz" lIns="93175" tIns="46588" rIns="93175" bIns="46588" rtlCol="0" anchor="b"/>
          <a:lstStyle>
            <a:lvl1pPr algn="r">
              <a:defRPr sz="1200"/>
            </a:lvl1pPr>
          </a:lstStyle>
          <a:p>
            <a:fld id="{AE7E4FFE-3253-4F23-8B99-F7837EE1E083}" type="slidenum">
              <a:rPr lang="en-US" smtClean="0"/>
              <a:t>‹#›</a:t>
            </a:fld>
            <a:endParaRPr lang="en-US"/>
          </a:p>
        </p:txBody>
      </p:sp>
    </p:spTree>
    <p:extLst>
      <p:ext uri="{BB962C8B-B14F-4D97-AF65-F5344CB8AC3E}">
        <p14:creationId xmlns:p14="http://schemas.microsoft.com/office/powerpoint/2010/main" val="2238265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5" tIns="46588" rIns="93175" bIns="46588" rtlCol="0"/>
          <a:lstStyle>
            <a:lvl1pPr algn="r">
              <a:defRPr sz="1200"/>
            </a:lvl1pPr>
          </a:lstStyle>
          <a:p>
            <a:fld id="{2AFBD423-AE15-4234-9065-1724DF21EC2B}" type="datetimeFigureOut">
              <a:rPr lang="en-US" smtClean="0"/>
              <a:t>11/12/2020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5" tIns="46588" rIns="93175"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5" tIns="46588" rIns="93175" bIns="46588" rtlCol="0" anchor="b"/>
          <a:lstStyle>
            <a:lvl1pPr algn="r">
              <a:defRPr sz="1200"/>
            </a:lvl1pPr>
          </a:lstStyle>
          <a:p>
            <a:fld id="{6620F7F9-3D17-4259-A633-61D3D3A76056}" type="slidenum">
              <a:rPr lang="en-US" smtClean="0"/>
              <a:t>‹#›</a:t>
            </a:fld>
            <a:endParaRPr lang="en-US"/>
          </a:p>
        </p:txBody>
      </p:sp>
    </p:spTree>
    <p:extLst>
      <p:ext uri="{BB962C8B-B14F-4D97-AF65-F5344CB8AC3E}">
        <p14:creationId xmlns:p14="http://schemas.microsoft.com/office/powerpoint/2010/main" val="358014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0F7F9-3D17-4259-A633-61D3D3A76056}" type="slidenum">
              <a:rPr lang="en-US" smtClean="0"/>
              <a:t>1</a:t>
            </a:fld>
            <a:endParaRPr lang="en-US" dirty="0"/>
          </a:p>
        </p:txBody>
      </p:sp>
    </p:spTree>
    <p:extLst>
      <p:ext uri="{BB962C8B-B14F-4D97-AF65-F5344CB8AC3E}">
        <p14:creationId xmlns:p14="http://schemas.microsoft.com/office/powerpoint/2010/main" val="193579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AMAZEworks</a:t>
            </a:r>
            <a:r>
              <a:rPr lang="en-US"/>
              <a:t> https://</a:t>
            </a:r>
            <a:r>
              <a:rPr lang="en-US" err="1"/>
              <a:t>www.amazeworks.org</a:t>
            </a:r>
            <a:r>
              <a:rPr lang="en-US"/>
              <a:t>/</a:t>
            </a:r>
          </a:p>
        </p:txBody>
      </p:sp>
      <p:sp>
        <p:nvSpPr>
          <p:cNvPr id="4" name="Slide Number Placeholder 3"/>
          <p:cNvSpPr>
            <a:spLocks noGrp="1"/>
          </p:cNvSpPr>
          <p:nvPr>
            <p:ph type="sldNum" sz="quarter" idx="5"/>
          </p:nvPr>
        </p:nvSpPr>
        <p:spPr/>
        <p:txBody>
          <a:bodyPr/>
          <a:lstStyle/>
          <a:p>
            <a:fld id="{6620F7F9-3D17-4259-A633-61D3D3A76056}" type="slidenum">
              <a:rPr lang="en-US" smtClean="0"/>
              <a:t>43</a:t>
            </a:fld>
            <a:endParaRPr lang="en-US"/>
          </a:p>
        </p:txBody>
      </p:sp>
    </p:spTree>
    <p:extLst>
      <p:ext uri="{BB962C8B-B14F-4D97-AF65-F5344CB8AC3E}">
        <p14:creationId xmlns:p14="http://schemas.microsoft.com/office/powerpoint/2010/main" val="10560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0F7F9-3D17-4259-A633-61D3D3A76056}" type="slidenum">
              <a:rPr lang="en-US" smtClean="0"/>
              <a:t>44</a:t>
            </a:fld>
            <a:endParaRPr lang="en-US"/>
          </a:p>
        </p:txBody>
      </p:sp>
    </p:spTree>
    <p:extLst>
      <p:ext uri="{BB962C8B-B14F-4D97-AF65-F5344CB8AC3E}">
        <p14:creationId xmlns:p14="http://schemas.microsoft.com/office/powerpoint/2010/main" val="400346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0F7F9-3D17-4259-A633-61D3D3A76056}" type="slidenum">
              <a:rPr lang="en-US" smtClean="0"/>
              <a:t>5</a:t>
            </a:fld>
            <a:endParaRPr lang="en-US" dirty="0"/>
          </a:p>
        </p:txBody>
      </p:sp>
    </p:spTree>
    <p:extLst>
      <p:ext uri="{BB962C8B-B14F-4D97-AF65-F5344CB8AC3E}">
        <p14:creationId xmlns:p14="http://schemas.microsoft.com/office/powerpoint/2010/main" val="314493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0F7F9-3D17-4259-A633-61D3D3A76056}" type="slidenum">
              <a:rPr lang="en-US" smtClean="0"/>
              <a:t>12</a:t>
            </a:fld>
            <a:endParaRPr lang="en-US"/>
          </a:p>
        </p:txBody>
      </p:sp>
    </p:spTree>
    <p:extLst>
      <p:ext uri="{BB962C8B-B14F-4D97-AF65-F5344CB8AC3E}">
        <p14:creationId xmlns:p14="http://schemas.microsoft.com/office/powerpoint/2010/main" val="78620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0F7F9-3D17-4259-A633-61D3D3A76056}" type="slidenum">
              <a:rPr lang="en-US" smtClean="0"/>
              <a:t>18</a:t>
            </a:fld>
            <a:endParaRPr lang="en-US"/>
          </a:p>
        </p:txBody>
      </p:sp>
    </p:spTree>
    <p:extLst>
      <p:ext uri="{BB962C8B-B14F-4D97-AF65-F5344CB8AC3E}">
        <p14:creationId xmlns:p14="http://schemas.microsoft.com/office/powerpoint/2010/main" val="312577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0F7F9-3D17-4259-A633-61D3D3A76056}" type="slidenum">
              <a:rPr lang="en-US" smtClean="0"/>
              <a:t>23</a:t>
            </a:fld>
            <a:endParaRPr lang="en-US"/>
          </a:p>
        </p:txBody>
      </p:sp>
    </p:spTree>
    <p:extLst>
      <p:ext uri="{BB962C8B-B14F-4D97-AF65-F5344CB8AC3E}">
        <p14:creationId xmlns:p14="http://schemas.microsoft.com/office/powerpoint/2010/main" val="394281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0F7F9-3D17-4259-A633-61D3D3A76056}" type="slidenum">
              <a:rPr lang="en-US" smtClean="0"/>
              <a:t>24</a:t>
            </a:fld>
            <a:endParaRPr lang="en-US"/>
          </a:p>
        </p:txBody>
      </p:sp>
    </p:spTree>
    <p:extLst>
      <p:ext uri="{BB962C8B-B14F-4D97-AF65-F5344CB8AC3E}">
        <p14:creationId xmlns:p14="http://schemas.microsoft.com/office/powerpoint/2010/main" val="181444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0F7F9-3D17-4259-A633-61D3D3A76056}" type="slidenum">
              <a:rPr lang="en-US" smtClean="0"/>
              <a:t>30</a:t>
            </a:fld>
            <a:endParaRPr lang="en-US"/>
          </a:p>
        </p:txBody>
      </p:sp>
    </p:spTree>
    <p:extLst>
      <p:ext uri="{BB962C8B-B14F-4D97-AF65-F5344CB8AC3E}">
        <p14:creationId xmlns:p14="http://schemas.microsoft.com/office/powerpoint/2010/main" val="23057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0F7F9-3D17-4259-A633-61D3D3A76056}" type="slidenum">
              <a:rPr lang="en-US" smtClean="0"/>
              <a:t>41</a:t>
            </a:fld>
            <a:endParaRPr lang="en-US"/>
          </a:p>
        </p:txBody>
      </p:sp>
    </p:spTree>
    <p:extLst>
      <p:ext uri="{BB962C8B-B14F-4D97-AF65-F5344CB8AC3E}">
        <p14:creationId xmlns:p14="http://schemas.microsoft.com/office/powerpoint/2010/main" val="81405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0F7F9-3D17-4259-A633-61D3D3A76056}" type="slidenum">
              <a:rPr lang="en-US" smtClean="0"/>
              <a:t>42</a:t>
            </a:fld>
            <a:endParaRPr lang="en-US"/>
          </a:p>
        </p:txBody>
      </p:sp>
    </p:spTree>
    <p:extLst>
      <p:ext uri="{BB962C8B-B14F-4D97-AF65-F5344CB8AC3E}">
        <p14:creationId xmlns:p14="http://schemas.microsoft.com/office/powerpoint/2010/main" val="424051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7D3F0A-DA37-4866-B363-C03BF8F9DB7D}"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216492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0107C-6F31-4D98-BC07-FE138348FDE8}"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124071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94BC3-632C-4403-BFB3-89866DA23B86}"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92605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BBD432-E48D-4423-AF5F-2A5A9170DCFF}"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41331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DD01CA-3FCB-4C2D-9328-8DCE006E7BC9}" type="datetime1">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43371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B55A06-7ABE-4C16-8C7C-61B6E6A5C807}"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132089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853731-D4C6-4A18-85B1-CB5231D7133D}" type="datetime1">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30732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74DC5D-0FCA-4EF5-B055-A851508A136A}" type="datetime1">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34711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C0A4F-15F9-4214-8DCF-2236F66D7272}" type="datetime1">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232113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938E18-5717-4DB7-AB92-62FC6F50AEF0}"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64335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252239-7B30-4F28-9EA8-69111192D679}" type="datetime1">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97E50-356D-4AD6-BB15-587DAA15EAEE}" type="slidenum">
              <a:rPr lang="en-US" smtClean="0"/>
              <a:t>‹#›</a:t>
            </a:fld>
            <a:endParaRPr lang="en-US"/>
          </a:p>
        </p:txBody>
      </p:sp>
    </p:spTree>
    <p:extLst>
      <p:ext uri="{BB962C8B-B14F-4D97-AF65-F5344CB8AC3E}">
        <p14:creationId xmlns:p14="http://schemas.microsoft.com/office/powerpoint/2010/main" val="13399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16117-C02F-4E7D-A646-8095216BEB2F}" type="datetime1">
              <a:rPr lang="en-US" smtClean="0"/>
              <a:t>11/12/2020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97E50-356D-4AD6-BB15-587DAA15EAEE}" type="slidenum">
              <a:rPr lang="en-US" smtClean="0"/>
              <a:t>‹#›</a:t>
            </a:fld>
            <a:endParaRPr lang="en-US"/>
          </a:p>
        </p:txBody>
      </p:sp>
    </p:spTree>
    <p:extLst>
      <p:ext uri="{BB962C8B-B14F-4D97-AF65-F5344CB8AC3E}">
        <p14:creationId xmlns:p14="http://schemas.microsoft.com/office/powerpoint/2010/main" val="2340527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d.lewis@sidebysideva.org"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sidebysideva.org/" TargetMode="External"/><Relationship Id="rId4" Type="http://schemas.openxmlformats.org/officeDocument/2006/relationships/hyperlink" Target="mailto:john.taylor@sidebysideva.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www.heshezewe.org/" TargetMode="External"/><Relationship Id="rId4" Type="http://schemas.openxmlformats.org/officeDocument/2006/relationships/hyperlink" Target="http://www.pflag.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gate.net/publication/321483762_Exploring_the_Perceived_Benefits_and_Limitations_of_a_School-Based_Social-Emotional_Learning_Program_A_Concept_Map_Evaluation" TargetMode="External"/><Relationship Id="rId2" Type="http://schemas.openxmlformats.org/officeDocument/2006/relationships/hyperlink" Target="https://casel.org/what-is-se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amazeworks.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lsen.org/sites/default/files/2019-11/GLSEN_LGBTQ_Inclusive_Curriculum_Resource_2019_0.pdf" TargetMode="External"/><Relationship Id="rId2" Type="http://schemas.openxmlformats.org/officeDocument/2006/relationships/hyperlink" Target="http://www.glsen.org/nnc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glsen.org/sites/default/files/2019-11/GLSEN_LGBTQ_Inclusive_Curriculum_Resource_2019_0.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idebysideva.org/school-training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genderspectrum.org/" TargetMode="External"/><Relationship Id="rId3" Type="http://schemas.openxmlformats.org/officeDocument/2006/relationships/hyperlink" Target="https://www.glsen.org/" TargetMode="External"/><Relationship Id="rId7" Type="http://schemas.openxmlformats.org/officeDocument/2006/relationships/hyperlink" Target="https://heshezewe.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pflag.org/" TargetMode="External"/><Relationship Id="rId5" Type="http://schemas.openxmlformats.org/officeDocument/2006/relationships/hyperlink" Target="https://www.thetrevorproject.org/" TargetMode="External"/><Relationship Id="rId10" Type="http://schemas.openxmlformats.org/officeDocument/2006/relationships/image" Target="../media/image15.jpeg"/><Relationship Id="rId4" Type="http://schemas.openxmlformats.org/officeDocument/2006/relationships/hyperlink" Target="https://gsanetwork.org/" TargetMode="External"/><Relationship Id="rId9" Type="http://schemas.openxmlformats.org/officeDocument/2006/relationships/hyperlink" Target="https://www.tolerance.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ted.lewis@sidebysideva.org"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sidebysideva.org/" TargetMode="External"/><Relationship Id="rId4" Type="http://schemas.openxmlformats.org/officeDocument/2006/relationships/hyperlink" Target="mailto:john.taylor@sidebysideva.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7A81-FC06-4D95-ACC0-403280716448}"/>
              </a:ext>
            </a:extLst>
          </p:cNvPr>
          <p:cNvSpPr>
            <a:spLocks noGrp="1"/>
          </p:cNvSpPr>
          <p:nvPr>
            <p:ph type="ctrTitle"/>
          </p:nvPr>
        </p:nvSpPr>
        <p:spPr>
          <a:xfrm>
            <a:off x="100208" y="137181"/>
            <a:ext cx="8946715" cy="2387600"/>
          </a:xfrm>
        </p:spPr>
        <p:txBody>
          <a:bodyPr>
            <a:noAutofit/>
          </a:bodyPr>
          <a:lstStyle/>
          <a:p>
            <a:pPr algn="r"/>
            <a:r>
              <a:rPr lang="en-US" sz="4000" b="1" dirty="0"/>
              <a:t>School PRIDE in the 21</a:t>
            </a:r>
            <a:r>
              <a:rPr lang="en-US" sz="4000" b="1" baseline="30000" dirty="0"/>
              <a:t>st</a:t>
            </a:r>
            <a:r>
              <a:rPr lang="en-US" sz="4000" b="1" dirty="0"/>
              <a:t> Century</a:t>
            </a:r>
            <a:r>
              <a:rPr lang="en-US" sz="4800" b="1" dirty="0"/>
              <a:t/>
            </a:r>
            <a:br>
              <a:rPr lang="en-US" sz="4800" b="1" dirty="0"/>
            </a:br>
            <a:r>
              <a:rPr lang="en-US" sz="2800" b="1" dirty="0"/>
              <a:t>Strategies to Ensure Inclusive School Environments for LGBTQ+ Students</a:t>
            </a:r>
            <a:endParaRPr lang="en-US" sz="4000" b="1" dirty="0"/>
          </a:p>
        </p:txBody>
      </p:sp>
      <p:sp>
        <p:nvSpPr>
          <p:cNvPr id="3" name="Subtitle 2">
            <a:extLst>
              <a:ext uri="{FF2B5EF4-FFF2-40B4-BE49-F238E27FC236}">
                <a16:creationId xmlns:a16="http://schemas.microsoft.com/office/drawing/2014/main" id="{CA31BDCE-A26F-4735-A7BB-058CA1231703}"/>
              </a:ext>
            </a:extLst>
          </p:cNvPr>
          <p:cNvSpPr>
            <a:spLocks noGrp="1"/>
          </p:cNvSpPr>
          <p:nvPr>
            <p:ph type="subTitle" idx="1"/>
          </p:nvPr>
        </p:nvSpPr>
        <p:spPr>
          <a:xfrm>
            <a:off x="0" y="4579068"/>
            <a:ext cx="9144000" cy="1655762"/>
          </a:xfrm>
        </p:spPr>
        <p:txBody>
          <a:bodyPr>
            <a:normAutofit/>
          </a:bodyPr>
          <a:lstStyle/>
          <a:p>
            <a:pPr algn="r"/>
            <a:r>
              <a:rPr lang="en-US" sz="1800" dirty="0"/>
              <a:t>Facilitated by: </a:t>
            </a:r>
            <a:br>
              <a:rPr lang="en-US" sz="1800" dirty="0"/>
            </a:br>
            <a:r>
              <a:rPr lang="en-US" sz="1800" b="1" dirty="0"/>
              <a:t>Ted Lewis (they/them)</a:t>
            </a:r>
            <a:r>
              <a:rPr lang="en-US" sz="1800" dirty="0"/>
              <a:t>, Executive Director (</a:t>
            </a:r>
            <a:r>
              <a:rPr lang="en-US" sz="1800" dirty="0">
                <a:hlinkClick r:id="rId3"/>
              </a:rPr>
              <a:t>ted.lewis@sidebysideva.org</a:t>
            </a:r>
            <a:r>
              <a:rPr lang="en-US" sz="1800" dirty="0"/>
              <a:t>)</a:t>
            </a:r>
            <a:br>
              <a:rPr lang="en-US" sz="1800" dirty="0"/>
            </a:br>
            <a:r>
              <a:rPr lang="en-US" sz="1800" b="1" dirty="0"/>
              <a:t>John Taylor (he/him)</a:t>
            </a:r>
            <a:r>
              <a:rPr lang="en-US" sz="1800" dirty="0"/>
              <a:t>, Associate Director (</a:t>
            </a:r>
            <a:r>
              <a:rPr lang="en-US" sz="1800" dirty="0">
                <a:hlinkClick r:id="rId4"/>
              </a:rPr>
              <a:t>john.taylor@sidebysideva.org</a:t>
            </a:r>
            <a:r>
              <a:rPr lang="en-US" sz="1800" dirty="0"/>
              <a:t>) </a:t>
            </a:r>
            <a:br>
              <a:rPr lang="en-US" sz="1800" dirty="0"/>
            </a:br>
            <a:r>
              <a:rPr lang="en-US" sz="1800" dirty="0">
                <a:hlinkClick r:id="rId5"/>
              </a:rPr>
              <a:t>www.sidebysideva.org</a:t>
            </a:r>
            <a:r>
              <a:rPr lang="en-US" sz="1800" dirty="0"/>
              <a:t/>
            </a:r>
            <a:br>
              <a:rPr lang="en-US" sz="1800" dirty="0"/>
            </a:br>
            <a:r>
              <a:rPr lang="en-US" sz="1800" dirty="0"/>
              <a:t>Phone: 804-644-4800 </a:t>
            </a:r>
            <a:br>
              <a:rPr lang="en-US" sz="1800" dirty="0"/>
            </a:br>
            <a:r>
              <a:rPr lang="en-US" sz="1800" dirty="0"/>
              <a:t>Youth Support Line: 888-644-4390</a:t>
            </a:r>
          </a:p>
        </p:txBody>
      </p:sp>
      <p:pic>
        <p:nvPicPr>
          <p:cNvPr id="4" name="Picture 1">
            <a:extLst>
              <a:ext uri="{FF2B5EF4-FFF2-40B4-BE49-F238E27FC236}">
                <a16:creationId xmlns:a16="http://schemas.microsoft.com/office/drawing/2014/main" id="{CC5697F9-1312-404E-A3CB-9D48698F4EE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002049" y="2524781"/>
            <a:ext cx="1860115" cy="191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97B8D5B8-D26F-4592-AC87-7D3D9CFFEA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836" y="2578568"/>
            <a:ext cx="6194924" cy="1863317"/>
          </a:xfrm>
          <a:prstGeom prst="rect">
            <a:avLst/>
          </a:prstGeom>
        </p:spPr>
      </p:pic>
    </p:spTree>
    <p:extLst>
      <p:ext uri="{BB962C8B-B14F-4D97-AF65-F5344CB8AC3E}">
        <p14:creationId xmlns:p14="http://schemas.microsoft.com/office/powerpoint/2010/main" val="107149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D6B7-CA9A-467D-87CF-82CDE1B1ED18}"/>
              </a:ext>
            </a:extLst>
          </p:cNvPr>
          <p:cNvSpPr>
            <a:spLocks noGrp="1"/>
          </p:cNvSpPr>
          <p:nvPr>
            <p:ph type="title"/>
          </p:nvPr>
        </p:nvSpPr>
        <p:spPr>
          <a:xfrm>
            <a:off x="628650" y="-224680"/>
            <a:ext cx="7886700" cy="822036"/>
          </a:xfrm>
        </p:spPr>
        <p:txBody>
          <a:bodyPr>
            <a:normAutofit fontScale="90000"/>
          </a:bodyPr>
          <a:lstStyle/>
          <a:p>
            <a:pPr algn="ctr"/>
            <a:r>
              <a:rPr lang="en-US" b="1" dirty="0"/>
              <a:t/>
            </a:r>
            <a:br>
              <a:rPr lang="en-US" b="1" dirty="0"/>
            </a:br>
            <a:r>
              <a:rPr lang="en-US" b="1" dirty="0"/>
              <a:t>Identity Spectrum</a:t>
            </a:r>
            <a:br>
              <a:rPr lang="en-US" b="1" dirty="0"/>
            </a:br>
            <a:r>
              <a:rPr lang="en-US" sz="2700" b="1" dirty="0"/>
              <a:t>(The Gender Binary what’s expected)</a:t>
            </a:r>
            <a:endParaRPr lang="en-US" b="1" dirty="0"/>
          </a:p>
        </p:txBody>
      </p:sp>
      <p:grpSp>
        <p:nvGrpSpPr>
          <p:cNvPr id="31" name="Group 30">
            <a:extLst>
              <a:ext uri="{FF2B5EF4-FFF2-40B4-BE49-F238E27FC236}">
                <a16:creationId xmlns:a16="http://schemas.microsoft.com/office/drawing/2014/main" id="{612FBCBD-2E34-410A-B8B4-9F00302B8CEE}"/>
              </a:ext>
            </a:extLst>
          </p:cNvPr>
          <p:cNvGrpSpPr/>
          <p:nvPr/>
        </p:nvGrpSpPr>
        <p:grpSpPr>
          <a:xfrm>
            <a:off x="11243" y="958745"/>
            <a:ext cx="7344829" cy="1055498"/>
            <a:chOff x="11243" y="764787"/>
            <a:chExt cx="8966212" cy="1055498"/>
          </a:xfrm>
        </p:grpSpPr>
        <p:grpSp>
          <p:nvGrpSpPr>
            <p:cNvPr id="11" name="Group 10">
              <a:extLst>
                <a:ext uri="{FF2B5EF4-FFF2-40B4-BE49-F238E27FC236}">
                  <a16:creationId xmlns:a16="http://schemas.microsoft.com/office/drawing/2014/main" id="{62E6B84A-33C8-4903-922F-14164D76004B}"/>
                </a:ext>
              </a:extLst>
            </p:cNvPr>
            <p:cNvGrpSpPr/>
            <p:nvPr/>
          </p:nvGrpSpPr>
          <p:grpSpPr>
            <a:xfrm>
              <a:off x="434109" y="1080655"/>
              <a:ext cx="8081241" cy="452584"/>
              <a:chOff x="434109" y="1080655"/>
              <a:chExt cx="8081241" cy="452584"/>
            </a:xfrm>
          </p:grpSpPr>
          <p:cxnSp>
            <p:nvCxnSpPr>
              <p:cNvPr id="5" name="Straight Connector 4">
                <a:extLst>
                  <a:ext uri="{FF2B5EF4-FFF2-40B4-BE49-F238E27FC236}">
                    <a16:creationId xmlns:a16="http://schemas.microsoft.com/office/drawing/2014/main" id="{81204872-870B-4ED0-A356-8BBEFDCFCAD7}"/>
                  </a:ext>
                </a:extLst>
              </p:cNvPr>
              <p:cNvCxnSpPr/>
              <p:nvPr/>
            </p:nvCxnSpPr>
            <p:spPr>
              <a:xfrm>
                <a:off x="434109" y="1288617"/>
                <a:ext cx="80812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6DEE765-176A-4405-A1BF-CAF869879D75}"/>
                  </a:ext>
                </a:extLst>
              </p:cNvPr>
              <p:cNvCxnSpPr>
                <a:cxnSpLocks/>
              </p:cNvCxnSpPr>
              <p:nvPr/>
            </p:nvCxnSpPr>
            <p:spPr>
              <a:xfrm>
                <a:off x="434109" y="1080655"/>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123D66-6F09-404E-AE95-9E9ED115E38E}"/>
                  </a:ext>
                </a:extLst>
              </p:cNvPr>
              <p:cNvCxnSpPr>
                <a:cxnSpLocks/>
              </p:cNvCxnSpPr>
              <p:nvPr/>
            </p:nvCxnSpPr>
            <p:spPr>
              <a:xfrm>
                <a:off x="8502092" y="1085275"/>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1ABF3E-7AD5-4DBD-9299-EBF9E93946CF}"/>
                  </a:ext>
                </a:extLst>
              </p:cNvPr>
              <p:cNvCxnSpPr>
                <a:cxnSpLocks/>
              </p:cNvCxnSpPr>
              <p:nvPr/>
            </p:nvCxnSpPr>
            <p:spPr>
              <a:xfrm>
                <a:off x="4470407" y="1089894"/>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46CBB04-150E-4210-926B-08D8A833B1EB}"/>
                </a:ext>
              </a:extLst>
            </p:cNvPr>
            <p:cNvSpPr txBox="1"/>
            <p:nvPr/>
          </p:nvSpPr>
          <p:spPr>
            <a:xfrm>
              <a:off x="2503658" y="764787"/>
              <a:ext cx="3906981" cy="307777"/>
            </a:xfrm>
            <a:prstGeom prst="rect">
              <a:avLst/>
            </a:prstGeom>
            <a:noFill/>
          </p:spPr>
          <p:txBody>
            <a:bodyPr wrap="square" rtlCol="0">
              <a:spAutoFit/>
            </a:bodyPr>
            <a:lstStyle/>
            <a:p>
              <a:pPr algn="ctr"/>
              <a:r>
                <a:rPr lang="en-US" sz="1400" b="1" dirty="0"/>
                <a:t>SEX ASSIGNED</a:t>
              </a:r>
            </a:p>
          </p:txBody>
        </p:sp>
        <p:sp>
          <p:nvSpPr>
            <p:cNvPr id="28" name="TextBox 27">
              <a:extLst>
                <a:ext uri="{FF2B5EF4-FFF2-40B4-BE49-F238E27FC236}">
                  <a16:creationId xmlns:a16="http://schemas.microsoft.com/office/drawing/2014/main" id="{F285A2F0-A961-414A-A75B-3291472D7C18}"/>
                </a:ext>
              </a:extLst>
            </p:cNvPr>
            <p:cNvSpPr txBox="1"/>
            <p:nvPr/>
          </p:nvSpPr>
          <p:spPr>
            <a:xfrm>
              <a:off x="11243" y="1512508"/>
              <a:ext cx="845731" cy="307777"/>
            </a:xfrm>
            <a:prstGeom prst="rect">
              <a:avLst/>
            </a:prstGeom>
            <a:noFill/>
          </p:spPr>
          <p:txBody>
            <a:bodyPr wrap="square" rtlCol="0">
              <a:spAutoFit/>
            </a:bodyPr>
            <a:lstStyle/>
            <a:p>
              <a:pPr algn="ctr"/>
              <a:r>
                <a:rPr lang="en-US" sz="1400" dirty="0"/>
                <a:t>Male</a:t>
              </a:r>
            </a:p>
          </p:txBody>
        </p:sp>
        <p:sp>
          <p:nvSpPr>
            <p:cNvPr id="29" name="TextBox 28">
              <a:extLst>
                <a:ext uri="{FF2B5EF4-FFF2-40B4-BE49-F238E27FC236}">
                  <a16:creationId xmlns:a16="http://schemas.microsoft.com/office/drawing/2014/main" id="{FD420364-782E-471E-9207-B541C829A034}"/>
                </a:ext>
              </a:extLst>
            </p:cNvPr>
            <p:cNvSpPr txBox="1"/>
            <p:nvPr/>
          </p:nvSpPr>
          <p:spPr>
            <a:xfrm>
              <a:off x="3828183" y="1508093"/>
              <a:ext cx="1293091" cy="307777"/>
            </a:xfrm>
            <a:prstGeom prst="rect">
              <a:avLst/>
            </a:prstGeom>
            <a:noFill/>
          </p:spPr>
          <p:txBody>
            <a:bodyPr wrap="square" rtlCol="0">
              <a:spAutoFit/>
            </a:bodyPr>
            <a:lstStyle/>
            <a:p>
              <a:pPr algn="ctr"/>
              <a:r>
                <a:rPr lang="en-US" sz="1400" dirty="0"/>
                <a:t>Intersex</a:t>
              </a:r>
            </a:p>
          </p:txBody>
        </p:sp>
        <p:sp>
          <p:nvSpPr>
            <p:cNvPr id="30" name="TextBox 29">
              <a:extLst>
                <a:ext uri="{FF2B5EF4-FFF2-40B4-BE49-F238E27FC236}">
                  <a16:creationId xmlns:a16="http://schemas.microsoft.com/office/drawing/2014/main" id="{9FB4E795-3F5D-4E6D-9B1B-0C8EE393B8B3}"/>
                </a:ext>
              </a:extLst>
            </p:cNvPr>
            <p:cNvSpPr txBox="1"/>
            <p:nvPr/>
          </p:nvSpPr>
          <p:spPr>
            <a:xfrm>
              <a:off x="7684364" y="1503474"/>
              <a:ext cx="1293091" cy="307777"/>
            </a:xfrm>
            <a:prstGeom prst="rect">
              <a:avLst/>
            </a:prstGeom>
            <a:noFill/>
          </p:spPr>
          <p:txBody>
            <a:bodyPr wrap="square" rtlCol="0">
              <a:spAutoFit/>
            </a:bodyPr>
            <a:lstStyle/>
            <a:p>
              <a:pPr algn="ctr"/>
              <a:r>
                <a:rPr lang="en-US" sz="1400" dirty="0"/>
                <a:t>Female</a:t>
              </a:r>
            </a:p>
          </p:txBody>
        </p:sp>
      </p:grpSp>
      <p:grpSp>
        <p:nvGrpSpPr>
          <p:cNvPr id="32" name="Group 31">
            <a:extLst>
              <a:ext uri="{FF2B5EF4-FFF2-40B4-BE49-F238E27FC236}">
                <a16:creationId xmlns:a16="http://schemas.microsoft.com/office/drawing/2014/main" id="{C11F6626-FA98-4DCD-9E8C-DA27E0EE4813}"/>
              </a:ext>
            </a:extLst>
          </p:cNvPr>
          <p:cNvGrpSpPr/>
          <p:nvPr/>
        </p:nvGrpSpPr>
        <p:grpSpPr>
          <a:xfrm>
            <a:off x="111451" y="2251137"/>
            <a:ext cx="7262743" cy="1102731"/>
            <a:chOff x="111451" y="764787"/>
            <a:chExt cx="8866005" cy="1102731"/>
          </a:xfrm>
        </p:grpSpPr>
        <p:grpSp>
          <p:nvGrpSpPr>
            <p:cNvPr id="33" name="Group 32">
              <a:extLst>
                <a:ext uri="{FF2B5EF4-FFF2-40B4-BE49-F238E27FC236}">
                  <a16:creationId xmlns:a16="http://schemas.microsoft.com/office/drawing/2014/main" id="{4412C787-BF3A-4FBF-A7FC-A8DE3A414BF3}"/>
                </a:ext>
              </a:extLst>
            </p:cNvPr>
            <p:cNvGrpSpPr/>
            <p:nvPr/>
          </p:nvGrpSpPr>
          <p:grpSpPr>
            <a:xfrm>
              <a:off x="434109" y="1080655"/>
              <a:ext cx="8081241" cy="452584"/>
              <a:chOff x="434109" y="1080655"/>
              <a:chExt cx="8081241" cy="452584"/>
            </a:xfrm>
          </p:grpSpPr>
          <p:cxnSp>
            <p:nvCxnSpPr>
              <p:cNvPr id="38" name="Straight Connector 37">
                <a:extLst>
                  <a:ext uri="{FF2B5EF4-FFF2-40B4-BE49-F238E27FC236}">
                    <a16:creationId xmlns:a16="http://schemas.microsoft.com/office/drawing/2014/main" id="{8558FF7A-CC8E-4B83-B412-F7F433FA0F32}"/>
                  </a:ext>
                </a:extLst>
              </p:cNvPr>
              <p:cNvCxnSpPr/>
              <p:nvPr/>
            </p:nvCxnSpPr>
            <p:spPr>
              <a:xfrm>
                <a:off x="434109" y="1288617"/>
                <a:ext cx="80812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C5B37F-A0A5-4662-8AD0-78CB5A4A5D2E}"/>
                  </a:ext>
                </a:extLst>
              </p:cNvPr>
              <p:cNvCxnSpPr>
                <a:cxnSpLocks/>
              </p:cNvCxnSpPr>
              <p:nvPr/>
            </p:nvCxnSpPr>
            <p:spPr>
              <a:xfrm>
                <a:off x="434109" y="1080655"/>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227869-EDDB-484F-A6BF-3D2CFA0220F1}"/>
                  </a:ext>
                </a:extLst>
              </p:cNvPr>
              <p:cNvCxnSpPr>
                <a:cxnSpLocks/>
              </p:cNvCxnSpPr>
              <p:nvPr/>
            </p:nvCxnSpPr>
            <p:spPr>
              <a:xfrm>
                <a:off x="8502092" y="1085275"/>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BA1938-B06C-4B44-9EA8-2A6CFDE28285}"/>
                  </a:ext>
                </a:extLst>
              </p:cNvPr>
              <p:cNvCxnSpPr>
                <a:cxnSpLocks/>
              </p:cNvCxnSpPr>
              <p:nvPr/>
            </p:nvCxnSpPr>
            <p:spPr>
              <a:xfrm>
                <a:off x="4470407" y="1089894"/>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40AA1A51-5705-49E8-974A-C123F60E15EF}"/>
                </a:ext>
              </a:extLst>
            </p:cNvPr>
            <p:cNvSpPr txBox="1"/>
            <p:nvPr/>
          </p:nvSpPr>
          <p:spPr>
            <a:xfrm>
              <a:off x="2503658" y="764787"/>
              <a:ext cx="3906982" cy="307777"/>
            </a:xfrm>
            <a:prstGeom prst="rect">
              <a:avLst/>
            </a:prstGeom>
            <a:noFill/>
          </p:spPr>
          <p:txBody>
            <a:bodyPr wrap="square" rtlCol="0">
              <a:spAutoFit/>
            </a:bodyPr>
            <a:lstStyle/>
            <a:p>
              <a:pPr algn="ctr"/>
              <a:r>
                <a:rPr lang="en-US" sz="1400" b="1" dirty="0"/>
                <a:t>GENDER IDENTITY</a:t>
              </a:r>
            </a:p>
          </p:txBody>
        </p:sp>
        <p:sp>
          <p:nvSpPr>
            <p:cNvPr id="35" name="TextBox 34">
              <a:extLst>
                <a:ext uri="{FF2B5EF4-FFF2-40B4-BE49-F238E27FC236}">
                  <a16:creationId xmlns:a16="http://schemas.microsoft.com/office/drawing/2014/main" id="{88EDD559-23FB-440F-81B3-C4FC702DE730}"/>
                </a:ext>
              </a:extLst>
            </p:cNvPr>
            <p:cNvSpPr txBox="1"/>
            <p:nvPr/>
          </p:nvSpPr>
          <p:spPr>
            <a:xfrm>
              <a:off x="111451" y="1512508"/>
              <a:ext cx="1253850" cy="307777"/>
            </a:xfrm>
            <a:prstGeom prst="rect">
              <a:avLst/>
            </a:prstGeom>
            <a:noFill/>
          </p:spPr>
          <p:txBody>
            <a:bodyPr wrap="square" rtlCol="0">
              <a:spAutoFit/>
            </a:bodyPr>
            <a:lstStyle/>
            <a:p>
              <a:pPr algn="ctr"/>
              <a:r>
                <a:rPr lang="en-US" sz="1400" dirty="0"/>
                <a:t>Man/Boy</a:t>
              </a:r>
            </a:p>
          </p:txBody>
        </p:sp>
        <p:sp>
          <p:nvSpPr>
            <p:cNvPr id="36" name="TextBox 35">
              <a:extLst>
                <a:ext uri="{FF2B5EF4-FFF2-40B4-BE49-F238E27FC236}">
                  <a16:creationId xmlns:a16="http://schemas.microsoft.com/office/drawing/2014/main" id="{B8317096-A82F-4B30-BA32-D655C03BAB5C}"/>
                </a:ext>
              </a:extLst>
            </p:cNvPr>
            <p:cNvSpPr txBox="1"/>
            <p:nvPr/>
          </p:nvSpPr>
          <p:spPr>
            <a:xfrm>
              <a:off x="3629288" y="1559741"/>
              <a:ext cx="1655722" cy="307777"/>
            </a:xfrm>
            <a:prstGeom prst="rect">
              <a:avLst/>
            </a:prstGeom>
            <a:noFill/>
          </p:spPr>
          <p:txBody>
            <a:bodyPr wrap="square" rtlCol="0">
              <a:spAutoFit/>
            </a:bodyPr>
            <a:lstStyle/>
            <a:p>
              <a:pPr algn="ctr"/>
              <a:r>
                <a:rPr lang="en-US" sz="1400" dirty="0"/>
                <a:t>Non-Binary</a:t>
              </a:r>
            </a:p>
          </p:txBody>
        </p:sp>
        <p:sp>
          <p:nvSpPr>
            <p:cNvPr id="37" name="TextBox 36">
              <a:extLst>
                <a:ext uri="{FF2B5EF4-FFF2-40B4-BE49-F238E27FC236}">
                  <a16:creationId xmlns:a16="http://schemas.microsoft.com/office/drawing/2014/main" id="{2B1D94DC-54F5-45ED-810E-1DB6699B9071}"/>
                </a:ext>
              </a:extLst>
            </p:cNvPr>
            <p:cNvSpPr txBox="1"/>
            <p:nvPr/>
          </p:nvSpPr>
          <p:spPr>
            <a:xfrm>
              <a:off x="7375336" y="1503474"/>
              <a:ext cx="1602120" cy="307777"/>
            </a:xfrm>
            <a:prstGeom prst="rect">
              <a:avLst/>
            </a:prstGeom>
            <a:noFill/>
          </p:spPr>
          <p:txBody>
            <a:bodyPr wrap="square" rtlCol="0">
              <a:spAutoFit/>
            </a:bodyPr>
            <a:lstStyle/>
            <a:p>
              <a:pPr algn="ctr"/>
              <a:r>
                <a:rPr lang="en-US" sz="1400" dirty="0"/>
                <a:t>Woman/Girl</a:t>
              </a:r>
            </a:p>
          </p:txBody>
        </p:sp>
      </p:grpSp>
      <p:grpSp>
        <p:nvGrpSpPr>
          <p:cNvPr id="42" name="Group 41">
            <a:extLst>
              <a:ext uri="{FF2B5EF4-FFF2-40B4-BE49-F238E27FC236}">
                <a16:creationId xmlns:a16="http://schemas.microsoft.com/office/drawing/2014/main" id="{8BCDE645-7AB4-436A-992E-989B1D0EE4E1}"/>
              </a:ext>
            </a:extLst>
          </p:cNvPr>
          <p:cNvGrpSpPr/>
          <p:nvPr/>
        </p:nvGrpSpPr>
        <p:grpSpPr>
          <a:xfrm>
            <a:off x="111451" y="3727758"/>
            <a:ext cx="7262743" cy="1102731"/>
            <a:chOff x="111451" y="764787"/>
            <a:chExt cx="8866005" cy="1102731"/>
          </a:xfrm>
        </p:grpSpPr>
        <p:grpSp>
          <p:nvGrpSpPr>
            <p:cNvPr id="43" name="Group 42">
              <a:extLst>
                <a:ext uri="{FF2B5EF4-FFF2-40B4-BE49-F238E27FC236}">
                  <a16:creationId xmlns:a16="http://schemas.microsoft.com/office/drawing/2014/main" id="{E0108511-8360-4606-969E-DAC045DF1473}"/>
                </a:ext>
              </a:extLst>
            </p:cNvPr>
            <p:cNvGrpSpPr/>
            <p:nvPr/>
          </p:nvGrpSpPr>
          <p:grpSpPr>
            <a:xfrm>
              <a:off x="434109" y="1080655"/>
              <a:ext cx="8081241" cy="452584"/>
              <a:chOff x="434109" y="1080655"/>
              <a:chExt cx="8081241" cy="452584"/>
            </a:xfrm>
          </p:grpSpPr>
          <p:cxnSp>
            <p:nvCxnSpPr>
              <p:cNvPr id="48" name="Straight Connector 47">
                <a:extLst>
                  <a:ext uri="{FF2B5EF4-FFF2-40B4-BE49-F238E27FC236}">
                    <a16:creationId xmlns:a16="http://schemas.microsoft.com/office/drawing/2014/main" id="{AEABF25C-2DF5-4F0B-A64C-214415D929E1}"/>
                  </a:ext>
                </a:extLst>
              </p:cNvPr>
              <p:cNvCxnSpPr/>
              <p:nvPr/>
            </p:nvCxnSpPr>
            <p:spPr>
              <a:xfrm>
                <a:off x="434109" y="1288617"/>
                <a:ext cx="80812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0031AF6-7C62-499E-8BEA-7F2712EE6112}"/>
                  </a:ext>
                </a:extLst>
              </p:cNvPr>
              <p:cNvCxnSpPr>
                <a:cxnSpLocks/>
              </p:cNvCxnSpPr>
              <p:nvPr/>
            </p:nvCxnSpPr>
            <p:spPr>
              <a:xfrm>
                <a:off x="434109" y="1080655"/>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250F79A-200F-4AA0-BA88-C9B07D3436D6}"/>
                  </a:ext>
                </a:extLst>
              </p:cNvPr>
              <p:cNvCxnSpPr>
                <a:cxnSpLocks/>
              </p:cNvCxnSpPr>
              <p:nvPr/>
            </p:nvCxnSpPr>
            <p:spPr>
              <a:xfrm>
                <a:off x="8502092" y="1085275"/>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289559E-8B42-40E3-A43C-9D58C9F23F5F}"/>
                  </a:ext>
                </a:extLst>
              </p:cNvPr>
              <p:cNvCxnSpPr>
                <a:cxnSpLocks/>
              </p:cNvCxnSpPr>
              <p:nvPr/>
            </p:nvCxnSpPr>
            <p:spPr>
              <a:xfrm>
                <a:off x="4470407" y="1089894"/>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B927FB72-65AC-4F9D-80F6-D6C3AFDBA6E7}"/>
                </a:ext>
              </a:extLst>
            </p:cNvPr>
            <p:cNvSpPr txBox="1"/>
            <p:nvPr/>
          </p:nvSpPr>
          <p:spPr>
            <a:xfrm>
              <a:off x="2503658" y="764787"/>
              <a:ext cx="3906982" cy="307777"/>
            </a:xfrm>
            <a:prstGeom prst="rect">
              <a:avLst/>
            </a:prstGeom>
            <a:noFill/>
          </p:spPr>
          <p:txBody>
            <a:bodyPr wrap="square" rtlCol="0">
              <a:spAutoFit/>
            </a:bodyPr>
            <a:lstStyle/>
            <a:p>
              <a:pPr algn="ctr"/>
              <a:r>
                <a:rPr lang="en-US" sz="1400" b="1" dirty="0"/>
                <a:t>GENDER EXPRESSION</a:t>
              </a:r>
            </a:p>
          </p:txBody>
        </p:sp>
        <p:sp>
          <p:nvSpPr>
            <p:cNvPr id="45" name="TextBox 44">
              <a:extLst>
                <a:ext uri="{FF2B5EF4-FFF2-40B4-BE49-F238E27FC236}">
                  <a16:creationId xmlns:a16="http://schemas.microsoft.com/office/drawing/2014/main" id="{4C24C64B-34EC-4DB2-B2A0-E53F83263C79}"/>
                </a:ext>
              </a:extLst>
            </p:cNvPr>
            <p:cNvSpPr txBox="1"/>
            <p:nvPr/>
          </p:nvSpPr>
          <p:spPr>
            <a:xfrm>
              <a:off x="111451" y="1512508"/>
              <a:ext cx="1454027" cy="307777"/>
            </a:xfrm>
            <a:prstGeom prst="rect">
              <a:avLst/>
            </a:prstGeom>
            <a:noFill/>
          </p:spPr>
          <p:txBody>
            <a:bodyPr wrap="square" rtlCol="0">
              <a:spAutoFit/>
            </a:bodyPr>
            <a:lstStyle/>
            <a:p>
              <a:pPr algn="ctr"/>
              <a:r>
                <a:rPr lang="en-US" sz="1400" dirty="0"/>
                <a:t>Masculine</a:t>
              </a:r>
            </a:p>
          </p:txBody>
        </p:sp>
        <p:sp>
          <p:nvSpPr>
            <p:cNvPr id="46" name="TextBox 45">
              <a:extLst>
                <a:ext uri="{FF2B5EF4-FFF2-40B4-BE49-F238E27FC236}">
                  <a16:creationId xmlns:a16="http://schemas.microsoft.com/office/drawing/2014/main" id="{CBA5B48C-C224-4BC2-BE07-75EDA27A9B96}"/>
                </a:ext>
              </a:extLst>
            </p:cNvPr>
            <p:cNvSpPr txBox="1"/>
            <p:nvPr/>
          </p:nvSpPr>
          <p:spPr>
            <a:xfrm>
              <a:off x="3629288" y="1559741"/>
              <a:ext cx="1781955" cy="307777"/>
            </a:xfrm>
            <a:prstGeom prst="rect">
              <a:avLst/>
            </a:prstGeom>
            <a:noFill/>
          </p:spPr>
          <p:txBody>
            <a:bodyPr wrap="square" rtlCol="0">
              <a:spAutoFit/>
            </a:bodyPr>
            <a:lstStyle/>
            <a:p>
              <a:pPr algn="ctr"/>
              <a:r>
                <a:rPr lang="en-US" sz="1400" dirty="0"/>
                <a:t>Androgynous</a:t>
              </a:r>
            </a:p>
          </p:txBody>
        </p:sp>
        <p:sp>
          <p:nvSpPr>
            <p:cNvPr id="47" name="TextBox 46">
              <a:extLst>
                <a:ext uri="{FF2B5EF4-FFF2-40B4-BE49-F238E27FC236}">
                  <a16:creationId xmlns:a16="http://schemas.microsoft.com/office/drawing/2014/main" id="{DA8A78A8-F046-423B-8B81-8D0CFD3590B5}"/>
                </a:ext>
              </a:extLst>
            </p:cNvPr>
            <p:cNvSpPr txBox="1"/>
            <p:nvPr/>
          </p:nvSpPr>
          <p:spPr>
            <a:xfrm>
              <a:off x="7375336" y="1503474"/>
              <a:ext cx="1602120" cy="307777"/>
            </a:xfrm>
            <a:prstGeom prst="rect">
              <a:avLst/>
            </a:prstGeom>
            <a:noFill/>
          </p:spPr>
          <p:txBody>
            <a:bodyPr wrap="square" rtlCol="0">
              <a:spAutoFit/>
            </a:bodyPr>
            <a:lstStyle/>
            <a:p>
              <a:pPr algn="ctr"/>
              <a:r>
                <a:rPr lang="en-US" sz="1400" dirty="0"/>
                <a:t>Feminine</a:t>
              </a:r>
            </a:p>
          </p:txBody>
        </p:sp>
      </p:grpSp>
      <p:grpSp>
        <p:nvGrpSpPr>
          <p:cNvPr id="52" name="Group 51">
            <a:extLst>
              <a:ext uri="{FF2B5EF4-FFF2-40B4-BE49-F238E27FC236}">
                <a16:creationId xmlns:a16="http://schemas.microsoft.com/office/drawing/2014/main" id="{63E5604D-EC79-475B-8431-2EC5992C06B4}"/>
              </a:ext>
            </a:extLst>
          </p:cNvPr>
          <p:cNvGrpSpPr/>
          <p:nvPr/>
        </p:nvGrpSpPr>
        <p:grpSpPr>
          <a:xfrm>
            <a:off x="99789" y="5195345"/>
            <a:ext cx="7262743" cy="1102731"/>
            <a:chOff x="111451" y="764787"/>
            <a:chExt cx="8866005" cy="1102731"/>
          </a:xfrm>
        </p:grpSpPr>
        <p:grpSp>
          <p:nvGrpSpPr>
            <p:cNvPr id="53" name="Group 52">
              <a:extLst>
                <a:ext uri="{FF2B5EF4-FFF2-40B4-BE49-F238E27FC236}">
                  <a16:creationId xmlns:a16="http://schemas.microsoft.com/office/drawing/2014/main" id="{D56843B1-2994-4174-8B70-89ED9C1E01F9}"/>
                </a:ext>
              </a:extLst>
            </p:cNvPr>
            <p:cNvGrpSpPr/>
            <p:nvPr/>
          </p:nvGrpSpPr>
          <p:grpSpPr>
            <a:xfrm>
              <a:off x="434109" y="1080655"/>
              <a:ext cx="8081241" cy="452584"/>
              <a:chOff x="434109" y="1080655"/>
              <a:chExt cx="8081241" cy="452584"/>
            </a:xfrm>
          </p:grpSpPr>
          <p:cxnSp>
            <p:nvCxnSpPr>
              <p:cNvPr id="58" name="Straight Connector 57">
                <a:extLst>
                  <a:ext uri="{FF2B5EF4-FFF2-40B4-BE49-F238E27FC236}">
                    <a16:creationId xmlns:a16="http://schemas.microsoft.com/office/drawing/2014/main" id="{9A66D2C4-E12E-4B31-B2A4-A23825F6761D}"/>
                  </a:ext>
                </a:extLst>
              </p:cNvPr>
              <p:cNvCxnSpPr/>
              <p:nvPr/>
            </p:nvCxnSpPr>
            <p:spPr>
              <a:xfrm>
                <a:off x="434109" y="1288617"/>
                <a:ext cx="80812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4BCDE66-7B78-482A-88CC-0FC7F1D6198D}"/>
                  </a:ext>
                </a:extLst>
              </p:cNvPr>
              <p:cNvCxnSpPr>
                <a:cxnSpLocks/>
              </p:cNvCxnSpPr>
              <p:nvPr/>
            </p:nvCxnSpPr>
            <p:spPr>
              <a:xfrm>
                <a:off x="434109" y="1080655"/>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D28D98-6DA8-4F73-A610-94C9F72C1DE8}"/>
                  </a:ext>
                </a:extLst>
              </p:cNvPr>
              <p:cNvCxnSpPr>
                <a:cxnSpLocks/>
              </p:cNvCxnSpPr>
              <p:nvPr/>
            </p:nvCxnSpPr>
            <p:spPr>
              <a:xfrm>
                <a:off x="8502092" y="1085275"/>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5CBBAD4-C4B4-4A70-9EAB-15C11313346E}"/>
                  </a:ext>
                </a:extLst>
              </p:cNvPr>
              <p:cNvCxnSpPr>
                <a:cxnSpLocks/>
              </p:cNvCxnSpPr>
              <p:nvPr/>
            </p:nvCxnSpPr>
            <p:spPr>
              <a:xfrm>
                <a:off x="4470407" y="1089894"/>
                <a:ext cx="0" cy="44334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65FD0B6D-2C25-4861-B085-C2A669D8EC92}"/>
                </a:ext>
              </a:extLst>
            </p:cNvPr>
            <p:cNvSpPr txBox="1"/>
            <p:nvPr/>
          </p:nvSpPr>
          <p:spPr>
            <a:xfrm>
              <a:off x="2503658" y="764787"/>
              <a:ext cx="3906982" cy="307777"/>
            </a:xfrm>
            <a:prstGeom prst="rect">
              <a:avLst/>
            </a:prstGeom>
            <a:noFill/>
          </p:spPr>
          <p:txBody>
            <a:bodyPr wrap="square" rtlCol="0">
              <a:spAutoFit/>
            </a:bodyPr>
            <a:lstStyle/>
            <a:p>
              <a:pPr algn="ctr"/>
              <a:r>
                <a:rPr lang="en-US" sz="1400" b="1" dirty="0"/>
                <a:t>SEXUAL ORIENTATION</a:t>
              </a:r>
            </a:p>
          </p:txBody>
        </p:sp>
        <p:sp>
          <p:nvSpPr>
            <p:cNvPr id="55" name="TextBox 54">
              <a:extLst>
                <a:ext uri="{FF2B5EF4-FFF2-40B4-BE49-F238E27FC236}">
                  <a16:creationId xmlns:a16="http://schemas.microsoft.com/office/drawing/2014/main" id="{ABEFC4B9-D954-4CCE-BF14-B15552958B52}"/>
                </a:ext>
              </a:extLst>
            </p:cNvPr>
            <p:cNvSpPr txBox="1"/>
            <p:nvPr/>
          </p:nvSpPr>
          <p:spPr>
            <a:xfrm>
              <a:off x="111451" y="1512508"/>
              <a:ext cx="1454027" cy="307777"/>
            </a:xfrm>
            <a:prstGeom prst="rect">
              <a:avLst/>
            </a:prstGeom>
            <a:noFill/>
          </p:spPr>
          <p:txBody>
            <a:bodyPr wrap="square" rtlCol="0">
              <a:spAutoFit/>
            </a:bodyPr>
            <a:lstStyle/>
            <a:p>
              <a:pPr algn="ctr"/>
              <a:r>
                <a:rPr lang="en-US" sz="1400" dirty="0"/>
                <a:t>To Women</a:t>
              </a:r>
            </a:p>
          </p:txBody>
        </p:sp>
        <p:sp>
          <p:nvSpPr>
            <p:cNvPr id="56" name="TextBox 55">
              <a:extLst>
                <a:ext uri="{FF2B5EF4-FFF2-40B4-BE49-F238E27FC236}">
                  <a16:creationId xmlns:a16="http://schemas.microsoft.com/office/drawing/2014/main" id="{1C971E3E-28B5-47BB-B75D-6D2BE72D7C20}"/>
                </a:ext>
              </a:extLst>
            </p:cNvPr>
            <p:cNvSpPr txBox="1"/>
            <p:nvPr/>
          </p:nvSpPr>
          <p:spPr>
            <a:xfrm>
              <a:off x="3629288" y="1559741"/>
              <a:ext cx="1781955" cy="307777"/>
            </a:xfrm>
            <a:prstGeom prst="rect">
              <a:avLst/>
            </a:prstGeom>
            <a:noFill/>
          </p:spPr>
          <p:txBody>
            <a:bodyPr wrap="square" rtlCol="0">
              <a:spAutoFit/>
            </a:bodyPr>
            <a:lstStyle/>
            <a:p>
              <a:pPr algn="ctr"/>
              <a:r>
                <a:rPr lang="en-US" sz="1400" dirty="0"/>
                <a:t>Bisexual</a:t>
              </a:r>
            </a:p>
          </p:txBody>
        </p:sp>
        <p:sp>
          <p:nvSpPr>
            <p:cNvPr id="57" name="TextBox 56">
              <a:extLst>
                <a:ext uri="{FF2B5EF4-FFF2-40B4-BE49-F238E27FC236}">
                  <a16:creationId xmlns:a16="http://schemas.microsoft.com/office/drawing/2014/main" id="{0CD8C11D-BA08-4ECC-AF01-CF3E2E4DDA64}"/>
                </a:ext>
              </a:extLst>
            </p:cNvPr>
            <p:cNvSpPr txBox="1"/>
            <p:nvPr/>
          </p:nvSpPr>
          <p:spPr>
            <a:xfrm>
              <a:off x="7375336" y="1503474"/>
              <a:ext cx="1602120" cy="307777"/>
            </a:xfrm>
            <a:prstGeom prst="rect">
              <a:avLst/>
            </a:prstGeom>
            <a:noFill/>
          </p:spPr>
          <p:txBody>
            <a:bodyPr wrap="square" rtlCol="0">
              <a:spAutoFit/>
            </a:bodyPr>
            <a:lstStyle/>
            <a:p>
              <a:pPr algn="ctr"/>
              <a:r>
                <a:rPr lang="en-US" sz="1400" dirty="0"/>
                <a:t>To Men</a:t>
              </a:r>
            </a:p>
          </p:txBody>
        </p:sp>
      </p:grpSp>
      <p:grpSp>
        <p:nvGrpSpPr>
          <p:cNvPr id="26" name="Group 25">
            <a:extLst>
              <a:ext uri="{FF2B5EF4-FFF2-40B4-BE49-F238E27FC236}">
                <a16:creationId xmlns:a16="http://schemas.microsoft.com/office/drawing/2014/main" id="{F9120331-20AA-4840-B284-EB341E1E7A53}"/>
              </a:ext>
            </a:extLst>
          </p:cNvPr>
          <p:cNvGrpSpPr/>
          <p:nvPr/>
        </p:nvGrpSpPr>
        <p:grpSpPr>
          <a:xfrm>
            <a:off x="481791" y="1354881"/>
            <a:ext cx="6448696" cy="4515416"/>
            <a:chOff x="679909" y="1160923"/>
            <a:chExt cx="7630402" cy="4515416"/>
          </a:xfrm>
        </p:grpSpPr>
        <p:grpSp>
          <p:nvGrpSpPr>
            <p:cNvPr id="69" name="Group 68">
              <a:extLst>
                <a:ext uri="{FF2B5EF4-FFF2-40B4-BE49-F238E27FC236}">
                  <a16:creationId xmlns:a16="http://schemas.microsoft.com/office/drawing/2014/main" id="{9D1C2020-E9CA-4C25-897B-D299027B9D10}"/>
                </a:ext>
              </a:extLst>
            </p:cNvPr>
            <p:cNvGrpSpPr/>
            <p:nvPr/>
          </p:nvGrpSpPr>
          <p:grpSpPr>
            <a:xfrm>
              <a:off x="679909" y="1160923"/>
              <a:ext cx="304801" cy="4492278"/>
              <a:chOff x="679909" y="1160923"/>
              <a:chExt cx="304801" cy="4492278"/>
            </a:xfrm>
            <a:solidFill>
              <a:schemeClr val="accent1"/>
            </a:solidFill>
          </p:grpSpPr>
          <p:grpSp>
            <p:nvGrpSpPr>
              <p:cNvPr id="70" name="Group 69">
                <a:extLst>
                  <a:ext uri="{FF2B5EF4-FFF2-40B4-BE49-F238E27FC236}">
                    <a16:creationId xmlns:a16="http://schemas.microsoft.com/office/drawing/2014/main" id="{06D660DE-9E73-4290-9D33-A6574AC8B135}"/>
                  </a:ext>
                </a:extLst>
              </p:cNvPr>
              <p:cNvGrpSpPr/>
              <p:nvPr/>
            </p:nvGrpSpPr>
            <p:grpSpPr>
              <a:xfrm>
                <a:off x="679909" y="1160923"/>
                <a:ext cx="304801" cy="4492278"/>
                <a:chOff x="679909" y="1160923"/>
                <a:chExt cx="304801" cy="4492278"/>
              </a:xfrm>
              <a:grpFill/>
            </p:grpSpPr>
            <p:sp>
              <p:nvSpPr>
                <p:cNvPr id="72" name="Oval 71">
                  <a:extLst>
                    <a:ext uri="{FF2B5EF4-FFF2-40B4-BE49-F238E27FC236}">
                      <a16:creationId xmlns:a16="http://schemas.microsoft.com/office/drawing/2014/main" id="{6B4278DB-AB89-426C-8CCF-E84E11A4562E}"/>
                    </a:ext>
                  </a:extLst>
                </p:cNvPr>
                <p:cNvSpPr/>
                <p:nvPr/>
              </p:nvSpPr>
              <p:spPr>
                <a:xfrm>
                  <a:off x="679909" y="1160923"/>
                  <a:ext cx="295564" cy="327747"/>
                </a:xfrm>
                <a:prstGeom prst="ellipse">
                  <a:avLst/>
                </a:prstGeom>
                <a:grp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tx1"/>
                    </a:solidFill>
                  </a:endParaRPr>
                </a:p>
              </p:txBody>
            </p:sp>
            <p:sp>
              <p:nvSpPr>
                <p:cNvPr id="73" name="Oval 72">
                  <a:extLst>
                    <a:ext uri="{FF2B5EF4-FFF2-40B4-BE49-F238E27FC236}">
                      <a16:creationId xmlns:a16="http://schemas.microsoft.com/office/drawing/2014/main" id="{D8CBEDB4-F676-40F7-97C5-055A8F021497}"/>
                    </a:ext>
                  </a:extLst>
                </p:cNvPr>
                <p:cNvSpPr/>
                <p:nvPr/>
              </p:nvSpPr>
              <p:spPr>
                <a:xfrm>
                  <a:off x="689146" y="2365208"/>
                  <a:ext cx="295564" cy="327747"/>
                </a:xfrm>
                <a:prstGeom prst="ellipse">
                  <a:avLst/>
                </a:prstGeom>
                <a:grp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tx1"/>
                    </a:solidFill>
                  </a:endParaRPr>
                </a:p>
              </p:txBody>
            </p:sp>
            <p:sp>
              <p:nvSpPr>
                <p:cNvPr id="74" name="Oval 73">
                  <a:extLst>
                    <a:ext uri="{FF2B5EF4-FFF2-40B4-BE49-F238E27FC236}">
                      <a16:creationId xmlns:a16="http://schemas.microsoft.com/office/drawing/2014/main" id="{F1386375-CD20-4138-AA54-124E20CD361D}"/>
                    </a:ext>
                  </a:extLst>
                </p:cNvPr>
                <p:cNvSpPr/>
                <p:nvPr/>
              </p:nvSpPr>
              <p:spPr>
                <a:xfrm>
                  <a:off x="684674" y="3900773"/>
                  <a:ext cx="295564" cy="327747"/>
                </a:xfrm>
                <a:prstGeom prst="ellipse">
                  <a:avLst/>
                </a:prstGeom>
                <a:grp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tx1"/>
                    </a:solidFill>
                  </a:endParaRPr>
                </a:p>
              </p:txBody>
            </p:sp>
            <p:sp>
              <p:nvSpPr>
                <p:cNvPr id="75" name="Oval 74">
                  <a:extLst>
                    <a:ext uri="{FF2B5EF4-FFF2-40B4-BE49-F238E27FC236}">
                      <a16:creationId xmlns:a16="http://schemas.microsoft.com/office/drawing/2014/main" id="{CF1475E8-6384-40A0-9E06-A0324E2B8EA7}"/>
                    </a:ext>
                  </a:extLst>
                </p:cNvPr>
                <p:cNvSpPr/>
                <p:nvPr/>
              </p:nvSpPr>
              <p:spPr>
                <a:xfrm>
                  <a:off x="689146" y="5325454"/>
                  <a:ext cx="295564" cy="327747"/>
                </a:xfrm>
                <a:prstGeom prst="ellipse">
                  <a:avLst/>
                </a:prstGeom>
                <a:grp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tx1"/>
                    </a:solidFill>
                  </a:endParaRPr>
                </a:p>
              </p:txBody>
            </p:sp>
          </p:grpSp>
          <p:cxnSp>
            <p:nvCxnSpPr>
              <p:cNvPr id="71" name="Straight Connector 70">
                <a:extLst>
                  <a:ext uri="{FF2B5EF4-FFF2-40B4-BE49-F238E27FC236}">
                    <a16:creationId xmlns:a16="http://schemas.microsoft.com/office/drawing/2014/main" id="{34AF8820-5F69-47F6-8BBD-BD008BF647F5}"/>
                  </a:ext>
                </a:extLst>
              </p:cNvPr>
              <p:cNvCxnSpPr>
                <a:cxnSpLocks/>
              </p:cNvCxnSpPr>
              <p:nvPr/>
            </p:nvCxnSpPr>
            <p:spPr>
              <a:xfrm>
                <a:off x="827691" y="1368650"/>
                <a:ext cx="9237" cy="4164531"/>
              </a:xfrm>
              <a:prstGeom prst="line">
                <a:avLst/>
              </a:prstGeom>
              <a:grpFill/>
              <a:ln w="38100">
                <a:solidFill>
                  <a:schemeClr val="accent1"/>
                </a:solidFill>
              </a:ln>
            </p:spPr>
            <p:style>
              <a:lnRef idx="1">
                <a:schemeClr val="accent4"/>
              </a:lnRef>
              <a:fillRef idx="0">
                <a:schemeClr val="accent4"/>
              </a:fillRef>
              <a:effectRef idx="0">
                <a:schemeClr val="accent4"/>
              </a:effectRef>
              <a:fontRef idx="minor">
                <a:schemeClr val="tx1"/>
              </a:fontRef>
            </p:style>
          </p:cxnSp>
        </p:grpSp>
        <p:grpSp>
          <p:nvGrpSpPr>
            <p:cNvPr id="76" name="Group 75">
              <a:extLst>
                <a:ext uri="{FF2B5EF4-FFF2-40B4-BE49-F238E27FC236}">
                  <a16:creationId xmlns:a16="http://schemas.microsoft.com/office/drawing/2014/main" id="{483EB2D6-5BAE-4857-8101-37734A1C7826}"/>
                </a:ext>
              </a:extLst>
            </p:cNvPr>
            <p:cNvGrpSpPr/>
            <p:nvPr/>
          </p:nvGrpSpPr>
          <p:grpSpPr>
            <a:xfrm>
              <a:off x="8005510" y="1184061"/>
              <a:ext cx="304801" cy="4492278"/>
              <a:chOff x="679909" y="1160923"/>
              <a:chExt cx="304801" cy="4492278"/>
            </a:xfrm>
            <a:solidFill>
              <a:schemeClr val="accent3"/>
            </a:solidFill>
          </p:grpSpPr>
          <p:grpSp>
            <p:nvGrpSpPr>
              <p:cNvPr id="77" name="Group 76">
                <a:extLst>
                  <a:ext uri="{FF2B5EF4-FFF2-40B4-BE49-F238E27FC236}">
                    <a16:creationId xmlns:a16="http://schemas.microsoft.com/office/drawing/2014/main" id="{A37E139F-1C64-4F64-B3CA-12A0687AF1AA}"/>
                  </a:ext>
                </a:extLst>
              </p:cNvPr>
              <p:cNvGrpSpPr/>
              <p:nvPr/>
            </p:nvGrpSpPr>
            <p:grpSpPr>
              <a:xfrm>
                <a:off x="679909" y="1160923"/>
                <a:ext cx="304801" cy="4492278"/>
                <a:chOff x="679909" y="1160923"/>
                <a:chExt cx="304801" cy="4492278"/>
              </a:xfrm>
              <a:grpFill/>
            </p:grpSpPr>
            <p:sp>
              <p:nvSpPr>
                <p:cNvPr id="79" name="Oval 78">
                  <a:extLst>
                    <a:ext uri="{FF2B5EF4-FFF2-40B4-BE49-F238E27FC236}">
                      <a16:creationId xmlns:a16="http://schemas.microsoft.com/office/drawing/2014/main" id="{58D86881-AAF4-4F46-B3C4-B33505CE06AD}"/>
                    </a:ext>
                  </a:extLst>
                </p:cNvPr>
                <p:cNvSpPr/>
                <p:nvPr/>
              </p:nvSpPr>
              <p:spPr>
                <a:xfrm>
                  <a:off x="679909" y="1160923"/>
                  <a:ext cx="295564" cy="327747"/>
                </a:xfrm>
                <a:prstGeom prst="ellipse">
                  <a:avLst/>
                </a:prstGeom>
                <a:grp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dirty="0">
                    <a:solidFill>
                      <a:schemeClr val="tx1"/>
                    </a:solidFill>
                  </a:endParaRPr>
                </a:p>
              </p:txBody>
            </p:sp>
            <p:sp>
              <p:nvSpPr>
                <p:cNvPr id="80" name="Oval 79">
                  <a:extLst>
                    <a:ext uri="{FF2B5EF4-FFF2-40B4-BE49-F238E27FC236}">
                      <a16:creationId xmlns:a16="http://schemas.microsoft.com/office/drawing/2014/main" id="{5B52E48D-843C-4989-AEF4-780730E5CDD9}"/>
                    </a:ext>
                  </a:extLst>
                </p:cNvPr>
                <p:cNvSpPr/>
                <p:nvPr/>
              </p:nvSpPr>
              <p:spPr>
                <a:xfrm>
                  <a:off x="689146" y="2365208"/>
                  <a:ext cx="295564" cy="327747"/>
                </a:xfrm>
                <a:prstGeom prst="ellipse">
                  <a:avLst/>
                </a:prstGeom>
                <a:grp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tx1"/>
                    </a:solidFill>
                  </a:endParaRPr>
                </a:p>
              </p:txBody>
            </p:sp>
            <p:sp>
              <p:nvSpPr>
                <p:cNvPr id="81" name="Oval 80">
                  <a:extLst>
                    <a:ext uri="{FF2B5EF4-FFF2-40B4-BE49-F238E27FC236}">
                      <a16:creationId xmlns:a16="http://schemas.microsoft.com/office/drawing/2014/main" id="{D820636E-90F3-4857-9A71-223B294966E3}"/>
                    </a:ext>
                  </a:extLst>
                </p:cNvPr>
                <p:cNvSpPr/>
                <p:nvPr/>
              </p:nvSpPr>
              <p:spPr>
                <a:xfrm>
                  <a:off x="684674" y="3900773"/>
                  <a:ext cx="295564" cy="327747"/>
                </a:xfrm>
                <a:prstGeom prst="ellipse">
                  <a:avLst/>
                </a:prstGeom>
                <a:grp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tx1"/>
                    </a:solidFill>
                  </a:endParaRPr>
                </a:p>
              </p:txBody>
            </p:sp>
            <p:sp>
              <p:nvSpPr>
                <p:cNvPr id="82" name="Oval 81">
                  <a:extLst>
                    <a:ext uri="{FF2B5EF4-FFF2-40B4-BE49-F238E27FC236}">
                      <a16:creationId xmlns:a16="http://schemas.microsoft.com/office/drawing/2014/main" id="{1CA70A37-1364-4C95-A337-5FB92FB3F48F}"/>
                    </a:ext>
                  </a:extLst>
                </p:cNvPr>
                <p:cNvSpPr/>
                <p:nvPr/>
              </p:nvSpPr>
              <p:spPr>
                <a:xfrm>
                  <a:off x="689146" y="5325454"/>
                  <a:ext cx="295564" cy="327747"/>
                </a:xfrm>
                <a:prstGeom prst="ellipse">
                  <a:avLst/>
                </a:prstGeom>
                <a:grp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tx1"/>
                    </a:solidFill>
                  </a:endParaRPr>
                </a:p>
              </p:txBody>
            </p:sp>
          </p:grpSp>
          <p:cxnSp>
            <p:nvCxnSpPr>
              <p:cNvPr id="78" name="Straight Connector 77">
                <a:extLst>
                  <a:ext uri="{FF2B5EF4-FFF2-40B4-BE49-F238E27FC236}">
                    <a16:creationId xmlns:a16="http://schemas.microsoft.com/office/drawing/2014/main" id="{985BC728-3501-4E22-8A5F-320ABB285025}"/>
                  </a:ext>
                </a:extLst>
              </p:cNvPr>
              <p:cNvCxnSpPr>
                <a:cxnSpLocks/>
              </p:cNvCxnSpPr>
              <p:nvPr/>
            </p:nvCxnSpPr>
            <p:spPr>
              <a:xfrm>
                <a:off x="827691" y="1368650"/>
                <a:ext cx="9237" cy="4164531"/>
              </a:xfrm>
              <a:prstGeom prst="line">
                <a:avLst/>
              </a:prstGeom>
              <a:grpFill/>
              <a:ln w="38100">
                <a:solidFill>
                  <a:schemeClr val="accent3"/>
                </a:solidFill>
              </a:ln>
            </p:spPr>
            <p:style>
              <a:lnRef idx="1">
                <a:schemeClr val="accent4"/>
              </a:lnRef>
              <a:fillRef idx="0">
                <a:schemeClr val="accent4"/>
              </a:fillRef>
              <a:effectRef idx="0">
                <a:schemeClr val="accent4"/>
              </a:effectRef>
              <a:fontRef idx="minor">
                <a:schemeClr val="tx1"/>
              </a:fontRef>
            </p:style>
          </p:cxnSp>
        </p:grpSp>
      </p:grpSp>
      <p:sp>
        <p:nvSpPr>
          <p:cNvPr id="3" name="TextBox 2">
            <a:extLst>
              <a:ext uri="{FF2B5EF4-FFF2-40B4-BE49-F238E27FC236}">
                <a16:creationId xmlns:a16="http://schemas.microsoft.com/office/drawing/2014/main" id="{3E12A705-4753-4B6E-81FC-BC2491D6CA5B}"/>
              </a:ext>
            </a:extLst>
          </p:cNvPr>
          <p:cNvSpPr txBox="1"/>
          <p:nvPr/>
        </p:nvSpPr>
        <p:spPr>
          <a:xfrm>
            <a:off x="7217245" y="1725555"/>
            <a:ext cx="1676732" cy="1231106"/>
          </a:xfrm>
          <a:prstGeom prst="rect">
            <a:avLst/>
          </a:prstGeom>
          <a:noFill/>
        </p:spPr>
        <p:txBody>
          <a:bodyPr wrap="square" rtlCol="0">
            <a:spAutoFit/>
          </a:bodyPr>
          <a:lstStyle/>
          <a:p>
            <a:r>
              <a:rPr lang="en-US" b="1" dirty="0"/>
              <a:t>Cisgender</a:t>
            </a:r>
          </a:p>
          <a:p>
            <a:r>
              <a:rPr lang="en-US" sz="1400" dirty="0"/>
              <a:t>(sex assignment aligns with gender identity expectations)</a:t>
            </a:r>
          </a:p>
        </p:txBody>
      </p:sp>
      <p:sp>
        <p:nvSpPr>
          <p:cNvPr id="62" name="TextBox 61">
            <a:extLst>
              <a:ext uri="{FF2B5EF4-FFF2-40B4-BE49-F238E27FC236}">
                <a16:creationId xmlns:a16="http://schemas.microsoft.com/office/drawing/2014/main" id="{7651AB20-DC12-47BE-91B7-1175A0E83701}"/>
              </a:ext>
            </a:extLst>
          </p:cNvPr>
          <p:cNvSpPr txBox="1"/>
          <p:nvPr/>
        </p:nvSpPr>
        <p:spPr>
          <a:xfrm>
            <a:off x="7181473" y="3696416"/>
            <a:ext cx="1928301" cy="1292662"/>
          </a:xfrm>
          <a:prstGeom prst="rect">
            <a:avLst/>
          </a:prstGeom>
          <a:noFill/>
        </p:spPr>
        <p:txBody>
          <a:bodyPr wrap="square" rtlCol="0">
            <a:spAutoFit/>
          </a:bodyPr>
          <a:lstStyle/>
          <a:p>
            <a:r>
              <a:rPr lang="en-US" b="1" dirty="0"/>
              <a:t>Gender Conforming</a:t>
            </a:r>
          </a:p>
          <a:p>
            <a:r>
              <a:rPr lang="en-US" sz="1400" dirty="0"/>
              <a:t>(gender expression aligns with gender identity)</a:t>
            </a:r>
          </a:p>
        </p:txBody>
      </p:sp>
      <p:sp>
        <p:nvSpPr>
          <p:cNvPr id="63" name="TextBox 62">
            <a:extLst>
              <a:ext uri="{FF2B5EF4-FFF2-40B4-BE49-F238E27FC236}">
                <a16:creationId xmlns:a16="http://schemas.microsoft.com/office/drawing/2014/main" id="{69C04FF3-31C2-4595-805A-54512EBFB6DB}"/>
              </a:ext>
            </a:extLst>
          </p:cNvPr>
          <p:cNvSpPr txBox="1"/>
          <p:nvPr/>
        </p:nvSpPr>
        <p:spPr>
          <a:xfrm>
            <a:off x="7130012" y="5387893"/>
            <a:ext cx="1937031" cy="800219"/>
          </a:xfrm>
          <a:prstGeom prst="rect">
            <a:avLst/>
          </a:prstGeom>
          <a:noFill/>
        </p:spPr>
        <p:txBody>
          <a:bodyPr wrap="square" rtlCol="0">
            <a:spAutoFit/>
          </a:bodyPr>
          <a:lstStyle/>
          <a:p>
            <a:r>
              <a:rPr lang="en-US" b="1" dirty="0"/>
              <a:t>Heterosexual</a:t>
            </a:r>
          </a:p>
          <a:p>
            <a:r>
              <a:rPr lang="en-US" sz="1400" dirty="0"/>
              <a:t>(attraction to the “opposite” gender)</a:t>
            </a:r>
          </a:p>
        </p:txBody>
      </p:sp>
    </p:spTree>
    <p:extLst>
      <p:ext uri="{BB962C8B-B14F-4D97-AF65-F5344CB8AC3E}">
        <p14:creationId xmlns:p14="http://schemas.microsoft.com/office/powerpoint/2010/main" val="417414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46BE-CF1D-4CB2-9330-A7FDEFC1BCB7}"/>
              </a:ext>
            </a:extLst>
          </p:cNvPr>
          <p:cNvSpPr>
            <a:spLocks noGrp="1"/>
          </p:cNvSpPr>
          <p:nvPr>
            <p:ph type="title"/>
          </p:nvPr>
        </p:nvSpPr>
        <p:spPr/>
        <p:txBody>
          <a:bodyPr/>
          <a:lstStyle/>
          <a:p>
            <a:r>
              <a:rPr lang="en-US" b="1"/>
              <a:t>Things to Keep in Mind</a:t>
            </a:r>
          </a:p>
        </p:txBody>
      </p:sp>
      <p:sp>
        <p:nvSpPr>
          <p:cNvPr id="3" name="Content Placeholder 2">
            <a:extLst>
              <a:ext uri="{FF2B5EF4-FFF2-40B4-BE49-F238E27FC236}">
                <a16:creationId xmlns:a16="http://schemas.microsoft.com/office/drawing/2014/main" id="{62EB1FA8-A7BC-472C-8ECE-9C250574DB6B}"/>
              </a:ext>
            </a:extLst>
          </p:cNvPr>
          <p:cNvSpPr>
            <a:spLocks noGrp="1"/>
          </p:cNvSpPr>
          <p:nvPr>
            <p:ph idx="1"/>
          </p:nvPr>
        </p:nvSpPr>
        <p:spPr/>
        <p:txBody>
          <a:bodyPr>
            <a:normAutofit fontScale="92500" lnSpcReduction="20000"/>
          </a:bodyPr>
          <a:lstStyle/>
          <a:p>
            <a:r>
              <a:rPr lang="en-US"/>
              <a:t>Sex Assignment, Gender Identity, Gender Expression, and Sexual Orientation are four distinct yet connected parts of our identities</a:t>
            </a:r>
            <a:br>
              <a:rPr lang="en-US"/>
            </a:br>
            <a:endParaRPr lang="en-US"/>
          </a:p>
          <a:p>
            <a:r>
              <a:rPr lang="en-US"/>
              <a:t>LGBTQ+ students are diverse in their experiences and are not a monolith </a:t>
            </a:r>
            <a:br>
              <a:rPr lang="en-US"/>
            </a:br>
            <a:endParaRPr lang="en-US"/>
          </a:p>
          <a:p>
            <a:r>
              <a:rPr lang="en-US"/>
              <a:t>Transgender students often face unique experiences due to how they are treated in society as a whole</a:t>
            </a:r>
            <a:br>
              <a:rPr lang="en-US"/>
            </a:br>
            <a:endParaRPr lang="en-US"/>
          </a:p>
          <a:p>
            <a:r>
              <a:rPr lang="en-US"/>
              <a:t>LGBTQ+ students are a part of every school and every community</a:t>
            </a:r>
          </a:p>
        </p:txBody>
      </p:sp>
    </p:spTree>
    <p:extLst>
      <p:ext uri="{BB962C8B-B14F-4D97-AF65-F5344CB8AC3E}">
        <p14:creationId xmlns:p14="http://schemas.microsoft.com/office/powerpoint/2010/main" val="212426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4044-DBDC-48D5-9D22-52590C35FFA1}"/>
              </a:ext>
            </a:extLst>
          </p:cNvPr>
          <p:cNvSpPr>
            <a:spLocks noGrp="1"/>
          </p:cNvSpPr>
          <p:nvPr>
            <p:ph type="title"/>
          </p:nvPr>
        </p:nvSpPr>
        <p:spPr>
          <a:xfrm>
            <a:off x="677741" y="23602"/>
            <a:ext cx="7886700" cy="1325563"/>
          </a:xfrm>
        </p:spPr>
        <p:txBody>
          <a:bodyPr/>
          <a:lstStyle/>
          <a:p>
            <a:pPr algn="ctr"/>
            <a:r>
              <a:rPr lang="en-US" b="1"/>
              <a:t>Identity is Complex &amp; Intersecting</a:t>
            </a:r>
          </a:p>
        </p:txBody>
      </p:sp>
      <p:sp>
        <p:nvSpPr>
          <p:cNvPr id="5" name="Oval 4">
            <a:extLst>
              <a:ext uri="{FF2B5EF4-FFF2-40B4-BE49-F238E27FC236}">
                <a16:creationId xmlns:a16="http://schemas.microsoft.com/office/drawing/2014/main" id="{EF354EE6-CF1C-4B9E-87A2-D5728849CF69}"/>
              </a:ext>
            </a:extLst>
          </p:cNvPr>
          <p:cNvSpPr/>
          <p:nvPr/>
        </p:nvSpPr>
        <p:spPr>
          <a:xfrm>
            <a:off x="4168587" y="3481294"/>
            <a:ext cx="657412" cy="657412"/>
          </a:xfrm>
          <a:prstGeom prst="ellipse">
            <a:avLst/>
          </a:prstGeom>
          <a:solidFill>
            <a:schemeClr val="bg2"/>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2FCE48A2-A497-4EE9-8051-9C077FDB9CD6}"/>
              </a:ext>
            </a:extLst>
          </p:cNvPr>
          <p:cNvGrpSpPr/>
          <p:nvPr/>
        </p:nvGrpSpPr>
        <p:grpSpPr>
          <a:xfrm>
            <a:off x="1041013" y="3259605"/>
            <a:ext cx="5887211" cy="1180353"/>
            <a:chOff x="1041013" y="3259605"/>
            <a:chExt cx="5887211" cy="1180353"/>
          </a:xfrm>
        </p:grpSpPr>
        <p:sp>
          <p:nvSpPr>
            <p:cNvPr id="7" name="Oval 6">
              <a:extLst>
                <a:ext uri="{FF2B5EF4-FFF2-40B4-BE49-F238E27FC236}">
                  <a16:creationId xmlns:a16="http://schemas.microsoft.com/office/drawing/2014/main" id="{1AE91E29-3A6D-4C19-96E7-2D751DE0B747}"/>
                </a:ext>
              </a:extLst>
            </p:cNvPr>
            <p:cNvSpPr/>
            <p:nvPr/>
          </p:nvSpPr>
          <p:spPr>
            <a:xfrm rot="5400000">
              <a:off x="3977342" y="1489076"/>
              <a:ext cx="1105647" cy="4796117"/>
            </a:xfrm>
            <a:prstGeom prst="ellipse">
              <a:avLst/>
            </a:prstGeom>
            <a:no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C8115ABB-B1C0-499E-8100-08CA516B9515}"/>
                </a:ext>
              </a:extLst>
            </p:cNvPr>
            <p:cNvSpPr/>
            <p:nvPr/>
          </p:nvSpPr>
          <p:spPr>
            <a:xfrm>
              <a:off x="4972565" y="3259605"/>
              <a:ext cx="148879" cy="149411"/>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F3C3B97F-6E79-4A6E-A2A9-ED3051356CF0}"/>
                </a:ext>
              </a:extLst>
            </p:cNvPr>
            <p:cNvSpPr txBox="1"/>
            <p:nvPr/>
          </p:nvSpPr>
          <p:spPr>
            <a:xfrm>
              <a:off x="1041013" y="3722861"/>
              <a:ext cx="736420" cy="369332"/>
            </a:xfrm>
            <a:prstGeom prst="rect">
              <a:avLst/>
            </a:prstGeom>
            <a:noFill/>
          </p:spPr>
          <p:txBody>
            <a:bodyPr wrap="none" rtlCol="0">
              <a:spAutoFit/>
            </a:bodyPr>
            <a:lstStyle/>
            <a:p>
              <a:r>
                <a:rPr lang="en-US"/>
                <a:t>Race</a:t>
              </a:r>
            </a:p>
          </p:txBody>
        </p:sp>
      </p:grpSp>
      <p:grpSp>
        <p:nvGrpSpPr>
          <p:cNvPr id="10" name="Group 9">
            <a:extLst>
              <a:ext uri="{FF2B5EF4-FFF2-40B4-BE49-F238E27FC236}">
                <a16:creationId xmlns:a16="http://schemas.microsoft.com/office/drawing/2014/main" id="{D038E192-0BAB-45A6-B219-33A71E15F5EC}"/>
              </a:ext>
            </a:extLst>
          </p:cNvPr>
          <p:cNvGrpSpPr/>
          <p:nvPr/>
        </p:nvGrpSpPr>
        <p:grpSpPr>
          <a:xfrm>
            <a:off x="2114177" y="2540000"/>
            <a:ext cx="7026366" cy="2306342"/>
            <a:chOff x="2114177" y="2540000"/>
            <a:chExt cx="7026366" cy="2306342"/>
          </a:xfrm>
        </p:grpSpPr>
        <p:sp>
          <p:nvSpPr>
            <p:cNvPr id="11" name="Oval 10">
              <a:extLst>
                <a:ext uri="{FF2B5EF4-FFF2-40B4-BE49-F238E27FC236}">
                  <a16:creationId xmlns:a16="http://schemas.microsoft.com/office/drawing/2014/main" id="{172019B2-CDF8-4E59-8897-CFAF9C26ED97}"/>
                </a:ext>
              </a:extLst>
            </p:cNvPr>
            <p:cNvSpPr/>
            <p:nvPr/>
          </p:nvSpPr>
          <p:spPr>
            <a:xfrm rot="3728796">
              <a:off x="3959412" y="1417638"/>
              <a:ext cx="1105647" cy="4796117"/>
            </a:xfrm>
            <a:prstGeom prst="ellipse">
              <a:avLst/>
            </a:prstGeom>
            <a:noFill/>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6F5C215F-13CE-4A9B-95ED-C80CB4568B22}"/>
                </a:ext>
              </a:extLst>
            </p:cNvPr>
            <p:cNvSpPr/>
            <p:nvPr/>
          </p:nvSpPr>
          <p:spPr>
            <a:xfrm>
              <a:off x="3600983" y="4696931"/>
              <a:ext cx="148879" cy="149411"/>
            </a:xfrm>
            <a:prstGeom prst="ellips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BC9FE1C0-00CA-4A7D-84E7-CFA11BF1ACD3}"/>
                </a:ext>
              </a:extLst>
            </p:cNvPr>
            <p:cNvSpPr txBox="1"/>
            <p:nvPr/>
          </p:nvSpPr>
          <p:spPr>
            <a:xfrm>
              <a:off x="6798235" y="2540000"/>
              <a:ext cx="2342308" cy="369332"/>
            </a:xfrm>
            <a:prstGeom prst="rect">
              <a:avLst/>
            </a:prstGeom>
            <a:noFill/>
          </p:spPr>
          <p:txBody>
            <a:bodyPr wrap="none" rtlCol="0">
              <a:spAutoFit/>
            </a:bodyPr>
            <a:lstStyle/>
            <a:p>
              <a:r>
                <a:rPr lang="en-US"/>
                <a:t>Sexual Orientation</a:t>
              </a:r>
            </a:p>
          </p:txBody>
        </p:sp>
      </p:grpSp>
      <p:grpSp>
        <p:nvGrpSpPr>
          <p:cNvPr id="14" name="Group 13">
            <a:extLst>
              <a:ext uri="{FF2B5EF4-FFF2-40B4-BE49-F238E27FC236}">
                <a16:creationId xmlns:a16="http://schemas.microsoft.com/office/drawing/2014/main" id="{DAA0CB01-FA53-4D63-B9A1-ECA9EDF8D024}"/>
              </a:ext>
            </a:extLst>
          </p:cNvPr>
          <p:cNvGrpSpPr/>
          <p:nvPr/>
        </p:nvGrpSpPr>
        <p:grpSpPr>
          <a:xfrm>
            <a:off x="2114177" y="3262873"/>
            <a:ext cx="7043885" cy="2350629"/>
            <a:chOff x="2114177" y="3262873"/>
            <a:chExt cx="7043885" cy="2350629"/>
          </a:xfrm>
        </p:grpSpPr>
        <p:sp>
          <p:nvSpPr>
            <p:cNvPr id="15" name="Oval 14">
              <a:extLst>
                <a:ext uri="{FF2B5EF4-FFF2-40B4-BE49-F238E27FC236}">
                  <a16:creationId xmlns:a16="http://schemas.microsoft.com/office/drawing/2014/main" id="{BE544EF3-2C7B-4B38-9E7B-A99FB683DC6B}"/>
                </a:ext>
              </a:extLst>
            </p:cNvPr>
            <p:cNvSpPr/>
            <p:nvPr/>
          </p:nvSpPr>
          <p:spPr>
            <a:xfrm rot="18155581">
              <a:off x="3959412" y="1417638"/>
              <a:ext cx="1105647" cy="4796117"/>
            </a:xfrm>
            <a:prstGeom prst="ellipse">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E417C52C-4010-4B3D-B6C1-39BBB9BA6354}"/>
                </a:ext>
              </a:extLst>
            </p:cNvPr>
            <p:cNvSpPr/>
            <p:nvPr/>
          </p:nvSpPr>
          <p:spPr>
            <a:xfrm>
              <a:off x="5795356" y="4980810"/>
              <a:ext cx="148879" cy="149411"/>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A5BA2A69-9675-4577-BD8A-31E02828EEF5}"/>
                </a:ext>
              </a:extLst>
            </p:cNvPr>
            <p:cNvSpPr txBox="1"/>
            <p:nvPr/>
          </p:nvSpPr>
          <p:spPr>
            <a:xfrm>
              <a:off x="5965713" y="5244170"/>
              <a:ext cx="3192349" cy="369332"/>
            </a:xfrm>
            <a:prstGeom prst="rect">
              <a:avLst/>
            </a:prstGeom>
            <a:noFill/>
          </p:spPr>
          <p:txBody>
            <a:bodyPr wrap="none" rtlCol="0">
              <a:spAutoFit/>
            </a:bodyPr>
            <a:lstStyle/>
            <a:p>
              <a:r>
                <a:rPr lang="en-US"/>
                <a:t>Gender &amp; Gender Identity</a:t>
              </a:r>
            </a:p>
          </p:txBody>
        </p:sp>
      </p:grpSp>
      <p:grpSp>
        <p:nvGrpSpPr>
          <p:cNvPr id="18" name="Group 17">
            <a:extLst>
              <a:ext uri="{FF2B5EF4-FFF2-40B4-BE49-F238E27FC236}">
                <a16:creationId xmlns:a16="http://schemas.microsoft.com/office/drawing/2014/main" id="{E5E69034-9620-4C0C-88E1-EF917EDA8005}"/>
              </a:ext>
            </a:extLst>
          </p:cNvPr>
          <p:cNvGrpSpPr/>
          <p:nvPr/>
        </p:nvGrpSpPr>
        <p:grpSpPr>
          <a:xfrm>
            <a:off x="104588" y="1403911"/>
            <a:ext cx="4960471" cy="4796117"/>
            <a:chOff x="104588" y="1403911"/>
            <a:chExt cx="4960471" cy="4796117"/>
          </a:xfrm>
        </p:grpSpPr>
        <p:sp>
          <p:nvSpPr>
            <p:cNvPr id="19" name="Oval 18">
              <a:extLst>
                <a:ext uri="{FF2B5EF4-FFF2-40B4-BE49-F238E27FC236}">
                  <a16:creationId xmlns:a16="http://schemas.microsoft.com/office/drawing/2014/main" id="{310F511C-01EE-4C72-8C6C-F057F86B7A3D}"/>
                </a:ext>
              </a:extLst>
            </p:cNvPr>
            <p:cNvSpPr/>
            <p:nvPr/>
          </p:nvSpPr>
          <p:spPr>
            <a:xfrm rot="19513580">
              <a:off x="3959412" y="1403911"/>
              <a:ext cx="1105647" cy="4796117"/>
            </a:xfrm>
            <a:prstGeom prst="ellipse">
              <a:avLst/>
            </a:prstGeom>
            <a:no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1C0D591C-B902-4086-9B16-C744F71A8A7E}"/>
                </a:ext>
              </a:extLst>
            </p:cNvPr>
            <p:cNvSpPr txBox="1"/>
            <p:nvPr/>
          </p:nvSpPr>
          <p:spPr>
            <a:xfrm>
              <a:off x="104588" y="1688843"/>
              <a:ext cx="2834430" cy="369332"/>
            </a:xfrm>
            <a:prstGeom prst="rect">
              <a:avLst/>
            </a:prstGeom>
            <a:noFill/>
          </p:spPr>
          <p:txBody>
            <a:bodyPr wrap="none" rtlCol="0">
              <a:spAutoFit/>
            </a:bodyPr>
            <a:lstStyle/>
            <a:p>
              <a:r>
                <a:rPr lang="en-US"/>
                <a:t>Socio-Economic Status</a:t>
              </a:r>
            </a:p>
          </p:txBody>
        </p:sp>
        <p:sp>
          <p:nvSpPr>
            <p:cNvPr id="21" name="Oval 20">
              <a:extLst>
                <a:ext uri="{FF2B5EF4-FFF2-40B4-BE49-F238E27FC236}">
                  <a16:creationId xmlns:a16="http://schemas.microsoft.com/office/drawing/2014/main" id="{81BAE2D7-57C5-48FF-87DC-64449BCA9E17}"/>
                </a:ext>
              </a:extLst>
            </p:cNvPr>
            <p:cNvSpPr/>
            <p:nvPr/>
          </p:nvSpPr>
          <p:spPr>
            <a:xfrm>
              <a:off x="4288269" y="2650014"/>
              <a:ext cx="148879" cy="149411"/>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3B3FFEF0-C8EE-4F95-931F-52155C20764D}"/>
              </a:ext>
            </a:extLst>
          </p:cNvPr>
          <p:cNvGrpSpPr/>
          <p:nvPr/>
        </p:nvGrpSpPr>
        <p:grpSpPr>
          <a:xfrm>
            <a:off x="3959412" y="1417638"/>
            <a:ext cx="2331987" cy="4881098"/>
            <a:chOff x="3959412" y="1417638"/>
            <a:chExt cx="2331987" cy="4881098"/>
          </a:xfrm>
        </p:grpSpPr>
        <p:sp>
          <p:nvSpPr>
            <p:cNvPr id="23" name="Oval 22">
              <a:extLst>
                <a:ext uri="{FF2B5EF4-FFF2-40B4-BE49-F238E27FC236}">
                  <a16:creationId xmlns:a16="http://schemas.microsoft.com/office/drawing/2014/main" id="{E176BB86-F1FD-4FE2-82E8-B4EE0E3A7F83}"/>
                </a:ext>
              </a:extLst>
            </p:cNvPr>
            <p:cNvSpPr/>
            <p:nvPr/>
          </p:nvSpPr>
          <p:spPr>
            <a:xfrm rot="20558552">
              <a:off x="3959412" y="1417638"/>
              <a:ext cx="1105647" cy="4796117"/>
            </a:xfrm>
            <a:prstGeom prst="ellipse">
              <a:avLst/>
            </a:prstGeom>
            <a:noFill/>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25BED3E6-1B6B-4B8C-92DD-1A20B72ADB76}"/>
                </a:ext>
              </a:extLst>
            </p:cNvPr>
            <p:cNvSpPr txBox="1"/>
            <p:nvPr/>
          </p:nvSpPr>
          <p:spPr>
            <a:xfrm>
              <a:off x="5667510" y="5929404"/>
              <a:ext cx="623889" cy="369332"/>
            </a:xfrm>
            <a:prstGeom prst="rect">
              <a:avLst/>
            </a:prstGeom>
            <a:noFill/>
          </p:spPr>
          <p:txBody>
            <a:bodyPr wrap="none" rtlCol="0">
              <a:spAutoFit/>
            </a:bodyPr>
            <a:lstStyle/>
            <a:p>
              <a:r>
                <a:rPr lang="en-US"/>
                <a:t>Age</a:t>
              </a:r>
            </a:p>
          </p:txBody>
        </p:sp>
        <p:sp>
          <p:nvSpPr>
            <p:cNvPr id="25" name="Oval 24">
              <a:extLst>
                <a:ext uri="{FF2B5EF4-FFF2-40B4-BE49-F238E27FC236}">
                  <a16:creationId xmlns:a16="http://schemas.microsoft.com/office/drawing/2014/main" id="{B22AECF4-3750-480E-B12F-B2F43AD9AC5F}"/>
                </a:ext>
              </a:extLst>
            </p:cNvPr>
            <p:cNvSpPr/>
            <p:nvPr/>
          </p:nvSpPr>
          <p:spPr>
            <a:xfrm>
              <a:off x="4407797" y="5175043"/>
              <a:ext cx="148879" cy="149411"/>
            </a:xfrm>
            <a:prstGeom prst="ellipse">
              <a:avLst/>
            </a:pr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7072E5D9-4571-4B03-BE37-FDE2073B4EB9}"/>
              </a:ext>
            </a:extLst>
          </p:cNvPr>
          <p:cNvGrpSpPr/>
          <p:nvPr/>
        </p:nvGrpSpPr>
        <p:grpSpPr>
          <a:xfrm>
            <a:off x="3959412" y="1417638"/>
            <a:ext cx="2429588" cy="4796117"/>
            <a:chOff x="3959412" y="1417638"/>
            <a:chExt cx="2429588" cy="4796117"/>
          </a:xfrm>
        </p:grpSpPr>
        <p:sp>
          <p:nvSpPr>
            <p:cNvPr id="27" name="Oval 26">
              <a:extLst>
                <a:ext uri="{FF2B5EF4-FFF2-40B4-BE49-F238E27FC236}">
                  <a16:creationId xmlns:a16="http://schemas.microsoft.com/office/drawing/2014/main" id="{EF34AA09-159E-4C4D-A542-7662891B668E}"/>
                </a:ext>
              </a:extLst>
            </p:cNvPr>
            <p:cNvSpPr/>
            <p:nvPr/>
          </p:nvSpPr>
          <p:spPr>
            <a:xfrm rot="1160543">
              <a:off x="3959412" y="1417638"/>
              <a:ext cx="1105647" cy="4796117"/>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34478051-10B0-4A45-8948-4D94D044C8F9}"/>
                </a:ext>
              </a:extLst>
            </p:cNvPr>
            <p:cNvSpPr txBox="1"/>
            <p:nvPr/>
          </p:nvSpPr>
          <p:spPr>
            <a:xfrm>
              <a:off x="5484137" y="1458863"/>
              <a:ext cx="904863" cy="369332"/>
            </a:xfrm>
            <a:prstGeom prst="rect">
              <a:avLst/>
            </a:prstGeom>
            <a:noFill/>
          </p:spPr>
          <p:txBody>
            <a:bodyPr wrap="none" rtlCol="0">
              <a:spAutoFit/>
            </a:bodyPr>
            <a:lstStyle/>
            <a:p>
              <a:r>
                <a:rPr lang="en-US"/>
                <a:t>Ability</a:t>
              </a:r>
            </a:p>
          </p:txBody>
        </p:sp>
        <p:sp>
          <p:nvSpPr>
            <p:cNvPr id="29" name="Oval 28">
              <a:extLst>
                <a:ext uri="{FF2B5EF4-FFF2-40B4-BE49-F238E27FC236}">
                  <a16:creationId xmlns:a16="http://schemas.microsoft.com/office/drawing/2014/main" id="{936DAE8D-479C-469B-A638-9C8D8FB4C81A}"/>
                </a:ext>
              </a:extLst>
            </p:cNvPr>
            <p:cNvSpPr/>
            <p:nvPr/>
          </p:nvSpPr>
          <p:spPr>
            <a:xfrm>
              <a:off x="5378962" y="2186843"/>
              <a:ext cx="148879" cy="149411"/>
            </a:xfrm>
            <a:prstGeom prst="ellipse">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2B2F29E2-5F91-422F-9512-50CD5C4A0E28}"/>
              </a:ext>
            </a:extLst>
          </p:cNvPr>
          <p:cNvGrpSpPr/>
          <p:nvPr/>
        </p:nvGrpSpPr>
        <p:grpSpPr>
          <a:xfrm>
            <a:off x="3167523" y="1417638"/>
            <a:ext cx="1938748" cy="4956547"/>
            <a:chOff x="3126311" y="1417638"/>
            <a:chExt cx="1938748" cy="4956547"/>
          </a:xfrm>
        </p:grpSpPr>
        <p:sp>
          <p:nvSpPr>
            <p:cNvPr id="31" name="Oval 30">
              <a:extLst>
                <a:ext uri="{FF2B5EF4-FFF2-40B4-BE49-F238E27FC236}">
                  <a16:creationId xmlns:a16="http://schemas.microsoft.com/office/drawing/2014/main" id="{D087AB6F-FE6D-4062-9334-47D5CFBB0484}"/>
                </a:ext>
              </a:extLst>
            </p:cNvPr>
            <p:cNvSpPr/>
            <p:nvPr/>
          </p:nvSpPr>
          <p:spPr>
            <a:xfrm>
              <a:off x="3959412" y="1417638"/>
              <a:ext cx="1105647" cy="4796117"/>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3E8E8366-13C5-486E-9D9F-87147E917C58}"/>
                </a:ext>
              </a:extLst>
            </p:cNvPr>
            <p:cNvSpPr txBox="1"/>
            <p:nvPr/>
          </p:nvSpPr>
          <p:spPr>
            <a:xfrm>
              <a:off x="3126311" y="6004853"/>
              <a:ext cx="1188595" cy="369332"/>
            </a:xfrm>
            <a:prstGeom prst="rect">
              <a:avLst/>
            </a:prstGeom>
            <a:noFill/>
          </p:spPr>
          <p:txBody>
            <a:bodyPr wrap="none" rtlCol="0">
              <a:spAutoFit/>
            </a:bodyPr>
            <a:lstStyle/>
            <a:p>
              <a:r>
                <a:rPr lang="en-US"/>
                <a:t>Ethnicity</a:t>
              </a:r>
            </a:p>
          </p:txBody>
        </p:sp>
        <p:sp>
          <p:nvSpPr>
            <p:cNvPr id="33" name="Oval 32">
              <a:extLst>
                <a:ext uri="{FF2B5EF4-FFF2-40B4-BE49-F238E27FC236}">
                  <a16:creationId xmlns:a16="http://schemas.microsoft.com/office/drawing/2014/main" id="{946D1C82-89A3-4739-AEAF-792782844545}"/>
                </a:ext>
              </a:extLst>
            </p:cNvPr>
            <p:cNvSpPr/>
            <p:nvPr/>
          </p:nvSpPr>
          <p:spPr>
            <a:xfrm>
              <a:off x="3884862" y="3755648"/>
              <a:ext cx="148879" cy="149411"/>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a:extLst>
              <a:ext uri="{FF2B5EF4-FFF2-40B4-BE49-F238E27FC236}">
                <a16:creationId xmlns:a16="http://schemas.microsoft.com/office/drawing/2014/main" id="{76DB8AD3-FB5A-4AF6-AA32-F4442C2CC61D}"/>
              </a:ext>
            </a:extLst>
          </p:cNvPr>
          <p:cNvGrpSpPr/>
          <p:nvPr/>
        </p:nvGrpSpPr>
        <p:grpSpPr>
          <a:xfrm>
            <a:off x="792452" y="1430870"/>
            <a:ext cx="4272607" cy="4796117"/>
            <a:chOff x="792452" y="1430870"/>
            <a:chExt cx="4272607" cy="4796117"/>
          </a:xfrm>
        </p:grpSpPr>
        <p:sp>
          <p:nvSpPr>
            <p:cNvPr id="35" name="Oval 34">
              <a:extLst>
                <a:ext uri="{FF2B5EF4-FFF2-40B4-BE49-F238E27FC236}">
                  <a16:creationId xmlns:a16="http://schemas.microsoft.com/office/drawing/2014/main" id="{407587DF-7359-4E3E-BB16-4471B38CEB14}"/>
                </a:ext>
              </a:extLst>
            </p:cNvPr>
            <p:cNvSpPr/>
            <p:nvPr/>
          </p:nvSpPr>
          <p:spPr>
            <a:xfrm rot="2532191">
              <a:off x="3959412" y="1430870"/>
              <a:ext cx="1105647" cy="4796117"/>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F796382A-8E36-48B5-9D42-628FFDB6BC12}"/>
                </a:ext>
              </a:extLst>
            </p:cNvPr>
            <p:cNvSpPr txBox="1"/>
            <p:nvPr/>
          </p:nvSpPr>
          <p:spPr>
            <a:xfrm>
              <a:off x="792452" y="5607366"/>
              <a:ext cx="1991956" cy="369332"/>
            </a:xfrm>
            <a:prstGeom prst="rect">
              <a:avLst/>
            </a:prstGeom>
            <a:noFill/>
          </p:spPr>
          <p:txBody>
            <a:bodyPr wrap="none" rtlCol="0">
              <a:spAutoFit/>
            </a:bodyPr>
            <a:lstStyle/>
            <a:p>
              <a:r>
                <a:rPr lang="en-US"/>
                <a:t>Religion &amp; Faith</a:t>
              </a:r>
            </a:p>
          </p:txBody>
        </p:sp>
        <p:sp>
          <p:nvSpPr>
            <p:cNvPr id="37" name="Oval 36">
              <a:extLst>
                <a:ext uri="{FF2B5EF4-FFF2-40B4-BE49-F238E27FC236}">
                  <a16:creationId xmlns:a16="http://schemas.microsoft.com/office/drawing/2014/main" id="{B99A28E8-41C8-4EA5-8B44-FAC30333412E}"/>
                </a:ext>
              </a:extLst>
            </p:cNvPr>
            <p:cNvSpPr/>
            <p:nvPr/>
          </p:nvSpPr>
          <p:spPr>
            <a:xfrm>
              <a:off x="2913697" y="4906105"/>
              <a:ext cx="148879" cy="149411"/>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8" name="TextBox 4">
            <a:extLst>
              <a:ext uri="{FF2B5EF4-FFF2-40B4-BE49-F238E27FC236}">
                <a16:creationId xmlns:a16="http://schemas.microsoft.com/office/drawing/2014/main" id="{F128FB2B-302F-4E1C-9828-EB4B051B7DFF}"/>
              </a:ext>
            </a:extLst>
          </p:cNvPr>
          <p:cNvSpPr txBox="1">
            <a:spLocks noChangeArrowheads="1"/>
          </p:cNvSpPr>
          <p:nvPr/>
        </p:nvSpPr>
        <p:spPr bwMode="auto">
          <a:xfrm>
            <a:off x="235876" y="6452226"/>
            <a:ext cx="7678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Source: Model of Multiple Dimensions of Identity, (Patton, </a:t>
            </a:r>
            <a:r>
              <a:rPr lang="en-US" altLang="en-US" sz="1200" err="1">
                <a:solidFill>
                  <a:schemeClr val="bg2"/>
                </a:solidFill>
                <a:latin typeface="Verdana" panose="020B0604030504040204" pitchFamily="34" charset="0"/>
                <a:ea typeface="Verdana" panose="020B0604030504040204" pitchFamily="34" charset="0"/>
                <a:cs typeface="Verdana" panose="020B0604030504040204" pitchFamily="34" charset="0"/>
              </a:rPr>
              <a:t>Renn</a:t>
            </a: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 Guido, </a:t>
            </a:r>
            <a:r>
              <a:rPr lang="en-US" altLang="en-US" sz="1200" err="1">
                <a:solidFill>
                  <a:schemeClr val="bg2"/>
                </a:solidFill>
                <a:latin typeface="Verdana" panose="020B0604030504040204" pitchFamily="34" charset="0"/>
                <a:ea typeface="Verdana" panose="020B0604030504040204" pitchFamily="34" charset="0"/>
                <a:cs typeface="Verdana" panose="020B0604030504040204" pitchFamily="34" charset="0"/>
              </a:rPr>
              <a:t>Quaye</a:t>
            </a: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69276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childTnLst>
                          </p:cTn>
                        </p:par>
                        <p:par>
                          <p:cTn id="12" fill="hold">
                            <p:stCondLst>
                              <p:cond delay="1500"/>
                            </p:stCondLst>
                            <p:childTnLst>
                              <p:par>
                                <p:cTn id="13" presetID="9" presetClass="entr" presetSubtype="0"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2500"/>
                            </p:stCondLst>
                            <p:childTnLst>
                              <p:par>
                                <p:cTn id="17" presetID="9" presetClass="entr" presetSubtype="0" fill="hold" nodeType="after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childTnLst>
                          </p:cTn>
                        </p:par>
                        <p:par>
                          <p:cTn id="20" fill="hold">
                            <p:stCondLst>
                              <p:cond delay="3500"/>
                            </p:stCondLst>
                            <p:childTnLst>
                              <p:par>
                                <p:cTn id="21" presetID="9" presetClass="entr" presetSubtype="0" fill="hold"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p:stCondLst>
                              <p:cond delay="4500"/>
                            </p:stCondLst>
                            <p:childTnLst>
                              <p:par>
                                <p:cTn id="25" presetID="9" presetClass="entr" presetSubtype="0" fill="hold" nodeType="after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par>
                          <p:cTn id="28" fill="hold">
                            <p:stCondLst>
                              <p:cond delay="5500"/>
                            </p:stCondLst>
                            <p:childTnLst>
                              <p:par>
                                <p:cTn id="29" presetID="9" presetClass="entr" presetSubtype="0"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6500"/>
                            </p:stCondLst>
                            <p:childTnLst>
                              <p:par>
                                <p:cTn id="33" presetID="9" presetClass="entr" presetSubtype="0" fill="hold"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A close up of a logo&#10;&#10;Description automatically generated">
            <a:extLst>
              <a:ext uri="{FF2B5EF4-FFF2-40B4-BE49-F238E27FC236}">
                <a16:creationId xmlns:a16="http://schemas.microsoft.com/office/drawing/2014/main" id="{52CCFA22-461E-40BC-AA1D-3521B7DEA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908" y="681037"/>
            <a:ext cx="3032092" cy="3450749"/>
          </a:xfrm>
          <a:prstGeom prst="rect">
            <a:avLst/>
          </a:prstGeom>
        </p:spPr>
      </p:pic>
      <p:sp>
        <p:nvSpPr>
          <p:cNvPr id="2" name="Title 1">
            <a:extLst>
              <a:ext uri="{FF2B5EF4-FFF2-40B4-BE49-F238E27FC236}">
                <a16:creationId xmlns:a16="http://schemas.microsoft.com/office/drawing/2014/main" id="{AA89BD98-E4FD-41C5-BBE3-453078011B3C}"/>
              </a:ext>
            </a:extLst>
          </p:cNvPr>
          <p:cNvSpPr>
            <a:spLocks noGrp="1"/>
          </p:cNvSpPr>
          <p:nvPr>
            <p:ph type="title"/>
          </p:nvPr>
        </p:nvSpPr>
        <p:spPr>
          <a:xfrm>
            <a:off x="628650" y="365128"/>
            <a:ext cx="8098491" cy="1325563"/>
          </a:xfrm>
        </p:spPr>
        <p:txBody>
          <a:bodyPr>
            <a:normAutofit fontScale="90000"/>
          </a:bodyPr>
          <a:lstStyle/>
          <a:p>
            <a:r>
              <a:rPr lang="en-US" b="1"/>
              <a:t>Intersectional Approach to Policy Change: </a:t>
            </a:r>
            <a:br>
              <a:rPr lang="en-US" b="1"/>
            </a:br>
            <a:r>
              <a:rPr lang="en-US" b="1"/>
              <a:t>Black Lives Matter</a:t>
            </a:r>
          </a:p>
        </p:txBody>
      </p:sp>
      <p:sp>
        <p:nvSpPr>
          <p:cNvPr id="4" name="Content Placeholder 3">
            <a:extLst>
              <a:ext uri="{FF2B5EF4-FFF2-40B4-BE49-F238E27FC236}">
                <a16:creationId xmlns:a16="http://schemas.microsoft.com/office/drawing/2014/main" id="{628E8957-0A85-4121-B6C0-A039222C66E2}"/>
              </a:ext>
            </a:extLst>
          </p:cNvPr>
          <p:cNvSpPr txBox="1">
            <a:spLocks/>
          </p:cNvSpPr>
          <p:nvPr/>
        </p:nvSpPr>
        <p:spPr>
          <a:xfrm>
            <a:off x="628650" y="1974215"/>
            <a:ext cx="3886200" cy="382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BLM’s #WhatMatters2020 will focus on issues concerning racial injustice, police brutality, criminal justice reform, Black immigration, economic injustice, </a:t>
            </a:r>
            <a:r>
              <a:rPr lang="en-US" sz="2000" b="1" i="1" dirty="0"/>
              <a:t>LGBTQIA+ </a:t>
            </a:r>
            <a:r>
              <a:rPr lang="en-US" sz="2000" i="1" dirty="0"/>
              <a:t>and human rights, environmental injustice, access to healthcare, access to quality education, and voting rights and suppression.</a:t>
            </a:r>
          </a:p>
        </p:txBody>
      </p:sp>
      <p:pic>
        <p:nvPicPr>
          <p:cNvPr id="5" name="Picture 4" descr="A group of people posing for the camera&#10;&#10;Description automatically generated">
            <a:extLst>
              <a:ext uri="{FF2B5EF4-FFF2-40B4-BE49-F238E27FC236}">
                <a16:creationId xmlns:a16="http://schemas.microsoft.com/office/drawing/2014/main" id="{5B9124CC-8078-4A60-A7DB-86B405EAC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3885883"/>
            <a:ext cx="3965331" cy="2291080"/>
          </a:xfrm>
          <a:prstGeom prst="rect">
            <a:avLst/>
          </a:prstGeom>
        </p:spPr>
      </p:pic>
      <p:sp>
        <p:nvSpPr>
          <p:cNvPr id="7" name="Rectangle 6">
            <a:extLst>
              <a:ext uri="{FF2B5EF4-FFF2-40B4-BE49-F238E27FC236}">
                <a16:creationId xmlns:a16="http://schemas.microsoft.com/office/drawing/2014/main" id="{4EAC64FF-FBD9-4CB8-8339-D0A9F4D72291}"/>
              </a:ext>
            </a:extLst>
          </p:cNvPr>
          <p:cNvSpPr/>
          <p:nvPr/>
        </p:nvSpPr>
        <p:spPr>
          <a:xfrm>
            <a:off x="1089845" y="5648960"/>
            <a:ext cx="3482155" cy="584775"/>
          </a:xfrm>
          <a:prstGeom prst="rect">
            <a:avLst/>
          </a:prstGeom>
        </p:spPr>
        <p:txBody>
          <a:bodyPr wrap="square">
            <a:spAutoFit/>
          </a:bodyPr>
          <a:lstStyle/>
          <a:p>
            <a:pPr algn="r"/>
            <a:r>
              <a:rPr lang="en-US" sz="1600" i="1"/>
              <a:t>Patrisse </a:t>
            </a:r>
            <a:r>
              <a:rPr lang="en-US" sz="1600" i="1" err="1"/>
              <a:t>Cullors</a:t>
            </a:r>
            <a:r>
              <a:rPr lang="en-US" sz="1600" i="1"/>
              <a:t>, Alicia Garza, Opal Tometi</a:t>
            </a:r>
          </a:p>
        </p:txBody>
      </p:sp>
    </p:spTree>
    <p:extLst>
      <p:ext uri="{BB962C8B-B14F-4D97-AF65-F5344CB8AC3E}">
        <p14:creationId xmlns:p14="http://schemas.microsoft.com/office/powerpoint/2010/main" val="149483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01981B-AEFE-450C-B829-86CEA2451835}"/>
              </a:ext>
            </a:extLst>
          </p:cNvPr>
          <p:cNvSpPr>
            <a:spLocks noGrp="1"/>
          </p:cNvSpPr>
          <p:nvPr>
            <p:ph type="title"/>
          </p:nvPr>
        </p:nvSpPr>
        <p:spPr/>
        <p:txBody>
          <a:bodyPr/>
          <a:lstStyle/>
          <a:p>
            <a:r>
              <a:rPr lang="en-US" b="1"/>
              <a:t>LGBTQ+ Youth &amp; Risk</a:t>
            </a:r>
          </a:p>
        </p:txBody>
      </p:sp>
      <p:graphicFrame>
        <p:nvGraphicFramePr>
          <p:cNvPr id="13" name="Table 12">
            <a:extLst>
              <a:ext uri="{FF2B5EF4-FFF2-40B4-BE49-F238E27FC236}">
                <a16:creationId xmlns:a16="http://schemas.microsoft.com/office/drawing/2014/main" id="{4CACB6B5-4E8F-4921-BA08-DEAECCE48347}"/>
              </a:ext>
            </a:extLst>
          </p:cNvPr>
          <p:cNvGraphicFramePr>
            <a:graphicFrameLocks noGrp="1"/>
          </p:cNvGraphicFramePr>
          <p:nvPr>
            <p:extLst>
              <p:ext uri="{D42A27DB-BD31-4B8C-83A1-F6EECF244321}">
                <p14:modId xmlns:p14="http://schemas.microsoft.com/office/powerpoint/2010/main" val="1868357815"/>
              </p:ext>
            </p:extLst>
          </p:nvPr>
        </p:nvGraphicFramePr>
        <p:xfrm>
          <a:off x="200416" y="1397000"/>
          <a:ext cx="8830851" cy="4759960"/>
        </p:xfrm>
        <a:graphic>
          <a:graphicData uri="http://schemas.openxmlformats.org/drawingml/2006/table">
            <a:tbl>
              <a:tblPr firstRow="1" bandRow="1">
                <a:tableStyleId>{5C22544A-7EE6-4342-B048-85BDC9FD1C3A}</a:tableStyleId>
              </a:tblPr>
              <a:tblGrid>
                <a:gridCol w="2943617">
                  <a:extLst>
                    <a:ext uri="{9D8B030D-6E8A-4147-A177-3AD203B41FA5}">
                      <a16:colId xmlns:a16="http://schemas.microsoft.com/office/drawing/2014/main" val="2423264606"/>
                    </a:ext>
                  </a:extLst>
                </a:gridCol>
                <a:gridCol w="2943617">
                  <a:extLst>
                    <a:ext uri="{9D8B030D-6E8A-4147-A177-3AD203B41FA5}">
                      <a16:colId xmlns:a16="http://schemas.microsoft.com/office/drawing/2014/main" val="3402136642"/>
                    </a:ext>
                  </a:extLst>
                </a:gridCol>
                <a:gridCol w="2943617">
                  <a:extLst>
                    <a:ext uri="{9D8B030D-6E8A-4147-A177-3AD203B41FA5}">
                      <a16:colId xmlns:a16="http://schemas.microsoft.com/office/drawing/2014/main" val="3617444266"/>
                    </a:ext>
                  </a:extLst>
                </a:gridCol>
              </a:tblGrid>
              <a:tr h="370840">
                <a:tc>
                  <a:txBody>
                    <a:bodyPr/>
                    <a:lstStyle/>
                    <a:p>
                      <a:pPr algn="ctr"/>
                      <a:r>
                        <a:rPr lang="en-US"/>
                        <a:t>Suicide</a:t>
                      </a:r>
                    </a:p>
                  </a:txBody>
                  <a:tcPr/>
                </a:tc>
                <a:tc>
                  <a:txBody>
                    <a:bodyPr/>
                    <a:lstStyle/>
                    <a:p>
                      <a:pPr algn="ctr"/>
                      <a:r>
                        <a:rPr lang="en-US"/>
                        <a:t>Self-Harm</a:t>
                      </a:r>
                    </a:p>
                  </a:txBody>
                  <a:tcPr/>
                </a:tc>
                <a:tc>
                  <a:txBody>
                    <a:bodyPr/>
                    <a:lstStyle/>
                    <a:p>
                      <a:pPr algn="ctr"/>
                      <a:r>
                        <a:rPr lang="en-US"/>
                        <a:t>Homelessness</a:t>
                      </a:r>
                    </a:p>
                  </a:txBody>
                  <a:tcPr/>
                </a:tc>
                <a:extLst>
                  <a:ext uri="{0D108BD9-81ED-4DB2-BD59-A6C34878D82A}">
                    <a16:rowId xmlns:a16="http://schemas.microsoft.com/office/drawing/2014/main" val="2249508859"/>
                  </a:ext>
                </a:extLst>
              </a:tr>
              <a:tr h="370840">
                <a:tc>
                  <a:txBody>
                    <a:bodyPr/>
                    <a:lstStyle/>
                    <a:p>
                      <a:r>
                        <a:rPr lang="en-US"/>
                        <a:t>Lesbian, gay, and bisexual youth are 3-5 times more likely to attempt suicide</a:t>
                      </a:r>
                    </a:p>
                  </a:txBody>
                  <a:tcPr/>
                </a:tc>
                <a:tc>
                  <a:txBody>
                    <a:bodyPr/>
                    <a:lstStyle/>
                    <a:p>
                      <a:r>
                        <a:rPr lang="en-US"/>
                        <a:t>Lesbian, gay, and bisexual youth are 3 times more likely to engage in self-harm</a:t>
                      </a:r>
                    </a:p>
                  </a:txBody>
                  <a:tcPr/>
                </a:tc>
                <a:tc>
                  <a:txBody>
                    <a:bodyPr/>
                    <a:lstStyle/>
                    <a:p>
                      <a:r>
                        <a:rPr lang="en-US"/>
                        <a:t>Nationally, 40% of youth experiencing homelessness identify as LGBTQ+</a:t>
                      </a:r>
                    </a:p>
                  </a:txBody>
                  <a:tcPr/>
                </a:tc>
                <a:extLst>
                  <a:ext uri="{0D108BD9-81ED-4DB2-BD59-A6C34878D82A}">
                    <a16:rowId xmlns:a16="http://schemas.microsoft.com/office/drawing/2014/main" val="3011285893"/>
                  </a:ext>
                </a:extLst>
              </a:tr>
              <a:tr h="370840">
                <a:tc>
                  <a:txBody>
                    <a:bodyPr/>
                    <a:lstStyle/>
                    <a:p>
                      <a:r>
                        <a:rPr lang="en-US"/>
                        <a:t>42% of transgender people will attempt suicide in their lifetime</a:t>
                      </a:r>
                    </a:p>
                  </a:txBody>
                  <a:tcPr/>
                </a:tc>
                <a:tc>
                  <a:txBody>
                    <a:bodyPr/>
                    <a:lstStyle/>
                    <a:p>
                      <a:r>
                        <a:rPr lang="en-US"/>
                        <a:t>Between 20-45% of transgender people engage in self-harm behavior</a:t>
                      </a:r>
                    </a:p>
                  </a:txBody>
                  <a:tcPr/>
                </a:tc>
                <a:tc>
                  <a:txBody>
                    <a:bodyPr/>
                    <a:lstStyle/>
                    <a:p>
                      <a:r>
                        <a:rPr lang="en-US"/>
                        <a:t>In Richmond, 35% of youth experiencing homelessness identify as LGBTQ+</a:t>
                      </a:r>
                    </a:p>
                  </a:txBody>
                  <a:tcPr/>
                </a:tc>
                <a:extLst>
                  <a:ext uri="{0D108BD9-81ED-4DB2-BD59-A6C34878D82A}">
                    <a16:rowId xmlns:a16="http://schemas.microsoft.com/office/drawing/2014/main" val="794606630"/>
                  </a:ext>
                </a:extLst>
              </a:tr>
              <a:tr h="370840">
                <a:tc>
                  <a:txBody>
                    <a:bodyPr/>
                    <a:lstStyle/>
                    <a:p>
                      <a:r>
                        <a:rPr lang="en-US"/>
                        <a:t>70% of youth at Side by Side have seriously considered suicide in the last 6-months</a:t>
                      </a:r>
                    </a:p>
                  </a:txBody>
                  <a:tcPr/>
                </a:tc>
                <a:tc>
                  <a:txBody>
                    <a:bodyPr/>
                    <a:lstStyle/>
                    <a:p>
                      <a:r>
                        <a:rPr lang="en-US"/>
                        <a:t>42% of youth at Side by Side report engaging in self-harm behaviors</a:t>
                      </a:r>
                    </a:p>
                  </a:txBody>
                  <a:tcPr/>
                </a:tc>
                <a:tc>
                  <a:txBody>
                    <a:bodyPr/>
                    <a:lstStyle/>
                    <a:p>
                      <a:r>
                        <a:rPr lang="en-US" dirty="0"/>
                        <a:t>29% of LGBTQ+ youth experience homelessness, run away, or are kicked out of their home</a:t>
                      </a:r>
                    </a:p>
                  </a:txBody>
                  <a:tcPr/>
                </a:tc>
                <a:extLst>
                  <a:ext uri="{0D108BD9-81ED-4DB2-BD59-A6C34878D82A}">
                    <a16:rowId xmlns:a16="http://schemas.microsoft.com/office/drawing/2014/main" val="1685331807"/>
                  </a:ext>
                </a:extLst>
              </a:tr>
              <a:tr h="370840">
                <a:tc>
                  <a:txBody>
                    <a:bodyPr/>
                    <a:lstStyle/>
                    <a:p>
                      <a:r>
                        <a:rPr lang="en-US" sz="1000"/>
                        <a:t>Sources: The Trevor Project, National Center for Trans Equality, Side by Side youth Surveys</a:t>
                      </a:r>
                    </a:p>
                  </a:txBody>
                  <a:tcPr/>
                </a:tc>
                <a:tc>
                  <a:txBody>
                    <a:bodyPr/>
                    <a:lstStyle/>
                    <a:p>
                      <a:r>
                        <a:rPr lang="en-US" sz="1000"/>
                        <a:t>Sources: Decamp &amp; Bakken 2016, Pardoe &amp; Trainor 2017, Side by Side Youth Surveys</a:t>
                      </a:r>
                    </a:p>
                  </a:txBody>
                  <a:tcPr/>
                </a:tc>
                <a:tc>
                  <a:txBody>
                    <a:bodyPr/>
                    <a:lstStyle/>
                    <a:p>
                      <a:r>
                        <a:rPr lang="en-US" sz="1000" dirty="0"/>
                        <a:t>Sources: The Williams Institute, Advocates for Richmond Youth, The Trevor Project</a:t>
                      </a:r>
                    </a:p>
                  </a:txBody>
                  <a:tcPr/>
                </a:tc>
                <a:extLst>
                  <a:ext uri="{0D108BD9-81ED-4DB2-BD59-A6C34878D82A}">
                    <a16:rowId xmlns:a16="http://schemas.microsoft.com/office/drawing/2014/main" val="234174274"/>
                  </a:ext>
                </a:extLst>
              </a:tr>
            </a:tbl>
          </a:graphicData>
        </a:graphic>
      </p:graphicFrame>
    </p:spTree>
    <p:extLst>
      <p:ext uri="{BB962C8B-B14F-4D97-AF65-F5344CB8AC3E}">
        <p14:creationId xmlns:p14="http://schemas.microsoft.com/office/powerpoint/2010/main" val="217550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76F7-4540-4D33-9C8E-308AD3FBEA73}"/>
              </a:ext>
            </a:extLst>
          </p:cNvPr>
          <p:cNvSpPr>
            <a:spLocks noGrp="1"/>
          </p:cNvSpPr>
          <p:nvPr>
            <p:ph type="title"/>
          </p:nvPr>
        </p:nvSpPr>
        <p:spPr/>
        <p:txBody>
          <a:bodyPr/>
          <a:lstStyle/>
          <a:p>
            <a:r>
              <a:rPr lang="en-US" b="1"/>
              <a:t>Black Youth &amp; Suicide</a:t>
            </a:r>
          </a:p>
        </p:txBody>
      </p:sp>
      <p:graphicFrame>
        <p:nvGraphicFramePr>
          <p:cNvPr id="6" name="Content Placeholder 5">
            <a:extLst>
              <a:ext uri="{FF2B5EF4-FFF2-40B4-BE49-F238E27FC236}">
                <a16:creationId xmlns:a16="http://schemas.microsoft.com/office/drawing/2014/main" id="{CBAAE64F-D341-4588-9A12-BB4BAD871382}"/>
              </a:ext>
            </a:extLst>
          </p:cNvPr>
          <p:cNvGraphicFramePr>
            <a:graphicFrameLocks noGrp="1"/>
          </p:cNvGraphicFramePr>
          <p:nvPr>
            <p:ph idx="1"/>
            <p:extLst>
              <p:ext uri="{D42A27DB-BD31-4B8C-83A1-F6EECF244321}">
                <p14:modId xmlns:p14="http://schemas.microsoft.com/office/powerpoint/2010/main" val="345288091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4">
            <a:extLst>
              <a:ext uri="{FF2B5EF4-FFF2-40B4-BE49-F238E27FC236}">
                <a16:creationId xmlns:a16="http://schemas.microsoft.com/office/drawing/2014/main" id="{288902F7-3172-4A04-99B8-A1686D019AD4}"/>
              </a:ext>
            </a:extLst>
          </p:cNvPr>
          <p:cNvSpPr txBox="1">
            <a:spLocks noChangeArrowheads="1"/>
          </p:cNvSpPr>
          <p:nvPr/>
        </p:nvSpPr>
        <p:spPr bwMode="auto">
          <a:xfrm>
            <a:off x="106471" y="6354043"/>
            <a:ext cx="6781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Center for Disease Control – Youth Risk Behavior Survey 2017</a:t>
            </a:r>
          </a:p>
        </p:txBody>
      </p:sp>
    </p:spTree>
    <p:extLst>
      <p:ext uri="{BB962C8B-B14F-4D97-AF65-F5344CB8AC3E}">
        <p14:creationId xmlns:p14="http://schemas.microsoft.com/office/powerpoint/2010/main" val="393510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F3D4-E79F-4B2A-8DE9-3B57D2A15C14}"/>
              </a:ext>
            </a:extLst>
          </p:cNvPr>
          <p:cNvSpPr>
            <a:spLocks noGrp="1"/>
          </p:cNvSpPr>
          <p:nvPr>
            <p:ph type="title"/>
          </p:nvPr>
        </p:nvSpPr>
        <p:spPr/>
        <p:txBody>
          <a:bodyPr/>
          <a:lstStyle/>
          <a:p>
            <a:r>
              <a:rPr lang="en-US" b="1"/>
              <a:t>Black LGBTQ+ Youth Mental Well-Being</a:t>
            </a:r>
          </a:p>
        </p:txBody>
      </p:sp>
      <p:sp>
        <p:nvSpPr>
          <p:cNvPr id="3" name="Content Placeholder 2">
            <a:extLst>
              <a:ext uri="{FF2B5EF4-FFF2-40B4-BE49-F238E27FC236}">
                <a16:creationId xmlns:a16="http://schemas.microsoft.com/office/drawing/2014/main" id="{7B02CD08-39CA-4D18-8EBF-C869B8A56546}"/>
              </a:ext>
            </a:extLst>
          </p:cNvPr>
          <p:cNvSpPr>
            <a:spLocks noGrp="1"/>
          </p:cNvSpPr>
          <p:nvPr>
            <p:ph idx="1"/>
          </p:nvPr>
        </p:nvSpPr>
        <p:spPr/>
        <p:txBody>
          <a:bodyPr/>
          <a:lstStyle/>
          <a:p>
            <a:r>
              <a:rPr lang="en-US" b="1"/>
              <a:t>80% </a:t>
            </a:r>
            <a:r>
              <a:rPr lang="en-US"/>
              <a:t>“usually” feel </a:t>
            </a:r>
            <a:r>
              <a:rPr lang="en-US" b="1"/>
              <a:t>depressed or down</a:t>
            </a:r>
          </a:p>
          <a:p>
            <a:r>
              <a:rPr lang="en-US" b="1"/>
              <a:t>71% </a:t>
            </a:r>
            <a:r>
              <a:rPr lang="en-US"/>
              <a:t>“usually” feel </a:t>
            </a:r>
            <a:r>
              <a:rPr lang="en-US" b="1"/>
              <a:t>worthless or hopeless</a:t>
            </a:r>
          </a:p>
          <a:p>
            <a:r>
              <a:rPr lang="en-US" b="1"/>
              <a:t>80% </a:t>
            </a:r>
            <a:r>
              <a:rPr lang="en-US"/>
              <a:t>“usually” feel </a:t>
            </a:r>
            <a:r>
              <a:rPr lang="en-US" b="1"/>
              <a:t>worried, nervous, or panicked</a:t>
            </a:r>
          </a:p>
          <a:p>
            <a:r>
              <a:rPr lang="en-US" b="1"/>
              <a:t>46% feel critical of their LGBTQ+ identities</a:t>
            </a:r>
          </a:p>
          <a:p>
            <a:r>
              <a:rPr lang="en-US" b="1"/>
              <a:t>Only 35% received counseling in the past year</a:t>
            </a:r>
          </a:p>
        </p:txBody>
      </p:sp>
      <p:sp>
        <p:nvSpPr>
          <p:cNvPr id="4" name="TextBox 4">
            <a:extLst>
              <a:ext uri="{FF2B5EF4-FFF2-40B4-BE49-F238E27FC236}">
                <a16:creationId xmlns:a16="http://schemas.microsoft.com/office/drawing/2014/main" id="{0C818226-F4EB-4C40-98F0-DCB01CEAC35E}"/>
              </a:ext>
            </a:extLst>
          </p:cNvPr>
          <p:cNvSpPr txBox="1">
            <a:spLocks noChangeArrowheads="1"/>
          </p:cNvSpPr>
          <p:nvPr/>
        </p:nvSpPr>
        <p:spPr bwMode="auto">
          <a:xfrm>
            <a:off x="106471" y="6354043"/>
            <a:ext cx="7531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Source: Black &amp; African American LGBTQ+ Youth Report 2019, Human Rights Campaign</a:t>
            </a:r>
          </a:p>
        </p:txBody>
      </p:sp>
    </p:spTree>
    <p:extLst>
      <p:ext uri="{BB962C8B-B14F-4D97-AF65-F5344CB8AC3E}">
        <p14:creationId xmlns:p14="http://schemas.microsoft.com/office/powerpoint/2010/main" val="39538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7B22-8139-4BEA-BF18-25DA6837EC72}"/>
              </a:ext>
            </a:extLst>
          </p:cNvPr>
          <p:cNvSpPr>
            <a:spLocks noGrp="1"/>
          </p:cNvSpPr>
          <p:nvPr>
            <p:ph type="title"/>
          </p:nvPr>
        </p:nvSpPr>
        <p:spPr/>
        <p:txBody>
          <a:bodyPr/>
          <a:lstStyle/>
          <a:p>
            <a:r>
              <a:rPr lang="en-US" b="1" dirty="0"/>
              <a:t>Parent &amp; Family Engagement</a:t>
            </a:r>
          </a:p>
        </p:txBody>
      </p:sp>
    </p:spTree>
    <p:extLst>
      <p:ext uri="{BB962C8B-B14F-4D97-AF65-F5344CB8AC3E}">
        <p14:creationId xmlns:p14="http://schemas.microsoft.com/office/powerpoint/2010/main" val="300112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210AAE-2A19-41EB-8432-4D84DF47E11C}"/>
              </a:ext>
            </a:extLst>
          </p:cNvPr>
          <p:cNvSpPr>
            <a:spLocks noGrp="1"/>
          </p:cNvSpPr>
          <p:nvPr>
            <p:ph type="title"/>
          </p:nvPr>
        </p:nvSpPr>
        <p:spPr/>
        <p:txBody>
          <a:bodyPr>
            <a:normAutofit/>
          </a:bodyPr>
          <a:lstStyle/>
          <a:p>
            <a:r>
              <a:rPr lang="en-US" b="1" dirty="0"/>
              <a:t>Family Engagement</a:t>
            </a:r>
            <a:endParaRPr lang="en-US" dirty="0"/>
          </a:p>
        </p:txBody>
      </p:sp>
      <p:sp>
        <p:nvSpPr>
          <p:cNvPr id="10" name="Text Placeholder 9">
            <a:extLst>
              <a:ext uri="{FF2B5EF4-FFF2-40B4-BE49-F238E27FC236}">
                <a16:creationId xmlns:a16="http://schemas.microsoft.com/office/drawing/2014/main" id="{7984FFD8-5184-4101-B39C-0CF24327E45C}"/>
              </a:ext>
            </a:extLst>
          </p:cNvPr>
          <p:cNvSpPr>
            <a:spLocks noGrp="1"/>
          </p:cNvSpPr>
          <p:nvPr>
            <p:ph type="body" idx="1"/>
          </p:nvPr>
        </p:nvSpPr>
        <p:spPr/>
        <p:txBody>
          <a:bodyPr/>
          <a:lstStyle/>
          <a:p>
            <a:r>
              <a:rPr lang="en-US" dirty="0"/>
              <a:t>Family Support</a:t>
            </a:r>
          </a:p>
        </p:txBody>
      </p:sp>
      <p:sp>
        <p:nvSpPr>
          <p:cNvPr id="8" name="Content Placeholder 7">
            <a:extLst>
              <a:ext uri="{FF2B5EF4-FFF2-40B4-BE49-F238E27FC236}">
                <a16:creationId xmlns:a16="http://schemas.microsoft.com/office/drawing/2014/main" id="{9D211AF7-2DCD-42C1-9F79-A63F71F9601A}"/>
              </a:ext>
            </a:extLst>
          </p:cNvPr>
          <p:cNvSpPr>
            <a:spLocks noGrp="1"/>
          </p:cNvSpPr>
          <p:nvPr>
            <p:ph sz="half" idx="2"/>
          </p:nvPr>
        </p:nvSpPr>
        <p:spPr/>
        <p:txBody>
          <a:bodyPr>
            <a:normAutofit fontScale="92500" lnSpcReduction="10000"/>
          </a:bodyPr>
          <a:lstStyle/>
          <a:p>
            <a:r>
              <a:rPr lang="en-US" dirty="0"/>
              <a:t>Engaged and supportive families provide needed understanding, care and resilience.</a:t>
            </a:r>
            <a:br>
              <a:rPr lang="en-US" dirty="0"/>
            </a:br>
            <a:endParaRPr lang="en-US" dirty="0"/>
          </a:p>
          <a:p>
            <a:r>
              <a:rPr lang="en-US" dirty="0"/>
              <a:t>Supportive families can mitigate other risk factors for LGBTQ+ youth</a:t>
            </a:r>
          </a:p>
          <a:p>
            <a:endParaRPr lang="en-US" dirty="0"/>
          </a:p>
        </p:txBody>
      </p:sp>
      <p:sp>
        <p:nvSpPr>
          <p:cNvPr id="11" name="Text Placeholder 10">
            <a:extLst>
              <a:ext uri="{FF2B5EF4-FFF2-40B4-BE49-F238E27FC236}">
                <a16:creationId xmlns:a16="http://schemas.microsoft.com/office/drawing/2014/main" id="{79AE393D-59E6-4598-92E6-90D931DBBE57}"/>
              </a:ext>
            </a:extLst>
          </p:cNvPr>
          <p:cNvSpPr>
            <a:spLocks noGrp="1"/>
          </p:cNvSpPr>
          <p:nvPr>
            <p:ph type="body" sz="quarter" idx="3"/>
          </p:nvPr>
        </p:nvSpPr>
        <p:spPr/>
        <p:txBody>
          <a:bodyPr/>
          <a:lstStyle/>
          <a:p>
            <a:r>
              <a:rPr lang="en-US" dirty="0"/>
              <a:t>Family Rejection</a:t>
            </a:r>
          </a:p>
        </p:txBody>
      </p:sp>
      <p:sp>
        <p:nvSpPr>
          <p:cNvPr id="9" name="Content Placeholder 8">
            <a:extLst>
              <a:ext uri="{FF2B5EF4-FFF2-40B4-BE49-F238E27FC236}">
                <a16:creationId xmlns:a16="http://schemas.microsoft.com/office/drawing/2014/main" id="{287FDF6D-08BD-49A4-92F4-B7DBB8DCEEF3}"/>
              </a:ext>
            </a:extLst>
          </p:cNvPr>
          <p:cNvSpPr>
            <a:spLocks noGrp="1"/>
          </p:cNvSpPr>
          <p:nvPr>
            <p:ph sz="quarter" idx="4"/>
          </p:nvPr>
        </p:nvSpPr>
        <p:spPr/>
        <p:txBody>
          <a:bodyPr>
            <a:normAutofit fontScale="92500" lnSpcReduction="10000"/>
          </a:bodyPr>
          <a:lstStyle/>
          <a:p>
            <a:pPr marL="0" indent="0">
              <a:buNone/>
            </a:pPr>
            <a:r>
              <a:rPr lang="en-US" dirty="0"/>
              <a:t>Lack of family support can lead to conflict, running away, homelessness </a:t>
            </a:r>
            <a:r>
              <a:rPr lang="en-US" altLang="en-US" dirty="0">
                <a:ea typeface="Verdana" panose="020B0604030504040204" pitchFamily="34" charset="0"/>
                <a:cs typeface="Verdana" panose="020B0604030504040204" pitchFamily="34" charset="0"/>
              </a:rPr>
              <a:t>increasing the overall risk for mental health problems, including depression and suicidal ideation, among LGBTQ+ youth.</a:t>
            </a:r>
          </a:p>
          <a:p>
            <a:endParaRPr lang="en-US" dirty="0"/>
          </a:p>
        </p:txBody>
      </p:sp>
    </p:spTree>
    <p:extLst>
      <p:ext uri="{BB962C8B-B14F-4D97-AF65-F5344CB8AC3E}">
        <p14:creationId xmlns:p14="http://schemas.microsoft.com/office/powerpoint/2010/main" val="100758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42402D-7A9A-4308-ADB5-F6D3AC6B56E2}"/>
              </a:ext>
            </a:extLst>
          </p:cNvPr>
          <p:cNvSpPr>
            <a:spLocks noGrp="1"/>
          </p:cNvSpPr>
          <p:nvPr>
            <p:ph type="title"/>
          </p:nvPr>
        </p:nvSpPr>
        <p:spPr/>
        <p:txBody>
          <a:bodyPr/>
          <a:lstStyle/>
          <a:p>
            <a:r>
              <a:rPr lang="en-US" b="1" dirty="0"/>
              <a:t>Common Experiences of Parents/Caregivers</a:t>
            </a:r>
          </a:p>
        </p:txBody>
      </p:sp>
      <p:sp>
        <p:nvSpPr>
          <p:cNvPr id="9" name="Content Placeholder 8">
            <a:extLst>
              <a:ext uri="{FF2B5EF4-FFF2-40B4-BE49-F238E27FC236}">
                <a16:creationId xmlns:a16="http://schemas.microsoft.com/office/drawing/2014/main" id="{BC9E19A8-60B6-42FA-A9E7-C5A188B4F632}"/>
              </a:ext>
            </a:extLst>
          </p:cNvPr>
          <p:cNvSpPr>
            <a:spLocks noGrp="1"/>
          </p:cNvSpPr>
          <p:nvPr>
            <p:ph idx="1"/>
          </p:nvPr>
        </p:nvSpPr>
        <p:spPr/>
        <p:txBody>
          <a:bodyPr>
            <a:normAutofit fontScale="70000" lnSpcReduction="20000"/>
          </a:bodyPr>
          <a:lstStyle/>
          <a:p>
            <a:r>
              <a:rPr lang="en-US" dirty="0"/>
              <a:t>Parents/Caregivers are processing emotionally, cognitively, and trying to support their children as they catch-up (Unlearning, Learning, Relearning)</a:t>
            </a:r>
            <a:br>
              <a:rPr lang="en-US" dirty="0"/>
            </a:br>
            <a:endParaRPr lang="en-US" dirty="0"/>
          </a:p>
          <a:p>
            <a:r>
              <a:rPr lang="en-US" dirty="0"/>
              <a:t>Parents/Caregivers use their own lived experiences and identities to prepare their children for the world, and if they aren’t LGBTQ+, they may feel unprepared</a:t>
            </a:r>
            <a:br>
              <a:rPr lang="en-US" dirty="0"/>
            </a:br>
            <a:endParaRPr lang="en-US" dirty="0"/>
          </a:p>
          <a:p>
            <a:r>
              <a:rPr lang="en-US" dirty="0"/>
              <a:t>Parents/Caregivers need their own space to process of coming out (PFLAG, HSZW)</a:t>
            </a:r>
            <a:br>
              <a:rPr lang="en-US" dirty="0"/>
            </a:br>
            <a:endParaRPr lang="en-US" dirty="0"/>
          </a:p>
          <a:p>
            <a:r>
              <a:rPr lang="en-US" dirty="0"/>
              <a:t>Divorced/Separated Parents potentially provide uneven levels of support or a complete lack thereof</a:t>
            </a:r>
            <a:br>
              <a:rPr lang="en-US" dirty="0"/>
            </a:br>
            <a:endParaRPr lang="en-US" dirty="0"/>
          </a:p>
          <a:p>
            <a:r>
              <a:rPr lang="en-US" dirty="0"/>
              <a:t>Reminder: LGBTQ+ people are also parents</a:t>
            </a:r>
          </a:p>
          <a:p>
            <a:endParaRPr lang="en-US" dirty="0"/>
          </a:p>
          <a:p>
            <a:endParaRPr lang="en-US" dirty="0"/>
          </a:p>
          <a:p>
            <a:endParaRPr lang="en-US" dirty="0"/>
          </a:p>
        </p:txBody>
      </p:sp>
    </p:spTree>
    <p:extLst>
      <p:ext uri="{BB962C8B-B14F-4D97-AF65-F5344CB8AC3E}">
        <p14:creationId xmlns:p14="http://schemas.microsoft.com/office/powerpoint/2010/main" val="45453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F794C8-99C8-4118-9046-1B8C559FC68D}"/>
              </a:ext>
            </a:extLst>
          </p:cNvPr>
          <p:cNvSpPr>
            <a:spLocks noGrp="1"/>
          </p:cNvSpPr>
          <p:nvPr>
            <p:ph type="title"/>
          </p:nvPr>
        </p:nvSpPr>
        <p:spPr/>
        <p:txBody>
          <a:bodyPr/>
          <a:lstStyle/>
          <a:p>
            <a:r>
              <a:rPr lang="en-US" b="1" dirty="0"/>
              <a:t>Introductions</a:t>
            </a:r>
          </a:p>
        </p:txBody>
      </p:sp>
      <p:sp>
        <p:nvSpPr>
          <p:cNvPr id="6" name="Text Placeholder 5">
            <a:extLst>
              <a:ext uri="{FF2B5EF4-FFF2-40B4-BE49-F238E27FC236}">
                <a16:creationId xmlns:a16="http://schemas.microsoft.com/office/drawing/2014/main" id="{BB80B27F-3F51-4026-A1E2-D0FD6DC2D2A4}"/>
              </a:ext>
            </a:extLst>
          </p:cNvPr>
          <p:cNvSpPr>
            <a:spLocks noGrp="1"/>
          </p:cNvSpPr>
          <p:nvPr>
            <p:ph type="body" idx="1"/>
          </p:nvPr>
        </p:nvSpPr>
        <p:spPr/>
        <p:txBody>
          <a:bodyPr>
            <a:normAutofit lnSpcReduction="10000"/>
          </a:bodyPr>
          <a:lstStyle/>
          <a:p>
            <a:r>
              <a:rPr lang="en-US" dirty="0"/>
              <a:t>Ted Lewis (they)</a:t>
            </a:r>
          </a:p>
          <a:p>
            <a:r>
              <a:rPr lang="en-US" dirty="0"/>
              <a:t>Executive Director</a:t>
            </a:r>
          </a:p>
        </p:txBody>
      </p:sp>
      <p:pic>
        <p:nvPicPr>
          <p:cNvPr id="11" name="Content Placeholder 10" descr="A person standing in front of a building&#10;&#10;Description automatically generated">
            <a:extLst>
              <a:ext uri="{FF2B5EF4-FFF2-40B4-BE49-F238E27FC236}">
                <a16:creationId xmlns:a16="http://schemas.microsoft.com/office/drawing/2014/main" id="{59EED596-A8E5-491C-8303-52D7ACB134A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9937" r="11741"/>
          <a:stretch/>
        </p:blipFill>
        <p:spPr>
          <a:xfrm>
            <a:off x="480255" y="2505076"/>
            <a:ext cx="3564537" cy="3585874"/>
          </a:xfrm>
        </p:spPr>
      </p:pic>
      <p:sp>
        <p:nvSpPr>
          <p:cNvPr id="8" name="Text Placeholder 7">
            <a:extLst>
              <a:ext uri="{FF2B5EF4-FFF2-40B4-BE49-F238E27FC236}">
                <a16:creationId xmlns:a16="http://schemas.microsoft.com/office/drawing/2014/main" id="{4C049ADB-5B11-48CF-B809-887E7F7078C4}"/>
              </a:ext>
            </a:extLst>
          </p:cNvPr>
          <p:cNvSpPr>
            <a:spLocks noGrp="1"/>
          </p:cNvSpPr>
          <p:nvPr>
            <p:ph type="body" sz="quarter" idx="3"/>
          </p:nvPr>
        </p:nvSpPr>
        <p:spPr/>
        <p:txBody>
          <a:bodyPr>
            <a:normAutofit lnSpcReduction="10000"/>
          </a:bodyPr>
          <a:lstStyle/>
          <a:p>
            <a:r>
              <a:rPr lang="en-US" dirty="0"/>
              <a:t>John Taylor (he)</a:t>
            </a:r>
          </a:p>
          <a:p>
            <a:r>
              <a:rPr lang="en-US" dirty="0"/>
              <a:t>Associate Director</a:t>
            </a:r>
          </a:p>
        </p:txBody>
      </p:sp>
      <p:pic>
        <p:nvPicPr>
          <p:cNvPr id="13" name="Content Placeholder 12" descr="A person is smiling in front of a brick building&#10;&#10;Description automatically generated">
            <a:extLst>
              <a:ext uri="{FF2B5EF4-FFF2-40B4-BE49-F238E27FC236}">
                <a16:creationId xmlns:a16="http://schemas.microsoft.com/office/drawing/2014/main" id="{41720D59-8678-4226-99F3-E91CC9DF2F8C}"/>
              </a:ext>
            </a:extLst>
          </p:cNvPr>
          <p:cNvPicPr>
            <a:picLocks noGrp="1" noChangeAspect="1"/>
          </p:cNvPicPr>
          <p:nvPr>
            <p:ph sz="quarter" idx="4"/>
          </p:nvPr>
        </p:nvPicPr>
        <p:blipFill>
          <a:blip r:embed="rId3" cstate="hqprint">
            <a:extLst>
              <a:ext uri="{28A0092B-C50C-407E-A947-70E740481C1C}">
                <a14:useLocalDpi xmlns:a14="http://schemas.microsoft.com/office/drawing/2010/main" val="0"/>
              </a:ext>
            </a:extLst>
          </a:blip>
          <a:stretch>
            <a:fillRect/>
          </a:stretch>
        </p:blipFill>
        <p:spPr>
          <a:xfrm>
            <a:off x="5099209" y="2505075"/>
            <a:ext cx="2947670" cy="3684588"/>
          </a:xfrm>
        </p:spPr>
      </p:pic>
    </p:spTree>
    <p:extLst>
      <p:ext uri="{BB962C8B-B14F-4D97-AF65-F5344CB8AC3E}">
        <p14:creationId xmlns:p14="http://schemas.microsoft.com/office/powerpoint/2010/main" val="274693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5E24-9DBF-45A3-B89B-ED6E5E16DCCE}"/>
              </a:ext>
            </a:extLst>
          </p:cNvPr>
          <p:cNvSpPr>
            <a:spLocks noGrp="1"/>
          </p:cNvSpPr>
          <p:nvPr>
            <p:ph type="title"/>
          </p:nvPr>
        </p:nvSpPr>
        <p:spPr>
          <a:xfrm>
            <a:off x="628650" y="365128"/>
            <a:ext cx="8594008" cy="1325563"/>
          </a:xfrm>
        </p:spPr>
        <p:txBody>
          <a:bodyPr>
            <a:normAutofit fontScale="90000"/>
          </a:bodyPr>
          <a:lstStyle/>
          <a:p>
            <a:r>
              <a:rPr lang="en-US" b="1" dirty="0"/>
              <a:t>What do we do when caregivers and youth don’t align?</a:t>
            </a:r>
          </a:p>
        </p:txBody>
      </p:sp>
      <p:sp>
        <p:nvSpPr>
          <p:cNvPr id="3" name="Content Placeholder 2">
            <a:extLst>
              <a:ext uri="{FF2B5EF4-FFF2-40B4-BE49-F238E27FC236}">
                <a16:creationId xmlns:a16="http://schemas.microsoft.com/office/drawing/2014/main" id="{C66F9F00-A168-4C9E-92D9-BCBC30AE7119}"/>
              </a:ext>
            </a:extLst>
          </p:cNvPr>
          <p:cNvSpPr>
            <a:spLocks noGrp="1"/>
          </p:cNvSpPr>
          <p:nvPr>
            <p:ph idx="1"/>
          </p:nvPr>
        </p:nvSpPr>
        <p:spPr/>
        <p:txBody>
          <a:bodyPr/>
          <a:lstStyle/>
          <a:p>
            <a:r>
              <a:rPr lang="en-US" dirty="0"/>
              <a:t>Trans student wants to use their chosen name, caregiver against it</a:t>
            </a:r>
            <a:br>
              <a:rPr lang="en-US" dirty="0"/>
            </a:br>
            <a:endParaRPr lang="en-US" dirty="0"/>
          </a:p>
          <a:p>
            <a:r>
              <a:rPr lang="en-US" dirty="0"/>
              <a:t>Gay student wants to be president of the GSA, caregiver unsupportive</a:t>
            </a:r>
            <a:br>
              <a:rPr lang="en-US" dirty="0"/>
            </a:br>
            <a:endParaRPr lang="en-US" dirty="0"/>
          </a:p>
          <a:p>
            <a:r>
              <a:rPr lang="en-US" dirty="0"/>
              <a:t>Lesbian student bring a same-gender date to prom, caregiver is angry that school would allow this</a:t>
            </a:r>
          </a:p>
        </p:txBody>
      </p:sp>
    </p:spTree>
    <p:extLst>
      <p:ext uri="{BB962C8B-B14F-4D97-AF65-F5344CB8AC3E}">
        <p14:creationId xmlns:p14="http://schemas.microsoft.com/office/powerpoint/2010/main" val="186192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1FB5-7DEC-4B8B-9F3E-55F509286212}"/>
              </a:ext>
            </a:extLst>
          </p:cNvPr>
          <p:cNvSpPr>
            <a:spLocks noGrp="1"/>
          </p:cNvSpPr>
          <p:nvPr>
            <p:ph type="title"/>
          </p:nvPr>
        </p:nvSpPr>
        <p:spPr/>
        <p:txBody>
          <a:bodyPr/>
          <a:lstStyle/>
          <a:p>
            <a:r>
              <a:rPr lang="en-US" b="1" dirty="0"/>
              <a:t>Parent/Family Support</a:t>
            </a:r>
          </a:p>
        </p:txBody>
      </p:sp>
      <p:pic>
        <p:nvPicPr>
          <p:cNvPr id="6" name="Content Placeholder 5" descr="A close up of a sign&#10;&#10;Description automatically generated">
            <a:extLst>
              <a:ext uri="{FF2B5EF4-FFF2-40B4-BE49-F238E27FC236}">
                <a16:creationId xmlns:a16="http://schemas.microsoft.com/office/drawing/2014/main" id="{DE54089E-5462-479E-9E1B-5D8629A459D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2884"/>
          <a:stretch/>
        </p:blipFill>
        <p:spPr>
          <a:xfrm>
            <a:off x="406321" y="1690691"/>
            <a:ext cx="4165679" cy="2419299"/>
          </a:xfrm>
        </p:spPr>
      </p:pic>
      <p:pic>
        <p:nvPicPr>
          <p:cNvPr id="8" name="Content Placeholder 7" descr="A picture containing drawing&#10;&#10;Description automatically generated">
            <a:extLst>
              <a:ext uri="{FF2B5EF4-FFF2-40B4-BE49-F238E27FC236}">
                <a16:creationId xmlns:a16="http://schemas.microsoft.com/office/drawing/2014/main" id="{E2098982-8E94-49D0-9FFE-63027731BE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5085" y="1936418"/>
            <a:ext cx="3437179" cy="2291452"/>
          </a:xfrm>
        </p:spPr>
      </p:pic>
      <p:sp>
        <p:nvSpPr>
          <p:cNvPr id="9" name="TextBox 8">
            <a:extLst>
              <a:ext uri="{FF2B5EF4-FFF2-40B4-BE49-F238E27FC236}">
                <a16:creationId xmlns:a16="http://schemas.microsoft.com/office/drawing/2014/main" id="{BDBBD260-2121-45F1-A33B-8978D257CC81}"/>
              </a:ext>
            </a:extLst>
          </p:cNvPr>
          <p:cNvSpPr txBox="1"/>
          <p:nvPr/>
        </p:nvSpPr>
        <p:spPr>
          <a:xfrm>
            <a:off x="934065" y="4237702"/>
            <a:ext cx="3175819" cy="369332"/>
          </a:xfrm>
          <a:prstGeom prst="rect">
            <a:avLst/>
          </a:prstGeom>
          <a:noFill/>
        </p:spPr>
        <p:txBody>
          <a:bodyPr wrap="square" rtlCol="0">
            <a:spAutoFit/>
          </a:bodyPr>
          <a:lstStyle/>
          <a:p>
            <a:pPr algn="ctr"/>
            <a:r>
              <a:rPr lang="en-US" dirty="0">
                <a:hlinkClick r:id="rId4"/>
              </a:rPr>
              <a:t>www.pflag.org</a:t>
            </a:r>
            <a:r>
              <a:rPr lang="en-US" dirty="0"/>
              <a:t> </a:t>
            </a:r>
          </a:p>
        </p:txBody>
      </p:sp>
      <p:sp>
        <p:nvSpPr>
          <p:cNvPr id="10" name="TextBox 9">
            <a:extLst>
              <a:ext uri="{FF2B5EF4-FFF2-40B4-BE49-F238E27FC236}">
                <a16:creationId xmlns:a16="http://schemas.microsoft.com/office/drawing/2014/main" id="{36DD7FCF-3A1B-4513-8443-2CC0C10A645A}"/>
              </a:ext>
            </a:extLst>
          </p:cNvPr>
          <p:cNvSpPr txBox="1"/>
          <p:nvPr/>
        </p:nvSpPr>
        <p:spPr>
          <a:xfrm>
            <a:off x="4825085" y="4274883"/>
            <a:ext cx="3175819" cy="369332"/>
          </a:xfrm>
          <a:prstGeom prst="rect">
            <a:avLst/>
          </a:prstGeom>
          <a:noFill/>
        </p:spPr>
        <p:txBody>
          <a:bodyPr wrap="square" rtlCol="0">
            <a:spAutoFit/>
          </a:bodyPr>
          <a:lstStyle/>
          <a:p>
            <a:pPr algn="ctr"/>
            <a:r>
              <a:rPr lang="en-US" dirty="0">
                <a:hlinkClick r:id="rId5"/>
              </a:rPr>
              <a:t>www.heshezewe.org</a:t>
            </a:r>
            <a:r>
              <a:rPr lang="en-US" dirty="0"/>
              <a:t> </a:t>
            </a:r>
          </a:p>
        </p:txBody>
      </p:sp>
    </p:spTree>
    <p:extLst>
      <p:ext uri="{BB962C8B-B14F-4D97-AF65-F5344CB8AC3E}">
        <p14:creationId xmlns:p14="http://schemas.microsoft.com/office/powerpoint/2010/main" val="163113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80-6BB7-4F6D-9DE4-E30AA941901F}"/>
              </a:ext>
            </a:extLst>
          </p:cNvPr>
          <p:cNvSpPr>
            <a:spLocks noGrp="1"/>
          </p:cNvSpPr>
          <p:nvPr>
            <p:ph type="title"/>
          </p:nvPr>
        </p:nvSpPr>
        <p:spPr>
          <a:xfrm>
            <a:off x="623888" y="1709741"/>
            <a:ext cx="8621712" cy="2852737"/>
          </a:xfrm>
        </p:spPr>
        <p:txBody>
          <a:bodyPr/>
          <a:lstStyle/>
          <a:p>
            <a:r>
              <a:rPr lang="en-US" b="1">
                <a:solidFill>
                  <a:schemeClr val="tx2"/>
                </a:solidFill>
              </a:rPr>
              <a:t>Bullying &amp; School Discipline </a:t>
            </a:r>
          </a:p>
        </p:txBody>
      </p:sp>
    </p:spTree>
    <p:extLst>
      <p:ext uri="{BB962C8B-B14F-4D97-AF65-F5344CB8AC3E}">
        <p14:creationId xmlns:p14="http://schemas.microsoft.com/office/powerpoint/2010/main" val="2541768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0F606-E0EC-4BE3-B5F6-742C47F7C294}"/>
              </a:ext>
            </a:extLst>
          </p:cNvPr>
          <p:cNvSpPr>
            <a:spLocks noGrp="1"/>
          </p:cNvSpPr>
          <p:nvPr>
            <p:ph type="title"/>
          </p:nvPr>
        </p:nvSpPr>
        <p:spPr/>
        <p:txBody>
          <a:bodyPr/>
          <a:lstStyle/>
          <a:p>
            <a:r>
              <a:rPr lang="en-US" b="1"/>
              <a:t>Bullying in Virginia</a:t>
            </a:r>
          </a:p>
        </p:txBody>
      </p:sp>
      <p:graphicFrame>
        <p:nvGraphicFramePr>
          <p:cNvPr id="11" name="Content Placeholder 10">
            <a:extLst>
              <a:ext uri="{FF2B5EF4-FFF2-40B4-BE49-F238E27FC236}">
                <a16:creationId xmlns:a16="http://schemas.microsoft.com/office/drawing/2014/main" id="{3CD4106C-BCDD-4A2E-AE25-BBEEAEE69170}"/>
              </a:ext>
            </a:extLst>
          </p:cNvPr>
          <p:cNvGraphicFramePr>
            <a:graphicFrameLocks noGrp="1"/>
          </p:cNvGraphicFramePr>
          <p:nvPr>
            <p:ph idx="1"/>
            <p:extLst>
              <p:ext uri="{D42A27DB-BD31-4B8C-83A1-F6EECF244321}">
                <p14:modId xmlns:p14="http://schemas.microsoft.com/office/powerpoint/2010/main" val="372935483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4">
            <a:extLst>
              <a:ext uri="{FF2B5EF4-FFF2-40B4-BE49-F238E27FC236}">
                <a16:creationId xmlns:a16="http://schemas.microsoft.com/office/drawing/2014/main" id="{9F036C6A-AF6F-4CA6-8D98-6E6CAD4D7FCD}"/>
              </a:ext>
            </a:extLst>
          </p:cNvPr>
          <p:cNvSpPr txBox="1">
            <a:spLocks noChangeArrowheads="1"/>
          </p:cNvSpPr>
          <p:nvPr/>
        </p:nvSpPr>
        <p:spPr bwMode="auto">
          <a:xfrm>
            <a:off x="106471" y="6354043"/>
            <a:ext cx="7531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Source: 2017 School Climate Survey: Virginia Snapshot GLSEN</a:t>
            </a:r>
          </a:p>
        </p:txBody>
      </p:sp>
    </p:spTree>
    <p:extLst>
      <p:ext uri="{BB962C8B-B14F-4D97-AF65-F5344CB8AC3E}">
        <p14:creationId xmlns:p14="http://schemas.microsoft.com/office/powerpoint/2010/main" val="321153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0F606-E0EC-4BE3-B5F6-742C47F7C294}"/>
              </a:ext>
            </a:extLst>
          </p:cNvPr>
          <p:cNvSpPr>
            <a:spLocks noGrp="1"/>
          </p:cNvSpPr>
          <p:nvPr>
            <p:ph type="title"/>
          </p:nvPr>
        </p:nvSpPr>
        <p:spPr/>
        <p:txBody>
          <a:bodyPr/>
          <a:lstStyle/>
          <a:p>
            <a:r>
              <a:rPr lang="en-US" b="1"/>
              <a:t>Bullying in Virginia</a:t>
            </a:r>
          </a:p>
        </p:txBody>
      </p:sp>
      <p:graphicFrame>
        <p:nvGraphicFramePr>
          <p:cNvPr id="6" name="Content Placeholder 5">
            <a:extLst>
              <a:ext uri="{FF2B5EF4-FFF2-40B4-BE49-F238E27FC236}">
                <a16:creationId xmlns:a16="http://schemas.microsoft.com/office/drawing/2014/main" id="{93AF54D7-D8EA-450D-B958-FACC52432C07}"/>
              </a:ext>
            </a:extLst>
          </p:cNvPr>
          <p:cNvGraphicFramePr>
            <a:graphicFrameLocks noGrp="1"/>
          </p:cNvGraphicFramePr>
          <p:nvPr>
            <p:ph idx="1"/>
            <p:extLst>
              <p:ext uri="{D42A27DB-BD31-4B8C-83A1-F6EECF244321}">
                <p14:modId xmlns:p14="http://schemas.microsoft.com/office/powerpoint/2010/main" val="3165560100"/>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4">
            <a:extLst>
              <a:ext uri="{FF2B5EF4-FFF2-40B4-BE49-F238E27FC236}">
                <a16:creationId xmlns:a16="http://schemas.microsoft.com/office/drawing/2014/main" id="{4683EDB0-F68E-4821-AC6B-9DCDC2615EF3}"/>
              </a:ext>
            </a:extLst>
          </p:cNvPr>
          <p:cNvSpPr txBox="1">
            <a:spLocks noChangeArrowheads="1"/>
          </p:cNvSpPr>
          <p:nvPr/>
        </p:nvSpPr>
        <p:spPr bwMode="auto">
          <a:xfrm>
            <a:off x="106471" y="6354043"/>
            <a:ext cx="7531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Source: 2017 School Climate Survey: Virginia Snapshot GLSEN</a:t>
            </a:r>
          </a:p>
        </p:txBody>
      </p:sp>
    </p:spTree>
    <p:extLst>
      <p:ext uri="{BB962C8B-B14F-4D97-AF65-F5344CB8AC3E}">
        <p14:creationId xmlns:p14="http://schemas.microsoft.com/office/powerpoint/2010/main" val="192185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F3D4-E79F-4B2A-8DE9-3B57D2A15C14}"/>
              </a:ext>
            </a:extLst>
          </p:cNvPr>
          <p:cNvSpPr>
            <a:spLocks noGrp="1"/>
          </p:cNvSpPr>
          <p:nvPr>
            <p:ph type="title"/>
          </p:nvPr>
        </p:nvSpPr>
        <p:spPr/>
        <p:txBody>
          <a:bodyPr/>
          <a:lstStyle/>
          <a:p>
            <a:r>
              <a:rPr lang="en-US" b="1"/>
              <a:t>Black LGBTQ+ Youth &amp; School Experiences</a:t>
            </a:r>
          </a:p>
        </p:txBody>
      </p:sp>
      <p:sp>
        <p:nvSpPr>
          <p:cNvPr id="3" name="Content Placeholder 2">
            <a:extLst>
              <a:ext uri="{FF2B5EF4-FFF2-40B4-BE49-F238E27FC236}">
                <a16:creationId xmlns:a16="http://schemas.microsoft.com/office/drawing/2014/main" id="{7B02CD08-39CA-4D18-8EBF-C869B8A56546}"/>
              </a:ext>
            </a:extLst>
          </p:cNvPr>
          <p:cNvSpPr>
            <a:spLocks noGrp="1"/>
          </p:cNvSpPr>
          <p:nvPr>
            <p:ph idx="1"/>
          </p:nvPr>
        </p:nvSpPr>
        <p:spPr/>
        <p:txBody>
          <a:bodyPr/>
          <a:lstStyle/>
          <a:p>
            <a:r>
              <a:rPr lang="en-US"/>
              <a:t>40% have been bullied on school property in the last year</a:t>
            </a:r>
            <a:br>
              <a:rPr lang="en-US"/>
            </a:br>
            <a:endParaRPr lang="en-US"/>
          </a:p>
          <a:p>
            <a:r>
              <a:rPr lang="en-US"/>
              <a:t>Only 35% can “definitely” be themselves in school</a:t>
            </a:r>
            <a:br>
              <a:rPr lang="en-US"/>
            </a:br>
            <a:endParaRPr lang="en-US"/>
          </a:p>
          <a:p>
            <a:r>
              <a:rPr lang="en-US"/>
              <a:t>67% have been verbally insulted because of their LGBTQ+ identity</a:t>
            </a:r>
          </a:p>
          <a:p>
            <a:endParaRPr lang="en-US"/>
          </a:p>
          <a:p>
            <a:endParaRPr lang="en-US"/>
          </a:p>
        </p:txBody>
      </p:sp>
      <p:sp>
        <p:nvSpPr>
          <p:cNvPr id="4" name="TextBox 4">
            <a:extLst>
              <a:ext uri="{FF2B5EF4-FFF2-40B4-BE49-F238E27FC236}">
                <a16:creationId xmlns:a16="http://schemas.microsoft.com/office/drawing/2014/main" id="{0C818226-F4EB-4C40-98F0-DCB01CEAC35E}"/>
              </a:ext>
            </a:extLst>
          </p:cNvPr>
          <p:cNvSpPr txBox="1">
            <a:spLocks noChangeArrowheads="1"/>
          </p:cNvSpPr>
          <p:nvPr/>
        </p:nvSpPr>
        <p:spPr bwMode="auto">
          <a:xfrm>
            <a:off x="106470" y="6354043"/>
            <a:ext cx="77735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Source: Black &amp; African American LGBTQ+ Youth Report 2019, Human Rights Campaign</a:t>
            </a:r>
          </a:p>
        </p:txBody>
      </p:sp>
    </p:spTree>
    <p:extLst>
      <p:ext uri="{BB962C8B-B14F-4D97-AF65-F5344CB8AC3E}">
        <p14:creationId xmlns:p14="http://schemas.microsoft.com/office/powerpoint/2010/main" val="35740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76F7-4540-4D33-9C8E-308AD3FBEA73}"/>
              </a:ext>
            </a:extLst>
          </p:cNvPr>
          <p:cNvSpPr>
            <a:spLocks noGrp="1"/>
          </p:cNvSpPr>
          <p:nvPr>
            <p:ph type="title"/>
          </p:nvPr>
        </p:nvSpPr>
        <p:spPr/>
        <p:txBody>
          <a:bodyPr/>
          <a:lstStyle/>
          <a:p>
            <a:r>
              <a:rPr lang="en-US" b="1"/>
              <a:t>Black Youth &amp; Bullying</a:t>
            </a:r>
          </a:p>
        </p:txBody>
      </p:sp>
      <p:graphicFrame>
        <p:nvGraphicFramePr>
          <p:cNvPr id="6" name="Content Placeholder 5">
            <a:extLst>
              <a:ext uri="{FF2B5EF4-FFF2-40B4-BE49-F238E27FC236}">
                <a16:creationId xmlns:a16="http://schemas.microsoft.com/office/drawing/2014/main" id="{CBAAE64F-D341-4588-9A12-BB4BAD871382}"/>
              </a:ext>
            </a:extLst>
          </p:cNvPr>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4">
            <a:extLst>
              <a:ext uri="{FF2B5EF4-FFF2-40B4-BE49-F238E27FC236}">
                <a16:creationId xmlns:a16="http://schemas.microsoft.com/office/drawing/2014/main" id="{C5F85192-E4B7-4BFF-814A-B30C090BDA49}"/>
              </a:ext>
            </a:extLst>
          </p:cNvPr>
          <p:cNvSpPr txBox="1">
            <a:spLocks noChangeArrowheads="1"/>
          </p:cNvSpPr>
          <p:nvPr/>
        </p:nvSpPr>
        <p:spPr bwMode="auto">
          <a:xfrm>
            <a:off x="106471" y="6354043"/>
            <a:ext cx="6781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Source: Center for Disease Control – Youth Risk Behavior Survey 2017</a:t>
            </a:r>
          </a:p>
        </p:txBody>
      </p:sp>
    </p:spTree>
    <p:extLst>
      <p:ext uri="{BB962C8B-B14F-4D97-AF65-F5344CB8AC3E}">
        <p14:creationId xmlns:p14="http://schemas.microsoft.com/office/powerpoint/2010/main" val="409208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8D87-918A-4A15-90D6-307ED2322B28}"/>
              </a:ext>
            </a:extLst>
          </p:cNvPr>
          <p:cNvSpPr>
            <a:spLocks noGrp="1"/>
          </p:cNvSpPr>
          <p:nvPr>
            <p:ph type="title"/>
          </p:nvPr>
        </p:nvSpPr>
        <p:spPr>
          <a:xfrm>
            <a:off x="279027" y="405470"/>
            <a:ext cx="8972550" cy="1325563"/>
          </a:xfrm>
        </p:spPr>
        <p:txBody>
          <a:bodyPr/>
          <a:lstStyle/>
          <a:p>
            <a:r>
              <a:rPr lang="en-US" b="1"/>
              <a:t>What We Know About Bullies</a:t>
            </a:r>
          </a:p>
        </p:txBody>
      </p:sp>
      <p:sp>
        <p:nvSpPr>
          <p:cNvPr id="3" name="Content Placeholder 2">
            <a:extLst>
              <a:ext uri="{FF2B5EF4-FFF2-40B4-BE49-F238E27FC236}">
                <a16:creationId xmlns:a16="http://schemas.microsoft.com/office/drawing/2014/main" id="{3E3A4BF6-3BC4-4C08-ACE3-B2C0C21C275B}"/>
              </a:ext>
            </a:extLst>
          </p:cNvPr>
          <p:cNvSpPr>
            <a:spLocks noGrp="1"/>
          </p:cNvSpPr>
          <p:nvPr>
            <p:ph idx="1"/>
          </p:nvPr>
        </p:nvSpPr>
        <p:spPr/>
        <p:txBody>
          <a:bodyPr/>
          <a:lstStyle/>
          <a:p>
            <a:r>
              <a:rPr lang="en-US"/>
              <a:t>Hurt people, hurt people</a:t>
            </a:r>
            <a:br>
              <a:rPr lang="en-US"/>
            </a:br>
            <a:endParaRPr lang="en-US"/>
          </a:p>
          <a:p>
            <a:r>
              <a:rPr lang="en-US"/>
              <a:t>Individuals who are the most vocal anti-LGBTQ+ “haters” are often struggling with their own gender or sexuality</a:t>
            </a:r>
            <a:br>
              <a:rPr lang="en-US"/>
            </a:br>
            <a:endParaRPr lang="en-US"/>
          </a:p>
          <a:p>
            <a:r>
              <a:rPr lang="en-US"/>
              <a:t>The easiest way to “hide” as a closeted LGBTQ+ person is to call out and draw attention to out LGBTQ+ people through jokes and ridicule </a:t>
            </a:r>
          </a:p>
        </p:txBody>
      </p:sp>
    </p:spTree>
    <p:extLst>
      <p:ext uri="{BB962C8B-B14F-4D97-AF65-F5344CB8AC3E}">
        <p14:creationId xmlns:p14="http://schemas.microsoft.com/office/powerpoint/2010/main" val="102263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0BEB-B1AF-4CB8-8E80-79DD6ED08338}"/>
              </a:ext>
            </a:extLst>
          </p:cNvPr>
          <p:cNvSpPr>
            <a:spLocks noGrp="1"/>
          </p:cNvSpPr>
          <p:nvPr>
            <p:ph type="title"/>
          </p:nvPr>
        </p:nvSpPr>
        <p:spPr/>
        <p:txBody>
          <a:bodyPr/>
          <a:lstStyle/>
          <a:p>
            <a:r>
              <a:rPr lang="en-US" b="1"/>
              <a:t>LGBTQ+ Students in the School-to-Prison Pipeline</a:t>
            </a:r>
          </a:p>
        </p:txBody>
      </p:sp>
      <p:pic>
        <p:nvPicPr>
          <p:cNvPr id="5" name="Content Placeholder 4" descr="A screenshot of a cell phone&#10;&#10;Description automatically generated">
            <a:extLst>
              <a:ext uri="{FF2B5EF4-FFF2-40B4-BE49-F238E27FC236}">
                <a16:creationId xmlns:a16="http://schemas.microsoft.com/office/drawing/2014/main" id="{5F9EAD5A-63BD-49C3-8CAF-749564C4A4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3263"/>
          <a:stretch/>
        </p:blipFill>
        <p:spPr>
          <a:xfrm>
            <a:off x="1690967" y="1690691"/>
            <a:ext cx="6377268" cy="4441965"/>
          </a:xfrm>
        </p:spPr>
      </p:pic>
    </p:spTree>
    <p:extLst>
      <p:ext uri="{BB962C8B-B14F-4D97-AF65-F5344CB8AC3E}">
        <p14:creationId xmlns:p14="http://schemas.microsoft.com/office/powerpoint/2010/main" val="428853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0BEB-B1AF-4CB8-8E80-79DD6ED08338}"/>
              </a:ext>
            </a:extLst>
          </p:cNvPr>
          <p:cNvSpPr>
            <a:spLocks noGrp="1"/>
          </p:cNvSpPr>
          <p:nvPr>
            <p:ph type="title"/>
          </p:nvPr>
        </p:nvSpPr>
        <p:spPr/>
        <p:txBody>
          <a:bodyPr/>
          <a:lstStyle/>
          <a:p>
            <a:r>
              <a:rPr lang="en-US" b="1"/>
              <a:t>LGBTQ+ Students in the School-to-Prison Pipeline</a:t>
            </a:r>
          </a:p>
        </p:txBody>
      </p:sp>
      <p:pic>
        <p:nvPicPr>
          <p:cNvPr id="5" name="Content Placeholder 4" descr="A screenshot of a cell phone&#10;&#10;Description automatically generated">
            <a:extLst>
              <a:ext uri="{FF2B5EF4-FFF2-40B4-BE49-F238E27FC236}">
                <a16:creationId xmlns:a16="http://schemas.microsoft.com/office/drawing/2014/main" id="{5F9EAD5A-63BD-49C3-8CAF-749564C4A4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8282" b="11853"/>
          <a:stretch/>
        </p:blipFill>
        <p:spPr>
          <a:xfrm>
            <a:off x="1074084" y="2156391"/>
            <a:ext cx="6995832" cy="4156369"/>
          </a:xfrm>
        </p:spPr>
      </p:pic>
      <p:pic>
        <p:nvPicPr>
          <p:cNvPr id="6" name="Content Placeholder 4" descr="A screenshot of a cell phone&#10;&#10;Description automatically generated">
            <a:extLst>
              <a:ext uri="{FF2B5EF4-FFF2-40B4-BE49-F238E27FC236}">
                <a16:creationId xmlns:a16="http://schemas.microsoft.com/office/drawing/2014/main" id="{83486F14-EBDB-467D-A66D-FB6CD5BE678D}"/>
              </a:ext>
            </a:extLst>
          </p:cNvPr>
          <p:cNvPicPr>
            <a:picLocks noChangeAspect="1"/>
          </p:cNvPicPr>
          <p:nvPr/>
        </p:nvPicPr>
        <p:blipFill rotWithShape="1">
          <a:blip r:embed="rId2">
            <a:extLst>
              <a:ext uri="{28A0092B-C50C-407E-A947-70E740481C1C}">
                <a14:useLocalDpi xmlns:a14="http://schemas.microsoft.com/office/drawing/2010/main" val="0"/>
              </a:ext>
            </a:extLst>
          </a:blip>
          <a:srcRect b="95147"/>
          <a:stretch/>
        </p:blipFill>
        <p:spPr>
          <a:xfrm>
            <a:off x="1074084" y="1650350"/>
            <a:ext cx="6995831" cy="506041"/>
          </a:xfrm>
          <a:prstGeom prst="rect">
            <a:avLst/>
          </a:prstGeom>
        </p:spPr>
      </p:pic>
    </p:spTree>
    <p:extLst>
      <p:ext uri="{BB962C8B-B14F-4D97-AF65-F5344CB8AC3E}">
        <p14:creationId xmlns:p14="http://schemas.microsoft.com/office/powerpoint/2010/main" val="282495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204240-185E-4CDB-911A-0033197D0EB1}"/>
              </a:ext>
            </a:extLst>
          </p:cNvPr>
          <p:cNvSpPr>
            <a:spLocks noGrp="1"/>
          </p:cNvSpPr>
          <p:nvPr>
            <p:ph type="title"/>
          </p:nvPr>
        </p:nvSpPr>
        <p:spPr/>
        <p:txBody>
          <a:bodyPr/>
          <a:lstStyle/>
          <a:p>
            <a:r>
              <a:rPr lang="en-US" b="1" dirty="0"/>
              <a:t>Side by Side</a:t>
            </a:r>
          </a:p>
        </p:txBody>
      </p:sp>
      <p:sp>
        <p:nvSpPr>
          <p:cNvPr id="7" name="Content Placeholder 6">
            <a:extLst>
              <a:ext uri="{FF2B5EF4-FFF2-40B4-BE49-F238E27FC236}">
                <a16:creationId xmlns:a16="http://schemas.microsoft.com/office/drawing/2014/main" id="{560658FA-C017-42A2-A848-7C2521883460}"/>
              </a:ext>
            </a:extLst>
          </p:cNvPr>
          <p:cNvSpPr>
            <a:spLocks noGrp="1"/>
          </p:cNvSpPr>
          <p:nvPr>
            <p:ph sz="half" idx="1"/>
          </p:nvPr>
        </p:nvSpPr>
        <p:spPr>
          <a:xfrm>
            <a:off x="628649" y="1579418"/>
            <a:ext cx="4560553" cy="4597545"/>
          </a:xfrm>
        </p:spPr>
        <p:txBody>
          <a:bodyPr>
            <a:normAutofit fontScale="77500" lnSpcReduction="20000"/>
          </a:bodyPr>
          <a:lstStyle/>
          <a:p>
            <a:r>
              <a:rPr lang="en-US" dirty="0"/>
              <a:t>Founded in 1991 as ROSMY</a:t>
            </a:r>
            <a:br>
              <a:rPr lang="en-US" dirty="0"/>
            </a:br>
            <a:endParaRPr lang="en-US" dirty="0"/>
          </a:p>
          <a:p>
            <a:r>
              <a:rPr lang="en-US" dirty="0"/>
              <a:t>Dedicated to creating supportive communities where Virginia’s LGBTQ+ youth can define themselves, belong, and flourish.</a:t>
            </a:r>
            <a:br>
              <a:rPr lang="en-US" dirty="0"/>
            </a:br>
            <a:endParaRPr lang="en-US" dirty="0"/>
          </a:p>
          <a:p>
            <a:r>
              <a:rPr lang="en-US" dirty="0"/>
              <a:t>Provide support groups in Richmond, Charlottesville, and at Petersburg High School</a:t>
            </a:r>
          </a:p>
          <a:p>
            <a:endParaRPr lang="en-US" dirty="0"/>
          </a:p>
          <a:p>
            <a:r>
              <a:rPr lang="en-US" dirty="0"/>
              <a:t>Provide homelessness services for LGBTQ+ young adults 18-25 in Richmond</a:t>
            </a:r>
          </a:p>
        </p:txBody>
      </p:sp>
      <p:pic>
        <p:nvPicPr>
          <p:cNvPr id="9" name="Picture 8">
            <a:extLst>
              <a:ext uri="{FF2B5EF4-FFF2-40B4-BE49-F238E27FC236}">
                <a16:creationId xmlns:a16="http://schemas.microsoft.com/office/drawing/2014/main" id="{467BB135-F052-47D1-B5E3-7788EBC16FE5}"/>
              </a:ext>
            </a:extLst>
          </p:cNvPr>
          <p:cNvPicPr>
            <a:picLocks noChangeAspect="1"/>
          </p:cNvPicPr>
          <p:nvPr/>
        </p:nvPicPr>
        <p:blipFill rotWithShape="1">
          <a:blip r:embed="rId2"/>
          <a:srcRect l="18005" r="1324"/>
          <a:stretch/>
        </p:blipFill>
        <p:spPr>
          <a:xfrm>
            <a:off x="5189203" y="2873240"/>
            <a:ext cx="3326147" cy="2256108"/>
          </a:xfrm>
          <a:prstGeom prst="rect">
            <a:avLst/>
          </a:prstGeom>
          <a:effectLst>
            <a:outerShdw blurRad="50800" dist="50800" dir="5400000" algn="ctr" rotWithShape="0">
              <a:schemeClr val="bg1">
                <a:lumMod val="50000"/>
              </a:schemeClr>
            </a:outerShdw>
          </a:effectLst>
        </p:spPr>
      </p:pic>
      <p:sp>
        <p:nvSpPr>
          <p:cNvPr id="10" name="TextBox 9">
            <a:extLst>
              <a:ext uri="{FF2B5EF4-FFF2-40B4-BE49-F238E27FC236}">
                <a16:creationId xmlns:a16="http://schemas.microsoft.com/office/drawing/2014/main" id="{6D52E85F-CDC2-4AD3-84D1-93599965980A}"/>
              </a:ext>
            </a:extLst>
          </p:cNvPr>
          <p:cNvSpPr txBox="1"/>
          <p:nvPr/>
        </p:nvSpPr>
        <p:spPr>
          <a:xfrm>
            <a:off x="4981912" y="5167623"/>
            <a:ext cx="3740727" cy="523220"/>
          </a:xfrm>
          <a:prstGeom prst="rect">
            <a:avLst/>
          </a:prstGeom>
          <a:noFill/>
        </p:spPr>
        <p:txBody>
          <a:bodyPr wrap="square" rtlCol="0">
            <a:spAutoFit/>
          </a:bodyPr>
          <a:lstStyle/>
          <a:p>
            <a:pPr algn="ctr"/>
            <a:r>
              <a:rPr lang="en-US" sz="1400" dirty="0"/>
              <a:t>Side by Side Richmond Youth Center</a:t>
            </a:r>
          </a:p>
          <a:p>
            <a:pPr algn="ctr"/>
            <a:r>
              <a:rPr lang="en-US" sz="1400" dirty="0"/>
              <a:t>2311 Westwood Ave.</a:t>
            </a:r>
          </a:p>
        </p:txBody>
      </p:sp>
      <p:pic>
        <p:nvPicPr>
          <p:cNvPr id="12" name="Picture 11">
            <a:extLst>
              <a:ext uri="{FF2B5EF4-FFF2-40B4-BE49-F238E27FC236}">
                <a16:creationId xmlns:a16="http://schemas.microsoft.com/office/drawing/2014/main" id="{37E46C9C-47F1-4C04-BBBA-A029453C99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32945" y="365128"/>
            <a:ext cx="1890268" cy="1946617"/>
          </a:xfrm>
          <a:prstGeom prst="rect">
            <a:avLst/>
          </a:prstGeom>
        </p:spPr>
      </p:pic>
    </p:spTree>
    <p:extLst>
      <p:ext uri="{BB962C8B-B14F-4D97-AF65-F5344CB8AC3E}">
        <p14:creationId xmlns:p14="http://schemas.microsoft.com/office/powerpoint/2010/main" val="118336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D837-B2D4-4D36-9069-3D0B225F6C8F}"/>
              </a:ext>
            </a:extLst>
          </p:cNvPr>
          <p:cNvSpPr>
            <a:spLocks noGrp="1"/>
          </p:cNvSpPr>
          <p:nvPr>
            <p:ph type="title"/>
          </p:nvPr>
        </p:nvSpPr>
        <p:spPr/>
        <p:txBody>
          <a:bodyPr/>
          <a:lstStyle/>
          <a:p>
            <a:r>
              <a:rPr lang="en-US" b="1"/>
              <a:t>Community Blowback</a:t>
            </a:r>
          </a:p>
        </p:txBody>
      </p:sp>
      <p:sp>
        <p:nvSpPr>
          <p:cNvPr id="4" name="Content Placeholder 3">
            <a:extLst>
              <a:ext uri="{FF2B5EF4-FFF2-40B4-BE49-F238E27FC236}">
                <a16:creationId xmlns:a16="http://schemas.microsoft.com/office/drawing/2014/main" id="{06160D54-BFDB-4248-B95B-D720A6314FA0}"/>
              </a:ext>
            </a:extLst>
          </p:cNvPr>
          <p:cNvSpPr>
            <a:spLocks noGrp="1"/>
          </p:cNvSpPr>
          <p:nvPr>
            <p:ph idx="1"/>
          </p:nvPr>
        </p:nvSpPr>
        <p:spPr/>
        <p:txBody>
          <a:bodyPr vert="horz" lIns="91440" tIns="45720" rIns="91440" bIns="45720" rtlCol="0" anchor="t">
            <a:normAutofit fontScale="92500" lnSpcReduction="10000"/>
          </a:bodyPr>
          <a:lstStyle/>
          <a:p>
            <a:r>
              <a:rPr lang="en-US" dirty="0"/>
              <a:t>Gavin Grimm v. Gloucester County</a:t>
            </a:r>
            <a:br>
              <a:rPr lang="en-US" dirty="0"/>
            </a:br>
            <a:endParaRPr lang="en-US" dirty="0"/>
          </a:p>
          <a:p>
            <a:r>
              <a:rPr lang="en-US" dirty="0"/>
              <a:t>School Board meetings with anti-LGBTQ+ rhetoric in front of LGBTQ+ students and families </a:t>
            </a:r>
            <a:br>
              <a:rPr lang="en-US" dirty="0"/>
            </a:br>
            <a:endParaRPr lang="en-US" dirty="0"/>
          </a:p>
          <a:p>
            <a:r>
              <a:rPr lang="en-US" dirty="0"/>
              <a:t>Fear of parent pushback by simply acknowledging that LGBTQ+ people exist in curriculum</a:t>
            </a:r>
            <a:br>
              <a:rPr lang="en-US" dirty="0"/>
            </a:br>
            <a:endParaRPr lang="en-US" dirty="0"/>
          </a:p>
          <a:p>
            <a:r>
              <a:rPr lang="en-US" dirty="0">
                <a:ea typeface="Verdana"/>
                <a:cs typeface="Verdana"/>
              </a:rPr>
              <a:t>"Culture war" of viewing LGBTQ+ people's existence as "political"</a:t>
            </a:r>
            <a:endParaRPr lang="en-US" dirty="0"/>
          </a:p>
        </p:txBody>
      </p:sp>
    </p:spTree>
    <p:extLst>
      <p:ext uri="{BB962C8B-B14F-4D97-AF65-F5344CB8AC3E}">
        <p14:creationId xmlns:p14="http://schemas.microsoft.com/office/powerpoint/2010/main" val="4967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7C9F-A9A4-46E0-8542-21CCFCA50BC7}"/>
              </a:ext>
            </a:extLst>
          </p:cNvPr>
          <p:cNvSpPr>
            <a:spLocks noGrp="1"/>
          </p:cNvSpPr>
          <p:nvPr>
            <p:ph type="title"/>
          </p:nvPr>
        </p:nvSpPr>
        <p:spPr/>
        <p:txBody>
          <a:bodyPr/>
          <a:lstStyle/>
          <a:p>
            <a:r>
              <a:rPr lang="en-US" b="1" dirty="0"/>
              <a:t>Social &amp; Emotional Learning</a:t>
            </a:r>
          </a:p>
        </p:txBody>
      </p:sp>
    </p:spTree>
    <p:extLst>
      <p:ext uri="{BB962C8B-B14F-4D97-AF65-F5344CB8AC3E}">
        <p14:creationId xmlns:p14="http://schemas.microsoft.com/office/powerpoint/2010/main" val="2433911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80-6BB7-4F6D-9DE4-E30AA941901F}"/>
              </a:ext>
            </a:extLst>
          </p:cNvPr>
          <p:cNvSpPr>
            <a:spLocks noGrp="1"/>
          </p:cNvSpPr>
          <p:nvPr>
            <p:ph type="title"/>
          </p:nvPr>
        </p:nvSpPr>
        <p:spPr>
          <a:xfrm>
            <a:off x="0" y="166825"/>
            <a:ext cx="8621712" cy="688747"/>
          </a:xfrm>
        </p:spPr>
        <p:txBody>
          <a:bodyPr>
            <a:normAutofit/>
          </a:bodyPr>
          <a:lstStyle/>
          <a:p>
            <a:r>
              <a:rPr lang="en-US" sz="3600" b="1" dirty="0">
                <a:solidFill>
                  <a:schemeClr val="tx2"/>
                </a:solidFill>
              </a:rPr>
              <a:t>Social &amp; Emotional Learning</a:t>
            </a:r>
          </a:p>
        </p:txBody>
      </p:sp>
      <p:pic>
        <p:nvPicPr>
          <p:cNvPr id="4" name="Picture 3">
            <a:extLst>
              <a:ext uri="{FF2B5EF4-FFF2-40B4-BE49-F238E27FC236}">
                <a16:creationId xmlns:a16="http://schemas.microsoft.com/office/drawing/2014/main" id="{9D1ACE0B-52B7-7347-878E-2CEEBD6E7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232" y="972411"/>
            <a:ext cx="6703567" cy="5328403"/>
          </a:xfrm>
          <a:prstGeom prst="rect">
            <a:avLst/>
          </a:prstGeom>
        </p:spPr>
      </p:pic>
    </p:spTree>
    <p:extLst>
      <p:ext uri="{BB962C8B-B14F-4D97-AF65-F5344CB8AC3E}">
        <p14:creationId xmlns:p14="http://schemas.microsoft.com/office/powerpoint/2010/main" val="26165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80-6BB7-4F6D-9DE4-E30AA941901F}"/>
              </a:ext>
            </a:extLst>
          </p:cNvPr>
          <p:cNvSpPr>
            <a:spLocks noGrp="1"/>
          </p:cNvSpPr>
          <p:nvPr>
            <p:ph type="title"/>
          </p:nvPr>
        </p:nvSpPr>
        <p:spPr/>
        <p:txBody>
          <a:bodyPr>
            <a:normAutofit/>
          </a:bodyPr>
          <a:lstStyle/>
          <a:p>
            <a:r>
              <a:rPr lang="en-US" b="1" dirty="0">
                <a:solidFill>
                  <a:schemeClr val="tx2"/>
                </a:solidFill>
              </a:rPr>
              <a:t>Social &amp; Emotional Learning for LGBTQ youth</a:t>
            </a:r>
          </a:p>
        </p:txBody>
      </p:sp>
      <p:sp>
        <p:nvSpPr>
          <p:cNvPr id="3" name="Content Placeholder 2">
            <a:extLst>
              <a:ext uri="{FF2B5EF4-FFF2-40B4-BE49-F238E27FC236}">
                <a16:creationId xmlns:a16="http://schemas.microsoft.com/office/drawing/2014/main" id="{6E5CA87E-9152-4E23-9986-4AF1FC418075}"/>
              </a:ext>
            </a:extLst>
          </p:cNvPr>
          <p:cNvSpPr>
            <a:spLocks noGrp="1"/>
          </p:cNvSpPr>
          <p:nvPr>
            <p:ph idx="1"/>
          </p:nvPr>
        </p:nvSpPr>
        <p:spPr/>
        <p:txBody>
          <a:bodyPr>
            <a:normAutofit fontScale="85000" lnSpcReduction="20000"/>
          </a:bodyPr>
          <a:lstStyle/>
          <a:p>
            <a:pPr marL="0" indent="0">
              <a:buNone/>
            </a:pPr>
            <a:r>
              <a:rPr lang="en-US" dirty="0"/>
              <a:t>In order to make school a safer, welcoming, affirming environment for LGBTQ youth, we must implement supportive programming tailored to the unique challenges and needs of the LGBTQ population. School based social-emotional learning (</a:t>
            </a:r>
            <a:r>
              <a:rPr lang="en-US" dirty="0">
                <a:hlinkClick r:id="rId2"/>
              </a:rPr>
              <a:t>SEL</a:t>
            </a:r>
            <a:r>
              <a:rPr lang="en-US" dirty="0"/>
              <a:t>) offers an environment for experiential support to take place. SEL programs, implemented by teachers and/or school social workers or counselors, work to grow students in areas such as self-awareness, self-management, social awareness, relationship skills, and responsible decision making through explicit, interactive activities (</a:t>
            </a:r>
            <a:r>
              <a:rPr lang="en-US" dirty="0" err="1">
                <a:hlinkClick r:id="rId3"/>
              </a:rPr>
              <a:t>Haymovitz</a:t>
            </a:r>
            <a:r>
              <a:rPr lang="en-US" dirty="0">
                <a:hlinkClick r:id="rId3"/>
              </a:rPr>
              <a:t>, </a:t>
            </a:r>
            <a:r>
              <a:rPr lang="en-US" dirty="0" err="1">
                <a:hlinkClick r:id="rId3"/>
              </a:rPr>
              <a:t>Houseal</a:t>
            </a:r>
            <a:r>
              <a:rPr lang="en-US" dirty="0">
                <a:hlinkClick r:id="rId3"/>
              </a:rPr>
              <a:t>-Allport, Lee, &amp; </a:t>
            </a:r>
            <a:r>
              <a:rPr lang="en-US" dirty="0" err="1">
                <a:hlinkClick r:id="rId3"/>
              </a:rPr>
              <a:t>Svistova</a:t>
            </a:r>
            <a:r>
              <a:rPr lang="en-US" dirty="0">
                <a:hlinkClick r:id="rId3"/>
              </a:rPr>
              <a:t>, 2018</a:t>
            </a:r>
            <a:r>
              <a:rPr lang="en-US" dirty="0"/>
              <a:t>). ASU Center for Child Well Being</a:t>
            </a:r>
          </a:p>
          <a:p>
            <a:pPr marL="0" indent="0">
              <a:buNone/>
            </a:pPr>
            <a:endParaRPr lang="en-US" dirty="0"/>
          </a:p>
        </p:txBody>
      </p:sp>
    </p:spTree>
    <p:extLst>
      <p:ext uri="{BB962C8B-B14F-4D97-AF65-F5344CB8AC3E}">
        <p14:creationId xmlns:p14="http://schemas.microsoft.com/office/powerpoint/2010/main" val="1546284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80-6BB7-4F6D-9DE4-E30AA941901F}"/>
              </a:ext>
            </a:extLst>
          </p:cNvPr>
          <p:cNvSpPr>
            <a:spLocks noGrp="1"/>
          </p:cNvSpPr>
          <p:nvPr>
            <p:ph type="title"/>
          </p:nvPr>
        </p:nvSpPr>
        <p:spPr/>
        <p:txBody>
          <a:bodyPr>
            <a:normAutofit/>
          </a:bodyPr>
          <a:lstStyle/>
          <a:p>
            <a:r>
              <a:rPr lang="en-US" sz="3600" b="1" dirty="0" err="1">
                <a:solidFill>
                  <a:schemeClr val="tx2"/>
                </a:solidFill>
              </a:rPr>
              <a:t>AMAZEworks</a:t>
            </a:r>
            <a:endParaRPr lang="en-US" sz="3600" b="1" dirty="0">
              <a:solidFill>
                <a:schemeClr val="tx2"/>
              </a:solidFill>
            </a:endParaRPr>
          </a:p>
        </p:txBody>
      </p:sp>
      <p:sp>
        <p:nvSpPr>
          <p:cNvPr id="3" name="Content Placeholder 2">
            <a:extLst>
              <a:ext uri="{FF2B5EF4-FFF2-40B4-BE49-F238E27FC236}">
                <a16:creationId xmlns:a16="http://schemas.microsoft.com/office/drawing/2014/main" id="{05ECCE23-933B-4A53-99B7-070CCEFE0CB5}"/>
              </a:ext>
            </a:extLst>
          </p:cNvPr>
          <p:cNvSpPr>
            <a:spLocks noGrp="1"/>
          </p:cNvSpPr>
          <p:nvPr>
            <p:ph idx="1"/>
          </p:nvPr>
        </p:nvSpPr>
        <p:spPr>
          <a:xfrm>
            <a:off x="628650" y="1612491"/>
            <a:ext cx="7886700" cy="4650658"/>
          </a:xfrm>
        </p:spPr>
        <p:txBody>
          <a:bodyPr>
            <a:normAutofit fontScale="85000" lnSpcReduction="20000"/>
          </a:bodyPr>
          <a:lstStyle/>
          <a:p>
            <a:pPr marL="0" indent="0">
              <a:buNone/>
            </a:pPr>
            <a:r>
              <a:rPr lang="en-US" b="1" dirty="0" err="1"/>
              <a:t>AMAZEworks’s</a:t>
            </a:r>
            <a:r>
              <a:rPr lang="en-US" b="1" dirty="0"/>
              <a:t> core programs advance equity and inclusion by combining quality children’s literature and skill-building exercises to spark age-appropriate discussions about difference.</a:t>
            </a:r>
            <a:r>
              <a:rPr lang="en-US" dirty="0"/>
              <a:t> Because family is one of the most important and accessible sources of both strength and difference for many children, the program focuses on exploring and appreciating all the ways that families can be different. And by engaging parents, guardians, teachers, and school administrators in reading to children and leading discussions that explore diversity and challenge bias, </a:t>
            </a:r>
            <a:r>
              <a:rPr lang="en-US" dirty="0" err="1"/>
              <a:t>AMAZEworks</a:t>
            </a:r>
            <a:r>
              <a:rPr lang="en-US" dirty="0"/>
              <a:t> builds cultures of acceptance and respect that reach beyond the classroom to impact whole schools and communities.</a:t>
            </a:r>
          </a:p>
          <a:p>
            <a:pPr marL="0" indent="0">
              <a:buNone/>
            </a:pPr>
            <a:endParaRPr lang="en-US" dirty="0"/>
          </a:p>
        </p:txBody>
      </p:sp>
      <p:sp>
        <p:nvSpPr>
          <p:cNvPr id="4" name="Rectangle 3">
            <a:extLst>
              <a:ext uri="{FF2B5EF4-FFF2-40B4-BE49-F238E27FC236}">
                <a16:creationId xmlns:a16="http://schemas.microsoft.com/office/drawing/2014/main" id="{E7CF1457-D3CB-4CA5-B030-76BDB145E2E6}"/>
              </a:ext>
            </a:extLst>
          </p:cNvPr>
          <p:cNvSpPr/>
          <p:nvPr/>
        </p:nvSpPr>
        <p:spPr>
          <a:xfrm>
            <a:off x="375244" y="6308206"/>
            <a:ext cx="3929666" cy="369332"/>
          </a:xfrm>
          <a:prstGeom prst="rect">
            <a:avLst/>
          </a:prstGeom>
        </p:spPr>
        <p:txBody>
          <a:bodyPr wrap="none">
            <a:spAutoFit/>
          </a:bodyPr>
          <a:lstStyle/>
          <a:p>
            <a:r>
              <a:rPr lang="en-US" dirty="0"/>
              <a:t> </a:t>
            </a:r>
            <a:r>
              <a:rPr lang="en-US" dirty="0">
                <a:hlinkClick r:id="rId2"/>
              </a:rPr>
              <a:t>https://www.amazeworks.org/</a:t>
            </a:r>
            <a:endParaRPr lang="en-US" dirty="0"/>
          </a:p>
        </p:txBody>
      </p:sp>
    </p:spTree>
    <p:extLst>
      <p:ext uri="{BB962C8B-B14F-4D97-AF65-F5344CB8AC3E}">
        <p14:creationId xmlns:p14="http://schemas.microsoft.com/office/powerpoint/2010/main" val="3966997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80-6BB7-4F6D-9DE4-E30AA941901F}"/>
              </a:ext>
            </a:extLst>
          </p:cNvPr>
          <p:cNvSpPr>
            <a:spLocks noGrp="1"/>
          </p:cNvSpPr>
          <p:nvPr>
            <p:ph type="title"/>
          </p:nvPr>
        </p:nvSpPr>
        <p:spPr/>
        <p:txBody>
          <a:bodyPr>
            <a:normAutofit fontScale="90000"/>
          </a:bodyPr>
          <a:lstStyle/>
          <a:p>
            <a:r>
              <a:rPr lang="en-US" sz="3600" b="1" dirty="0"/>
              <a:t>SEL: SUGGESTED LGBTQ-INCLUSIVE LEARNING OPPORTUNITIES </a:t>
            </a:r>
          </a:p>
        </p:txBody>
      </p:sp>
      <p:sp>
        <p:nvSpPr>
          <p:cNvPr id="3" name="Content Placeholder 2">
            <a:extLst>
              <a:ext uri="{FF2B5EF4-FFF2-40B4-BE49-F238E27FC236}">
                <a16:creationId xmlns:a16="http://schemas.microsoft.com/office/drawing/2014/main" id="{CC63D14C-5FB8-4FEC-939B-BE53E58863EF}"/>
              </a:ext>
            </a:extLst>
          </p:cNvPr>
          <p:cNvSpPr>
            <a:spLocks noGrp="1"/>
          </p:cNvSpPr>
          <p:nvPr>
            <p:ph idx="1"/>
          </p:nvPr>
        </p:nvSpPr>
        <p:spPr/>
        <p:txBody>
          <a:bodyPr>
            <a:normAutofit fontScale="77500" lnSpcReduction="20000"/>
          </a:bodyPr>
          <a:lstStyle/>
          <a:p>
            <a:r>
              <a:rPr lang="en-US" dirty="0"/>
              <a:t>Early Elementary: Ensure that family studies show examples and use language that includes a variety of family structures including LGBTQ-headed families. Address identity and reflections around gender stereotypes using Ready, Set, Respect!, inclusive read-</a:t>
            </a:r>
            <a:r>
              <a:rPr lang="en-US" dirty="0" err="1"/>
              <a:t>alouds</a:t>
            </a:r>
            <a:r>
              <a:rPr lang="en-US" dirty="0"/>
              <a:t>, and GLSEN’s lesson I Am Me: Talking About Identity.</a:t>
            </a:r>
          </a:p>
          <a:p>
            <a:endParaRPr lang="en-US" dirty="0"/>
          </a:p>
          <a:p>
            <a:r>
              <a:rPr lang="en-US" dirty="0"/>
              <a:t>Upper Elementary: GLSEN’s Identity Flowers lesson encourages students to explore their own identities and personal experiences with race, culture, ability, family structure, religion or spirituality, and gender identity and expression. Find more lessons for elementary students in our No Name-Calling Week program at </a:t>
            </a:r>
            <a:r>
              <a:rPr lang="en-US" dirty="0">
                <a:hlinkClick r:id="rId2"/>
              </a:rPr>
              <a:t>www.glsen.org/nncw</a:t>
            </a:r>
            <a:r>
              <a:rPr lang="en-US" dirty="0"/>
              <a:t>. </a:t>
            </a:r>
          </a:p>
          <a:p>
            <a:pPr marL="0" indent="0">
              <a:buNone/>
            </a:pPr>
            <a:endParaRPr lang="en-US" dirty="0"/>
          </a:p>
        </p:txBody>
      </p:sp>
      <p:sp>
        <p:nvSpPr>
          <p:cNvPr id="4" name="TextBox 3">
            <a:extLst>
              <a:ext uri="{FF2B5EF4-FFF2-40B4-BE49-F238E27FC236}">
                <a16:creationId xmlns:a16="http://schemas.microsoft.com/office/drawing/2014/main" id="{8E74E1F2-42C2-43A8-B72D-878CC1DC4CF1}"/>
              </a:ext>
            </a:extLst>
          </p:cNvPr>
          <p:cNvSpPr txBox="1"/>
          <p:nvPr/>
        </p:nvSpPr>
        <p:spPr>
          <a:xfrm>
            <a:off x="0" y="6427113"/>
            <a:ext cx="9655892" cy="430887"/>
          </a:xfrm>
          <a:prstGeom prst="rect">
            <a:avLst/>
          </a:prstGeom>
          <a:noFill/>
        </p:spPr>
        <p:txBody>
          <a:bodyPr wrap="square" rtlCol="0">
            <a:spAutoFit/>
          </a:bodyPr>
          <a:lstStyle/>
          <a:p>
            <a:r>
              <a:rPr lang="en-US" sz="1100" dirty="0">
                <a:solidFill>
                  <a:schemeClr val="bg2"/>
                </a:solidFill>
              </a:rPr>
              <a:t>GLSEN –</a:t>
            </a:r>
            <a:br>
              <a:rPr lang="en-US" sz="1100" dirty="0">
                <a:solidFill>
                  <a:schemeClr val="bg2"/>
                </a:solidFill>
              </a:rPr>
            </a:br>
            <a:r>
              <a:rPr lang="en-US" sz="1100" dirty="0">
                <a:solidFill>
                  <a:schemeClr val="bg2"/>
                </a:solidFill>
              </a:rPr>
              <a:t> </a:t>
            </a:r>
            <a:r>
              <a:rPr lang="en-US" sz="1100" dirty="0">
                <a:solidFill>
                  <a:schemeClr val="bg2"/>
                </a:solidFill>
                <a:hlinkClick r:id="rId3"/>
              </a:rPr>
              <a:t>https://www.glsen.org/sites/default/files/2019-11/GLSEN_LGBTQ_Inclusive_Curriculum_Resource_2019_0.pdf</a:t>
            </a:r>
            <a:r>
              <a:rPr lang="en-US" sz="1100" dirty="0">
                <a:solidFill>
                  <a:schemeClr val="bg2"/>
                </a:solidFill>
              </a:rPr>
              <a:t> </a:t>
            </a:r>
          </a:p>
        </p:txBody>
      </p:sp>
    </p:spTree>
    <p:extLst>
      <p:ext uri="{BB962C8B-B14F-4D97-AF65-F5344CB8AC3E}">
        <p14:creationId xmlns:p14="http://schemas.microsoft.com/office/powerpoint/2010/main" val="2593817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80-6BB7-4F6D-9DE4-E30AA941901F}"/>
              </a:ext>
            </a:extLst>
          </p:cNvPr>
          <p:cNvSpPr>
            <a:spLocks noGrp="1"/>
          </p:cNvSpPr>
          <p:nvPr>
            <p:ph type="title"/>
          </p:nvPr>
        </p:nvSpPr>
        <p:spPr/>
        <p:txBody>
          <a:bodyPr>
            <a:normAutofit fontScale="90000"/>
          </a:bodyPr>
          <a:lstStyle/>
          <a:p>
            <a:r>
              <a:rPr lang="en-US" sz="3600" b="1" dirty="0"/>
              <a:t>SEL: SUGGESTED LGBTQ-INCLUSIVE LEARNING OPPORTUNITIES </a:t>
            </a:r>
          </a:p>
        </p:txBody>
      </p:sp>
      <p:sp>
        <p:nvSpPr>
          <p:cNvPr id="3" name="Content Placeholder 2">
            <a:extLst>
              <a:ext uri="{FF2B5EF4-FFF2-40B4-BE49-F238E27FC236}">
                <a16:creationId xmlns:a16="http://schemas.microsoft.com/office/drawing/2014/main" id="{6DA72B19-430C-4035-BDF5-24B815EB365E}"/>
              </a:ext>
            </a:extLst>
          </p:cNvPr>
          <p:cNvSpPr>
            <a:spLocks noGrp="1"/>
          </p:cNvSpPr>
          <p:nvPr>
            <p:ph idx="1"/>
          </p:nvPr>
        </p:nvSpPr>
        <p:spPr/>
        <p:txBody>
          <a:bodyPr>
            <a:normAutofit fontScale="77500" lnSpcReduction="20000"/>
          </a:bodyPr>
          <a:lstStyle/>
          <a:p>
            <a:r>
              <a:rPr lang="en-US" dirty="0"/>
              <a:t>Middle School: GLSEN’s Challenging Assumptions lesson provides students an opportunity to experience what it’s like to be labeled in a negative way, and as a result, develop empathy for those who others label, even though those labels don’t fit. </a:t>
            </a:r>
          </a:p>
          <a:p>
            <a:endParaRPr lang="en-US" dirty="0"/>
          </a:p>
          <a:p>
            <a:r>
              <a:rPr lang="en-US" dirty="0"/>
              <a:t>High School: GLSEN’s Learning Empowerment and Self-Identification encourages students to explore how self-identification can be empowering, and have discussions about what it means to be proud of the labels and identities that we all hold. They will also explore the damage that can be done when someone applies labels to another person without that person’s permission (consent). </a:t>
            </a:r>
          </a:p>
          <a:p>
            <a:pPr marL="0" indent="0">
              <a:buNone/>
            </a:pPr>
            <a:endParaRPr lang="en-US" dirty="0"/>
          </a:p>
        </p:txBody>
      </p:sp>
      <p:sp>
        <p:nvSpPr>
          <p:cNvPr id="6" name="TextBox 5">
            <a:extLst>
              <a:ext uri="{FF2B5EF4-FFF2-40B4-BE49-F238E27FC236}">
                <a16:creationId xmlns:a16="http://schemas.microsoft.com/office/drawing/2014/main" id="{ADA717D3-2B86-4D90-9157-7A2F814607C9}"/>
              </a:ext>
            </a:extLst>
          </p:cNvPr>
          <p:cNvSpPr txBox="1"/>
          <p:nvPr/>
        </p:nvSpPr>
        <p:spPr>
          <a:xfrm>
            <a:off x="0" y="6427113"/>
            <a:ext cx="9655892" cy="430887"/>
          </a:xfrm>
          <a:prstGeom prst="rect">
            <a:avLst/>
          </a:prstGeom>
          <a:noFill/>
        </p:spPr>
        <p:txBody>
          <a:bodyPr wrap="square" rtlCol="0">
            <a:spAutoFit/>
          </a:bodyPr>
          <a:lstStyle/>
          <a:p>
            <a:r>
              <a:rPr lang="en-US" sz="1100" dirty="0">
                <a:solidFill>
                  <a:schemeClr val="bg2"/>
                </a:solidFill>
              </a:rPr>
              <a:t>GLSEN –</a:t>
            </a:r>
            <a:br>
              <a:rPr lang="en-US" sz="1100" dirty="0">
                <a:solidFill>
                  <a:schemeClr val="bg2"/>
                </a:solidFill>
              </a:rPr>
            </a:br>
            <a:r>
              <a:rPr lang="en-US" sz="1100" dirty="0">
                <a:solidFill>
                  <a:schemeClr val="bg2"/>
                </a:solidFill>
              </a:rPr>
              <a:t> </a:t>
            </a:r>
            <a:r>
              <a:rPr lang="en-US" sz="1100" dirty="0">
                <a:solidFill>
                  <a:schemeClr val="bg2"/>
                </a:solidFill>
                <a:hlinkClick r:id="rId2"/>
              </a:rPr>
              <a:t>https://www.glsen.org/sites/default/files/2019-11/GLSEN_LGBTQ_Inclusive_Curriculum_Resource_2019_0.pdf</a:t>
            </a:r>
            <a:r>
              <a:rPr lang="en-US" sz="1100" dirty="0">
                <a:solidFill>
                  <a:schemeClr val="bg2"/>
                </a:solidFill>
              </a:rPr>
              <a:t> </a:t>
            </a:r>
          </a:p>
        </p:txBody>
      </p:sp>
    </p:spTree>
    <p:extLst>
      <p:ext uri="{BB962C8B-B14F-4D97-AF65-F5344CB8AC3E}">
        <p14:creationId xmlns:p14="http://schemas.microsoft.com/office/powerpoint/2010/main" val="3101462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80-6BB7-4F6D-9DE4-E30AA941901F}"/>
              </a:ext>
            </a:extLst>
          </p:cNvPr>
          <p:cNvSpPr>
            <a:spLocks noGrp="1"/>
          </p:cNvSpPr>
          <p:nvPr>
            <p:ph type="title"/>
          </p:nvPr>
        </p:nvSpPr>
        <p:spPr>
          <a:xfrm>
            <a:off x="623888" y="1709741"/>
            <a:ext cx="8621712" cy="2852737"/>
          </a:xfrm>
        </p:spPr>
        <p:txBody>
          <a:bodyPr/>
          <a:lstStyle/>
          <a:p>
            <a:r>
              <a:rPr lang="en-US" b="1">
                <a:solidFill>
                  <a:schemeClr val="tx2"/>
                </a:solidFill>
              </a:rPr>
              <a:t>Inclusive Policies</a:t>
            </a:r>
          </a:p>
        </p:txBody>
      </p:sp>
    </p:spTree>
    <p:extLst>
      <p:ext uri="{BB962C8B-B14F-4D97-AF65-F5344CB8AC3E}">
        <p14:creationId xmlns:p14="http://schemas.microsoft.com/office/powerpoint/2010/main" val="366565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E8BA6B3-26CA-46A3-80C6-33F8C2C4D8CA}"/>
              </a:ext>
            </a:extLst>
          </p:cNvPr>
          <p:cNvGraphicFramePr>
            <a:graphicFrameLocks noGrp="1"/>
          </p:cNvGraphicFramePr>
          <p:nvPr>
            <p:ph idx="1"/>
          </p:nvPr>
        </p:nvGraphicFramePr>
        <p:xfrm>
          <a:off x="628650" y="416284"/>
          <a:ext cx="788670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99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1F9F486-765D-4EF0-9143-BED83516FD8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D52F8D0-B820-434F-B87F-55496BCB57D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8B224BEC-C25D-4C96-AD4B-16D3D7080A6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CF925EC5-68BA-4DDE-80D1-AA4E7C441CD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FEFF41B5-A851-426B-BD4B-248B7CF4D3C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9BBF-AFF8-4D29-BDAF-3AD7CC72EDC2}"/>
              </a:ext>
            </a:extLst>
          </p:cNvPr>
          <p:cNvSpPr>
            <a:spLocks noGrp="1"/>
          </p:cNvSpPr>
          <p:nvPr>
            <p:ph type="title"/>
          </p:nvPr>
        </p:nvSpPr>
        <p:spPr>
          <a:xfrm>
            <a:off x="628650" y="-272181"/>
            <a:ext cx="7886700" cy="1325563"/>
          </a:xfrm>
        </p:spPr>
        <p:txBody>
          <a:bodyPr/>
          <a:lstStyle/>
          <a:p>
            <a:r>
              <a:rPr lang="en-US" b="1"/>
              <a:t>Example of Heterosexism</a:t>
            </a:r>
          </a:p>
        </p:txBody>
      </p:sp>
      <p:sp>
        <p:nvSpPr>
          <p:cNvPr id="3" name="Content Placeholder 2">
            <a:extLst>
              <a:ext uri="{FF2B5EF4-FFF2-40B4-BE49-F238E27FC236}">
                <a16:creationId xmlns:a16="http://schemas.microsoft.com/office/drawing/2014/main" id="{D2BA4BF9-AC8D-425E-82C5-EBAD89EF9739}"/>
              </a:ext>
            </a:extLst>
          </p:cNvPr>
          <p:cNvSpPr>
            <a:spLocks noGrp="1"/>
          </p:cNvSpPr>
          <p:nvPr>
            <p:ph idx="1"/>
          </p:nvPr>
        </p:nvSpPr>
        <p:spPr>
          <a:xfrm>
            <a:off x="754740" y="5022227"/>
            <a:ext cx="7886700" cy="1553237"/>
          </a:xfrm>
        </p:spPr>
        <p:txBody>
          <a:bodyPr>
            <a:normAutofit/>
          </a:bodyPr>
          <a:lstStyle/>
          <a:p>
            <a:r>
              <a:rPr lang="en-US" sz="2400"/>
              <a:t>Assumes everyone is heterosexual</a:t>
            </a:r>
          </a:p>
          <a:p>
            <a:r>
              <a:rPr lang="en-US" sz="2400"/>
              <a:t>Assumes everyone is cisgender</a:t>
            </a:r>
          </a:p>
          <a:p>
            <a:r>
              <a:rPr lang="en-US" sz="2400"/>
              <a:t>Assumes there are only two genders</a:t>
            </a:r>
          </a:p>
        </p:txBody>
      </p:sp>
      <p:sp>
        <p:nvSpPr>
          <p:cNvPr id="12" name="TextBox 11">
            <a:extLst>
              <a:ext uri="{FF2B5EF4-FFF2-40B4-BE49-F238E27FC236}">
                <a16:creationId xmlns:a16="http://schemas.microsoft.com/office/drawing/2014/main" id="{16B94F3A-CFE8-494C-AFAF-CF6BF3031E19}"/>
              </a:ext>
            </a:extLst>
          </p:cNvPr>
          <p:cNvSpPr txBox="1"/>
          <p:nvPr/>
        </p:nvSpPr>
        <p:spPr>
          <a:xfrm>
            <a:off x="452599" y="663879"/>
            <a:ext cx="8490985" cy="707886"/>
          </a:xfrm>
          <a:prstGeom prst="rect">
            <a:avLst/>
          </a:prstGeom>
          <a:noFill/>
        </p:spPr>
        <p:txBody>
          <a:bodyPr wrap="square" rtlCol="0">
            <a:spAutoFit/>
          </a:bodyPr>
          <a:lstStyle/>
          <a:p>
            <a:r>
              <a:rPr lang="en-US" sz="2000"/>
              <a:t>Question: On college campuses why don’t we have men and women share bedrooms? What are we afraid might happen?</a:t>
            </a:r>
          </a:p>
        </p:txBody>
      </p:sp>
      <p:sp>
        <p:nvSpPr>
          <p:cNvPr id="17" name="TextBox 16">
            <a:extLst>
              <a:ext uri="{FF2B5EF4-FFF2-40B4-BE49-F238E27FC236}">
                <a16:creationId xmlns:a16="http://schemas.microsoft.com/office/drawing/2014/main" id="{CA2A25DE-86C4-4B05-924F-5BA31DC84082}"/>
              </a:ext>
            </a:extLst>
          </p:cNvPr>
          <p:cNvSpPr txBox="1"/>
          <p:nvPr/>
        </p:nvSpPr>
        <p:spPr>
          <a:xfrm>
            <a:off x="452598" y="1467721"/>
            <a:ext cx="8490985" cy="707886"/>
          </a:xfrm>
          <a:prstGeom prst="rect">
            <a:avLst/>
          </a:prstGeom>
          <a:noFill/>
        </p:spPr>
        <p:txBody>
          <a:bodyPr wrap="square" rtlCol="0">
            <a:spAutoFit/>
          </a:bodyPr>
          <a:lstStyle/>
          <a:p>
            <a:r>
              <a:rPr lang="en-US" sz="2000"/>
              <a:t>College Goal: Ensure no roommates ever engage in sexual activity with each other.</a:t>
            </a:r>
          </a:p>
        </p:txBody>
      </p:sp>
      <p:grpSp>
        <p:nvGrpSpPr>
          <p:cNvPr id="19" name="Group 18">
            <a:extLst>
              <a:ext uri="{FF2B5EF4-FFF2-40B4-BE49-F238E27FC236}">
                <a16:creationId xmlns:a16="http://schemas.microsoft.com/office/drawing/2014/main" id="{C81BE86C-BAA2-42D5-A14F-7BA8746A309F}"/>
              </a:ext>
            </a:extLst>
          </p:cNvPr>
          <p:cNvGrpSpPr/>
          <p:nvPr/>
        </p:nvGrpSpPr>
        <p:grpSpPr>
          <a:xfrm>
            <a:off x="502559" y="2653758"/>
            <a:ext cx="8062751" cy="1941299"/>
            <a:chOff x="502559" y="2653758"/>
            <a:chExt cx="8062751" cy="1941299"/>
          </a:xfrm>
        </p:grpSpPr>
        <p:grpSp>
          <p:nvGrpSpPr>
            <p:cNvPr id="4" name="Group 3">
              <a:extLst>
                <a:ext uri="{FF2B5EF4-FFF2-40B4-BE49-F238E27FC236}">
                  <a16:creationId xmlns:a16="http://schemas.microsoft.com/office/drawing/2014/main" id="{CEC0F775-2DEC-4FB6-9399-C203BDC36F3A}"/>
                </a:ext>
              </a:extLst>
            </p:cNvPr>
            <p:cNvGrpSpPr/>
            <p:nvPr/>
          </p:nvGrpSpPr>
          <p:grpSpPr>
            <a:xfrm>
              <a:off x="502559" y="2653758"/>
              <a:ext cx="1802086" cy="1941299"/>
              <a:chOff x="214605" y="2372002"/>
              <a:chExt cx="3230560" cy="3422820"/>
            </a:xfrm>
          </p:grpSpPr>
          <p:pic>
            <p:nvPicPr>
              <p:cNvPr id="5" name="Picture 4">
                <a:extLst>
                  <a:ext uri="{FF2B5EF4-FFF2-40B4-BE49-F238E27FC236}">
                    <a16:creationId xmlns:a16="http://schemas.microsoft.com/office/drawing/2014/main" id="{DBF7E7BE-6964-4B5A-937A-8C16866C9286}"/>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1385" r="24340"/>
              <a:stretch/>
            </p:blipFill>
            <p:spPr>
              <a:xfrm>
                <a:off x="1893455" y="3732804"/>
                <a:ext cx="775855" cy="2062018"/>
              </a:xfrm>
              <a:prstGeom prst="rect">
                <a:avLst/>
              </a:prstGeom>
            </p:spPr>
          </p:pic>
          <p:pic>
            <p:nvPicPr>
              <p:cNvPr id="6" name="Picture 5">
                <a:extLst>
                  <a:ext uri="{FF2B5EF4-FFF2-40B4-BE49-F238E27FC236}">
                    <a16:creationId xmlns:a16="http://schemas.microsoft.com/office/drawing/2014/main" id="{2E72465A-4F34-4E71-9CF6-98E11E1CF5FD}"/>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4605" y="2372002"/>
                <a:ext cx="1883811" cy="1883811"/>
              </a:xfrm>
              <a:prstGeom prst="rect">
                <a:avLst/>
              </a:prstGeom>
            </p:spPr>
          </p:pic>
          <p:pic>
            <p:nvPicPr>
              <p:cNvPr id="7" name="Picture 6">
                <a:extLst>
                  <a:ext uri="{FF2B5EF4-FFF2-40B4-BE49-F238E27FC236}">
                    <a16:creationId xmlns:a16="http://schemas.microsoft.com/office/drawing/2014/main" id="{D248F883-B69A-49D4-B225-CB92C81508B1}"/>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1385" r="24340"/>
              <a:stretch/>
            </p:blipFill>
            <p:spPr>
              <a:xfrm>
                <a:off x="2669310" y="3732804"/>
                <a:ext cx="775855" cy="2062018"/>
              </a:xfrm>
              <a:prstGeom prst="rect">
                <a:avLst/>
              </a:prstGeom>
            </p:spPr>
          </p:pic>
        </p:grpSp>
        <p:grpSp>
          <p:nvGrpSpPr>
            <p:cNvPr id="8" name="Group 7">
              <a:extLst>
                <a:ext uri="{FF2B5EF4-FFF2-40B4-BE49-F238E27FC236}">
                  <a16:creationId xmlns:a16="http://schemas.microsoft.com/office/drawing/2014/main" id="{F2C8877D-3CFF-48C4-80CB-39DC71EE4C5C}"/>
                </a:ext>
              </a:extLst>
            </p:cNvPr>
            <p:cNvGrpSpPr/>
            <p:nvPr/>
          </p:nvGrpSpPr>
          <p:grpSpPr>
            <a:xfrm>
              <a:off x="6666662" y="2653758"/>
              <a:ext cx="1898648" cy="1895146"/>
              <a:chOff x="5284790" y="2453770"/>
              <a:chExt cx="3230560" cy="3341052"/>
            </a:xfrm>
          </p:grpSpPr>
          <p:pic>
            <p:nvPicPr>
              <p:cNvPr id="9" name="Picture 8">
                <a:extLst>
                  <a:ext uri="{FF2B5EF4-FFF2-40B4-BE49-F238E27FC236}">
                    <a16:creationId xmlns:a16="http://schemas.microsoft.com/office/drawing/2014/main" id="{66F428AE-8210-497F-9604-B5F751D3E95D}"/>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26875" t="-3583" r="47261" b="3583"/>
              <a:stretch/>
            </p:blipFill>
            <p:spPr>
              <a:xfrm>
                <a:off x="6111445" y="3732804"/>
                <a:ext cx="826655" cy="2062018"/>
              </a:xfrm>
              <a:prstGeom prst="rect">
                <a:avLst/>
              </a:prstGeom>
            </p:spPr>
          </p:pic>
          <p:pic>
            <p:nvPicPr>
              <p:cNvPr id="10" name="Picture 9">
                <a:extLst>
                  <a:ext uri="{FF2B5EF4-FFF2-40B4-BE49-F238E27FC236}">
                    <a16:creationId xmlns:a16="http://schemas.microsoft.com/office/drawing/2014/main" id="{40FDDB93-DEA2-4296-BC96-CB04D0DF6144}"/>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26875" t="-3583" r="47261" b="3583"/>
              <a:stretch/>
            </p:blipFill>
            <p:spPr>
              <a:xfrm>
                <a:off x="5284790" y="3732804"/>
                <a:ext cx="826655" cy="2062018"/>
              </a:xfrm>
              <a:prstGeom prst="rect">
                <a:avLst/>
              </a:prstGeom>
            </p:spPr>
          </p:pic>
          <p:pic>
            <p:nvPicPr>
              <p:cNvPr id="11" name="Picture 10">
                <a:extLst>
                  <a:ext uri="{FF2B5EF4-FFF2-40B4-BE49-F238E27FC236}">
                    <a16:creationId xmlns:a16="http://schemas.microsoft.com/office/drawing/2014/main" id="{81C55C8B-9654-4AA1-92E1-1F2452B45D33}"/>
                  </a:ext>
                </a:extLst>
              </p:cNvPr>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31539" y="2453770"/>
                <a:ext cx="1883811" cy="1883811"/>
              </a:xfrm>
              <a:prstGeom prst="rect">
                <a:avLst/>
              </a:prstGeom>
            </p:spPr>
          </p:pic>
        </p:grpSp>
        <p:sp>
          <p:nvSpPr>
            <p:cNvPr id="18" name="TextBox 17">
              <a:extLst>
                <a:ext uri="{FF2B5EF4-FFF2-40B4-BE49-F238E27FC236}">
                  <a16:creationId xmlns:a16="http://schemas.microsoft.com/office/drawing/2014/main" id="{803FCE3F-81F7-4FE7-A1AC-E0B280B6999D}"/>
                </a:ext>
              </a:extLst>
            </p:cNvPr>
            <p:cNvSpPr txBox="1"/>
            <p:nvPr/>
          </p:nvSpPr>
          <p:spPr>
            <a:xfrm>
              <a:off x="2152148" y="2834029"/>
              <a:ext cx="4887435" cy="707886"/>
            </a:xfrm>
            <a:prstGeom prst="rect">
              <a:avLst/>
            </a:prstGeom>
            <a:noFill/>
          </p:spPr>
          <p:txBody>
            <a:bodyPr wrap="square" rtlCol="0">
              <a:spAutoFit/>
            </a:bodyPr>
            <a:lstStyle/>
            <a:p>
              <a:r>
                <a:rPr lang="en-US" sz="2000"/>
                <a:t>Action: All men in the Blue Dorm and all women in the Pink Dorm.</a:t>
              </a:r>
            </a:p>
          </p:txBody>
        </p:sp>
      </p:grpSp>
    </p:spTree>
    <p:extLst>
      <p:ext uri="{BB962C8B-B14F-4D97-AF65-F5344CB8AC3E}">
        <p14:creationId xmlns:p14="http://schemas.microsoft.com/office/powerpoint/2010/main" val="37696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1E5E-FC95-4D05-AC3F-B5CCABAADFD9}"/>
              </a:ext>
            </a:extLst>
          </p:cNvPr>
          <p:cNvSpPr>
            <a:spLocks noGrp="1"/>
          </p:cNvSpPr>
          <p:nvPr>
            <p:ph type="title"/>
          </p:nvPr>
        </p:nvSpPr>
        <p:spPr>
          <a:xfrm>
            <a:off x="628650" y="80450"/>
            <a:ext cx="7886700" cy="1325563"/>
          </a:xfrm>
        </p:spPr>
        <p:txBody>
          <a:bodyPr>
            <a:normAutofit/>
          </a:bodyPr>
          <a:lstStyle/>
          <a:p>
            <a:r>
              <a:rPr lang="en-US" b="1" dirty="0"/>
              <a:t>Training &amp; Consultation</a:t>
            </a:r>
          </a:p>
        </p:txBody>
      </p:sp>
      <p:sp>
        <p:nvSpPr>
          <p:cNvPr id="3" name="Content Placeholder 2">
            <a:extLst>
              <a:ext uri="{FF2B5EF4-FFF2-40B4-BE49-F238E27FC236}">
                <a16:creationId xmlns:a16="http://schemas.microsoft.com/office/drawing/2014/main" id="{A72356DE-C60F-4C2E-A286-B6E6153485CC}"/>
              </a:ext>
            </a:extLst>
          </p:cNvPr>
          <p:cNvSpPr>
            <a:spLocks noGrp="1"/>
          </p:cNvSpPr>
          <p:nvPr>
            <p:ph idx="1"/>
          </p:nvPr>
        </p:nvSpPr>
        <p:spPr>
          <a:xfrm>
            <a:off x="628650" y="1209368"/>
            <a:ext cx="7886700" cy="5260258"/>
          </a:xfrm>
        </p:spPr>
        <p:txBody>
          <a:bodyPr>
            <a:normAutofit fontScale="62500" lnSpcReduction="20000"/>
          </a:bodyPr>
          <a:lstStyle/>
          <a:p>
            <a:pPr marL="0" indent="0">
              <a:buNone/>
            </a:pPr>
            <a:r>
              <a:rPr lang="en-US" sz="3100" b="1" dirty="0"/>
              <a:t>Side by Side provides training to educators on how to best support LGBTQ+ youth. </a:t>
            </a:r>
          </a:p>
          <a:p>
            <a:r>
              <a:rPr lang="en-US" b="1" dirty="0"/>
              <a:t>The Basics</a:t>
            </a:r>
            <a:r>
              <a:rPr lang="en-US" dirty="0"/>
              <a:t> – Understanding LGBTQ+ Youth – Understanding LGBTQ+ identities, risk and protective factors for youth; and, best practices for supporting LGBTQ+ youth in schools,</a:t>
            </a:r>
          </a:p>
          <a:p>
            <a:r>
              <a:rPr lang="en-US" b="1" dirty="0"/>
              <a:t>The Practice</a:t>
            </a:r>
            <a:r>
              <a:rPr lang="en-US" dirty="0"/>
              <a:t> – Putting Allyship into action interactive training: how systemic oppression works against LGBTQ+ youth; positive ally behavior; developing GSAs (Gender &amp; Sexuality Alliances); and, developing policies and practices to support LGBTQ+ youth in your school.</a:t>
            </a:r>
          </a:p>
          <a:p>
            <a:endParaRPr lang="en-US" dirty="0"/>
          </a:p>
          <a:p>
            <a:pPr marL="0" indent="0">
              <a:buNone/>
            </a:pPr>
            <a:r>
              <a:rPr lang="en-US" sz="3100" b="1" dirty="0"/>
              <a:t>Consultation</a:t>
            </a:r>
            <a:r>
              <a:rPr lang="en-US" b="1" dirty="0"/>
              <a:t> </a:t>
            </a:r>
          </a:p>
          <a:p>
            <a:pPr marL="0" indent="0">
              <a:buNone/>
            </a:pPr>
            <a:r>
              <a:rPr lang="en-US" dirty="0"/>
              <a:t>Side by Side offers one-on-one consultation with school administrators.  We can help answer some of the questions you may be struggling with or can share best practices on how to make your school more welcoming to the LGBTQ+ youth you serve.</a:t>
            </a:r>
          </a:p>
          <a:p>
            <a:pPr marL="0" indent="0">
              <a:buNone/>
            </a:pPr>
            <a:endParaRPr lang="en-US" dirty="0"/>
          </a:p>
          <a:p>
            <a:pPr marL="0" indent="0">
              <a:buNone/>
            </a:pPr>
            <a:r>
              <a:rPr lang="en-US" dirty="0"/>
              <a:t>Learn more - </a:t>
            </a:r>
            <a:r>
              <a:rPr lang="en-US" dirty="0">
                <a:hlinkClick r:id="rId2"/>
              </a:rPr>
              <a:t>https://www.sidebysideva.org/school-trainings</a:t>
            </a:r>
            <a:r>
              <a:rPr lang="en-US" dirty="0"/>
              <a:t> </a:t>
            </a:r>
          </a:p>
          <a:p>
            <a:endParaRPr lang="en-US" dirty="0"/>
          </a:p>
        </p:txBody>
      </p:sp>
    </p:spTree>
    <p:extLst>
      <p:ext uri="{BB962C8B-B14F-4D97-AF65-F5344CB8AC3E}">
        <p14:creationId xmlns:p14="http://schemas.microsoft.com/office/powerpoint/2010/main" val="1453635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A9AC-4D77-4AEC-9FB1-2479DA127708}"/>
              </a:ext>
            </a:extLst>
          </p:cNvPr>
          <p:cNvSpPr>
            <a:spLocks noGrp="1"/>
          </p:cNvSpPr>
          <p:nvPr>
            <p:ph type="title"/>
          </p:nvPr>
        </p:nvSpPr>
        <p:spPr>
          <a:xfrm>
            <a:off x="628650" y="42862"/>
            <a:ext cx="7886700" cy="1325563"/>
          </a:xfrm>
        </p:spPr>
        <p:txBody>
          <a:bodyPr>
            <a:normAutofit fontScale="90000"/>
          </a:bodyPr>
          <a:lstStyle/>
          <a:p>
            <a:r>
              <a:rPr lang="en-US" b="1"/>
              <a:t>VA DOE Transgender Policy Guidelines (HB145/SB161)</a:t>
            </a:r>
          </a:p>
        </p:txBody>
      </p:sp>
      <p:sp>
        <p:nvSpPr>
          <p:cNvPr id="3" name="Content Placeholder 2">
            <a:extLst>
              <a:ext uri="{FF2B5EF4-FFF2-40B4-BE49-F238E27FC236}">
                <a16:creationId xmlns:a16="http://schemas.microsoft.com/office/drawing/2014/main" id="{7B316EFD-0CFC-4CE7-83AB-9E4F97E22230}"/>
              </a:ext>
            </a:extLst>
          </p:cNvPr>
          <p:cNvSpPr>
            <a:spLocks noGrp="1"/>
          </p:cNvSpPr>
          <p:nvPr>
            <p:ph idx="1"/>
          </p:nvPr>
        </p:nvSpPr>
        <p:spPr>
          <a:xfrm>
            <a:off x="628650" y="1368425"/>
            <a:ext cx="8353985" cy="4897904"/>
          </a:xfrm>
        </p:spPr>
        <p:txBody>
          <a:bodyPr>
            <a:normAutofit fontScale="70000" lnSpcReduction="20000"/>
          </a:bodyPr>
          <a:lstStyle/>
          <a:p>
            <a:r>
              <a:rPr lang="en-US"/>
              <a:t>Compliance with applicable nondiscrimination laws</a:t>
            </a:r>
            <a:br>
              <a:rPr lang="en-US"/>
            </a:br>
            <a:endParaRPr lang="en-US"/>
          </a:p>
          <a:p>
            <a:r>
              <a:rPr lang="en-US"/>
              <a:t>Maintenance of a safe and supportive learning environment free from discrimination and harassment for all students</a:t>
            </a:r>
            <a:br>
              <a:rPr lang="en-US"/>
            </a:br>
            <a:endParaRPr lang="en-US"/>
          </a:p>
          <a:p>
            <a:r>
              <a:rPr lang="en-US"/>
              <a:t>Prevention of and response of bullying and harassment</a:t>
            </a:r>
            <a:br>
              <a:rPr lang="en-US"/>
            </a:br>
            <a:endParaRPr lang="en-US"/>
          </a:p>
          <a:p>
            <a:r>
              <a:rPr lang="en-US"/>
              <a:t>Maintenance of student records</a:t>
            </a:r>
            <a:br>
              <a:rPr lang="en-US"/>
            </a:br>
            <a:endParaRPr lang="en-US"/>
          </a:p>
          <a:p>
            <a:r>
              <a:rPr lang="en-US"/>
              <a:t>Identification of students</a:t>
            </a:r>
            <a:br>
              <a:rPr lang="en-US"/>
            </a:br>
            <a:endParaRPr lang="en-US"/>
          </a:p>
          <a:p>
            <a:r>
              <a:rPr lang="en-US"/>
              <a:t>Protection of student privacy and confidentiality of sensitive information</a:t>
            </a:r>
            <a:br>
              <a:rPr lang="en-US"/>
            </a:br>
            <a:endParaRPr lang="en-US"/>
          </a:p>
          <a:p>
            <a:r>
              <a:rPr lang="en-US"/>
              <a:t>Enforcement of sex-based dress codes</a:t>
            </a:r>
            <a:br>
              <a:rPr lang="en-US"/>
            </a:br>
            <a:endParaRPr lang="en-US"/>
          </a:p>
          <a:p>
            <a:r>
              <a:rPr lang="en-US"/>
              <a:t>Student participation in sex-specific school activities and events, excluding athletics, and use of school facilities.</a:t>
            </a:r>
          </a:p>
        </p:txBody>
      </p:sp>
    </p:spTree>
    <p:extLst>
      <p:ext uri="{BB962C8B-B14F-4D97-AF65-F5344CB8AC3E}">
        <p14:creationId xmlns:p14="http://schemas.microsoft.com/office/powerpoint/2010/main" val="3471402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AA8F-9C92-465E-BEE4-ACDF48AC35F4}"/>
              </a:ext>
            </a:extLst>
          </p:cNvPr>
          <p:cNvSpPr>
            <a:spLocks noGrp="1"/>
          </p:cNvSpPr>
          <p:nvPr>
            <p:ph type="title"/>
          </p:nvPr>
        </p:nvSpPr>
        <p:spPr/>
        <p:txBody>
          <a:bodyPr>
            <a:noAutofit/>
          </a:bodyPr>
          <a:lstStyle/>
          <a:p>
            <a:r>
              <a:rPr lang="en-US" sz="3600" b="1"/>
              <a:t>Using a Trans Youth’s Chosen Name is Suicide Prevention</a:t>
            </a:r>
            <a:r>
              <a:rPr lang="en-US" sz="3600"/>
              <a:t>​</a:t>
            </a:r>
            <a:endParaRPr lang="en-US" sz="3600" b="1"/>
          </a:p>
        </p:txBody>
      </p:sp>
      <p:sp>
        <p:nvSpPr>
          <p:cNvPr id="3" name="Content Placeholder 2">
            <a:extLst>
              <a:ext uri="{FF2B5EF4-FFF2-40B4-BE49-F238E27FC236}">
                <a16:creationId xmlns:a16="http://schemas.microsoft.com/office/drawing/2014/main" id="{904343D5-8250-48C3-9CAC-C7D1BA81FBB6}"/>
              </a:ext>
            </a:extLst>
          </p:cNvPr>
          <p:cNvSpPr>
            <a:spLocks noGrp="1"/>
          </p:cNvSpPr>
          <p:nvPr>
            <p:ph idx="1"/>
          </p:nvPr>
        </p:nvSpPr>
        <p:spPr/>
        <p:txBody>
          <a:bodyPr/>
          <a:lstStyle/>
          <a:p>
            <a:pPr marL="0" indent="0">
              <a:buNone/>
            </a:pPr>
            <a:r>
              <a:rPr lang="en-US">
                <a:solidFill>
                  <a:schemeClr val="tx2"/>
                </a:solidFill>
              </a:rPr>
              <a:t>Transgender youth who were called by their chosen name consistently at school, home, work, and with friends experience…</a:t>
            </a:r>
            <a:br>
              <a:rPr lang="en-US">
                <a:solidFill>
                  <a:schemeClr val="tx2"/>
                </a:solidFill>
              </a:rPr>
            </a:br>
            <a:endParaRPr lang="en-US">
              <a:solidFill>
                <a:schemeClr val="tx2"/>
              </a:solidFill>
            </a:endParaRPr>
          </a:p>
          <a:p>
            <a:pPr lvl="1"/>
            <a:r>
              <a:rPr lang="en-US">
                <a:solidFill>
                  <a:schemeClr val="tx2"/>
                </a:solidFill>
              </a:rPr>
              <a:t>71% fewer symptoms of severe depression</a:t>
            </a:r>
            <a:br>
              <a:rPr lang="en-US">
                <a:solidFill>
                  <a:schemeClr val="tx2"/>
                </a:solidFill>
              </a:rPr>
            </a:br>
            <a:endParaRPr lang="en-US">
              <a:solidFill>
                <a:schemeClr val="tx2"/>
              </a:solidFill>
            </a:endParaRPr>
          </a:p>
          <a:p>
            <a:pPr lvl="1"/>
            <a:r>
              <a:rPr lang="en-US">
                <a:solidFill>
                  <a:schemeClr val="tx2"/>
                </a:solidFill>
              </a:rPr>
              <a:t>34% decrease in reported thoughts of suicide</a:t>
            </a:r>
            <a:br>
              <a:rPr lang="en-US">
                <a:solidFill>
                  <a:schemeClr val="tx2"/>
                </a:solidFill>
              </a:rPr>
            </a:br>
            <a:endParaRPr lang="en-US">
              <a:solidFill>
                <a:schemeClr val="tx2"/>
              </a:solidFill>
            </a:endParaRPr>
          </a:p>
          <a:p>
            <a:pPr lvl="1"/>
            <a:r>
              <a:rPr lang="en-US">
                <a:solidFill>
                  <a:schemeClr val="tx2"/>
                </a:solidFill>
              </a:rPr>
              <a:t>65% decrease in suicide attempts</a:t>
            </a:r>
          </a:p>
        </p:txBody>
      </p:sp>
      <p:sp>
        <p:nvSpPr>
          <p:cNvPr id="4" name="TextBox 4">
            <a:extLst>
              <a:ext uri="{FF2B5EF4-FFF2-40B4-BE49-F238E27FC236}">
                <a16:creationId xmlns:a16="http://schemas.microsoft.com/office/drawing/2014/main" id="{0CBDE4F8-10D7-4457-A39F-686A4D606CBF}"/>
              </a:ext>
            </a:extLst>
          </p:cNvPr>
          <p:cNvSpPr txBox="1">
            <a:spLocks noChangeArrowheads="1"/>
          </p:cNvSpPr>
          <p:nvPr/>
        </p:nvSpPr>
        <p:spPr bwMode="auto">
          <a:xfrm>
            <a:off x="0" y="6390400"/>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Stephen Austin, “Using Chosen Name Reduces Odds of Depression and Suicide in Transgender Youths,” </a:t>
            </a:r>
            <a:r>
              <a:rPr lang="en-US" altLang="en-US" sz="1200" i="1">
                <a:solidFill>
                  <a:schemeClr val="bg2"/>
                </a:solidFill>
                <a:latin typeface="Verdana" panose="020B0604030504040204" pitchFamily="34" charset="0"/>
                <a:ea typeface="Verdana" panose="020B0604030504040204" pitchFamily="34" charset="0"/>
                <a:cs typeface="Verdana" panose="020B0604030504040204" pitchFamily="34" charset="0"/>
              </a:rPr>
              <a:t>Journal of Adolescent Health, </a:t>
            </a: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March 2018</a:t>
            </a:r>
          </a:p>
        </p:txBody>
      </p:sp>
    </p:spTree>
    <p:extLst>
      <p:ext uri="{BB962C8B-B14F-4D97-AF65-F5344CB8AC3E}">
        <p14:creationId xmlns:p14="http://schemas.microsoft.com/office/powerpoint/2010/main" val="891655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85FD-9547-48CC-BA86-C3B5B51C980D}"/>
              </a:ext>
            </a:extLst>
          </p:cNvPr>
          <p:cNvSpPr>
            <a:spLocks noGrp="1"/>
          </p:cNvSpPr>
          <p:nvPr>
            <p:ph type="title"/>
          </p:nvPr>
        </p:nvSpPr>
        <p:spPr/>
        <p:txBody>
          <a:bodyPr/>
          <a:lstStyle/>
          <a:p>
            <a:r>
              <a:rPr lang="en-US" b="1"/>
              <a:t>The Importance of Gender &amp; Sexuality Alliances</a:t>
            </a:r>
          </a:p>
        </p:txBody>
      </p:sp>
      <p:sp>
        <p:nvSpPr>
          <p:cNvPr id="3" name="Content Placeholder 2">
            <a:extLst>
              <a:ext uri="{FF2B5EF4-FFF2-40B4-BE49-F238E27FC236}">
                <a16:creationId xmlns:a16="http://schemas.microsoft.com/office/drawing/2014/main" id="{B3DDC1E4-1D7D-4353-B239-3C58F65FB314}"/>
              </a:ext>
            </a:extLst>
          </p:cNvPr>
          <p:cNvSpPr>
            <a:spLocks noGrp="1"/>
          </p:cNvSpPr>
          <p:nvPr>
            <p:ph idx="1"/>
          </p:nvPr>
        </p:nvSpPr>
        <p:spPr/>
        <p:txBody>
          <a:bodyPr>
            <a:normAutofit fontScale="92500" lnSpcReduction="10000"/>
          </a:bodyPr>
          <a:lstStyle/>
          <a:p>
            <a:r>
              <a:rPr lang="en-US">
                <a:solidFill>
                  <a:schemeClr val="tx2"/>
                </a:solidFill>
              </a:rPr>
              <a:t>Allows LGBTQ+ students to feel less isolated and alone.</a:t>
            </a:r>
            <a:br>
              <a:rPr lang="en-US">
                <a:solidFill>
                  <a:schemeClr val="tx2"/>
                </a:solidFill>
              </a:rPr>
            </a:br>
            <a:endParaRPr lang="en-US">
              <a:solidFill>
                <a:schemeClr val="tx2"/>
              </a:solidFill>
            </a:endParaRPr>
          </a:p>
          <a:p>
            <a:r>
              <a:rPr lang="en-US">
                <a:solidFill>
                  <a:schemeClr val="tx2"/>
                </a:solidFill>
              </a:rPr>
              <a:t>Provides education and information to the general student body.</a:t>
            </a:r>
            <a:br>
              <a:rPr lang="en-US">
                <a:solidFill>
                  <a:schemeClr val="tx2"/>
                </a:solidFill>
              </a:rPr>
            </a:br>
            <a:endParaRPr lang="en-US">
              <a:solidFill>
                <a:schemeClr val="tx2"/>
              </a:solidFill>
            </a:endParaRPr>
          </a:p>
          <a:p>
            <a:r>
              <a:rPr lang="en-US">
                <a:solidFill>
                  <a:schemeClr val="tx2"/>
                </a:solidFill>
              </a:rPr>
              <a:t>Students at schools with GSAs report lower anti-LGBTQ+ bullying. (1)</a:t>
            </a:r>
            <a:br>
              <a:rPr lang="en-US">
                <a:solidFill>
                  <a:schemeClr val="tx2"/>
                </a:solidFill>
              </a:rPr>
            </a:br>
            <a:endParaRPr lang="en-US">
              <a:solidFill>
                <a:schemeClr val="tx2"/>
              </a:solidFill>
            </a:endParaRPr>
          </a:p>
          <a:p>
            <a:r>
              <a:rPr lang="en-US">
                <a:solidFill>
                  <a:schemeClr val="tx2"/>
                </a:solidFill>
              </a:rPr>
              <a:t>Having a GSA in a school reduces suicide risk for ALL students. (2)</a:t>
            </a:r>
            <a:br>
              <a:rPr lang="en-US">
                <a:solidFill>
                  <a:schemeClr val="tx2"/>
                </a:solidFill>
              </a:rPr>
            </a:br>
            <a:endParaRPr lang="en-US">
              <a:solidFill>
                <a:schemeClr val="tx2"/>
              </a:solidFill>
            </a:endParaRPr>
          </a:p>
          <a:p>
            <a:endParaRPr lang="en-US">
              <a:solidFill>
                <a:schemeClr val="tx2"/>
              </a:solidFill>
            </a:endParaRPr>
          </a:p>
        </p:txBody>
      </p:sp>
      <p:sp>
        <p:nvSpPr>
          <p:cNvPr id="4" name="TextBox 4">
            <a:extLst>
              <a:ext uri="{FF2B5EF4-FFF2-40B4-BE49-F238E27FC236}">
                <a16:creationId xmlns:a16="http://schemas.microsoft.com/office/drawing/2014/main" id="{07DBDB03-6783-42A2-A863-A7D3E23494E7}"/>
              </a:ext>
            </a:extLst>
          </p:cNvPr>
          <p:cNvSpPr txBox="1">
            <a:spLocks noChangeArrowheads="1"/>
          </p:cNvSpPr>
          <p:nvPr/>
        </p:nvSpPr>
        <p:spPr bwMode="auto">
          <a:xfrm>
            <a:off x="0" y="6242141"/>
            <a:ext cx="8256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1. Toomey et all “High School GSAs and Young Adult Well-Being” Applied Developmental Science, November 2011. 2. </a:t>
            </a:r>
            <a:r>
              <a:rPr lang="en-US" altLang="en-US" sz="1200" err="1">
                <a:solidFill>
                  <a:schemeClr val="bg2"/>
                </a:solidFill>
                <a:latin typeface="Verdana" panose="020B0604030504040204" pitchFamily="34" charset="0"/>
                <a:ea typeface="Verdana" panose="020B0604030504040204" pitchFamily="34" charset="0"/>
                <a:cs typeface="Verdana" panose="020B0604030504040204" pitchFamily="34" charset="0"/>
              </a:rPr>
              <a:t>Saewyc</a:t>
            </a: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 et. All “School-Based Strategies to Reduce Suicidal Ideation, Suicide Attempts, and Discrimination Among Sexual Minority and </a:t>
            </a:r>
            <a:r>
              <a:rPr lang="en-US" altLang="en-US" sz="1200" err="1">
                <a:solidFill>
                  <a:schemeClr val="bg2"/>
                </a:solidFill>
                <a:latin typeface="Verdana" panose="020B0604030504040204" pitchFamily="34" charset="0"/>
                <a:ea typeface="Verdana" panose="020B0604030504040204" pitchFamily="34" charset="0"/>
                <a:cs typeface="Verdana" panose="020B0604030504040204" pitchFamily="34" charset="0"/>
              </a:rPr>
              <a:t>Hetersexual</a:t>
            </a: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 Adolescents in </a:t>
            </a:r>
            <a:r>
              <a:rPr lang="en-US" altLang="en-US" sz="1200" err="1">
                <a:solidFill>
                  <a:schemeClr val="bg2"/>
                </a:solidFill>
                <a:latin typeface="Verdana" panose="020B0604030504040204" pitchFamily="34" charset="0"/>
                <a:ea typeface="Verdana" panose="020B0604030504040204" pitchFamily="34" charset="0"/>
                <a:cs typeface="Verdana" panose="020B0604030504040204" pitchFamily="34" charset="0"/>
              </a:rPr>
              <a:t>Wesetern</a:t>
            </a:r>
            <a:r>
              <a:rPr lang="en-US" altLang="en-US" sz="1200">
                <a:solidFill>
                  <a:schemeClr val="bg2"/>
                </a:solidFill>
                <a:latin typeface="Verdana" panose="020B0604030504040204" pitchFamily="34" charset="0"/>
                <a:ea typeface="Verdana" panose="020B0604030504040204" pitchFamily="34" charset="0"/>
                <a:cs typeface="Verdana" panose="020B0604030504040204" pitchFamily="34" charset="0"/>
              </a:rPr>
              <a:t> Canada.”</a:t>
            </a:r>
          </a:p>
        </p:txBody>
      </p:sp>
    </p:spTree>
    <p:extLst>
      <p:ext uri="{BB962C8B-B14F-4D97-AF65-F5344CB8AC3E}">
        <p14:creationId xmlns:p14="http://schemas.microsoft.com/office/powerpoint/2010/main" val="2097617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99D73-E7E9-4A20-B817-B2D4F6A21769}"/>
              </a:ext>
            </a:extLst>
          </p:cNvPr>
          <p:cNvSpPr>
            <a:spLocks noGrp="1"/>
          </p:cNvSpPr>
          <p:nvPr>
            <p:ph type="title"/>
          </p:nvPr>
        </p:nvSpPr>
        <p:spPr>
          <a:xfrm>
            <a:off x="628650" y="365128"/>
            <a:ext cx="7886700" cy="1325563"/>
          </a:xfrm>
        </p:spPr>
        <p:txBody>
          <a:bodyPr anchor="ctr">
            <a:normAutofit/>
          </a:bodyPr>
          <a:lstStyle/>
          <a:p>
            <a:r>
              <a:rPr lang="en-US" b="1"/>
              <a:t>Resources for Further Education</a:t>
            </a:r>
          </a:p>
        </p:txBody>
      </p:sp>
      <p:sp>
        <p:nvSpPr>
          <p:cNvPr id="6" name="Content Placeholder 5">
            <a:extLst>
              <a:ext uri="{FF2B5EF4-FFF2-40B4-BE49-F238E27FC236}">
                <a16:creationId xmlns:a16="http://schemas.microsoft.com/office/drawing/2014/main" id="{759DF483-21E6-43DF-B14C-B0011BC3BCD2}"/>
              </a:ext>
            </a:extLst>
          </p:cNvPr>
          <p:cNvSpPr>
            <a:spLocks noGrp="1"/>
          </p:cNvSpPr>
          <p:nvPr>
            <p:ph sz="half" idx="1"/>
          </p:nvPr>
        </p:nvSpPr>
        <p:spPr>
          <a:xfrm>
            <a:off x="628649" y="1690691"/>
            <a:ext cx="4467785" cy="4486272"/>
          </a:xfrm>
        </p:spPr>
        <p:txBody>
          <a:bodyPr>
            <a:normAutofit fontScale="92500" lnSpcReduction="10000"/>
          </a:bodyPr>
          <a:lstStyle/>
          <a:p>
            <a:r>
              <a:rPr lang="en-US" sz="2400">
                <a:hlinkClick r:id="rId3"/>
              </a:rPr>
              <a:t>GLSEN</a:t>
            </a:r>
            <a:r>
              <a:rPr lang="en-US" sz="2400"/>
              <a:t/>
            </a:r>
            <a:br>
              <a:rPr lang="en-US" sz="2400"/>
            </a:br>
            <a:endParaRPr lang="en-US" sz="2400"/>
          </a:p>
          <a:p>
            <a:r>
              <a:rPr lang="en-US" sz="2400">
                <a:hlinkClick r:id="rId4"/>
              </a:rPr>
              <a:t>GSA Network</a:t>
            </a:r>
            <a:br>
              <a:rPr lang="en-US" sz="2400">
                <a:hlinkClick r:id="rId4"/>
              </a:rPr>
            </a:br>
            <a:endParaRPr lang="en-US" sz="2400"/>
          </a:p>
          <a:p>
            <a:r>
              <a:rPr lang="en-US" sz="2400">
                <a:hlinkClick r:id="rId5"/>
              </a:rPr>
              <a:t>The Trevor Project</a:t>
            </a:r>
            <a:br>
              <a:rPr lang="en-US" sz="2400">
                <a:hlinkClick r:id="rId5"/>
              </a:rPr>
            </a:br>
            <a:endParaRPr lang="en-US" sz="2400"/>
          </a:p>
          <a:p>
            <a:r>
              <a:rPr lang="en-US" sz="2400">
                <a:hlinkClick r:id="rId6"/>
              </a:rPr>
              <a:t>PFLAG</a:t>
            </a:r>
            <a:r>
              <a:rPr lang="en-US" sz="2400"/>
              <a:t/>
            </a:r>
            <a:br>
              <a:rPr lang="en-US" sz="2400"/>
            </a:br>
            <a:endParaRPr lang="en-US" sz="2400"/>
          </a:p>
          <a:p>
            <a:r>
              <a:rPr lang="en-US" sz="2400">
                <a:hlinkClick r:id="rId7"/>
              </a:rPr>
              <a:t>He She Ze and We</a:t>
            </a:r>
            <a:br>
              <a:rPr lang="en-US" sz="2400">
                <a:hlinkClick r:id="rId7"/>
              </a:rPr>
            </a:br>
            <a:endParaRPr lang="en-US" sz="2400"/>
          </a:p>
          <a:p>
            <a:r>
              <a:rPr lang="en-US" sz="2400">
                <a:hlinkClick r:id="rId8"/>
              </a:rPr>
              <a:t>Gender Spectrum</a:t>
            </a:r>
            <a:br>
              <a:rPr lang="en-US" sz="2400">
                <a:hlinkClick r:id="rId8"/>
              </a:rPr>
            </a:br>
            <a:endParaRPr lang="en-US" sz="2400"/>
          </a:p>
          <a:p>
            <a:r>
              <a:rPr lang="en-US" sz="2400">
                <a:hlinkClick r:id="rId9"/>
              </a:rPr>
              <a:t>Teaching Tolerance</a:t>
            </a:r>
            <a:endParaRPr lang="en-US" sz="2400"/>
          </a:p>
        </p:txBody>
      </p:sp>
      <p:pic>
        <p:nvPicPr>
          <p:cNvPr id="8" name="Content Placeholder 7" descr="A picture containing sitting, truck, parked, drawing&#10;&#10;Description automatically generated">
            <a:extLst>
              <a:ext uri="{FF2B5EF4-FFF2-40B4-BE49-F238E27FC236}">
                <a16:creationId xmlns:a16="http://schemas.microsoft.com/office/drawing/2014/main" id="{63FB30EC-205C-4338-909E-13F2A09B0B69}"/>
              </a:ext>
            </a:extLst>
          </p:cNvPr>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4885182" y="2263934"/>
            <a:ext cx="3374136" cy="3474720"/>
          </a:xfrm>
        </p:spPr>
      </p:pic>
    </p:spTree>
    <p:extLst>
      <p:ext uri="{BB962C8B-B14F-4D97-AF65-F5344CB8AC3E}">
        <p14:creationId xmlns:p14="http://schemas.microsoft.com/office/powerpoint/2010/main" val="2654671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7A81-FC06-4D95-ACC0-403280716448}"/>
              </a:ext>
            </a:extLst>
          </p:cNvPr>
          <p:cNvSpPr>
            <a:spLocks noGrp="1"/>
          </p:cNvSpPr>
          <p:nvPr>
            <p:ph type="ctrTitle"/>
          </p:nvPr>
        </p:nvSpPr>
        <p:spPr>
          <a:xfrm>
            <a:off x="100208" y="137181"/>
            <a:ext cx="8946715" cy="2387600"/>
          </a:xfrm>
        </p:spPr>
        <p:txBody>
          <a:bodyPr>
            <a:noAutofit/>
          </a:bodyPr>
          <a:lstStyle/>
          <a:p>
            <a:pPr algn="r"/>
            <a:r>
              <a:rPr lang="en-US" sz="4000" b="1"/>
              <a:t>Questions &amp; Discussion</a:t>
            </a:r>
          </a:p>
        </p:txBody>
      </p:sp>
      <p:sp>
        <p:nvSpPr>
          <p:cNvPr id="3" name="Subtitle 2">
            <a:extLst>
              <a:ext uri="{FF2B5EF4-FFF2-40B4-BE49-F238E27FC236}">
                <a16:creationId xmlns:a16="http://schemas.microsoft.com/office/drawing/2014/main" id="{CA31BDCE-A26F-4735-A7BB-058CA1231703}"/>
              </a:ext>
            </a:extLst>
          </p:cNvPr>
          <p:cNvSpPr>
            <a:spLocks noGrp="1"/>
          </p:cNvSpPr>
          <p:nvPr>
            <p:ph type="subTitle" idx="1"/>
          </p:nvPr>
        </p:nvSpPr>
        <p:spPr>
          <a:xfrm>
            <a:off x="0" y="4579068"/>
            <a:ext cx="9144000" cy="1655762"/>
          </a:xfrm>
        </p:spPr>
        <p:txBody>
          <a:bodyPr>
            <a:normAutofit/>
          </a:bodyPr>
          <a:lstStyle/>
          <a:p>
            <a:pPr algn="r"/>
            <a:r>
              <a:rPr lang="en-US" sz="1800"/>
              <a:t>Facilitated by: </a:t>
            </a:r>
            <a:br>
              <a:rPr lang="en-US" sz="1800"/>
            </a:br>
            <a:r>
              <a:rPr lang="en-US" sz="1800" b="1"/>
              <a:t>Ted Lewis (they/them)</a:t>
            </a:r>
            <a:r>
              <a:rPr lang="en-US" sz="1800"/>
              <a:t>, Executive Director (</a:t>
            </a:r>
            <a:r>
              <a:rPr lang="en-US" sz="1800">
                <a:hlinkClick r:id="rId3"/>
              </a:rPr>
              <a:t>ted.lewis@sidebysideva.org</a:t>
            </a:r>
            <a:r>
              <a:rPr lang="en-US" sz="1800"/>
              <a:t>)</a:t>
            </a:r>
            <a:br>
              <a:rPr lang="en-US" sz="1800"/>
            </a:br>
            <a:r>
              <a:rPr lang="en-US" sz="1800" b="1"/>
              <a:t>John Taylor (he/him)</a:t>
            </a:r>
            <a:r>
              <a:rPr lang="en-US" sz="1800"/>
              <a:t>, Associate Director (</a:t>
            </a:r>
            <a:r>
              <a:rPr lang="en-US" sz="1800">
                <a:hlinkClick r:id="rId4"/>
              </a:rPr>
              <a:t>john.taylor@sidebysideva.org</a:t>
            </a:r>
            <a:r>
              <a:rPr lang="en-US" sz="1800"/>
              <a:t>) </a:t>
            </a:r>
            <a:br>
              <a:rPr lang="en-US" sz="1800"/>
            </a:br>
            <a:r>
              <a:rPr lang="en-US" sz="1800">
                <a:hlinkClick r:id="rId5"/>
              </a:rPr>
              <a:t>www.sidebysideva.org</a:t>
            </a:r>
            <a:r>
              <a:rPr lang="en-US" sz="1800"/>
              <a:t/>
            </a:r>
            <a:br>
              <a:rPr lang="en-US" sz="1800"/>
            </a:br>
            <a:r>
              <a:rPr lang="en-US" sz="1800"/>
              <a:t>Phone: 804-644-4800 </a:t>
            </a:r>
            <a:br>
              <a:rPr lang="en-US" sz="1800"/>
            </a:br>
            <a:r>
              <a:rPr lang="en-US" sz="1800"/>
              <a:t>Youth Support Line: 888-644-4390</a:t>
            </a:r>
          </a:p>
        </p:txBody>
      </p:sp>
      <p:pic>
        <p:nvPicPr>
          <p:cNvPr id="4" name="Picture 1">
            <a:extLst>
              <a:ext uri="{FF2B5EF4-FFF2-40B4-BE49-F238E27FC236}">
                <a16:creationId xmlns:a16="http://schemas.microsoft.com/office/drawing/2014/main" id="{CC5697F9-1312-404E-A3CB-9D48698F4EE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002049" y="2524781"/>
            <a:ext cx="1860115" cy="191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97B8D5B8-D26F-4592-AC87-7D3D9CFFEA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836" y="2578568"/>
            <a:ext cx="6194924" cy="1863317"/>
          </a:xfrm>
          <a:prstGeom prst="rect">
            <a:avLst/>
          </a:prstGeom>
        </p:spPr>
      </p:pic>
    </p:spTree>
    <p:extLst>
      <p:ext uri="{BB962C8B-B14F-4D97-AF65-F5344CB8AC3E}">
        <p14:creationId xmlns:p14="http://schemas.microsoft.com/office/powerpoint/2010/main" val="256177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00B4-9B67-438E-9987-4C2DF9E46E41}"/>
              </a:ext>
            </a:extLst>
          </p:cNvPr>
          <p:cNvSpPr>
            <a:spLocks noGrp="1"/>
          </p:cNvSpPr>
          <p:nvPr>
            <p:ph type="title"/>
          </p:nvPr>
        </p:nvSpPr>
        <p:spPr/>
        <p:txBody>
          <a:bodyPr/>
          <a:lstStyle/>
          <a:p>
            <a:r>
              <a:rPr lang="en-US" b="1" dirty="0"/>
              <a:t>Webinar Agenda</a:t>
            </a:r>
          </a:p>
        </p:txBody>
      </p:sp>
      <p:sp>
        <p:nvSpPr>
          <p:cNvPr id="3" name="Content Placeholder 2">
            <a:extLst>
              <a:ext uri="{FF2B5EF4-FFF2-40B4-BE49-F238E27FC236}">
                <a16:creationId xmlns:a16="http://schemas.microsoft.com/office/drawing/2014/main" id="{DB4E405C-8A71-46FA-A687-9AD1345BA2CB}"/>
              </a:ext>
            </a:extLst>
          </p:cNvPr>
          <p:cNvSpPr>
            <a:spLocks noGrp="1"/>
          </p:cNvSpPr>
          <p:nvPr>
            <p:ph idx="1"/>
          </p:nvPr>
        </p:nvSpPr>
        <p:spPr/>
        <p:txBody>
          <a:bodyPr>
            <a:normAutofit/>
          </a:bodyPr>
          <a:lstStyle/>
          <a:p>
            <a:pPr marL="514350" indent="-514350">
              <a:buFont typeface="+mj-lt"/>
              <a:buAutoNum type="arabicPeriod"/>
            </a:pPr>
            <a:r>
              <a:rPr lang="en-US" dirty="0">
                <a:solidFill>
                  <a:schemeClr val="tx2"/>
                </a:solidFill>
              </a:rPr>
              <a:t>Who are LGBTQ+ Students?</a:t>
            </a:r>
            <a:br>
              <a:rPr lang="en-US" dirty="0">
                <a:solidFill>
                  <a:schemeClr val="tx2"/>
                </a:solidFill>
              </a:rPr>
            </a:br>
            <a:endParaRPr lang="en-US" dirty="0">
              <a:solidFill>
                <a:schemeClr val="tx2"/>
              </a:solidFill>
            </a:endParaRPr>
          </a:p>
          <a:p>
            <a:pPr marL="514350" indent="-514350">
              <a:buFont typeface="+mj-lt"/>
              <a:buAutoNum type="arabicPeriod"/>
            </a:pPr>
            <a:r>
              <a:rPr lang="en-US" dirty="0">
                <a:solidFill>
                  <a:schemeClr val="tx2"/>
                </a:solidFill>
              </a:rPr>
              <a:t>Parent &amp; Family Engagement</a:t>
            </a:r>
            <a:br>
              <a:rPr lang="en-US" dirty="0">
                <a:solidFill>
                  <a:schemeClr val="tx2"/>
                </a:solidFill>
              </a:rPr>
            </a:br>
            <a:endParaRPr lang="en-US" dirty="0">
              <a:solidFill>
                <a:schemeClr val="tx2"/>
              </a:solidFill>
            </a:endParaRPr>
          </a:p>
          <a:p>
            <a:pPr marL="514350" indent="-514350">
              <a:buFont typeface="+mj-lt"/>
              <a:buAutoNum type="arabicPeriod"/>
            </a:pPr>
            <a:r>
              <a:rPr lang="en-US" dirty="0">
                <a:solidFill>
                  <a:schemeClr val="tx2"/>
                </a:solidFill>
              </a:rPr>
              <a:t>Bullying &amp; School Discipline</a:t>
            </a:r>
            <a:br>
              <a:rPr lang="en-US" dirty="0">
                <a:solidFill>
                  <a:schemeClr val="tx2"/>
                </a:solidFill>
              </a:rPr>
            </a:br>
            <a:endParaRPr lang="en-US" dirty="0">
              <a:solidFill>
                <a:schemeClr val="tx2"/>
              </a:solidFill>
            </a:endParaRPr>
          </a:p>
          <a:p>
            <a:pPr marL="514350" indent="-514350">
              <a:buFont typeface="+mj-lt"/>
              <a:buAutoNum type="arabicPeriod"/>
            </a:pPr>
            <a:r>
              <a:rPr lang="en-US" dirty="0">
                <a:solidFill>
                  <a:schemeClr val="tx2"/>
                </a:solidFill>
              </a:rPr>
              <a:t>Social &amp; Emotional Learning</a:t>
            </a:r>
            <a:br>
              <a:rPr lang="en-US" dirty="0">
                <a:solidFill>
                  <a:schemeClr val="tx2"/>
                </a:solidFill>
              </a:rPr>
            </a:br>
            <a:endParaRPr lang="en-US" dirty="0">
              <a:solidFill>
                <a:schemeClr val="tx2"/>
              </a:solidFill>
            </a:endParaRPr>
          </a:p>
          <a:p>
            <a:pPr marL="514350" indent="-514350">
              <a:buFont typeface="+mj-lt"/>
              <a:buAutoNum type="arabicPeriod"/>
            </a:pPr>
            <a:r>
              <a:rPr lang="en-US" dirty="0">
                <a:solidFill>
                  <a:schemeClr val="tx2"/>
                </a:solidFill>
              </a:rPr>
              <a:t>Inclusive Policies</a:t>
            </a:r>
          </a:p>
        </p:txBody>
      </p:sp>
    </p:spTree>
    <p:extLst>
      <p:ext uri="{BB962C8B-B14F-4D97-AF65-F5344CB8AC3E}">
        <p14:creationId xmlns:p14="http://schemas.microsoft.com/office/powerpoint/2010/main" val="3693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00B4-9B67-438E-9987-4C2DF9E46E41}"/>
              </a:ext>
            </a:extLst>
          </p:cNvPr>
          <p:cNvSpPr>
            <a:spLocks noGrp="1"/>
          </p:cNvSpPr>
          <p:nvPr>
            <p:ph type="title"/>
          </p:nvPr>
        </p:nvSpPr>
        <p:spPr>
          <a:xfrm>
            <a:off x="628650" y="365128"/>
            <a:ext cx="8515350" cy="1325563"/>
          </a:xfrm>
        </p:spPr>
        <p:txBody>
          <a:bodyPr>
            <a:normAutofit/>
          </a:bodyPr>
          <a:lstStyle/>
          <a:p>
            <a:r>
              <a:rPr lang="en-US" sz="3600" b="1" dirty="0"/>
              <a:t>Reminders for Our Time Together</a:t>
            </a:r>
          </a:p>
        </p:txBody>
      </p:sp>
      <p:sp>
        <p:nvSpPr>
          <p:cNvPr id="3" name="Content Placeholder 2">
            <a:extLst>
              <a:ext uri="{FF2B5EF4-FFF2-40B4-BE49-F238E27FC236}">
                <a16:creationId xmlns:a16="http://schemas.microsoft.com/office/drawing/2014/main" id="{DB4E405C-8A71-46FA-A687-9AD1345BA2CB}"/>
              </a:ext>
            </a:extLst>
          </p:cNvPr>
          <p:cNvSpPr>
            <a:spLocks noGrp="1"/>
          </p:cNvSpPr>
          <p:nvPr>
            <p:ph idx="1"/>
          </p:nvPr>
        </p:nvSpPr>
        <p:spPr>
          <a:xfrm>
            <a:off x="110837" y="1487055"/>
            <a:ext cx="9033162" cy="4689908"/>
          </a:xfrm>
        </p:spPr>
        <p:txBody>
          <a:bodyPr>
            <a:normAutofit lnSpcReduction="10000"/>
          </a:bodyPr>
          <a:lstStyle/>
          <a:p>
            <a:pPr marL="514350" indent="-514350">
              <a:buFont typeface="+mj-lt"/>
              <a:buAutoNum type="arabicPeriod"/>
            </a:pPr>
            <a:r>
              <a:rPr lang="en-US" dirty="0">
                <a:solidFill>
                  <a:schemeClr val="tx2"/>
                </a:solidFill>
              </a:rPr>
              <a:t>Open your mind to something new today.</a:t>
            </a:r>
            <a:br>
              <a:rPr lang="en-US" dirty="0">
                <a:solidFill>
                  <a:schemeClr val="tx2"/>
                </a:solidFill>
              </a:rPr>
            </a:br>
            <a:endParaRPr lang="en-US" dirty="0">
              <a:solidFill>
                <a:schemeClr val="tx2"/>
              </a:solidFill>
            </a:endParaRPr>
          </a:p>
          <a:p>
            <a:pPr marL="514350" indent="-514350">
              <a:buFont typeface="+mj-lt"/>
              <a:buAutoNum type="arabicPeriod"/>
            </a:pPr>
            <a:r>
              <a:rPr lang="en-US" dirty="0">
                <a:solidFill>
                  <a:schemeClr val="tx2"/>
                </a:solidFill>
              </a:rPr>
              <a:t>Prepare yourself for some difficult statistics and realities of LGBTQ+ students.</a:t>
            </a:r>
            <a:br>
              <a:rPr lang="en-US" dirty="0">
                <a:solidFill>
                  <a:schemeClr val="tx2"/>
                </a:solidFill>
              </a:rPr>
            </a:br>
            <a:endParaRPr lang="en-US" dirty="0">
              <a:solidFill>
                <a:schemeClr val="tx2"/>
              </a:solidFill>
            </a:endParaRPr>
          </a:p>
          <a:p>
            <a:pPr marL="514350" indent="-514350">
              <a:buFont typeface="+mj-lt"/>
              <a:buAutoNum type="arabicPeriod"/>
            </a:pPr>
            <a:r>
              <a:rPr lang="en-US" dirty="0">
                <a:solidFill>
                  <a:schemeClr val="tx2"/>
                </a:solidFill>
              </a:rPr>
              <a:t>Everyone makes mistakes, it’s ok to mess up!</a:t>
            </a:r>
            <a:br>
              <a:rPr lang="en-US" dirty="0">
                <a:solidFill>
                  <a:schemeClr val="tx2"/>
                </a:solidFill>
              </a:rPr>
            </a:br>
            <a:endParaRPr lang="en-US" dirty="0">
              <a:solidFill>
                <a:schemeClr val="tx2"/>
              </a:solidFill>
            </a:endParaRPr>
          </a:p>
          <a:p>
            <a:pPr marL="514350" indent="-514350">
              <a:buFont typeface="+mj-lt"/>
              <a:buAutoNum type="arabicPeriod"/>
            </a:pPr>
            <a:r>
              <a:rPr lang="en-US" dirty="0">
                <a:solidFill>
                  <a:schemeClr val="tx2"/>
                </a:solidFill>
              </a:rPr>
              <a:t>Push yourself to ask questions. </a:t>
            </a:r>
            <a:br>
              <a:rPr lang="en-US" dirty="0">
                <a:solidFill>
                  <a:schemeClr val="tx2"/>
                </a:solidFill>
              </a:rPr>
            </a:br>
            <a:endParaRPr lang="en-US" dirty="0">
              <a:solidFill>
                <a:schemeClr val="tx2"/>
              </a:solidFill>
            </a:endParaRPr>
          </a:p>
          <a:p>
            <a:pPr marL="514350" indent="-514350">
              <a:buFont typeface="+mj-lt"/>
              <a:buAutoNum type="arabicPeriod"/>
            </a:pPr>
            <a:r>
              <a:rPr lang="en-US" dirty="0">
                <a:solidFill>
                  <a:schemeClr val="tx2"/>
                </a:solidFill>
              </a:rPr>
              <a:t>Remember you are not in this alone, Side by Side is an on-going partner in this work.</a:t>
            </a:r>
          </a:p>
        </p:txBody>
      </p:sp>
    </p:spTree>
    <p:extLst>
      <p:ext uri="{BB962C8B-B14F-4D97-AF65-F5344CB8AC3E}">
        <p14:creationId xmlns:p14="http://schemas.microsoft.com/office/powerpoint/2010/main" val="21800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80-6BB7-4F6D-9DE4-E30AA941901F}"/>
              </a:ext>
            </a:extLst>
          </p:cNvPr>
          <p:cNvSpPr>
            <a:spLocks noGrp="1"/>
          </p:cNvSpPr>
          <p:nvPr>
            <p:ph type="title"/>
          </p:nvPr>
        </p:nvSpPr>
        <p:spPr>
          <a:xfrm>
            <a:off x="623888" y="1709741"/>
            <a:ext cx="8621712" cy="2852737"/>
          </a:xfrm>
        </p:spPr>
        <p:txBody>
          <a:bodyPr/>
          <a:lstStyle/>
          <a:p>
            <a:r>
              <a:rPr lang="en-US" b="1" dirty="0">
                <a:solidFill>
                  <a:schemeClr val="tx2"/>
                </a:solidFill>
              </a:rPr>
              <a:t>Who are LGBTQ+ Students?</a:t>
            </a:r>
          </a:p>
        </p:txBody>
      </p:sp>
    </p:spTree>
    <p:extLst>
      <p:ext uri="{BB962C8B-B14F-4D97-AF65-F5344CB8AC3E}">
        <p14:creationId xmlns:p14="http://schemas.microsoft.com/office/powerpoint/2010/main" val="312218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92B13-86B2-4265-9DB9-FFB28B46B83D}"/>
              </a:ext>
            </a:extLst>
          </p:cNvPr>
          <p:cNvSpPr>
            <a:spLocks noGrp="1"/>
          </p:cNvSpPr>
          <p:nvPr>
            <p:ph type="title"/>
          </p:nvPr>
        </p:nvSpPr>
        <p:spPr/>
        <p:txBody>
          <a:bodyPr/>
          <a:lstStyle/>
          <a:p>
            <a:r>
              <a:rPr lang="en-US" b="1" dirty="0"/>
              <a:t>LGBTQ+</a:t>
            </a:r>
          </a:p>
        </p:txBody>
      </p:sp>
      <p:sp>
        <p:nvSpPr>
          <p:cNvPr id="5" name="Content Placeholder 4">
            <a:extLst>
              <a:ext uri="{FF2B5EF4-FFF2-40B4-BE49-F238E27FC236}">
                <a16:creationId xmlns:a16="http://schemas.microsoft.com/office/drawing/2014/main" id="{AF35068E-BA7A-4006-905A-4EFE87E67B6C}"/>
              </a:ext>
            </a:extLst>
          </p:cNvPr>
          <p:cNvSpPr>
            <a:spLocks noGrp="1"/>
          </p:cNvSpPr>
          <p:nvPr>
            <p:ph idx="1"/>
          </p:nvPr>
        </p:nvSpPr>
        <p:spPr/>
        <p:txBody>
          <a:bodyPr>
            <a:normAutofit/>
          </a:bodyPr>
          <a:lstStyle/>
          <a:p>
            <a:pPr marL="0" indent="0">
              <a:buNone/>
            </a:pPr>
            <a:r>
              <a:rPr lang="en-US" sz="4400" dirty="0">
                <a:solidFill>
                  <a:schemeClr val="tx2"/>
                </a:solidFill>
              </a:rPr>
              <a:t>L – Lesbian</a:t>
            </a:r>
          </a:p>
          <a:p>
            <a:pPr marL="0" indent="0">
              <a:buNone/>
            </a:pPr>
            <a:r>
              <a:rPr lang="en-US" sz="4400" dirty="0">
                <a:solidFill>
                  <a:schemeClr val="tx2"/>
                </a:solidFill>
              </a:rPr>
              <a:t>G – Gay</a:t>
            </a:r>
          </a:p>
          <a:p>
            <a:pPr marL="0" indent="0">
              <a:buNone/>
            </a:pPr>
            <a:r>
              <a:rPr lang="en-US" sz="4400" dirty="0">
                <a:solidFill>
                  <a:schemeClr val="tx2"/>
                </a:solidFill>
              </a:rPr>
              <a:t>B – Bisexual </a:t>
            </a:r>
          </a:p>
          <a:p>
            <a:pPr marL="0" indent="0">
              <a:buNone/>
            </a:pPr>
            <a:r>
              <a:rPr lang="en-US" sz="4400" dirty="0">
                <a:solidFill>
                  <a:schemeClr val="tx2"/>
                </a:solidFill>
              </a:rPr>
              <a:t>T – Transgender</a:t>
            </a:r>
          </a:p>
          <a:p>
            <a:pPr marL="0" indent="0">
              <a:buNone/>
            </a:pPr>
            <a:r>
              <a:rPr lang="en-US" sz="4400" dirty="0">
                <a:solidFill>
                  <a:schemeClr val="tx2"/>
                </a:solidFill>
              </a:rPr>
              <a:t>Q – Queer and Questioning</a:t>
            </a:r>
          </a:p>
        </p:txBody>
      </p:sp>
    </p:spTree>
    <p:extLst>
      <p:ext uri="{BB962C8B-B14F-4D97-AF65-F5344CB8AC3E}">
        <p14:creationId xmlns:p14="http://schemas.microsoft.com/office/powerpoint/2010/main" val="30219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9866-64E6-421A-B205-582734AE9546}"/>
              </a:ext>
            </a:extLst>
          </p:cNvPr>
          <p:cNvSpPr>
            <a:spLocks noGrp="1"/>
          </p:cNvSpPr>
          <p:nvPr>
            <p:ph type="title"/>
          </p:nvPr>
        </p:nvSpPr>
        <p:spPr/>
        <p:txBody>
          <a:bodyPr/>
          <a:lstStyle/>
          <a:p>
            <a:r>
              <a:rPr lang="en-US" b="1" dirty="0"/>
              <a:t>Identities Abound (+)</a:t>
            </a:r>
          </a:p>
        </p:txBody>
      </p:sp>
      <p:sp>
        <p:nvSpPr>
          <p:cNvPr id="8" name="Content Placeholder 7">
            <a:extLst>
              <a:ext uri="{FF2B5EF4-FFF2-40B4-BE49-F238E27FC236}">
                <a16:creationId xmlns:a16="http://schemas.microsoft.com/office/drawing/2014/main" id="{274C4768-32CC-4ED3-A50D-9C798DC144FA}"/>
              </a:ext>
            </a:extLst>
          </p:cNvPr>
          <p:cNvSpPr>
            <a:spLocks noGrp="1"/>
          </p:cNvSpPr>
          <p:nvPr>
            <p:ph idx="1"/>
          </p:nvPr>
        </p:nvSpPr>
        <p:spPr/>
        <p:txBody>
          <a:bodyPr>
            <a:normAutofit/>
          </a:bodyPr>
          <a:lstStyle/>
          <a:p>
            <a:pPr marL="0" indent="0" algn="ctr">
              <a:buNone/>
            </a:pPr>
            <a:r>
              <a:rPr lang="en-US" sz="3600" dirty="0" err="1">
                <a:solidFill>
                  <a:schemeClr val="tx2"/>
                </a:solidFill>
              </a:rPr>
              <a:t>agender</a:t>
            </a:r>
            <a:r>
              <a:rPr lang="en-US" sz="3600" dirty="0">
                <a:solidFill>
                  <a:schemeClr val="tx2"/>
                </a:solidFill>
              </a:rPr>
              <a:t>, asexual, </a:t>
            </a:r>
            <a:r>
              <a:rPr lang="en-US" sz="3600" dirty="0" err="1">
                <a:solidFill>
                  <a:schemeClr val="tx2"/>
                </a:solidFill>
              </a:rPr>
              <a:t>aromantic</a:t>
            </a:r>
            <a:r>
              <a:rPr lang="en-US" sz="3600" dirty="0">
                <a:solidFill>
                  <a:schemeClr val="tx2"/>
                </a:solidFill>
              </a:rPr>
              <a:t>, bisexual, </a:t>
            </a:r>
            <a:r>
              <a:rPr lang="en-US" sz="3600" dirty="0" err="1">
                <a:solidFill>
                  <a:schemeClr val="tx2"/>
                </a:solidFill>
              </a:rPr>
              <a:t>demiboy</a:t>
            </a:r>
            <a:r>
              <a:rPr lang="en-US" sz="3600" dirty="0">
                <a:solidFill>
                  <a:schemeClr val="tx2"/>
                </a:solidFill>
              </a:rPr>
              <a:t>, </a:t>
            </a:r>
            <a:r>
              <a:rPr lang="en-US" sz="3600" dirty="0" err="1">
                <a:solidFill>
                  <a:schemeClr val="tx2"/>
                </a:solidFill>
              </a:rPr>
              <a:t>demigirl</a:t>
            </a:r>
            <a:r>
              <a:rPr lang="en-US" sz="3600" dirty="0">
                <a:solidFill>
                  <a:schemeClr val="tx2"/>
                </a:solidFill>
              </a:rPr>
              <a:t>, </a:t>
            </a:r>
            <a:r>
              <a:rPr lang="en-US" sz="3600" dirty="0" err="1">
                <a:solidFill>
                  <a:schemeClr val="tx2"/>
                </a:solidFill>
              </a:rPr>
              <a:t>demisexual</a:t>
            </a:r>
            <a:r>
              <a:rPr lang="en-US" sz="3600" dirty="0">
                <a:solidFill>
                  <a:schemeClr val="tx2"/>
                </a:solidFill>
              </a:rPr>
              <a:t>, gay, gender fluid, </a:t>
            </a:r>
            <a:r>
              <a:rPr lang="en-US" sz="3600" dirty="0" err="1">
                <a:solidFill>
                  <a:schemeClr val="tx2"/>
                </a:solidFill>
              </a:rPr>
              <a:t>genderflux</a:t>
            </a:r>
            <a:r>
              <a:rPr lang="en-US" sz="3600" dirty="0">
                <a:solidFill>
                  <a:schemeClr val="tx2"/>
                </a:solidFill>
              </a:rPr>
              <a:t>, genderqueer, </a:t>
            </a:r>
            <a:r>
              <a:rPr lang="en-US" sz="3600" dirty="0" err="1">
                <a:solidFill>
                  <a:schemeClr val="tx2"/>
                </a:solidFill>
              </a:rPr>
              <a:t>greysexual</a:t>
            </a:r>
            <a:r>
              <a:rPr lang="en-US" sz="3600" dirty="0">
                <a:solidFill>
                  <a:schemeClr val="tx2"/>
                </a:solidFill>
              </a:rPr>
              <a:t>, </a:t>
            </a:r>
            <a:r>
              <a:rPr lang="en-US" sz="3600" dirty="0" err="1">
                <a:solidFill>
                  <a:schemeClr val="tx2"/>
                </a:solidFill>
              </a:rPr>
              <a:t>homoflexible</a:t>
            </a:r>
            <a:r>
              <a:rPr lang="en-US" sz="3600" dirty="0">
                <a:solidFill>
                  <a:schemeClr val="tx2"/>
                </a:solidFill>
              </a:rPr>
              <a:t>, intersex, lesbian, non-binary, </a:t>
            </a:r>
            <a:r>
              <a:rPr lang="en-US" sz="3600" dirty="0" err="1">
                <a:solidFill>
                  <a:schemeClr val="tx2"/>
                </a:solidFill>
              </a:rPr>
              <a:t>neutrois</a:t>
            </a:r>
            <a:r>
              <a:rPr lang="en-US" sz="3600" dirty="0">
                <a:solidFill>
                  <a:schemeClr val="tx2"/>
                </a:solidFill>
              </a:rPr>
              <a:t>, pansexual, polysexual, transgender</a:t>
            </a:r>
          </a:p>
        </p:txBody>
      </p:sp>
    </p:spTree>
    <p:extLst>
      <p:ext uri="{BB962C8B-B14F-4D97-AF65-F5344CB8AC3E}">
        <p14:creationId xmlns:p14="http://schemas.microsoft.com/office/powerpoint/2010/main" val="1379121520"/>
      </p:ext>
    </p:extLst>
  </p:cSld>
  <p:clrMapOvr>
    <a:masterClrMapping/>
  </p:clrMapOvr>
</p:sld>
</file>

<file path=ppt/theme/theme1.xml><?xml version="1.0" encoding="utf-8"?>
<a:theme xmlns:a="http://schemas.openxmlformats.org/drawingml/2006/main" name="Side by Side Theme">
  <a:themeElements>
    <a:clrScheme name="Side by Side Colors">
      <a:dk1>
        <a:srgbClr val="003B5C"/>
      </a:dk1>
      <a:lt1>
        <a:sysClr val="window" lastClr="FFFFFF"/>
      </a:lt1>
      <a:dk2>
        <a:srgbClr val="003B5C"/>
      </a:dk2>
      <a:lt2>
        <a:srgbClr val="E7E6E6"/>
      </a:lt2>
      <a:accent1>
        <a:srgbClr val="4298B5"/>
      </a:accent1>
      <a:accent2>
        <a:srgbClr val="F68D2E"/>
      </a:accent2>
      <a:accent3>
        <a:srgbClr val="E56DB1"/>
      </a:accent3>
      <a:accent4>
        <a:srgbClr val="F4DA40"/>
      </a:accent4>
      <a:accent5>
        <a:srgbClr val="B06C96"/>
      </a:accent5>
      <a:accent6>
        <a:srgbClr val="6CC24A"/>
      </a:accent6>
      <a:hlink>
        <a:srgbClr val="4298B5"/>
      </a:hlink>
      <a:folHlink>
        <a:srgbClr val="B06C96"/>
      </a:folHlink>
    </a:clrScheme>
    <a:fontScheme name="Side by Side Fonts">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 by Side Theme" id="{142F02F2-70F9-49B9-B6FB-2BB99A6681F6}" vid="{11BF83A5-4293-470A-B560-E212238889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8F03BC5FC6E746A6DE9A828395C862" ma:contentTypeVersion="78" ma:contentTypeDescription="Create a new document." ma:contentTypeScope="" ma:versionID="4b0f7ccb1d2452a935dfbe2bb8d4fcd9">
  <xsd:schema xmlns:xsd="http://www.w3.org/2001/XMLSchema" xmlns:xs="http://www.w3.org/2001/XMLSchema" xmlns:p="http://schemas.microsoft.com/office/2006/metadata/properties" xmlns:ns2="6b26cf42-bf17-4e85-a915-f5f5e3edf354" xmlns:ns3="8d2891a8-1557-4c5f-8c69-98c6ca9c6772" targetNamespace="http://schemas.microsoft.com/office/2006/metadata/properties" ma:root="true" ma:fieldsID="6cf91d18c1da254d16ce001e27a94e98" ns2:_="" ns3:_="">
    <xsd:import namespace="6b26cf42-bf17-4e85-a915-f5f5e3edf354"/>
    <xsd:import namespace="8d2891a8-1557-4c5f-8c69-98c6ca9c6772"/>
    <xsd:element name="properties">
      <xsd:complexType>
        <xsd:sequence>
          <xsd:element name="documentManagement">
            <xsd:complexType>
              <xsd:all>
                <xsd:element ref="ns2:Item_x0020_Type" minOccurs="0"/>
                <xsd:element ref="ns2:Date_x0020_Accessed" minOccurs="0"/>
                <xsd:element ref="ns2:Perceived_x0020_Type" minOccurs="0"/>
                <xsd:element ref="ns2:Created_x0020_By0" minOccurs="0"/>
                <xsd:element ref="ns2:Kind" minOccurs="0"/>
                <xsd:element ref="ns2:Rating" minOccurs="0"/>
                <xsd:element ref="ns2:File_x0020_Author" minOccurs="0"/>
                <xsd:element ref="ns2:Program_x0020_Name" minOccurs="0"/>
                <xsd:element ref="ns2:Total_x0020_Size" minOccurs="0"/>
                <xsd:element ref="ns2:Computer" minOccurs="0"/>
                <xsd:element ref="ns2:Content_x0020_Created" minOccurs="0"/>
                <xsd:element ref="ns2:Last_x0020_Printed" minOccurs="0"/>
                <xsd:element ref="ns2:Date_x0020_Last_x0020_Saved" minOccurs="0"/>
                <xsd:element ref="ns2:Slides0" minOccurs="0"/>
                <xsd:element ref="ns2:Total_x0020_Editing_x0020_Time" minOccurs="0"/>
                <xsd:element ref="ns2:Word_x0020_Count" minOccurs="0"/>
                <xsd:element ref="ns2:Filename" minOccurs="0"/>
                <xsd:element ref="ns2:Space_x0020_Free" minOccurs="0"/>
                <xsd:element ref="ns2:Folder_x0020_Name" minOccurs="0"/>
                <xsd:element ref="ns2:Folder_x0020_Path" minOccurs="0"/>
                <xsd:element ref="ns2:File_x0020_System_x0020_Path" minOccurs="0"/>
                <xsd:element ref="ns2:Link_x0020_Status" minOccurs="0"/>
                <xsd:element ref="ns2:Space_x0020_Used" minOccurs="0"/>
                <xsd:element ref="ns2:Modified_x0020_By0" minOccurs="0"/>
                <xsd:element ref="ns2:PDF_x003a__x0020_Date_x0020_Modified" minOccurs="0"/>
                <xsd:element ref="ns2:PDF_x003a__x0020_Date_x0020_Created" minOccurs="0"/>
                <xsd:element ref="ns2:PDF_x003a__x0020_Title" minOccurs="0"/>
                <xsd:element ref="ns2:PDF_x003a__x0020_Author" minOccurs="0"/>
                <xsd:element ref="ns2:PDF_x003a__x0020_Application" minOccurs="0"/>
                <xsd:element ref="ns2:PDF_x003a__x0020_PDF_x0020_Producer" minOccurs="0"/>
                <xsd:element ref="ns2:PDF_x003a__x0020_PDF_x0020_Web_x0020_View" minOccurs="0"/>
                <xsd:element ref="ns2:PDF_x003a__x0020_PDF_x0020_Version" minOccurs="0"/>
                <xsd:element ref="ns2:Company" minOccurs="0"/>
                <xsd:element ref="ns2:Pages0" minOccurs="0"/>
                <xsd:element ref="ns2:MediaServiceMetadata" minOccurs="0"/>
                <xsd:element ref="ns2:MediaServiceFastMetadata" minOccurs="0"/>
                <xsd:element ref="ns2:Date_x0020_Taken" minOccurs="0"/>
                <xsd:element ref="ns2:Dimensions" minOccurs="0"/>
                <xsd:element ref="ns2:Bit_x0020_Depth" minOccurs="0"/>
                <xsd:element ref="ns2:Horizontal_x0020_Resolution" minOccurs="0"/>
                <xsd:element ref="ns2:Width" minOccurs="0"/>
                <xsd:element ref="ns2:Vertical_x0020_Resolution" minOccurs="0"/>
                <xsd:element ref="ns2:Height" minOccurs="0"/>
                <xsd:element ref="ns2:Orientation" minOccurs="0"/>
                <xsd:element ref="ns2:MediaServiceDateTaken" minOccurs="0"/>
                <xsd:element ref="ns2:MediaServiceAutoTags" minOccurs="0"/>
                <xsd:element ref="ns2:MediaServiceOCR" minOccurs="0"/>
                <xsd:element ref="ns2:Camera_x0020_Model" minOccurs="0"/>
                <xsd:element ref="ns2:Camera_x0020_Maker" minOccurs="0"/>
                <xsd:element ref="ns2:EXIF_x0020_Version" minOccurs="0"/>
                <xsd:element ref="ns2:Exposure_x0020_Program" minOccurs="0"/>
                <xsd:element ref="ns2:Exposure_x0020_Time" minOccurs="0"/>
                <xsd:element ref="ns2:F_x002d_Stop" minOccurs="0"/>
                <xsd:element ref="ns2:Flash_x0020_Mode" minOccurs="0"/>
                <xsd:element ref="ns2:Focal_x0020_Length" minOccurs="0"/>
                <xsd:element ref="ns2:_x0033_5mm_x0020_Focal_x0020_Length" minOccurs="0"/>
                <xsd:element ref="ns2:ISO_x0020_Speed" minOccurs="0"/>
                <xsd:element ref="ns2:Metering_x0020_Mode" minOccurs="0"/>
                <xsd:element ref="ns2:Program_x0020_Mode" minOccurs="0"/>
                <xsd:element ref="ns2:White_x0020_Balance" minOccurs="0"/>
                <xsd:element ref="ns2:MediaServiceLocation" minOccurs="0"/>
                <xsd:element ref="ns2:Date_x0020_Acquired" minOccurs="0"/>
                <xsd:element ref="ns2:Exposure_x0020_Bias" minOccurs="0"/>
                <xsd:element ref="ns2:Tags" minOccurs="0"/>
                <xsd:element ref="ns2:Max_x0020_Aperture" minOccurs="0"/>
                <xsd:element ref="ns2:PDF_x003a__x0020_Subject" minOccurs="0"/>
                <xsd:element ref="ns2:Link_x0020_Target" minOccurs="0"/>
                <xsd:element ref="ns2:PDF_x003a__x0020_Keywords" minOccurs="0"/>
                <xsd:element ref="ns2:Light_x0020_Source" minOccurs="0"/>
                <xsd:element ref="ns2:Saturation" minOccurs="0"/>
                <xsd:element ref="ns2:Category"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6cf42-bf17-4e85-a915-f5f5e3edf354" elementFormDefault="qualified">
    <xsd:import namespace="http://schemas.microsoft.com/office/2006/documentManagement/types"/>
    <xsd:import namespace="http://schemas.microsoft.com/office/infopath/2007/PartnerControls"/>
    <xsd:element name="Item_x0020_Type" ma:index="8" nillable="true" ma:displayName="Item Type" ma:description="" ma:internalName="Item_x0020_Type">
      <xsd:simpleType>
        <xsd:restriction base="dms:Text">
          <xsd:maxLength value="255"/>
        </xsd:restriction>
      </xsd:simpleType>
    </xsd:element>
    <xsd:element name="Date_x0020_Accessed" ma:index="9" nillable="true" ma:displayName="Date Accessed" ma:default="" ma:description="" ma:format="DateTime" ma:internalName="Date_x0020_Accessed">
      <xsd:simpleType>
        <xsd:restriction base="dms:DateTime"/>
      </xsd:simpleType>
    </xsd:element>
    <xsd:element name="Perceived_x0020_Type" ma:index="10" nillable="true" ma:displayName="Perceived Type" ma:description="" ma:internalName="Perceived_x0020_Type">
      <xsd:simpleType>
        <xsd:restriction base="dms:Text">
          <xsd:maxLength value="255"/>
        </xsd:restriction>
      </xsd:simpleType>
    </xsd:element>
    <xsd:element name="Created_x0020_By0" ma:index="11" nillable="true" ma:displayName="Created By" ma:description="" ma:internalName="Created_x0020_By0">
      <xsd:simpleType>
        <xsd:restriction base="dms:Text">
          <xsd:maxLength value="255"/>
        </xsd:restriction>
      </xsd:simpleType>
    </xsd:element>
    <xsd:element name="Kind" ma:index="12" nillable="true" ma:displayName="Kind" ma:description="" ma:internalName="Kind">
      <xsd:simpleType>
        <xsd:restriction base="dms:Text">
          <xsd:maxLength value="255"/>
        </xsd:restriction>
      </xsd:simpleType>
    </xsd:element>
    <xsd:element name="Rating" ma:index="13" nillable="true" ma:displayName="Rating" ma:description="" ma:internalName="Rating">
      <xsd:simpleType>
        <xsd:restriction base="dms:Text">
          <xsd:maxLength value="255"/>
        </xsd:restriction>
      </xsd:simpleType>
    </xsd:element>
    <xsd:element name="File_x0020_Author" ma:index="14" nillable="true" ma:displayName="File Author" ma:description="" ma:internalName="File_x0020_Author">
      <xsd:simpleType>
        <xsd:restriction base="dms:Text">
          <xsd:maxLength value="255"/>
        </xsd:restriction>
      </xsd:simpleType>
    </xsd:element>
    <xsd:element name="Program_x0020_Name" ma:index="15" nillable="true" ma:displayName="Program Name" ma:description="" ma:internalName="Program_x0020_Name">
      <xsd:simpleType>
        <xsd:restriction base="dms:Text">
          <xsd:maxLength value="255"/>
        </xsd:restriction>
      </xsd:simpleType>
    </xsd:element>
    <xsd:element name="Total_x0020_Size" ma:index="16" nillable="true" ma:displayName="Total Size" ma:description="" ma:internalName="Total_x0020_Size">
      <xsd:simpleType>
        <xsd:restriction base="dms:Text">
          <xsd:maxLength value="255"/>
        </xsd:restriction>
      </xsd:simpleType>
    </xsd:element>
    <xsd:element name="Computer" ma:index="17" nillable="true" ma:displayName="Computer" ma:description="" ma:internalName="Computer">
      <xsd:simpleType>
        <xsd:restriction base="dms:Text">
          <xsd:maxLength value="255"/>
        </xsd:restriction>
      </xsd:simpleType>
    </xsd:element>
    <xsd:element name="Content_x0020_Created" ma:index="18" nillable="true" ma:displayName="Content Created" ma:default="" ma:description="" ma:format="DateTime" ma:internalName="Content_x0020_Created">
      <xsd:simpleType>
        <xsd:restriction base="dms:DateTime"/>
      </xsd:simpleType>
    </xsd:element>
    <xsd:element name="Last_x0020_Printed" ma:index="19" nillable="true" ma:displayName="Last Printed" ma:description="" ma:internalName="Last_x0020_Printed">
      <xsd:simpleType>
        <xsd:restriction base="dms:Text">
          <xsd:maxLength value="255"/>
        </xsd:restriction>
      </xsd:simpleType>
    </xsd:element>
    <xsd:element name="Date_x0020_Last_x0020_Saved" ma:index="20" nillable="true" ma:displayName="Date Last Saved" ma:default="" ma:description="" ma:format="DateTime" ma:internalName="Date_x0020_Last_x0020_Saved">
      <xsd:simpleType>
        <xsd:restriction base="dms:DateTime"/>
      </xsd:simpleType>
    </xsd:element>
    <xsd:element name="Slides0" ma:index="21" nillable="true" ma:displayName="Slides" ma:description="" ma:internalName="Slides0">
      <xsd:simpleType>
        <xsd:restriction base="dms:Text">
          <xsd:maxLength value="255"/>
        </xsd:restriction>
      </xsd:simpleType>
    </xsd:element>
    <xsd:element name="Total_x0020_Editing_x0020_Time" ma:index="22" nillable="true" ma:displayName="Total Editing Time" ma:description="" ma:internalName="Total_x0020_Editing_x0020_Time">
      <xsd:simpleType>
        <xsd:restriction base="dms:Text">
          <xsd:maxLength value="255"/>
        </xsd:restriction>
      </xsd:simpleType>
    </xsd:element>
    <xsd:element name="Word_x0020_Count" ma:index="23" nillable="true" ma:displayName="Word Count" ma:description="" ma:internalName="Word_x0020_Count">
      <xsd:simpleType>
        <xsd:restriction base="dms:Text">
          <xsd:maxLength value="255"/>
        </xsd:restriction>
      </xsd:simpleType>
    </xsd:element>
    <xsd:element name="Filename" ma:index="24" nillable="true" ma:displayName="Filename" ma:description="" ma:internalName="Filename">
      <xsd:simpleType>
        <xsd:restriction base="dms:Text">
          <xsd:maxLength value="255"/>
        </xsd:restriction>
      </xsd:simpleType>
    </xsd:element>
    <xsd:element name="Space_x0020_Free" ma:index="25" nillable="true" ma:displayName="Space Free" ma:description="" ma:internalName="Space_x0020_Free">
      <xsd:simpleType>
        <xsd:restriction base="dms:Text">
          <xsd:maxLength value="255"/>
        </xsd:restriction>
      </xsd:simpleType>
    </xsd:element>
    <xsd:element name="Folder_x0020_Name" ma:index="26" nillable="true" ma:displayName="Folder Name" ma:description="" ma:internalName="Folder_x0020_Name">
      <xsd:simpleType>
        <xsd:restriction base="dms:Text">
          <xsd:maxLength value="255"/>
        </xsd:restriction>
      </xsd:simpleType>
    </xsd:element>
    <xsd:element name="Folder_x0020_Path" ma:index="27" nillable="true" ma:displayName="Folder Path" ma:description="" ma:internalName="Folder_x0020_Path">
      <xsd:simpleType>
        <xsd:restriction base="dms:Text">
          <xsd:maxLength value="255"/>
        </xsd:restriction>
      </xsd:simpleType>
    </xsd:element>
    <xsd:element name="File_x0020_System_x0020_Path" ma:index="28" nillable="true" ma:displayName="File System Path" ma:description="" ma:internalName="File_x0020_System_x0020_Path">
      <xsd:simpleType>
        <xsd:restriction base="dms:Text">
          <xsd:maxLength value="255"/>
        </xsd:restriction>
      </xsd:simpleType>
    </xsd:element>
    <xsd:element name="Link_x0020_Status" ma:index="29" nillable="true" ma:displayName="Link Status" ma:description="" ma:internalName="Link_x0020_Status">
      <xsd:simpleType>
        <xsd:restriction base="dms:Text">
          <xsd:maxLength value="255"/>
        </xsd:restriction>
      </xsd:simpleType>
    </xsd:element>
    <xsd:element name="Space_x0020_Used" ma:index="30" nillable="true" ma:displayName="Space Used" ma:description="" ma:internalName="Space_x0020_Used">
      <xsd:simpleType>
        <xsd:restriction base="dms:Text">
          <xsd:maxLength value="255"/>
        </xsd:restriction>
      </xsd:simpleType>
    </xsd:element>
    <xsd:element name="Modified_x0020_By0" ma:index="31" nillable="true" ma:displayName="Modified By" ma:description="" ma:internalName="Modified_x0020_By0">
      <xsd:simpleType>
        <xsd:restriction base="dms:Text">
          <xsd:maxLength value="255"/>
        </xsd:restriction>
      </xsd:simpleType>
    </xsd:element>
    <xsd:element name="PDF_x003a__x0020_Date_x0020_Modified" ma:index="32" nillable="true" ma:displayName="PDF: Date Modified" ma:default="" ma:description="" ma:format="DateTime" ma:internalName="PDF_x003a__x0020_Date_x0020_Modified">
      <xsd:simpleType>
        <xsd:restriction base="dms:DateTime"/>
      </xsd:simpleType>
    </xsd:element>
    <xsd:element name="PDF_x003a__x0020_Date_x0020_Created" ma:index="33" nillable="true" ma:displayName="PDF: Date Created" ma:default="" ma:description="" ma:format="DateTime" ma:internalName="PDF_x003a__x0020_Date_x0020_Created">
      <xsd:simpleType>
        <xsd:restriction base="dms:DateTime"/>
      </xsd:simpleType>
    </xsd:element>
    <xsd:element name="PDF_x003a__x0020_Title" ma:index="34" nillable="true" ma:displayName="PDF: Title" ma:description="" ma:internalName="PDF_x003a__x0020_Title">
      <xsd:simpleType>
        <xsd:restriction base="dms:Text">
          <xsd:maxLength value="255"/>
        </xsd:restriction>
      </xsd:simpleType>
    </xsd:element>
    <xsd:element name="PDF_x003a__x0020_Author" ma:index="35" nillable="true" ma:displayName="PDF: Author" ma:description="" ma:internalName="PDF_x003a__x0020_Author">
      <xsd:simpleType>
        <xsd:restriction base="dms:Text">
          <xsd:maxLength value="255"/>
        </xsd:restriction>
      </xsd:simpleType>
    </xsd:element>
    <xsd:element name="PDF_x003a__x0020_Application" ma:index="36" nillable="true" ma:displayName="PDF: Application" ma:description="" ma:internalName="PDF_x003a__x0020_Application">
      <xsd:simpleType>
        <xsd:restriction base="dms:Text">
          <xsd:maxLength value="255"/>
        </xsd:restriction>
      </xsd:simpleType>
    </xsd:element>
    <xsd:element name="PDF_x003a__x0020_PDF_x0020_Producer" ma:index="37" nillable="true" ma:displayName="PDF: PDF Producer" ma:description="" ma:internalName="PDF_x003a__x0020_PDF_x0020_Producer">
      <xsd:simpleType>
        <xsd:restriction base="dms:Text">
          <xsd:maxLength value="255"/>
        </xsd:restriction>
      </xsd:simpleType>
    </xsd:element>
    <xsd:element name="PDF_x003a__x0020_PDF_x0020_Web_x0020_View" ma:index="38" nillable="true" ma:displayName="PDF: PDF Web View" ma:description="" ma:internalName="PDF_x003a__x0020_PDF_x0020_Web_x0020_View">
      <xsd:simpleType>
        <xsd:restriction base="dms:Boolean"/>
      </xsd:simpleType>
    </xsd:element>
    <xsd:element name="PDF_x003a__x0020_PDF_x0020_Version" ma:index="39" nillable="true" ma:displayName="PDF: PDF Version" ma:decimals="-1" ma:description="" ma:internalName="PDF_x003a__x0020_PDF_x0020_Version">
      <xsd:simpleType>
        <xsd:restriction base="dms:Number"/>
      </xsd:simpleType>
    </xsd:element>
    <xsd:element name="Company" ma:index="40" nillable="true" ma:displayName="Company" ma:description="" ma:internalName="Company">
      <xsd:simpleType>
        <xsd:restriction base="dms:Text">
          <xsd:maxLength value="255"/>
        </xsd:restriction>
      </xsd:simpleType>
    </xsd:element>
    <xsd:element name="Pages0" ma:index="41" nillable="true" ma:displayName="Pages" ma:description="" ma:internalName="Pages0">
      <xsd:simpleType>
        <xsd:restriction base="dms:Text">
          <xsd:maxLength value="255"/>
        </xsd:restriction>
      </xsd:simpleType>
    </xsd:element>
    <xsd:element name="MediaServiceMetadata" ma:index="42" nillable="true" ma:displayName="MediaServiceMetadata" ma:hidden="true" ma:internalName="MediaServiceMetadata" ma:readOnly="true">
      <xsd:simpleType>
        <xsd:restriction base="dms:Note"/>
      </xsd:simpleType>
    </xsd:element>
    <xsd:element name="MediaServiceFastMetadata" ma:index="43" nillable="true" ma:displayName="MediaServiceFastMetadata" ma:hidden="true" ma:internalName="MediaServiceFastMetadata" ma:readOnly="true">
      <xsd:simpleType>
        <xsd:restriction base="dms:Note"/>
      </xsd:simpleType>
    </xsd:element>
    <xsd:element name="Date_x0020_Taken" ma:index="44" nillable="true" ma:displayName="Date Taken" ma:description="" ma:internalName="Date_x0020_Taken">
      <xsd:simpleType>
        <xsd:restriction base="dms:Text">
          <xsd:maxLength value="255"/>
        </xsd:restriction>
      </xsd:simpleType>
    </xsd:element>
    <xsd:element name="Dimensions" ma:index="45" nillable="true" ma:displayName="Dimensions" ma:description="" ma:internalName="Dimensions">
      <xsd:simpleType>
        <xsd:restriction base="dms:Text">
          <xsd:maxLength value="255"/>
        </xsd:restriction>
      </xsd:simpleType>
    </xsd:element>
    <xsd:element name="Bit_x0020_Depth" ma:index="46" nillable="true" ma:displayName="Bit Depth" ma:description="" ma:internalName="Bit_x0020_Depth">
      <xsd:simpleType>
        <xsd:restriction base="dms:Text">
          <xsd:maxLength value="255"/>
        </xsd:restriction>
      </xsd:simpleType>
    </xsd:element>
    <xsd:element name="Horizontal_x0020_Resolution" ma:index="47" nillable="true" ma:displayName="Horizontal Resolution" ma:description="" ma:internalName="Horizontal_x0020_Resolution">
      <xsd:simpleType>
        <xsd:restriction base="dms:Text">
          <xsd:maxLength value="255"/>
        </xsd:restriction>
      </xsd:simpleType>
    </xsd:element>
    <xsd:element name="Width" ma:index="48" nillable="true" ma:displayName="Width" ma:description="" ma:internalName="Width">
      <xsd:simpleType>
        <xsd:restriction base="dms:Text">
          <xsd:maxLength value="255"/>
        </xsd:restriction>
      </xsd:simpleType>
    </xsd:element>
    <xsd:element name="Vertical_x0020_Resolution" ma:index="49" nillable="true" ma:displayName="Vertical Resolution" ma:description="" ma:internalName="Vertical_x0020_Resolution">
      <xsd:simpleType>
        <xsd:restriction base="dms:Text">
          <xsd:maxLength value="255"/>
        </xsd:restriction>
      </xsd:simpleType>
    </xsd:element>
    <xsd:element name="Height" ma:index="50" nillable="true" ma:displayName="Height" ma:description="" ma:internalName="Height">
      <xsd:simpleType>
        <xsd:restriction base="dms:Text">
          <xsd:maxLength value="255"/>
        </xsd:restriction>
      </xsd:simpleType>
    </xsd:element>
    <xsd:element name="Orientation" ma:index="51" nillable="true" ma:displayName="Orientation" ma:description="" ma:internalName="Orientation">
      <xsd:simpleType>
        <xsd:restriction base="dms:Text">
          <xsd:maxLength value="255"/>
        </xsd:restriction>
      </xsd:simpleType>
    </xsd:element>
    <xsd:element name="MediaServiceDateTaken" ma:index="52" nillable="true" ma:displayName="MediaServiceDateTaken" ma:hidden="true" ma:internalName="MediaServiceDateTaken" ma:readOnly="true">
      <xsd:simpleType>
        <xsd:restriction base="dms:Text"/>
      </xsd:simpleType>
    </xsd:element>
    <xsd:element name="MediaServiceAutoTags" ma:index="53" nillable="true" ma:displayName="MediaServiceAutoTags" ma:internalName="MediaServiceAutoTags" ma:readOnly="true">
      <xsd:simpleType>
        <xsd:restriction base="dms:Text"/>
      </xsd:simpleType>
    </xsd:element>
    <xsd:element name="MediaServiceOCR" ma:index="54" nillable="true" ma:displayName="MediaServiceOCR" ma:internalName="MediaServiceOCR" ma:readOnly="true">
      <xsd:simpleType>
        <xsd:restriction base="dms:Note">
          <xsd:maxLength value="255"/>
        </xsd:restriction>
      </xsd:simpleType>
    </xsd:element>
    <xsd:element name="Camera_x0020_Model" ma:index="55" nillable="true" ma:displayName="Camera Model" ma:description="" ma:internalName="Camera_x0020_Model">
      <xsd:simpleType>
        <xsd:restriction base="dms:Text">
          <xsd:maxLength value="255"/>
        </xsd:restriction>
      </xsd:simpleType>
    </xsd:element>
    <xsd:element name="Camera_x0020_Maker" ma:index="56" nillable="true" ma:displayName="Camera Maker" ma:description="" ma:internalName="Camera_x0020_Maker">
      <xsd:simpleType>
        <xsd:restriction base="dms:Text">
          <xsd:maxLength value="255"/>
        </xsd:restriction>
      </xsd:simpleType>
    </xsd:element>
    <xsd:element name="EXIF_x0020_Version" ma:index="57" nillable="true" ma:displayName="EXIF Version" ma:description="" ma:internalName="EXIF_x0020_Version">
      <xsd:simpleType>
        <xsd:restriction base="dms:Text">
          <xsd:maxLength value="255"/>
        </xsd:restriction>
      </xsd:simpleType>
    </xsd:element>
    <xsd:element name="Exposure_x0020_Program" ma:index="58" nillable="true" ma:displayName="Exposure Program" ma:description="" ma:internalName="Exposure_x0020_Program">
      <xsd:simpleType>
        <xsd:restriction base="dms:Text">
          <xsd:maxLength value="255"/>
        </xsd:restriction>
      </xsd:simpleType>
    </xsd:element>
    <xsd:element name="Exposure_x0020_Time" ma:index="59" nillable="true" ma:displayName="Exposure Time" ma:description="" ma:internalName="Exposure_x0020_Time">
      <xsd:simpleType>
        <xsd:restriction base="dms:Text">
          <xsd:maxLength value="255"/>
        </xsd:restriction>
      </xsd:simpleType>
    </xsd:element>
    <xsd:element name="F_x002d_Stop" ma:index="60" nillable="true" ma:displayName="F-Stop" ma:description="" ma:internalName="F_x002d_Stop">
      <xsd:simpleType>
        <xsd:restriction base="dms:Text">
          <xsd:maxLength value="255"/>
        </xsd:restriction>
      </xsd:simpleType>
    </xsd:element>
    <xsd:element name="Flash_x0020_Mode" ma:index="61" nillable="true" ma:displayName="Flash Mode" ma:description="" ma:internalName="Flash_x0020_Mode">
      <xsd:simpleType>
        <xsd:restriction base="dms:Text">
          <xsd:maxLength value="255"/>
        </xsd:restriction>
      </xsd:simpleType>
    </xsd:element>
    <xsd:element name="Focal_x0020_Length" ma:index="62" nillable="true" ma:displayName="Focal Length" ma:description="" ma:internalName="Focal_x0020_Length">
      <xsd:simpleType>
        <xsd:restriction base="dms:Text">
          <xsd:maxLength value="255"/>
        </xsd:restriction>
      </xsd:simpleType>
    </xsd:element>
    <xsd:element name="_x0033_5mm_x0020_Focal_x0020_Length" ma:index="63" nillable="true" ma:displayName="35mm Focal Length" ma:description="" ma:internalName="_x0033_5mm_x0020_Focal_x0020_Length">
      <xsd:simpleType>
        <xsd:restriction base="dms:Text">
          <xsd:maxLength value="255"/>
        </xsd:restriction>
      </xsd:simpleType>
    </xsd:element>
    <xsd:element name="ISO_x0020_Speed" ma:index="64" nillable="true" ma:displayName="ISO Speed" ma:description="" ma:internalName="ISO_x0020_Speed">
      <xsd:simpleType>
        <xsd:restriction base="dms:Text">
          <xsd:maxLength value="255"/>
        </xsd:restriction>
      </xsd:simpleType>
    </xsd:element>
    <xsd:element name="Metering_x0020_Mode" ma:index="65" nillable="true" ma:displayName="Metering Mode" ma:description="" ma:internalName="Metering_x0020_Mode">
      <xsd:simpleType>
        <xsd:restriction base="dms:Text">
          <xsd:maxLength value="255"/>
        </xsd:restriction>
      </xsd:simpleType>
    </xsd:element>
    <xsd:element name="Program_x0020_Mode" ma:index="66" nillable="true" ma:displayName="Program Mode" ma:description="" ma:internalName="Program_x0020_Mode">
      <xsd:simpleType>
        <xsd:restriction base="dms:Text">
          <xsd:maxLength value="255"/>
        </xsd:restriction>
      </xsd:simpleType>
    </xsd:element>
    <xsd:element name="White_x0020_Balance" ma:index="67" nillable="true" ma:displayName="White Balance" ma:description="" ma:internalName="White_x0020_Balance">
      <xsd:simpleType>
        <xsd:restriction base="dms:Text">
          <xsd:maxLength value="255"/>
        </xsd:restriction>
      </xsd:simpleType>
    </xsd:element>
    <xsd:element name="MediaServiceLocation" ma:index="68" nillable="true" ma:displayName="MediaServiceLocation" ma:internalName="MediaServiceLocation" ma:readOnly="true">
      <xsd:simpleType>
        <xsd:restriction base="dms:Text"/>
      </xsd:simpleType>
    </xsd:element>
    <xsd:element name="Date_x0020_Acquired" ma:index="69" nillable="true" ma:displayName="Date Acquired" ma:default="" ma:description="" ma:format="DateTime" ma:internalName="Date_x0020_Acquired">
      <xsd:simpleType>
        <xsd:restriction base="dms:DateTime"/>
      </xsd:simpleType>
    </xsd:element>
    <xsd:element name="Exposure_x0020_Bias" ma:index="70" nillable="true" ma:displayName="Exposure Bias" ma:description="" ma:internalName="Exposure_x0020_Bias">
      <xsd:simpleType>
        <xsd:restriction base="dms:Text">
          <xsd:maxLength value="255"/>
        </xsd:restriction>
      </xsd:simpleType>
    </xsd:element>
    <xsd:element name="Tags" ma:index="71" nillable="true" ma:displayName="Tags" ma:description="" ma:internalName="Tags">
      <xsd:simpleType>
        <xsd:restriction base="dms:Text">
          <xsd:maxLength value="255"/>
        </xsd:restriction>
      </xsd:simpleType>
    </xsd:element>
    <xsd:element name="Max_x0020_Aperture" ma:index="72" nillable="true" ma:displayName="Max Aperture" ma:description="" ma:internalName="Max_x0020_Aperture">
      <xsd:simpleType>
        <xsd:restriction base="dms:Text">
          <xsd:maxLength value="255"/>
        </xsd:restriction>
      </xsd:simpleType>
    </xsd:element>
    <xsd:element name="PDF_x003a__x0020_Subject" ma:index="73" nillable="true" ma:displayName="PDF: Subject" ma:description="" ma:internalName="PDF_x003a__x0020_Subject">
      <xsd:simpleType>
        <xsd:restriction base="dms:Text">
          <xsd:maxLength value="255"/>
        </xsd:restriction>
      </xsd:simpleType>
    </xsd:element>
    <xsd:element name="Link_x0020_Target" ma:index="74" nillable="true" ma:displayName="Link Target" ma:description="" ma:internalName="Link_x0020_Target">
      <xsd:simpleType>
        <xsd:restriction base="dms:Text">
          <xsd:maxLength value="255"/>
        </xsd:restriction>
      </xsd:simpleType>
    </xsd:element>
    <xsd:element name="PDF_x003a__x0020_Keywords" ma:index="75" nillable="true" ma:displayName="PDF: Keywords" ma:description="" ma:internalName="PDF_x003a__x0020_Keywords">
      <xsd:simpleType>
        <xsd:restriction base="dms:Text">
          <xsd:maxLength value="255"/>
        </xsd:restriction>
      </xsd:simpleType>
    </xsd:element>
    <xsd:element name="Light_x0020_Source" ma:index="76" nillable="true" ma:displayName="Light Source" ma:description="" ma:internalName="Light_x0020_Source">
      <xsd:simpleType>
        <xsd:restriction base="dms:Text">
          <xsd:maxLength value="255"/>
        </xsd:restriction>
      </xsd:simpleType>
    </xsd:element>
    <xsd:element name="Saturation" ma:index="77" nillable="true" ma:displayName="Saturation" ma:description="" ma:internalName="Saturation">
      <xsd:simpleType>
        <xsd:restriction base="dms:Text">
          <xsd:maxLength value="255"/>
        </xsd:restriction>
      </xsd:simpleType>
    </xsd:element>
    <xsd:element name="Category" ma:index="79" nillable="true" ma:displayName="Category" ma:description="" ma:internalName="Category">
      <xsd:simpleType>
        <xsd:restriction base="dms:Text">
          <xsd:maxLength value="255"/>
        </xsd:restriction>
      </xsd:simpleType>
    </xsd:element>
    <xsd:element name="MediaServiceGenerationTime" ma:index="82" nillable="true" ma:displayName="MediaServiceGenerationTime" ma:hidden="true" ma:internalName="MediaServiceGenerationTime" ma:readOnly="true">
      <xsd:simpleType>
        <xsd:restriction base="dms:Text"/>
      </xsd:simpleType>
    </xsd:element>
    <xsd:element name="MediaServiceEventHashCode" ma:index="83" nillable="true" ma:displayName="MediaServiceEventHashCode" ma:hidden="true" ma:internalName="MediaServiceEventHashCode" ma:readOnly="true">
      <xsd:simpleType>
        <xsd:restriction base="dms:Text"/>
      </xsd:simpleType>
    </xsd:element>
    <xsd:element name="MediaServiceAutoKeyPoints" ma:index="84" nillable="true" ma:displayName="MediaServiceAutoKeyPoints" ma:hidden="true" ma:internalName="MediaServiceAutoKeyPoints" ma:readOnly="true">
      <xsd:simpleType>
        <xsd:restriction base="dms:Note"/>
      </xsd:simpleType>
    </xsd:element>
    <xsd:element name="MediaServiceKeyPoints" ma:index="8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891a8-1557-4c5f-8c69-98c6ca9c6772" elementFormDefault="qualified">
    <xsd:import namespace="http://schemas.microsoft.com/office/2006/documentManagement/types"/>
    <xsd:import namespace="http://schemas.microsoft.com/office/infopath/2007/PartnerControls"/>
    <xsd:element name="SharedWithUsers" ma:index="8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7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gram_x0020_Name xmlns="6b26cf42-bf17-4e85-a915-f5f5e3edf354" xsi:nil="true"/>
    <PDF_x003a__x0020_PDF_x0020_Version xmlns="6b26cf42-bf17-4e85-a915-f5f5e3edf354" xsi:nil="true"/>
    <Vertical_x0020_Resolution xmlns="6b26cf42-bf17-4e85-a915-f5f5e3edf354" xsi:nil="true"/>
    <_x0033_5mm_x0020_Focal_x0020_Length xmlns="6b26cf42-bf17-4e85-a915-f5f5e3edf354" xsi:nil="true"/>
    <Perceived_x0020_Type xmlns="6b26cf42-bf17-4e85-a915-f5f5e3edf354" xsi:nil="true"/>
    <Total_x0020_Size xmlns="6b26cf42-bf17-4e85-a915-f5f5e3edf354" xsi:nil="true"/>
    <Folder_x0020_Name xmlns="6b26cf42-bf17-4e85-a915-f5f5e3edf354" xsi:nil="true"/>
    <Program_x0020_Mode xmlns="6b26cf42-bf17-4e85-a915-f5f5e3edf354" xsi:nil="true"/>
    <PDF_x003a__x0020_Subject xmlns="6b26cf42-bf17-4e85-a915-f5f5e3edf354" xsi:nil="true"/>
    <Last_x0020_Printed xmlns="6b26cf42-bf17-4e85-a915-f5f5e3edf354" xsi:nil="true"/>
    <PDF_x003a__x0020_PDF_x0020_Producer xmlns="6b26cf42-bf17-4e85-a915-f5f5e3edf354" xsi:nil="true"/>
    <Camera_x0020_Model xmlns="6b26cf42-bf17-4e85-a915-f5f5e3edf354" xsi:nil="true"/>
    <Slides0 xmlns="6b26cf42-bf17-4e85-a915-f5f5e3edf354" xsi:nil="true"/>
    <Tags xmlns="6b26cf42-bf17-4e85-a915-f5f5e3edf354" xsi:nil="true"/>
    <Max_x0020_Aperture xmlns="6b26cf42-bf17-4e85-a915-f5f5e3edf354" xsi:nil="true"/>
    <Item_x0020_Type xmlns="6b26cf42-bf17-4e85-a915-f5f5e3edf354" xsi:nil="true"/>
    <Computer xmlns="6b26cf42-bf17-4e85-a915-f5f5e3edf354" xsi:nil="true"/>
    <Date_x0020_Last_x0020_Saved xmlns="6b26cf42-bf17-4e85-a915-f5f5e3edf354" xsi:nil="true"/>
    <PDF_x003a__x0020_Author xmlns="6b26cf42-bf17-4e85-a915-f5f5e3edf354" xsi:nil="true"/>
    <Filename xmlns="6b26cf42-bf17-4e85-a915-f5f5e3edf354" xsi:nil="true"/>
    <PDF_x003a__x0020_Application xmlns="6b26cf42-bf17-4e85-a915-f5f5e3edf354" xsi:nil="true"/>
    <Horizontal_x0020_Resolution xmlns="6b26cf42-bf17-4e85-a915-f5f5e3edf354" xsi:nil="true"/>
    <Exposure_x0020_Bias xmlns="6b26cf42-bf17-4e85-a915-f5f5e3edf354" xsi:nil="true"/>
    <PDF_x003a__x0020_Date_x0020_Modified xmlns="6b26cf42-bf17-4e85-a915-f5f5e3edf354" xsi:nil="true"/>
    <Focal_x0020_Length xmlns="6b26cf42-bf17-4e85-a915-f5f5e3edf354" xsi:nil="true"/>
    <Content_x0020_Created xmlns="6b26cf42-bf17-4e85-a915-f5f5e3edf354" xsi:nil="true"/>
    <PDF_x003a__x0020_PDF_x0020_Web_x0020_View xmlns="6b26cf42-bf17-4e85-a915-f5f5e3edf354" xsi:nil="true"/>
    <Company xmlns="6b26cf42-bf17-4e85-a915-f5f5e3edf354" xsi:nil="true"/>
    <Bit_x0020_Depth xmlns="6b26cf42-bf17-4e85-a915-f5f5e3edf354" xsi:nil="true"/>
    <Orientation xmlns="6b26cf42-bf17-4e85-a915-f5f5e3edf354" xsi:nil="true"/>
    <F_x002d_Stop xmlns="6b26cf42-bf17-4e85-a915-f5f5e3edf354" xsi:nil="true"/>
    <PDF_x003a__x0020_Keywords xmlns="6b26cf42-bf17-4e85-a915-f5f5e3edf354" xsi:nil="true"/>
    <Category xmlns="6b26cf42-bf17-4e85-a915-f5f5e3edf354" xsi:nil="true"/>
    <Kind xmlns="6b26cf42-bf17-4e85-a915-f5f5e3edf354" xsi:nil="true"/>
    <PDF_x003a__x0020_Title xmlns="6b26cf42-bf17-4e85-a915-f5f5e3edf354" xsi:nil="true"/>
    <Pages0 xmlns="6b26cf42-bf17-4e85-a915-f5f5e3edf354" xsi:nil="true"/>
    <Date_x0020_Accessed xmlns="6b26cf42-bf17-4e85-a915-f5f5e3edf354" xsi:nil="true"/>
    <File_x0020_Author xmlns="6b26cf42-bf17-4e85-a915-f5f5e3edf354" xsi:nil="true"/>
    <Total_x0020_Editing_x0020_Time xmlns="6b26cf42-bf17-4e85-a915-f5f5e3edf354" xsi:nil="true"/>
    <Space_x0020_Used xmlns="6b26cf42-bf17-4e85-a915-f5f5e3edf354" xsi:nil="true"/>
    <PDF_x003a__x0020_Date_x0020_Created xmlns="6b26cf42-bf17-4e85-a915-f5f5e3edf354" xsi:nil="true"/>
    <EXIF_x0020_Version xmlns="6b26cf42-bf17-4e85-a915-f5f5e3edf354" xsi:nil="true"/>
    <Date_x0020_Taken xmlns="6b26cf42-bf17-4e85-a915-f5f5e3edf354" xsi:nil="true"/>
    <Camera_x0020_Maker xmlns="6b26cf42-bf17-4e85-a915-f5f5e3edf354" xsi:nil="true"/>
    <Flash_x0020_Mode xmlns="6b26cf42-bf17-4e85-a915-f5f5e3edf354" xsi:nil="true"/>
    <Link_x0020_Target xmlns="6b26cf42-bf17-4e85-a915-f5f5e3edf354" xsi:nil="true"/>
    <Light_x0020_Source xmlns="6b26cf42-bf17-4e85-a915-f5f5e3edf354" xsi:nil="true"/>
    <Created_x0020_By0 xmlns="6b26cf42-bf17-4e85-a915-f5f5e3edf354" xsi:nil="true"/>
    <Dimensions xmlns="6b26cf42-bf17-4e85-a915-f5f5e3edf354" xsi:nil="true"/>
    <Link_x0020_Status xmlns="6b26cf42-bf17-4e85-a915-f5f5e3edf354" xsi:nil="true"/>
    <Width xmlns="6b26cf42-bf17-4e85-a915-f5f5e3edf354" xsi:nil="true"/>
    <Word_x0020_Count xmlns="6b26cf42-bf17-4e85-a915-f5f5e3edf354" xsi:nil="true"/>
    <Exposure_x0020_Program xmlns="6b26cf42-bf17-4e85-a915-f5f5e3edf354" xsi:nil="true"/>
    <Exposure_x0020_Time xmlns="6b26cf42-bf17-4e85-a915-f5f5e3edf354" xsi:nil="true"/>
    <White_x0020_Balance xmlns="6b26cf42-bf17-4e85-a915-f5f5e3edf354" xsi:nil="true"/>
    <Date_x0020_Acquired xmlns="6b26cf42-bf17-4e85-a915-f5f5e3edf354" xsi:nil="true"/>
    <Saturation xmlns="6b26cf42-bf17-4e85-a915-f5f5e3edf354" xsi:nil="true"/>
    <Modified_x0020_By0 xmlns="6b26cf42-bf17-4e85-a915-f5f5e3edf354" xsi:nil="true"/>
    <Height xmlns="6b26cf42-bf17-4e85-a915-f5f5e3edf354" xsi:nil="true"/>
    <Metering_x0020_Mode xmlns="6b26cf42-bf17-4e85-a915-f5f5e3edf354" xsi:nil="true"/>
    <Rating xmlns="6b26cf42-bf17-4e85-a915-f5f5e3edf354" xsi:nil="true"/>
    <Space_x0020_Free xmlns="6b26cf42-bf17-4e85-a915-f5f5e3edf354" xsi:nil="true"/>
    <Folder_x0020_Path xmlns="6b26cf42-bf17-4e85-a915-f5f5e3edf354" xsi:nil="true"/>
    <File_x0020_System_x0020_Path xmlns="6b26cf42-bf17-4e85-a915-f5f5e3edf354" xsi:nil="true"/>
    <ISO_x0020_Speed xmlns="6b26cf42-bf17-4e85-a915-f5f5e3edf354" xsi:nil="true"/>
  </documentManagement>
</p:properties>
</file>

<file path=customXml/itemProps1.xml><?xml version="1.0" encoding="utf-8"?>
<ds:datastoreItem xmlns:ds="http://schemas.openxmlformats.org/officeDocument/2006/customXml" ds:itemID="{EEB8A239-3DC3-4D90-987B-E468006E2FB9}">
  <ds:schemaRefs>
    <ds:schemaRef ds:uri="http://schemas.microsoft.com/sharepoint/v3/contenttype/forms"/>
  </ds:schemaRefs>
</ds:datastoreItem>
</file>

<file path=customXml/itemProps2.xml><?xml version="1.0" encoding="utf-8"?>
<ds:datastoreItem xmlns:ds="http://schemas.openxmlformats.org/officeDocument/2006/customXml" ds:itemID="{3548628D-314D-4A75-8CC7-FD279500B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6cf42-bf17-4e85-a915-f5f5e3edf354"/>
    <ds:schemaRef ds:uri="8d2891a8-1557-4c5f-8c69-98c6ca9c6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16AF11-43E2-4C6B-8D52-C0B71018A7A9}">
  <ds:schemaRefs>
    <ds:schemaRef ds:uri="6b26cf42-bf17-4e85-a915-f5f5e3edf354"/>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d2891a8-1557-4c5f-8c69-98c6ca9c677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TotalTime>
  <Words>1412</Words>
  <Application>Microsoft Office PowerPoint</Application>
  <PresentationFormat>Letter Paper (8.5x11 in)</PresentationFormat>
  <Paragraphs>226</Paragraphs>
  <Slides>44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Georgia</vt:lpstr>
      <vt:lpstr>Verdana</vt:lpstr>
      <vt:lpstr>Side by Side Theme</vt:lpstr>
      <vt:lpstr>School PRIDE in the 21st Century Strategies to Ensure Inclusive School Environments for LGBTQ+ Students</vt:lpstr>
      <vt:lpstr>Introductions</vt:lpstr>
      <vt:lpstr>Side by Side</vt:lpstr>
      <vt:lpstr>Training &amp; Consultation</vt:lpstr>
      <vt:lpstr>Webinar Agenda</vt:lpstr>
      <vt:lpstr>Reminders for Our Time Together</vt:lpstr>
      <vt:lpstr>Who are LGBTQ+ Students?</vt:lpstr>
      <vt:lpstr>LGBTQ+</vt:lpstr>
      <vt:lpstr>Identities Abound (+)</vt:lpstr>
      <vt:lpstr> Identity Spectrum (The Gender Binary what’s expected)</vt:lpstr>
      <vt:lpstr>Things to Keep in Mind</vt:lpstr>
      <vt:lpstr>Identity is Complex &amp; Intersecting</vt:lpstr>
      <vt:lpstr>Intersectional Approach to Policy Change:  Black Lives Matter</vt:lpstr>
      <vt:lpstr>LGBTQ+ Youth &amp; Risk</vt:lpstr>
      <vt:lpstr>Black Youth &amp; Suicide</vt:lpstr>
      <vt:lpstr>Black LGBTQ+ Youth Mental Well-Being</vt:lpstr>
      <vt:lpstr>Parent &amp; Family Engagement</vt:lpstr>
      <vt:lpstr>Family Engagement</vt:lpstr>
      <vt:lpstr>Common Experiences of Parents/Caregivers</vt:lpstr>
      <vt:lpstr>What do we do when caregivers and youth don’t align?</vt:lpstr>
      <vt:lpstr>Parent/Family Support</vt:lpstr>
      <vt:lpstr>Bullying &amp; School Discipline </vt:lpstr>
      <vt:lpstr>Bullying in Virginia</vt:lpstr>
      <vt:lpstr>Bullying in Virginia</vt:lpstr>
      <vt:lpstr>Black LGBTQ+ Youth &amp; School Experiences</vt:lpstr>
      <vt:lpstr>Black Youth &amp; Bullying</vt:lpstr>
      <vt:lpstr>What We Know About Bullies</vt:lpstr>
      <vt:lpstr>LGBTQ+ Students in the School-to-Prison Pipeline</vt:lpstr>
      <vt:lpstr>LGBTQ+ Students in the School-to-Prison Pipeline</vt:lpstr>
      <vt:lpstr>Community Blowback</vt:lpstr>
      <vt:lpstr>Social &amp; Emotional Learning</vt:lpstr>
      <vt:lpstr>Social &amp; Emotional Learning</vt:lpstr>
      <vt:lpstr>Social &amp; Emotional Learning for LGBTQ youth</vt:lpstr>
      <vt:lpstr>AMAZEworks</vt:lpstr>
      <vt:lpstr>SEL: SUGGESTED LGBTQ-INCLUSIVE LEARNING OPPORTUNITIES </vt:lpstr>
      <vt:lpstr>SEL: SUGGESTED LGBTQ-INCLUSIVE LEARNING OPPORTUNITIES </vt:lpstr>
      <vt:lpstr>Inclusive Policies</vt:lpstr>
      <vt:lpstr>PowerPoint Presentation</vt:lpstr>
      <vt:lpstr>Example of Heterosexism</vt:lpstr>
      <vt:lpstr>VA DOE Transgender Policy Guidelines (HB145/SB161)</vt:lpstr>
      <vt:lpstr>Using a Trans Youth’s Chosen Name is Suicide Prevention​</vt:lpstr>
      <vt:lpstr>The Importance of Gender &amp; Sexuality Alliances</vt:lpstr>
      <vt:lpstr>Resources for Further Education</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Understanding LGBTQ+ Youth</dc:title>
  <dc:creator>Ted Lewis</dc:creator>
  <cp:lastModifiedBy>VITA Program</cp:lastModifiedBy>
  <cp:revision>24</cp:revision>
  <dcterms:created xsi:type="dcterms:W3CDTF">2020-06-25T20:04:59Z</dcterms:created>
  <dcterms:modified xsi:type="dcterms:W3CDTF">2020-11-12T16:48:40Z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0x010100BD8F03BC5FC6E746A6DE9A828395C862</vt:lpwstr>
  </property>
</Properties>
</file>