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9"/>
  </p:notesMasterIdLst>
  <p:handoutMasterIdLst>
    <p:handoutMasterId r:id="rId80"/>
  </p:handoutMasterIdLst>
  <p:sldIdLst>
    <p:sldId id="310" r:id="rId5"/>
    <p:sldId id="323" r:id="rId6"/>
    <p:sldId id="511" r:id="rId7"/>
    <p:sldId id="512" r:id="rId8"/>
    <p:sldId id="513" r:id="rId9"/>
    <p:sldId id="504" r:id="rId10"/>
    <p:sldId id="479" r:id="rId11"/>
    <p:sldId id="469" r:id="rId12"/>
    <p:sldId id="496" r:id="rId13"/>
    <p:sldId id="473" r:id="rId14"/>
    <p:sldId id="474" r:id="rId15"/>
    <p:sldId id="475" r:id="rId16"/>
    <p:sldId id="478" r:id="rId17"/>
    <p:sldId id="493" r:id="rId18"/>
    <p:sldId id="495" r:id="rId19"/>
    <p:sldId id="494" r:id="rId20"/>
    <p:sldId id="485" r:id="rId21"/>
    <p:sldId id="470" r:id="rId22"/>
    <p:sldId id="471" r:id="rId23"/>
    <p:sldId id="472" r:id="rId24"/>
    <p:sldId id="497" r:id="rId25"/>
    <p:sldId id="507" r:id="rId26"/>
    <p:sldId id="520" r:id="rId27"/>
    <p:sldId id="521" r:id="rId28"/>
    <p:sldId id="522" r:id="rId29"/>
    <p:sldId id="486" r:id="rId30"/>
    <p:sldId id="487" r:id="rId31"/>
    <p:sldId id="488" r:id="rId32"/>
    <p:sldId id="489" r:id="rId33"/>
    <p:sldId id="491" r:id="rId34"/>
    <p:sldId id="490" r:id="rId35"/>
    <p:sldId id="492" r:id="rId36"/>
    <p:sldId id="482" r:id="rId37"/>
    <p:sldId id="483" r:id="rId38"/>
    <p:sldId id="484" r:id="rId39"/>
    <p:sldId id="503" r:id="rId40"/>
    <p:sldId id="506" r:id="rId41"/>
    <p:sldId id="505" r:id="rId42"/>
    <p:sldId id="523" r:id="rId43"/>
    <p:sldId id="481" r:id="rId44"/>
    <p:sldId id="463" r:id="rId45"/>
    <p:sldId id="452" r:id="rId46"/>
    <p:sldId id="403" r:id="rId47"/>
    <p:sldId id="402" r:id="rId48"/>
    <p:sldId id="404" r:id="rId49"/>
    <p:sldId id="405" r:id="rId50"/>
    <p:sldId id="424" r:id="rId51"/>
    <p:sldId id="425" r:id="rId52"/>
    <p:sldId id="428" r:id="rId53"/>
    <p:sldId id="430" r:id="rId54"/>
    <p:sldId id="431" r:id="rId55"/>
    <p:sldId id="432" r:id="rId56"/>
    <p:sldId id="433" r:id="rId57"/>
    <p:sldId id="462" r:id="rId58"/>
    <p:sldId id="435" r:id="rId59"/>
    <p:sldId id="459" r:id="rId60"/>
    <p:sldId id="437" r:id="rId61"/>
    <p:sldId id="438" r:id="rId62"/>
    <p:sldId id="439" r:id="rId63"/>
    <p:sldId id="440" r:id="rId64"/>
    <p:sldId id="441" r:id="rId65"/>
    <p:sldId id="442" r:id="rId66"/>
    <p:sldId id="445" r:id="rId67"/>
    <p:sldId id="316" r:id="rId68"/>
    <p:sldId id="498" r:id="rId69"/>
    <p:sldId id="501" r:id="rId70"/>
    <p:sldId id="500" r:id="rId71"/>
    <p:sldId id="502" r:id="rId72"/>
    <p:sldId id="514" r:id="rId73"/>
    <p:sldId id="515" r:id="rId74"/>
    <p:sldId id="516" r:id="rId75"/>
    <p:sldId id="517" r:id="rId76"/>
    <p:sldId id="518" r:id="rId77"/>
    <p:sldId id="519" r:id="rId7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xternal Federal Funds" initials="EFF" lastIdx="6" clrIdx="6">
    <p:extLst>
      <p:ext uri="{19B8F6BF-5375-455C-9EA6-DF929625EA0E}">
        <p15:presenceInfo xmlns:p15="http://schemas.microsoft.com/office/powerpoint/2012/main" userId="External Federal Funds" providerId="None"/>
      </p:ext>
    </p:extLst>
  </p:cmAuthor>
  <p:cmAuthor id="1" name="Erin Carroll" initials="EMC" lastIdx="44" clrIdx="0">
    <p:extLst>
      <p:ext uri="{19B8F6BF-5375-455C-9EA6-DF929625EA0E}">
        <p15:presenceInfo xmlns:p15="http://schemas.microsoft.com/office/powerpoint/2012/main" userId="Erin Carroll" providerId="None"/>
      </p:ext>
    </p:extLst>
  </p:cmAuthor>
  <p:cmAuthor id="2" name="Allan, Mark (DOE)" initials="AM(" lastIdx="46" clrIdx="1">
    <p:extLst>
      <p:ext uri="{19B8F6BF-5375-455C-9EA6-DF929625EA0E}">
        <p15:presenceInfo xmlns:p15="http://schemas.microsoft.com/office/powerpoint/2012/main" userId="S-1-5-21-3102109963-2641124013-111641105-80147" providerId="AD"/>
      </p:ext>
    </p:extLst>
  </p:cmAuthor>
  <p:cmAuthor id="3" name="Jenna Conway" initials="JC" lastIdx="17" clrIdx="2">
    <p:extLst>
      <p:ext uri="{19B8F6BF-5375-455C-9EA6-DF929625EA0E}">
        <p15:presenceInfo xmlns:p15="http://schemas.microsoft.com/office/powerpoint/2012/main" userId="Jenna Conway" providerId="None"/>
      </p:ext>
    </p:extLst>
  </p:cmAuthor>
  <p:cmAuthor id="4" name="Eric Ekholm" initials="EE" lastIdx="10" clrIdx="3">
    <p:extLst>
      <p:ext uri="{19B8F6BF-5375-455C-9EA6-DF929625EA0E}">
        <p15:presenceInfo xmlns:p15="http://schemas.microsoft.com/office/powerpoint/2012/main" userId="Eric Ekholm" providerId="None"/>
      </p:ext>
    </p:extLst>
  </p:cmAuthor>
  <p:cmAuthor id="5" name="Kathy Glazer" initials="KG" lastIdx="31" clrIdx="4">
    <p:extLst>
      <p:ext uri="{19B8F6BF-5375-455C-9EA6-DF929625EA0E}">
        <p15:presenceInfo xmlns:p15="http://schemas.microsoft.com/office/powerpoint/2012/main" userId="Kathy Glazer" providerId="None"/>
      </p:ext>
    </p:extLst>
  </p:cmAuthor>
  <p:cmAuthor id="6" name="Amy Hatheway" initials="AH" lastIdx="5" clrIdx="5">
    <p:extLst>
      <p:ext uri="{19B8F6BF-5375-455C-9EA6-DF929625EA0E}">
        <p15:presenceInfo xmlns:p15="http://schemas.microsoft.com/office/powerpoint/2012/main" userId="Amy Hathew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6437" autoAdjust="0"/>
  </p:normalViewPr>
  <p:slideViewPr>
    <p:cSldViewPr>
      <p:cViewPr varScale="1">
        <p:scale>
          <a:sx n="122" d="100"/>
          <a:sy n="122" d="100"/>
        </p:scale>
        <p:origin x="54" y="462"/>
      </p:cViewPr>
      <p:guideLst>
        <p:guide orient="horz" pos="1620"/>
        <p:guide pos="2880"/>
      </p:guideLst>
    </p:cSldViewPr>
  </p:slideViewPr>
  <p:notesTextViewPr>
    <p:cViewPr>
      <p:scale>
        <a:sx n="1" d="1"/>
        <a:sy n="1" d="1"/>
      </p:scale>
      <p:origin x="0" y="0"/>
    </p:cViewPr>
  </p:notesTextViewPr>
  <p:sorterViewPr>
    <p:cViewPr>
      <p:scale>
        <a:sx n="75" d="100"/>
        <a:sy n="75" d="100"/>
      </p:scale>
      <p:origin x="0" y="-2140"/>
    </p:cViewPr>
  </p:sorterViewPr>
  <p:notesViewPr>
    <p:cSldViewPr>
      <p:cViewPr varScale="1">
        <p:scale>
          <a:sx n="51" d="100"/>
          <a:sy n="51" d="100"/>
        </p:scale>
        <p:origin x="268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B21814B2-612B-40E9-9990-9583F722161D}" type="datetimeFigureOut">
              <a:rPr lang="en-US" smtClean="0"/>
              <a:t>8/3/2020</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ABC0CEE2-F974-4E27-8FBC-FDB8637DAF61}" type="slidenum">
              <a:rPr lang="en-US" smtClean="0"/>
              <a:t>‹#›</a:t>
            </a:fld>
            <a:endParaRPr lang="en-US"/>
          </a:p>
        </p:txBody>
      </p:sp>
    </p:spTree>
    <p:extLst>
      <p:ext uri="{BB962C8B-B14F-4D97-AF65-F5344CB8AC3E}">
        <p14:creationId xmlns:p14="http://schemas.microsoft.com/office/powerpoint/2010/main" val="2675641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665AF87B-1E59-43FE-9D4C-5A83B502C77E}" type="datetimeFigureOut">
              <a:rPr lang="en-US" smtClean="0"/>
              <a:t>8/3/2020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PALS offers two ways to help you learn how to give the PreK PALS assessment: Assessment videos and a more formal certification tutorial. </a:t>
            </a:r>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a:p>
        </p:txBody>
      </p:sp>
    </p:spTree>
    <p:extLst>
      <p:ext uri="{BB962C8B-B14F-4D97-AF65-F5344CB8AC3E}">
        <p14:creationId xmlns:p14="http://schemas.microsoft.com/office/powerpoint/2010/main" val="452129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Once logged into your PALS Account, the assessment videos can be found on the Professional Learning Tab. From there, simply click on Assessment Videos from the dropdown menu. </a:t>
            </a:r>
          </a:p>
        </p:txBody>
      </p:sp>
      <p:sp>
        <p:nvSpPr>
          <p:cNvPr id="4" name="Slide Number Placeholder 3"/>
          <p:cNvSpPr>
            <a:spLocks noGrp="1"/>
          </p:cNvSpPr>
          <p:nvPr>
            <p:ph type="sldNum" sz="quarter" idx="10"/>
          </p:nvPr>
        </p:nvSpPr>
        <p:spPr/>
        <p:txBody>
          <a:bodyPr/>
          <a:lstStyle/>
          <a:p>
            <a:fld id="{DF811066-0135-4CAA-8AD4-89A97190AC00}" type="slidenum">
              <a:rPr lang="en-US" smtClean="0"/>
              <a:t>70</a:t>
            </a:fld>
            <a:endParaRPr lang="en-US"/>
          </a:p>
        </p:txBody>
      </p:sp>
    </p:spTree>
    <p:extLst>
      <p:ext uri="{BB962C8B-B14F-4D97-AF65-F5344CB8AC3E}">
        <p14:creationId xmlns:p14="http://schemas.microsoft.com/office/powerpoint/2010/main" val="1971709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assessment videos are broken down by task, so there are 6 for PreK. Each video models correct administration and is just a couple of minutes long. These videos are a great refresher </a:t>
            </a:r>
            <a:r>
              <a:rPr lang="en-US"/>
              <a:t>as well!</a:t>
            </a: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a:p>
        </p:txBody>
      </p:sp>
    </p:spTree>
    <p:extLst>
      <p:ext uri="{BB962C8B-B14F-4D97-AF65-F5344CB8AC3E}">
        <p14:creationId xmlns:p14="http://schemas.microsoft.com/office/powerpoint/2010/main" val="408171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certification Tutorials are a more formal training. To access the PreK Certification tutorial, go to your Professional Learning Tab and then click on Tutorials from the dropdown menu.</a:t>
            </a:r>
          </a:p>
        </p:txBody>
      </p:sp>
      <p:sp>
        <p:nvSpPr>
          <p:cNvPr id="4" name="Slide Number Placeholder 3"/>
          <p:cNvSpPr>
            <a:spLocks noGrp="1"/>
          </p:cNvSpPr>
          <p:nvPr>
            <p:ph type="sldNum" sz="quarter" idx="10"/>
          </p:nvPr>
        </p:nvSpPr>
        <p:spPr/>
        <p:txBody>
          <a:bodyPr/>
          <a:lstStyle/>
          <a:p>
            <a:fld id="{DF811066-0135-4CAA-8AD4-89A97190AC00}" type="slidenum">
              <a:rPr lang="en-US" smtClean="0"/>
              <a:t>72</a:t>
            </a:fld>
            <a:endParaRPr lang="en-US"/>
          </a:p>
        </p:txBody>
      </p:sp>
    </p:spTree>
    <p:extLst>
      <p:ext uri="{BB962C8B-B14F-4D97-AF65-F5344CB8AC3E}">
        <p14:creationId xmlns:p14="http://schemas.microsoft.com/office/powerpoint/2010/main" val="1130727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taken to this page where you will see the PreK tutorial. The certification tutorials are designed to allow for certification of the PALS assessments. In this tutorial, you will learn how to administer and score the PALS PREK assessment. At the end of the tutorial, you will have the opportunity to take a certification quiz. </a:t>
            </a:r>
          </a:p>
          <a:p>
            <a:r>
              <a:rPr lang="en-US" dirty="0"/>
              <a:t>The estimated time to complete the tutorial is approximately 4 hours. You can exit the tutorial at any time, continue at another time or day, and the tutorial will resume where you left off. Professional development points are awarded for completion of the tutorial and quiz. </a:t>
            </a:r>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73</a:t>
            </a:fld>
            <a:endParaRPr lang="en-US"/>
          </a:p>
        </p:txBody>
      </p:sp>
    </p:spTree>
    <p:extLst>
      <p:ext uri="{BB962C8B-B14F-4D97-AF65-F5344CB8AC3E}">
        <p14:creationId xmlns:p14="http://schemas.microsoft.com/office/powerpoint/2010/main" val="2644267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baseline="0" dirty="0">
                <a:latin typeface="Calibri" charset="0"/>
                <a:ea typeface="ＭＳ Ｐゴシック" charset="0"/>
                <a:cs typeface="ＭＳ Ｐゴシック" charset="0"/>
              </a:rPr>
              <a:t>Always feel free to reach out to the PALS office by phone, chat or email if they can support you.</a:t>
            </a: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493423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068535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66800" y="1200151"/>
            <a:ext cx="76200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dirty="0"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A1B715-3D0E-4475-8D7C-E892A8CC6A26}" type="datetimeFigureOut">
              <a:rPr lang="en-US" smtClean="0"/>
              <a:t>8/3/2020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DF4B11-7CC7-43A1-918E-F174696EEDE4}" type="slidenum">
              <a:rPr lang="en-US" smtClean="0"/>
              <a:t>‹#›</a:t>
            </a:fld>
            <a:endParaRPr lang="en-US"/>
          </a:p>
        </p:txBody>
      </p:sp>
    </p:spTree>
    <p:extLst>
      <p:ext uri="{BB962C8B-B14F-4D97-AF65-F5344CB8AC3E}">
        <p14:creationId xmlns:p14="http://schemas.microsoft.com/office/powerpoint/2010/main" val="143012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998857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2BAB4-8B8D-41DD-85C7-81A0CA962007}" type="datetimeFigureOut">
              <a:rPr lang="en-US" smtClean="0"/>
              <a:t>8/3/2020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a:p>
        </p:txBody>
      </p:sp>
    </p:spTree>
    <p:extLst>
      <p:ext uri="{BB962C8B-B14F-4D97-AF65-F5344CB8AC3E}">
        <p14:creationId xmlns:p14="http://schemas.microsoft.com/office/powerpoint/2010/main" val="3242375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443095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99017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2"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 id="2147483695" r:id="rId29"/>
    <p:sldLayoutId id="2147483696" r:id="rId30"/>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aeiionline.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ernor.virginia.gov/media/governorvirginiagov/governor-of-virginia/pdf/Final-Phase-Guidance-for-Virginia-Schools-6.9.20.pdf" TargetMode="External"/><Relationship Id="rId2" Type="http://schemas.openxmlformats.org/officeDocument/2006/relationships/hyperlink" Target="http://www.doe.virginia.gov/support/health_medical/covid-19/recover-redesign-restart-2020.pdf" TargetMode="External"/><Relationship Id="rId1" Type="http://schemas.openxmlformats.org/officeDocument/2006/relationships/slideLayout" Target="../slideLayouts/slideLayout1.xml"/><Relationship Id="rId6" Type="http://schemas.openxmlformats.org/officeDocument/2006/relationships/hyperlink" Target="http://www.doe.virginia.gov/support/health_medical/office/covid-19-faq.shtml" TargetMode="External"/><Relationship Id="rId5" Type="http://schemas.openxmlformats.org/officeDocument/2006/relationships/hyperlink" Target="https://zoom.us/rec/share/5tdLJomp0z1OErPy7hHWQowQMIbrX6a81CAf-KUOzhprW_qxTmAPJtsYsp4fV6K_?startTime=1592495741000" TargetMode="External"/><Relationship Id="rId4" Type="http://schemas.openxmlformats.org/officeDocument/2006/relationships/hyperlink" Target="http://www.doe.virginia.gov/support/health_medical/covid-19/recover-redesign-restart.shtml"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doe.virginia.gov/administrators/index.s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dss.virginia.gov/cc/covid-19.html" TargetMode="External"/><Relationship Id="rId3" Type="http://schemas.openxmlformats.org/officeDocument/2006/relationships/hyperlink" Target="http://www.doe.virginia.gov/support/health_medical/office/covid-19-faq.shtml" TargetMode="External"/><Relationship Id="rId7" Type="http://schemas.openxmlformats.org/officeDocument/2006/relationships/hyperlink" Target="https://www.dss.virginia.gov/cc/covid-19-docs/2020-03-20%20Child%20Care%20COVID-19%20FAQ.pdf" TargetMode="External"/><Relationship Id="rId2" Type="http://schemas.openxmlformats.org/officeDocument/2006/relationships/hyperlink" Target="http://www.doe.virginia.gov/support/health_medical/office/covid-19.shtml" TargetMode="External"/><Relationship Id="rId1" Type="http://schemas.openxmlformats.org/officeDocument/2006/relationships/slideLayout" Target="../slideLayouts/slideLayout1.xml"/><Relationship Id="rId6" Type="http://schemas.openxmlformats.org/officeDocument/2006/relationships/hyperlink" Target="https://www.dss.virginia.gov/cc/covid-19-docs/3.18.20%20VDSS%20Child%20Care%20Guidance.pdf" TargetMode="External"/><Relationship Id="rId5" Type="http://schemas.openxmlformats.org/officeDocument/2006/relationships/hyperlink" Target="http://r20.rs6.net/tn.jsp?f=001g5UDFnlhYCQl_AYBqYYEtytagptg1-HwI55oPIkJbcvuQhr4K3ulZMzzGekddCAmQibp13Va49Y08GVpOC7Yd-fX9vhG7jl0qBLxaRpGvUI9SpQ195SOAe8aAFpKf3Er0KUhzvFKELWU43Ar_Yi4qh5t3Oh2xJD3cuzI-5SDP1DKjBJDF1zQV8bZ2f2R6QHdZGDugJHKwbMf1GdUfKTR0DAEFM-BCh1OPkdJx4jGVRCRe6N4Oix2tH422LyzjiMExD0CU1JWEnHWbEuoWLvzq2gx2m0GUy4nndzp4xBDH20v3FLJCU4abJe8i3hrvXtUuccjUM141laLW0Tcy2LxzA==&amp;c=2TCI7EqafaY-9jFmjH6BUYXxCKVWei7Cnqg68jKJa2MbZ7Vb9R_5NQ==&amp;ch=zSq1qsg8HqNa9m7RNLysBUm9yCyGYCksXYAICUpoMiFqMTm3Wj7fbQ==" TargetMode="External"/><Relationship Id="rId4" Type="http://schemas.openxmlformats.org/officeDocument/2006/relationships/hyperlink" Target="http://r20.rs6.net/tn.jsp?f=001g5UDFnlhYCQl_AYBqYYEtytagptg1-HwI55oPIkJbcvuQhr4K3ulZMzzGekddCAm_pnnIMEeMscZTESofL_VfRW7htI6WpAHwWHbonmJTxPzbH4AyLUhEz8wXsbMNIz124SwF623kwSQI6HWACBbfzfkLb-x0TzWmrosWFVjHxmwE98wxpGh2gKwuBPGtx6hmPkCRp6VKmfJnqGi94aeJga0TWcGzGX0&amp;c=2TCI7EqafaY-9jFmjH6BUYXxCKVWei7Cnqg68jKJa2MbZ7Vb9R_5NQ==&amp;ch=zSq1qsg8HqNa9m7RNLysBUm9yCyGYCksXYAICUpoMiFqMTm3Wj7fbQ=="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www.doe.virginia.gov/early-childhood/preschool/vpi/" TargetMode="External"/><Relationship Id="rId2" Type="http://schemas.openxmlformats.org/officeDocument/2006/relationships/hyperlink" Target="http://www.doe.virginia.gov/early-childhood/preschool/vpi/2020-2021-vpi-guidelines.docx" TargetMode="External"/><Relationship Id="rId1" Type="http://schemas.openxmlformats.org/officeDocument/2006/relationships/slideLayout" Target="../slideLayouts/slideLayout17.xml"/><Relationship Id="rId5" Type="http://schemas.openxmlformats.org/officeDocument/2006/relationships/hyperlink" Target="mailto:mark.allan@doe.virginia.gov" TargetMode="External"/><Relationship Id="rId4" Type="http://schemas.openxmlformats.org/officeDocument/2006/relationships/hyperlink" Target="https://zoom.us/rec/play/vMYqcL_-pjg3Gt2VtwSDC6UsW9S1LKmsgXIY-Kdby0fjUXUCOgb3Z7BBMOLeVuK7zcElPxklWeUJVfl1?autoplay=true&amp;startTime=1590073043000"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www.doe.virginia.gov/early-childhood/preschool/vpi/2020-2021-vpi-guidelines.docx" TargetMode="Externa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hyperlink" Target="mailto:Tamilah.Richardson@doe.virginia.gov" TargetMode="Externa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hyperlink" Target="http://www.doe.virginia.gov/early-childhood/curriculum/foundation-blocks-ada.docx" TargetMode="Externa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mailto:Laura.Heath@doe.virginia.gov" TargetMode="External"/><Relationship Id="rId2" Type="http://schemas.openxmlformats.org/officeDocument/2006/relationships/hyperlink" Target="https://zoom.us/meeting/register/tZQtdu-qrjgqwxceOa26sbuh_GJzjEbjkQ"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hyperlink" Target="https://wida.wisc.edu/resources/early-english-language-development-standards-2014-edition" TargetMode="External"/><Relationship Id="rId2" Type="http://schemas.openxmlformats.org/officeDocument/2006/relationships/hyperlink" Target="http://doe.virginia.gov/early-childhood/curriculum/inclusion/" TargetMode="External"/><Relationship Id="rId1" Type="http://schemas.openxmlformats.org/officeDocument/2006/relationships/slideLayout" Target="../slideLayouts/slideLayout17.xml"/><Relationship Id="rId4" Type="http://schemas.openxmlformats.org/officeDocument/2006/relationships/hyperlink" Target="http://www.doe.virginia.gov/early-childhood/professional-dev/index.shtml"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hyperlink" Target="http://www.doe.virginia.gov/administrators/superintendents_memos/2020/index.shtml" TargetMode="Externa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hyperlink" Target="http://www.doe.virginia.gov/early-childhood/preschool/vpi/index.shtml" TargetMode="Externa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hyperlink" Target="https://zoom.us/rec/play/v8d_JOD7-jg3Gt3GtQSDAaUoW468eq-s1SFM_vsFyEe3WnBWMVL1ZboaMefNXCsqiJ4lwR4eaf-QRn2H?continueMode=true" TargetMode="Externa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mailto:Tamilah.Richardson@doe.virginia.gov" TargetMode="External"/><Relationship Id="rId2" Type="http://schemas.openxmlformats.org/officeDocument/2006/relationships/hyperlink" Target="mailto:Mark.Allan@doe.virginia.gov" TargetMode="External"/><Relationship Id="rId1" Type="http://schemas.openxmlformats.org/officeDocument/2006/relationships/slideLayout" Target="../slideLayouts/slideLayout1.xml"/><Relationship Id="rId4" Type="http://schemas.openxmlformats.org/officeDocument/2006/relationships/hyperlink" Target="mailto:aeii@virginia.edu"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pals.virginia.edu/tools-prek.html" TargetMode="External"/><Relationship Id="rId7" Type="http://schemas.openxmlformats.org/officeDocument/2006/relationships/hyperlink" Target="http://www.doe.virginia.gov/early-childhood/preschool/vpi/" TargetMode="External"/><Relationship Id="rId2" Type="http://schemas.openxmlformats.org/officeDocument/2006/relationships/hyperlink" Target="aeiionline.org" TargetMode="External"/><Relationship Id="rId1" Type="http://schemas.openxmlformats.org/officeDocument/2006/relationships/slideLayout" Target="../slideLayouts/slideLayout1.xml"/><Relationship Id="rId6" Type="http://schemas.openxmlformats.org/officeDocument/2006/relationships/hyperlink" Target="http://www.doe.virginia.gov/administrators/index.shtml" TargetMode="External"/><Relationship Id="rId5" Type="http://schemas.openxmlformats.org/officeDocument/2006/relationships/hyperlink" Target="http://www.doe.virginia.gov/info_management/data_collection/student_record_collection/index.shtml" TargetMode="External"/><Relationship Id="rId4" Type="http://schemas.openxmlformats.org/officeDocument/2006/relationships/hyperlink" Target="http://www.doe.virginia.gov/school_finance/procurement/index.shtml"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zoom.us/rec/play/vMYqcL_-pjg3Gt2VtwSDC6UsW9S1LKmsgXIY-Kdby0fjUXUCOgb3Z7BBMOLeVuK7zcElPxklWeUJVfl1?autoplay=true&amp;startTime=1590073043000" TargetMode="External"/><Relationship Id="rId2" Type="http://schemas.openxmlformats.org/officeDocument/2006/relationships/hyperlink" Target="https://zoom.us/rec/share/ptcrDu_c_EVOYafO5HvZQ65iJa7OX6a8gXVI8_RcyhtjOzzTfYXUpKMgd7qEPwFF"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hyperlink" Target="http://law.lis.virginia.gov/vacode/22.1-199.1/"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2114550"/>
            <a:ext cx="6400800" cy="1314450"/>
          </a:xfrm>
        </p:spPr>
        <p:txBody>
          <a:bodyPr>
            <a:normAutofit/>
          </a:bodyPr>
          <a:lstStyle/>
          <a:p>
            <a:endParaRPr lang="en-US" sz="2800" dirty="0"/>
          </a:p>
          <a:p>
            <a:r>
              <a:rPr lang="en-US" sz="2800" dirty="0" smtClean="0"/>
              <a:t>August 6, </a:t>
            </a:r>
            <a:r>
              <a:rPr lang="en-US" sz="2800" dirty="0"/>
              <a:t>2020</a:t>
            </a:r>
          </a:p>
          <a:p>
            <a:endParaRPr lang="en-US" dirty="0"/>
          </a:p>
        </p:txBody>
      </p:sp>
      <p:sp>
        <p:nvSpPr>
          <p:cNvPr id="3" name="Title 2"/>
          <p:cNvSpPr>
            <a:spLocks noGrp="1"/>
          </p:cNvSpPr>
          <p:nvPr>
            <p:ph type="title"/>
          </p:nvPr>
        </p:nvSpPr>
        <p:spPr/>
        <p:txBody>
          <a:bodyPr/>
          <a:lstStyle/>
          <a:p>
            <a:r>
              <a:rPr lang="en-US" sz="3600" b="1" dirty="0" smtClean="0"/>
              <a:t>New VPI Coordinator Training </a:t>
            </a:r>
          </a:p>
        </p:txBody>
      </p:sp>
    </p:spTree>
    <p:extLst>
      <p:ext uri="{BB962C8B-B14F-4D97-AF65-F5344CB8AC3E}">
        <p14:creationId xmlns:p14="http://schemas.microsoft.com/office/powerpoint/2010/main" val="3217408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DOE Web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8" y="0"/>
            <a:ext cx="9112276" cy="4476750"/>
          </a:xfrm>
          <a:prstGeom prst="rect">
            <a:avLst/>
          </a:prstGeom>
        </p:spPr>
      </p:pic>
      <p:sp>
        <p:nvSpPr>
          <p:cNvPr id="2" name="Title 1" hidden="1"/>
          <p:cNvSpPr>
            <a:spLocks noGrp="1"/>
          </p:cNvSpPr>
          <p:nvPr>
            <p:ph type="title"/>
          </p:nvPr>
        </p:nvSpPr>
        <p:spPr/>
        <p:txBody>
          <a:bodyPr/>
          <a:lstStyle/>
          <a:p>
            <a:r>
              <a:rPr lang="en-US" dirty="0" smtClean="0"/>
              <a:t>Resources 1</a:t>
            </a:r>
            <a:endParaRPr lang="en-US" dirty="0"/>
          </a:p>
        </p:txBody>
      </p:sp>
    </p:spTree>
    <p:extLst>
      <p:ext uri="{BB962C8B-B14F-4D97-AF65-F5344CB8AC3E}">
        <p14:creationId xmlns:p14="http://schemas.microsoft.com/office/powerpoint/2010/main" val="1975672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DOE Web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550"/>
            <a:ext cx="9144000" cy="4191000"/>
          </a:xfrm>
          <a:prstGeom prst="rect">
            <a:avLst/>
          </a:prstGeom>
        </p:spPr>
      </p:pic>
      <p:sp>
        <p:nvSpPr>
          <p:cNvPr id="2" name="Title 1" hidden="1"/>
          <p:cNvSpPr>
            <a:spLocks noGrp="1"/>
          </p:cNvSpPr>
          <p:nvPr>
            <p:ph type="title"/>
          </p:nvPr>
        </p:nvSpPr>
        <p:spPr/>
        <p:txBody>
          <a:bodyPr/>
          <a:lstStyle/>
          <a:p>
            <a:r>
              <a:rPr lang="en-US" dirty="0" smtClean="0"/>
              <a:t>Resources 2</a:t>
            </a:r>
            <a:endParaRPr lang="en-US" dirty="0"/>
          </a:p>
        </p:txBody>
      </p:sp>
    </p:spTree>
    <p:extLst>
      <p:ext uri="{BB962C8B-B14F-4D97-AF65-F5344CB8AC3E}">
        <p14:creationId xmlns:p14="http://schemas.microsoft.com/office/powerpoint/2010/main" val="720073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DOE Web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550"/>
            <a:ext cx="9144000" cy="4267200"/>
          </a:xfrm>
          <a:prstGeom prst="rect">
            <a:avLst/>
          </a:prstGeom>
        </p:spPr>
      </p:pic>
      <p:sp>
        <p:nvSpPr>
          <p:cNvPr id="2" name="Title 1" hidden="1"/>
          <p:cNvSpPr>
            <a:spLocks noGrp="1"/>
          </p:cNvSpPr>
          <p:nvPr>
            <p:ph type="title"/>
          </p:nvPr>
        </p:nvSpPr>
        <p:spPr/>
        <p:txBody>
          <a:bodyPr/>
          <a:lstStyle/>
          <a:p>
            <a:r>
              <a:rPr lang="en-US" dirty="0" smtClean="0"/>
              <a:t>Resources 3</a:t>
            </a:r>
            <a:endParaRPr lang="en-US" dirty="0"/>
          </a:p>
        </p:txBody>
      </p:sp>
    </p:spTree>
    <p:extLst>
      <p:ext uri="{BB962C8B-B14F-4D97-AF65-F5344CB8AC3E}">
        <p14:creationId xmlns:p14="http://schemas.microsoft.com/office/powerpoint/2010/main" val="3655080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DOE Webpage"/>
          <p:cNvPicPr>
            <a:picLocks noChangeAspect="1"/>
          </p:cNvPicPr>
          <p:nvPr/>
        </p:nvPicPr>
        <p:blipFill rotWithShape="1">
          <a:blip r:embed="rId2">
            <a:extLst>
              <a:ext uri="{28A0092B-C50C-407E-A947-70E740481C1C}">
                <a14:useLocalDpi xmlns:a14="http://schemas.microsoft.com/office/drawing/2010/main" val="0"/>
              </a:ext>
            </a:extLst>
          </a:blip>
          <a:srcRect t="5141" r="833"/>
          <a:stretch/>
        </p:blipFill>
        <p:spPr>
          <a:xfrm>
            <a:off x="0" y="285750"/>
            <a:ext cx="9067800" cy="4218403"/>
          </a:xfrm>
          <a:prstGeom prst="rect">
            <a:avLst/>
          </a:prstGeom>
        </p:spPr>
      </p:pic>
      <p:pic>
        <p:nvPicPr>
          <p:cNvPr id="4" name="Picture 3" descr="VDOE Web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9863"/>
            <a:ext cx="9144000" cy="4058541"/>
          </a:xfrm>
          <a:prstGeom prst="rect">
            <a:avLst/>
          </a:prstGeom>
        </p:spPr>
      </p:pic>
      <p:sp>
        <p:nvSpPr>
          <p:cNvPr id="5" name="Oval 4" descr="VDOE Webpage"/>
          <p:cNvSpPr/>
          <p:nvPr/>
        </p:nvSpPr>
        <p:spPr>
          <a:xfrm>
            <a:off x="-7088" y="514350"/>
            <a:ext cx="2362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descr="VDOE Webpage"/>
          <p:cNvSpPr/>
          <p:nvPr/>
        </p:nvSpPr>
        <p:spPr>
          <a:xfrm>
            <a:off x="183412" y="3409950"/>
            <a:ext cx="9906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Resources 4</a:t>
            </a:r>
            <a:endParaRPr lang="en-US" dirty="0"/>
          </a:p>
        </p:txBody>
      </p:sp>
    </p:spTree>
    <p:extLst>
      <p:ext uri="{BB962C8B-B14F-4D97-AF65-F5344CB8AC3E}">
        <p14:creationId xmlns:p14="http://schemas.microsoft.com/office/powerpoint/2010/main" val="3155557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9991" y="1428750"/>
            <a:ext cx="8864009" cy="1752600"/>
          </a:xfrm>
        </p:spPr>
        <p:txBody>
          <a:bodyPr/>
          <a:lstStyle/>
          <a:p>
            <a:pPr algn="l"/>
            <a:r>
              <a:rPr lang="en-US" i="1" dirty="0" smtClean="0"/>
              <a:t>How do I know how many VPI slots our program is allotted for the next school year? </a:t>
            </a:r>
            <a:endParaRPr lang="en-US" i="1" dirty="0"/>
          </a:p>
        </p:txBody>
      </p:sp>
    </p:spTree>
    <p:extLst>
      <p:ext uri="{BB962C8B-B14F-4D97-AF65-F5344CB8AC3E}">
        <p14:creationId xmlns:p14="http://schemas.microsoft.com/office/powerpoint/2010/main" val="1298846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descr="VDOE Webpage"/>
          <p:cNvSpPr/>
          <p:nvPr/>
        </p:nvSpPr>
        <p:spPr>
          <a:xfrm>
            <a:off x="304800" y="28797"/>
            <a:ext cx="8382000" cy="8771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pic>
        <p:nvPicPr>
          <p:cNvPr id="4" name="Picture 3" descr="VDOE Web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99081"/>
            <a:ext cx="8458200" cy="4267899"/>
          </a:xfrm>
          <a:prstGeom prst="rect">
            <a:avLst/>
          </a:prstGeom>
        </p:spPr>
      </p:pic>
      <p:sp>
        <p:nvSpPr>
          <p:cNvPr id="2" name="TextBox 1"/>
          <p:cNvSpPr txBox="1"/>
          <p:nvPr/>
        </p:nvSpPr>
        <p:spPr>
          <a:xfrm>
            <a:off x="381000" y="28284"/>
            <a:ext cx="8077200" cy="877163"/>
          </a:xfrm>
          <a:prstGeom prst="rect">
            <a:avLst/>
          </a:prstGeom>
          <a:noFill/>
        </p:spPr>
        <p:txBody>
          <a:bodyPr wrap="square" rtlCol="0">
            <a:spAutoFit/>
          </a:bodyPr>
          <a:lstStyle/>
          <a:p>
            <a:r>
              <a:rPr lang="en-US" sz="1700" b="1" i="1" dirty="0" smtClean="0">
                <a:solidFill>
                  <a:schemeClr val="bg1"/>
                </a:solidFill>
              </a:rPr>
              <a:t>Each December after the Governor introduces the biennial budget or amendments to the current biennial budget </a:t>
            </a:r>
            <a:r>
              <a:rPr lang="en-US" sz="1700" b="1" i="1" dirty="0">
                <a:solidFill>
                  <a:schemeClr val="bg1"/>
                </a:solidFill>
              </a:rPr>
              <a:t> </a:t>
            </a:r>
            <a:r>
              <a:rPr lang="en-US" sz="1700" b="1" i="1" dirty="0" smtClean="0">
                <a:solidFill>
                  <a:schemeClr val="bg1"/>
                </a:solidFill>
              </a:rPr>
              <a:t>a Superintendent's Memo is posted with a link to an Excel document with a VPI tab displaying number of VPI slots for all divisions.  </a:t>
            </a:r>
            <a:endParaRPr lang="en-US" sz="1700" b="1" i="1" dirty="0">
              <a:solidFill>
                <a:schemeClr val="bg1"/>
              </a:solidFill>
            </a:endParaRPr>
          </a:p>
        </p:txBody>
      </p:sp>
      <p:sp>
        <p:nvSpPr>
          <p:cNvPr id="5" name="Title 4" hidden="1"/>
          <p:cNvSpPr>
            <a:spLocks noGrp="1"/>
          </p:cNvSpPr>
          <p:nvPr>
            <p:ph type="title"/>
          </p:nvPr>
        </p:nvSpPr>
        <p:spPr/>
        <p:txBody>
          <a:bodyPr/>
          <a:lstStyle/>
          <a:p>
            <a:r>
              <a:rPr lang="en-US" dirty="0" smtClean="0"/>
              <a:t>Resources 5</a:t>
            </a:r>
            <a:endParaRPr lang="en-US" dirty="0"/>
          </a:p>
        </p:txBody>
      </p:sp>
    </p:spTree>
    <p:extLst>
      <p:ext uri="{BB962C8B-B14F-4D97-AF65-F5344CB8AC3E}">
        <p14:creationId xmlns:p14="http://schemas.microsoft.com/office/powerpoint/2010/main" val="4064597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DOE Web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17" y="57150"/>
            <a:ext cx="9249511" cy="4419600"/>
          </a:xfrm>
          <a:prstGeom prst="rect">
            <a:avLst/>
          </a:prstGeom>
        </p:spPr>
      </p:pic>
      <p:sp>
        <p:nvSpPr>
          <p:cNvPr id="2" name="Title 1" hidden="1"/>
          <p:cNvSpPr>
            <a:spLocks noGrp="1"/>
          </p:cNvSpPr>
          <p:nvPr>
            <p:ph type="title"/>
          </p:nvPr>
        </p:nvSpPr>
        <p:spPr/>
        <p:txBody>
          <a:bodyPr/>
          <a:lstStyle/>
          <a:p>
            <a:r>
              <a:rPr lang="en-US" dirty="0" smtClean="0"/>
              <a:t>Resources 6</a:t>
            </a:r>
            <a:endParaRPr lang="en-US" dirty="0"/>
          </a:p>
        </p:txBody>
      </p:sp>
    </p:spTree>
    <p:extLst>
      <p:ext uri="{BB962C8B-B14F-4D97-AF65-F5344CB8AC3E}">
        <p14:creationId xmlns:p14="http://schemas.microsoft.com/office/powerpoint/2010/main" val="1803740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09700" y="3181350"/>
            <a:ext cx="6400800" cy="1314450"/>
          </a:xfrm>
        </p:spPr>
        <p:txBody>
          <a:bodyPr/>
          <a:lstStyle/>
          <a:p>
            <a:r>
              <a:rPr lang="en-US" dirty="0" smtClean="0"/>
              <a:t>Single Sign-on for Web Systems</a:t>
            </a:r>
          </a:p>
          <a:p>
            <a:r>
              <a:rPr lang="en-US" dirty="0" smtClean="0"/>
              <a:t>(SSWS)</a:t>
            </a:r>
            <a:endParaRPr lang="en-US" dirty="0"/>
          </a:p>
        </p:txBody>
      </p:sp>
      <p:sp>
        <p:nvSpPr>
          <p:cNvPr id="3" name="Title 2"/>
          <p:cNvSpPr>
            <a:spLocks noGrp="1"/>
          </p:cNvSpPr>
          <p:nvPr>
            <p:ph type="title"/>
          </p:nvPr>
        </p:nvSpPr>
        <p:spPr>
          <a:xfrm>
            <a:off x="304800" y="1504950"/>
            <a:ext cx="8610600" cy="1371599"/>
          </a:xfrm>
        </p:spPr>
        <p:txBody>
          <a:bodyPr/>
          <a:lstStyle/>
          <a:p>
            <a:pPr algn="l"/>
            <a:r>
              <a:rPr lang="en-US" i="1" dirty="0" smtClean="0"/>
              <a:t>How do I locate the VPI Application  (May 15) &amp; Verification Report (October)?</a:t>
            </a:r>
            <a:endParaRPr lang="en-US" i="1" dirty="0"/>
          </a:p>
        </p:txBody>
      </p:sp>
    </p:spTree>
    <p:extLst>
      <p:ext uri="{BB962C8B-B14F-4D97-AF65-F5344CB8AC3E}">
        <p14:creationId xmlns:p14="http://schemas.microsoft.com/office/powerpoint/2010/main" val="3707029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52;p44" descr="VDOE Webpage"/>
          <p:cNvPicPr/>
          <p:nvPr/>
        </p:nvPicPr>
        <p:blipFill rotWithShape="1">
          <a:blip r:embed="rId2">
            <a:alphaModFix/>
          </a:blip>
          <a:srcRect/>
          <a:stretch/>
        </p:blipFill>
        <p:spPr>
          <a:xfrm>
            <a:off x="152400" y="57150"/>
            <a:ext cx="8915400" cy="4400550"/>
          </a:xfrm>
          <a:prstGeom prst="rect">
            <a:avLst/>
          </a:prstGeom>
          <a:noFill/>
          <a:ln>
            <a:noFill/>
          </a:ln>
        </p:spPr>
      </p:pic>
      <p:sp>
        <p:nvSpPr>
          <p:cNvPr id="2" name="Title 1" hidden="1"/>
          <p:cNvSpPr>
            <a:spLocks noGrp="1"/>
          </p:cNvSpPr>
          <p:nvPr>
            <p:ph type="title"/>
          </p:nvPr>
        </p:nvSpPr>
        <p:spPr/>
        <p:txBody>
          <a:bodyPr/>
          <a:lstStyle/>
          <a:p>
            <a:r>
              <a:rPr lang="en-US" dirty="0" smtClean="0"/>
              <a:t>Resources 7</a:t>
            </a:r>
            <a:endParaRPr lang="en-US" dirty="0"/>
          </a:p>
        </p:txBody>
      </p:sp>
    </p:spTree>
    <p:extLst>
      <p:ext uri="{BB962C8B-B14F-4D97-AF65-F5344CB8AC3E}">
        <p14:creationId xmlns:p14="http://schemas.microsoft.com/office/powerpoint/2010/main" val="828824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p:cNvSpPr>
            <a:spLocks noGrp="1"/>
          </p:cNvSpPr>
          <p:nvPr>
            <p:ph type="title"/>
          </p:nvPr>
        </p:nvSpPr>
        <p:spPr/>
        <p:txBody>
          <a:bodyPr/>
          <a:lstStyle/>
          <a:p>
            <a:r>
              <a:rPr lang="en-US" dirty="0" smtClean="0"/>
              <a:t>Resources 8</a:t>
            </a:r>
            <a:endParaRPr lang="en-US" dirty="0"/>
          </a:p>
        </p:txBody>
      </p:sp>
      <p:pic>
        <p:nvPicPr>
          <p:cNvPr id="4" name="Google Shape;259;p45" descr="VDOE Webpage"/>
          <p:cNvPicPr/>
          <p:nvPr/>
        </p:nvPicPr>
        <p:blipFill rotWithShape="1">
          <a:blip r:embed="rId2">
            <a:alphaModFix/>
          </a:blip>
          <a:srcRect/>
          <a:stretch/>
        </p:blipFill>
        <p:spPr>
          <a:xfrm>
            <a:off x="0" y="0"/>
            <a:ext cx="9067800" cy="4476750"/>
          </a:xfrm>
          <a:prstGeom prst="rect">
            <a:avLst/>
          </a:prstGeom>
          <a:noFill/>
          <a:ln>
            <a:noFill/>
          </a:ln>
        </p:spPr>
      </p:pic>
    </p:spTree>
    <p:extLst>
      <p:ext uri="{BB962C8B-B14F-4D97-AF65-F5344CB8AC3E}">
        <p14:creationId xmlns:p14="http://schemas.microsoft.com/office/powerpoint/2010/main" val="3325550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and Agenda </a:t>
            </a:r>
            <a:endParaRPr lang="en-US" dirty="0"/>
          </a:p>
        </p:txBody>
      </p:sp>
      <p:sp>
        <p:nvSpPr>
          <p:cNvPr id="5" name="TextBox 4"/>
          <p:cNvSpPr txBox="1"/>
          <p:nvPr/>
        </p:nvSpPr>
        <p:spPr>
          <a:xfrm>
            <a:off x="190500" y="895350"/>
            <a:ext cx="8763000" cy="4924425"/>
          </a:xfrm>
          <a:prstGeom prst="rect">
            <a:avLst/>
          </a:prstGeom>
          <a:noFill/>
        </p:spPr>
        <p:txBody>
          <a:bodyPr wrap="square" rtlCol="0">
            <a:spAutoFit/>
          </a:bodyPr>
          <a:lstStyle/>
          <a:p>
            <a:r>
              <a:rPr lang="en-US" sz="2000" b="1" i="1" dirty="0" smtClean="0"/>
              <a:t>This webinar will provide an overview VPI program requirements and answer frequent questions that new coordinators often ask</a:t>
            </a:r>
            <a:r>
              <a:rPr lang="en-US" sz="2000" b="1" dirty="0" smtClean="0"/>
              <a:t>.  </a:t>
            </a:r>
          </a:p>
          <a:p>
            <a:endParaRPr lang="en-US" sz="1000" b="1" dirty="0"/>
          </a:p>
          <a:p>
            <a:r>
              <a:rPr lang="en-US" sz="1400" b="1" dirty="0" smtClean="0"/>
              <a:t>Agenda: </a:t>
            </a:r>
          </a:p>
          <a:p>
            <a:endParaRPr lang="en-US" sz="1000" i="1" dirty="0" smtClean="0"/>
          </a:p>
          <a:p>
            <a:pPr marL="285750" indent="-285750">
              <a:buFont typeface="Arial" panose="020B0604020202020204" pitchFamily="34" charset="0"/>
              <a:buChar char="•"/>
            </a:pPr>
            <a:r>
              <a:rPr lang="en-US" sz="1400" i="1" dirty="0" smtClean="0"/>
              <a:t>Early Childhood Impacted by COVID 19 </a:t>
            </a:r>
          </a:p>
          <a:p>
            <a:pPr marL="285750" indent="-285750">
              <a:buFont typeface="Arial" panose="020B0604020202020204" pitchFamily="34" charset="0"/>
              <a:buChar char="•"/>
            </a:pPr>
            <a:r>
              <a:rPr lang="en-US" sz="1400" i="1" dirty="0" smtClean="0"/>
              <a:t>What </a:t>
            </a:r>
            <a:r>
              <a:rPr lang="en-US" sz="1400" i="1" dirty="0"/>
              <a:t>is the purpose of </a:t>
            </a:r>
            <a:r>
              <a:rPr lang="en-US" sz="1400" i="1" dirty="0" smtClean="0"/>
              <a:t>VPI?</a:t>
            </a:r>
          </a:p>
          <a:p>
            <a:pPr marL="285750" indent="-285750">
              <a:buFont typeface="Arial" panose="020B0604020202020204" pitchFamily="34" charset="0"/>
              <a:buChar char="•"/>
            </a:pPr>
            <a:r>
              <a:rPr lang="en-US" sz="1400" i="1" dirty="0"/>
              <a:t>Where are the </a:t>
            </a:r>
            <a:r>
              <a:rPr lang="en-US" sz="1400" i="1" dirty="0" smtClean="0"/>
              <a:t>various guidance </a:t>
            </a:r>
            <a:r>
              <a:rPr lang="en-US" sz="1400" i="1" dirty="0"/>
              <a:t>documents for VPI posted</a:t>
            </a:r>
            <a:r>
              <a:rPr lang="en-US" sz="1400" i="1" dirty="0" smtClean="0"/>
              <a:t>?</a:t>
            </a:r>
          </a:p>
          <a:p>
            <a:pPr marL="285750" indent="-285750">
              <a:buFont typeface="Arial" panose="020B0604020202020204" pitchFamily="34" charset="0"/>
              <a:buChar char="•"/>
            </a:pPr>
            <a:r>
              <a:rPr lang="en-US" sz="1400" i="1" dirty="0"/>
              <a:t>How do I know how many VPI slots our program is allotted for the next school year? </a:t>
            </a:r>
            <a:endParaRPr lang="en-US" sz="1400" i="1" dirty="0" smtClean="0"/>
          </a:p>
          <a:p>
            <a:pPr marL="285750" indent="-285750">
              <a:buFont typeface="Arial" panose="020B0604020202020204" pitchFamily="34" charset="0"/>
              <a:buChar char="•"/>
            </a:pPr>
            <a:r>
              <a:rPr lang="en-US" sz="1400" i="1" dirty="0"/>
              <a:t>How do I locate the VPI Application  (May 15) &amp; Verification Report (October</a:t>
            </a:r>
            <a:r>
              <a:rPr lang="en-US" sz="1400" i="1" dirty="0" smtClean="0"/>
              <a:t>)?</a:t>
            </a:r>
          </a:p>
          <a:p>
            <a:pPr marL="285750" indent="-285750">
              <a:buFont typeface="Arial" panose="020B0604020202020204" pitchFamily="34" charset="0"/>
              <a:buChar char="•"/>
            </a:pPr>
            <a:r>
              <a:rPr lang="en-US" sz="1400" i="1" dirty="0"/>
              <a:t>Why is the school division’s Fall Student Record Collection (SRC) so important to funding our VPI program? </a:t>
            </a:r>
            <a:endParaRPr lang="en-US" sz="1400" i="1" dirty="0" smtClean="0"/>
          </a:p>
          <a:p>
            <a:pPr marL="285750" indent="-285750">
              <a:buFont typeface="Arial" panose="020B0604020202020204" pitchFamily="34" charset="0"/>
              <a:buChar char="•"/>
            </a:pPr>
            <a:r>
              <a:rPr lang="en-US" sz="1400" i="1" dirty="0"/>
              <a:t>Where can I find guidance and resources for external and local CLASS™ observations and professional development planning</a:t>
            </a:r>
            <a:r>
              <a:rPr lang="en-US" sz="1400" i="1" dirty="0" smtClean="0"/>
              <a:t>?</a:t>
            </a:r>
          </a:p>
          <a:p>
            <a:pPr marL="285750" indent="-285750">
              <a:buFont typeface="Arial" panose="020B0604020202020204" pitchFamily="34" charset="0"/>
              <a:buChar char="•"/>
            </a:pPr>
            <a:r>
              <a:rPr lang="en-US" sz="1400" i="1" dirty="0"/>
              <a:t>How can I stay up-to-date on state guidance and resources available for VPI and early childhood in general? </a:t>
            </a:r>
            <a:endParaRPr lang="en-US" sz="1400" i="1" dirty="0" smtClean="0"/>
          </a:p>
          <a:p>
            <a:pPr marL="285750" indent="-285750">
              <a:buFont typeface="Arial" panose="020B0604020202020204" pitchFamily="34" charset="0"/>
              <a:buChar char="•"/>
            </a:pPr>
            <a:r>
              <a:rPr lang="en-US" sz="1400" i="1" dirty="0"/>
              <a:t>How are VPI programs monitored by the state? </a:t>
            </a:r>
            <a:endParaRPr lang="en-US" sz="1400" i="1" dirty="0" smtClean="0"/>
          </a:p>
          <a:p>
            <a:pPr marL="285750" indent="-285750">
              <a:buFont typeface="Arial" panose="020B0604020202020204" pitchFamily="34" charset="0"/>
              <a:buChar char="•"/>
            </a:pPr>
            <a:r>
              <a:rPr lang="en-US" sz="1400" i="1" dirty="0" smtClean="0"/>
              <a:t>What are the VPI program requirements?</a:t>
            </a:r>
          </a:p>
          <a:p>
            <a:pPr marL="285750" indent="-285750">
              <a:buFont typeface="Arial" panose="020B0604020202020204" pitchFamily="34" charset="0"/>
              <a:buChar char="•"/>
            </a:pPr>
            <a:endParaRPr lang="en-US" sz="1400" i="1" dirty="0" smtClean="0"/>
          </a:p>
          <a:p>
            <a:pPr marL="285750" indent="-285750">
              <a:buFont typeface="Arial" panose="020B0604020202020204" pitchFamily="34" charset="0"/>
              <a:buChar char="•"/>
            </a:pPr>
            <a:endParaRPr lang="en-US" sz="1400" i="1" dirty="0" smtClean="0"/>
          </a:p>
          <a:p>
            <a:pPr marL="285750" indent="-285750">
              <a:buFont typeface="Arial" panose="020B0604020202020204" pitchFamily="34" charset="0"/>
              <a:buChar char="•"/>
            </a:pPr>
            <a:endParaRPr lang="en-US" i="1" dirty="0" smtClean="0"/>
          </a:p>
          <a:p>
            <a:pPr marL="285750" indent="-285750">
              <a:buFont typeface="Arial" panose="020B0604020202020204" pitchFamily="34" charset="0"/>
              <a:buChar char="•"/>
            </a:pPr>
            <a:endParaRPr lang="en-US" i="1" dirty="0" smtClean="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2169679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DOE Webpage"/>
          <p:cNvPicPr/>
          <p:nvPr/>
        </p:nvPicPr>
        <p:blipFill>
          <a:blip r:embed="rId2">
            <a:extLst>
              <a:ext uri="{28A0092B-C50C-407E-A947-70E740481C1C}">
                <a14:useLocalDpi xmlns:a14="http://schemas.microsoft.com/office/drawing/2010/main" val="0"/>
              </a:ext>
            </a:extLst>
          </a:blip>
          <a:stretch>
            <a:fillRect/>
          </a:stretch>
        </p:blipFill>
        <p:spPr>
          <a:xfrm>
            <a:off x="76200" y="0"/>
            <a:ext cx="9067800" cy="4419600"/>
          </a:xfrm>
          <a:prstGeom prst="rect">
            <a:avLst/>
          </a:prstGeom>
        </p:spPr>
      </p:pic>
      <p:sp>
        <p:nvSpPr>
          <p:cNvPr id="3" name="Title 2" hidden="1"/>
          <p:cNvSpPr>
            <a:spLocks noGrp="1"/>
          </p:cNvSpPr>
          <p:nvPr>
            <p:ph type="title"/>
          </p:nvPr>
        </p:nvSpPr>
        <p:spPr/>
        <p:txBody>
          <a:bodyPr/>
          <a:lstStyle/>
          <a:p>
            <a:r>
              <a:rPr lang="en-US" dirty="0" smtClean="0"/>
              <a:t>Resources 9</a:t>
            </a:r>
            <a:endParaRPr lang="en-US" dirty="0"/>
          </a:p>
        </p:txBody>
      </p:sp>
    </p:spTree>
    <p:extLst>
      <p:ext uri="{BB962C8B-B14F-4D97-AF65-F5344CB8AC3E}">
        <p14:creationId xmlns:p14="http://schemas.microsoft.com/office/powerpoint/2010/main" val="3683004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04950"/>
            <a:ext cx="8763000" cy="1371599"/>
          </a:xfrm>
        </p:spPr>
        <p:txBody>
          <a:bodyPr/>
          <a:lstStyle/>
          <a:p>
            <a:pPr algn="l"/>
            <a:r>
              <a:rPr lang="en-US" sz="4000" i="1" dirty="0" smtClean="0"/>
              <a:t>Why is the school division’s Fall Student Record Collection (SRC) so important to funding our VPI program? </a:t>
            </a:r>
            <a:endParaRPr lang="en-US" sz="4000" i="1" dirty="0"/>
          </a:p>
        </p:txBody>
      </p:sp>
    </p:spTree>
    <p:extLst>
      <p:ext uri="{BB962C8B-B14F-4D97-AF65-F5344CB8AC3E}">
        <p14:creationId xmlns:p14="http://schemas.microsoft.com/office/powerpoint/2010/main" val="115639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85750"/>
            <a:ext cx="8382000" cy="4093428"/>
          </a:xfrm>
          <a:prstGeom prst="rect">
            <a:avLst/>
          </a:prstGeom>
          <a:noFill/>
        </p:spPr>
        <p:txBody>
          <a:bodyPr wrap="square" rtlCol="0">
            <a:spAutoFit/>
          </a:bodyPr>
          <a:lstStyle/>
          <a:p>
            <a:r>
              <a:rPr lang="en-US" sz="2800" dirty="0" smtClean="0"/>
              <a:t>SRC and VPI Funding Connections</a:t>
            </a:r>
          </a:p>
          <a:p>
            <a:r>
              <a:rPr lang="en-US" dirty="0" smtClean="0"/>
              <a:t> </a:t>
            </a:r>
          </a:p>
          <a:p>
            <a:pPr marL="285750" indent="-285750">
              <a:buFont typeface="Arial" panose="020B0604020202020204" pitchFamily="34" charset="0"/>
              <a:buChar char="•"/>
            </a:pPr>
            <a:r>
              <a:rPr lang="en-US" sz="1400" dirty="0" smtClean="0"/>
              <a:t>VDOE </a:t>
            </a:r>
            <a:r>
              <a:rPr lang="en-US" sz="1400" dirty="0"/>
              <a:t>distributes state funds (using state funding formula) to VPI fiscal agents for enrolled VPI students based on VPI student data collected on the fall SRC each school year.  The total number of eligible, preschool students with a VPI funding code, enrolled on October 1, and reported in each school division’s fall SRC will serve as the total number of VPI slots filled by the division, therefore, funded by the state</a:t>
            </a:r>
            <a:r>
              <a:rPr lang="en-US" sz="1400" dirty="0" smtClean="0"/>
              <a:t>.</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b="1" dirty="0"/>
              <a:t>The number of VPI enrolled students reported by SRC in the fall, with a VPI funding code, determines the funding the VPI program will receive for the school year.  </a:t>
            </a:r>
            <a:r>
              <a:rPr lang="en-US" sz="1400" b="1" u="sng" dirty="0"/>
              <a:t>Thus it is important to accurately report enrollment numbers to avoid funding complications</a:t>
            </a:r>
            <a:r>
              <a:rPr lang="en-US" sz="1400" b="1" dirty="0" smtClean="0"/>
              <a:t>.</a:t>
            </a:r>
          </a:p>
          <a:p>
            <a:endParaRPr lang="en-US" sz="1400" b="1" dirty="0"/>
          </a:p>
          <a:p>
            <a:pPr marL="285750" indent="-285750">
              <a:buFont typeface="Arial" panose="020B0604020202020204" pitchFamily="34" charset="0"/>
              <a:buChar char="•"/>
            </a:pPr>
            <a:r>
              <a:rPr lang="en-US" sz="1400" dirty="0"/>
              <a:t>All public preschool students, where the school division is the fiscal agent, grantee, or sub-grantee, must be reported on the SRC with a funding code and be assigned an STI. The school division must seek out and secure STIs for the students in VPI (regardless of public or community-provider setting), Title I preschool, special education placements, and Head Start programs (only when school division is the Head Start grantee), and where the funding is supported by state or federal grants or programs. </a:t>
            </a:r>
          </a:p>
          <a:p>
            <a:pPr marL="285750" indent="-285750">
              <a:buFont typeface="Arial" panose="020B0604020202020204" pitchFamily="34" charset="0"/>
              <a:buChar char="•"/>
            </a:pPr>
            <a:endParaRPr lang="en-US" dirty="0"/>
          </a:p>
        </p:txBody>
      </p:sp>
      <p:sp>
        <p:nvSpPr>
          <p:cNvPr id="2" name="Title 1" hidden="1"/>
          <p:cNvSpPr>
            <a:spLocks noGrp="1"/>
          </p:cNvSpPr>
          <p:nvPr>
            <p:ph type="title"/>
          </p:nvPr>
        </p:nvSpPr>
        <p:spPr/>
        <p:txBody>
          <a:bodyPr/>
          <a:lstStyle/>
          <a:p>
            <a:r>
              <a:rPr lang="en-US" dirty="0" smtClean="0"/>
              <a:t>SRC and VPI Funding Connections</a:t>
            </a:r>
            <a:endParaRPr lang="en-US" dirty="0"/>
          </a:p>
        </p:txBody>
      </p:sp>
    </p:spTree>
    <p:extLst>
      <p:ext uri="{BB962C8B-B14F-4D97-AF65-F5344CB8AC3E}">
        <p14:creationId xmlns:p14="http://schemas.microsoft.com/office/powerpoint/2010/main" val="1328517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SRC</a:t>
            </a:r>
            <a:endParaRPr lang="en-US" dirty="0"/>
          </a:p>
        </p:txBody>
      </p:sp>
      <p:pic>
        <p:nvPicPr>
          <p:cNvPr id="4" name="Picture 3" descr="VDOE Web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
            <a:ext cx="9144000" cy="4495800"/>
          </a:xfrm>
          <a:prstGeom prst="rect">
            <a:avLst/>
          </a:prstGeom>
        </p:spPr>
      </p:pic>
      <p:sp>
        <p:nvSpPr>
          <p:cNvPr id="5" name="Oval 4" descr="VDOE Webpage"/>
          <p:cNvSpPr/>
          <p:nvPr/>
        </p:nvSpPr>
        <p:spPr>
          <a:xfrm>
            <a:off x="0" y="257174"/>
            <a:ext cx="3124200" cy="9715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402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instructions</a:t>
            </a:r>
            <a:endParaRPr lang="en-US" dirty="0"/>
          </a:p>
        </p:txBody>
      </p:sp>
      <p:pic>
        <p:nvPicPr>
          <p:cNvPr id="4" name="Picture 3" descr="VDOE Webpage"/>
          <p:cNvPicPr>
            <a:picLocks noChangeAspect="1"/>
          </p:cNvPicPr>
          <p:nvPr/>
        </p:nvPicPr>
        <p:blipFill rotWithShape="1">
          <a:blip r:embed="rId2">
            <a:extLst>
              <a:ext uri="{28A0092B-C50C-407E-A947-70E740481C1C}">
                <a14:useLocalDpi xmlns:a14="http://schemas.microsoft.com/office/drawing/2010/main" val="0"/>
              </a:ext>
            </a:extLst>
          </a:blip>
          <a:srcRect t="3572" r="1666"/>
          <a:stretch/>
        </p:blipFill>
        <p:spPr>
          <a:xfrm>
            <a:off x="0" y="646948"/>
            <a:ext cx="8756315" cy="3849604"/>
          </a:xfrm>
          <a:prstGeom prst="rect">
            <a:avLst/>
          </a:prstGeom>
        </p:spPr>
      </p:pic>
      <p:sp>
        <p:nvSpPr>
          <p:cNvPr id="5" name="Oval 4" descr="VDOE Webpage"/>
          <p:cNvSpPr/>
          <p:nvPr/>
        </p:nvSpPr>
        <p:spPr>
          <a:xfrm>
            <a:off x="609600" y="742948"/>
            <a:ext cx="914400" cy="3048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descr="VDOE Webpage"/>
          <p:cNvSpPr/>
          <p:nvPr/>
        </p:nvSpPr>
        <p:spPr>
          <a:xfrm>
            <a:off x="4800600" y="1657349"/>
            <a:ext cx="1828800"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VDOE Webpage"/>
          <p:cNvSpPr/>
          <p:nvPr/>
        </p:nvSpPr>
        <p:spPr>
          <a:xfrm>
            <a:off x="685800" y="1581149"/>
            <a:ext cx="3886200" cy="3047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4800" y="133350"/>
            <a:ext cx="6705600" cy="523220"/>
          </a:xfrm>
          <a:prstGeom prst="rect">
            <a:avLst/>
          </a:prstGeom>
          <a:noFill/>
        </p:spPr>
        <p:txBody>
          <a:bodyPr wrap="square" rtlCol="0">
            <a:spAutoFit/>
          </a:bodyPr>
          <a:lstStyle/>
          <a:p>
            <a:r>
              <a:rPr lang="en-US" sz="2800" i="1" dirty="0" smtClean="0"/>
              <a:t>Scroll down to the bottom of the SRC page. </a:t>
            </a:r>
            <a:endParaRPr lang="en-US" sz="2800" i="1" dirty="0"/>
          </a:p>
        </p:txBody>
      </p:sp>
    </p:spTree>
    <p:extLst>
      <p:ext uri="{BB962C8B-B14F-4D97-AF65-F5344CB8AC3E}">
        <p14:creationId xmlns:p14="http://schemas.microsoft.com/office/powerpoint/2010/main" val="3393929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EC SRC Funding Codes in 2020-21</a:t>
            </a:r>
            <a:endParaRPr lang="en-US" dirty="0"/>
          </a:p>
        </p:txBody>
      </p:sp>
      <p:sp>
        <p:nvSpPr>
          <p:cNvPr id="4" name="TextBox 3"/>
          <p:cNvSpPr txBox="1"/>
          <p:nvPr/>
        </p:nvSpPr>
        <p:spPr>
          <a:xfrm>
            <a:off x="0" y="858814"/>
            <a:ext cx="8839200"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Code #12:  </a:t>
            </a:r>
            <a:r>
              <a:rPr lang="en-US" dirty="0" smtClean="0"/>
              <a:t>School division will be required to report VPI Pilot for Three-Year-Olds slots using SRC funding code #12.</a:t>
            </a:r>
          </a:p>
          <a:p>
            <a:endParaRPr lang="en-US" b="1" dirty="0"/>
          </a:p>
          <a:p>
            <a:pPr marL="285750" indent="-285750">
              <a:buFont typeface="Arial" panose="020B0604020202020204" pitchFamily="34" charset="0"/>
              <a:buChar char="•"/>
            </a:pPr>
            <a:r>
              <a:rPr lang="en-US" b="1" dirty="0" smtClean="0"/>
              <a:t>Code #13: </a:t>
            </a:r>
            <a:r>
              <a:rPr lang="en-US" dirty="0" smtClean="0"/>
              <a:t>School divisions will track </a:t>
            </a:r>
            <a:r>
              <a:rPr lang="en-US" dirty="0"/>
              <a:t>s</a:t>
            </a:r>
            <a:r>
              <a:rPr lang="en-US" dirty="0" smtClean="0"/>
              <a:t>tudents </a:t>
            </a:r>
            <a:r>
              <a:rPr lang="en-US" dirty="0"/>
              <a:t>participating in </a:t>
            </a:r>
            <a:r>
              <a:rPr lang="en-US" b="1" dirty="0"/>
              <a:t>Mixed Delivery Grants</a:t>
            </a:r>
            <a:r>
              <a:rPr lang="en-US" dirty="0"/>
              <a:t> administered by the Virginia Early Childhood Foundation (VECF) </a:t>
            </a:r>
            <a:r>
              <a:rPr lang="en-US" dirty="0" smtClean="0"/>
              <a:t>by assigning them an  </a:t>
            </a:r>
            <a:r>
              <a:rPr lang="en-US" dirty="0"/>
              <a:t>assigned an </a:t>
            </a:r>
            <a:r>
              <a:rPr lang="en-US" dirty="0" smtClean="0"/>
              <a:t>Student Testing Identifier (STI) with SRC funding code #13. There </a:t>
            </a:r>
            <a:r>
              <a:rPr lang="en-US" dirty="0"/>
              <a:t>are limited number of communities with Mixed Delivery Grants</a:t>
            </a:r>
            <a:r>
              <a:rPr lang="en-US" dirty="0" smtClean="0"/>
              <a:t>.</a:t>
            </a:r>
          </a:p>
          <a:p>
            <a:endParaRPr lang="en-US" dirty="0"/>
          </a:p>
          <a:p>
            <a:r>
              <a:rPr lang="en-US" dirty="0"/>
              <a:t>*</a:t>
            </a:r>
            <a:r>
              <a:rPr lang="en-US" b="1" dirty="0" smtClean="0"/>
              <a:t>Community Provider Add-on Funding</a:t>
            </a:r>
            <a:r>
              <a:rPr lang="en-US" dirty="0" smtClean="0"/>
              <a:t>: School divisions will report a VPI slot receiving services in a community provider with a </a:t>
            </a:r>
            <a:r>
              <a:rPr lang="en-US" u="sng" dirty="0"/>
              <a:t>serving school </a:t>
            </a:r>
            <a:r>
              <a:rPr lang="en-US" u="sng" dirty="0" smtClean="0"/>
              <a:t>code </a:t>
            </a:r>
            <a:r>
              <a:rPr lang="en-US" dirty="0" smtClean="0"/>
              <a:t>of 9990 in SRC.  This is in addition to the reporting the appropriate VPI funding code for this slot. </a:t>
            </a:r>
            <a:endParaRPr lang="en-US" dirty="0"/>
          </a:p>
        </p:txBody>
      </p:sp>
    </p:spTree>
    <p:extLst>
      <p:ext uri="{BB962C8B-B14F-4D97-AF65-F5344CB8AC3E}">
        <p14:creationId xmlns:p14="http://schemas.microsoft.com/office/powerpoint/2010/main" val="1740173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028950"/>
            <a:ext cx="6400800" cy="1314450"/>
          </a:xfrm>
        </p:spPr>
        <p:txBody>
          <a:bodyPr>
            <a:normAutofit/>
          </a:bodyPr>
          <a:lstStyle/>
          <a:p>
            <a:r>
              <a:rPr lang="en-US" sz="2400" dirty="0"/>
              <a:t>Advancing Effective Interactions &amp; Instruction (AEII)</a:t>
            </a:r>
            <a:endParaRPr lang="en-US" sz="2400" dirty="0" smtClean="0">
              <a:hlinkClick r:id="rId2"/>
            </a:endParaRPr>
          </a:p>
          <a:p>
            <a:r>
              <a:rPr lang="en-US" sz="2400" dirty="0" smtClean="0">
                <a:hlinkClick r:id="rId2"/>
              </a:rPr>
              <a:t>aeiionline.org</a:t>
            </a:r>
            <a:endParaRPr lang="en-US" sz="2400" dirty="0"/>
          </a:p>
        </p:txBody>
      </p:sp>
      <p:sp>
        <p:nvSpPr>
          <p:cNvPr id="3" name="Title 2"/>
          <p:cNvSpPr>
            <a:spLocks noGrp="1"/>
          </p:cNvSpPr>
          <p:nvPr>
            <p:ph type="title"/>
          </p:nvPr>
        </p:nvSpPr>
        <p:spPr>
          <a:xfrm>
            <a:off x="914400" y="1733550"/>
            <a:ext cx="8305800" cy="1371599"/>
          </a:xfrm>
        </p:spPr>
        <p:txBody>
          <a:bodyPr/>
          <a:lstStyle/>
          <a:p>
            <a:pPr algn="l"/>
            <a:r>
              <a:rPr lang="en-US" sz="1800" dirty="0" smtClean="0"/>
              <a:t/>
            </a:r>
            <a:br>
              <a:rPr lang="en-US" sz="1800" dirty="0" smtClean="0"/>
            </a:br>
            <a:r>
              <a:rPr lang="en-US" sz="3600" i="1" dirty="0" smtClean="0"/>
              <a:t>Where can I find guidance and resources for external and local CLASS™ observations and professional development planning? </a:t>
            </a:r>
            <a:r>
              <a:rPr lang="en-US" sz="3200" i="1" dirty="0" smtClean="0"/>
              <a:t/>
            </a:r>
            <a:br>
              <a:rPr lang="en-US" sz="3200" i="1" dirty="0" smtClean="0"/>
            </a:br>
            <a:r>
              <a:rPr lang="en-US" sz="1800" dirty="0"/>
              <a:t/>
            </a:r>
            <a:br>
              <a:rPr lang="en-US" sz="1800" dirty="0"/>
            </a:br>
            <a:endParaRPr lang="en-US" sz="2400" dirty="0"/>
          </a:p>
        </p:txBody>
      </p:sp>
    </p:spTree>
    <p:extLst>
      <p:ext uri="{BB962C8B-B14F-4D97-AF65-F5344CB8AC3E}">
        <p14:creationId xmlns:p14="http://schemas.microsoft.com/office/powerpoint/2010/main" val="512416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aeii</a:t>
            </a:r>
            <a:endParaRPr lang="en-US" dirty="0"/>
          </a:p>
        </p:txBody>
      </p:sp>
      <p:pic>
        <p:nvPicPr>
          <p:cNvPr id="5" name="Picture 4" descr="VDOE Web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537"/>
            <a:ext cx="9144000" cy="4924425"/>
          </a:xfrm>
          <a:prstGeom prst="rect">
            <a:avLst/>
          </a:prstGeom>
        </p:spPr>
      </p:pic>
    </p:spTree>
    <p:extLst>
      <p:ext uri="{BB962C8B-B14F-4D97-AF65-F5344CB8AC3E}">
        <p14:creationId xmlns:p14="http://schemas.microsoft.com/office/powerpoint/2010/main" val="1910036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err="1" smtClean="0"/>
              <a:t>Aeii</a:t>
            </a:r>
            <a:r>
              <a:rPr lang="en-US" dirty="0" smtClean="0"/>
              <a:t> 1</a:t>
            </a:r>
            <a:endParaRPr lang="en-US" dirty="0"/>
          </a:p>
        </p:txBody>
      </p:sp>
      <p:pic>
        <p:nvPicPr>
          <p:cNvPr id="4" name="Picture 3" descr="VDOE Web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8124"/>
            <a:ext cx="9144000" cy="4307252"/>
          </a:xfrm>
          <a:prstGeom prst="rect">
            <a:avLst/>
          </a:prstGeom>
        </p:spPr>
      </p:pic>
    </p:spTree>
    <p:extLst>
      <p:ext uri="{BB962C8B-B14F-4D97-AF65-F5344CB8AC3E}">
        <p14:creationId xmlns:p14="http://schemas.microsoft.com/office/powerpoint/2010/main" val="1147644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Local class </a:t>
            </a:r>
            <a:r>
              <a:rPr lang="en-US" dirty="0" err="1" smtClean="0"/>
              <a:t>obs</a:t>
            </a:r>
            <a:endParaRPr lang="en-US" dirty="0"/>
          </a:p>
        </p:txBody>
      </p:sp>
      <p:pic>
        <p:nvPicPr>
          <p:cNvPr id="4" name="Picture 3" descr="VDOE Webpage"/>
          <p:cNvPicPr>
            <a:picLocks noChangeAspect="1"/>
          </p:cNvPicPr>
          <p:nvPr/>
        </p:nvPicPr>
        <p:blipFill>
          <a:blip r:embed="rId2"/>
          <a:stretch>
            <a:fillRect/>
          </a:stretch>
        </p:blipFill>
        <p:spPr>
          <a:xfrm>
            <a:off x="799323" y="0"/>
            <a:ext cx="7307407" cy="5063756"/>
          </a:xfrm>
          <a:prstGeom prst="rect">
            <a:avLst/>
          </a:prstGeom>
        </p:spPr>
      </p:pic>
    </p:spTree>
    <p:extLst>
      <p:ext uri="{BB962C8B-B14F-4D97-AF65-F5344CB8AC3E}">
        <p14:creationId xmlns:p14="http://schemas.microsoft.com/office/powerpoint/2010/main" val="339892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EC Impacted by COVID 19 </a:t>
            </a:r>
            <a:endParaRPr lang="en-US" dirty="0"/>
          </a:p>
        </p:txBody>
      </p:sp>
      <p:sp>
        <p:nvSpPr>
          <p:cNvPr id="4" name="Rectangle 3"/>
          <p:cNvSpPr/>
          <p:nvPr/>
        </p:nvSpPr>
        <p:spPr>
          <a:xfrm>
            <a:off x="381000" y="895350"/>
            <a:ext cx="7924800" cy="2769989"/>
          </a:xfrm>
          <a:prstGeom prst="rect">
            <a:avLst/>
          </a:prstGeom>
        </p:spPr>
        <p:txBody>
          <a:bodyPr wrap="square">
            <a:spAutoFit/>
          </a:bodyPr>
          <a:lstStyle/>
          <a:p>
            <a:pPr>
              <a:spcBef>
                <a:spcPts val="1200"/>
              </a:spcBef>
              <a:spcAft>
                <a:spcPts val="1200"/>
              </a:spcAft>
            </a:pPr>
            <a:r>
              <a:rPr lang="en-US" sz="2000" b="1" dirty="0">
                <a:solidFill>
                  <a:srgbClr val="000000"/>
                </a:solidFill>
                <a:latin typeface="Calibri" panose="020F0502020204030204" pitchFamily="34" charset="0"/>
              </a:rPr>
              <a:t>Phased Reopening for Early Childhood Classrooms</a:t>
            </a:r>
            <a:endParaRPr lang="en-US" sz="2000" b="1" dirty="0"/>
          </a:p>
          <a:p>
            <a:pPr marL="285750" indent="-285750">
              <a:buFont typeface="Arial" panose="020B0604020202020204" pitchFamily="34" charset="0"/>
              <a:buChar char="•"/>
            </a:pPr>
            <a:r>
              <a:rPr lang="en-US" dirty="0" smtClean="0">
                <a:solidFill>
                  <a:srgbClr val="303030"/>
                </a:solidFill>
                <a:latin typeface="Calibri" panose="020F0502020204030204" pitchFamily="34" charset="0"/>
              </a:rPr>
              <a:t>VDOE </a:t>
            </a:r>
            <a:r>
              <a:rPr lang="en-US" dirty="0">
                <a:solidFill>
                  <a:srgbClr val="303030"/>
                </a:solidFill>
                <a:latin typeface="Calibri" panose="020F0502020204030204" pitchFamily="34" charset="0"/>
              </a:rPr>
              <a:t>g</a:t>
            </a:r>
            <a:r>
              <a:rPr lang="en-US" dirty="0" smtClean="0">
                <a:solidFill>
                  <a:srgbClr val="303030"/>
                </a:solidFill>
                <a:latin typeface="Calibri" panose="020F0502020204030204" pitchFamily="34" charset="0"/>
              </a:rPr>
              <a:t>uidance </a:t>
            </a:r>
            <a:r>
              <a:rPr lang="en-US" dirty="0">
                <a:solidFill>
                  <a:srgbClr val="303030"/>
                </a:solidFill>
                <a:latin typeface="Calibri" panose="020F0502020204030204" pitchFamily="34" charset="0"/>
              </a:rPr>
              <a:t>on the phased reopening of schools for the 2020-2021 school year through the document “</a:t>
            </a:r>
            <a:r>
              <a:rPr lang="en-US" u="sng" dirty="0">
                <a:solidFill>
                  <a:srgbClr val="1155CC"/>
                </a:solidFill>
                <a:latin typeface="Calibri" panose="020F0502020204030204" pitchFamily="34" charset="0"/>
                <a:hlinkClick r:id="rId2"/>
              </a:rPr>
              <a:t>Recover, Redesign, Restart 2020</a:t>
            </a:r>
            <a:r>
              <a:rPr lang="en-US" dirty="0">
                <a:solidFill>
                  <a:srgbClr val="303030"/>
                </a:solidFill>
                <a:latin typeface="Calibri" panose="020F0502020204030204" pitchFamily="34" charset="0"/>
              </a:rPr>
              <a:t>. </a:t>
            </a:r>
            <a:endParaRPr lang="en-US" dirty="0" smtClean="0">
              <a:solidFill>
                <a:srgbClr val="303030"/>
              </a:solidFill>
              <a:latin typeface="Calibri" panose="020F0502020204030204" pitchFamily="34" charset="0"/>
            </a:endParaRPr>
          </a:p>
          <a:p>
            <a:pPr marL="285750" indent="-285750">
              <a:buFont typeface="Arial" panose="020B0604020202020204" pitchFamily="34" charset="0"/>
              <a:buChar char="•"/>
            </a:pPr>
            <a:r>
              <a:rPr lang="en-US" dirty="0" smtClean="0">
                <a:solidFill>
                  <a:srgbClr val="303030"/>
                </a:solidFill>
                <a:latin typeface="Calibri" panose="020F0502020204030204" pitchFamily="34" charset="0"/>
              </a:rPr>
              <a:t>In July </a:t>
            </a:r>
            <a:r>
              <a:rPr lang="en-US" u="sng" dirty="0">
                <a:solidFill>
                  <a:srgbClr val="1155CC"/>
                </a:solidFill>
                <a:latin typeface="Calibri" panose="020F0502020204030204" pitchFamily="34" charset="0"/>
                <a:hlinkClick r:id="rId3"/>
              </a:rPr>
              <a:t>guidance was significantly updated</a:t>
            </a:r>
            <a:r>
              <a:rPr lang="en-US" dirty="0">
                <a:solidFill>
                  <a:srgbClr val="303030"/>
                </a:solidFill>
                <a:latin typeface="Calibri" panose="020F0502020204030204" pitchFamily="34" charset="0"/>
              </a:rPr>
              <a:t> to reflect new information for Phase 3. Additional information is available on the VDOE return to school </a:t>
            </a:r>
            <a:r>
              <a:rPr lang="en-US" u="sng" dirty="0">
                <a:solidFill>
                  <a:srgbClr val="1155CC"/>
                </a:solidFill>
                <a:latin typeface="Calibri" panose="020F0502020204030204" pitchFamily="34" charset="0"/>
                <a:hlinkClick r:id="rId4"/>
              </a:rPr>
              <a:t>website</a:t>
            </a:r>
            <a:r>
              <a:rPr lang="en-US" dirty="0">
                <a:solidFill>
                  <a:srgbClr val="303030"/>
                </a:solidFill>
                <a:latin typeface="Calibri" panose="020F0502020204030204" pitchFamily="34" charset="0"/>
              </a:rPr>
              <a:t>. </a:t>
            </a:r>
            <a:endParaRPr lang="en-US" dirty="0"/>
          </a:p>
          <a:p>
            <a:pPr marL="285750" indent="-285750">
              <a:buFont typeface="Arial" panose="020B0604020202020204" pitchFamily="34" charset="0"/>
              <a:buChar char="•"/>
            </a:pPr>
            <a:r>
              <a:rPr lang="en-US" dirty="0">
                <a:solidFill>
                  <a:srgbClr val="303030"/>
                </a:solidFill>
                <a:latin typeface="Calibri" panose="020F0502020204030204" pitchFamily="34" charset="0"/>
              </a:rPr>
              <a:t>The Office of Early Childhood hosted a webinar on Phased Reopening for Early Childhood </a:t>
            </a:r>
            <a:r>
              <a:rPr lang="en-US" dirty="0" smtClean="0">
                <a:solidFill>
                  <a:srgbClr val="303030"/>
                </a:solidFill>
                <a:latin typeface="Calibri" panose="020F0502020204030204" pitchFamily="34" charset="0"/>
              </a:rPr>
              <a:t>in June. </a:t>
            </a:r>
            <a:r>
              <a:rPr lang="en-US" dirty="0">
                <a:solidFill>
                  <a:srgbClr val="303030"/>
                </a:solidFill>
                <a:latin typeface="Calibri" panose="020F0502020204030204" pitchFamily="34" charset="0"/>
              </a:rPr>
              <a:t>A recording of that webinar is </a:t>
            </a:r>
            <a:r>
              <a:rPr lang="en-US" u="sng" dirty="0">
                <a:solidFill>
                  <a:srgbClr val="1155CC"/>
                </a:solidFill>
                <a:latin typeface="Calibri" panose="020F0502020204030204" pitchFamily="34" charset="0"/>
                <a:hlinkClick r:id="rId5"/>
              </a:rPr>
              <a:t>available</a:t>
            </a:r>
            <a:r>
              <a:rPr lang="en-US" dirty="0">
                <a:solidFill>
                  <a:srgbClr val="303030"/>
                </a:solidFill>
                <a:latin typeface="Calibri" panose="020F0502020204030204" pitchFamily="34" charset="0"/>
              </a:rPr>
              <a:t>. </a:t>
            </a:r>
            <a:endParaRPr lang="en-US" dirty="0" smtClean="0">
              <a:solidFill>
                <a:srgbClr val="303030"/>
              </a:solidFill>
              <a:latin typeface="Calibri" panose="020F0502020204030204" pitchFamily="34" charset="0"/>
            </a:endParaRPr>
          </a:p>
          <a:p>
            <a:pPr marL="285750" indent="-285750">
              <a:buFont typeface="Arial" panose="020B0604020202020204" pitchFamily="34" charset="0"/>
              <a:buChar char="•"/>
            </a:pPr>
            <a:r>
              <a:rPr lang="en-US" dirty="0" smtClean="0">
                <a:solidFill>
                  <a:srgbClr val="303030"/>
                </a:solidFill>
                <a:latin typeface="Calibri" panose="020F0502020204030204" pitchFamily="34" charset="0"/>
              </a:rPr>
              <a:t>Additional </a:t>
            </a:r>
            <a:r>
              <a:rPr lang="en-US" dirty="0">
                <a:solidFill>
                  <a:srgbClr val="303030"/>
                </a:solidFill>
                <a:latin typeface="Calibri" panose="020F0502020204030204" pitchFamily="34" charset="0"/>
              </a:rPr>
              <a:t>guidance for pre-K programs will be included in future </a:t>
            </a:r>
            <a:r>
              <a:rPr lang="en-US" u="sng" dirty="0">
                <a:solidFill>
                  <a:srgbClr val="1155CC"/>
                </a:solidFill>
                <a:latin typeface="Calibri" panose="020F0502020204030204" pitchFamily="34" charset="0"/>
                <a:hlinkClick r:id="rId6"/>
              </a:rPr>
              <a:t>VDOE COVID 19 FAQs</a:t>
            </a:r>
            <a:r>
              <a:rPr lang="en-US" dirty="0">
                <a:solidFill>
                  <a:srgbClr val="303030"/>
                </a:solidFill>
                <a:latin typeface="Calibri" panose="020F0502020204030204" pitchFamily="34" charset="0"/>
              </a:rPr>
              <a:t>. </a:t>
            </a:r>
            <a:endParaRPr lang="en-US" dirty="0"/>
          </a:p>
        </p:txBody>
      </p:sp>
    </p:spTree>
    <p:extLst>
      <p:ext uri="{BB962C8B-B14F-4D97-AF65-F5344CB8AC3E}">
        <p14:creationId xmlns:p14="http://schemas.microsoft.com/office/powerpoint/2010/main" val="2688021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err="1" smtClean="0"/>
              <a:t>Aeii</a:t>
            </a:r>
            <a:r>
              <a:rPr lang="en-US" dirty="0" smtClean="0"/>
              <a:t> 2</a:t>
            </a:r>
            <a:endParaRPr lang="en-US" dirty="0"/>
          </a:p>
        </p:txBody>
      </p:sp>
      <p:pic>
        <p:nvPicPr>
          <p:cNvPr id="4" name="Picture 3" descr="VDOE Web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537"/>
            <a:ext cx="9144000" cy="4924425"/>
          </a:xfrm>
          <a:prstGeom prst="rect">
            <a:avLst/>
          </a:prstGeom>
        </p:spPr>
      </p:pic>
    </p:spTree>
    <p:extLst>
      <p:ext uri="{BB962C8B-B14F-4D97-AF65-F5344CB8AC3E}">
        <p14:creationId xmlns:p14="http://schemas.microsoft.com/office/powerpoint/2010/main" val="2481322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Planning pdfs</a:t>
            </a:r>
            <a:endParaRPr lang="en-US" dirty="0"/>
          </a:p>
        </p:txBody>
      </p:sp>
      <p:pic>
        <p:nvPicPr>
          <p:cNvPr id="5" name="Picture 4" descr="VDOE Web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0" y="133350"/>
            <a:ext cx="9041292" cy="4267200"/>
          </a:xfrm>
          <a:prstGeom prst="rect">
            <a:avLst/>
          </a:prstGeom>
        </p:spPr>
      </p:pic>
    </p:spTree>
    <p:extLst>
      <p:ext uri="{BB962C8B-B14F-4D97-AF65-F5344CB8AC3E}">
        <p14:creationId xmlns:p14="http://schemas.microsoft.com/office/powerpoint/2010/main" val="410256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videos</a:t>
            </a:r>
            <a:endParaRPr lang="en-US" dirty="0"/>
          </a:p>
        </p:txBody>
      </p:sp>
      <p:pic>
        <p:nvPicPr>
          <p:cNvPr id="4" name="Picture 3" descr="VDOE Web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8150"/>
            <a:ext cx="9144000" cy="4028261"/>
          </a:xfrm>
          <a:prstGeom prst="rect">
            <a:avLst/>
          </a:prstGeom>
        </p:spPr>
      </p:pic>
    </p:spTree>
    <p:extLst>
      <p:ext uri="{BB962C8B-B14F-4D97-AF65-F5344CB8AC3E}">
        <p14:creationId xmlns:p14="http://schemas.microsoft.com/office/powerpoint/2010/main" val="3054541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2952750"/>
            <a:ext cx="6400800" cy="1314450"/>
          </a:xfrm>
        </p:spPr>
        <p:txBody>
          <a:bodyPr/>
          <a:lstStyle/>
          <a:p>
            <a:r>
              <a:rPr lang="en-US" dirty="0"/>
              <a:t>Readiness Connections Newsletter</a:t>
            </a:r>
          </a:p>
        </p:txBody>
      </p:sp>
      <p:sp>
        <p:nvSpPr>
          <p:cNvPr id="3" name="Title 2"/>
          <p:cNvSpPr>
            <a:spLocks noGrp="1"/>
          </p:cNvSpPr>
          <p:nvPr>
            <p:ph type="title"/>
          </p:nvPr>
        </p:nvSpPr>
        <p:spPr>
          <a:xfrm>
            <a:off x="533400" y="1276350"/>
            <a:ext cx="8001000" cy="1371599"/>
          </a:xfrm>
        </p:spPr>
        <p:txBody>
          <a:bodyPr/>
          <a:lstStyle/>
          <a:p>
            <a:pPr algn="l"/>
            <a:r>
              <a:rPr lang="en-US" sz="4000" i="1" dirty="0" smtClean="0"/>
              <a:t>How can I stay up-to-date on state guidance and resources available for VPI and early childhood in general? </a:t>
            </a:r>
            <a:endParaRPr lang="en-US" sz="4000" i="1" dirty="0"/>
          </a:p>
        </p:txBody>
      </p:sp>
    </p:spTree>
    <p:extLst>
      <p:ext uri="{BB962C8B-B14F-4D97-AF65-F5344CB8AC3E}">
        <p14:creationId xmlns:p14="http://schemas.microsoft.com/office/powerpoint/2010/main" val="1624492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Readiness connections</a:t>
            </a:r>
            <a:endParaRPr lang="en-US" dirty="0"/>
          </a:p>
        </p:txBody>
      </p:sp>
      <p:pic>
        <p:nvPicPr>
          <p:cNvPr id="4" name="Picture 3" descr="VDOE Web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316"/>
            <a:ext cx="8991600" cy="4454888"/>
          </a:xfrm>
          <a:prstGeom prst="rect">
            <a:avLst/>
          </a:prstGeom>
        </p:spPr>
      </p:pic>
    </p:spTree>
    <p:extLst>
      <p:ext uri="{BB962C8B-B14F-4D97-AF65-F5344CB8AC3E}">
        <p14:creationId xmlns:p14="http://schemas.microsoft.com/office/powerpoint/2010/main" val="1135068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Archives of </a:t>
            </a:r>
            <a:r>
              <a:rPr lang="en-US" dirty="0" err="1" smtClean="0"/>
              <a:t>rc</a:t>
            </a:r>
            <a:endParaRPr lang="en-US" dirty="0"/>
          </a:p>
        </p:txBody>
      </p:sp>
      <p:pic>
        <p:nvPicPr>
          <p:cNvPr id="4" name="Picture 3" descr="VDOE Web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5332"/>
            <a:ext cx="9144000" cy="3732836"/>
          </a:xfrm>
          <a:prstGeom prst="rect">
            <a:avLst/>
          </a:prstGeom>
        </p:spPr>
      </p:pic>
    </p:spTree>
    <p:extLst>
      <p:ext uri="{BB962C8B-B14F-4D97-AF65-F5344CB8AC3E}">
        <p14:creationId xmlns:p14="http://schemas.microsoft.com/office/powerpoint/2010/main" val="2335648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98" y="3181350"/>
            <a:ext cx="9144000" cy="1371599"/>
          </a:xfrm>
        </p:spPr>
        <p:txBody>
          <a:bodyPr/>
          <a:lstStyle/>
          <a:p>
            <a:r>
              <a:rPr lang="en-US" i="1" dirty="0" smtClean="0"/>
              <a:t>How are VPI programs typically monitored by the state?* </a:t>
            </a:r>
            <a:br>
              <a:rPr lang="en-US" i="1" dirty="0" smtClean="0"/>
            </a:br>
            <a:r>
              <a:rPr lang="en-US" i="1" dirty="0" smtClean="0"/>
              <a:t/>
            </a:r>
            <a:br>
              <a:rPr lang="en-US" i="1" dirty="0" smtClean="0"/>
            </a:br>
            <a:r>
              <a:rPr lang="en-US" sz="2800" i="1" dirty="0" smtClean="0"/>
              <a:t/>
            </a:r>
            <a:br>
              <a:rPr lang="en-US" sz="2800" i="1" dirty="0" smtClean="0"/>
            </a:br>
            <a:r>
              <a:rPr lang="en-US" sz="2400" i="1" dirty="0"/>
              <a:t/>
            </a:r>
            <a:br>
              <a:rPr lang="en-US" sz="2400" i="1" dirty="0"/>
            </a:br>
            <a:r>
              <a:rPr lang="en-US" sz="2000" i="1" dirty="0" smtClean="0"/>
              <a:t/>
            </a:r>
            <a:br>
              <a:rPr lang="en-US" sz="2000" i="1" dirty="0" smtClean="0"/>
            </a:br>
            <a:r>
              <a:rPr lang="en-US" sz="2400" i="1" dirty="0" smtClean="0"/>
              <a:t> </a:t>
            </a:r>
            <a:endParaRPr lang="en-US" sz="2400" i="1" dirty="0"/>
          </a:p>
        </p:txBody>
      </p:sp>
      <p:sp>
        <p:nvSpPr>
          <p:cNvPr id="5" name="TextBox 4"/>
          <p:cNvSpPr txBox="1"/>
          <p:nvPr/>
        </p:nvSpPr>
        <p:spPr>
          <a:xfrm>
            <a:off x="152400" y="3486150"/>
            <a:ext cx="8382000" cy="646331"/>
          </a:xfrm>
          <a:prstGeom prst="rect">
            <a:avLst/>
          </a:prstGeom>
          <a:noFill/>
        </p:spPr>
        <p:txBody>
          <a:bodyPr wrap="square" rtlCol="0">
            <a:spAutoFit/>
          </a:bodyPr>
          <a:lstStyle/>
          <a:p>
            <a:r>
              <a:rPr lang="en-US" i="1" dirty="0" smtClean="0"/>
              <a:t>*See </a:t>
            </a:r>
            <a:r>
              <a:rPr lang="en-US" i="1" dirty="0">
                <a:hlinkClick r:id="rId2"/>
              </a:rPr>
              <a:t>Superintendent’s Memo </a:t>
            </a:r>
            <a:r>
              <a:rPr lang="en-US" i="1" dirty="0" smtClean="0">
                <a:hlinkClick r:id="rId2"/>
              </a:rPr>
              <a:t>#185-20 </a:t>
            </a:r>
            <a:r>
              <a:rPr lang="en-US" i="1" dirty="0"/>
              <a:t>posted on July </a:t>
            </a:r>
            <a:r>
              <a:rPr lang="en-US" i="1" dirty="0" smtClean="0"/>
              <a:t>24, </a:t>
            </a:r>
            <a:r>
              <a:rPr lang="en-US" i="1" dirty="0"/>
              <a:t>2020 for information on unique VPI monitoring during </a:t>
            </a:r>
            <a:r>
              <a:rPr lang="en-US" i="1" dirty="0" smtClean="0"/>
              <a:t>2020-2021.</a:t>
            </a:r>
            <a:endParaRPr lang="en-US" dirty="0"/>
          </a:p>
        </p:txBody>
      </p:sp>
    </p:spTree>
    <p:extLst>
      <p:ext uri="{BB962C8B-B14F-4D97-AF65-F5344CB8AC3E}">
        <p14:creationId xmlns:p14="http://schemas.microsoft.com/office/powerpoint/2010/main" val="3935673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14300"/>
            <a:ext cx="6457950" cy="594122"/>
          </a:xfrm>
        </p:spPr>
        <p:txBody>
          <a:bodyPr/>
          <a:lstStyle/>
          <a:p>
            <a:r>
              <a:rPr lang="en-US" dirty="0" smtClean="0"/>
              <a:t>Purpose of Monitoring   </a:t>
            </a:r>
            <a:endParaRPr lang="en-US" dirty="0"/>
          </a:p>
        </p:txBody>
      </p:sp>
      <p:sp>
        <p:nvSpPr>
          <p:cNvPr id="3" name="Slide Number Placeholder 2"/>
          <p:cNvSpPr>
            <a:spLocks noGrp="1"/>
          </p:cNvSpPr>
          <p:nvPr>
            <p:ph type="sldNum" sz="quarter" idx="4294967295"/>
          </p:nvPr>
        </p:nvSpPr>
        <p:spPr>
          <a:xfrm>
            <a:off x="1143000" y="4629150"/>
            <a:ext cx="285750" cy="273844"/>
          </a:xfrm>
          <a:prstGeom prst="rect">
            <a:avLst/>
          </a:prstGeom>
        </p:spPr>
        <p:txBody>
          <a:bodyPr/>
          <a:lstStyle/>
          <a:p>
            <a:fld id="{6283016E-5316-4455-A8AF-1B40A35247C4}" type="slidenum">
              <a:rPr lang="en-US" smtClean="0"/>
              <a:pPr/>
              <a:t>37</a:t>
            </a:fld>
            <a:endParaRPr lang="en-US" dirty="0"/>
          </a:p>
        </p:txBody>
      </p:sp>
      <p:sp>
        <p:nvSpPr>
          <p:cNvPr id="4" name="TextBox 3"/>
          <p:cNvSpPr txBox="1"/>
          <p:nvPr/>
        </p:nvSpPr>
        <p:spPr>
          <a:xfrm>
            <a:off x="381000" y="819151"/>
            <a:ext cx="8610600" cy="3785652"/>
          </a:xfrm>
          <a:prstGeom prst="rect">
            <a:avLst/>
          </a:prstGeom>
          <a:noFill/>
        </p:spPr>
        <p:txBody>
          <a:bodyPr wrap="square" rtlCol="0">
            <a:spAutoFit/>
          </a:bodyPr>
          <a:lstStyle/>
          <a:p>
            <a:endParaRPr lang="en-US" sz="15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dirty="0" smtClean="0">
                <a:latin typeface="+mj-lt"/>
                <a:cs typeface="Arial" panose="020B0604020202020204" pitchFamily="34" charset="0"/>
              </a:rPr>
              <a:t>The General Assembly appropriates funds for VDOE to conduct VPI monitoring to ensure compliance with state guidelines and to provide technical assistance for implementing high-quality programs.</a:t>
            </a:r>
          </a:p>
          <a:p>
            <a:endParaRPr lang="en-US" dirty="0">
              <a:latin typeface="+mj-lt"/>
              <a:cs typeface="Arial" panose="020B0604020202020204" pitchFamily="34" charset="0"/>
            </a:endParaRPr>
          </a:p>
          <a:p>
            <a:pPr marL="342900" indent="-342900">
              <a:buFont typeface="Wingdings" panose="05000000000000000000" pitchFamily="2" charset="2"/>
              <a:buChar char="ü"/>
            </a:pPr>
            <a:r>
              <a:rPr lang="en-US" dirty="0">
                <a:latin typeface="+mj-lt"/>
                <a:cs typeface="Arial" panose="020B0604020202020204" pitchFamily="34" charset="0"/>
              </a:rPr>
              <a:t>Monitoring provides </a:t>
            </a:r>
            <a:r>
              <a:rPr lang="en-US" dirty="0" err="1">
                <a:latin typeface="+mj-lt"/>
                <a:cs typeface="Arial" panose="020B0604020202020204" pitchFamily="34" charset="0"/>
              </a:rPr>
              <a:t>VDOE</a:t>
            </a:r>
            <a:r>
              <a:rPr lang="en-US" dirty="0">
                <a:latin typeface="+mj-lt"/>
                <a:cs typeface="Arial" panose="020B0604020202020204" pitchFamily="34" charset="0"/>
              </a:rPr>
              <a:t> with a process for ensuring VPI programs are in compliance with state guidelines and Appropriation Act requirements while also providing technical assistance to leaders of the programs. </a:t>
            </a:r>
          </a:p>
          <a:p>
            <a:endParaRPr lang="en-US" dirty="0">
              <a:latin typeface="+mj-lt"/>
              <a:cs typeface="Arial" panose="020B0604020202020204" pitchFamily="34" charset="0"/>
            </a:endParaRPr>
          </a:p>
          <a:p>
            <a:pPr marL="342900" indent="-342900">
              <a:buFont typeface="Wingdings" panose="05000000000000000000" pitchFamily="2" charset="2"/>
              <a:buChar char="ü"/>
            </a:pPr>
            <a:r>
              <a:rPr lang="en-US" dirty="0">
                <a:latin typeface="+mj-lt"/>
                <a:cs typeface="Arial" panose="020B0604020202020204" pitchFamily="34" charset="0"/>
              </a:rPr>
              <a:t>Provides a structured continuous improvement process for </a:t>
            </a:r>
            <a:r>
              <a:rPr lang="en-US" dirty="0" err="1">
                <a:latin typeface="+mj-lt"/>
                <a:cs typeface="Arial" panose="020B0604020202020204" pitchFamily="34" charset="0"/>
              </a:rPr>
              <a:t>VPI</a:t>
            </a:r>
            <a:r>
              <a:rPr lang="en-US" dirty="0">
                <a:latin typeface="+mj-lt"/>
                <a:cs typeface="Arial" panose="020B0604020202020204" pitchFamily="34" charset="0"/>
              </a:rPr>
              <a:t> programs to set goals for raising program quality.</a:t>
            </a:r>
          </a:p>
          <a:p>
            <a:pPr marL="342900" indent="-342900">
              <a:buFont typeface="Wingdings" panose="05000000000000000000" pitchFamily="2" charset="2"/>
              <a:buChar char="ü"/>
            </a:pPr>
            <a:endParaRPr lang="en-US" sz="15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en-US" sz="1500" dirty="0">
              <a:latin typeface="Arial" panose="020B0604020202020204" pitchFamily="34" charset="0"/>
              <a:cs typeface="Arial" panose="020B0604020202020204" pitchFamily="34" charset="0"/>
            </a:endParaRPr>
          </a:p>
          <a:p>
            <a:pPr marL="342900" indent="-342900">
              <a:buFont typeface="+mj-lt"/>
              <a:buAutoNum type="arabicPeriod"/>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17163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666750"/>
            <a:ext cx="8991600" cy="3886200"/>
          </a:xfrm>
        </p:spPr>
        <p:txBody>
          <a:bodyPr>
            <a:normAutofit fontScale="62500" lnSpcReduction="20000"/>
          </a:bodyPr>
          <a:lstStyle/>
          <a:p>
            <a:pPr algn="l"/>
            <a:endParaRPr lang="en-US" dirty="0" smtClean="0"/>
          </a:p>
          <a:p>
            <a:pPr algn="l"/>
            <a:r>
              <a:rPr lang="en-US" dirty="0" smtClean="0"/>
              <a:t>Two-Year Process</a:t>
            </a:r>
          </a:p>
          <a:p>
            <a:pPr algn="l"/>
            <a:endParaRPr lang="en-US" dirty="0" smtClean="0"/>
          </a:p>
          <a:p>
            <a:pPr algn="l"/>
            <a:r>
              <a:rPr lang="en-US" dirty="0" smtClean="0"/>
              <a:t>Year 1:  Desk Review Monitoring  and Self-Study</a:t>
            </a:r>
          </a:p>
          <a:p>
            <a:pPr algn="l"/>
            <a:r>
              <a:rPr lang="en-US" dirty="0" smtClean="0"/>
              <a:t>(Continuous Improvement Planning Tool)</a:t>
            </a:r>
          </a:p>
          <a:p>
            <a:pPr algn="l"/>
            <a:endParaRPr lang="en-US" dirty="0" smtClean="0"/>
          </a:p>
          <a:p>
            <a:pPr algn="l"/>
            <a:r>
              <a:rPr lang="en-US" dirty="0" smtClean="0"/>
              <a:t>Year  2: Onsite Monitoring Visit </a:t>
            </a:r>
          </a:p>
          <a:p>
            <a:pPr algn="l"/>
            <a:endParaRPr lang="en-US" dirty="0" smtClean="0"/>
          </a:p>
          <a:p>
            <a:pPr algn="l"/>
            <a:r>
              <a:rPr lang="en-US" dirty="0" smtClean="0"/>
              <a:t>Frequency: VPI Programs participate in 2-year monitoring process every 4 years</a:t>
            </a:r>
          </a:p>
          <a:p>
            <a:pPr algn="l"/>
            <a:endParaRPr lang="en-US" dirty="0" smtClean="0"/>
          </a:p>
          <a:p>
            <a:pPr algn="l"/>
            <a:r>
              <a:rPr lang="en-US" dirty="0" smtClean="0"/>
              <a:t>Monitors: Contracted VPI monitors and Office of Early Childhood staff members conduct desk-reviews and onsite visits. </a:t>
            </a:r>
          </a:p>
          <a:p>
            <a:pPr algn="l"/>
            <a:endParaRPr lang="en-US" dirty="0" smtClean="0"/>
          </a:p>
          <a:p>
            <a:pPr algn="l"/>
            <a:endParaRPr lang="en-US" dirty="0"/>
          </a:p>
        </p:txBody>
      </p:sp>
      <p:sp>
        <p:nvSpPr>
          <p:cNvPr id="7" name="Title 6"/>
          <p:cNvSpPr>
            <a:spLocks noGrp="1"/>
          </p:cNvSpPr>
          <p:nvPr>
            <p:ph type="title"/>
          </p:nvPr>
        </p:nvSpPr>
        <p:spPr/>
        <p:txBody>
          <a:bodyPr/>
          <a:lstStyle/>
          <a:p>
            <a:pPr algn="l"/>
            <a:r>
              <a:rPr lang="en-US" sz="2800" dirty="0" smtClean="0"/>
              <a:t>Monitoring &amp; Continuous </a:t>
            </a:r>
            <a:r>
              <a:rPr lang="en-US" sz="2800" dirty="0"/>
              <a:t>Improvement Planning</a:t>
            </a:r>
            <a:br>
              <a:rPr lang="en-US" sz="2800" dirty="0"/>
            </a:br>
            <a:endParaRPr lang="en-US" dirty="0"/>
          </a:p>
        </p:txBody>
      </p:sp>
    </p:spTree>
    <p:extLst>
      <p:ext uri="{BB962C8B-B14F-4D97-AF65-F5344CB8AC3E}">
        <p14:creationId xmlns:p14="http://schemas.microsoft.com/office/powerpoint/2010/main" val="23706897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276350"/>
            <a:ext cx="9144000" cy="1371599"/>
          </a:xfrm>
        </p:spPr>
        <p:txBody>
          <a:bodyPr/>
          <a:lstStyle/>
          <a:p>
            <a:r>
              <a:rPr lang="en-US" sz="4000" i="1" dirty="0"/>
              <a:t>W</a:t>
            </a:r>
            <a:r>
              <a:rPr lang="en-US" sz="4000" i="1" dirty="0" smtClean="0"/>
              <a:t>hat are the VPI program requirements?</a:t>
            </a:r>
            <a:r>
              <a:rPr lang="en-US" sz="3600" i="1" dirty="0" smtClean="0"/>
              <a:t> </a:t>
            </a:r>
            <a:r>
              <a:rPr lang="en-US" sz="3600" i="1" dirty="0"/>
              <a:t/>
            </a:r>
            <a:br>
              <a:rPr lang="en-US" sz="3600" i="1" dirty="0"/>
            </a:br>
            <a:endParaRPr lang="en-US" sz="3600" i="1" dirty="0"/>
          </a:p>
        </p:txBody>
      </p:sp>
    </p:spTree>
    <p:extLst>
      <p:ext uri="{BB962C8B-B14F-4D97-AF65-F5344CB8AC3E}">
        <p14:creationId xmlns:p14="http://schemas.microsoft.com/office/powerpoint/2010/main" val="1385806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57250"/>
          </a:xfrm>
        </p:spPr>
        <p:txBody>
          <a:bodyPr/>
          <a:lstStyle/>
          <a:p>
            <a:r>
              <a:rPr lang="en-US" dirty="0" smtClean="0"/>
              <a:t>COVID </a:t>
            </a:r>
            <a:r>
              <a:rPr lang="en-US" dirty="0" smtClean="0"/>
              <a:t>19 </a:t>
            </a:r>
            <a:r>
              <a:rPr lang="en-US" dirty="0" smtClean="0"/>
              <a:t>Resources</a:t>
            </a:r>
            <a:endParaRPr lang="en-US" dirty="0"/>
          </a:p>
        </p:txBody>
      </p:sp>
      <p:sp>
        <p:nvSpPr>
          <p:cNvPr id="2" name="Rectangle 1"/>
          <p:cNvSpPr/>
          <p:nvPr/>
        </p:nvSpPr>
        <p:spPr>
          <a:xfrm>
            <a:off x="457200" y="971550"/>
            <a:ext cx="8153400" cy="3267561"/>
          </a:xfrm>
          <a:prstGeom prst="rect">
            <a:avLst/>
          </a:prstGeom>
        </p:spPr>
        <p:txBody>
          <a:bodyPr wrap="square">
            <a:spAutoFit/>
          </a:bodyPr>
          <a:lstStyle/>
          <a:p>
            <a:pPr>
              <a:spcBef>
                <a:spcPts val="1800"/>
              </a:spcBef>
              <a:spcAft>
                <a:spcPts val="600"/>
              </a:spcAft>
            </a:pPr>
            <a:r>
              <a:rPr lang="en-US" sz="2000" b="1" dirty="0">
                <a:solidFill>
                  <a:srgbClr val="000000"/>
                </a:solidFill>
                <a:latin typeface="Calibri" panose="020F0502020204030204" pitchFamily="34" charset="0"/>
              </a:rPr>
              <a:t>COVID-19 Resources</a:t>
            </a:r>
            <a:endParaRPr lang="en-US" sz="2000" b="1" dirty="0"/>
          </a:p>
          <a:p>
            <a:r>
              <a:rPr lang="en-US" dirty="0">
                <a:solidFill>
                  <a:srgbClr val="073763"/>
                </a:solidFill>
                <a:latin typeface="Calibri" panose="020F0502020204030204" pitchFamily="34" charset="0"/>
              </a:rPr>
              <a:t>The VDOE has online resources that will continue to be updated throughout the COVID-19 Crisis. Checking the FAQ documents and related web pages are the best source for the most up-to-date information from the VDOE. </a:t>
            </a:r>
            <a:endParaRPr lang="en-US" dirty="0"/>
          </a:p>
          <a:p>
            <a:pPr fontAlgn="base">
              <a:spcBef>
                <a:spcPts val="400"/>
              </a:spcBef>
              <a:buFont typeface="Arial" panose="020B0604020202020204" pitchFamily="34" charset="0"/>
              <a:buChar char="•"/>
            </a:pPr>
            <a:r>
              <a:rPr lang="en-US" dirty="0">
                <a:solidFill>
                  <a:srgbClr val="073763"/>
                </a:solidFill>
                <a:latin typeface="Calibri" panose="020F0502020204030204" pitchFamily="34" charset="0"/>
              </a:rPr>
              <a:t>The VDOE posts all updated information on the</a:t>
            </a:r>
            <a:r>
              <a:rPr lang="en-US" dirty="0">
                <a:solidFill>
                  <a:srgbClr val="073763"/>
                </a:solidFill>
                <a:latin typeface="Calibri" panose="020F0502020204030204" pitchFamily="34" charset="0"/>
                <a:hlinkClick r:id="rId2"/>
              </a:rPr>
              <a:t> </a:t>
            </a:r>
            <a:r>
              <a:rPr lang="en-US" u="sng" dirty="0">
                <a:solidFill>
                  <a:srgbClr val="1155CC"/>
                </a:solidFill>
                <a:latin typeface="Calibri" panose="020F0502020204030204" pitchFamily="34" charset="0"/>
                <a:hlinkClick r:id="rId2"/>
              </a:rPr>
              <a:t>COVID 19 Website</a:t>
            </a:r>
            <a:r>
              <a:rPr lang="en-US" u="sng" dirty="0">
                <a:solidFill>
                  <a:srgbClr val="073763"/>
                </a:solidFill>
                <a:latin typeface="Calibri" panose="020F0502020204030204" pitchFamily="34" charset="0"/>
              </a:rPr>
              <a:t>, </a:t>
            </a:r>
            <a:r>
              <a:rPr lang="en-US" dirty="0">
                <a:solidFill>
                  <a:srgbClr val="073763"/>
                </a:solidFill>
                <a:latin typeface="Calibri" panose="020F0502020204030204" pitchFamily="34" charset="0"/>
              </a:rPr>
              <a:t>including the</a:t>
            </a:r>
            <a:r>
              <a:rPr lang="en-US" dirty="0">
                <a:solidFill>
                  <a:srgbClr val="073763"/>
                </a:solidFill>
                <a:latin typeface="Calibri" panose="020F0502020204030204" pitchFamily="34" charset="0"/>
                <a:hlinkClick r:id="rId3"/>
              </a:rPr>
              <a:t> </a:t>
            </a:r>
            <a:r>
              <a:rPr lang="en-US" u="sng" dirty="0">
                <a:solidFill>
                  <a:srgbClr val="1155CC"/>
                </a:solidFill>
                <a:latin typeface="Calibri" panose="020F0502020204030204" pitchFamily="34" charset="0"/>
                <a:hlinkClick r:id="rId3"/>
              </a:rPr>
              <a:t>VDOE COVID 19 FAQs</a:t>
            </a:r>
            <a:r>
              <a:rPr lang="en-US" dirty="0">
                <a:solidFill>
                  <a:srgbClr val="073763"/>
                </a:solidFill>
                <a:latin typeface="Calibri" panose="020F0502020204030204" pitchFamily="34" charset="0"/>
              </a:rPr>
              <a:t>. </a:t>
            </a:r>
            <a:endParaRPr lang="en-US" dirty="0">
              <a:solidFill>
                <a:srgbClr val="000000"/>
              </a:solidFill>
              <a:latin typeface="Calibri" panose="020F0502020204030204" pitchFamily="34" charset="0"/>
            </a:endParaRPr>
          </a:p>
          <a:p>
            <a:pPr fontAlgn="base">
              <a:buFont typeface="Arial" panose="020B0604020202020204" pitchFamily="34" charset="0"/>
              <a:buChar char="•"/>
            </a:pPr>
            <a:r>
              <a:rPr lang="en-US" dirty="0">
                <a:solidFill>
                  <a:srgbClr val="073763"/>
                </a:solidFill>
                <a:latin typeface="Calibri" panose="020F0502020204030204" pitchFamily="34" charset="0"/>
              </a:rPr>
              <a:t>The Office of Early Childhood has</a:t>
            </a:r>
            <a:r>
              <a:rPr lang="en-US" dirty="0">
                <a:solidFill>
                  <a:srgbClr val="222222"/>
                </a:solidFill>
                <a:latin typeface="Calibri" panose="020F0502020204030204" pitchFamily="34" charset="0"/>
              </a:rPr>
              <a:t> updated the </a:t>
            </a:r>
            <a:r>
              <a:rPr lang="en-US" u="sng" dirty="0">
                <a:solidFill>
                  <a:srgbClr val="5675B7"/>
                </a:solidFill>
                <a:latin typeface="Calibri" panose="020F0502020204030204" pitchFamily="34" charset="0"/>
                <a:hlinkClick r:id="rId4"/>
              </a:rPr>
              <a:t>Office of Early Childhood FAQ</a:t>
            </a:r>
            <a:r>
              <a:rPr lang="en-US" dirty="0">
                <a:solidFill>
                  <a:srgbClr val="222222"/>
                </a:solidFill>
                <a:latin typeface="Calibri" panose="020F0502020204030204" pitchFamily="34" charset="0"/>
              </a:rPr>
              <a:t> and a</a:t>
            </a:r>
            <a:r>
              <a:rPr lang="en-US" dirty="0">
                <a:solidFill>
                  <a:srgbClr val="5675B7"/>
                </a:solidFill>
                <a:latin typeface="Calibri" panose="020F0502020204030204" pitchFamily="34" charset="0"/>
              </a:rPr>
              <a:t> </a:t>
            </a:r>
            <a:r>
              <a:rPr lang="en-US" u="sng" dirty="0">
                <a:solidFill>
                  <a:srgbClr val="5675B7"/>
                </a:solidFill>
                <a:latin typeface="Calibri" panose="020F0502020204030204" pitchFamily="34" charset="0"/>
                <a:hlinkClick r:id="rId5"/>
              </a:rPr>
              <a:t>Transition from Part C to Part B FAQ</a:t>
            </a:r>
            <a:r>
              <a:rPr lang="en-US" dirty="0">
                <a:solidFill>
                  <a:srgbClr val="073763"/>
                </a:solidFill>
                <a:latin typeface="Calibri" panose="020F0502020204030204" pitchFamily="34" charset="0"/>
              </a:rPr>
              <a:t>.</a:t>
            </a:r>
            <a:endParaRPr lang="en-US" dirty="0">
              <a:solidFill>
                <a:srgbClr val="000000"/>
              </a:solidFill>
              <a:latin typeface="Calibri" panose="020F0502020204030204" pitchFamily="34" charset="0"/>
            </a:endParaRPr>
          </a:p>
          <a:p>
            <a:r>
              <a:rPr lang="en-US" dirty="0">
                <a:solidFill>
                  <a:srgbClr val="073763"/>
                </a:solidFill>
                <a:latin typeface="Calibri" panose="020F0502020204030204" pitchFamily="34" charset="0"/>
              </a:rPr>
              <a:t>VDSS has posted</a:t>
            </a:r>
            <a:r>
              <a:rPr lang="en-US" dirty="0">
                <a:solidFill>
                  <a:srgbClr val="073763"/>
                </a:solidFill>
                <a:latin typeface="Calibri" panose="020F0502020204030204" pitchFamily="34" charset="0"/>
                <a:hlinkClick r:id="rId6"/>
              </a:rPr>
              <a:t> </a:t>
            </a:r>
            <a:r>
              <a:rPr lang="en-US" u="sng" dirty="0">
                <a:solidFill>
                  <a:srgbClr val="1155CC"/>
                </a:solidFill>
                <a:latin typeface="Calibri" panose="020F0502020204030204" pitchFamily="34" charset="0"/>
                <a:hlinkClick r:id="rId6"/>
              </a:rPr>
              <a:t>Child Care Guidance for COVID 19</a:t>
            </a:r>
            <a:r>
              <a:rPr lang="en-US" dirty="0">
                <a:solidFill>
                  <a:srgbClr val="073763"/>
                </a:solidFill>
                <a:latin typeface="Calibri" panose="020F0502020204030204" pitchFamily="34" charset="0"/>
              </a:rPr>
              <a:t> and</a:t>
            </a:r>
            <a:r>
              <a:rPr lang="en-US" dirty="0">
                <a:solidFill>
                  <a:srgbClr val="073763"/>
                </a:solidFill>
                <a:latin typeface="Calibri" panose="020F0502020204030204" pitchFamily="34" charset="0"/>
                <a:hlinkClick r:id="rId7"/>
              </a:rPr>
              <a:t> </a:t>
            </a:r>
            <a:r>
              <a:rPr lang="en-US" u="sng" dirty="0">
                <a:solidFill>
                  <a:srgbClr val="1155CC"/>
                </a:solidFill>
                <a:latin typeface="Calibri" panose="020F0502020204030204" pitchFamily="34" charset="0"/>
                <a:hlinkClick r:id="rId7"/>
              </a:rPr>
              <a:t>Child Care Licensing FAQs</a:t>
            </a:r>
            <a:r>
              <a:rPr lang="en-US" dirty="0">
                <a:solidFill>
                  <a:srgbClr val="073763"/>
                </a:solidFill>
                <a:latin typeface="Calibri" panose="020F0502020204030204" pitchFamily="34" charset="0"/>
              </a:rPr>
              <a:t>. Further updates for child care will be posted on the</a:t>
            </a:r>
            <a:r>
              <a:rPr lang="en-US" dirty="0">
                <a:solidFill>
                  <a:srgbClr val="073763"/>
                </a:solidFill>
                <a:latin typeface="Calibri" panose="020F0502020204030204" pitchFamily="34" charset="0"/>
                <a:hlinkClick r:id="rId8"/>
              </a:rPr>
              <a:t> </a:t>
            </a:r>
            <a:r>
              <a:rPr lang="en-US" u="sng" dirty="0">
                <a:solidFill>
                  <a:srgbClr val="1155CC"/>
                </a:solidFill>
                <a:latin typeface="Calibri" panose="020F0502020204030204" pitchFamily="34" charset="0"/>
                <a:hlinkClick r:id="rId8"/>
              </a:rPr>
              <a:t>Child Care Resources COVID 19 website</a:t>
            </a:r>
            <a:r>
              <a:rPr lang="en-US" dirty="0">
                <a:solidFill>
                  <a:srgbClr val="073763"/>
                </a:solidFill>
                <a:latin typeface="Calibri" panose="020F0502020204030204" pitchFamily="34" charset="0"/>
              </a:rPr>
              <a:t>.</a:t>
            </a:r>
            <a:endParaRPr lang="en-US" dirty="0"/>
          </a:p>
        </p:txBody>
      </p:sp>
    </p:spTree>
    <p:extLst>
      <p:ext uri="{BB962C8B-B14F-4D97-AF65-F5344CB8AC3E}">
        <p14:creationId xmlns:p14="http://schemas.microsoft.com/office/powerpoint/2010/main" val="3009311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VPI Guidelines</a:t>
            </a:r>
            <a:endParaRPr lang="en-US" sz="4000" dirty="0"/>
          </a:p>
        </p:txBody>
      </p:sp>
      <p:sp>
        <p:nvSpPr>
          <p:cNvPr id="4" name="Content Placeholder 2"/>
          <p:cNvSpPr>
            <a:spLocks noGrp="1"/>
          </p:cNvSpPr>
          <p:nvPr>
            <p:ph idx="1"/>
          </p:nvPr>
        </p:nvSpPr>
        <p:spPr>
          <a:xfrm>
            <a:off x="152400" y="971551"/>
            <a:ext cx="8839200" cy="3352800"/>
          </a:xfrm>
        </p:spPr>
        <p:txBody>
          <a:bodyPr>
            <a:normAutofit fontScale="85000" lnSpcReduction="10000"/>
          </a:bodyPr>
          <a:lstStyle/>
          <a:p>
            <a:pPr marL="0" indent="0">
              <a:buNone/>
            </a:pPr>
            <a:r>
              <a:rPr lang="en-US" sz="1800" b="1" i="1" dirty="0" smtClean="0"/>
              <a:t>Each year, the VDOE releases an updated set of </a:t>
            </a:r>
            <a:r>
              <a:rPr lang="en-US" sz="1800" b="1" i="1" dirty="0" smtClean="0">
                <a:hlinkClick r:id="rId2"/>
              </a:rPr>
              <a:t>program </a:t>
            </a:r>
            <a:r>
              <a:rPr lang="en-US" sz="1800" b="1" i="1" dirty="0" smtClean="0">
                <a:hlinkClick r:id="rId2"/>
              </a:rPr>
              <a:t>guidelines</a:t>
            </a:r>
            <a:r>
              <a:rPr lang="en-US" sz="1800" b="1" i="1" dirty="0" smtClean="0"/>
              <a:t> to </a:t>
            </a:r>
            <a:r>
              <a:rPr lang="en-US" sz="1800" b="1" i="1" dirty="0" smtClean="0"/>
              <a:t>set the minimum expectations for meeting the goals for VPI programs, as provided in the state budget approved by the General Assembly. </a:t>
            </a:r>
          </a:p>
          <a:p>
            <a:pPr marL="0" indent="0">
              <a:buNone/>
            </a:pPr>
            <a:endParaRPr lang="en-US" sz="1800" b="1" i="1" dirty="0"/>
          </a:p>
          <a:p>
            <a:r>
              <a:rPr lang="en-US" sz="1600" dirty="0" smtClean="0"/>
              <a:t>All VPI programs are expected to follow the guidelines provided. </a:t>
            </a:r>
          </a:p>
          <a:p>
            <a:r>
              <a:rPr lang="en-US" sz="1600" dirty="0" smtClean="0">
                <a:hlinkClick r:id="rId3"/>
              </a:rPr>
              <a:t>The VPI Guidelines</a:t>
            </a:r>
            <a:r>
              <a:rPr lang="en-US" sz="1600" dirty="0" smtClean="0"/>
              <a:t> are always posted on the VDOE </a:t>
            </a:r>
            <a:r>
              <a:rPr lang="en-US" sz="1600" dirty="0" smtClean="0"/>
              <a:t>website.</a:t>
            </a:r>
          </a:p>
          <a:p>
            <a:r>
              <a:rPr lang="en-US" sz="1600" dirty="0" smtClean="0"/>
              <a:t>This </a:t>
            </a:r>
            <a:r>
              <a:rPr lang="en-US" sz="1600" dirty="0" smtClean="0">
                <a:hlinkClick r:id="rId4"/>
              </a:rPr>
              <a:t>webinar recording</a:t>
            </a:r>
            <a:r>
              <a:rPr lang="en-US" sz="1600" dirty="0" smtClean="0"/>
              <a:t> from May 2020 includes details and information on each section of the VPI Guidelines.</a:t>
            </a:r>
          </a:p>
          <a:p>
            <a:pPr marL="0" indent="0">
              <a:buNone/>
            </a:pPr>
            <a:endParaRPr lang="en-US" sz="1800" dirty="0" smtClean="0"/>
          </a:p>
          <a:p>
            <a:pPr marL="0" indent="0">
              <a:buNone/>
            </a:pPr>
            <a:r>
              <a:rPr lang="en-US" sz="1600" b="1" dirty="0" smtClean="0"/>
              <a:t>Considerations for 2020-2021: </a:t>
            </a:r>
          </a:p>
          <a:p>
            <a:r>
              <a:rPr lang="en-US" sz="1600" dirty="0" smtClean="0"/>
              <a:t>Planning for 2020-2021 is being completed during uncertain times.</a:t>
            </a:r>
          </a:p>
          <a:p>
            <a:r>
              <a:rPr lang="en-US" sz="1600" dirty="0" smtClean="0"/>
              <a:t>While programs should plan to follow the VPI Guidelines to the best of their ability, the VDOE does have the ability to waive requirements in case of extreme circumstances resulting from COVID 19. </a:t>
            </a:r>
          </a:p>
          <a:p>
            <a:r>
              <a:rPr lang="en-US" sz="1600" dirty="0" smtClean="0"/>
              <a:t>Specific concerns should be emailed to Dr. Mark Allan, Associate Director of </a:t>
            </a:r>
            <a:r>
              <a:rPr lang="en-US" sz="1600" dirty="0" err="1" smtClean="0"/>
              <a:t>PreK</a:t>
            </a:r>
            <a:r>
              <a:rPr lang="en-US" sz="1600" dirty="0" smtClean="0"/>
              <a:t> Programs, at </a:t>
            </a:r>
          </a:p>
          <a:p>
            <a:pPr marL="0" indent="0">
              <a:buNone/>
            </a:pPr>
            <a:r>
              <a:rPr lang="en-US" sz="1600" dirty="0" smtClean="0"/>
              <a:t>        </a:t>
            </a:r>
            <a:r>
              <a:rPr lang="en-US" sz="1600" dirty="0" smtClean="0">
                <a:hlinkClick r:id="rId5"/>
              </a:rPr>
              <a:t>mark.allan@doe.virginia.gov</a:t>
            </a:r>
            <a:r>
              <a:rPr lang="en-US" sz="1600" dirty="0" smtClean="0"/>
              <a:t> .</a:t>
            </a:r>
          </a:p>
          <a:p>
            <a:endParaRPr lang="en-US" sz="1800" dirty="0" smtClean="0"/>
          </a:p>
          <a:p>
            <a:pPr marL="0" indent="0" fontAlgn="base">
              <a:buNone/>
            </a:pPr>
            <a:endParaRPr lang="en-US" sz="1800" dirty="0"/>
          </a:p>
        </p:txBody>
      </p:sp>
    </p:spTree>
    <p:extLst>
      <p:ext uri="{BB962C8B-B14F-4D97-AF65-F5344CB8AC3E}">
        <p14:creationId xmlns:p14="http://schemas.microsoft.com/office/powerpoint/2010/main" val="32283125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2020-2021 VPI Guidelines</a:t>
            </a:r>
            <a:endParaRPr lang="en-US" sz="4000" dirty="0"/>
          </a:p>
        </p:txBody>
      </p:sp>
      <p:sp>
        <p:nvSpPr>
          <p:cNvPr id="4" name="Content Placeholder 2"/>
          <p:cNvSpPr>
            <a:spLocks noGrp="1"/>
          </p:cNvSpPr>
          <p:nvPr>
            <p:ph idx="1"/>
          </p:nvPr>
        </p:nvSpPr>
        <p:spPr>
          <a:xfrm>
            <a:off x="152400" y="971551"/>
            <a:ext cx="8839200" cy="3352800"/>
          </a:xfrm>
        </p:spPr>
        <p:txBody>
          <a:bodyPr>
            <a:normAutofit/>
          </a:bodyPr>
          <a:lstStyle/>
          <a:p>
            <a:pPr marL="0" indent="0">
              <a:buNone/>
            </a:pPr>
            <a:r>
              <a:rPr lang="en-US" sz="1800" b="1" i="1" dirty="0" smtClean="0"/>
              <a:t>The </a:t>
            </a:r>
            <a:r>
              <a:rPr lang="en-US" sz="1800" b="1" i="1" dirty="0" smtClean="0">
                <a:hlinkClick r:id="rId2"/>
              </a:rPr>
              <a:t>2020-2021 VPI Guidelines</a:t>
            </a:r>
            <a:r>
              <a:rPr lang="en-US" sz="1800" b="1" i="1" dirty="0"/>
              <a:t> </a:t>
            </a:r>
            <a:r>
              <a:rPr lang="en-US" sz="1800" b="1" i="1" dirty="0" smtClean="0"/>
              <a:t>are divided into six key sections. </a:t>
            </a:r>
            <a:endParaRPr lang="en-US" sz="1800" dirty="0" smtClean="0"/>
          </a:p>
          <a:p>
            <a:pPr marL="0" indent="0" fontAlgn="base">
              <a:buNone/>
            </a:pPr>
            <a:endParaRPr lang="en-US" sz="1800" dirty="0"/>
          </a:p>
        </p:txBody>
      </p:sp>
      <p:graphicFrame>
        <p:nvGraphicFramePr>
          <p:cNvPr id="5" name="Table 4" descr="VDOE Webpage"/>
          <p:cNvGraphicFramePr>
            <a:graphicFrameLocks noGrp="1"/>
          </p:cNvGraphicFramePr>
          <p:nvPr>
            <p:extLst>
              <p:ext uri="{D42A27DB-BD31-4B8C-83A1-F6EECF244321}">
                <p14:modId xmlns:p14="http://schemas.microsoft.com/office/powerpoint/2010/main" val="1726076561"/>
              </p:ext>
            </p:extLst>
          </p:nvPr>
        </p:nvGraphicFramePr>
        <p:xfrm>
          <a:off x="304800" y="1428750"/>
          <a:ext cx="8458200" cy="2775860"/>
        </p:xfrm>
        <a:graphic>
          <a:graphicData uri="http://schemas.openxmlformats.org/drawingml/2006/table">
            <a:tbl>
              <a:tblPr firstRow="1" firstCol="1" bandRow="1"/>
              <a:tblGrid>
                <a:gridCol w="1379546">
                  <a:extLst>
                    <a:ext uri="{9D8B030D-6E8A-4147-A177-3AD203B41FA5}">
                      <a16:colId xmlns:a16="http://schemas.microsoft.com/office/drawing/2014/main" val="1976265363"/>
                    </a:ext>
                  </a:extLst>
                </a:gridCol>
                <a:gridCol w="7078654">
                  <a:extLst>
                    <a:ext uri="{9D8B030D-6E8A-4147-A177-3AD203B41FA5}">
                      <a16:colId xmlns:a16="http://schemas.microsoft.com/office/drawing/2014/main" val="1269751733"/>
                    </a:ext>
                  </a:extLst>
                </a:gridCol>
              </a:tblGrid>
              <a:tr h="446315">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Section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Providing a Quality Preschool Education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803047"/>
                  </a:ext>
                </a:extLst>
              </a:tr>
              <a:tr h="544285">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Section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Working with the Community to Provide Health Services and Facilitate Comprehensive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7456"/>
                  </a:ext>
                </a:extLst>
              </a:tr>
              <a:tr h="446315">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Section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Family Engagement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715456"/>
                  </a:ext>
                </a:extLst>
              </a:tr>
              <a:tr h="446315">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Section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Equity for All Learners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2535223"/>
                  </a:ext>
                </a:extLst>
              </a:tr>
              <a:tr h="446315">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Section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Program Operations and Transportation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2420457"/>
                  </a:ext>
                </a:extLst>
              </a:tr>
              <a:tr h="446315">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Section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Submitting the VPI Application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307850"/>
                  </a:ext>
                </a:extLst>
              </a:tr>
            </a:tbl>
          </a:graphicData>
        </a:graphic>
      </p:graphicFrame>
    </p:spTree>
    <p:extLst>
      <p:ext uri="{BB962C8B-B14F-4D97-AF65-F5344CB8AC3E}">
        <p14:creationId xmlns:p14="http://schemas.microsoft.com/office/powerpoint/2010/main" val="17647289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1:  Providing a Quality Preschool Education</a:t>
            </a:r>
            <a:endParaRPr lang="en-US" sz="3200" dirty="0"/>
          </a:p>
        </p:txBody>
      </p:sp>
      <p:sp>
        <p:nvSpPr>
          <p:cNvPr id="3" name="Rectangle 2"/>
          <p:cNvSpPr/>
          <p:nvPr/>
        </p:nvSpPr>
        <p:spPr>
          <a:xfrm>
            <a:off x="0" y="971550"/>
            <a:ext cx="8534400" cy="3046988"/>
          </a:xfrm>
          <a:prstGeom prst="rect">
            <a:avLst/>
          </a:prstGeom>
        </p:spPr>
        <p:txBody>
          <a:bodyPr wrap="square">
            <a:spAutoFit/>
          </a:bodyPr>
          <a:lstStyle/>
          <a:p>
            <a:pPr marL="85725"/>
            <a:r>
              <a:rPr lang="en-US" sz="1600" b="1" i="1" dirty="0"/>
              <a:t>To improve kindergarten readiness in Virginia, all publicly-funded children need access to high-quality classroom interactions and instruction. In VPI programs, all teachers </a:t>
            </a:r>
            <a:r>
              <a:rPr lang="en-US" sz="1600" b="1" i="1" dirty="0" smtClean="0"/>
              <a:t>should be supported to use a vetted curriculum, receive frequent feedback on effectiveness of their interactions with children, participate in effective PD, implement learning standards, and use assessments to individualize instruction </a:t>
            </a:r>
            <a:endParaRPr lang="en-US" sz="1600" b="1" i="1" dirty="0"/>
          </a:p>
          <a:p>
            <a:pPr marL="85725" indent="0">
              <a:buNone/>
            </a:pPr>
            <a:endParaRPr lang="en-US" sz="1600" dirty="0">
              <a:ea typeface="Verdana" panose="020B0604030504040204" pitchFamily="34" charset="0"/>
              <a:cs typeface="Verdana" panose="020B0604030504040204" pitchFamily="34" charset="0"/>
            </a:endParaRPr>
          </a:p>
          <a:p>
            <a:pPr marL="85725" indent="0">
              <a:buNone/>
            </a:pPr>
            <a:r>
              <a:rPr lang="en-US" sz="1600" b="1" u="sng" dirty="0">
                <a:ea typeface="Verdana" panose="020B0604030504040204" pitchFamily="34" charset="0"/>
                <a:cs typeface="Verdana" panose="020B0604030504040204" pitchFamily="34" charset="0"/>
              </a:rPr>
              <a:t>Key Features of Section </a:t>
            </a:r>
            <a:r>
              <a:rPr lang="en-US" sz="1600" b="1" u="sng" dirty="0" smtClean="0">
                <a:ea typeface="Verdana" panose="020B0604030504040204" pitchFamily="34" charset="0"/>
                <a:cs typeface="Verdana" panose="020B0604030504040204" pitchFamily="34" charset="0"/>
              </a:rPr>
              <a:t>1</a:t>
            </a:r>
            <a:endParaRPr lang="en-US" sz="1600" b="1" u="sng" dirty="0">
              <a:ea typeface="Verdana" panose="020B0604030504040204" pitchFamily="34" charset="0"/>
              <a:cs typeface="Verdana" panose="020B0604030504040204" pitchFamily="34" charset="0"/>
            </a:endParaRPr>
          </a:p>
          <a:p>
            <a:pPr marL="371475" indent="-285750">
              <a:buFont typeface="Wingdings" panose="05000000000000000000" pitchFamily="2" charset="2"/>
              <a:buChar char="ü"/>
            </a:pPr>
            <a:r>
              <a:rPr lang="en-US" sz="1600" dirty="0" smtClean="0">
                <a:ea typeface="Verdana" panose="020B0604030504040204" pitchFamily="34" charset="0"/>
                <a:cs typeface="Verdana" panose="020B0604030504040204" pitchFamily="34" charset="0"/>
              </a:rPr>
              <a:t>Integrated and evidenced-based curriculum</a:t>
            </a:r>
          </a:p>
          <a:p>
            <a:pPr marL="371475" indent="-285750">
              <a:buFont typeface="Wingdings" panose="05000000000000000000" pitchFamily="2" charset="2"/>
              <a:buChar char="ü"/>
            </a:pPr>
            <a:r>
              <a:rPr lang="en-US" sz="1600" dirty="0" smtClean="0">
                <a:ea typeface="Verdana" panose="020B0604030504040204" pitchFamily="34" charset="0"/>
                <a:cs typeface="Verdana" panose="020B0604030504040204" pitchFamily="34" charset="0"/>
              </a:rPr>
              <a:t>Assessing teacher-child </a:t>
            </a:r>
            <a:r>
              <a:rPr lang="en-US" sz="1600" dirty="0">
                <a:ea typeface="Verdana" panose="020B0604030504040204" pitchFamily="34" charset="0"/>
                <a:cs typeface="Verdana" panose="020B0604030504040204" pitchFamily="34" charset="0"/>
              </a:rPr>
              <a:t>i</a:t>
            </a:r>
            <a:r>
              <a:rPr lang="en-US" sz="1600" dirty="0" smtClean="0">
                <a:ea typeface="Verdana" panose="020B0604030504040204" pitchFamily="34" charset="0"/>
                <a:cs typeface="Verdana" panose="020B0604030504040204" pitchFamily="34" charset="0"/>
              </a:rPr>
              <a:t>nteractions</a:t>
            </a:r>
          </a:p>
          <a:p>
            <a:pPr marL="371475" indent="-285750">
              <a:buFont typeface="Wingdings" panose="05000000000000000000" pitchFamily="2" charset="2"/>
              <a:buChar char="ü"/>
            </a:pPr>
            <a:r>
              <a:rPr lang="en-US" sz="1600" dirty="0" smtClean="0">
                <a:ea typeface="Verdana" panose="020B0604030504040204" pitchFamily="34" charset="0"/>
                <a:cs typeface="Verdana" panose="020B0604030504040204" pitchFamily="34" charset="0"/>
              </a:rPr>
              <a:t>Providing individualized </a:t>
            </a:r>
            <a:r>
              <a:rPr lang="en-US" sz="1600" dirty="0">
                <a:ea typeface="Verdana" panose="020B0604030504040204" pitchFamily="34" charset="0"/>
                <a:cs typeface="Verdana" panose="020B0604030504040204" pitchFamily="34" charset="0"/>
              </a:rPr>
              <a:t>p</a:t>
            </a:r>
            <a:r>
              <a:rPr lang="en-US" sz="1600" dirty="0" smtClean="0">
                <a:ea typeface="Verdana" panose="020B0604030504040204" pitchFamily="34" charset="0"/>
                <a:cs typeface="Verdana" panose="020B0604030504040204" pitchFamily="34" charset="0"/>
              </a:rPr>
              <a:t>rofessional </a:t>
            </a:r>
            <a:r>
              <a:rPr lang="en-US" sz="1600" dirty="0">
                <a:ea typeface="Verdana" panose="020B0604030504040204" pitchFamily="34" charset="0"/>
                <a:cs typeface="Verdana" panose="020B0604030504040204" pitchFamily="34" charset="0"/>
              </a:rPr>
              <a:t>d</a:t>
            </a:r>
            <a:r>
              <a:rPr lang="en-US" sz="1600" dirty="0" smtClean="0">
                <a:ea typeface="Verdana" panose="020B0604030504040204" pitchFamily="34" charset="0"/>
                <a:cs typeface="Verdana" panose="020B0604030504040204" pitchFamily="34" charset="0"/>
              </a:rPr>
              <a:t>evelopment</a:t>
            </a:r>
          </a:p>
          <a:p>
            <a:pPr marL="371475" indent="-285750">
              <a:buFont typeface="Wingdings" panose="05000000000000000000" pitchFamily="2" charset="2"/>
              <a:buChar char="ü"/>
            </a:pPr>
            <a:r>
              <a:rPr lang="en-US" sz="1600" dirty="0" smtClean="0">
                <a:ea typeface="Verdana" panose="020B0604030504040204" pitchFamily="34" charset="0"/>
                <a:cs typeface="Verdana" panose="020B0604030504040204" pitchFamily="34" charset="0"/>
              </a:rPr>
              <a:t>Implementing </a:t>
            </a:r>
            <a:r>
              <a:rPr lang="en-US" sz="1600" dirty="0">
                <a:ea typeface="Verdana" panose="020B0604030504040204" pitchFamily="34" charset="0"/>
                <a:cs typeface="Verdana" panose="020B0604030504040204" pitchFamily="34" charset="0"/>
              </a:rPr>
              <a:t>l</a:t>
            </a:r>
            <a:r>
              <a:rPr lang="en-US" sz="1600" dirty="0" smtClean="0">
                <a:ea typeface="Verdana" panose="020B0604030504040204" pitchFamily="34" charset="0"/>
                <a:cs typeface="Verdana" panose="020B0604030504040204" pitchFamily="34" charset="0"/>
              </a:rPr>
              <a:t>earning </a:t>
            </a:r>
            <a:r>
              <a:rPr lang="en-US" sz="1600" dirty="0">
                <a:ea typeface="Verdana" panose="020B0604030504040204" pitchFamily="34" charset="0"/>
                <a:cs typeface="Verdana" panose="020B0604030504040204" pitchFamily="34" charset="0"/>
              </a:rPr>
              <a:t>s</a:t>
            </a:r>
            <a:r>
              <a:rPr lang="en-US" sz="1600" dirty="0" smtClean="0">
                <a:ea typeface="Verdana" panose="020B0604030504040204" pitchFamily="34" charset="0"/>
                <a:cs typeface="Verdana" panose="020B0604030504040204" pitchFamily="34" charset="0"/>
              </a:rPr>
              <a:t>tandards</a:t>
            </a:r>
          </a:p>
          <a:p>
            <a:pPr marL="371475" indent="-285750">
              <a:buFont typeface="Wingdings" panose="05000000000000000000" pitchFamily="2" charset="2"/>
              <a:buChar char="ü"/>
            </a:pPr>
            <a:r>
              <a:rPr lang="en-US" sz="1600" dirty="0" smtClean="0">
                <a:ea typeface="Verdana" panose="020B0604030504040204" pitchFamily="34" charset="0"/>
                <a:cs typeface="Verdana" panose="020B0604030504040204" pitchFamily="34" charset="0"/>
              </a:rPr>
              <a:t>Child assessment with PALS Pre-K </a:t>
            </a:r>
            <a:endParaRPr lang="en-US" sz="16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009561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1: Providing a Quality Preschool Education </a:t>
            </a:r>
            <a:endParaRPr lang="en-US" sz="3200" dirty="0"/>
          </a:p>
        </p:txBody>
      </p:sp>
      <p:sp>
        <p:nvSpPr>
          <p:cNvPr id="3" name="TextBox 2"/>
          <p:cNvSpPr txBox="1"/>
          <p:nvPr/>
        </p:nvSpPr>
        <p:spPr>
          <a:xfrm>
            <a:off x="76200" y="858371"/>
            <a:ext cx="8991600" cy="3539430"/>
          </a:xfrm>
          <a:prstGeom prst="rect">
            <a:avLst/>
          </a:prstGeom>
          <a:noFill/>
        </p:spPr>
        <p:txBody>
          <a:bodyPr wrap="square" rtlCol="0">
            <a:spAutoFit/>
          </a:bodyPr>
          <a:lstStyle/>
          <a:p>
            <a:r>
              <a:rPr lang="en-US" sz="1600" b="1" u="sng" dirty="0" smtClean="0"/>
              <a:t>Curriculum</a:t>
            </a:r>
            <a:r>
              <a:rPr lang="en-US" sz="1600" dirty="0" smtClean="0"/>
              <a:t>: </a:t>
            </a:r>
            <a:r>
              <a:rPr lang="en-US" sz="1600" i="1" dirty="0" smtClean="0"/>
              <a:t>An </a:t>
            </a:r>
            <a:r>
              <a:rPr lang="en-US" sz="1600" i="1" dirty="0"/>
              <a:t>evidenced-based, integrated, and comprehensive curriculum, when fully implemented, makes it easier and more efficient for teachers to engage in sensitive, responsive, and cognitively stimulating teacher-child interactions.</a:t>
            </a:r>
            <a:r>
              <a:rPr lang="en-US" sz="1600" dirty="0"/>
              <a:t> </a:t>
            </a:r>
            <a:endParaRPr lang="en-US" sz="1600" dirty="0" smtClean="0"/>
          </a:p>
          <a:p>
            <a:endParaRPr lang="en-US" sz="1600" dirty="0"/>
          </a:p>
          <a:p>
            <a:r>
              <a:rPr lang="en-US" sz="1600" b="1" i="1" u="sng" dirty="0">
                <a:solidFill>
                  <a:schemeClr val="tx2">
                    <a:lumMod val="60000"/>
                    <a:lumOff val="40000"/>
                  </a:schemeClr>
                </a:solidFill>
              </a:rPr>
              <a:t>Beginning in 2020-2021:</a:t>
            </a:r>
            <a:r>
              <a:rPr lang="en-US" sz="1600" b="1" i="1" dirty="0">
                <a:solidFill>
                  <a:schemeClr val="tx2">
                    <a:lumMod val="60000"/>
                    <a:lumOff val="40000"/>
                  </a:schemeClr>
                </a:solidFill>
              </a:rPr>
              <a:t> </a:t>
            </a:r>
            <a:r>
              <a:rPr lang="en-US" sz="1600" dirty="0"/>
              <a:t>All school divisions must implement a vetted, comprehensive and evidence-based curriculum, and describe their plan for providing curriculum aligned training and professional development for teachers. </a:t>
            </a:r>
          </a:p>
          <a:p>
            <a:endParaRPr lang="en-US" sz="1600" dirty="0"/>
          </a:p>
          <a:p>
            <a:pPr lvl="0"/>
            <a:r>
              <a:rPr lang="en-US" sz="1600" b="1" i="1" dirty="0" smtClean="0"/>
              <a:t>The </a:t>
            </a:r>
            <a:r>
              <a:rPr lang="en-US" sz="1600" b="1" i="1" dirty="0"/>
              <a:t>curricula that have been vetted for use in VPI classrooms as of </a:t>
            </a:r>
            <a:r>
              <a:rPr lang="en-US" sz="1600" b="1" i="1" dirty="0" smtClean="0"/>
              <a:t>April </a:t>
            </a:r>
            <a:r>
              <a:rPr lang="en-US" sz="1600" b="1" i="1" dirty="0"/>
              <a:t>2020 include: </a:t>
            </a:r>
            <a:r>
              <a:rPr lang="en-US" sz="1600" dirty="0"/>
              <a:t>Big Day for </a:t>
            </a:r>
            <a:r>
              <a:rPr lang="en-US" sz="1600" dirty="0" err="1"/>
              <a:t>PreK</a:t>
            </a:r>
            <a:r>
              <a:rPr lang="en-US" sz="1600" dirty="0"/>
              <a:t>, Creative Curriculum, Frog Street, </a:t>
            </a:r>
            <a:r>
              <a:rPr lang="en-US" sz="1600" dirty="0" err="1"/>
              <a:t>HighScope</a:t>
            </a:r>
            <a:r>
              <a:rPr lang="en-US" sz="1600" dirty="0"/>
              <a:t>, </a:t>
            </a:r>
            <a:r>
              <a:rPr lang="en-US" sz="1600" dirty="0" err="1"/>
              <a:t>InvestiGator</a:t>
            </a:r>
            <a:r>
              <a:rPr lang="en-US" sz="1600" dirty="0"/>
              <a:t> Club, </a:t>
            </a:r>
            <a:r>
              <a:rPr lang="en-US" sz="1600" dirty="0" err="1"/>
              <a:t>Kindercare</a:t>
            </a:r>
            <a:r>
              <a:rPr lang="en-US" sz="1600" dirty="0"/>
              <a:t>, Opening the World of Learning, STREAMin3, Tools of the Mind, Fairfax County Public Schools Pre-K curriculum, and Virginia Beach Locally Developed </a:t>
            </a:r>
            <a:r>
              <a:rPr lang="en-US" sz="1600" dirty="0" err="1"/>
              <a:t>PreK</a:t>
            </a:r>
            <a:r>
              <a:rPr lang="en-US" sz="1600" dirty="0"/>
              <a:t> Curriculum. </a:t>
            </a:r>
            <a:endParaRPr lang="en-US" sz="1600" dirty="0" smtClean="0"/>
          </a:p>
          <a:p>
            <a:endParaRPr lang="en-US" sz="800" dirty="0"/>
          </a:p>
          <a:p>
            <a:r>
              <a:rPr lang="en-US" sz="1200" dirty="0"/>
              <a:t>School divisions may contact Dr. Tamilah Richardson (</a:t>
            </a:r>
            <a:r>
              <a:rPr lang="en-US" sz="1200" u="sng" dirty="0">
                <a:hlinkClick r:id="rId2"/>
              </a:rPr>
              <a:t>Tamilah.Richardson@doe.virginia.gov</a:t>
            </a:r>
            <a:r>
              <a:rPr lang="en-US" sz="1200" u="sng" dirty="0"/>
              <a:t>) </a:t>
            </a:r>
            <a:r>
              <a:rPr lang="en-US" sz="1200" dirty="0" smtClean="0"/>
              <a:t>and</a:t>
            </a:r>
          </a:p>
          <a:p>
            <a:r>
              <a:rPr lang="en-US" sz="1200" dirty="0" smtClean="0"/>
              <a:t> </a:t>
            </a:r>
            <a:r>
              <a:rPr lang="en-US" sz="1200" dirty="0"/>
              <a:t>request a vetting of a comprehensive curriculum. </a:t>
            </a:r>
          </a:p>
        </p:txBody>
      </p:sp>
    </p:spTree>
    <p:extLst>
      <p:ext uri="{BB962C8B-B14F-4D97-AF65-F5344CB8AC3E}">
        <p14:creationId xmlns:p14="http://schemas.microsoft.com/office/powerpoint/2010/main" val="17895080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3200" dirty="0" smtClean="0"/>
              <a:t>Section 1: Providing a Quality Preschool </a:t>
            </a:r>
            <a:r>
              <a:rPr lang="en-US" sz="3200" dirty="0" smtClean="0"/>
              <a:t>Education1 </a:t>
            </a:r>
            <a:endParaRPr lang="en-US" sz="3200" dirty="0"/>
          </a:p>
        </p:txBody>
      </p:sp>
      <p:sp>
        <p:nvSpPr>
          <p:cNvPr id="6" name="TextBox 5"/>
          <p:cNvSpPr txBox="1"/>
          <p:nvPr/>
        </p:nvSpPr>
        <p:spPr>
          <a:xfrm>
            <a:off x="35169" y="57150"/>
            <a:ext cx="8915400" cy="3354765"/>
          </a:xfrm>
          <a:prstGeom prst="rect">
            <a:avLst/>
          </a:prstGeom>
          <a:noFill/>
        </p:spPr>
        <p:txBody>
          <a:bodyPr wrap="square" rtlCol="0">
            <a:spAutoFit/>
          </a:bodyPr>
          <a:lstStyle/>
          <a:p>
            <a:r>
              <a:rPr lang="en-US" sz="1600" b="1" dirty="0" smtClean="0"/>
              <a:t>Teacher-Child Interactions</a:t>
            </a:r>
            <a:r>
              <a:rPr lang="en-US" sz="1600" dirty="0" smtClean="0"/>
              <a:t>: </a:t>
            </a:r>
            <a:r>
              <a:rPr lang="en-US" sz="1600" i="1" dirty="0" smtClean="0"/>
              <a:t>CLASS</a:t>
            </a:r>
            <a:r>
              <a:rPr lang="en-US" sz="1600" i="1" baseline="30000" dirty="0"/>
              <a:t>™</a:t>
            </a:r>
            <a:r>
              <a:rPr lang="en-US" sz="1600" i="1" dirty="0"/>
              <a:t> </a:t>
            </a:r>
            <a:r>
              <a:rPr lang="en-US" sz="1600" dirty="0"/>
              <a:t>observations provide essential feedback to teachers and site leaders on the quality of the teacher-child interactions taking place within a classroom. </a:t>
            </a:r>
            <a:r>
              <a:rPr lang="en-US" sz="1600" dirty="0" smtClean="0"/>
              <a:t>Through </a:t>
            </a:r>
            <a:r>
              <a:rPr lang="en-US" sz="1600" dirty="0"/>
              <a:t>both local and external observations, pre-K classrooms are better prepared to support child learning and </a:t>
            </a:r>
            <a:r>
              <a:rPr lang="en-US" sz="1600" dirty="0" smtClean="0"/>
              <a:t>development</a:t>
            </a:r>
          </a:p>
          <a:p>
            <a:endParaRPr lang="en-US" sz="1600" dirty="0"/>
          </a:p>
          <a:p>
            <a:r>
              <a:rPr lang="en-US" sz="1600" b="1" i="1" u="sng" dirty="0">
                <a:solidFill>
                  <a:schemeClr val="tx2">
                    <a:lumMod val="60000"/>
                    <a:lumOff val="40000"/>
                  </a:schemeClr>
                </a:solidFill>
              </a:rPr>
              <a:t>Beginning in 2020-2021:</a:t>
            </a:r>
            <a:r>
              <a:rPr lang="en-US" sz="1600" b="1" i="1" dirty="0">
                <a:solidFill>
                  <a:schemeClr val="tx2">
                    <a:lumMod val="60000"/>
                    <a:lumOff val="40000"/>
                  </a:schemeClr>
                </a:solidFill>
              </a:rPr>
              <a:t> </a:t>
            </a:r>
            <a:endParaRPr lang="en-US" sz="1600" b="1" i="1" dirty="0" smtClean="0">
              <a:solidFill>
                <a:schemeClr val="tx2">
                  <a:lumMod val="60000"/>
                  <a:lumOff val="40000"/>
                </a:schemeClr>
              </a:solidFill>
            </a:endParaRPr>
          </a:p>
          <a:p>
            <a:pPr marL="285750" indent="-285750">
              <a:buFont typeface="Arial" panose="020B0604020202020204" pitchFamily="34" charset="0"/>
              <a:buChar char="•"/>
            </a:pPr>
            <a:r>
              <a:rPr lang="en-US" sz="1600" b="1" dirty="0" smtClean="0"/>
              <a:t>External </a:t>
            </a:r>
            <a:r>
              <a:rPr lang="en-US" sz="1600" b="1" dirty="0"/>
              <a:t>CLASS™ </a:t>
            </a:r>
            <a:r>
              <a:rPr lang="en-US" sz="1600" b="1" dirty="0" smtClean="0"/>
              <a:t>Observations</a:t>
            </a:r>
            <a:r>
              <a:rPr lang="en-US" sz="1600" i="1" dirty="0" smtClean="0"/>
              <a:t>: </a:t>
            </a:r>
            <a:r>
              <a:rPr lang="en-US" sz="1600" dirty="0" smtClean="0"/>
              <a:t>All </a:t>
            </a:r>
            <a:r>
              <a:rPr lang="en-US" sz="1600" dirty="0"/>
              <a:t>school-based preschool classrooms (VPI, Title I, ECSE, local) will receive external CLASS observations once every two years. </a:t>
            </a:r>
            <a:endParaRPr lang="en-US" sz="1600"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smtClean="0"/>
              <a:t>Local </a:t>
            </a:r>
            <a:r>
              <a:rPr lang="en-US" sz="1600" b="1" dirty="0"/>
              <a:t>CLASS™ </a:t>
            </a:r>
            <a:r>
              <a:rPr lang="en-US" sz="1600" b="1" dirty="0" smtClean="0"/>
              <a:t>Observations</a:t>
            </a:r>
            <a:r>
              <a:rPr lang="en-US" sz="1600" dirty="0" smtClean="0"/>
              <a:t>: All </a:t>
            </a:r>
            <a:r>
              <a:rPr lang="en-US" sz="1600" dirty="0"/>
              <a:t>school divisions must provide local CLASS™ observations in all VPI </a:t>
            </a:r>
            <a:r>
              <a:rPr lang="en-US" sz="1600" dirty="0" smtClean="0"/>
              <a:t>classrooms two times a year, </a:t>
            </a:r>
            <a:r>
              <a:rPr lang="en-US" sz="1600" dirty="0"/>
              <a:t>provide teachers/assistants with feedback based on their scores, and submit local CLASS™ data to the VDOE as requested. </a:t>
            </a:r>
            <a:endParaRPr lang="en-US" sz="1600" dirty="0" smtClean="0"/>
          </a:p>
          <a:p>
            <a:endParaRPr lang="en-US" i="1" dirty="0"/>
          </a:p>
          <a:p>
            <a:endParaRPr lang="en-US" dirty="0"/>
          </a:p>
        </p:txBody>
      </p:sp>
    </p:spTree>
    <p:extLst>
      <p:ext uri="{BB962C8B-B14F-4D97-AF65-F5344CB8AC3E}">
        <p14:creationId xmlns:p14="http://schemas.microsoft.com/office/powerpoint/2010/main" val="13546505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3200" dirty="0" smtClean="0"/>
              <a:t>Section 1: Providing a Quality Preschool </a:t>
            </a:r>
            <a:r>
              <a:rPr lang="en-US" sz="3200" dirty="0" smtClean="0"/>
              <a:t>Education2</a:t>
            </a:r>
            <a:endParaRPr lang="en-US" sz="3200" dirty="0"/>
          </a:p>
        </p:txBody>
      </p:sp>
      <p:sp>
        <p:nvSpPr>
          <p:cNvPr id="6" name="TextBox 5"/>
          <p:cNvSpPr txBox="1"/>
          <p:nvPr/>
        </p:nvSpPr>
        <p:spPr>
          <a:xfrm>
            <a:off x="31262" y="0"/>
            <a:ext cx="8915400" cy="3539430"/>
          </a:xfrm>
          <a:prstGeom prst="rect">
            <a:avLst/>
          </a:prstGeom>
          <a:noFill/>
        </p:spPr>
        <p:txBody>
          <a:bodyPr wrap="square" rtlCol="0">
            <a:spAutoFit/>
          </a:bodyPr>
          <a:lstStyle/>
          <a:p>
            <a:r>
              <a:rPr lang="en-US" sz="1600" b="1" dirty="0" smtClean="0"/>
              <a:t>Professional Development</a:t>
            </a:r>
            <a:r>
              <a:rPr lang="en-US" sz="1600" dirty="0" smtClean="0"/>
              <a:t>: </a:t>
            </a:r>
            <a:r>
              <a:rPr lang="en-US" sz="1600" dirty="0"/>
              <a:t>Teachers and instructional assistants must attend at least 15 clock hours per year of professional development that supports their knowledge, skills, and practice to facilitate effective teacher-child interactions and instruction that promotes children’s learning and development towards kindergarten readiness</a:t>
            </a:r>
            <a:r>
              <a:rPr lang="en-US" sz="1600" dirty="0" smtClean="0"/>
              <a:t>.</a:t>
            </a:r>
          </a:p>
          <a:p>
            <a:endParaRPr lang="en-US" sz="1600" dirty="0"/>
          </a:p>
          <a:p>
            <a:pPr marL="285750" indent="-285750">
              <a:buFont typeface="Arial" panose="020B0604020202020204" pitchFamily="34" charset="0"/>
              <a:buChar char="•"/>
            </a:pPr>
            <a:r>
              <a:rPr lang="en-US" sz="1600" dirty="0" smtClean="0"/>
              <a:t>UVA-CASTL will provide </a:t>
            </a:r>
            <a:r>
              <a:rPr lang="en-US" sz="1600" dirty="0"/>
              <a:t>PD and consultation to division and school leaders to ensure that all VPI teachers receive effective individualized PD to support quality teacher-child interactions and research-based curriculum implementation in their programs. </a:t>
            </a:r>
            <a:endParaRPr lang="en-US" sz="1600" dirty="0" smtClean="0"/>
          </a:p>
          <a:p>
            <a:endParaRPr lang="en-US" sz="1600" dirty="0" smtClean="0"/>
          </a:p>
          <a:p>
            <a:pPr marL="285750" indent="-285750">
              <a:buFont typeface="Arial" panose="020B0604020202020204" pitchFamily="34" charset="0"/>
              <a:buChar char="•"/>
            </a:pPr>
            <a:r>
              <a:rPr lang="en-US" sz="1600" dirty="0" smtClean="0"/>
              <a:t>In </a:t>
            </a:r>
            <a:r>
              <a:rPr lang="en-US" sz="1600" dirty="0"/>
              <a:t>2020-21, CASTL will continue to provide leaders a range of PD and consultation services (individual, group, webinars) differentiated across VPI programs based on their needs as assessed through CLASS™ data, PD Rubric data, feedback from VPI leaders, among </a:t>
            </a:r>
            <a:endParaRPr lang="en-US" sz="1600" dirty="0" smtClean="0"/>
          </a:p>
          <a:p>
            <a:r>
              <a:rPr lang="en-US" sz="1600" dirty="0" smtClean="0"/>
              <a:t>      other </a:t>
            </a:r>
            <a:r>
              <a:rPr lang="en-US" sz="1600" dirty="0"/>
              <a:t>sources.</a:t>
            </a:r>
          </a:p>
          <a:p>
            <a:endParaRPr lang="en-US" sz="1600" dirty="0"/>
          </a:p>
        </p:txBody>
      </p:sp>
    </p:spTree>
    <p:extLst>
      <p:ext uri="{BB962C8B-B14F-4D97-AF65-F5344CB8AC3E}">
        <p14:creationId xmlns:p14="http://schemas.microsoft.com/office/powerpoint/2010/main" val="1082448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1: Providing a Quality Preschool </a:t>
            </a:r>
            <a:r>
              <a:rPr lang="en-US" sz="3200" dirty="0" smtClean="0"/>
              <a:t>Education</a:t>
            </a:r>
            <a:endParaRPr lang="en-US" sz="3200" dirty="0"/>
          </a:p>
        </p:txBody>
      </p:sp>
      <p:sp>
        <p:nvSpPr>
          <p:cNvPr id="6" name="TextBox 5"/>
          <p:cNvSpPr txBox="1"/>
          <p:nvPr/>
        </p:nvSpPr>
        <p:spPr>
          <a:xfrm>
            <a:off x="114300" y="895350"/>
            <a:ext cx="8915400" cy="4816703"/>
          </a:xfrm>
          <a:prstGeom prst="rect">
            <a:avLst/>
          </a:prstGeom>
          <a:noFill/>
        </p:spPr>
        <p:txBody>
          <a:bodyPr wrap="square" rtlCol="0">
            <a:spAutoFit/>
          </a:bodyPr>
          <a:lstStyle/>
          <a:p>
            <a:r>
              <a:rPr lang="en-US" sz="1600" b="1" u="sng" dirty="0" smtClean="0"/>
              <a:t>Learning Standards for 2020-2021</a:t>
            </a:r>
            <a:r>
              <a:rPr lang="en-US" sz="1600" u="sng" dirty="0" smtClean="0"/>
              <a:t>: </a:t>
            </a:r>
            <a:r>
              <a:rPr lang="en-US" sz="1600" dirty="0" smtClean="0"/>
              <a:t>The </a:t>
            </a:r>
            <a:r>
              <a:rPr lang="en-US" sz="1600" i="1" u="sng" dirty="0">
                <a:hlinkClick r:id="rId2"/>
              </a:rPr>
              <a:t>Foundation Blocks for Early Learning</a:t>
            </a:r>
            <a:r>
              <a:rPr lang="en-US" sz="1600" u="sng" dirty="0"/>
              <a:t> </a:t>
            </a:r>
            <a:r>
              <a:rPr lang="en-US" sz="1600" dirty="0"/>
              <a:t> are Virginia</a:t>
            </a:r>
            <a:r>
              <a:rPr lang="en-US" sz="1600" dirty="0" smtClean="0"/>
              <a:t>' </a:t>
            </a:r>
            <a:r>
              <a:rPr lang="en-US" sz="1600" dirty="0"/>
              <a:t>set of standards for </a:t>
            </a:r>
            <a:r>
              <a:rPr lang="en-US" sz="1600" dirty="0" smtClean="0"/>
              <a:t>four-year-olds</a:t>
            </a:r>
            <a:r>
              <a:rPr lang="en-US" sz="1600" dirty="0"/>
              <a:t> </a:t>
            </a:r>
            <a:r>
              <a:rPr lang="en-US" sz="1600" dirty="0" smtClean="0"/>
              <a:t>for implementation in VPI programs in 2020-2021.  </a:t>
            </a:r>
          </a:p>
          <a:p>
            <a:pPr marL="285750" indent="-285750">
              <a:buFont typeface="Arial" panose="020B0604020202020204" pitchFamily="34" charset="0"/>
              <a:buChar char="•"/>
            </a:pPr>
            <a:r>
              <a:rPr lang="en-US" sz="1600" dirty="0" smtClean="0"/>
              <a:t>The Foundation Blocks outline a </a:t>
            </a:r>
            <a:r>
              <a:rPr lang="en-US" sz="1600" dirty="0"/>
              <a:t>measurable range of skills and knowledge essential for four-year-olds to be successful in kindergarten</a:t>
            </a:r>
            <a:r>
              <a:rPr lang="en-US" sz="1600" dirty="0" smtClean="0"/>
              <a:t>. </a:t>
            </a:r>
          </a:p>
          <a:p>
            <a:endParaRPr lang="en-US" sz="1600" dirty="0" smtClean="0"/>
          </a:p>
          <a:p>
            <a:r>
              <a:rPr lang="en-US" sz="1600" b="1" u="sng" dirty="0"/>
              <a:t>New Unified Set of Birth-Five Learning Developmental Standards</a:t>
            </a:r>
            <a:r>
              <a:rPr lang="en-US" sz="1600" b="1" dirty="0"/>
              <a:t> </a:t>
            </a:r>
            <a:r>
              <a:rPr lang="en-US" sz="1600" b="1" dirty="0" smtClean="0"/>
              <a:t>– For 2021-2022</a:t>
            </a:r>
            <a:endParaRPr lang="en-US" sz="1600" dirty="0"/>
          </a:p>
          <a:p>
            <a:pPr marL="285750" indent="-285750">
              <a:buFont typeface="Arial" panose="020B0604020202020204" pitchFamily="34" charset="0"/>
              <a:buChar char="•"/>
            </a:pPr>
            <a:r>
              <a:rPr lang="en-US" sz="1600" dirty="0"/>
              <a:t>Revised standards will reflect cultural responsiveness; be pragmatic for families and programs; have a special emphasis on caring for the most vulnerable populations; and be in alignment with Virginia’s kindergarten standards of learning (SOLs). </a:t>
            </a:r>
            <a:endParaRPr lang="en-US" sz="1600" dirty="0" smtClean="0"/>
          </a:p>
          <a:p>
            <a:pPr marL="285750" indent="-285750">
              <a:buFont typeface="Arial" panose="020B0604020202020204" pitchFamily="34" charset="0"/>
              <a:buChar char="•"/>
            </a:pPr>
            <a:r>
              <a:rPr lang="en-US" sz="1600" dirty="0"/>
              <a:t>O</a:t>
            </a:r>
            <a:r>
              <a:rPr lang="en-US" sz="1600" dirty="0" smtClean="0"/>
              <a:t>pportunities to provide feedback on the New Unified B-5 Learning Standards will be shared in summer and fall 2020. </a:t>
            </a:r>
            <a:endParaRPr lang="en-US" sz="1600" dirty="0"/>
          </a:p>
          <a:p>
            <a:endParaRPr lang="en-US" sz="200" b="1" dirty="0" smtClean="0"/>
          </a:p>
          <a:p>
            <a:r>
              <a:rPr lang="en-US" sz="1600" b="1" dirty="0" smtClean="0"/>
              <a:t>2020- </a:t>
            </a:r>
            <a:r>
              <a:rPr lang="en-US" sz="1600" b="1" dirty="0"/>
              <a:t>2021</a:t>
            </a:r>
            <a:r>
              <a:rPr lang="en-US" sz="1600" dirty="0"/>
              <a:t>: VPI programs will align instruction to the </a:t>
            </a:r>
            <a:r>
              <a:rPr lang="en-US" sz="1600" i="1" dirty="0"/>
              <a:t>Foundation Blocks for Early Learning </a:t>
            </a:r>
            <a:r>
              <a:rPr lang="en-US" sz="1600" dirty="0"/>
              <a:t>and prepare for transition to use of the new Birth-Five ELD Standards. </a:t>
            </a:r>
          </a:p>
          <a:p>
            <a:r>
              <a:rPr lang="en-US" sz="1600" b="1" dirty="0"/>
              <a:t>2021-2022</a:t>
            </a:r>
            <a:r>
              <a:rPr lang="en-US" sz="1600" i="1" dirty="0"/>
              <a:t>: </a:t>
            </a:r>
            <a:r>
              <a:rPr lang="en-US" sz="1600" dirty="0"/>
              <a:t>All VPI programs must implement the use of the Birth-Five ELD Standards.</a:t>
            </a:r>
          </a:p>
          <a:p>
            <a:endParaRPr lang="en-US" sz="1600" dirty="0"/>
          </a:p>
          <a:p>
            <a:pPr marL="285750" indent="-285750">
              <a:buFont typeface="Arial" panose="020B0604020202020204" pitchFamily="34" charset="0"/>
              <a:buChar char="•"/>
            </a:pPr>
            <a:endParaRPr lang="en-US" sz="1600" dirty="0"/>
          </a:p>
          <a:p>
            <a:r>
              <a:rPr lang="en-US" sz="1600" dirty="0" smtClean="0"/>
              <a:t> </a:t>
            </a:r>
            <a:endParaRPr lang="en-US" sz="1600" dirty="0"/>
          </a:p>
          <a:p>
            <a:endParaRPr lang="en-US" sz="1600" dirty="0"/>
          </a:p>
          <a:p>
            <a:endParaRPr lang="en-US" sz="1600" dirty="0"/>
          </a:p>
        </p:txBody>
      </p:sp>
    </p:spTree>
    <p:extLst>
      <p:ext uri="{BB962C8B-B14F-4D97-AF65-F5344CB8AC3E}">
        <p14:creationId xmlns:p14="http://schemas.microsoft.com/office/powerpoint/2010/main" val="29386138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3200" dirty="0" smtClean="0"/>
              <a:t>Section 1: Providing a Quality Preschool </a:t>
            </a:r>
            <a:r>
              <a:rPr lang="en-US" sz="3200" dirty="0" err="1" smtClean="0"/>
              <a:t>Educationx</a:t>
            </a:r>
            <a:r>
              <a:rPr lang="en-US" sz="3200" dirty="0" smtClean="0"/>
              <a:t> </a:t>
            </a:r>
            <a:endParaRPr lang="en-US" sz="3200" dirty="0"/>
          </a:p>
        </p:txBody>
      </p:sp>
      <p:sp>
        <p:nvSpPr>
          <p:cNvPr id="6" name="TextBox 5"/>
          <p:cNvSpPr txBox="1"/>
          <p:nvPr/>
        </p:nvSpPr>
        <p:spPr>
          <a:xfrm>
            <a:off x="0" y="209550"/>
            <a:ext cx="8915400" cy="2246769"/>
          </a:xfrm>
          <a:prstGeom prst="rect">
            <a:avLst/>
          </a:prstGeom>
          <a:noFill/>
        </p:spPr>
        <p:txBody>
          <a:bodyPr wrap="square" rtlCol="0">
            <a:spAutoFit/>
          </a:bodyPr>
          <a:lstStyle/>
          <a:p>
            <a:r>
              <a:rPr lang="en-US" b="1" u="sng" dirty="0" smtClean="0"/>
              <a:t>Child Assessment with PALS-</a:t>
            </a:r>
            <a:r>
              <a:rPr lang="en-US" b="1" u="sng" dirty="0" err="1" smtClean="0"/>
              <a:t>PreK</a:t>
            </a:r>
            <a:r>
              <a:rPr lang="en-US" dirty="0" smtClean="0"/>
              <a:t>:  </a:t>
            </a:r>
            <a:r>
              <a:rPr lang="en-US" dirty="0"/>
              <a:t>Localities are required to use the Phonological </a:t>
            </a:r>
            <a:r>
              <a:rPr lang="en-US" dirty="0" smtClean="0"/>
              <a:t>Awareness Literacy </a:t>
            </a:r>
            <a:r>
              <a:rPr lang="en-US" dirty="0"/>
              <a:t>Screening instruments for pre-kindergarten four-year-old students (PALS-</a:t>
            </a:r>
            <a:r>
              <a:rPr lang="en-US" dirty="0" err="1"/>
              <a:t>PreK</a:t>
            </a:r>
            <a:r>
              <a:rPr lang="en-US" dirty="0"/>
              <a:t>) for literacy screening during the fall and spring of each school year.  </a:t>
            </a:r>
            <a:endParaRPr lang="en-US" dirty="0" smtClean="0"/>
          </a:p>
          <a:p>
            <a:endParaRPr lang="en-US" dirty="0"/>
          </a:p>
          <a:p>
            <a:pPr marL="285750" indent="-285750">
              <a:buFont typeface="Arial" panose="020B0604020202020204" pitchFamily="34" charset="0"/>
              <a:buChar char="•"/>
            </a:pPr>
            <a:r>
              <a:rPr lang="en-US" dirty="0" smtClean="0"/>
              <a:t>The </a:t>
            </a:r>
            <a:r>
              <a:rPr lang="en-US" dirty="0"/>
              <a:t>results of PALS-</a:t>
            </a:r>
            <a:r>
              <a:rPr lang="en-US" dirty="0" err="1"/>
              <a:t>PreK</a:t>
            </a:r>
            <a:r>
              <a:rPr lang="en-US" dirty="0"/>
              <a:t> </a:t>
            </a:r>
            <a:r>
              <a:rPr lang="en-US" dirty="0" smtClean="0"/>
              <a:t>assessments (four-year-olds), </a:t>
            </a:r>
            <a:r>
              <a:rPr lang="en-US" dirty="0"/>
              <a:t>both fall and spring, must be reported to the PALS </a:t>
            </a:r>
            <a:r>
              <a:rPr lang="en-US" dirty="0" smtClean="0"/>
              <a:t>office</a:t>
            </a:r>
          </a:p>
          <a:p>
            <a:endParaRPr lang="en-US" sz="1600" dirty="0" smtClean="0"/>
          </a:p>
          <a:p>
            <a:r>
              <a:rPr lang="en-US" sz="1600" dirty="0" smtClean="0"/>
              <a:t>	</a:t>
            </a:r>
            <a:endParaRPr lang="en-US" sz="1600" dirty="0"/>
          </a:p>
        </p:txBody>
      </p:sp>
    </p:spTree>
    <p:extLst>
      <p:ext uri="{BB962C8B-B14F-4D97-AF65-F5344CB8AC3E}">
        <p14:creationId xmlns:p14="http://schemas.microsoft.com/office/powerpoint/2010/main" val="15264926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Section 2: Working with the Community to Provide Health Services and Facilitate Comprehensive Services </a:t>
            </a:r>
            <a:endParaRPr lang="en-US" sz="2800" dirty="0"/>
          </a:p>
        </p:txBody>
      </p:sp>
      <p:sp>
        <p:nvSpPr>
          <p:cNvPr id="6" name="TextBox 5"/>
          <p:cNvSpPr txBox="1"/>
          <p:nvPr/>
        </p:nvSpPr>
        <p:spPr>
          <a:xfrm>
            <a:off x="16476" y="934695"/>
            <a:ext cx="8915400" cy="646331"/>
          </a:xfrm>
          <a:prstGeom prst="rect">
            <a:avLst/>
          </a:prstGeom>
          <a:noFill/>
        </p:spPr>
        <p:txBody>
          <a:bodyPr wrap="square" rtlCol="0">
            <a:spAutoFit/>
          </a:bodyPr>
          <a:lstStyle/>
          <a:p>
            <a:pPr marL="85725" indent="0">
              <a:buNone/>
            </a:pPr>
            <a:r>
              <a:rPr lang="en-US" b="1" i="1" dirty="0">
                <a:ea typeface="Verdana" panose="020B0604030504040204" pitchFamily="34" charset="0"/>
                <a:cs typeface="Verdana" panose="020B0604030504040204" pitchFamily="34" charset="0"/>
              </a:rPr>
              <a:t>VPI serves as many children’s first entry into the school system. It is critical to provide effective health and comprehensive services. </a:t>
            </a:r>
          </a:p>
        </p:txBody>
      </p:sp>
      <p:sp>
        <p:nvSpPr>
          <p:cNvPr id="3" name="Rectangle 2"/>
          <p:cNvSpPr/>
          <p:nvPr/>
        </p:nvSpPr>
        <p:spPr>
          <a:xfrm>
            <a:off x="76200" y="1657350"/>
            <a:ext cx="8534400" cy="2062103"/>
          </a:xfrm>
          <a:prstGeom prst="rect">
            <a:avLst/>
          </a:prstGeom>
        </p:spPr>
        <p:txBody>
          <a:bodyPr wrap="square">
            <a:spAutoFit/>
          </a:bodyPr>
          <a:lstStyle/>
          <a:p>
            <a:pPr marL="85725" indent="0">
              <a:buNone/>
            </a:pPr>
            <a:r>
              <a:rPr lang="en-US" sz="1600" b="1" u="sng" dirty="0" smtClean="0">
                <a:ea typeface="Verdana" panose="020B0604030504040204" pitchFamily="34" charset="0"/>
                <a:cs typeface="Verdana" panose="020B0604030504040204" pitchFamily="34" charset="0"/>
              </a:rPr>
              <a:t>Key </a:t>
            </a:r>
            <a:r>
              <a:rPr lang="en-US" sz="1600" b="1" u="sng" dirty="0">
                <a:ea typeface="Verdana" panose="020B0604030504040204" pitchFamily="34" charset="0"/>
                <a:cs typeface="Verdana" panose="020B0604030504040204" pitchFamily="34" charset="0"/>
              </a:rPr>
              <a:t>Features of Section 2</a:t>
            </a:r>
          </a:p>
          <a:p>
            <a:pPr marL="85725" indent="0">
              <a:buNone/>
            </a:pPr>
            <a:endParaRPr lang="en-US" sz="1600" u="sng" dirty="0">
              <a:ea typeface="Verdana" panose="020B0604030504040204" pitchFamily="34" charset="0"/>
              <a:cs typeface="Verdana" panose="020B0604030504040204" pitchFamily="34" charset="0"/>
            </a:endParaRPr>
          </a:p>
          <a:p>
            <a:pPr>
              <a:buFont typeface="Wingdings" panose="05000000000000000000" pitchFamily="2" charset="2"/>
              <a:buChar char="ü"/>
            </a:pPr>
            <a:r>
              <a:rPr lang="en-US" sz="1600" dirty="0">
                <a:ea typeface="Verdana" panose="020B0604030504040204" pitchFamily="34" charset="0"/>
                <a:cs typeface="Verdana" panose="020B0604030504040204" pitchFamily="34" charset="0"/>
              </a:rPr>
              <a:t>Description of health services and facilitation of comprehensive services provided in close consultation with families. </a:t>
            </a:r>
          </a:p>
          <a:p>
            <a:endParaRPr lang="en-US" sz="1600" dirty="0">
              <a:ea typeface="Verdana" panose="020B0604030504040204" pitchFamily="34" charset="0"/>
              <a:cs typeface="Verdana" panose="020B0604030504040204" pitchFamily="34" charset="0"/>
            </a:endParaRPr>
          </a:p>
          <a:p>
            <a:pPr>
              <a:buFont typeface="Wingdings" panose="05000000000000000000" pitchFamily="2" charset="2"/>
              <a:buChar char="ü"/>
            </a:pPr>
            <a:r>
              <a:rPr lang="en-US" sz="1600" dirty="0">
                <a:ea typeface="Verdana" panose="020B0604030504040204" pitchFamily="34" charset="0"/>
                <a:cs typeface="Verdana" panose="020B0604030504040204" pitchFamily="34" charset="0"/>
              </a:rPr>
              <a:t>Description of local VPI Steering Committee that meets regularly and includes representatives from all early childhood partners in the </a:t>
            </a:r>
            <a:r>
              <a:rPr lang="en-US" sz="1600" dirty="0" smtClean="0">
                <a:ea typeface="Verdana" panose="020B0604030504040204" pitchFamily="34" charset="0"/>
                <a:cs typeface="Verdana" panose="020B0604030504040204" pitchFamily="34" charset="0"/>
              </a:rPr>
              <a:t>community (required members listed). </a:t>
            </a:r>
            <a:r>
              <a:rPr lang="en-US" sz="1600" dirty="0">
                <a:ea typeface="Verdana" panose="020B0604030504040204" pitchFamily="34" charset="0"/>
                <a:cs typeface="Verdana" panose="020B0604030504040204" pitchFamily="34" charset="0"/>
              </a:rPr>
              <a:t>Encouraged to meet at least quarterly.</a:t>
            </a:r>
          </a:p>
        </p:txBody>
      </p:sp>
    </p:spTree>
    <p:extLst>
      <p:ext uri="{BB962C8B-B14F-4D97-AF65-F5344CB8AC3E}">
        <p14:creationId xmlns:p14="http://schemas.microsoft.com/office/powerpoint/2010/main" val="20083598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3: Family Engagement </a:t>
            </a:r>
            <a:endParaRPr lang="en-US" sz="3200" dirty="0"/>
          </a:p>
        </p:txBody>
      </p:sp>
      <p:sp>
        <p:nvSpPr>
          <p:cNvPr id="3" name="Rectangle 2" descr="VDOE Webpage"/>
          <p:cNvSpPr/>
          <p:nvPr/>
        </p:nvSpPr>
        <p:spPr>
          <a:xfrm>
            <a:off x="20595" y="1073872"/>
            <a:ext cx="8534400" cy="707886"/>
          </a:xfrm>
          <a:prstGeom prst="rect">
            <a:avLst/>
          </a:prstGeom>
        </p:spPr>
        <p:txBody>
          <a:bodyPr wrap="square">
            <a:spAutoFit/>
          </a:bodyPr>
          <a:lstStyle/>
          <a:p>
            <a:pPr marL="85725" indent="0">
              <a:buNone/>
            </a:pPr>
            <a:endParaRPr lang="en-US" sz="1200" dirty="0" smtClean="0">
              <a:ea typeface="Verdana" panose="020B0604030504040204" pitchFamily="34" charset="0"/>
              <a:cs typeface="Verdana" panose="020B0604030504040204" pitchFamily="34" charset="0"/>
            </a:endParaRPr>
          </a:p>
          <a:p>
            <a:pPr marL="85725" indent="0">
              <a:buNone/>
            </a:pPr>
            <a:endParaRPr lang="en-US" sz="1200" dirty="0" smtClean="0">
              <a:ea typeface="Verdana" panose="020B0604030504040204" pitchFamily="34" charset="0"/>
              <a:cs typeface="Verdana" panose="020B0604030504040204" pitchFamily="34" charset="0"/>
            </a:endParaRPr>
          </a:p>
          <a:p>
            <a:pPr marL="85725" indent="0">
              <a:buNone/>
            </a:pPr>
            <a:endParaRPr lang="en-US" sz="1600" dirty="0">
              <a:ea typeface="Verdana" panose="020B0604030504040204" pitchFamily="34" charset="0"/>
              <a:cs typeface="Verdana" panose="020B0604030504040204" pitchFamily="34" charset="0"/>
            </a:endParaRPr>
          </a:p>
        </p:txBody>
      </p:sp>
      <p:sp>
        <p:nvSpPr>
          <p:cNvPr id="4" name="Rectangle 3"/>
          <p:cNvSpPr/>
          <p:nvPr/>
        </p:nvSpPr>
        <p:spPr>
          <a:xfrm>
            <a:off x="4119" y="843531"/>
            <a:ext cx="8763000" cy="3139321"/>
          </a:xfrm>
          <a:prstGeom prst="rect">
            <a:avLst/>
          </a:prstGeom>
        </p:spPr>
        <p:txBody>
          <a:bodyPr wrap="square">
            <a:spAutoFit/>
          </a:bodyPr>
          <a:lstStyle/>
          <a:p>
            <a:pPr marL="85725" indent="0">
              <a:buNone/>
            </a:pPr>
            <a:r>
              <a:rPr lang="en-US" b="1" i="1" dirty="0">
                <a:ea typeface="Verdana" panose="020B0604030504040204" pitchFamily="34" charset="0"/>
                <a:cs typeface="Verdana" panose="020B0604030504040204" pitchFamily="34" charset="0"/>
              </a:rPr>
              <a:t>Family engagement is an essential component of VPI Programs. VPI Programs must have a plan for intentional family engagement that continues throughout the school year. </a:t>
            </a:r>
          </a:p>
          <a:p>
            <a:pPr marL="85725" indent="0">
              <a:buNone/>
            </a:pPr>
            <a:endParaRPr lang="en-US" dirty="0">
              <a:ea typeface="Verdana" panose="020B0604030504040204" pitchFamily="34" charset="0"/>
              <a:cs typeface="Verdana" panose="020B0604030504040204" pitchFamily="34" charset="0"/>
            </a:endParaRPr>
          </a:p>
          <a:p>
            <a:pPr marL="85725" indent="0">
              <a:buNone/>
            </a:pPr>
            <a:r>
              <a:rPr lang="en-US" b="1" u="sng" dirty="0">
                <a:ea typeface="Verdana" panose="020B0604030504040204" pitchFamily="34" charset="0"/>
                <a:cs typeface="Verdana" panose="020B0604030504040204" pitchFamily="34" charset="0"/>
              </a:rPr>
              <a:t>Key Features of Section 3</a:t>
            </a:r>
          </a:p>
          <a:p>
            <a:endParaRPr lang="en-US" u="sng" dirty="0">
              <a:ea typeface="Verdana" panose="020B0604030504040204" pitchFamily="34" charset="0"/>
              <a:cs typeface="Verdana" panose="020B0604030504040204" pitchFamily="34" charset="0"/>
            </a:endParaRPr>
          </a:p>
          <a:p>
            <a:pPr>
              <a:buFont typeface="Wingdings" panose="05000000000000000000" pitchFamily="2" charset="2"/>
              <a:buChar char="ü"/>
            </a:pPr>
            <a:r>
              <a:rPr lang="en-US" dirty="0">
                <a:ea typeface="Verdana" panose="020B0604030504040204" pitchFamily="34" charset="0"/>
                <a:cs typeface="Verdana" panose="020B0604030504040204" pitchFamily="34" charset="0"/>
              </a:rPr>
              <a:t>Explanation of intentional plan for family engagement, including minimum expectations and strategies.</a:t>
            </a:r>
          </a:p>
          <a:p>
            <a:endParaRPr lang="en-US" dirty="0">
              <a:ea typeface="Verdana" panose="020B0604030504040204" pitchFamily="34" charset="0"/>
              <a:cs typeface="Verdana" panose="020B0604030504040204" pitchFamily="34" charset="0"/>
            </a:endParaRPr>
          </a:p>
          <a:p>
            <a:pPr>
              <a:buFont typeface="Wingdings" panose="05000000000000000000" pitchFamily="2" charset="2"/>
              <a:buChar char="ü"/>
            </a:pPr>
            <a:r>
              <a:rPr lang="en-US" dirty="0">
                <a:ea typeface="Verdana" panose="020B0604030504040204" pitchFamily="34" charset="0"/>
                <a:cs typeface="Verdana" panose="020B0604030504040204" pitchFamily="34" charset="0"/>
              </a:rPr>
              <a:t>Description of meaningful transition strategies that result in a successful kindergarten experience.</a:t>
            </a:r>
          </a:p>
          <a:p>
            <a:pPr>
              <a:buFont typeface="+mj-lt"/>
              <a:buAutoNum type="arabi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6132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57250"/>
          </a:xfrm>
        </p:spPr>
        <p:txBody>
          <a:bodyPr/>
          <a:lstStyle/>
          <a:p>
            <a:r>
              <a:rPr lang="en-US" sz="3200" dirty="0" smtClean="0"/>
              <a:t>EC Impacted by COVID </a:t>
            </a:r>
            <a:r>
              <a:rPr lang="en-US" sz="3200" dirty="0" smtClean="0"/>
              <a:t>19 – Cups &amp; Conversations </a:t>
            </a:r>
            <a:endParaRPr lang="en-US" sz="3200" dirty="0"/>
          </a:p>
        </p:txBody>
      </p:sp>
      <p:sp>
        <p:nvSpPr>
          <p:cNvPr id="4" name="TextBox 3"/>
          <p:cNvSpPr txBox="1"/>
          <p:nvPr/>
        </p:nvSpPr>
        <p:spPr>
          <a:xfrm>
            <a:off x="190500" y="821365"/>
            <a:ext cx="8915400" cy="3724096"/>
          </a:xfrm>
          <a:prstGeom prst="rect">
            <a:avLst/>
          </a:prstGeom>
          <a:noFill/>
        </p:spPr>
        <p:txBody>
          <a:bodyPr wrap="square" rtlCol="0">
            <a:spAutoFit/>
          </a:bodyPr>
          <a:lstStyle/>
          <a:p>
            <a:r>
              <a:rPr lang="en-US" sz="2000" b="1" dirty="0"/>
              <a:t>“Cups and Conversations” Focus Shifts to Reopening ECCE </a:t>
            </a:r>
            <a:r>
              <a:rPr lang="en-US" sz="2000" b="1" dirty="0" smtClean="0"/>
              <a:t>Programs</a:t>
            </a:r>
          </a:p>
          <a:p>
            <a:r>
              <a:rPr lang="en-US" sz="2000" dirty="0"/>
              <a:t/>
            </a:r>
            <a:br>
              <a:rPr lang="en-US" sz="2000" dirty="0"/>
            </a:br>
            <a:r>
              <a:rPr lang="en-US" sz="1600" dirty="0" smtClean="0"/>
              <a:t>“</a:t>
            </a:r>
            <a:r>
              <a:rPr lang="en-US" sz="1600" dirty="0"/>
              <a:t>Cups and Conversations”  </a:t>
            </a:r>
            <a:r>
              <a:rPr lang="en-US" sz="1600" dirty="0" smtClean="0"/>
              <a:t>- A </a:t>
            </a:r>
            <a:r>
              <a:rPr lang="en-US" sz="1600" dirty="0"/>
              <a:t>time for colleagues from across the Commonwealth to informally talk about how they are supporting families through the COVID-19 crisis, these coffee chats are held on Wednesday mornings at 9 a.m., every other week. </a:t>
            </a:r>
          </a:p>
          <a:p>
            <a:pPr fontAlgn="base"/>
            <a:r>
              <a:rPr lang="en-US" sz="1600" dirty="0"/>
              <a:t/>
            </a:r>
            <a:br>
              <a:rPr lang="en-US" sz="1600" dirty="0"/>
            </a:br>
            <a:r>
              <a:rPr lang="en-US" sz="1600" u="sng" dirty="0">
                <a:hlinkClick r:id="rId2"/>
              </a:rPr>
              <a:t>Cups and Conversation Recurring Series </a:t>
            </a:r>
            <a:endParaRPr lang="en-US" sz="1600" dirty="0"/>
          </a:p>
          <a:p>
            <a:pPr fontAlgn="base"/>
            <a:r>
              <a:rPr lang="en-US" sz="1600" dirty="0"/>
              <a:t>Every other Wednesday at 9 a.m., the next session is on </a:t>
            </a:r>
            <a:r>
              <a:rPr lang="en-US" sz="1600" dirty="0" smtClean="0"/>
              <a:t>August 12 </a:t>
            </a:r>
            <a:r>
              <a:rPr lang="en-US" sz="1600" dirty="0"/>
              <a:t>at 9 a.m.</a:t>
            </a:r>
          </a:p>
          <a:p>
            <a:r>
              <a:rPr lang="en-US" sz="1600" u="sng" dirty="0" smtClean="0">
                <a:hlinkClick r:id="rId2"/>
              </a:rPr>
              <a:t>Registration</a:t>
            </a:r>
            <a:r>
              <a:rPr lang="en-US" sz="1600" dirty="0" smtClean="0"/>
              <a:t>* is </a:t>
            </a:r>
            <a:r>
              <a:rPr lang="en-US" sz="1600" dirty="0"/>
              <a:t>required to participate. Upon registration, you will receive a confirmation email including the secure link and password to join. Please keep this email for webinar admittance. If you do not receive a confirmation email within 24 hours, be sure to check your spam folder/junk mail. </a:t>
            </a:r>
          </a:p>
          <a:p>
            <a:endParaRPr lang="en-US" sz="1200" dirty="0"/>
          </a:p>
          <a:p>
            <a:r>
              <a:rPr lang="en-US" dirty="0" smtClean="0"/>
              <a:t>*</a:t>
            </a:r>
            <a:r>
              <a:rPr lang="en-US" sz="1400" dirty="0" smtClean="0"/>
              <a:t>The </a:t>
            </a:r>
            <a:r>
              <a:rPr lang="en-US" sz="1400" dirty="0"/>
              <a:t>webinar will be recorded. For questions or assistance with registration, please contact </a:t>
            </a:r>
            <a:r>
              <a:rPr lang="en-US" sz="1400" u="sng" dirty="0">
                <a:hlinkClick r:id="rId3"/>
              </a:rPr>
              <a:t>Laura.Heath@doe.virginia.gov</a:t>
            </a:r>
            <a:r>
              <a:rPr lang="en-US" sz="1400" dirty="0"/>
              <a:t>.</a:t>
            </a:r>
          </a:p>
        </p:txBody>
      </p:sp>
    </p:spTree>
    <p:extLst>
      <p:ext uri="{BB962C8B-B14F-4D97-AF65-F5344CB8AC3E}">
        <p14:creationId xmlns:p14="http://schemas.microsoft.com/office/powerpoint/2010/main" val="2039588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4: Equity for All Learners </a:t>
            </a:r>
            <a:endParaRPr lang="en-US" sz="3200" dirty="0"/>
          </a:p>
        </p:txBody>
      </p:sp>
      <p:sp>
        <p:nvSpPr>
          <p:cNvPr id="4" name="Rectangle 3"/>
          <p:cNvSpPr/>
          <p:nvPr/>
        </p:nvSpPr>
        <p:spPr>
          <a:xfrm>
            <a:off x="0" y="971550"/>
            <a:ext cx="9144000" cy="2800767"/>
          </a:xfrm>
          <a:prstGeom prst="rect">
            <a:avLst/>
          </a:prstGeom>
        </p:spPr>
        <p:txBody>
          <a:bodyPr wrap="square">
            <a:spAutoFit/>
          </a:bodyPr>
          <a:lstStyle/>
          <a:p>
            <a:pPr marL="85725" indent="0">
              <a:buNone/>
            </a:pPr>
            <a:r>
              <a:rPr lang="en-US" sz="1600" b="1" i="1" dirty="0">
                <a:ea typeface="Verdana" panose="020B0604030504040204" pitchFamily="34" charset="0"/>
                <a:cs typeface="Verdana" panose="020B0604030504040204" pitchFamily="34" charset="0"/>
              </a:rPr>
              <a:t>All children must be provided the same high-quality learning experience regardless of background, home cultures, language, or abilities and skills. VPI programs must focus on equity by ensuring practices and policies that encourage inclusion and advancement of all children who qualify for the program.</a:t>
            </a:r>
          </a:p>
          <a:p>
            <a:pPr marL="85725" indent="0">
              <a:buNone/>
            </a:pPr>
            <a:endParaRPr lang="en-US" sz="1600" dirty="0">
              <a:ea typeface="Verdana" panose="020B0604030504040204" pitchFamily="34" charset="0"/>
              <a:cs typeface="Verdana" panose="020B0604030504040204" pitchFamily="34" charset="0"/>
            </a:endParaRPr>
          </a:p>
          <a:p>
            <a:pPr marL="85725" indent="0">
              <a:buNone/>
            </a:pPr>
            <a:r>
              <a:rPr lang="en-US" sz="1600" b="1" u="sng" dirty="0">
                <a:ea typeface="Verdana" panose="020B0604030504040204" pitchFamily="34" charset="0"/>
                <a:cs typeface="Verdana" panose="020B0604030504040204" pitchFamily="34" charset="0"/>
              </a:rPr>
              <a:t>Key Features of Section 4</a:t>
            </a:r>
          </a:p>
          <a:p>
            <a:endParaRPr lang="en-US" sz="1600" b="1" u="sng" dirty="0">
              <a:ea typeface="Verdana" panose="020B0604030504040204" pitchFamily="34" charset="0"/>
              <a:cs typeface="Verdana" panose="020B0604030504040204" pitchFamily="34" charset="0"/>
            </a:endParaRPr>
          </a:p>
          <a:p>
            <a:pPr>
              <a:buFont typeface="Wingdings" panose="05000000000000000000" pitchFamily="2" charset="2"/>
              <a:buChar char="ü"/>
            </a:pPr>
            <a:r>
              <a:rPr lang="en-US" sz="1600" dirty="0">
                <a:ea typeface="Verdana" panose="020B0604030504040204" pitchFamily="34" charset="0"/>
                <a:cs typeface="Verdana" panose="020B0604030504040204" pitchFamily="34" charset="0"/>
              </a:rPr>
              <a:t>Description of how to include students with disabilities.</a:t>
            </a:r>
          </a:p>
          <a:p>
            <a:pPr>
              <a:buFont typeface="Wingdings" panose="05000000000000000000" pitchFamily="2" charset="2"/>
              <a:buChar char="ü"/>
            </a:pPr>
            <a:r>
              <a:rPr lang="en-US" sz="1600" dirty="0">
                <a:ea typeface="Verdana" panose="020B0604030504040204" pitchFamily="34" charset="0"/>
                <a:cs typeface="Verdana" panose="020B0604030504040204" pitchFamily="34" charset="0"/>
              </a:rPr>
              <a:t>Description of how to support Dual Language Learners.</a:t>
            </a:r>
          </a:p>
          <a:p>
            <a:pPr>
              <a:buFont typeface="Wingdings" panose="05000000000000000000" pitchFamily="2" charset="2"/>
              <a:buChar char="ü"/>
            </a:pPr>
            <a:r>
              <a:rPr lang="en-US" sz="1600" dirty="0">
                <a:ea typeface="Verdana" panose="020B0604030504040204" pitchFamily="34" charset="0"/>
                <a:cs typeface="Verdana" panose="020B0604030504040204" pitchFamily="34" charset="0"/>
              </a:rPr>
              <a:t>Description of how to provide services to preschoolers experiencing homelessness.</a:t>
            </a:r>
          </a:p>
          <a:p>
            <a:pPr>
              <a:buFont typeface="Wingdings" panose="05000000000000000000" pitchFamily="2" charset="2"/>
              <a:buChar char="ü"/>
            </a:pPr>
            <a:r>
              <a:rPr lang="en-US" sz="1600" dirty="0">
                <a:ea typeface="Verdana" panose="020B0604030504040204" pitchFamily="34" charset="0"/>
                <a:cs typeface="Verdana" panose="020B0604030504040204" pitchFamily="34" charset="0"/>
              </a:rPr>
              <a:t>Description of </a:t>
            </a:r>
            <a:r>
              <a:rPr lang="en-US" sz="1600" i="1" dirty="0">
                <a:ea typeface="Verdana" panose="020B0604030504040204" pitchFamily="34" charset="0"/>
                <a:cs typeface="Verdana" panose="020B0604030504040204" pitchFamily="34" charset="0"/>
              </a:rPr>
              <a:t>Virginia’s Guidelines for the Prevention of Suspension and Expulsion of Young Children: </a:t>
            </a:r>
            <a:r>
              <a:rPr lang="en-US" sz="1600" i="1" dirty="0" smtClean="0">
                <a:ea typeface="Verdana" panose="020B0604030504040204" pitchFamily="34" charset="0"/>
                <a:cs typeface="Verdana" panose="020B0604030504040204" pitchFamily="34" charset="0"/>
              </a:rPr>
              <a:t>   Supporting </a:t>
            </a:r>
            <a:r>
              <a:rPr lang="en-US" sz="1600" i="1" dirty="0">
                <a:ea typeface="Verdana" panose="020B0604030504040204" pitchFamily="34" charset="0"/>
                <a:cs typeface="Verdana" panose="020B0604030504040204" pitchFamily="34" charset="0"/>
              </a:rPr>
              <a:t>Children with Challenging Behaviors in Early Childhood Settings</a:t>
            </a:r>
            <a:r>
              <a:rPr lang="en-US" sz="1600" dirty="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0878779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0" y="0"/>
            <a:ext cx="9144000" cy="857250"/>
          </a:xfrm>
        </p:spPr>
        <p:txBody>
          <a:bodyPr/>
          <a:lstStyle/>
          <a:p>
            <a:r>
              <a:rPr lang="en-US" sz="3600" dirty="0" smtClean="0"/>
              <a:t>Section 4: Equity for All </a:t>
            </a:r>
            <a:r>
              <a:rPr lang="en-US" sz="3600" dirty="0" smtClean="0"/>
              <a:t>Learners1 </a:t>
            </a:r>
            <a:endParaRPr lang="en-US" sz="3600" dirty="0"/>
          </a:p>
        </p:txBody>
      </p:sp>
      <p:sp>
        <p:nvSpPr>
          <p:cNvPr id="3" name="Rectangle 2"/>
          <p:cNvSpPr/>
          <p:nvPr/>
        </p:nvSpPr>
        <p:spPr>
          <a:xfrm>
            <a:off x="-21492" y="57150"/>
            <a:ext cx="9067800" cy="3354765"/>
          </a:xfrm>
          <a:prstGeom prst="rect">
            <a:avLst/>
          </a:prstGeom>
        </p:spPr>
        <p:txBody>
          <a:bodyPr wrap="square">
            <a:spAutoFit/>
          </a:bodyPr>
          <a:lstStyle/>
          <a:p>
            <a:pPr marL="85725" indent="0">
              <a:buNone/>
            </a:pPr>
            <a:r>
              <a:rPr lang="en-US" b="1" i="1" dirty="0">
                <a:ea typeface="Verdana" panose="020B0604030504040204" pitchFamily="34" charset="0"/>
                <a:cs typeface="Verdana" panose="020B0604030504040204" pitchFamily="34" charset="0"/>
              </a:rPr>
              <a:t>VPI Programs must understand the specific requirements, expectations, and best practices for serving all pre-K students. </a:t>
            </a:r>
            <a:endParaRPr lang="en-US" dirty="0">
              <a:ea typeface="Verdana" panose="020B0604030504040204" pitchFamily="34" charset="0"/>
              <a:cs typeface="Verdana" panose="020B0604030504040204" pitchFamily="34" charset="0"/>
            </a:endParaRPr>
          </a:p>
          <a:p>
            <a:pPr marL="257175" indent="-171450">
              <a:buFont typeface="Arial" panose="020B0604020202020204" pitchFamily="34" charset="0"/>
              <a:buChar char="•"/>
            </a:pPr>
            <a:r>
              <a:rPr lang="en-US" sz="1600" b="1" i="1" dirty="0">
                <a:ea typeface="Verdana" panose="020B0604030504040204" pitchFamily="34" charset="0"/>
                <a:cs typeface="Verdana" panose="020B0604030504040204" pitchFamily="34" charset="0"/>
              </a:rPr>
              <a:t>Supporting Inclusion of Students with Disabilities</a:t>
            </a:r>
            <a:r>
              <a:rPr lang="en-US" sz="1600" i="1" dirty="0">
                <a:ea typeface="Verdana" panose="020B0604030504040204" pitchFamily="34" charset="0"/>
                <a:cs typeface="Verdana" panose="020B0604030504040204" pitchFamily="34" charset="0"/>
              </a:rPr>
              <a:t>: </a:t>
            </a:r>
            <a:r>
              <a:rPr lang="en-US" sz="1600" dirty="0">
                <a:ea typeface="Verdana" panose="020B0604030504040204" pitchFamily="34" charset="0"/>
                <a:cs typeface="Verdana" panose="020B0604030504040204" pitchFamily="34" charset="0"/>
              </a:rPr>
              <a:t>Children with disabilities should be included in VPI classrooms along with their peers without disabilities. Additional information can be found in the </a:t>
            </a:r>
            <a:r>
              <a:rPr lang="en-US" sz="1600" u="sng" dirty="0">
                <a:solidFill>
                  <a:schemeClr val="accent6"/>
                </a:solidFill>
                <a:ea typeface="Verdana" panose="020B0604030504040204" pitchFamily="34" charset="0"/>
                <a:cs typeface="Verdana" panose="020B0604030504040204" pitchFamily="34" charset="0"/>
                <a:hlinkClick r:id="rId2"/>
              </a:rPr>
              <a:t>Virginia Early Childhood Inclusion Guidance Document</a:t>
            </a:r>
            <a:r>
              <a:rPr lang="en-US" sz="1600" u="sng" dirty="0">
                <a:ea typeface="Verdana" panose="020B0604030504040204" pitchFamily="34" charset="0"/>
                <a:cs typeface="Verdana" panose="020B0604030504040204" pitchFamily="34" charset="0"/>
              </a:rPr>
              <a:t>. </a:t>
            </a:r>
            <a:endParaRPr lang="en-US" sz="1600" dirty="0">
              <a:ea typeface="Verdana" panose="020B0604030504040204" pitchFamily="34" charset="0"/>
              <a:cs typeface="Verdana" panose="020B0604030504040204" pitchFamily="34" charset="0"/>
            </a:endParaRPr>
          </a:p>
          <a:p>
            <a:pPr marL="257175" indent="-171450">
              <a:buFont typeface="Arial" panose="020B0604020202020204" pitchFamily="34" charset="0"/>
              <a:buChar char="•"/>
            </a:pPr>
            <a:r>
              <a:rPr lang="en-US" sz="1600" b="1" i="1" dirty="0">
                <a:ea typeface="Verdana" panose="020B0604030504040204" pitchFamily="34" charset="0"/>
                <a:cs typeface="Verdana" panose="020B0604030504040204" pitchFamily="34" charset="0"/>
              </a:rPr>
              <a:t>Support for Dual Language Learners</a:t>
            </a:r>
            <a:r>
              <a:rPr lang="en-US" sz="1600" i="1" dirty="0">
                <a:ea typeface="Verdana" panose="020B0604030504040204" pitchFamily="34" charset="0"/>
                <a:cs typeface="Verdana" panose="020B0604030504040204" pitchFamily="34" charset="0"/>
              </a:rPr>
              <a:t>: </a:t>
            </a:r>
            <a:r>
              <a:rPr lang="en-US" sz="1600" dirty="0">
                <a:ea typeface="Verdana" panose="020B0604030504040204" pitchFamily="34" charset="0"/>
                <a:cs typeface="Verdana" panose="020B0604030504040204" pitchFamily="34" charset="0"/>
              </a:rPr>
              <a:t>Early childhood programs must be prepared to optimize early learning experiences of Dual Language Learners. Additional information can be found in the </a:t>
            </a:r>
            <a:r>
              <a:rPr lang="en-US" sz="1600" u="sng" dirty="0">
                <a:ea typeface="Verdana" panose="020B0604030504040204" pitchFamily="34" charset="0"/>
                <a:cs typeface="Verdana" panose="020B0604030504040204" pitchFamily="34" charset="0"/>
                <a:hlinkClick r:id="rId3"/>
              </a:rPr>
              <a:t>English Language Development Standards</a:t>
            </a:r>
            <a:r>
              <a:rPr lang="en-US" sz="1600" u="sng" dirty="0">
                <a:ea typeface="Verdana" panose="020B0604030504040204" pitchFamily="34" charset="0"/>
                <a:cs typeface="Verdana" panose="020B0604030504040204" pitchFamily="34" charset="0"/>
              </a:rPr>
              <a:t>. </a:t>
            </a:r>
          </a:p>
          <a:p>
            <a:pPr marL="257175" indent="-171450">
              <a:buFont typeface="Arial" panose="020B0604020202020204" pitchFamily="34" charset="0"/>
              <a:buChar char="•"/>
            </a:pPr>
            <a:r>
              <a:rPr lang="en-US" sz="1600" b="1" i="1" dirty="0">
                <a:ea typeface="Verdana" panose="020B0604030504040204" pitchFamily="34" charset="0"/>
                <a:cs typeface="Verdana" panose="020B0604030504040204" pitchFamily="34" charset="0"/>
              </a:rPr>
              <a:t>Services for Preschoolers Experiencing Homelessness</a:t>
            </a:r>
            <a:r>
              <a:rPr lang="en-US" sz="1600" i="1" dirty="0">
                <a:ea typeface="Verdana" panose="020B0604030504040204" pitchFamily="34" charset="0"/>
                <a:cs typeface="Verdana" panose="020B0604030504040204" pitchFamily="34" charset="0"/>
              </a:rPr>
              <a:t>: </a:t>
            </a:r>
            <a:r>
              <a:rPr lang="en-US" sz="1600" dirty="0">
                <a:ea typeface="Verdana" panose="020B0604030504040204" pitchFamily="34" charset="0"/>
                <a:cs typeface="Verdana" panose="020B0604030504040204" pitchFamily="34" charset="0"/>
              </a:rPr>
              <a:t>Divisions are required to provide services for VPI children experiencing homelessness as part of the McKinney-Vento Homeless Assistance Act. </a:t>
            </a:r>
            <a:endParaRPr lang="en-US" sz="1600" u="sng" dirty="0">
              <a:ea typeface="Verdana" panose="020B0604030504040204" pitchFamily="34" charset="0"/>
              <a:cs typeface="Verdana" panose="020B0604030504040204" pitchFamily="34" charset="0"/>
            </a:endParaRPr>
          </a:p>
          <a:p>
            <a:pPr marL="257175" indent="-171450">
              <a:buFont typeface="Arial" panose="020B0604020202020204" pitchFamily="34" charset="0"/>
              <a:buChar char="•"/>
            </a:pPr>
            <a:r>
              <a:rPr lang="en-US" sz="1600" b="1" i="1" dirty="0">
                <a:ea typeface="Verdana" panose="020B0604030504040204" pitchFamily="34" charset="0"/>
                <a:cs typeface="Verdana" panose="020B0604030504040204" pitchFamily="34" charset="0"/>
              </a:rPr>
              <a:t>Exclusionary Discipline for Pre-K students</a:t>
            </a:r>
            <a:r>
              <a:rPr lang="en-US" sz="1600" i="1" dirty="0">
                <a:ea typeface="Verdana" panose="020B0604030504040204" pitchFamily="34" charset="0"/>
                <a:cs typeface="Verdana" panose="020B0604030504040204" pitchFamily="34" charset="0"/>
              </a:rPr>
              <a:t>: </a:t>
            </a:r>
            <a:r>
              <a:rPr lang="en-US" sz="1600" dirty="0">
                <a:ea typeface="Verdana" panose="020B0604030504040204" pitchFamily="34" charset="0"/>
                <a:cs typeface="Verdana" panose="020B0604030504040204" pitchFamily="34" charset="0"/>
              </a:rPr>
              <a:t>The Virginia Board of Education approved </a:t>
            </a:r>
            <a:r>
              <a:rPr lang="en-US" sz="1600" i="1" u="sng" dirty="0">
                <a:ea typeface="Verdana" panose="020B0604030504040204" pitchFamily="34" charset="0"/>
                <a:cs typeface="Verdana" panose="020B0604030504040204" pitchFamily="34" charset="0"/>
                <a:hlinkClick r:id="rId4"/>
              </a:rPr>
              <a:t>Virginia Guidelines for the Prevention of Suspension and Expulsion of Young Children: Supporting Children with Challenging Behaviors in Early Childhood Settings</a:t>
            </a:r>
            <a:r>
              <a:rPr lang="en-US" sz="1600" dirty="0">
                <a:ea typeface="Verdana" panose="020B0604030504040204" pitchFamily="34" charset="0"/>
                <a:cs typeface="Verdana" panose="020B0604030504040204" pitchFamily="34" charset="0"/>
              </a:rPr>
              <a:t> to providing guidance for VPI </a:t>
            </a:r>
            <a:endParaRPr lang="en-US" sz="1600" dirty="0"/>
          </a:p>
        </p:txBody>
      </p:sp>
    </p:spTree>
    <p:extLst>
      <p:ext uri="{BB962C8B-B14F-4D97-AF65-F5344CB8AC3E}">
        <p14:creationId xmlns:p14="http://schemas.microsoft.com/office/powerpoint/2010/main" val="39144489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5: Program Operations &amp; Transportation </a:t>
            </a:r>
            <a:endParaRPr lang="en-US" sz="3200" dirty="0"/>
          </a:p>
        </p:txBody>
      </p:sp>
      <p:sp>
        <p:nvSpPr>
          <p:cNvPr id="4" name="Rectangle 3"/>
          <p:cNvSpPr/>
          <p:nvPr/>
        </p:nvSpPr>
        <p:spPr>
          <a:xfrm>
            <a:off x="10297" y="858371"/>
            <a:ext cx="8839200" cy="3416320"/>
          </a:xfrm>
          <a:prstGeom prst="rect">
            <a:avLst/>
          </a:prstGeom>
        </p:spPr>
        <p:txBody>
          <a:bodyPr wrap="square">
            <a:spAutoFit/>
          </a:bodyPr>
          <a:lstStyle/>
          <a:p>
            <a:pPr marL="85725" indent="0">
              <a:buNone/>
            </a:pPr>
            <a:r>
              <a:rPr lang="en-US" b="1" i="1" dirty="0">
                <a:ea typeface="Verdana" panose="020B0604030504040204" pitchFamily="34" charset="0"/>
                <a:cs typeface="Verdana" panose="020B0604030504040204" pitchFamily="34" charset="0"/>
              </a:rPr>
              <a:t>A successful VPI program relies on designing effective program operations that meet the requirements from the state. This includes providing a manageable class size, following instructional time regulations, monitoring student attendance, and securing a plan for student transportation.</a:t>
            </a:r>
          </a:p>
          <a:p>
            <a:pPr marL="85725" indent="0">
              <a:buNone/>
            </a:pPr>
            <a:endParaRPr lang="en-US" sz="1600" dirty="0">
              <a:ea typeface="Verdana" panose="020B0604030504040204" pitchFamily="34" charset="0"/>
              <a:cs typeface="Verdana" panose="020B0604030504040204" pitchFamily="34" charset="0"/>
            </a:endParaRPr>
          </a:p>
          <a:p>
            <a:pPr marL="85725" indent="0">
              <a:buNone/>
            </a:pPr>
            <a:r>
              <a:rPr lang="en-US" sz="1600" b="1" u="sng" dirty="0">
                <a:ea typeface="Verdana" panose="020B0604030504040204" pitchFamily="34" charset="0"/>
                <a:cs typeface="Verdana" panose="020B0604030504040204" pitchFamily="34" charset="0"/>
              </a:rPr>
              <a:t>Key Features of Section 5</a:t>
            </a:r>
          </a:p>
          <a:p>
            <a:pPr marL="85725" indent="0">
              <a:buNone/>
            </a:pPr>
            <a:endParaRPr lang="en-US" sz="1600" u="sng" dirty="0">
              <a:ea typeface="Verdana" panose="020B0604030504040204" pitchFamily="34" charset="0"/>
              <a:cs typeface="Verdana" panose="020B0604030504040204" pitchFamily="34" charset="0"/>
            </a:endParaRPr>
          </a:p>
          <a:p>
            <a:pPr>
              <a:buFont typeface="Wingdings" panose="05000000000000000000" pitchFamily="2" charset="2"/>
              <a:buChar char="ü"/>
            </a:pPr>
            <a:r>
              <a:rPr lang="en-US" sz="1600" dirty="0">
                <a:ea typeface="Verdana" panose="020B0604030504040204" pitchFamily="34" charset="0"/>
                <a:cs typeface="Verdana" panose="020B0604030504040204" pitchFamily="34" charset="0"/>
              </a:rPr>
              <a:t>Description of VPI student eligibility.</a:t>
            </a:r>
          </a:p>
          <a:p>
            <a:pPr>
              <a:buFont typeface="Wingdings" panose="05000000000000000000" pitchFamily="2" charset="2"/>
              <a:buChar char="ü"/>
            </a:pPr>
            <a:r>
              <a:rPr lang="en-US" sz="1600" dirty="0">
                <a:ea typeface="Verdana" panose="020B0604030504040204" pitchFamily="34" charset="0"/>
                <a:cs typeface="Verdana" panose="020B0604030504040204" pitchFamily="34" charset="0"/>
              </a:rPr>
              <a:t>Description of how to verify family income for eligible students.</a:t>
            </a:r>
          </a:p>
          <a:p>
            <a:pPr>
              <a:buFont typeface="Wingdings" panose="05000000000000000000" pitchFamily="2" charset="2"/>
              <a:buChar char="ü"/>
            </a:pPr>
            <a:r>
              <a:rPr lang="en-US" sz="1600" dirty="0">
                <a:ea typeface="Verdana" panose="020B0604030504040204" pitchFamily="34" charset="0"/>
                <a:cs typeface="Verdana" panose="020B0604030504040204" pitchFamily="34" charset="0"/>
              </a:rPr>
              <a:t>Description of staffing ratios.</a:t>
            </a:r>
          </a:p>
          <a:p>
            <a:pPr>
              <a:buFont typeface="Wingdings" panose="05000000000000000000" pitchFamily="2" charset="2"/>
              <a:buChar char="ü"/>
            </a:pPr>
            <a:r>
              <a:rPr lang="en-US" sz="1600" dirty="0">
                <a:ea typeface="Verdana" panose="020B0604030504040204" pitchFamily="34" charset="0"/>
                <a:cs typeface="Verdana" panose="020B0604030504040204" pitchFamily="34" charset="0"/>
              </a:rPr>
              <a:t>Description of instructional time and operating as a full or half-day program.</a:t>
            </a:r>
          </a:p>
          <a:p>
            <a:pPr>
              <a:buFont typeface="Wingdings" panose="05000000000000000000" pitchFamily="2" charset="2"/>
              <a:buChar char="ü"/>
            </a:pPr>
            <a:r>
              <a:rPr lang="en-US" sz="1600" dirty="0">
                <a:ea typeface="Verdana" panose="020B0604030504040204" pitchFamily="34" charset="0"/>
                <a:cs typeface="Verdana" panose="020B0604030504040204" pitchFamily="34" charset="0"/>
              </a:rPr>
              <a:t>Description of student attendance policy.</a:t>
            </a:r>
          </a:p>
          <a:p>
            <a:pPr>
              <a:buFont typeface="Wingdings" panose="05000000000000000000" pitchFamily="2" charset="2"/>
              <a:buChar char="ü"/>
            </a:pPr>
            <a:r>
              <a:rPr lang="en-US" sz="1600" dirty="0">
                <a:ea typeface="Verdana" panose="020B0604030504040204" pitchFamily="34" charset="0"/>
                <a:cs typeface="Verdana" panose="020B0604030504040204" pitchFamily="34" charset="0"/>
              </a:rPr>
              <a:t>Description of transportation policy.</a:t>
            </a:r>
          </a:p>
        </p:txBody>
      </p:sp>
    </p:spTree>
    <p:extLst>
      <p:ext uri="{BB962C8B-B14F-4D97-AF65-F5344CB8AC3E}">
        <p14:creationId xmlns:p14="http://schemas.microsoft.com/office/powerpoint/2010/main" val="36647909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3200" dirty="0" smtClean="0"/>
              <a:t>Section 5: Program Operations &amp; </a:t>
            </a:r>
            <a:r>
              <a:rPr lang="en-US" sz="3200" dirty="0" smtClean="0"/>
              <a:t>Transportation2 </a:t>
            </a:r>
            <a:endParaRPr lang="en-US" sz="3200" dirty="0"/>
          </a:p>
        </p:txBody>
      </p:sp>
      <p:sp>
        <p:nvSpPr>
          <p:cNvPr id="3" name="Rectangle 2"/>
          <p:cNvSpPr/>
          <p:nvPr/>
        </p:nvSpPr>
        <p:spPr>
          <a:xfrm>
            <a:off x="-76200" y="0"/>
            <a:ext cx="8915400" cy="3662541"/>
          </a:xfrm>
          <a:prstGeom prst="rect">
            <a:avLst/>
          </a:prstGeom>
        </p:spPr>
        <p:txBody>
          <a:bodyPr wrap="square">
            <a:spAutoFit/>
          </a:bodyPr>
          <a:lstStyle/>
          <a:p>
            <a:pPr marL="85725" indent="0">
              <a:buNone/>
            </a:pPr>
            <a:r>
              <a:rPr lang="en-US" b="1" i="1" dirty="0">
                <a:ea typeface="Verdana" panose="020B0604030504040204" pitchFamily="34" charset="0"/>
                <a:cs typeface="Verdana" panose="020B0604030504040204" pitchFamily="34" charset="0"/>
              </a:rPr>
              <a:t>VPI Programs must understand specific program operation requirements that include student eligibility, verifying family income and staffing ratios.</a:t>
            </a:r>
          </a:p>
          <a:p>
            <a:endParaRPr lang="en-US" sz="1400" dirty="0">
              <a:ea typeface="Verdana" panose="020B0604030504040204" pitchFamily="34" charset="0"/>
              <a:cs typeface="Verdana" panose="020B0604030504040204" pitchFamily="34" charset="0"/>
            </a:endParaRPr>
          </a:p>
          <a:p>
            <a:pPr marL="85725" indent="0">
              <a:buNone/>
            </a:pPr>
            <a:r>
              <a:rPr lang="en-US" sz="1400" b="1" i="1" dirty="0">
                <a:ea typeface="Verdana" panose="020B0604030504040204" pitchFamily="34" charset="0"/>
                <a:cs typeface="Verdana" panose="020B0604030504040204" pitchFamily="34" charset="0"/>
              </a:rPr>
              <a:t>Student Eligibility</a:t>
            </a:r>
            <a:r>
              <a:rPr lang="en-US" sz="1400" i="1" dirty="0">
                <a:ea typeface="Verdana" panose="020B0604030504040204" pitchFamily="34" charset="0"/>
                <a:cs typeface="Verdana" panose="020B0604030504040204" pitchFamily="34" charset="0"/>
              </a:rPr>
              <a:t>: </a:t>
            </a:r>
            <a:r>
              <a:rPr lang="en-US" sz="1400" dirty="0">
                <a:ea typeface="Verdana" panose="020B0604030504040204" pitchFamily="34" charset="0"/>
                <a:cs typeface="Verdana" panose="020B0604030504040204" pitchFamily="34" charset="0"/>
              </a:rPr>
              <a:t>Children must be from a family that meets the following requirements: (</a:t>
            </a:r>
            <a:r>
              <a:rPr lang="en-US" sz="1400" dirty="0" err="1">
                <a:ea typeface="Verdana" panose="020B0604030504040204" pitchFamily="34" charset="0"/>
                <a:cs typeface="Verdana" panose="020B0604030504040204" pitchFamily="34" charset="0"/>
              </a:rPr>
              <a:t>i</a:t>
            </a:r>
            <a:r>
              <a:rPr lang="en-US" sz="1400" dirty="0">
                <a:ea typeface="Verdana" panose="020B0604030504040204" pitchFamily="34" charset="0"/>
                <a:cs typeface="Verdana" panose="020B0604030504040204" pitchFamily="34" charset="0"/>
              </a:rPr>
              <a:t>) family income at or below 200 percent of poverty, (ii) homelessness, (iii) student’s parents or guardians are school dropouts, or (iv) family income is </a:t>
            </a:r>
            <a:r>
              <a:rPr lang="en-US" sz="1400" dirty="0" smtClean="0">
                <a:ea typeface="Verdana" panose="020B0604030504040204" pitchFamily="34" charset="0"/>
                <a:cs typeface="Verdana" panose="020B0604030504040204" pitchFamily="34" charset="0"/>
              </a:rPr>
              <a:t>at or below </a:t>
            </a:r>
            <a:r>
              <a:rPr lang="en-US" sz="1400" dirty="0">
                <a:ea typeface="Verdana" panose="020B0604030504040204" pitchFamily="34" charset="0"/>
                <a:cs typeface="Verdana" panose="020B0604030504040204" pitchFamily="34" charset="0"/>
              </a:rPr>
              <a:t>350 percent of federal poverty guidelines in the case of students with special needs or disabilities.</a:t>
            </a:r>
            <a:r>
              <a:rPr lang="en-US" sz="1400" u="sng" dirty="0">
                <a:ea typeface="Verdana" panose="020B0604030504040204" pitchFamily="34" charset="0"/>
                <a:cs typeface="Verdana" panose="020B0604030504040204" pitchFamily="34" charset="0"/>
              </a:rPr>
              <a:t> </a:t>
            </a:r>
            <a:endParaRPr lang="en-US" sz="1400" u="sng" dirty="0" smtClean="0">
              <a:ea typeface="Verdana" panose="020B0604030504040204" pitchFamily="34" charset="0"/>
              <a:cs typeface="Verdana" panose="020B0604030504040204" pitchFamily="34" charset="0"/>
            </a:endParaRPr>
          </a:p>
          <a:p>
            <a:pPr marL="85725" indent="0">
              <a:buNone/>
            </a:pPr>
            <a:endParaRPr lang="en-US" sz="1400" u="sng" dirty="0">
              <a:ea typeface="Verdana" panose="020B0604030504040204" pitchFamily="34" charset="0"/>
              <a:cs typeface="Verdana" panose="020B0604030504040204" pitchFamily="34" charset="0"/>
            </a:endParaRPr>
          </a:p>
          <a:p>
            <a:pPr marL="85725"/>
            <a:r>
              <a:rPr lang="en-US" sz="1400" dirty="0"/>
              <a:t>Up to 15 percent of a division's slots may be filled based on locally established eligibility criteria so as to meet the unique needs of at-risk children in the community.</a:t>
            </a:r>
          </a:p>
          <a:p>
            <a:pPr marL="85725" indent="0">
              <a:buNone/>
            </a:pPr>
            <a:endParaRPr lang="en-US" sz="1400" dirty="0" smtClean="0">
              <a:ea typeface="Verdana" panose="020B0604030504040204" pitchFamily="34" charset="0"/>
              <a:cs typeface="Verdana" panose="020B0604030504040204" pitchFamily="34" charset="0"/>
            </a:endParaRPr>
          </a:p>
          <a:p>
            <a:pPr marL="85725" indent="0">
              <a:buNone/>
            </a:pPr>
            <a:r>
              <a:rPr lang="en-US" sz="1400" b="1" i="1" u="sng" dirty="0">
                <a:solidFill>
                  <a:schemeClr val="tx2">
                    <a:lumMod val="60000"/>
                    <a:lumOff val="40000"/>
                  </a:schemeClr>
                </a:solidFill>
              </a:rPr>
              <a:t>Beginning in 2020-2021</a:t>
            </a:r>
            <a:r>
              <a:rPr lang="en-US" sz="1400" i="1" u="sng" dirty="0">
                <a:solidFill>
                  <a:schemeClr val="tx2">
                    <a:lumMod val="60000"/>
                    <a:lumOff val="40000"/>
                  </a:schemeClr>
                </a:solidFill>
              </a:rPr>
              <a:t>:</a:t>
            </a:r>
            <a:r>
              <a:rPr lang="en-US" sz="1400" u="sng" dirty="0">
                <a:solidFill>
                  <a:schemeClr val="tx2">
                    <a:lumMod val="60000"/>
                    <a:lumOff val="40000"/>
                  </a:schemeClr>
                </a:solidFill>
              </a:rPr>
              <a:t> </a:t>
            </a:r>
            <a:r>
              <a:rPr lang="en-US" sz="1400" dirty="0"/>
              <a:t>Localities that can demonstrate that more than 15 percent of slots are needed to meet the needs of at-risk children in their community may apply for a waiver from the Superintendent of Public Instruction to use a larger percentage of their slots. Localities must demonstrate that increasing eligibility will enable the maximization of federal funds and will not have a negative impact on access for other individuals currently being served. See </a:t>
            </a:r>
            <a:r>
              <a:rPr lang="en-US" sz="1400" dirty="0" smtClean="0">
                <a:hlinkClick r:id="rId2"/>
              </a:rPr>
              <a:t>Superintendent’s Memo #041-20 </a:t>
            </a:r>
            <a:r>
              <a:rPr lang="en-US" sz="1400" dirty="0" smtClean="0"/>
              <a:t>for a copy of the Waiver Form. </a:t>
            </a:r>
            <a:endParaRPr lang="en-US" sz="1400" dirty="0">
              <a:ea typeface="Verdana" panose="020B0604030504040204" pitchFamily="34" charset="0"/>
              <a:cs typeface="Verdana" panose="020B0604030504040204" pitchFamily="34" charset="0"/>
            </a:endParaRPr>
          </a:p>
          <a:p>
            <a:endParaRPr lang="en-US" sz="14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830280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3200" dirty="0" smtClean="0"/>
              <a:t>Section 5: Program Operations &amp; </a:t>
            </a:r>
            <a:r>
              <a:rPr lang="en-US" sz="3200" dirty="0" smtClean="0"/>
              <a:t>Transportation1 </a:t>
            </a:r>
            <a:endParaRPr lang="en-US" sz="3200" dirty="0"/>
          </a:p>
        </p:txBody>
      </p:sp>
      <p:sp>
        <p:nvSpPr>
          <p:cNvPr id="3" name="Rectangle 2"/>
          <p:cNvSpPr/>
          <p:nvPr/>
        </p:nvSpPr>
        <p:spPr>
          <a:xfrm>
            <a:off x="15631" y="133350"/>
            <a:ext cx="8915400" cy="2454518"/>
          </a:xfrm>
          <a:prstGeom prst="rect">
            <a:avLst/>
          </a:prstGeom>
        </p:spPr>
        <p:txBody>
          <a:bodyPr wrap="square">
            <a:spAutoFit/>
          </a:bodyPr>
          <a:lstStyle/>
          <a:p>
            <a:pPr marL="85725" indent="0">
              <a:buNone/>
            </a:pPr>
            <a:r>
              <a:rPr lang="en-US" sz="1500" b="1" i="1" dirty="0">
                <a:ea typeface="Verdana" panose="020B0604030504040204" pitchFamily="34" charset="0"/>
                <a:cs typeface="Verdana" panose="020B0604030504040204" pitchFamily="34" charset="0"/>
              </a:rPr>
              <a:t>VPI Programs must understand specific program operation requirements that include student eligibility, verifying family income and staffing ratios.</a:t>
            </a:r>
          </a:p>
          <a:p>
            <a:endParaRPr lang="en-US" sz="1400" dirty="0">
              <a:ea typeface="Verdana" panose="020B0604030504040204" pitchFamily="34" charset="0"/>
              <a:cs typeface="Verdana" panose="020B0604030504040204" pitchFamily="34" charset="0"/>
            </a:endParaRPr>
          </a:p>
          <a:p>
            <a:pPr marL="85725" indent="0">
              <a:buNone/>
            </a:pPr>
            <a:r>
              <a:rPr lang="en-US" sz="1400" b="1" i="1" dirty="0" smtClean="0"/>
              <a:t>The following income reporting requirement are due from divisions each fall: </a:t>
            </a:r>
          </a:p>
          <a:p>
            <a:pPr marL="85725" indent="0">
              <a:buNone/>
            </a:pPr>
            <a:endParaRPr lang="en-US" sz="1400" b="1" i="1" dirty="0">
              <a:ea typeface="Verdana" panose="020B0604030504040204" pitchFamily="34" charset="0"/>
              <a:cs typeface="Verdana" panose="020B0604030504040204" pitchFamily="34" charset="0"/>
            </a:endParaRPr>
          </a:p>
          <a:p>
            <a:pPr marL="542925" lvl="1"/>
            <a:r>
              <a:rPr lang="en-US" sz="1350" dirty="0"/>
              <a:t>The Department of Education is directed to compile from each school division the aggregated information as to the number of enrolled students whose families are (</a:t>
            </a:r>
            <a:r>
              <a:rPr lang="en-US" sz="1350" dirty="0" err="1"/>
              <a:t>i</a:t>
            </a:r>
            <a:r>
              <a:rPr lang="en-US" sz="1350" dirty="0"/>
              <a:t>) at or below 130 percent of poverty, (ii) above 130 percent but at or below 200 percent of poverty, (iii) above 200 percent but at or below 350 percent of poverty, and (iv) above 350 percent of poverty. The Department shall report this information annually, after the application and fall participation reports are submitted to the Department from the school divisions, to the Chairmen of House Appropriations and Senate Finance Committees.</a:t>
            </a:r>
            <a:r>
              <a:rPr lang="en-US" sz="1400" dirty="0"/>
              <a:t> </a:t>
            </a:r>
            <a:endParaRPr lang="en-US" sz="1400" dirty="0" smtClean="0"/>
          </a:p>
        </p:txBody>
      </p:sp>
    </p:spTree>
    <p:extLst>
      <p:ext uri="{BB962C8B-B14F-4D97-AF65-F5344CB8AC3E}">
        <p14:creationId xmlns:p14="http://schemas.microsoft.com/office/powerpoint/2010/main" val="26441844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3200" dirty="0" smtClean="0"/>
              <a:t>Section 5: Program Operations &amp; Transportation </a:t>
            </a:r>
            <a:r>
              <a:rPr lang="en-US" sz="3200" dirty="0" smtClean="0"/>
              <a:t>x</a:t>
            </a:r>
            <a:endParaRPr lang="en-US" sz="3200" dirty="0"/>
          </a:p>
        </p:txBody>
      </p:sp>
      <p:sp>
        <p:nvSpPr>
          <p:cNvPr id="3" name="Rectangle 2"/>
          <p:cNvSpPr/>
          <p:nvPr/>
        </p:nvSpPr>
        <p:spPr>
          <a:xfrm>
            <a:off x="0" y="0"/>
            <a:ext cx="8915400" cy="2616101"/>
          </a:xfrm>
          <a:prstGeom prst="rect">
            <a:avLst/>
          </a:prstGeom>
        </p:spPr>
        <p:txBody>
          <a:bodyPr wrap="square">
            <a:spAutoFit/>
          </a:bodyPr>
          <a:lstStyle/>
          <a:p>
            <a:r>
              <a:rPr lang="en-US" b="1" i="1" dirty="0">
                <a:ea typeface="Verdana" panose="020B0604030504040204" pitchFamily="34" charset="0"/>
                <a:cs typeface="Verdana" panose="020B0604030504040204" pitchFamily="34" charset="0"/>
              </a:rPr>
              <a:t>VPI Programs must understand specific program operation requirements that include student eligibility, verifying family income and staffing ratios</a:t>
            </a:r>
            <a:r>
              <a:rPr lang="en-US" b="1" i="1" dirty="0" smtClean="0">
                <a:ea typeface="Verdana" panose="020B0604030504040204" pitchFamily="34" charset="0"/>
                <a:cs typeface="Verdana" panose="020B0604030504040204" pitchFamily="34" charset="0"/>
              </a:rPr>
              <a:t>.</a:t>
            </a:r>
            <a:endParaRPr lang="en-US" b="1" i="1" dirty="0">
              <a:ea typeface="Verdana" panose="020B0604030504040204" pitchFamily="34" charset="0"/>
              <a:cs typeface="Verdana" panose="020B0604030504040204" pitchFamily="34" charset="0"/>
            </a:endParaRPr>
          </a:p>
          <a:p>
            <a:endParaRPr lang="en-US" sz="1600" b="1" i="1" dirty="0" smtClean="0">
              <a:ea typeface="Verdana" panose="020B0604030504040204" pitchFamily="34" charset="0"/>
              <a:cs typeface="Verdana" panose="020B0604030504040204" pitchFamily="34" charset="0"/>
            </a:endParaRPr>
          </a:p>
          <a:p>
            <a:r>
              <a:rPr lang="en-US" sz="1600" b="1" i="1" dirty="0" smtClean="0">
                <a:ea typeface="Verdana" panose="020B0604030504040204" pitchFamily="34" charset="0"/>
                <a:cs typeface="Verdana" panose="020B0604030504040204" pitchFamily="34" charset="0"/>
              </a:rPr>
              <a:t>Verifying </a:t>
            </a:r>
            <a:r>
              <a:rPr lang="en-US" sz="1600" b="1" i="1" dirty="0">
                <a:ea typeface="Verdana" panose="020B0604030504040204" pitchFamily="34" charset="0"/>
                <a:cs typeface="Verdana" panose="020B0604030504040204" pitchFamily="34" charset="0"/>
              </a:rPr>
              <a:t>Family Income for Student </a:t>
            </a:r>
            <a:r>
              <a:rPr lang="en-US" sz="1600" b="1" i="1" dirty="0" smtClean="0">
                <a:ea typeface="Verdana" panose="020B0604030504040204" pitchFamily="34" charset="0"/>
                <a:cs typeface="Verdana" panose="020B0604030504040204" pitchFamily="34" charset="0"/>
              </a:rPr>
              <a:t>Eligibility</a:t>
            </a:r>
            <a:r>
              <a:rPr lang="en-US" sz="1600" i="1" dirty="0" smtClean="0">
                <a:ea typeface="Verdana" panose="020B0604030504040204" pitchFamily="34" charset="0"/>
                <a:cs typeface="Verdana" panose="020B0604030504040204" pitchFamily="34" charset="0"/>
              </a:rPr>
              <a:t>: </a:t>
            </a:r>
            <a:r>
              <a:rPr lang="en-US" sz="1600" dirty="0" smtClean="0"/>
              <a:t>The </a:t>
            </a:r>
            <a:r>
              <a:rPr lang="en-US" sz="1600" dirty="0"/>
              <a:t>VDOE established</a:t>
            </a:r>
            <a:r>
              <a:rPr lang="en-US" sz="1600" i="1" dirty="0"/>
              <a:t> </a:t>
            </a:r>
            <a:r>
              <a:rPr lang="en-US" sz="1600" i="1" u="sng" dirty="0">
                <a:hlinkClick r:id="rId2"/>
              </a:rPr>
              <a:t>Guidelines for Using Family Income Criteria in Determining Student Eligibility for the State-funded VPI and Best Practices for Implementing a Local Eligibility Process</a:t>
            </a:r>
            <a:r>
              <a:rPr lang="en-US" sz="1600" i="1" dirty="0"/>
              <a:t> </a:t>
            </a:r>
            <a:r>
              <a:rPr lang="en-US" sz="1600" dirty="0"/>
              <a:t>guidelines provide assistance with implementing and meeting the income-based and locally established at-risk student eligibility criteria and reporting requirements for the state-funded VPI program </a:t>
            </a:r>
            <a:endParaRPr lang="en-US" sz="1600" dirty="0" smtClean="0"/>
          </a:p>
          <a:p>
            <a:endParaRPr lang="en-US" sz="1600" dirty="0">
              <a:ea typeface="Verdana" panose="020B0604030504040204" pitchFamily="34" charset="0"/>
              <a:cs typeface="Verdana" panose="020B0604030504040204" pitchFamily="34" charset="0"/>
            </a:endParaRPr>
          </a:p>
          <a:p>
            <a:endParaRPr lang="en-US" sz="16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145554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3200" dirty="0" smtClean="0"/>
              <a:t>Section 5: Program Operations &amp; </a:t>
            </a:r>
            <a:r>
              <a:rPr lang="en-US" sz="3200" dirty="0" smtClean="0"/>
              <a:t>Transportation3 </a:t>
            </a:r>
            <a:endParaRPr lang="en-US" sz="3200" dirty="0"/>
          </a:p>
        </p:txBody>
      </p:sp>
      <p:sp>
        <p:nvSpPr>
          <p:cNvPr id="3" name="Rectangle 2"/>
          <p:cNvSpPr/>
          <p:nvPr/>
        </p:nvSpPr>
        <p:spPr>
          <a:xfrm>
            <a:off x="0" y="0"/>
            <a:ext cx="8915400" cy="4316566"/>
          </a:xfrm>
          <a:prstGeom prst="rect">
            <a:avLst/>
          </a:prstGeom>
        </p:spPr>
        <p:txBody>
          <a:bodyPr wrap="square">
            <a:spAutoFit/>
          </a:bodyPr>
          <a:lstStyle/>
          <a:p>
            <a:r>
              <a:rPr lang="en-US" b="1" i="1" dirty="0">
                <a:ea typeface="Verdana" panose="020B0604030504040204" pitchFamily="34" charset="0"/>
                <a:cs typeface="Verdana" panose="020B0604030504040204" pitchFamily="34" charset="0"/>
              </a:rPr>
              <a:t>VPI Programs must understand specific program operation requirements that include student eligibility, verifying family income and staffing ratios</a:t>
            </a:r>
            <a:r>
              <a:rPr lang="en-US" b="1" i="1" dirty="0" smtClean="0">
                <a:ea typeface="Verdana" panose="020B0604030504040204" pitchFamily="34" charset="0"/>
                <a:cs typeface="Verdana" panose="020B0604030504040204" pitchFamily="34" charset="0"/>
              </a:rPr>
              <a:t>.</a:t>
            </a:r>
          </a:p>
          <a:p>
            <a:endParaRPr lang="en-US" sz="1200" b="1" i="1" dirty="0">
              <a:ea typeface="Verdana" panose="020B0604030504040204" pitchFamily="34" charset="0"/>
              <a:cs typeface="Verdana" panose="020B0604030504040204" pitchFamily="34" charset="0"/>
            </a:endParaRPr>
          </a:p>
          <a:p>
            <a:r>
              <a:rPr lang="en-US" sz="1350" dirty="0"/>
              <a:t>For 2020-2021, all programs that are meeting the requirements for the 2020-2021 VPI Guidelines will be considered to be meeting and exceeding the benchmarks set by the Board of Education. </a:t>
            </a:r>
          </a:p>
          <a:p>
            <a:endParaRPr lang="en-US" sz="1350" dirty="0"/>
          </a:p>
          <a:p>
            <a:r>
              <a:rPr lang="en-US" sz="1350" b="1" i="1" u="sng" dirty="0" smtClean="0">
                <a:solidFill>
                  <a:schemeClr val="tx2">
                    <a:lumMod val="60000"/>
                    <a:lumOff val="40000"/>
                  </a:schemeClr>
                </a:solidFill>
              </a:rPr>
              <a:t>Beginning in 2020-2021: </a:t>
            </a:r>
            <a:r>
              <a:rPr lang="en-US" sz="1350" dirty="0" smtClean="0"/>
              <a:t>VPI </a:t>
            </a:r>
            <a:r>
              <a:rPr lang="en-US" sz="1350" dirty="0"/>
              <a:t>classrooms that exceed benchmarks set by the Board of Education are should be staffed as follows: </a:t>
            </a:r>
          </a:p>
          <a:p>
            <a:pPr marL="628650" lvl="1" indent="-171450">
              <a:buFont typeface="Arial" panose="020B0604020202020204" pitchFamily="34" charset="0"/>
              <a:buChar char="•"/>
            </a:pPr>
            <a:r>
              <a:rPr lang="en-US" sz="1350" dirty="0"/>
              <a:t>At least one teacher must be provided for any classroom with 10 or fewer students </a:t>
            </a:r>
          </a:p>
          <a:p>
            <a:pPr marL="628650" lvl="1" indent="-171450">
              <a:buFont typeface="Arial" panose="020B0604020202020204" pitchFamily="34" charset="0"/>
              <a:buChar char="•"/>
            </a:pPr>
            <a:r>
              <a:rPr lang="en-US" sz="1350" dirty="0"/>
              <a:t>If average class size is greater than 10 students (but does not exceed 20) there must be at least one full-time teacher’s aide assigned to the classroom</a:t>
            </a:r>
          </a:p>
          <a:p>
            <a:pPr marL="628650" lvl="1" indent="-171450">
              <a:buFont typeface="Arial" panose="020B0604020202020204" pitchFamily="34" charset="0"/>
              <a:buChar char="•"/>
            </a:pPr>
            <a:r>
              <a:rPr lang="en-US" sz="1350" dirty="0"/>
              <a:t>No class size can exceed 20 students </a:t>
            </a:r>
          </a:p>
          <a:p>
            <a:r>
              <a:rPr lang="en-US" sz="1350" dirty="0"/>
              <a:t> </a:t>
            </a:r>
          </a:p>
          <a:p>
            <a:r>
              <a:rPr lang="en-US" sz="1350" dirty="0"/>
              <a:t>VPI classrooms that do NOT exceed the benchmarks set by the Board of Education should be staffed as follows: </a:t>
            </a:r>
          </a:p>
          <a:p>
            <a:pPr marL="628650" lvl="1" indent="-171450">
              <a:buFont typeface="Arial" panose="020B0604020202020204" pitchFamily="34" charset="0"/>
              <a:buChar char="•"/>
            </a:pPr>
            <a:r>
              <a:rPr lang="en-US" sz="1350" dirty="0"/>
              <a:t>At least one teacher must be provided for any classroom with 9 or fewer students </a:t>
            </a:r>
          </a:p>
          <a:p>
            <a:pPr marL="628650" lvl="1" indent="-171450">
              <a:buFont typeface="Arial" panose="020B0604020202020204" pitchFamily="34" charset="0"/>
              <a:buChar char="•"/>
            </a:pPr>
            <a:r>
              <a:rPr lang="en-US" sz="1350" dirty="0"/>
              <a:t>If average class size is greater than 9 students (but does not exceed 18) there must be at least one full-time teacher’s aide assigned to the classroom</a:t>
            </a:r>
          </a:p>
          <a:p>
            <a:pPr marL="628650" lvl="1" indent="-171450">
              <a:buFont typeface="Arial" panose="020B0604020202020204" pitchFamily="34" charset="0"/>
              <a:buChar char="•"/>
            </a:pPr>
            <a:r>
              <a:rPr lang="en-US" sz="1350" dirty="0"/>
              <a:t>No class size can exceed 18 students </a:t>
            </a:r>
          </a:p>
          <a:p>
            <a:endParaRPr lang="en-US" sz="1000" dirty="0">
              <a:ea typeface="Verdana" panose="020B0604030504040204" pitchFamily="34" charset="0"/>
              <a:cs typeface="Verdana" panose="020B0604030504040204" pitchFamily="34" charset="0"/>
            </a:endParaRPr>
          </a:p>
          <a:p>
            <a:endParaRPr lang="en-US" sz="14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143736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3200" dirty="0" smtClean="0"/>
              <a:t>Section 5: Program Operations &amp; </a:t>
            </a:r>
            <a:r>
              <a:rPr lang="en-US" sz="3200" dirty="0" smtClean="0"/>
              <a:t>Transport</a:t>
            </a:r>
            <a:r>
              <a:rPr lang="en-US" sz="2800" dirty="0" smtClean="0"/>
              <a:t>ation4 </a:t>
            </a:r>
            <a:endParaRPr lang="en-US" sz="2800" dirty="0"/>
          </a:p>
        </p:txBody>
      </p:sp>
      <p:sp>
        <p:nvSpPr>
          <p:cNvPr id="4" name="Rectangle 3"/>
          <p:cNvSpPr/>
          <p:nvPr/>
        </p:nvSpPr>
        <p:spPr>
          <a:xfrm>
            <a:off x="-35169" y="0"/>
            <a:ext cx="8991600" cy="3762568"/>
          </a:xfrm>
          <a:prstGeom prst="rect">
            <a:avLst/>
          </a:prstGeom>
        </p:spPr>
        <p:txBody>
          <a:bodyPr wrap="square">
            <a:spAutoFit/>
          </a:bodyPr>
          <a:lstStyle/>
          <a:p>
            <a:pPr marL="85725" indent="0">
              <a:buNone/>
            </a:pPr>
            <a:r>
              <a:rPr lang="en-US" b="1" i="1" dirty="0">
                <a:ea typeface="Verdana" panose="020B0604030504040204" pitchFamily="34" charset="0"/>
                <a:cs typeface="Verdana" panose="020B0604030504040204" pitchFamily="34" charset="0"/>
              </a:rPr>
              <a:t>VPI Programs must understand specific program operation requirements that include instructional time and unstructured recreational time, operating full or half-day and student attendance.</a:t>
            </a:r>
          </a:p>
          <a:p>
            <a:pPr marL="85725" indent="0">
              <a:buNone/>
            </a:pPr>
            <a:endParaRPr lang="en-US" sz="1350" dirty="0" smtClean="0">
              <a:latin typeface="Verdana" panose="020B0604030504040204" pitchFamily="34" charset="0"/>
              <a:ea typeface="Verdana" panose="020B0604030504040204" pitchFamily="34" charset="0"/>
              <a:cs typeface="Verdana" panose="020B0604030504040204" pitchFamily="34" charset="0"/>
            </a:endParaRPr>
          </a:p>
          <a:p>
            <a:pPr marL="85725" indent="0">
              <a:buNone/>
            </a:pPr>
            <a:r>
              <a:rPr lang="en-US" sz="1350" b="1" i="1" dirty="0" smtClean="0">
                <a:ea typeface="Verdana" panose="020B0604030504040204" pitchFamily="34" charset="0"/>
                <a:cs typeface="Verdana" panose="020B0604030504040204" pitchFamily="34" charset="0"/>
              </a:rPr>
              <a:t>Operating </a:t>
            </a:r>
            <a:r>
              <a:rPr lang="en-US" sz="1350" b="1" i="1" dirty="0">
                <a:ea typeface="Verdana" panose="020B0604030504040204" pitchFamily="34" charset="0"/>
                <a:cs typeface="Verdana" panose="020B0604030504040204" pitchFamily="34" charset="0"/>
              </a:rPr>
              <a:t>as a Full or Half-Day Program</a:t>
            </a:r>
            <a:r>
              <a:rPr lang="en-US" sz="1350" i="1" dirty="0">
                <a:ea typeface="Verdana" panose="020B0604030504040204" pitchFamily="34" charset="0"/>
                <a:cs typeface="Verdana" panose="020B0604030504040204" pitchFamily="34" charset="0"/>
              </a:rPr>
              <a:t>: </a:t>
            </a:r>
            <a:r>
              <a:rPr lang="en-US" sz="1350" dirty="0">
                <a:ea typeface="Verdana" panose="020B0604030504040204" pitchFamily="34" charset="0"/>
                <a:cs typeface="Verdana" panose="020B0604030504040204" pitchFamily="34" charset="0"/>
              </a:rPr>
              <a:t>Programs must provide full-day and at least school-year services (180 days or 990 hours). Programs must operate on a </a:t>
            </a:r>
            <a:r>
              <a:rPr lang="en-US" sz="1350" dirty="0" smtClean="0">
                <a:ea typeface="Verdana" panose="020B0604030504040204" pitchFamily="34" charset="0"/>
                <a:cs typeface="Verdana" panose="020B0604030504040204" pitchFamily="34" charset="0"/>
              </a:rPr>
              <a:t>full-day (5.5 hours excluding meals) or half-day (3 hours excluding lunch) </a:t>
            </a:r>
            <a:r>
              <a:rPr lang="en-US" sz="1350" dirty="0">
                <a:ea typeface="Verdana" panose="020B0604030504040204" pitchFamily="34" charset="0"/>
                <a:cs typeface="Verdana" panose="020B0604030504040204" pitchFamily="34" charset="0"/>
              </a:rPr>
              <a:t>basis for the entire school year to receive state funds.</a:t>
            </a:r>
            <a:r>
              <a:rPr lang="en-US" sz="1350" u="sng" dirty="0">
                <a:ea typeface="Verdana" panose="020B0604030504040204" pitchFamily="34" charset="0"/>
                <a:cs typeface="Verdana" panose="020B0604030504040204" pitchFamily="34" charset="0"/>
              </a:rPr>
              <a:t> </a:t>
            </a:r>
          </a:p>
          <a:p>
            <a:endParaRPr lang="en-US" sz="900" u="sng" dirty="0">
              <a:ea typeface="Verdana" panose="020B0604030504040204" pitchFamily="34" charset="0"/>
              <a:cs typeface="Verdana" panose="020B0604030504040204" pitchFamily="34" charset="0"/>
            </a:endParaRPr>
          </a:p>
          <a:p>
            <a:pPr marL="85725" indent="0">
              <a:buNone/>
            </a:pPr>
            <a:r>
              <a:rPr lang="en-US" sz="1350" b="1" i="1" dirty="0" smtClean="0">
                <a:ea typeface="Verdana" panose="020B0604030504040204" pitchFamily="34" charset="0"/>
                <a:cs typeface="Verdana" panose="020B0604030504040204" pitchFamily="34" charset="0"/>
              </a:rPr>
              <a:t>Instructional </a:t>
            </a:r>
            <a:r>
              <a:rPr lang="en-US" sz="1350" b="1" i="1" dirty="0">
                <a:ea typeface="Verdana" panose="020B0604030504040204" pitchFamily="34" charset="0"/>
                <a:cs typeface="Verdana" panose="020B0604030504040204" pitchFamily="34" charset="0"/>
              </a:rPr>
              <a:t>Time and Unstructured Recreational Time</a:t>
            </a:r>
            <a:r>
              <a:rPr lang="en-US" sz="1350" i="1" dirty="0">
                <a:ea typeface="Verdana" panose="020B0604030504040204" pitchFamily="34" charset="0"/>
                <a:cs typeface="Verdana" panose="020B0604030504040204" pitchFamily="34" charset="0"/>
              </a:rPr>
              <a:t>: </a:t>
            </a:r>
            <a:r>
              <a:rPr lang="en-US" sz="1350" dirty="0">
                <a:ea typeface="Verdana" panose="020B0604030504040204" pitchFamily="34" charset="0"/>
                <a:cs typeface="Verdana" panose="020B0604030504040204" pitchFamily="34" charset="0"/>
              </a:rPr>
              <a:t>VPI programs may include unstructured recreational time that is intended to develop teamwork, social skills, and overall physical fitness in any calculation of total instructional time, provided that such unstructured recreational time does not exceed 15 percent of total instructional time or teaching hours.</a:t>
            </a:r>
            <a:r>
              <a:rPr lang="en-US" sz="1350" u="sng" dirty="0">
                <a:ea typeface="Verdana" panose="020B0604030504040204" pitchFamily="34" charset="0"/>
                <a:cs typeface="Verdana" panose="020B0604030504040204" pitchFamily="34" charset="0"/>
              </a:rPr>
              <a:t> </a:t>
            </a:r>
            <a:endParaRPr lang="en-US" sz="1350" dirty="0">
              <a:ea typeface="Verdana" panose="020B0604030504040204" pitchFamily="34" charset="0"/>
              <a:cs typeface="Verdana" panose="020B0604030504040204" pitchFamily="34" charset="0"/>
            </a:endParaRPr>
          </a:p>
          <a:p>
            <a:endParaRPr lang="en-US" sz="900" dirty="0">
              <a:ea typeface="Verdana" panose="020B0604030504040204" pitchFamily="34" charset="0"/>
              <a:cs typeface="Verdana" panose="020B0604030504040204" pitchFamily="34" charset="0"/>
            </a:endParaRPr>
          </a:p>
          <a:p>
            <a:pPr marL="85725" indent="0">
              <a:buNone/>
            </a:pPr>
            <a:r>
              <a:rPr lang="en-US" sz="1350" b="1" i="1" dirty="0" smtClean="0">
                <a:ea typeface="Verdana" panose="020B0604030504040204" pitchFamily="34" charset="0"/>
                <a:cs typeface="Verdana" panose="020B0604030504040204" pitchFamily="34" charset="0"/>
              </a:rPr>
              <a:t>Student </a:t>
            </a:r>
            <a:r>
              <a:rPr lang="en-US" sz="1350" b="1" i="1" dirty="0">
                <a:ea typeface="Verdana" panose="020B0604030504040204" pitchFamily="34" charset="0"/>
                <a:cs typeface="Verdana" panose="020B0604030504040204" pitchFamily="34" charset="0"/>
              </a:rPr>
              <a:t>Attendance</a:t>
            </a:r>
            <a:r>
              <a:rPr lang="en-US" sz="1350" i="1" dirty="0">
                <a:ea typeface="Verdana" panose="020B0604030504040204" pitchFamily="34" charset="0"/>
                <a:cs typeface="Verdana" panose="020B0604030504040204" pitchFamily="34" charset="0"/>
              </a:rPr>
              <a:t>: </a:t>
            </a:r>
            <a:r>
              <a:rPr lang="en-US" sz="1350" dirty="0">
                <a:ea typeface="Verdana" panose="020B0604030504040204" pitchFamily="34" charset="0"/>
                <a:cs typeface="Verdana" panose="020B0604030504040204" pitchFamily="34" charset="0"/>
              </a:rPr>
              <a:t>Clear attendance and communication policies along with collaboration with families, are crucial to improving VPI student attendance and increasing outcomes for students. Every eligible four-year-old enrolled and funded by the VPI program in a public or private setting must have a State Testing Identification (STI) number and be reported in three VDOE </a:t>
            </a:r>
            <a:r>
              <a:rPr lang="en-US" sz="1350" dirty="0" smtClean="0">
                <a:ea typeface="Verdana" panose="020B0604030504040204" pitchFamily="34" charset="0"/>
                <a:cs typeface="Verdana" panose="020B0604030504040204" pitchFamily="34" charset="0"/>
              </a:rPr>
              <a:t>Student </a:t>
            </a:r>
            <a:r>
              <a:rPr lang="en-US" sz="1350" dirty="0">
                <a:ea typeface="Verdana" panose="020B0604030504040204" pitchFamily="34" charset="0"/>
                <a:cs typeface="Verdana" panose="020B0604030504040204" pitchFamily="34" charset="0"/>
              </a:rPr>
              <a:t>Record Collection (SRC) reporting cycles: fall, spring and end of year.</a:t>
            </a:r>
            <a:endParaRPr lang="en-US" sz="1350" u="sng" dirty="0">
              <a:ea typeface="Verdana" panose="020B0604030504040204" pitchFamily="34" charset="0"/>
              <a:cs typeface="Verdana" panose="020B0604030504040204" pitchFamily="34" charset="0"/>
            </a:endParaRPr>
          </a:p>
          <a:p>
            <a:pPr marL="85725" indent="0">
              <a:buNone/>
            </a:pPr>
            <a:endParaRPr lang="en-US"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618830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3200" dirty="0" smtClean="0"/>
              <a:t>Section 5: Program Operations &amp; Transportation </a:t>
            </a:r>
            <a:r>
              <a:rPr lang="en-US" sz="3200" dirty="0" smtClean="0"/>
              <a:t>5</a:t>
            </a:r>
            <a:endParaRPr lang="en-US" sz="3200" dirty="0"/>
          </a:p>
        </p:txBody>
      </p:sp>
      <p:sp>
        <p:nvSpPr>
          <p:cNvPr id="3" name="Rectangle 2"/>
          <p:cNvSpPr/>
          <p:nvPr/>
        </p:nvSpPr>
        <p:spPr>
          <a:xfrm>
            <a:off x="-76200" y="0"/>
            <a:ext cx="9067800" cy="1938992"/>
          </a:xfrm>
          <a:prstGeom prst="rect">
            <a:avLst/>
          </a:prstGeom>
        </p:spPr>
        <p:txBody>
          <a:bodyPr wrap="square">
            <a:spAutoFit/>
          </a:bodyPr>
          <a:lstStyle/>
          <a:p>
            <a:pPr marL="85725" indent="0">
              <a:buNone/>
            </a:pPr>
            <a:r>
              <a:rPr lang="en-US" b="1" i="1" dirty="0">
                <a:ea typeface="Verdana" panose="020B0604030504040204" pitchFamily="34" charset="0"/>
                <a:cs typeface="Verdana" panose="020B0604030504040204" pitchFamily="34" charset="0"/>
              </a:rPr>
              <a:t>VPI Programs must understand specific program operation requirements as it relates to transportation.</a:t>
            </a:r>
          </a:p>
          <a:p>
            <a:endParaRPr lang="en-US" sz="2000" dirty="0">
              <a:ea typeface="Verdana" panose="020B0604030504040204" pitchFamily="34" charset="0"/>
              <a:cs typeface="Verdana" panose="020B0604030504040204" pitchFamily="34" charset="0"/>
            </a:endParaRPr>
          </a:p>
          <a:p>
            <a:pPr marL="85725" indent="0">
              <a:buNone/>
            </a:pPr>
            <a:r>
              <a:rPr lang="en-US" sz="1600" b="1" i="1" dirty="0">
                <a:ea typeface="Verdana" panose="020B0604030504040204" pitchFamily="34" charset="0"/>
                <a:cs typeface="Verdana" panose="020B0604030504040204" pitchFamily="34" charset="0"/>
              </a:rPr>
              <a:t>Transportation:</a:t>
            </a:r>
            <a:r>
              <a:rPr lang="en-US" sz="1600" i="1" dirty="0">
                <a:ea typeface="Verdana" panose="020B0604030504040204" pitchFamily="34" charset="0"/>
                <a:cs typeface="Verdana" panose="020B0604030504040204" pitchFamily="34" charset="0"/>
              </a:rPr>
              <a:t> </a:t>
            </a:r>
            <a:r>
              <a:rPr lang="en-US" sz="1600" dirty="0">
                <a:ea typeface="Verdana" panose="020B0604030504040204" pitchFamily="34" charset="0"/>
                <a:cs typeface="Verdana" panose="020B0604030504040204" pitchFamily="34" charset="0"/>
              </a:rPr>
              <a:t>VPI programs must have a plan for ensuring that VPI eligible students have access to a safe method of transportation to and from the home setting and the VPI program site. Transportation must never be a barrier for recruiting eligible children for the VPI and for providing full VPI services to eligible children and their families.</a:t>
            </a:r>
          </a:p>
        </p:txBody>
      </p:sp>
    </p:spTree>
    <p:extLst>
      <p:ext uri="{BB962C8B-B14F-4D97-AF65-F5344CB8AC3E}">
        <p14:creationId xmlns:p14="http://schemas.microsoft.com/office/powerpoint/2010/main" val="36896397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Section 6: Submitting the VPI Application </a:t>
            </a:r>
            <a:endParaRPr lang="en-US" sz="3200" dirty="0"/>
          </a:p>
        </p:txBody>
      </p:sp>
      <p:sp>
        <p:nvSpPr>
          <p:cNvPr id="4" name="Rectangle 3"/>
          <p:cNvSpPr/>
          <p:nvPr/>
        </p:nvSpPr>
        <p:spPr>
          <a:xfrm>
            <a:off x="0" y="849618"/>
            <a:ext cx="8839200" cy="3323987"/>
          </a:xfrm>
          <a:prstGeom prst="rect">
            <a:avLst/>
          </a:prstGeom>
        </p:spPr>
        <p:txBody>
          <a:bodyPr wrap="square">
            <a:spAutoFit/>
          </a:bodyPr>
          <a:lstStyle/>
          <a:p>
            <a:pPr marL="85725" indent="0">
              <a:buNone/>
            </a:pPr>
            <a:r>
              <a:rPr lang="en-US" b="1" i="1" dirty="0" smtClean="0">
                <a:ea typeface="Verdana" panose="020B0604030504040204" pitchFamily="34" charset="0"/>
                <a:cs typeface="Verdana" panose="020B0604030504040204" pitchFamily="34" charset="0"/>
              </a:rPr>
              <a:t>School divisions must develop a local VPI Plan, submit an application, and determine a plan for funding in order to offer the VPI program each year. </a:t>
            </a:r>
          </a:p>
          <a:p>
            <a:pPr marL="85725" indent="0">
              <a:buNone/>
            </a:pPr>
            <a:endParaRPr lang="en-US" sz="1200" dirty="0">
              <a:ea typeface="Verdana" panose="020B0604030504040204" pitchFamily="34" charset="0"/>
              <a:cs typeface="Verdana" panose="020B0604030504040204" pitchFamily="34" charset="0"/>
            </a:endParaRPr>
          </a:p>
          <a:p>
            <a:pPr marL="85725" indent="0">
              <a:buNone/>
            </a:pPr>
            <a:r>
              <a:rPr lang="en-US" b="1" u="sng" dirty="0">
                <a:ea typeface="Verdana" panose="020B0604030504040204" pitchFamily="34" charset="0"/>
                <a:cs typeface="Verdana" panose="020B0604030504040204" pitchFamily="34" charset="0"/>
              </a:rPr>
              <a:t>Key Features of Section </a:t>
            </a:r>
            <a:r>
              <a:rPr lang="en-US" b="1" u="sng" dirty="0" smtClean="0">
                <a:ea typeface="Verdana" panose="020B0604030504040204" pitchFamily="34" charset="0"/>
                <a:cs typeface="Verdana" panose="020B0604030504040204" pitchFamily="34" charset="0"/>
              </a:rPr>
              <a:t>6</a:t>
            </a:r>
            <a:endParaRPr lang="en-US" b="1" u="sng" dirty="0">
              <a:ea typeface="Verdana" panose="020B0604030504040204" pitchFamily="34" charset="0"/>
              <a:cs typeface="Verdana" panose="020B0604030504040204" pitchFamily="34" charset="0"/>
            </a:endParaRPr>
          </a:p>
          <a:p>
            <a:pPr marL="85725" indent="0">
              <a:buNone/>
            </a:pPr>
            <a:endParaRPr lang="en-US" u="sng" dirty="0">
              <a:ea typeface="Verdana" panose="020B0604030504040204" pitchFamily="34" charset="0"/>
              <a:cs typeface="Verdana" panose="020B0604030504040204" pitchFamily="34" charset="0"/>
            </a:endParaRPr>
          </a:p>
          <a:p>
            <a:pPr>
              <a:buFont typeface="Wingdings" panose="05000000000000000000" pitchFamily="2" charset="2"/>
              <a:buChar char="ü"/>
            </a:pPr>
            <a:r>
              <a:rPr lang="en-US" dirty="0" smtClean="0">
                <a:ea typeface="Verdana" panose="020B0604030504040204" pitchFamily="34" charset="0"/>
                <a:cs typeface="Verdana" panose="020B0604030504040204" pitchFamily="34" charset="0"/>
              </a:rPr>
              <a:t>Submitting the VPI Application (annually each spring)</a:t>
            </a:r>
          </a:p>
          <a:p>
            <a:pPr marL="742950" lvl="1" indent="-285750">
              <a:buFont typeface="Wingdings" panose="05000000000000000000" pitchFamily="2" charset="2"/>
              <a:buChar char="§"/>
            </a:pPr>
            <a:r>
              <a:rPr lang="en-US" dirty="0" smtClean="0">
                <a:ea typeface="Verdana" panose="020B0604030504040204" pitchFamily="34" charset="0"/>
                <a:cs typeface="Verdana" panose="020B0604030504040204" pitchFamily="34" charset="0"/>
              </a:rPr>
              <a:t>Local </a:t>
            </a:r>
            <a:r>
              <a:rPr lang="en-US" dirty="0">
                <a:ea typeface="Verdana" panose="020B0604030504040204" pitchFamily="34" charset="0"/>
                <a:cs typeface="Verdana" panose="020B0604030504040204" pitchFamily="34" charset="0"/>
              </a:rPr>
              <a:t>p</a:t>
            </a:r>
            <a:r>
              <a:rPr lang="en-US" dirty="0" smtClean="0">
                <a:ea typeface="Verdana" panose="020B0604030504040204" pitchFamily="34" charset="0"/>
                <a:cs typeface="Verdana" panose="020B0604030504040204" pitchFamily="34" charset="0"/>
              </a:rPr>
              <a:t>lan, application </a:t>
            </a:r>
            <a:r>
              <a:rPr lang="en-US" dirty="0">
                <a:ea typeface="Verdana" panose="020B0604030504040204" pitchFamily="34" charset="0"/>
                <a:cs typeface="Verdana" panose="020B0604030504040204" pitchFamily="34" charset="0"/>
              </a:rPr>
              <a:t>r</a:t>
            </a:r>
            <a:r>
              <a:rPr lang="en-US" dirty="0" smtClean="0">
                <a:ea typeface="Verdana" panose="020B0604030504040204" pitchFamily="34" charset="0"/>
                <a:cs typeface="Verdana" panose="020B0604030504040204" pitchFamily="34" charset="0"/>
              </a:rPr>
              <a:t>equirements</a:t>
            </a:r>
            <a:endParaRPr lang="en-US" dirty="0">
              <a:ea typeface="Verdana" panose="020B0604030504040204" pitchFamily="34" charset="0"/>
              <a:cs typeface="Verdana" panose="020B0604030504040204" pitchFamily="34" charset="0"/>
            </a:endParaRPr>
          </a:p>
          <a:p>
            <a:pPr>
              <a:buFont typeface="Wingdings" panose="05000000000000000000" pitchFamily="2" charset="2"/>
              <a:buChar char="ü"/>
            </a:pPr>
            <a:r>
              <a:rPr lang="en-US" dirty="0" smtClean="0">
                <a:ea typeface="Verdana" panose="020B0604030504040204" pitchFamily="34" charset="0"/>
                <a:cs typeface="Verdana" panose="020B0604030504040204" pitchFamily="34" charset="0"/>
              </a:rPr>
              <a:t>Funding a qualifying </a:t>
            </a:r>
            <a:r>
              <a:rPr lang="en-US" dirty="0">
                <a:ea typeface="Verdana" panose="020B0604030504040204" pitchFamily="34" charset="0"/>
                <a:cs typeface="Verdana" panose="020B0604030504040204" pitchFamily="34" charset="0"/>
              </a:rPr>
              <a:t>p</a:t>
            </a:r>
            <a:r>
              <a:rPr lang="en-US" dirty="0" smtClean="0">
                <a:ea typeface="Verdana" panose="020B0604030504040204" pitchFamily="34" charset="0"/>
                <a:cs typeface="Verdana" panose="020B0604030504040204" pitchFamily="34" charset="0"/>
              </a:rPr>
              <a:t>rogram</a:t>
            </a:r>
          </a:p>
          <a:p>
            <a:pPr marL="742950" lvl="1" indent="-285750">
              <a:buFont typeface="Wingdings" panose="05000000000000000000" pitchFamily="2" charset="2"/>
              <a:buChar char="§"/>
            </a:pPr>
            <a:r>
              <a:rPr lang="en-US" dirty="0" smtClean="0">
                <a:ea typeface="Verdana" panose="020B0604030504040204" pitchFamily="34" charset="0"/>
                <a:cs typeface="Verdana" panose="020B0604030504040204" pitchFamily="34" charset="0"/>
              </a:rPr>
              <a:t>Local funds (cash/in-kind)</a:t>
            </a:r>
          </a:p>
          <a:p>
            <a:pPr marL="742950" lvl="1" indent="-285750">
              <a:buFont typeface="Wingdings" panose="05000000000000000000" pitchFamily="2" charset="2"/>
              <a:buChar char="§"/>
            </a:pPr>
            <a:r>
              <a:rPr lang="en-US" dirty="0" smtClean="0">
                <a:ea typeface="Verdana" panose="020B0604030504040204" pitchFamily="34" charset="0"/>
                <a:cs typeface="Verdana" panose="020B0604030504040204" pitchFamily="34" charset="0"/>
              </a:rPr>
              <a:t>Coordination of funds</a:t>
            </a:r>
          </a:p>
          <a:p>
            <a:pPr marL="285750" indent="-285750">
              <a:buFont typeface="Wingdings" panose="05000000000000000000" pitchFamily="2" charset="2"/>
              <a:buChar char="ü"/>
            </a:pPr>
            <a:r>
              <a:rPr lang="en-US" dirty="0" smtClean="0">
                <a:ea typeface="Verdana" panose="020B0604030504040204" pitchFamily="34" charset="0"/>
                <a:cs typeface="Verdana" panose="020B0604030504040204" pitchFamily="34" charset="0"/>
              </a:rPr>
              <a:t>Mixed Delivery and community-provider </a:t>
            </a:r>
            <a:r>
              <a:rPr lang="en-US" dirty="0">
                <a:ea typeface="Verdana" panose="020B0604030504040204" pitchFamily="34" charset="0"/>
                <a:cs typeface="Verdana" panose="020B0604030504040204" pitchFamily="34" charset="0"/>
              </a:rPr>
              <a:t>s</a:t>
            </a:r>
            <a:r>
              <a:rPr lang="en-US" dirty="0" smtClean="0">
                <a:ea typeface="Verdana" panose="020B0604030504040204" pitchFamily="34" charset="0"/>
                <a:cs typeface="Verdana" panose="020B0604030504040204" pitchFamily="34" charset="0"/>
              </a:rPr>
              <a:t>ettings</a:t>
            </a:r>
            <a:endParaRPr lang="en-US" dirty="0">
              <a:ea typeface="Verdana" panose="020B0604030504040204" pitchFamily="34" charset="0"/>
              <a:cs typeface="Verdana" panose="020B0604030504040204" pitchFamily="34" charset="0"/>
            </a:endParaRPr>
          </a:p>
          <a:p>
            <a:pPr lvl="1">
              <a:buFont typeface="Wingdings" panose="05000000000000000000" pitchFamily="2" charset="2"/>
              <a:buChar char="ü"/>
            </a:pPr>
            <a:r>
              <a:rPr lang="en-US" dirty="0" smtClean="0">
                <a:ea typeface="Verdana" panose="020B0604030504040204" pitchFamily="34" charset="0"/>
                <a:cs typeface="Verdana" panose="020B0604030504040204" pitchFamily="34" charset="0"/>
              </a:rPr>
              <a:t>Community-provider add-on </a:t>
            </a:r>
            <a:endParaRPr lang="en-US"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64163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733550"/>
            <a:ext cx="9144000" cy="1371599"/>
          </a:xfrm>
        </p:spPr>
        <p:txBody>
          <a:bodyPr/>
          <a:lstStyle/>
          <a:p>
            <a:r>
              <a:rPr lang="en-US" sz="3600" i="1" dirty="0"/>
              <a:t>What is the purpose of VPI and what are the requirements for program implementation? </a:t>
            </a:r>
            <a:br>
              <a:rPr lang="en-US" sz="3600" i="1" dirty="0"/>
            </a:br>
            <a:endParaRPr lang="en-US" sz="3600" i="1" dirty="0"/>
          </a:p>
        </p:txBody>
      </p:sp>
    </p:spTree>
    <p:extLst>
      <p:ext uri="{BB962C8B-B14F-4D97-AF65-F5344CB8AC3E}">
        <p14:creationId xmlns:p14="http://schemas.microsoft.com/office/powerpoint/2010/main" val="29926498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3200" dirty="0" smtClean="0"/>
              <a:t>Section 6: Submitting the VPI </a:t>
            </a:r>
            <a:r>
              <a:rPr lang="en-US" sz="3200" dirty="0" smtClean="0"/>
              <a:t>Application1 </a:t>
            </a:r>
            <a:endParaRPr lang="en-US" sz="3200" dirty="0"/>
          </a:p>
        </p:txBody>
      </p:sp>
      <p:sp>
        <p:nvSpPr>
          <p:cNvPr id="4" name="Rectangle 3"/>
          <p:cNvSpPr/>
          <p:nvPr/>
        </p:nvSpPr>
        <p:spPr>
          <a:xfrm>
            <a:off x="9769" y="57150"/>
            <a:ext cx="8839200" cy="3893374"/>
          </a:xfrm>
          <a:prstGeom prst="rect">
            <a:avLst/>
          </a:prstGeom>
        </p:spPr>
        <p:txBody>
          <a:bodyPr wrap="square">
            <a:spAutoFit/>
          </a:bodyPr>
          <a:lstStyle/>
          <a:p>
            <a:pPr marL="85725" indent="0">
              <a:buNone/>
            </a:pPr>
            <a:r>
              <a:rPr lang="en-US" sz="1600" b="1" i="1" dirty="0" smtClean="0">
                <a:ea typeface="Verdana" panose="020B0604030504040204" pitchFamily="34" charset="0"/>
                <a:cs typeface="Verdana" panose="020B0604030504040204" pitchFamily="34" charset="0"/>
              </a:rPr>
              <a:t>School divisions must develop a local VPI Plan, submit an application, and determine a plan for funding in order to offer the VPI program each year. </a:t>
            </a:r>
          </a:p>
          <a:p>
            <a:pPr marL="85725" indent="0">
              <a:buNone/>
            </a:pPr>
            <a:endParaRPr lang="en-US" sz="1200" dirty="0" smtClean="0">
              <a:ea typeface="Verdana" panose="020B0604030504040204" pitchFamily="34" charset="0"/>
              <a:cs typeface="Verdana" panose="020B0604030504040204" pitchFamily="34" charset="0"/>
            </a:endParaRPr>
          </a:p>
          <a:p>
            <a:pPr marL="85725" indent="0">
              <a:buNone/>
            </a:pPr>
            <a:r>
              <a:rPr lang="en-US" sz="1250" dirty="0" smtClean="0">
                <a:ea typeface="Verdana" panose="020B0604030504040204" pitchFamily="34" charset="0"/>
                <a:cs typeface="Verdana" panose="020B0604030504040204" pitchFamily="34" charset="0"/>
              </a:rPr>
              <a:t>An annual VPI Local Plan must be created and submitted as a part of the VPI Application each spring. Answers to the following questions must be answered as evidence of each programs local plan for VPI: </a:t>
            </a:r>
          </a:p>
          <a:p>
            <a:pPr marL="85725" indent="0">
              <a:buNone/>
            </a:pPr>
            <a:endParaRPr lang="en-US" sz="1200" dirty="0" smtClean="0">
              <a:ea typeface="Verdana" panose="020B0604030504040204" pitchFamily="34" charset="0"/>
              <a:cs typeface="Verdana" panose="020B0604030504040204" pitchFamily="34" charset="0"/>
            </a:endParaRPr>
          </a:p>
          <a:p>
            <a:pPr marL="342900" lvl="0" indent="-342900">
              <a:buFont typeface="+mj-lt"/>
              <a:buAutoNum type="arabicPeriod"/>
            </a:pPr>
            <a:r>
              <a:rPr lang="en-US" sz="1300" dirty="0"/>
              <a:t>Describe how teachers and teaching assistants are provided with ongoing training and professional development to implement the vetted curriculum. </a:t>
            </a:r>
          </a:p>
          <a:p>
            <a:pPr marL="342900" lvl="0" indent="-342900">
              <a:buFont typeface="+mj-lt"/>
              <a:buAutoNum type="arabicPeriod"/>
            </a:pPr>
            <a:r>
              <a:rPr lang="en-US" sz="1300" dirty="0"/>
              <a:t>Describe how students are assessed in literacy, mathematics, science, history and social science, physical and motor development and personal and social development.</a:t>
            </a:r>
          </a:p>
          <a:p>
            <a:pPr marL="342900" lvl="0" indent="-342900">
              <a:buFont typeface="+mj-lt"/>
              <a:buAutoNum type="arabicPeriod"/>
            </a:pPr>
            <a:r>
              <a:rPr lang="en-US" sz="1300" dirty="0"/>
              <a:t>Provide information on who will serve as certified, local CLASS observers.  Describe how teachers and teacher assistants will be supported in improving practice as a result of scores from observations completed.</a:t>
            </a:r>
          </a:p>
          <a:p>
            <a:pPr marL="342900" lvl="0" indent="-342900">
              <a:buFont typeface="+mj-lt"/>
              <a:buAutoNum type="arabicPeriod"/>
            </a:pPr>
            <a:r>
              <a:rPr lang="en-US" sz="1300" dirty="0"/>
              <a:t>Each VPI program is working in collaboration with UVA/CATL on a VPI Professional Development Plan.  Please provide any significant revisions or updates to professional development for VPI teachers and assistants (at least 15 hours in early childhood topics) for the upcoming school year. </a:t>
            </a:r>
          </a:p>
          <a:p>
            <a:pPr marL="342900" lvl="0" indent="-342900">
              <a:buFont typeface="+mj-lt"/>
              <a:buAutoNum type="arabicPeriod"/>
            </a:pPr>
            <a:r>
              <a:rPr lang="en-US" sz="1300" dirty="0"/>
              <a:t>Describe how the program will facilitate linkages to obtain comprehensive services and resources for children and families (i.e., health physical, hearing and vision screenings, and behavioral and mental health screenings). </a:t>
            </a:r>
          </a:p>
          <a:p>
            <a:pPr marL="85725" indent="0">
              <a:buNone/>
            </a:pPr>
            <a:endParaRPr lang="en-US" sz="1200" dirty="0">
              <a:ea typeface="Verdana" panose="020B0604030504040204" pitchFamily="34" charset="0"/>
              <a:cs typeface="Verdana" panose="020B0604030504040204" pitchFamily="34" charset="0"/>
            </a:endParaRPr>
          </a:p>
          <a:p>
            <a:pPr marL="85725" indent="0">
              <a:buNone/>
            </a:pPr>
            <a:endParaRPr lang="en-US" sz="12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402035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3200" dirty="0" smtClean="0"/>
              <a:t>Section 6: Submitting the VPI </a:t>
            </a:r>
            <a:r>
              <a:rPr lang="en-US" sz="3200" dirty="0" smtClean="0"/>
              <a:t>Application2 </a:t>
            </a:r>
            <a:endParaRPr lang="en-US" sz="3200" dirty="0"/>
          </a:p>
        </p:txBody>
      </p:sp>
      <p:sp>
        <p:nvSpPr>
          <p:cNvPr id="4" name="Rectangle 3"/>
          <p:cNvSpPr/>
          <p:nvPr/>
        </p:nvSpPr>
        <p:spPr>
          <a:xfrm>
            <a:off x="76200" y="133350"/>
            <a:ext cx="8839200" cy="4047262"/>
          </a:xfrm>
          <a:prstGeom prst="rect">
            <a:avLst/>
          </a:prstGeom>
        </p:spPr>
        <p:txBody>
          <a:bodyPr wrap="square">
            <a:spAutoFit/>
          </a:bodyPr>
          <a:lstStyle/>
          <a:p>
            <a:pPr marL="85725" indent="0">
              <a:buNone/>
            </a:pPr>
            <a:r>
              <a:rPr lang="en-US" sz="1600" b="1" i="1" dirty="0" smtClean="0">
                <a:ea typeface="Verdana" panose="020B0604030504040204" pitchFamily="34" charset="0"/>
                <a:cs typeface="Verdana" panose="020B0604030504040204" pitchFamily="34" charset="0"/>
              </a:rPr>
              <a:t>An annual VPI Local Plan must be created and submitted as a part of the VPI Application each spring. Answers to the following questions must be answered as evidence of each programs local plan for VPI: </a:t>
            </a:r>
          </a:p>
          <a:p>
            <a:pPr marL="85725" indent="0">
              <a:buNone/>
            </a:pPr>
            <a:endParaRPr lang="en-US" sz="900" dirty="0" smtClean="0">
              <a:ea typeface="Verdana" panose="020B0604030504040204" pitchFamily="34" charset="0"/>
              <a:cs typeface="Verdana" panose="020B0604030504040204" pitchFamily="34" charset="0"/>
            </a:endParaRPr>
          </a:p>
          <a:p>
            <a:pPr marL="342900" lvl="0" indent="-342900">
              <a:buFont typeface="+mj-lt"/>
              <a:buAutoNum type="arabicPeriod" startAt="6"/>
            </a:pPr>
            <a:r>
              <a:rPr lang="en-US" sz="1300" dirty="0"/>
              <a:t>Describe how often the VPI Steering Committee meets and how community resources and services are coordinated with child care providers, local social services, local health department, Head Start, and other community organizations. </a:t>
            </a:r>
          </a:p>
          <a:p>
            <a:pPr marL="342900" lvl="0" indent="-342900">
              <a:buFont typeface="+mj-lt"/>
              <a:buAutoNum type="arabicPeriod" startAt="6"/>
            </a:pPr>
            <a:r>
              <a:rPr lang="en-US" sz="1300" dirty="0"/>
              <a:t>List all members of the VPI Steering Committee by their titles and organizations they represent.  Describe how members are consulted to ensure federal funds are preserved and maximized for serving preschoolers. </a:t>
            </a:r>
          </a:p>
          <a:p>
            <a:pPr marL="342900" lvl="0" indent="-342900">
              <a:buFont typeface="+mj-lt"/>
              <a:buAutoNum type="arabicPeriod" startAt="6"/>
            </a:pPr>
            <a:r>
              <a:rPr lang="en-US" sz="1300" dirty="0"/>
              <a:t>Describe the intentional plan for implementing meaningful parental involvement and family engagement strategies throughout the school year.</a:t>
            </a:r>
          </a:p>
          <a:p>
            <a:pPr marL="342900" lvl="0" indent="-342900">
              <a:buFont typeface="+mj-lt"/>
              <a:buAutoNum type="arabicPeriod" startAt="6"/>
            </a:pPr>
            <a:r>
              <a:rPr lang="en-US" sz="1300" dirty="0"/>
              <a:t>Describe how leaders representing VPI and Early Childhood Special Education programs work together as a team to support inclusive practices of children with special needs in VPI classrooms. </a:t>
            </a:r>
          </a:p>
          <a:p>
            <a:pPr marL="342900" lvl="0" indent="-342900">
              <a:buFont typeface="+mj-lt"/>
              <a:buAutoNum type="arabicPeriod" startAt="6"/>
            </a:pPr>
            <a:r>
              <a:rPr lang="en-US" sz="1300" dirty="0"/>
              <a:t>What steps are you taking to ensure more children with special needs are served in inclusive classrooms than are served in early childhood special education self-contained classrooms?</a:t>
            </a:r>
          </a:p>
          <a:p>
            <a:pPr marL="342900" lvl="0" indent="-342900">
              <a:buFont typeface="+mj-lt"/>
              <a:buAutoNum type="arabicPeriod" startAt="6"/>
            </a:pPr>
            <a:r>
              <a:rPr lang="en-US" sz="1300" dirty="0"/>
              <a:t>Describe the transportation plan that is in place to ensure eligible VPI children have access to a safe method of transportation to and from the home setting and the VPI program site. Describe how the program will ensure that transportation does not prevent a barrier for providing full services to eligible children and their families.</a:t>
            </a:r>
          </a:p>
          <a:p>
            <a:pPr marL="85725" indent="0">
              <a:buNone/>
            </a:pPr>
            <a:endParaRPr lang="en-US" sz="1200" dirty="0">
              <a:ea typeface="Verdana" panose="020B0604030504040204" pitchFamily="34" charset="0"/>
              <a:cs typeface="Verdana" panose="020B0604030504040204" pitchFamily="34" charset="0"/>
            </a:endParaRPr>
          </a:p>
          <a:p>
            <a:pPr marL="85725" indent="0">
              <a:buNone/>
            </a:pPr>
            <a:endParaRPr lang="en-US" sz="12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912404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3200" dirty="0" smtClean="0"/>
              <a:t>Section 6: Submitting the VPI </a:t>
            </a:r>
            <a:r>
              <a:rPr lang="en-US" sz="3200" dirty="0" smtClean="0"/>
              <a:t>Application3 </a:t>
            </a:r>
            <a:endParaRPr lang="en-US" sz="3200" dirty="0"/>
          </a:p>
        </p:txBody>
      </p:sp>
      <p:sp>
        <p:nvSpPr>
          <p:cNvPr id="4" name="Rectangle 3"/>
          <p:cNvSpPr/>
          <p:nvPr/>
        </p:nvSpPr>
        <p:spPr>
          <a:xfrm>
            <a:off x="0" y="133350"/>
            <a:ext cx="8839200" cy="2554545"/>
          </a:xfrm>
          <a:prstGeom prst="rect">
            <a:avLst/>
          </a:prstGeom>
        </p:spPr>
        <p:txBody>
          <a:bodyPr wrap="square">
            <a:spAutoFit/>
          </a:bodyPr>
          <a:lstStyle/>
          <a:p>
            <a:pPr marL="85725" indent="0">
              <a:buNone/>
            </a:pPr>
            <a:r>
              <a:rPr lang="en-US" sz="1600" b="1" i="1" dirty="0" smtClean="0">
                <a:ea typeface="Verdana" panose="020B0604030504040204" pitchFamily="34" charset="0"/>
                <a:cs typeface="Verdana" panose="020B0604030504040204" pitchFamily="34" charset="0"/>
              </a:rPr>
              <a:t>School divisions must provide a local match of funds based on the composite index of local ability-to-pay.</a:t>
            </a:r>
          </a:p>
          <a:p>
            <a:pPr marL="85725" indent="0">
              <a:buNone/>
            </a:pPr>
            <a:endParaRPr lang="en-US" sz="1600" dirty="0">
              <a:ea typeface="Verdana" panose="020B0604030504040204" pitchFamily="34" charset="0"/>
              <a:cs typeface="Verdana" panose="020B0604030504040204" pitchFamily="34" charset="0"/>
            </a:endParaRPr>
          </a:p>
          <a:p>
            <a:pPr marL="85725"/>
            <a:r>
              <a:rPr lang="en-US" sz="1600" b="1" i="1" dirty="0">
                <a:solidFill>
                  <a:schemeClr val="tx2">
                    <a:lumMod val="60000"/>
                    <a:lumOff val="40000"/>
                  </a:schemeClr>
                </a:solidFill>
              </a:rPr>
              <a:t>Beginning in 2020-2021</a:t>
            </a:r>
            <a:r>
              <a:rPr lang="en-US" sz="1600" i="1" dirty="0">
                <a:solidFill>
                  <a:schemeClr val="tx2">
                    <a:lumMod val="60000"/>
                    <a:lumOff val="40000"/>
                  </a:schemeClr>
                </a:solidFill>
              </a:rPr>
              <a:t>:</a:t>
            </a:r>
            <a:r>
              <a:rPr lang="en-US" sz="1600" dirty="0">
                <a:solidFill>
                  <a:schemeClr val="tx2">
                    <a:lumMod val="60000"/>
                    <a:lumOff val="40000"/>
                  </a:schemeClr>
                </a:solidFill>
              </a:rPr>
              <a:t> </a:t>
            </a:r>
            <a:r>
              <a:rPr lang="en-US" sz="1600" dirty="0"/>
              <a:t>At least 50% of the local match will be cash and no more than 50 percent will be in-kind. </a:t>
            </a:r>
            <a:endParaRPr lang="en-US" sz="1600" dirty="0" smtClean="0"/>
          </a:p>
          <a:p>
            <a:pPr marL="85725"/>
            <a:endParaRPr lang="en-US" sz="1600" dirty="0"/>
          </a:p>
          <a:p>
            <a:pPr marL="85725"/>
            <a:r>
              <a:rPr lang="en-US" sz="1600" dirty="0" smtClean="0"/>
              <a:t>The </a:t>
            </a:r>
            <a:r>
              <a:rPr lang="en-US" sz="1600" dirty="0"/>
              <a:t>VDOE Office of Budget and Finance, in consultation with Early Childhood, hosted a webinar </a:t>
            </a:r>
            <a:r>
              <a:rPr lang="en-US" sz="1600" dirty="0" smtClean="0"/>
              <a:t>for </a:t>
            </a:r>
            <a:r>
              <a:rPr lang="en-US" sz="1600" dirty="0"/>
              <a:t>local budget contacts on February </a:t>
            </a:r>
            <a:r>
              <a:rPr lang="en-US" sz="1600" dirty="0" smtClean="0"/>
              <a:t>25, 2020. </a:t>
            </a:r>
            <a:r>
              <a:rPr lang="en-US" sz="1600" dirty="0"/>
              <a:t>A </a:t>
            </a:r>
            <a:r>
              <a:rPr lang="en-US" sz="1600" dirty="0">
                <a:hlinkClick r:id="rId2"/>
              </a:rPr>
              <a:t>recording of that webinar </a:t>
            </a:r>
            <a:r>
              <a:rPr lang="en-US" sz="1600" dirty="0"/>
              <a:t>is available. </a:t>
            </a:r>
          </a:p>
          <a:p>
            <a:pPr marL="85725" indent="0">
              <a:buNone/>
            </a:pPr>
            <a:endParaRPr lang="en-US" sz="1600" dirty="0">
              <a:ea typeface="Verdana" panose="020B0604030504040204" pitchFamily="34" charset="0"/>
              <a:cs typeface="Verdana" panose="020B0604030504040204" pitchFamily="34" charset="0"/>
            </a:endParaRPr>
          </a:p>
          <a:p>
            <a:pPr marL="85725" indent="0">
              <a:buNone/>
            </a:pPr>
            <a:endParaRPr lang="en-US" sz="16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269448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0" y="0"/>
            <a:ext cx="9144000" cy="857250"/>
          </a:xfrm>
        </p:spPr>
        <p:txBody>
          <a:bodyPr/>
          <a:lstStyle/>
          <a:p>
            <a:r>
              <a:rPr lang="en-US" sz="3200" dirty="0"/>
              <a:t>Section 6: Submitting the VPI </a:t>
            </a:r>
            <a:r>
              <a:rPr lang="en-US" sz="3200" dirty="0" smtClean="0"/>
              <a:t>Application4 </a:t>
            </a:r>
            <a:endParaRPr lang="en-US" sz="3200" dirty="0"/>
          </a:p>
        </p:txBody>
      </p:sp>
      <p:sp>
        <p:nvSpPr>
          <p:cNvPr id="5" name="TextBox 4"/>
          <p:cNvSpPr txBox="1"/>
          <p:nvPr/>
        </p:nvSpPr>
        <p:spPr>
          <a:xfrm>
            <a:off x="76200" y="57150"/>
            <a:ext cx="8763000" cy="3046988"/>
          </a:xfrm>
          <a:prstGeom prst="rect">
            <a:avLst/>
          </a:prstGeom>
          <a:noFill/>
        </p:spPr>
        <p:txBody>
          <a:bodyPr wrap="square" rtlCol="0">
            <a:spAutoFit/>
          </a:bodyPr>
          <a:lstStyle/>
          <a:p>
            <a:r>
              <a:rPr lang="en-US" sz="1600" b="1" dirty="0" smtClean="0"/>
              <a:t>Community Provider Settings</a:t>
            </a:r>
            <a:r>
              <a:rPr lang="en-US" sz="1600" dirty="0" smtClean="0"/>
              <a:t>: Mixed </a:t>
            </a:r>
            <a:r>
              <a:rPr lang="en-US" sz="1600" dirty="0"/>
              <a:t>delivery means that school-based preschool program, Head Start programs, licensed child care programs, and community-provider organizations are eligible to partner and work together to provide </a:t>
            </a:r>
            <a:r>
              <a:rPr lang="en-US" sz="1600" dirty="0" smtClean="0"/>
              <a:t>services</a:t>
            </a:r>
          </a:p>
          <a:p>
            <a:endParaRPr lang="en-US" sz="1600" dirty="0"/>
          </a:p>
          <a:p>
            <a:r>
              <a:rPr lang="en-US" sz="1600" dirty="0"/>
              <a:t>Localities that are looking to increase access for at-risk three- and four-year olds should consider collaborating with community providers to maximize impact. </a:t>
            </a:r>
            <a:endParaRPr lang="en-US" sz="1600" dirty="0" smtClean="0"/>
          </a:p>
          <a:p>
            <a:endParaRPr lang="en-US" sz="1600" dirty="0"/>
          </a:p>
          <a:p>
            <a:r>
              <a:rPr lang="en-US" sz="1600" b="1" i="1" dirty="0">
                <a:solidFill>
                  <a:schemeClr val="tx2">
                    <a:lumMod val="60000"/>
                    <a:lumOff val="40000"/>
                  </a:schemeClr>
                </a:solidFill>
              </a:rPr>
              <a:t>Beginning in 2020-2021</a:t>
            </a:r>
            <a:r>
              <a:rPr lang="en-US" sz="1600" i="1" dirty="0">
                <a:solidFill>
                  <a:schemeClr val="tx2">
                    <a:lumMod val="60000"/>
                    <a:lumOff val="40000"/>
                  </a:schemeClr>
                </a:solidFill>
              </a:rPr>
              <a:t>:</a:t>
            </a:r>
            <a:r>
              <a:rPr lang="en-US" sz="1600" dirty="0">
                <a:solidFill>
                  <a:schemeClr val="tx2">
                    <a:lumMod val="60000"/>
                    <a:lumOff val="40000"/>
                  </a:schemeClr>
                </a:solidFill>
              </a:rPr>
              <a:t> </a:t>
            </a:r>
            <a:r>
              <a:rPr lang="en-US" sz="1600" dirty="0"/>
              <a:t>Add-on funds for VPI slots offered in community-provider settings </a:t>
            </a:r>
            <a:r>
              <a:rPr lang="en-US" sz="1600" dirty="0" smtClean="0"/>
              <a:t>may be available.  </a:t>
            </a:r>
            <a:r>
              <a:rPr lang="en-US" sz="1600" dirty="0"/>
              <a:t>The amount of the add-on grants will vary by region with rates of either $3,500, $2,500, or $1,500 per </a:t>
            </a:r>
            <a:r>
              <a:rPr lang="en-US" sz="1600" dirty="0" smtClean="0"/>
              <a:t>child, if available.  </a:t>
            </a:r>
            <a:endParaRPr lang="en-US" sz="1600" dirty="0"/>
          </a:p>
          <a:p>
            <a:endParaRPr lang="en-US" sz="1600" dirty="0"/>
          </a:p>
          <a:p>
            <a:endParaRPr lang="en-US" sz="1600" dirty="0"/>
          </a:p>
        </p:txBody>
      </p:sp>
    </p:spTree>
    <p:extLst>
      <p:ext uri="{BB962C8B-B14F-4D97-AF65-F5344CB8AC3E}">
        <p14:creationId xmlns:p14="http://schemas.microsoft.com/office/powerpoint/2010/main" val="29144780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9750"/>
            <a:ext cx="9144000" cy="857250"/>
          </a:xfrm>
        </p:spPr>
        <p:txBody>
          <a:bodyPr/>
          <a:lstStyle/>
          <a:p>
            <a:r>
              <a:rPr lang="en-US" dirty="0" smtClean="0"/>
              <a:t>Questions and Answers</a:t>
            </a:r>
            <a:br>
              <a:rPr lang="en-US" dirty="0" smtClean="0"/>
            </a:br>
            <a:r>
              <a:rPr lang="en-US" dirty="0"/>
              <a:t/>
            </a:r>
            <a:br>
              <a:rPr lang="en-US" dirty="0"/>
            </a:br>
            <a:r>
              <a:rPr lang="en-US" sz="2000" dirty="0" smtClean="0"/>
              <a:t>Mark Allan – Mark.Allan@doe.Virginia.gov </a:t>
            </a:r>
            <a:br>
              <a:rPr lang="en-US" sz="2000" dirty="0" smtClean="0"/>
            </a:br>
            <a:r>
              <a:rPr lang="en-US" sz="2000" dirty="0" smtClean="0"/>
              <a:t>Erin Carroll – Erin.Carroll@doe.Virginia.gov </a:t>
            </a:r>
            <a:endParaRPr lang="en-US" sz="3600" dirty="0"/>
          </a:p>
        </p:txBody>
      </p:sp>
    </p:spTree>
    <p:extLst>
      <p:ext uri="{BB962C8B-B14F-4D97-AF65-F5344CB8AC3E}">
        <p14:creationId xmlns:p14="http://schemas.microsoft.com/office/powerpoint/2010/main" val="1855135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appendix</a:t>
            </a:r>
            <a:endParaRPr lang="en-US" dirty="0"/>
          </a:p>
        </p:txBody>
      </p:sp>
      <p:sp>
        <p:nvSpPr>
          <p:cNvPr id="2" name="Subtitle 1"/>
          <p:cNvSpPr>
            <a:spLocks noGrp="1"/>
          </p:cNvSpPr>
          <p:nvPr>
            <p:ph type="subTitle" idx="1"/>
          </p:nvPr>
        </p:nvSpPr>
        <p:spPr/>
        <p:txBody>
          <a:bodyPr>
            <a:normAutofit/>
          </a:bodyPr>
          <a:lstStyle/>
          <a:p>
            <a:r>
              <a:rPr lang="en-US" sz="4400" dirty="0" smtClean="0"/>
              <a:t>Appendix </a:t>
            </a:r>
            <a:endParaRPr lang="en-US" sz="4400" dirty="0"/>
          </a:p>
        </p:txBody>
      </p:sp>
    </p:spTree>
    <p:extLst>
      <p:ext uri="{BB962C8B-B14F-4D97-AF65-F5344CB8AC3E}">
        <p14:creationId xmlns:p14="http://schemas.microsoft.com/office/powerpoint/2010/main" val="11223771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EC Contacts </a:t>
            </a:r>
            <a:endParaRPr lang="en-US" dirty="0"/>
          </a:p>
        </p:txBody>
      </p:sp>
      <p:graphicFrame>
        <p:nvGraphicFramePr>
          <p:cNvPr id="5" name="Table 4" descr="VDOE Webpage"/>
          <p:cNvGraphicFramePr>
            <a:graphicFrameLocks noGrp="1"/>
          </p:cNvGraphicFramePr>
          <p:nvPr>
            <p:extLst>
              <p:ext uri="{D42A27DB-BD31-4B8C-83A1-F6EECF244321}">
                <p14:modId xmlns:p14="http://schemas.microsoft.com/office/powerpoint/2010/main" val="1889634042"/>
              </p:ext>
            </p:extLst>
          </p:nvPr>
        </p:nvGraphicFramePr>
        <p:xfrm>
          <a:off x="266700" y="1047750"/>
          <a:ext cx="8610600" cy="3119667"/>
        </p:xfrm>
        <a:graphic>
          <a:graphicData uri="http://schemas.openxmlformats.org/drawingml/2006/table">
            <a:tbl>
              <a:tblPr firstRow="1" bandRow="1">
                <a:tableStyleId>{073A0DAA-6AF3-43AB-8588-CEC1D06C72B9}</a:tableStyleId>
              </a:tblPr>
              <a:tblGrid>
                <a:gridCol w="4305300">
                  <a:extLst>
                    <a:ext uri="{9D8B030D-6E8A-4147-A177-3AD203B41FA5}">
                      <a16:colId xmlns:a16="http://schemas.microsoft.com/office/drawing/2014/main" val="36297264"/>
                    </a:ext>
                  </a:extLst>
                </a:gridCol>
                <a:gridCol w="4305300">
                  <a:extLst>
                    <a:ext uri="{9D8B030D-6E8A-4147-A177-3AD203B41FA5}">
                      <a16:colId xmlns:a16="http://schemas.microsoft.com/office/drawing/2014/main" val="2409483981"/>
                    </a:ext>
                  </a:extLst>
                </a:gridCol>
              </a:tblGrid>
              <a:tr h="473534">
                <a:tc>
                  <a:txBody>
                    <a:bodyPr/>
                    <a:lstStyle/>
                    <a:p>
                      <a:pPr algn="ctr"/>
                      <a:r>
                        <a:rPr lang="en-US" dirty="0" smtClean="0"/>
                        <a:t>Topic </a:t>
                      </a:r>
                      <a:endParaRPr lang="en-US" dirty="0"/>
                    </a:p>
                  </a:txBody>
                  <a:tcPr/>
                </a:tc>
                <a:tc>
                  <a:txBody>
                    <a:bodyPr/>
                    <a:lstStyle/>
                    <a:p>
                      <a:pPr algn="ctr"/>
                      <a:r>
                        <a:rPr lang="en-US" dirty="0" smtClean="0"/>
                        <a:t>Individual</a:t>
                      </a:r>
                      <a:r>
                        <a:rPr lang="en-US" baseline="0" dirty="0" smtClean="0"/>
                        <a:t> </a:t>
                      </a:r>
                      <a:endParaRPr lang="en-US" dirty="0"/>
                    </a:p>
                  </a:txBody>
                  <a:tcPr/>
                </a:tc>
                <a:extLst>
                  <a:ext uri="{0D108BD9-81ED-4DB2-BD59-A6C34878D82A}">
                    <a16:rowId xmlns:a16="http://schemas.microsoft.com/office/drawing/2014/main" val="4179921162"/>
                  </a:ext>
                </a:extLst>
              </a:tr>
              <a:tr h="817333">
                <a:tc>
                  <a:txBody>
                    <a:bodyPr/>
                    <a:lstStyle/>
                    <a:p>
                      <a:r>
                        <a:rPr lang="en-US" dirty="0" smtClean="0"/>
                        <a:t>VPI Program &amp;</a:t>
                      </a:r>
                      <a:r>
                        <a:rPr lang="en-US" baseline="0" dirty="0" smtClean="0"/>
                        <a:t> G</a:t>
                      </a:r>
                      <a:r>
                        <a:rPr lang="en-US" dirty="0" smtClean="0"/>
                        <a:t>uidelines</a:t>
                      </a:r>
                    </a:p>
                    <a:p>
                      <a:r>
                        <a:rPr lang="en-US" dirty="0" smtClean="0"/>
                        <a:t>VPI Application and Verification Report </a:t>
                      </a:r>
                      <a:endParaRPr lang="en-US" dirty="0"/>
                    </a:p>
                  </a:txBody>
                  <a:tcPr/>
                </a:tc>
                <a:tc>
                  <a:txBody>
                    <a:bodyPr/>
                    <a:lstStyle/>
                    <a:p>
                      <a:r>
                        <a:rPr lang="en-US" dirty="0" smtClean="0"/>
                        <a:t>Mark Allan</a:t>
                      </a:r>
                    </a:p>
                    <a:p>
                      <a:r>
                        <a:rPr lang="en-US" dirty="0" smtClean="0"/>
                        <a:t>Associate Director of </a:t>
                      </a:r>
                      <a:r>
                        <a:rPr lang="en-US" dirty="0" err="1" smtClean="0"/>
                        <a:t>PreK</a:t>
                      </a:r>
                      <a:r>
                        <a:rPr lang="en-US" dirty="0" smtClean="0"/>
                        <a:t> Programs</a:t>
                      </a:r>
                    </a:p>
                    <a:p>
                      <a:r>
                        <a:rPr lang="en-US" dirty="0" smtClean="0">
                          <a:hlinkClick r:id="rId2"/>
                        </a:rPr>
                        <a:t>Mark.Allan@doe.virginia.gov</a:t>
                      </a:r>
                      <a:r>
                        <a:rPr lang="en-US" dirty="0" smtClean="0"/>
                        <a:t> </a:t>
                      </a:r>
                      <a:endParaRPr lang="en-US" dirty="0"/>
                    </a:p>
                  </a:txBody>
                  <a:tcPr/>
                </a:tc>
                <a:extLst>
                  <a:ext uri="{0D108BD9-81ED-4DB2-BD59-A6C34878D82A}">
                    <a16:rowId xmlns:a16="http://schemas.microsoft.com/office/drawing/2014/main" val="4216214025"/>
                  </a:ext>
                </a:extLst>
              </a:tr>
              <a:tr h="817333">
                <a:tc>
                  <a:txBody>
                    <a:bodyPr/>
                    <a:lstStyle/>
                    <a:p>
                      <a:r>
                        <a:rPr lang="en-US" dirty="0" smtClean="0"/>
                        <a:t>Curriculum </a:t>
                      </a:r>
                    </a:p>
                    <a:p>
                      <a:r>
                        <a:rPr lang="en-US" dirty="0" smtClean="0"/>
                        <a:t>Early Learning Developmental Standards </a:t>
                      </a:r>
                    </a:p>
                    <a:p>
                      <a:r>
                        <a:rPr lang="en-US" dirty="0" err="1" smtClean="0"/>
                        <a:t>PreK</a:t>
                      </a:r>
                      <a:r>
                        <a:rPr lang="en-US" dirty="0" smtClean="0"/>
                        <a:t> Pilot Child Behavior</a:t>
                      </a:r>
                      <a:r>
                        <a:rPr lang="en-US" baseline="0" dirty="0" smtClean="0"/>
                        <a:t> </a:t>
                      </a:r>
                      <a:r>
                        <a:rPr lang="en-US" baseline="0" smtClean="0"/>
                        <a:t>Rating Scale </a:t>
                      </a:r>
                      <a:endParaRPr lang="en-US" dirty="0"/>
                    </a:p>
                  </a:txBody>
                  <a:tcPr/>
                </a:tc>
                <a:tc>
                  <a:txBody>
                    <a:bodyPr/>
                    <a:lstStyle/>
                    <a:p>
                      <a:r>
                        <a:rPr lang="en-US" sz="1800" u="sng" dirty="0" smtClean="0"/>
                        <a:t>Tamilah Richardson</a:t>
                      </a:r>
                    </a:p>
                    <a:p>
                      <a:r>
                        <a:rPr lang="en-US" sz="1800" u="sng" dirty="0" smtClean="0"/>
                        <a:t>Associate Director of EC Learning </a:t>
                      </a:r>
                      <a:endParaRPr lang="en-US" sz="1800" u="sng" dirty="0" smtClean="0">
                        <a:hlinkClick r:id="rId3"/>
                      </a:endParaRPr>
                    </a:p>
                    <a:p>
                      <a:r>
                        <a:rPr lang="en-US" sz="1800" u="sng" dirty="0" smtClean="0">
                          <a:hlinkClick r:id="rId3"/>
                        </a:rPr>
                        <a:t>Tamilah.Richardson@doe.virginia.gov</a:t>
                      </a:r>
                      <a:endParaRPr lang="en-US" dirty="0"/>
                    </a:p>
                  </a:txBody>
                  <a:tcPr/>
                </a:tc>
                <a:extLst>
                  <a:ext uri="{0D108BD9-81ED-4DB2-BD59-A6C34878D82A}">
                    <a16:rowId xmlns:a16="http://schemas.microsoft.com/office/drawing/2014/main" val="1499635108"/>
                  </a:ext>
                </a:extLst>
              </a:tr>
              <a:tr h="817333">
                <a:tc>
                  <a:txBody>
                    <a:bodyPr/>
                    <a:lstStyle/>
                    <a:p>
                      <a:r>
                        <a:rPr lang="en-US" dirty="0" smtClean="0"/>
                        <a:t>External CLASS Observations</a:t>
                      </a:r>
                    </a:p>
                    <a:p>
                      <a:r>
                        <a:rPr lang="en-US" dirty="0" smtClean="0"/>
                        <a:t>EC</a:t>
                      </a:r>
                      <a:r>
                        <a:rPr lang="en-US" baseline="0" dirty="0" smtClean="0"/>
                        <a:t> Professional Development Planning </a:t>
                      </a:r>
                      <a:endParaRPr lang="en-US" dirty="0"/>
                    </a:p>
                  </a:txBody>
                  <a:tcPr/>
                </a:tc>
                <a:tc>
                  <a:txBody>
                    <a:bodyPr/>
                    <a:lstStyle/>
                    <a:p>
                      <a:r>
                        <a:rPr lang="en-US" dirty="0" smtClean="0">
                          <a:hlinkClick r:id="rId4"/>
                        </a:rPr>
                        <a:t>aeii@virginia.edu</a:t>
                      </a:r>
                      <a:r>
                        <a:rPr lang="en-US" dirty="0" smtClean="0"/>
                        <a:t> </a:t>
                      </a:r>
                      <a:endParaRPr lang="en-US" dirty="0"/>
                    </a:p>
                  </a:txBody>
                  <a:tcPr/>
                </a:tc>
                <a:extLst>
                  <a:ext uri="{0D108BD9-81ED-4DB2-BD59-A6C34878D82A}">
                    <a16:rowId xmlns:a16="http://schemas.microsoft.com/office/drawing/2014/main" val="803838090"/>
                  </a:ext>
                </a:extLst>
              </a:tr>
            </a:tbl>
          </a:graphicData>
        </a:graphic>
      </p:graphicFrame>
    </p:spTree>
    <p:extLst>
      <p:ext uri="{BB962C8B-B14F-4D97-AF65-F5344CB8AC3E}">
        <p14:creationId xmlns:p14="http://schemas.microsoft.com/office/powerpoint/2010/main" val="5514460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Websites </a:t>
            </a:r>
            <a:endParaRPr lang="en-US" dirty="0"/>
          </a:p>
        </p:txBody>
      </p:sp>
      <p:sp>
        <p:nvSpPr>
          <p:cNvPr id="5" name="TextBox 4"/>
          <p:cNvSpPr txBox="1"/>
          <p:nvPr/>
        </p:nvSpPr>
        <p:spPr>
          <a:xfrm>
            <a:off x="152400" y="1047750"/>
            <a:ext cx="87630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2" action="ppaction://hlinkfile"/>
              </a:rPr>
              <a:t>Advancing Effective Interactions &amp; Instruction (</a:t>
            </a:r>
            <a:r>
              <a:rPr lang="en-US" dirty="0" smtClean="0">
                <a:hlinkClick r:id="rId2" action="ppaction://hlinkfile"/>
              </a:rPr>
              <a:t>AEII)</a:t>
            </a:r>
            <a:endParaRPr lang="en-US" dirty="0" smtClean="0"/>
          </a:p>
          <a:p>
            <a:pPr marL="285750" indent="-285750">
              <a:buFont typeface="Arial" panose="020B0604020202020204" pitchFamily="34" charset="0"/>
              <a:buChar char="•"/>
            </a:pPr>
            <a:r>
              <a:rPr lang="en-US" dirty="0" smtClean="0">
                <a:hlinkClick r:id="rId3"/>
              </a:rPr>
              <a:t>PALS </a:t>
            </a:r>
            <a:r>
              <a:rPr lang="en-US" dirty="0" err="1" smtClean="0">
                <a:hlinkClick r:id="rId3"/>
              </a:rPr>
              <a:t>P</a:t>
            </a:r>
            <a:r>
              <a:rPr lang="en-US" dirty="0" err="1" smtClean="0">
                <a:hlinkClick r:id="rId3"/>
              </a:rPr>
              <a:t>reK</a:t>
            </a:r>
            <a:r>
              <a:rPr lang="en-US" dirty="0" smtClean="0"/>
              <a:t> </a:t>
            </a:r>
          </a:p>
          <a:p>
            <a:pPr marL="285750" indent="-285750">
              <a:buFont typeface="Arial" panose="020B0604020202020204" pitchFamily="34" charset="0"/>
              <a:buChar char="•"/>
            </a:pPr>
            <a:r>
              <a:rPr lang="en-US" dirty="0" smtClean="0">
                <a:hlinkClick r:id="rId4"/>
              </a:rPr>
              <a:t>VDOE </a:t>
            </a:r>
            <a:r>
              <a:rPr lang="en-US" dirty="0">
                <a:hlinkClick r:id="rId4"/>
              </a:rPr>
              <a:t>Procurement Site </a:t>
            </a:r>
            <a:r>
              <a:rPr lang="en-US" dirty="0" smtClean="0">
                <a:hlinkClick r:id="rId4"/>
              </a:rPr>
              <a:t>(Request </a:t>
            </a:r>
            <a:r>
              <a:rPr lang="en-US" dirty="0" err="1" smtClean="0">
                <a:hlinkClick r:id="rId4"/>
              </a:rPr>
              <a:t>Teachstone</a:t>
            </a:r>
            <a:r>
              <a:rPr lang="en-US" dirty="0" smtClean="0">
                <a:hlinkClick r:id="rId4"/>
              </a:rPr>
              <a:t> State Contract) </a:t>
            </a:r>
            <a:endParaRPr lang="en-US" dirty="0" smtClean="0"/>
          </a:p>
          <a:p>
            <a:pPr marL="285750" indent="-285750">
              <a:buFont typeface="Arial" panose="020B0604020202020204" pitchFamily="34" charset="0"/>
              <a:buChar char="•"/>
            </a:pPr>
            <a:r>
              <a:rPr lang="en-US" dirty="0" smtClean="0">
                <a:hlinkClick r:id="rId5"/>
              </a:rPr>
              <a:t>Single Sign-on Web Systems (SSWS)</a:t>
            </a:r>
            <a:endParaRPr lang="en-US" dirty="0" smtClean="0"/>
          </a:p>
          <a:p>
            <a:pPr marL="285750" indent="-285750">
              <a:buFont typeface="Arial" panose="020B0604020202020204" pitchFamily="34" charset="0"/>
              <a:buChar char="•"/>
            </a:pPr>
            <a:r>
              <a:rPr lang="en-US" dirty="0" smtClean="0">
                <a:hlinkClick r:id="rId5"/>
              </a:rPr>
              <a:t>Student </a:t>
            </a:r>
            <a:r>
              <a:rPr lang="en-US" dirty="0" smtClean="0">
                <a:hlinkClick r:id="rId5"/>
              </a:rPr>
              <a:t>Record </a:t>
            </a:r>
            <a:r>
              <a:rPr lang="en-US" dirty="0" smtClean="0">
                <a:hlinkClick r:id="rId5"/>
              </a:rPr>
              <a:t>Collection</a:t>
            </a:r>
            <a:endParaRPr lang="en-US" dirty="0" smtClean="0"/>
          </a:p>
          <a:p>
            <a:pPr marL="285750" indent="-285750">
              <a:buFont typeface="Arial" panose="020B0604020202020204" pitchFamily="34" charset="0"/>
              <a:buChar char="•"/>
            </a:pPr>
            <a:r>
              <a:rPr lang="en-US" dirty="0">
                <a:hlinkClick r:id="rId6"/>
              </a:rPr>
              <a:t>Superintendent’s </a:t>
            </a:r>
            <a:r>
              <a:rPr lang="en-US" dirty="0" smtClean="0">
                <a:hlinkClick r:id="rId6"/>
              </a:rPr>
              <a:t>Memos</a:t>
            </a:r>
            <a:endParaRPr lang="en-US" dirty="0"/>
          </a:p>
          <a:p>
            <a:pPr marL="285750" indent="-285750">
              <a:buFont typeface="Arial" panose="020B0604020202020204" pitchFamily="34" charset="0"/>
              <a:buChar char="•"/>
            </a:pPr>
            <a:r>
              <a:rPr lang="en-US" dirty="0">
                <a:hlinkClick r:id="rId7"/>
              </a:rPr>
              <a:t>VPI </a:t>
            </a:r>
            <a:r>
              <a:rPr lang="en-US" dirty="0">
                <a:hlinkClick r:id="rId7"/>
              </a:rPr>
              <a:t>W</a:t>
            </a:r>
            <a:r>
              <a:rPr lang="en-US" dirty="0" smtClean="0">
                <a:hlinkClick r:id="rId7"/>
              </a:rPr>
              <a:t>ebsite</a:t>
            </a:r>
            <a:endParaRPr lang="en-US" dirty="0"/>
          </a:p>
        </p:txBody>
      </p:sp>
    </p:spTree>
    <p:extLst>
      <p:ext uri="{BB962C8B-B14F-4D97-AF65-F5344CB8AC3E}">
        <p14:creationId xmlns:p14="http://schemas.microsoft.com/office/powerpoint/2010/main" val="37816247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Recorded Webinars </a:t>
            </a:r>
            <a:endParaRPr lang="en-US" dirty="0"/>
          </a:p>
        </p:txBody>
      </p:sp>
      <p:graphicFrame>
        <p:nvGraphicFramePr>
          <p:cNvPr id="4" name="Table 3" descr="VDOE Webpage"/>
          <p:cNvGraphicFramePr>
            <a:graphicFrameLocks noGrp="1"/>
          </p:cNvGraphicFramePr>
          <p:nvPr>
            <p:extLst>
              <p:ext uri="{D42A27DB-BD31-4B8C-83A1-F6EECF244321}">
                <p14:modId xmlns:p14="http://schemas.microsoft.com/office/powerpoint/2010/main" val="2376265735"/>
              </p:ext>
            </p:extLst>
          </p:nvPr>
        </p:nvGraphicFramePr>
        <p:xfrm>
          <a:off x="609600" y="1581150"/>
          <a:ext cx="7772400" cy="2199640"/>
        </p:xfrm>
        <a:graphic>
          <a:graphicData uri="http://schemas.openxmlformats.org/drawingml/2006/table">
            <a:tbl>
              <a:tblPr firstRow="1" bandRow="1">
                <a:tableStyleId>{073A0DAA-6AF3-43AB-8588-CEC1D06C72B9}</a:tableStyleId>
              </a:tblPr>
              <a:tblGrid>
                <a:gridCol w="3886200">
                  <a:extLst>
                    <a:ext uri="{9D8B030D-6E8A-4147-A177-3AD203B41FA5}">
                      <a16:colId xmlns:a16="http://schemas.microsoft.com/office/drawing/2014/main" val="1330840718"/>
                    </a:ext>
                  </a:extLst>
                </a:gridCol>
                <a:gridCol w="3886200">
                  <a:extLst>
                    <a:ext uri="{9D8B030D-6E8A-4147-A177-3AD203B41FA5}">
                      <a16:colId xmlns:a16="http://schemas.microsoft.com/office/drawing/2014/main" val="3384055183"/>
                    </a:ext>
                  </a:extLst>
                </a:gridCol>
              </a:tblGrid>
              <a:tr h="370840">
                <a:tc>
                  <a:txBody>
                    <a:bodyPr/>
                    <a:lstStyle/>
                    <a:p>
                      <a:pPr algn="ctr"/>
                      <a:r>
                        <a:rPr lang="en-US" dirty="0" smtClean="0"/>
                        <a:t>Webinar Content</a:t>
                      </a:r>
                      <a:endParaRPr lang="en-US" dirty="0"/>
                    </a:p>
                  </a:txBody>
                  <a:tcPr/>
                </a:tc>
                <a:tc>
                  <a:txBody>
                    <a:bodyPr/>
                    <a:lstStyle/>
                    <a:p>
                      <a:pPr algn="ctr"/>
                      <a:r>
                        <a:rPr lang="en-US" dirty="0" smtClean="0"/>
                        <a:t>Link </a:t>
                      </a:r>
                      <a:endParaRPr lang="en-US" dirty="0"/>
                    </a:p>
                  </a:txBody>
                  <a:tcPr/>
                </a:tc>
                <a:extLst>
                  <a:ext uri="{0D108BD9-81ED-4DB2-BD59-A6C34878D82A}">
                    <a16:rowId xmlns:a16="http://schemas.microsoft.com/office/drawing/2014/main" val="338822020"/>
                  </a:ext>
                </a:extLst>
              </a:tr>
              <a:tr h="370840">
                <a:tc>
                  <a:txBody>
                    <a:bodyPr/>
                    <a:lstStyle/>
                    <a:p>
                      <a:r>
                        <a:rPr lang="en-US" dirty="0" smtClean="0"/>
                        <a:t>Completing the Spring</a:t>
                      </a:r>
                      <a:r>
                        <a:rPr lang="en-US" baseline="0" dirty="0" smtClean="0"/>
                        <a:t> </a:t>
                      </a:r>
                      <a:r>
                        <a:rPr lang="en-US" dirty="0" smtClean="0"/>
                        <a:t>2020 VPI Application in SSWS </a:t>
                      </a:r>
                      <a:endParaRPr lang="en-US" dirty="0"/>
                    </a:p>
                  </a:txBody>
                  <a:tcPr/>
                </a:tc>
                <a:tc>
                  <a:txBody>
                    <a:bodyPr/>
                    <a:lstStyle/>
                    <a:p>
                      <a:r>
                        <a:rPr lang="en-US" sz="1800" kern="1200" dirty="0" smtClean="0">
                          <a:effectLst/>
                        </a:rPr>
                        <a:t>May</a:t>
                      </a:r>
                      <a:r>
                        <a:rPr lang="en-US" sz="1800" kern="1200" baseline="0" dirty="0" smtClean="0">
                          <a:effectLst/>
                        </a:rPr>
                        <a:t> 1, 2020 </a:t>
                      </a:r>
                    </a:p>
                    <a:p>
                      <a:r>
                        <a:rPr lang="en-US" sz="1800" kern="1200" dirty="0" smtClean="0">
                          <a:effectLst/>
                        </a:rPr>
                        <a:t> </a:t>
                      </a:r>
                      <a:r>
                        <a:rPr lang="en-US" sz="1800" u="sng" kern="1200" dirty="0" smtClean="0">
                          <a:effectLst/>
                          <a:hlinkClick r:id="rId2"/>
                        </a:rPr>
                        <a:t>May 1 VPI Application Webinar</a:t>
                      </a:r>
                      <a:r>
                        <a:rPr lang="en-US" sz="1800" kern="1200" dirty="0" smtClean="0">
                          <a:effectLst/>
                        </a:rPr>
                        <a:t>  (password: 0f@253F5)</a:t>
                      </a:r>
                      <a:endParaRPr lang="en-US" dirty="0"/>
                    </a:p>
                  </a:txBody>
                  <a:tcPr/>
                </a:tc>
                <a:extLst>
                  <a:ext uri="{0D108BD9-81ED-4DB2-BD59-A6C34878D82A}">
                    <a16:rowId xmlns:a16="http://schemas.microsoft.com/office/drawing/2014/main" val="759433053"/>
                  </a:ext>
                </a:extLst>
              </a:tr>
              <a:tr h="370840">
                <a:tc>
                  <a:txBody>
                    <a:bodyPr/>
                    <a:lstStyle/>
                    <a:p>
                      <a:r>
                        <a:rPr lang="en-US" sz="1800" b="0" i="0" kern="1200" dirty="0" smtClean="0">
                          <a:solidFill>
                            <a:schemeClr val="dk1"/>
                          </a:solidFill>
                          <a:effectLst/>
                          <a:latin typeface="+mn-lt"/>
                          <a:ea typeface="+mn-ea"/>
                          <a:cs typeface="+mn-cs"/>
                        </a:rPr>
                        <a:t>VPI Guidelines.</a:t>
                      </a:r>
                      <a:endParaRPr lang="en-US" dirty="0"/>
                    </a:p>
                  </a:txBody>
                  <a:tcPr/>
                </a:tc>
                <a:tc>
                  <a:txBody>
                    <a:bodyPr/>
                    <a:lstStyle/>
                    <a:p>
                      <a:r>
                        <a:rPr lang="en-US" sz="1800" b="0" i="0" u="none" strike="noStrike" kern="1200" dirty="0" smtClean="0">
                          <a:solidFill>
                            <a:schemeClr val="dk1"/>
                          </a:solidFill>
                          <a:effectLst/>
                          <a:latin typeface="+mn-lt"/>
                          <a:ea typeface="+mn-ea"/>
                          <a:cs typeface="+mn-cs"/>
                        </a:rPr>
                        <a:t>May 21,</a:t>
                      </a:r>
                      <a:r>
                        <a:rPr lang="en-US" sz="1800" b="0" i="0" u="none" strike="noStrike" kern="1200" baseline="0" dirty="0" smtClean="0">
                          <a:solidFill>
                            <a:schemeClr val="dk1"/>
                          </a:solidFill>
                          <a:effectLst/>
                          <a:latin typeface="+mn-lt"/>
                          <a:ea typeface="+mn-ea"/>
                          <a:cs typeface="+mn-cs"/>
                        </a:rPr>
                        <a:t> 2020 </a:t>
                      </a:r>
                      <a:endParaRPr lang="en-US" sz="1800" b="0" i="0" u="none" strike="noStrike" kern="1200" dirty="0" smtClean="0">
                        <a:solidFill>
                          <a:schemeClr val="dk1"/>
                        </a:solidFill>
                        <a:effectLst/>
                        <a:latin typeface="+mn-lt"/>
                        <a:ea typeface="+mn-ea"/>
                        <a:cs typeface="+mn-cs"/>
                        <a:hlinkClick r:id="rId3"/>
                      </a:endParaRPr>
                    </a:p>
                    <a:p>
                      <a:r>
                        <a:rPr lang="en-US" sz="1800" b="0" i="0" u="none" strike="noStrike" kern="1200" dirty="0" smtClean="0">
                          <a:solidFill>
                            <a:schemeClr val="dk1"/>
                          </a:solidFill>
                          <a:effectLst/>
                          <a:latin typeface="+mn-lt"/>
                          <a:ea typeface="+mn-ea"/>
                          <a:cs typeface="+mn-cs"/>
                          <a:hlinkClick r:id="rId3"/>
                        </a:rPr>
                        <a:t>A recording of the webinar is now available</a:t>
                      </a:r>
                      <a:endParaRPr lang="en-US" dirty="0"/>
                    </a:p>
                  </a:txBody>
                  <a:tcPr/>
                </a:tc>
                <a:extLst>
                  <a:ext uri="{0D108BD9-81ED-4DB2-BD59-A6C34878D82A}">
                    <a16:rowId xmlns:a16="http://schemas.microsoft.com/office/drawing/2014/main" val="3260283733"/>
                  </a:ext>
                </a:extLst>
              </a:tr>
            </a:tbl>
          </a:graphicData>
        </a:graphic>
      </p:graphicFrame>
    </p:spTree>
    <p:extLst>
      <p:ext uri="{BB962C8B-B14F-4D97-AF65-F5344CB8AC3E}">
        <p14:creationId xmlns:p14="http://schemas.microsoft.com/office/powerpoint/2010/main" val="7190065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descr="VDOE Webpage">
            <a:extLst>
              <a:ext uri="{FF2B5EF4-FFF2-40B4-BE49-F238E27FC236}">
                <a16:creationId xmlns:a16="http://schemas.microsoft.com/office/drawing/2014/main" id="{CBB2B1F0-0DD6-4744-9A46-7A344FB48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0"/>
            <a:ext cx="6858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7F9943CD-02BC-C04C-BC0F-A3AA88DACE22}"/>
              </a:ext>
            </a:extLst>
          </p:cNvPr>
          <p:cNvSpPr>
            <a:spLocks noGrp="1"/>
          </p:cNvSpPr>
          <p:nvPr>
            <p:ph type="title"/>
          </p:nvPr>
        </p:nvSpPr>
        <p:spPr>
          <a:xfrm>
            <a:off x="-5316" y="0"/>
            <a:ext cx="9073116" cy="1439356"/>
          </a:xfrm>
        </p:spPr>
        <p:txBody>
          <a:bodyPr anchor="b">
            <a:normAutofit/>
          </a:bodyPr>
          <a:lstStyle/>
          <a:p>
            <a:r>
              <a:rPr lang="en-US" sz="3900" b="1" dirty="0"/>
              <a:t>PALS Pre-K </a:t>
            </a:r>
            <a:br>
              <a:rPr lang="en-US" sz="3900" b="1" dirty="0"/>
            </a:br>
            <a:r>
              <a:rPr lang="en-US" sz="3900" b="1" dirty="0"/>
              <a:t>Training Resources</a:t>
            </a:r>
          </a:p>
        </p:txBody>
      </p:sp>
      <p:sp>
        <p:nvSpPr>
          <p:cNvPr id="10" name="Rectangle 9" descr="VDOE Webpage">
            <a:extLst>
              <a:ext uri="{FF2B5EF4-FFF2-40B4-BE49-F238E27FC236}">
                <a16:creationId xmlns:a16="http://schemas.microsoft.com/office/drawing/2014/main"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0098" y="2174945"/>
            <a:ext cx="5879021"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12" name="Rectangle 11" descr="VDOE Webpage">
            <a:extLst>
              <a:ext uri="{FF2B5EF4-FFF2-40B4-BE49-F238E27FC236}">
                <a16:creationId xmlns:a16="http://schemas.microsoft.com/office/drawing/2014/main"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616202" y="2082023"/>
            <a:ext cx="1053819" cy="1028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3" name="Subtitle 2">
            <a:extLst>
              <a:ext uri="{FF2B5EF4-FFF2-40B4-BE49-F238E27FC236}">
                <a16:creationId xmlns:a16="http://schemas.microsoft.com/office/drawing/2014/main" id="{68ECFAF5-D937-F447-B7C0-5D4C9B359393}"/>
              </a:ext>
            </a:extLst>
          </p:cNvPr>
          <p:cNvSpPr>
            <a:spLocks noGrp="1"/>
          </p:cNvSpPr>
          <p:nvPr>
            <p:ph idx="1"/>
          </p:nvPr>
        </p:nvSpPr>
        <p:spPr>
          <a:xfrm>
            <a:off x="1828800" y="2419350"/>
            <a:ext cx="5911596" cy="2179265"/>
          </a:xfrm>
        </p:spPr>
        <p:txBody>
          <a:bodyPr>
            <a:normAutofit/>
          </a:bodyPr>
          <a:lstStyle/>
          <a:p>
            <a:r>
              <a:rPr lang="en-US" sz="3300" dirty="0"/>
              <a:t>Assessment Videos</a:t>
            </a:r>
          </a:p>
          <a:p>
            <a:r>
              <a:rPr lang="en-US" sz="3300" dirty="0"/>
              <a:t>Certification Tutorial</a:t>
            </a:r>
          </a:p>
        </p:txBody>
      </p:sp>
    </p:spTree>
    <p:extLst>
      <p:ext uri="{BB962C8B-B14F-4D97-AF65-F5344CB8AC3E}">
        <p14:creationId xmlns:p14="http://schemas.microsoft.com/office/powerpoint/2010/main" val="1992016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1733550"/>
            <a:ext cx="9067800" cy="1524000"/>
          </a:xfrm>
        </p:spPr>
        <p:txBody>
          <a:bodyPr>
            <a:normAutofit fontScale="62500" lnSpcReduction="20000"/>
          </a:bodyPr>
          <a:lstStyle/>
          <a:p>
            <a:pPr algn="l"/>
            <a:r>
              <a:rPr lang="en-US" dirty="0"/>
              <a:t>With such funds as are appropriated for this purpose, the General Assembly hereby establishes a grant program to be disbursed by the Department of Education to schools and community-based organizations to provide quality preschool programs for at-risk four-year-olds who are unserved by Head Start programs and for at-risk five-year-olds who are not eligible to attend kindergarten. (§ </a:t>
            </a:r>
            <a:r>
              <a:rPr lang="en-US" u="sng" dirty="0">
                <a:hlinkClick r:id="rId2"/>
              </a:rPr>
              <a:t>22.1-199.1</a:t>
            </a:r>
            <a:r>
              <a:rPr lang="en-US" dirty="0"/>
              <a:t> (C) )</a:t>
            </a:r>
          </a:p>
          <a:p>
            <a:endParaRPr lang="en-US" dirty="0" smtClean="0"/>
          </a:p>
        </p:txBody>
      </p:sp>
      <p:sp>
        <p:nvSpPr>
          <p:cNvPr id="3" name="Title 2"/>
          <p:cNvSpPr>
            <a:spLocks noGrp="1"/>
          </p:cNvSpPr>
          <p:nvPr>
            <p:ph type="title"/>
          </p:nvPr>
        </p:nvSpPr>
        <p:spPr>
          <a:xfrm>
            <a:off x="0" y="0"/>
            <a:ext cx="9144000" cy="857250"/>
          </a:xfrm>
        </p:spPr>
        <p:txBody>
          <a:bodyPr/>
          <a:lstStyle/>
          <a:p>
            <a:r>
              <a:rPr lang="en-US" sz="4000" i="1" dirty="0">
                <a:latin typeface="Verdana" panose="020B0604030504040204" pitchFamily="34" charset="0"/>
                <a:ea typeface="Verdana" panose="020B0604030504040204" pitchFamily="34" charset="0"/>
                <a:cs typeface="Verdana" panose="020B0604030504040204" pitchFamily="34" charset="0"/>
              </a:rPr>
              <a:t>Code of Virginia </a:t>
            </a:r>
            <a:r>
              <a:rPr lang="en-US" sz="4000" dirty="0" smtClean="0">
                <a:latin typeface="Verdana" panose="020B0604030504040204" pitchFamily="34" charset="0"/>
                <a:ea typeface="Verdana" panose="020B0604030504040204" pitchFamily="34" charset="0"/>
                <a:cs typeface="Verdana" panose="020B0604030504040204" pitchFamily="34" charset="0"/>
              </a:rPr>
              <a:t>Establishing </a:t>
            </a:r>
            <a:r>
              <a:rPr lang="en-US" sz="4000" dirty="0">
                <a:latin typeface="Verdana" panose="020B0604030504040204" pitchFamily="34" charset="0"/>
                <a:ea typeface="Verdana" panose="020B0604030504040204" pitchFamily="34" charset="0"/>
                <a:cs typeface="Verdana" panose="020B0604030504040204" pitchFamily="34" charset="0"/>
              </a:rPr>
              <a:t>VPI</a:t>
            </a:r>
            <a:r>
              <a:rPr lang="en-US" sz="4000" dirty="0" smtClean="0"/>
              <a:t> </a:t>
            </a:r>
            <a:endParaRPr lang="en-US" sz="4000" dirty="0"/>
          </a:p>
        </p:txBody>
      </p:sp>
    </p:spTree>
    <p:extLst>
      <p:ext uri="{BB962C8B-B14F-4D97-AF65-F5344CB8AC3E}">
        <p14:creationId xmlns:p14="http://schemas.microsoft.com/office/powerpoint/2010/main" val="9588033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DOE Webpage">
            <a:extLst>
              <a:ext uri="{FF2B5EF4-FFF2-40B4-BE49-F238E27FC236}">
                <a16:creationId xmlns:a16="http://schemas.microsoft.com/office/drawing/2014/main" id="{83D88149-BD84-2244-B275-623F6F8C5E3A}"/>
              </a:ext>
            </a:extLst>
          </p:cNvPr>
          <p:cNvPicPr>
            <a:picLocks noChangeAspect="1"/>
          </p:cNvPicPr>
          <p:nvPr/>
        </p:nvPicPr>
        <p:blipFill rotWithShape="1">
          <a:blip r:embed="rId3"/>
          <a:srcRect r="23216"/>
          <a:stretch/>
        </p:blipFill>
        <p:spPr>
          <a:xfrm>
            <a:off x="4032708" y="834628"/>
            <a:ext cx="3752454" cy="2251472"/>
          </a:xfrm>
          <a:prstGeom prst="rect">
            <a:avLst/>
          </a:prstGeom>
        </p:spPr>
      </p:pic>
      <p:sp>
        <p:nvSpPr>
          <p:cNvPr id="5" name="Title 4">
            <a:extLst>
              <a:ext uri="{FF2B5EF4-FFF2-40B4-BE49-F238E27FC236}">
                <a16:creationId xmlns:a16="http://schemas.microsoft.com/office/drawing/2014/main" id="{C25D883F-62BF-7C4C-BA32-EA3F8820D553}"/>
              </a:ext>
            </a:extLst>
          </p:cNvPr>
          <p:cNvSpPr>
            <a:spLocks noGrp="1"/>
          </p:cNvSpPr>
          <p:nvPr>
            <p:ph type="title"/>
          </p:nvPr>
        </p:nvSpPr>
        <p:spPr>
          <a:xfrm>
            <a:off x="0" y="0"/>
            <a:ext cx="9144000" cy="934811"/>
          </a:xfrm>
        </p:spPr>
        <p:txBody>
          <a:bodyPr/>
          <a:lstStyle/>
          <a:p>
            <a:r>
              <a:rPr lang="en-US" dirty="0" smtClean="0"/>
              <a:t>PALS Assessment </a:t>
            </a:r>
            <a:r>
              <a:rPr lang="en-US" dirty="0"/>
              <a:t>Videos</a:t>
            </a:r>
          </a:p>
        </p:txBody>
      </p:sp>
      <p:sp>
        <p:nvSpPr>
          <p:cNvPr id="6" name="Content Placeholder 5">
            <a:extLst>
              <a:ext uri="{FF2B5EF4-FFF2-40B4-BE49-F238E27FC236}">
                <a16:creationId xmlns:a16="http://schemas.microsoft.com/office/drawing/2014/main" id="{95003F06-CBAE-3440-981E-1FA8DDBD8D2B}"/>
              </a:ext>
            </a:extLst>
          </p:cNvPr>
          <p:cNvSpPr>
            <a:spLocks noGrp="1"/>
          </p:cNvSpPr>
          <p:nvPr>
            <p:ph idx="1"/>
          </p:nvPr>
        </p:nvSpPr>
        <p:spPr>
          <a:xfrm>
            <a:off x="1143000" y="914401"/>
            <a:ext cx="3086100" cy="3394472"/>
          </a:xfrm>
        </p:spPr>
        <p:txBody>
          <a:bodyPr>
            <a:normAutofit fontScale="92500" lnSpcReduction="20000"/>
          </a:bodyPr>
          <a:lstStyle/>
          <a:p>
            <a:endParaRPr lang="en-US" dirty="0"/>
          </a:p>
          <a:p>
            <a:endParaRPr lang="en-US" dirty="0"/>
          </a:p>
          <a:p>
            <a:endParaRPr lang="en-US" dirty="0"/>
          </a:p>
          <a:p>
            <a:r>
              <a:rPr lang="en-US" dirty="0"/>
              <a:t>Professional </a:t>
            </a:r>
          </a:p>
          <a:p>
            <a:pPr marL="0" indent="0">
              <a:buNone/>
            </a:pPr>
            <a:r>
              <a:rPr lang="en-US" dirty="0"/>
              <a:t>    Learning Tab</a:t>
            </a:r>
          </a:p>
          <a:p>
            <a:pPr marL="0" indent="0">
              <a:buNone/>
            </a:pPr>
            <a:endParaRPr lang="en-US" sz="1350" dirty="0"/>
          </a:p>
          <a:p>
            <a:r>
              <a:rPr lang="en-US" dirty="0"/>
              <a:t>Assessment Videos</a:t>
            </a:r>
          </a:p>
        </p:txBody>
      </p:sp>
      <p:sp>
        <p:nvSpPr>
          <p:cNvPr id="7" name="Right Arrow 6" descr="VDOE Webpage">
            <a:extLst>
              <a:ext uri="{FF2B5EF4-FFF2-40B4-BE49-F238E27FC236}">
                <a16:creationId xmlns:a16="http://schemas.microsoft.com/office/drawing/2014/main" id="{377253EF-D699-9D48-B897-7CF71EE52AA5}"/>
              </a:ext>
            </a:extLst>
          </p:cNvPr>
          <p:cNvSpPr/>
          <p:nvPr/>
        </p:nvSpPr>
        <p:spPr>
          <a:xfrm>
            <a:off x="5715000" y="1943101"/>
            <a:ext cx="57150" cy="34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ight Arrow 7" descr="VDOE Webpage">
            <a:extLst>
              <a:ext uri="{FF2B5EF4-FFF2-40B4-BE49-F238E27FC236}">
                <a16:creationId xmlns:a16="http://schemas.microsoft.com/office/drawing/2014/main" id="{0F3721E4-8231-404F-9F1B-D82A3A850E67}"/>
              </a:ext>
            </a:extLst>
          </p:cNvPr>
          <p:cNvSpPr/>
          <p:nvPr/>
        </p:nvSpPr>
        <p:spPr>
          <a:xfrm rot="20777618">
            <a:off x="3117158" y="2086509"/>
            <a:ext cx="3608245" cy="21341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00000"/>
              </a:solidFill>
            </a:endParaRPr>
          </a:p>
        </p:txBody>
      </p:sp>
      <p:sp>
        <p:nvSpPr>
          <p:cNvPr id="9" name="Right Arrow 8" descr="VDOE Webpage">
            <a:extLst>
              <a:ext uri="{FF2B5EF4-FFF2-40B4-BE49-F238E27FC236}">
                <a16:creationId xmlns:a16="http://schemas.microsoft.com/office/drawing/2014/main" id="{0D017098-976D-4F4D-A847-EDB968FA1AD2}"/>
              </a:ext>
            </a:extLst>
          </p:cNvPr>
          <p:cNvSpPr/>
          <p:nvPr/>
        </p:nvSpPr>
        <p:spPr>
          <a:xfrm rot="19912230">
            <a:off x="3762519" y="2711707"/>
            <a:ext cx="3001914" cy="22739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794104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3A698FA9-36D5-BE46-8938-EAD579CFEE8D}"/>
              </a:ext>
            </a:extLst>
          </p:cNvPr>
          <p:cNvPicPr>
            <a:picLocks noChangeAspect="1"/>
          </p:cNvPicPr>
          <p:nvPr/>
        </p:nvPicPr>
        <p:blipFill rotWithShape="1">
          <a:blip r:embed="rId3">
            <a:extLst>
              <a:ext uri="{28A0092B-C50C-407E-A947-70E740481C1C}">
                <a14:useLocalDpi xmlns:a14="http://schemas.microsoft.com/office/drawing/2010/main" val="0"/>
              </a:ext>
            </a:extLst>
          </a:blip>
          <a:srcRect l="1515" r="53030" b="53738"/>
          <a:stretch/>
        </p:blipFill>
        <p:spPr>
          <a:xfrm>
            <a:off x="2209800" y="742950"/>
            <a:ext cx="5202876" cy="4292373"/>
          </a:xfrm>
          <a:prstGeom prst="rect">
            <a:avLst/>
          </a:prstGeom>
        </p:spPr>
      </p:pic>
      <p:sp>
        <p:nvSpPr>
          <p:cNvPr id="2" name="Title 1"/>
          <p:cNvSpPr>
            <a:spLocks noGrp="1"/>
          </p:cNvSpPr>
          <p:nvPr>
            <p:ph type="title"/>
          </p:nvPr>
        </p:nvSpPr>
        <p:spPr/>
        <p:txBody>
          <a:bodyPr/>
          <a:lstStyle/>
          <a:p>
            <a:r>
              <a:rPr lang="en-US" dirty="0"/>
              <a:t>PALS-PREK Assessment </a:t>
            </a:r>
            <a:r>
              <a:rPr lang="en-US" dirty="0" smtClean="0"/>
              <a:t>Videos</a:t>
            </a:r>
            <a:endParaRPr lang="en-US" dirty="0"/>
          </a:p>
        </p:txBody>
      </p:sp>
    </p:spTree>
    <p:extLst>
      <p:ext uri="{BB962C8B-B14F-4D97-AF65-F5344CB8AC3E}">
        <p14:creationId xmlns:p14="http://schemas.microsoft.com/office/powerpoint/2010/main" val="21601016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DOE Webpage">
            <a:extLst>
              <a:ext uri="{FF2B5EF4-FFF2-40B4-BE49-F238E27FC236}">
                <a16:creationId xmlns:a16="http://schemas.microsoft.com/office/drawing/2014/main" id="{83D88149-BD84-2244-B275-623F6F8C5E3A}"/>
              </a:ext>
            </a:extLst>
          </p:cNvPr>
          <p:cNvPicPr>
            <a:picLocks noChangeAspect="1"/>
          </p:cNvPicPr>
          <p:nvPr/>
        </p:nvPicPr>
        <p:blipFill rotWithShape="1">
          <a:blip r:embed="rId3"/>
          <a:srcRect r="23216"/>
          <a:stretch/>
        </p:blipFill>
        <p:spPr>
          <a:xfrm>
            <a:off x="3746958" y="834628"/>
            <a:ext cx="4038204" cy="2422922"/>
          </a:xfrm>
          <a:prstGeom prst="rect">
            <a:avLst/>
          </a:prstGeom>
        </p:spPr>
      </p:pic>
      <p:sp>
        <p:nvSpPr>
          <p:cNvPr id="5" name="Title 4">
            <a:extLst>
              <a:ext uri="{FF2B5EF4-FFF2-40B4-BE49-F238E27FC236}">
                <a16:creationId xmlns:a16="http://schemas.microsoft.com/office/drawing/2014/main" id="{C25D883F-62BF-7C4C-BA32-EA3F8820D553}"/>
              </a:ext>
            </a:extLst>
          </p:cNvPr>
          <p:cNvSpPr>
            <a:spLocks noGrp="1"/>
          </p:cNvSpPr>
          <p:nvPr>
            <p:ph type="title"/>
          </p:nvPr>
        </p:nvSpPr>
        <p:spPr>
          <a:xfrm>
            <a:off x="0" y="0"/>
            <a:ext cx="9144000" cy="934811"/>
          </a:xfrm>
        </p:spPr>
        <p:txBody>
          <a:bodyPr/>
          <a:lstStyle/>
          <a:p>
            <a:r>
              <a:rPr lang="en-US" dirty="0" smtClean="0"/>
              <a:t>PALS PREK Certification </a:t>
            </a:r>
            <a:r>
              <a:rPr lang="en-US" dirty="0"/>
              <a:t>Tutorials</a:t>
            </a:r>
          </a:p>
        </p:txBody>
      </p:sp>
      <p:sp>
        <p:nvSpPr>
          <p:cNvPr id="6" name="Content Placeholder 5">
            <a:extLst>
              <a:ext uri="{FF2B5EF4-FFF2-40B4-BE49-F238E27FC236}">
                <a16:creationId xmlns:a16="http://schemas.microsoft.com/office/drawing/2014/main" id="{95003F06-CBAE-3440-981E-1FA8DDBD8D2B}"/>
              </a:ext>
            </a:extLst>
          </p:cNvPr>
          <p:cNvSpPr>
            <a:spLocks noGrp="1"/>
          </p:cNvSpPr>
          <p:nvPr>
            <p:ph idx="1"/>
          </p:nvPr>
        </p:nvSpPr>
        <p:spPr>
          <a:xfrm>
            <a:off x="1143000" y="914401"/>
            <a:ext cx="3086100" cy="3394472"/>
          </a:xfrm>
        </p:spPr>
        <p:txBody>
          <a:bodyPr>
            <a:normAutofit fontScale="92500" lnSpcReduction="10000"/>
          </a:bodyPr>
          <a:lstStyle/>
          <a:p>
            <a:endParaRPr lang="en-US" dirty="0"/>
          </a:p>
          <a:p>
            <a:endParaRPr lang="en-US" dirty="0"/>
          </a:p>
          <a:p>
            <a:endParaRPr lang="en-US" dirty="0"/>
          </a:p>
          <a:p>
            <a:r>
              <a:rPr lang="en-US" dirty="0"/>
              <a:t>Professional </a:t>
            </a:r>
          </a:p>
          <a:p>
            <a:pPr marL="0" indent="0">
              <a:buNone/>
            </a:pPr>
            <a:r>
              <a:rPr lang="en-US" dirty="0"/>
              <a:t>    Learning Tab</a:t>
            </a:r>
          </a:p>
          <a:p>
            <a:pPr marL="0" indent="0">
              <a:buNone/>
            </a:pPr>
            <a:endParaRPr lang="en-US" sz="1350" dirty="0"/>
          </a:p>
          <a:p>
            <a:r>
              <a:rPr lang="en-US" dirty="0"/>
              <a:t>Tutorials</a:t>
            </a:r>
          </a:p>
        </p:txBody>
      </p:sp>
      <p:sp>
        <p:nvSpPr>
          <p:cNvPr id="7" name="Right Arrow 6" descr="VDOE Webpage">
            <a:extLst>
              <a:ext uri="{FF2B5EF4-FFF2-40B4-BE49-F238E27FC236}">
                <a16:creationId xmlns:a16="http://schemas.microsoft.com/office/drawing/2014/main" id="{377253EF-D699-9D48-B897-7CF71EE52AA5}"/>
              </a:ext>
            </a:extLst>
          </p:cNvPr>
          <p:cNvSpPr/>
          <p:nvPr/>
        </p:nvSpPr>
        <p:spPr>
          <a:xfrm>
            <a:off x="5715000" y="1943101"/>
            <a:ext cx="57150" cy="34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ight Arrow 7" descr="VDOE Webpage">
            <a:extLst>
              <a:ext uri="{FF2B5EF4-FFF2-40B4-BE49-F238E27FC236}">
                <a16:creationId xmlns:a16="http://schemas.microsoft.com/office/drawing/2014/main" id="{0F3721E4-8231-404F-9F1B-D82A3A850E67}"/>
              </a:ext>
            </a:extLst>
          </p:cNvPr>
          <p:cNvSpPr/>
          <p:nvPr/>
        </p:nvSpPr>
        <p:spPr>
          <a:xfrm rot="20777618">
            <a:off x="3070691" y="2014705"/>
            <a:ext cx="3409752" cy="31583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00000"/>
              </a:solidFill>
            </a:endParaRPr>
          </a:p>
        </p:txBody>
      </p:sp>
      <p:sp>
        <p:nvSpPr>
          <p:cNvPr id="9" name="Right Arrow 8" descr="VDOE Webpage">
            <a:extLst>
              <a:ext uri="{FF2B5EF4-FFF2-40B4-BE49-F238E27FC236}">
                <a16:creationId xmlns:a16="http://schemas.microsoft.com/office/drawing/2014/main" id="{0D017098-976D-4F4D-A847-EDB968FA1AD2}"/>
              </a:ext>
            </a:extLst>
          </p:cNvPr>
          <p:cNvSpPr/>
          <p:nvPr/>
        </p:nvSpPr>
        <p:spPr>
          <a:xfrm rot="20650212">
            <a:off x="2622145" y="2825168"/>
            <a:ext cx="3854258" cy="30419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682822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VDOE WebpagVDOE Webpagee">
            <a:extLst>
              <a:ext uri="{FF2B5EF4-FFF2-40B4-BE49-F238E27FC236}">
                <a16:creationId xmlns:a16="http://schemas.microsoft.com/office/drawing/2014/main" id="{D79F2DC4-3D28-6D40-B505-52293EAC7101}"/>
              </a:ext>
            </a:extLst>
          </p:cNvPr>
          <p:cNvGrpSpPr/>
          <p:nvPr/>
        </p:nvGrpSpPr>
        <p:grpSpPr>
          <a:xfrm>
            <a:off x="2343151" y="742950"/>
            <a:ext cx="5171540" cy="4171950"/>
            <a:chOff x="1600200" y="990600"/>
            <a:chExt cx="6895387" cy="5562600"/>
          </a:xfrm>
        </p:grpSpPr>
        <p:pic>
          <p:nvPicPr>
            <p:cNvPr id="2" name="Picture 1" descr="VDOE Webpage">
              <a:extLst>
                <a:ext uri="{FF2B5EF4-FFF2-40B4-BE49-F238E27FC236}">
                  <a16:creationId xmlns:a16="http://schemas.microsoft.com/office/drawing/2014/main" id="{DDE5395B-E7E5-4540-9D4B-69C429F5E7EF}"/>
                </a:ext>
              </a:extLst>
            </p:cNvPr>
            <p:cNvPicPr>
              <a:picLocks noChangeAspect="1"/>
            </p:cNvPicPr>
            <p:nvPr/>
          </p:nvPicPr>
          <p:blipFill rotWithShape="1">
            <a:blip r:embed="rId3"/>
            <a:srcRect t="8219"/>
            <a:stretch/>
          </p:blipFill>
          <p:spPr>
            <a:xfrm>
              <a:off x="1752600" y="1158240"/>
              <a:ext cx="6590587" cy="5394960"/>
            </a:xfrm>
            <a:prstGeom prst="rect">
              <a:avLst/>
            </a:prstGeom>
          </p:spPr>
        </p:pic>
        <p:sp>
          <p:nvSpPr>
            <p:cNvPr id="6" name="Rectangle 5">
              <a:extLst>
                <a:ext uri="{FF2B5EF4-FFF2-40B4-BE49-F238E27FC236}">
                  <a16:creationId xmlns:a16="http://schemas.microsoft.com/office/drawing/2014/main" id="{0594E06E-3149-EC4D-80DB-B69B1C7BE179}"/>
                </a:ext>
              </a:extLst>
            </p:cNvPr>
            <p:cNvSpPr/>
            <p:nvPr/>
          </p:nvSpPr>
          <p:spPr>
            <a:xfrm>
              <a:off x="1600200" y="990600"/>
              <a:ext cx="304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CC0D3640-19B8-E44C-9C92-56FA9E11D631}"/>
                </a:ext>
              </a:extLst>
            </p:cNvPr>
            <p:cNvSpPr/>
            <p:nvPr/>
          </p:nvSpPr>
          <p:spPr>
            <a:xfrm>
              <a:off x="8190787" y="990600"/>
              <a:ext cx="304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 name="Title 2">
            <a:extLst>
              <a:ext uri="{FF2B5EF4-FFF2-40B4-BE49-F238E27FC236}">
                <a16:creationId xmlns:a16="http://schemas.microsoft.com/office/drawing/2014/main" id="{EDA99A51-4419-E94B-BD5D-94041B83C4CF}"/>
              </a:ext>
            </a:extLst>
          </p:cNvPr>
          <p:cNvSpPr>
            <a:spLocks noGrp="1"/>
          </p:cNvSpPr>
          <p:nvPr>
            <p:ph type="title"/>
          </p:nvPr>
        </p:nvSpPr>
        <p:spPr>
          <a:xfrm>
            <a:off x="0" y="11430"/>
            <a:ext cx="9144000" cy="857250"/>
          </a:xfrm>
        </p:spPr>
        <p:txBody>
          <a:bodyPr/>
          <a:lstStyle/>
          <a:p>
            <a:r>
              <a:rPr lang="en-US" dirty="0"/>
              <a:t>PALS-PreK Tutorial</a:t>
            </a:r>
          </a:p>
        </p:txBody>
      </p:sp>
      <p:sp>
        <p:nvSpPr>
          <p:cNvPr id="5" name="Right Arrow 4" descr="VDOE Webpage">
            <a:extLst>
              <a:ext uri="{FF2B5EF4-FFF2-40B4-BE49-F238E27FC236}">
                <a16:creationId xmlns:a16="http://schemas.microsoft.com/office/drawing/2014/main" id="{1CE1FFB2-A9AC-DA4A-A48A-C8A38AA090EB}"/>
              </a:ext>
            </a:extLst>
          </p:cNvPr>
          <p:cNvSpPr/>
          <p:nvPr/>
        </p:nvSpPr>
        <p:spPr>
          <a:xfrm>
            <a:off x="1457325" y="2971800"/>
            <a:ext cx="971550" cy="6286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descr="VDOE Webpage">
            <a:extLst>
              <a:ext uri="{FF2B5EF4-FFF2-40B4-BE49-F238E27FC236}">
                <a16:creationId xmlns:a16="http://schemas.microsoft.com/office/drawing/2014/main" id="{FECFEFAD-29AF-FB4C-BE06-8443241434F7}"/>
              </a:ext>
            </a:extLst>
          </p:cNvPr>
          <p:cNvSpPr/>
          <p:nvPr/>
        </p:nvSpPr>
        <p:spPr>
          <a:xfrm>
            <a:off x="2514600" y="2057400"/>
            <a:ext cx="1600200" cy="28003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408020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contact</a:t>
            </a:r>
            <a:endParaRPr lang="en-US" dirty="0"/>
          </a:p>
        </p:txBody>
      </p:sp>
      <p:sp>
        <p:nvSpPr>
          <p:cNvPr id="7" name="TextBox 6" descr="VDOE Webpage">
            <a:extLst>
              <a:ext uri="{FF2B5EF4-FFF2-40B4-BE49-F238E27FC236}">
                <a16:creationId xmlns:a16="http://schemas.microsoft.com/office/drawing/2014/main" id="{B0432647-CF47-6947-9B94-78CC289FC3EF}"/>
              </a:ext>
            </a:extLst>
          </p:cNvPr>
          <p:cNvSpPr txBox="1"/>
          <p:nvPr/>
        </p:nvSpPr>
        <p:spPr>
          <a:xfrm>
            <a:off x="1707126" y="1148992"/>
            <a:ext cx="1733858" cy="248209"/>
          </a:xfrm>
          <a:prstGeom prst="rect">
            <a:avLst/>
          </a:prstGeom>
          <a:solidFill>
            <a:schemeClr val="bg1"/>
          </a:solidFill>
        </p:spPr>
        <p:txBody>
          <a:bodyPr wrap="square" rtlCol="0">
            <a:spAutoFit/>
          </a:bodyPr>
          <a:lstStyle/>
          <a:p>
            <a:endParaRPr lang="en-US" sz="1013" dirty="0"/>
          </a:p>
        </p:txBody>
      </p:sp>
      <p:pic>
        <p:nvPicPr>
          <p:cNvPr id="8" name="Picture 7" descr="VDOE Webpage">
            <a:extLst>
              <a:ext uri="{FF2B5EF4-FFF2-40B4-BE49-F238E27FC236}">
                <a16:creationId xmlns:a16="http://schemas.microsoft.com/office/drawing/2014/main" id="{CC32BBA0-5973-1A48-8A01-FB22156A6704}"/>
              </a:ext>
            </a:extLst>
          </p:cNvPr>
          <p:cNvPicPr>
            <a:picLocks noChangeAspect="1"/>
          </p:cNvPicPr>
          <p:nvPr/>
        </p:nvPicPr>
        <p:blipFill>
          <a:blip r:embed="rId3"/>
          <a:stretch>
            <a:fillRect/>
          </a:stretch>
        </p:blipFill>
        <p:spPr>
          <a:xfrm>
            <a:off x="0" y="-29036"/>
            <a:ext cx="9144000" cy="4500563"/>
          </a:xfrm>
          <a:prstGeom prst="rect">
            <a:avLst/>
          </a:prstGeom>
        </p:spPr>
      </p:pic>
    </p:spTree>
    <p:extLst>
      <p:ext uri="{BB962C8B-B14F-4D97-AF65-F5344CB8AC3E}">
        <p14:creationId xmlns:p14="http://schemas.microsoft.com/office/powerpoint/2010/main" val="812354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VPI </a:t>
            </a:r>
            <a:endParaRPr lang="en-US" dirty="0"/>
          </a:p>
        </p:txBody>
      </p:sp>
      <p:sp>
        <p:nvSpPr>
          <p:cNvPr id="4" name="Content Placeholder 2"/>
          <p:cNvSpPr>
            <a:spLocks noGrp="1"/>
          </p:cNvSpPr>
          <p:nvPr>
            <p:ph idx="1"/>
          </p:nvPr>
        </p:nvSpPr>
        <p:spPr>
          <a:xfrm>
            <a:off x="152400" y="971551"/>
            <a:ext cx="8839200" cy="3352800"/>
          </a:xfrm>
        </p:spPr>
        <p:txBody>
          <a:bodyPr>
            <a:normAutofit/>
          </a:bodyPr>
          <a:lstStyle/>
          <a:p>
            <a:pPr marL="0" indent="0">
              <a:buNone/>
            </a:pPr>
            <a:endParaRPr lang="en-US" sz="1800" dirty="0" smtClean="0"/>
          </a:p>
          <a:p>
            <a:pPr marL="0" indent="0">
              <a:buNone/>
            </a:pPr>
            <a:r>
              <a:rPr lang="en-US" sz="2200" dirty="0"/>
              <a:t>T</a:t>
            </a:r>
            <a:r>
              <a:rPr lang="en-US" sz="2200" dirty="0" smtClean="0"/>
              <a:t>he </a:t>
            </a:r>
            <a:r>
              <a:rPr lang="en-US" sz="2200" dirty="0"/>
              <a:t>Virginia Preschool Initiatives (VPI) provides high-quality preschool education for children that have been identified as at-risk. Through a focus on advancing effective interaction and instruction, VPI programs help ensure all Virginia children enter school fully prepared for success. VPI programs are called to make continuous quality improvements in 1) use of integrated, evidence-based curriculum, 2) assessing teacher-child interactions, and 3) providing individualized professional development.</a:t>
            </a:r>
          </a:p>
          <a:p>
            <a:pPr marL="0" indent="0">
              <a:buNone/>
            </a:pPr>
            <a:endParaRPr lang="en-US" sz="1800" dirty="0" smtClean="0"/>
          </a:p>
          <a:p>
            <a:pPr marL="0" indent="0" fontAlgn="base">
              <a:buNone/>
            </a:pPr>
            <a:endParaRPr lang="en-US" sz="1800" dirty="0"/>
          </a:p>
        </p:txBody>
      </p:sp>
    </p:spTree>
    <p:extLst>
      <p:ext uri="{BB962C8B-B14F-4D97-AF65-F5344CB8AC3E}">
        <p14:creationId xmlns:p14="http://schemas.microsoft.com/office/powerpoint/2010/main" val="2996855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4167" y="1428750"/>
            <a:ext cx="8839200" cy="1371599"/>
          </a:xfrm>
        </p:spPr>
        <p:txBody>
          <a:bodyPr/>
          <a:lstStyle/>
          <a:p>
            <a:pPr algn="l"/>
            <a:r>
              <a:rPr lang="en-US" i="1" dirty="0" smtClean="0"/>
              <a:t>Where are the guidance documents for VPI posted? </a:t>
            </a:r>
            <a:endParaRPr lang="en-US" i="1" dirty="0"/>
          </a:p>
        </p:txBody>
      </p:sp>
    </p:spTree>
    <p:extLst>
      <p:ext uri="{BB962C8B-B14F-4D97-AF65-F5344CB8AC3E}">
        <p14:creationId xmlns:p14="http://schemas.microsoft.com/office/powerpoint/2010/main" val="3003444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B1D7E2B853DC4DB7AC5FD5C6F1128A" ma:contentTypeVersion="26" ma:contentTypeDescription="Create a new document." ma:contentTypeScope="" ma:versionID="e5c274e106637faba20c54fb8fdb720c">
  <xsd:schema xmlns:xsd="http://www.w3.org/2001/XMLSchema" xmlns:xs="http://www.w3.org/2001/XMLSchema" xmlns:p="http://schemas.microsoft.com/office/2006/metadata/properties" xmlns:ns2="fe5c2b5e-7129-488b-93b8-64d8ede27373" xmlns:ns3="15e0385b-3fd4-457c-867a-8818e7be27b8" targetNamespace="http://schemas.microsoft.com/office/2006/metadata/properties" ma:root="true" ma:fieldsID="03eccd0e90a137b899e7884375ffc3af" ns2:_="" ns3:_="">
    <xsd:import namespace="fe5c2b5e-7129-488b-93b8-64d8ede27373"/>
    <xsd:import namespace="15e0385b-3fd4-457c-867a-8818e7be27b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5c2b5e-7129-488b-93b8-64d8ede27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e0385b-3fd4-457c-867a-8818e7be27b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EE843F-B305-4FA1-B482-D144672C59D5}">
  <ds:schemaRefs>
    <ds:schemaRef ds:uri="http://schemas.microsoft.com/sharepoint/v3/contenttype/forms"/>
  </ds:schemaRefs>
</ds:datastoreItem>
</file>

<file path=customXml/itemProps2.xml><?xml version="1.0" encoding="utf-8"?>
<ds:datastoreItem xmlns:ds="http://schemas.openxmlformats.org/officeDocument/2006/customXml" ds:itemID="{79CFBEFB-9EAB-40A9-964A-B0ABB13A4D1C}">
  <ds:schemaRefs>
    <ds:schemaRef ds:uri="http://schemas.openxmlformats.org/package/2006/metadata/core-properties"/>
    <ds:schemaRef ds:uri="http://purl.org/dc/dcmitype/"/>
    <ds:schemaRef ds:uri="15e0385b-3fd4-457c-867a-8818e7be27b8"/>
    <ds:schemaRef ds:uri="fe5c2b5e-7129-488b-93b8-64d8ede27373"/>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B07B8A48-A46B-4F52-94AE-81EE0EC7C5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5c2b5e-7129-488b-93b8-64d8ede27373"/>
    <ds:schemaRef ds:uri="15e0385b-3fd4-457c-867a-8818e7be27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10966</TotalTime>
  <Words>5121</Words>
  <Application>Microsoft Office PowerPoint</Application>
  <PresentationFormat>On-screen Show (16:9)</PresentationFormat>
  <Paragraphs>394</Paragraphs>
  <Slides>74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ＭＳ Ｐゴシック</vt:lpstr>
      <vt:lpstr>Arial</vt:lpstr>
      <vt:lpstr>Calibri</vt:lpstr>
      <vt:lpstr>Times New Roman</vt:lpstr>
      <vt:lpstr>Verdana</vt:lpstr>
      <vt:lpstr>Wingdings</vt:lpstr>
      <vt:lpstr>Office Theme</vt:lpstr>
      <vt:lpstr>New VPI Coordinator Training </vt:lpstr>
      <vt:lpstr>Objectives and Agenda </vt:lpstr>
      <vt:lpstr>EC Impacted by COVID 19 </vt:lpstr>
      <vt:lpstr>COVID 19 Resources</vt:lpstr>
      <vt:lpstr>EC Impacted by COVID 19 – Cups &amp; Conversations </vt:lpstr>
      <vt:lpstr>What is the purpose of VPI and what are the requirements for program implementation?  </vt:lpstr>
      <vt:lpstr>Code of Virginia Establishing VPI </vt:lpstr>
      <vt:lpstr>Purpose of VPI </vt:lpstr>
      <vt:lpstr>Where are the guidance documents for VPI posted? </vt:lpstr>
      <vt:lpstr>Resources 1</vt:lpstr>
      <vt:lpstr>Resources 2</vt:lpstr>
      <vt:lpstr>Resources 3</vt:lpstr>
      <vt:lpstr>Resources 4</vt:lpstr>
      <vt:lpstr>How do I know how many VPI slots our program is allotted for the next school year? </vt:lpstr>
      <vt:lpstr>Resources 5</vt:lpstr>
      <vt:lpstr>Resources 6</vt:lpstr>
      <vt:lpstr>How do I locate the VPI Application  (May 15) &amp; Verification Report (October)?</vt:lpstr>
      <vt:lpstr>Resources 7</vt:lpstr>
      <vt:lpstr>Resources 8</vt:lpstr>
      <vt:lpstr>Resources 9</vt:lpstr>
      <vt:lpstr>Why is the school division’s Fall Student Record Collection (SRC) so important to funding our VPI program? </vt:lpstr>
      <vt:lpstr>SRC and VPI Funding Connections</vt:lpstr>
      <vt:lpstr>SRC</vt:lpstr>
      <vt:lpstr>instructions</vt:lpstr>
      <vt:lpstr>New EC SRC Funding Codes in 2020-21</vt:lpstr>
      <vt:lpstr> Where can I find guidance and resources for external and local CLASS™ observations and professional development planning?   </vt:lpstr>
      <vt:lpstr>aeii</vt:lpstr>
      <vt:lpstr>Aeii 1</vt:lpstr>
      <vt:lpstr>Local class obs</vt:lpstr>
      <vt:lpstr>Aeii 2</vt:lpstr>
      <vt:lpstr>Planning pdfs</vt:lpstr>
      <vt:lpstr>videos</vt:lpstr>
      <vt:lpstr>How can I stay up-to-date on state guidance and resources available for VPI and early childhood in general? </vt:lpstr>
      <vt:lpstr>Readiness connections</vt:lpstr>
      <vt:lpstr>Archives of rc</vt:lpstr>
      <vt:lpstr>How are VPI programs typically monitored by the state?*       </vt:lpstr>
      <vt:lpstr>Purpose of Monitoring   </vt:lpstr>
      <vt:lpstr>Monitoring &amp; Continuous Improvement Planning </vt:lpstr>
      <vt:lpstr>What are the VPI program requirements?  </vt:lpstr>
      <vt:lpstr>VPI Guidelines</vt:lpstr>
      <vt:lpstr>2020-2021 VPI Guidelines</vt:lpstr>
      <vt:lpstr>Section 1:  Providing a Quality Preschool Education</vt:lpstr>
      <vt:lpstr>Section 1: Providing a Quality Preschool Education </vt:lpstr>
      <vt:lpstr>Section 1: Providing a Quality Preschool Education1 </vt:lpstr>
      <vt:lpstr>Section 1: Providing a Quality Preschool Education2</vt:lpstr>
      <vt:lpstr>Section 1: Providing a Quality Preschool Education</vt:lpstr>
      <vt:lpstr>Section 1: Providing a Quality Preschool Educationx </vt:lpstr>
      <vt:lpstr>Section 2: Working with the Community to Provide Health Services and Facilitate Comprehensive Services </vt:lpstr>
      <vt:lpstr>Section 3: Family Engagement </vt:lpstr>
      <vt:lpstr>Section 4: Equity for All Learners </vt:lpstr>
      <vt:lpstr>Section 4: Equity for All Learners1 </vt:lpstr>
      <vt:lpstr>Section 5: Program Operations &amp; Transportation </vt:lpstr>
      <vt:lpstr>Section 5: Program Operations &amp; Transportation2 </vt:lpstr>
      <vt:lpstr>Section 5: Program Operations &amp; Transportation1 </vt:lpstr>
      <vt:lpstr>Section 5: Program Operations &amp; Transportation x</vt:lpstr>
      <vt:lpstr>Section 5: Program Operations &amp; Transportation3 </vt:lpstr>
      <vt:lpstr>Section 5: Program Operations &amp; Transportation4 </vt:lpstr>
      <vt:lpstr>Section 5: Program Operations &amp; Transportation 5</vt:lpstr>
      <vt:lpstr>Section 6: Submitting the VPI Application </vt:lpstr>
      <vt:lpstr>Section 6: Submitting the VPI Application1 </vt:lpstr>
      <vt:lpstr>Section 6: Submitting the VPI Application2 </vt:lpstr>
      <vt:lpstr>Section 6: Submitting the VPI Application3 </vt:lpstr>
      <vt:lpstr>Section 6: Submitting the VPI Application4 </vt:lpstr>
      <vt:lpstr>Questions and Answers  Mark Allan – Mark.Allan@doe.Virginia.gov  Erin Carroll – Erin.Carroll@doe.Virginia.gov </vt:lpstr>
      <vt:lpstr>appendix</vt:lpstr>
      <vt:lpstr>EC Contacts </vt:lpstr>
      <vt:lpstr>Websites </vt:lpstr>
      <vt:lpstr>Recorded Webinars </vt:lpstr>
      <vt:lpstr>PALS Pre-K  Training Resources</vt:lpstr>
      <vt:lpstr>PALS Assessment Videos</vt:lpstr>
      <vt:lpstr>PALS-PREK Assessment Videos</vt:lpstr>
      <vt:lpstr>PALS PREK Certification Tutorials</vt:lpstr>
      <vt:lpstr>PALS-PreK Tutorial</vt:lpstr>
      <vt:lpstr>contact</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lastModifiedBy>VITA Program</cp:lastModifiedBy>
  <cp:revision>345</cp:revision>
  <cp:lastPrinted>2020-03-26T18:42:01Z</cp:lastPrinted>
  <dcterms:created xsi:type="dcterms:W3CDTF">2019-02-13T14:37:28Z</dcterms:created>
  <dcterms:modified xsi:type="dcterms:W3CDTF">2020-08-03T12:46:13Z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0x010100D1B1D7E2B853DC4DB7AC5FD5C6F1128A</vt:lpwstr>
  </property>
</Properties>
</file>