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9" r:id="rId6"/>
    <p:sldId id="259" r:id="rId7"/>
    <p:sldId id="267" r:id="rId8"/>
    <p:sldId id="260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embeddedFontLst>
    <p:embeddedFont>
      <p:font typeface="Poppi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6" autoAdjust="0"/>
    <p:restoredTop sz="93096" autoAdjust="0"/>
  </p:normalViewPr>
  <p:slideViewPr>
    <p:cSldViewPr snapToGrid="0">
      <p:cViewPr varScale="1">
        <p:scale>
          <a:sx n="118" d="100"/>
          <a:sy n="118" d="100"/>
        </p:scale>
        <p:origin x="282" y="10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Divisions "nominate" awesome videos or examples of actual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content that can "inspire" others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d1449f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d1449f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9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d1449f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d1449fa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smtClean="0"/>
              <a:t>PDG coverage has expanded to nearly 68% of the state.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52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/>
              <a:t>Community Pilots (CP) are coalitions of all the publicly-funded EC programs within a region. With Cohort 2 being added, there are now 18 in VA. Each pilot has a lead organization that receives funding to: </a:t>
            </a: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100" dirty="0" smtClean="0"/>
              <a:t>Build relationships across programs (routine meetings and info sharing) 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100" dirty="0" smtClean="0"/>
              <a:t>Increase access for families and children (coordinated enrollment and linkB5)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100" dirty="0" smtClean="0"/>
              <a:t>Strengthen quality of programs (CLASS observations, PD planning, teacher incentive)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100" dirty="0" smtClean="0"/>
              <a:t>Support family engagement (pilot approaches to engage families)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100" b="1" dirty="0" smtClean="0"/>
              <a:t>Why do they matter? </a:t>
            </a:r>
            <a:r>
              <a:rPr lang="en-US" sz="1100" dirty="0" smtClean="0"/>
              <a:t>Pilots are the foundation of the unified EC system in VA, eventually they will reach statewide. Locally conducted CLASS observations and systems of coordinated enrollment will be critical levers in a unified system. </a:t>
            </a:r>
          </a:p>
          <a:p>
            <a:pPr marL="158750" indent="0" rtl="0">
              <a:buNone/>
            </a:pPr>
            <a:endParaRPr dirty="0"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97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with Picture">
  <p:cSld name="5_Title Slide with Pictu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Apple_Backpack_Blackboard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69735"/>
            <a:ext cx="9444182" cy="630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254000" y="-156534"/>
            <a:ext cx="9636606" cy="6094018"/>
          </a:xfrm>
          <a:prstGeom prst="rect">
            <a:avLst/>
          </a:prstGeom>
          <a:solidFill>
            <a:schemeClr val="lt1">
              <a:alpha val="91372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0" y="-4577"/>
            <a:ext cx="9444182" cy="9960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135435" y="1143003"/>
            <a:ext cx="5954685" cy="459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17586" y="2055883"/>
            <a:ext cx="3008313" cy="368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2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20885" y="1133671"/>
            <a:ext cx="3008313" cy="8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icture">
  <p:cSld name="1_Title Slide with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1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/>
          <p:nvPr/>
        </p:nvSpPr>
        <p:spPr>
          <a:xfrm>
            <a:off x="-92364" y="-156534"/>
            <a:ext cx="9382606" cy="6094018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224692" y="371471"/>
            <a:ext cx="8675077" cy="18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224692" y="2376639"/>
            <a:ext cx="4357077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3"/>
          </p:nvPr>
        </p:nvSpPr>
        <p:spPr>
          <a:xfrm>
            <a:off x="4875526" y="2376640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11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with Picture">
  <p:cSld name="3_Title Slide with Pictur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 descr="Apple_Blackboard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6363" y="-133443"/>
            <a:ext cx="9144000" cy="607218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/>
          <p:nvPr/>
        </p:nvSpPr>
        <p:spPr>
          <a:xfrm>
            <a:off x="5364788" y="1262303"/>
            <a:ext cx="4033212" cy="46744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5631232" y="1548958"/>
            <a:ext cx="3512768" cy="5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5646615" y="2322213"/>
            <a:ext cx="3512768" cy="327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12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 with Picture">
  <p:cSld name="16_Title Slide with Pictur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rad_BW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-244319"/>
            <a:ext cx="9144000" cy="61832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1" y="-244319"/>
            <a:ext cx="3419231" cy="61832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213217" y="0"/>
            <a:ext cx="2975708" cy="79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228600" y="753717"/>
            <a:ext cx="2975708" cy="465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8" name="Google Shape;88;p13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 with Picture">
  <p:cSld name="14_Title Slide with Pictur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>
            <a:spLocks noGrp="1"/>
          </p:cNvSpPr>
          <p:nvPr>
            <p:ph type="pic" idx="2"/>
          </p:nvPr>
        </p:nvSpPr>
        <p:spPr>
          <a:xfrm>
            <a:off x="151057" y="117229"/>
            <a:ext cx="4414716" cy="399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777272" y="117229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3"/>
          </p:nvPr>
        </p:nvSpPr>
        <p:spPr>
          <a:xfrm>
            <a:off x="4777272" y="971904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14" descr="HS_Stud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384" y="3094785"/>
            <a:ext cx="2963629" cy="28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VDOE_v_blk_Sta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4"/>
          </p:nvPr>
        </p:nvSpPr>
        <p:spPr>
          <a:xfrm>
            <a:off x="151057" y="4357077"/>
            <a:ext cx="7332173" cy="141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 with Picture">
  <p:cSld name="10_Title Slide with Pictur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384849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4693614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521618" y="502079"/>
            <a:ext cx="3757305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840152" y="527482"/>
            <a:ext cx="3757305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4" name="Google Shape;104;p15" descr="rbsb2_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497" y="2542105"/>
            <a:ext cx="1606296" cy="355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 with Picture">
  <p:cSld name="17_Title Slide with Pictu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Homewor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3308" y="-156309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0" y="-156309"/>
            <a:ext cx="4261812" cy="609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322385" y="209002"/>
            <a:ext cx="3839307" cy="352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 with Picture">
  <p:cSld name="11_Title Slide with Pictu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384849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7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>
            <a:spLocks noGrp="1"/>
          </p:cNvSpPr>
          <p:nvPr>
            <p:ph type="pic" idx="2"/>
          </p:nvPr>
        </p:nvSpPr>
        <p:spPr>
          <a:xfrm>
            <a:off x="393818" y="384849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93818" y="3749285"/>
            <a:ext cx="4024243" cy="107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4666143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>
            <a:spLocks noGrp="1"/>
          </p:cNvSpPr>
          <p:nvPr>
            <p:ph type="pic" idx="3"/>
          </p:nvPr>
        </p:nvSpPr>
        <p:spPr>
          <a:xfrm>
            <a:off x="4675112" y="384849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4"/>
          </p:nvPr>
        </p:nvSpPr>
        <p:spPr>
          <a:xfrm>
            <a:off x="4675912" y="3749285"/>
            <a:ext cx="4024243" cy="107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 with Picture">
  <p:cSld name="8_Title Slide with Pictur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224692" y="371471"/>
            <a:ext cx="8675077" cy="18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542692" y="2376639"/>
            <a:ext cx="4357077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>
            <a:spLocks noGrp="1"/>
          </p:cNvSpPr>
          <p:nvPr>
            <p:ph type="pic" idx="3"/>
          </p:nvPr>
        </p:nvSpPr>
        <p:spPr>
          <a:xfrm>
            <a:off x="228600" y="2376640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3" name="Google Shape;123;p18" descr="hood1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3436" y="3013150"/>
            <a:ext cx="4432685" cy="295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 with Picture">
  <p:cSld name="9_Title Slide with Pictur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 descr="Assemb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9031" y="1"/>
            <a:ext cx="9251758" cy="593477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5434061" y="0"/>
            <a:ext cx="3709939" cy="59347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9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5646733" y="205906"/>
            <a:ext cx="32725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5646733" y="1060581"/>
            <a:ext cx="3272575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732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 with Picture">
  <p:cSld name="15_Title Slide with Pictu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46078" y="1548958"/>
            <a:ext cx="3512768" cy="5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361461" y="2322213"/>
            <a:ext cx="3512768" cy="327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3" descr="VDOE_v_blk_Sta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>
            <a:spLocks noGrp="1"/>
          </p:cNvSpPr>
          <p:nvPr>
            <p:ph type="pic" idx="3"/>
          </p:nvPr>
        </p:nvSpPr>
        <p:spPr>
          <a:xfrm>
            <a:off x="4761523" y="1548958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Youth_Computer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83208" y="414937"/>
            <a:ext cx="7970174" cy="553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6484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4396154" y="964841"/>
            <a:ext cx="4738077" cy="49726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777272" y="1280521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777272" y="2135196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 with Picture">
  <p:cSld name="6_Title Slide with Pictu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Youth_Computer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305" y="-730666"/>
            <a:ext cx="9621213" cy="66758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-261698" y="-148837"/>
            <a:ext cx="9636606" cy="6094018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6484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7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-1" y="1084630"/>
            <a:ext cx="9090121" cy="22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-1" y="3518879"/>
            <a:ext cx="9090121" cy="22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Picture">
  <p:cSld name="2_Title Slide with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Apple_Backpack_Blackboard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688" y="0"/>
            <a:ext cx="8890494" cy="593678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1" y="0"/>
            <a:ext cx="4572000" cy="593678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0" y="-4577"/>
            <a:ext cx="9444182" cy="9960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8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44349" y="1223687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244349" y="2078362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with Picture">
  <p:cSld name="4_Title Slide with Pictur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9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ctrTitle"/>
          </p:nvPr>
        </p:nvSpPr>
        <p:spPr>
          <a:xfrm>
            <a:off x="-78154" y="-156534"/>
            <a:ext cx="9300308" cy="1470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-78154" y="1306897"/>
            <a:ext cx="9300308" cy="51018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 with Picture">
  <p:cSld name="12_Title Slide with Pictur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0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-78154" y="-156534"/>
            <a:ext cx="9300308" cy="1470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60286" y="5949887"/>
            <a:ext cx="9658286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VAisforLearners4VDOE reversed150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330918" y="5993444"/>
            <a:ext cx="1737635" cy="815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-261935" y="5949887"/>
            <a:ext cx="9659980" cy="0"/>
          </a:xfrm>
          <a:prstGeom prst="straightConnector1">
            <a:avLst/>
          </a:prstGeom>
          <a:noFill/>
          <a:ln w="25400" cap="flat" cmpd="sng">
            <a:solidFill>
              <a:srgbClr val="E20D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/>
          <p:nvPr/>
        </p:nvSpPr>
        <p:spPr>
          <a:xfrm>
            <a:off x="232495" y="62183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nks.gd/l/eyJhbGciOiJIUzI1NiJ9.eyJidWxsZXRpbl9saW5rX2lkIjoxMTAsInVyaSI6ImJwMjpjbGljayIsImJ1bGxldGluX2lkIjoiMjAyMDA0MTAuMjAwMDg3NjEiLCJ1cmwiOiJodHRwczovL2xua3MuZ2QvbC9leUpoYkdjaU9pSklVekkxTmlKOS5leUppZFd4c1pYUnBibDlzYVc1clgybGtJam94TURFc0luVnlhU0k2SW1Kd01qcGpiR2xqYXlJc0ltSjFiR3hsZEdsdVgybGtJam9pTWpBeU1EQTBNRGd1TVRrNU1qa3lOREVpTENKMWNtd2lPaUpvZEhSd09pOHZkM2QzTG1SdlpTNTJhWEpuYVc1cFlTNW5iM1l2YVc1emRISjFZM1JwYjI0dll6UnNMM1pwY21kcGJtbGhMV3hsWVhKdWN5MWhibmwzYUdWeVpTNXphSFJ0YkNKOS5xNm9ab1ktT1Btb0RUSVlUck1HQThaNFNJUVk4d1AxTjNZcEFCR0RRVnRRL2JyLzc3MTkwMDQ2ODEwLWwifQ.Q4h5eY7WkTouCKNsGVq82N43B-K7QHZhmgilvb_TWPk/br/77272343238-l" TargetMode="External"/><Relationship Id="rId13" Type="http://schemas.openxmlformats.org/officeDocument/2006/relationships/hyperlink" Target="https://lnks.gd/l/eyJhbGciOiJIUzI1NiJ9.eyJidWxsZXRpbl9saW5rX2lkIjoxMDgsInVyaSI6ImJwMjpjbGljayIsImJ1bGxldGluX2lkIjoiMjAyMDA0MTAuMjAwMDg3NjEiLCJ1cmwiOiJodHRwczovL3d3dy52ZWNmLm9yZy92ZWNmLXJlc3BvbnNlLXRvLWNvdmlkLTE5LXVwZGF0ZXMtMi8ifQ.Nk7tviYvrZw35fdfxnb7rK_Zfdk6Lkuhtjfime67PkI/br/77272343238-l" TargetMode="External"/><Relationship Id="rId3" Type="http://schemas.openxmlformats.org/officeDocument/2006/relationships/hyperlink" Target="http://www.doe.virginia.gov/support/health_medical/covid-19/recover-redesign-restart-2020.pdf" TargetMode="External"/><Relationship Id="rId7" Type="http://schemas.openxmlformats.org/officeDocument/2006/relationships/hyperlink" Target="https://lnks.gd/l/eyJhbGciOiJIUzI1NiJ9.eyJidWxsZXRpbl9saW5rX2lkIjoxMDQsInVyaSI6ImJwMjpjbGljayIsImJ1bGxldGluX2lkIjoiMjAyMDA0MTAuMjAwMDg3NjEiLCJ1cmwiOiJodHRwOi8vd3d3LmRvZS52aXJnaW5pYS5nb3YvZWFybHktY2hpbGRob29kL3ByZXNjaG9vbC92cGkvZWNzZS10cmFuc2l0aW9uLWZhcS5kb2N4In0.z_QXjeME4uQO3-8cWhw2JMsQMA-ykv5XsXeG53fXXR4/br/77272343238-l" TargetMode="External"/><Relationship Id="rId12" Type="http://schemas.openxmlformats.org/officeDocument/2006/relationships/hyperlink" Target="https://lnks.gd/l/eyJhbGciOiJIUzI1NiJ9.eyJidWxsZXRpbl9saW5rX2lkIjoxMDcsInVyaSI6ImJwMjpjbGljayIsImJ1bGxldGluX2lkIjoiMjAyMDA0MTAuMjAwMDg3NjEiLCJ1cmwiOiJodHRwczovL3d3dy5kc3MudmlyZ2luaWEuZ292L2NjL2NvdmlkLTE5Lmh0bWwifQ.SCKE5znsiAWw4gFrC5oihb3nyWARkWfS1Q632DoDVWQ/br/77272343238-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nks.gd/l/eyJhbGciOiJIUzI1NiJ9.eyJidWxsZXRpbl9saW5rX2lkIjoxMDMsInVyaSI6ImJwMjpjbGljayIsImJ1bGxldGluX2lkIjoiMjAyMDA0MTAuMjAwMDg3NjEiLCJ1cmwiOiJodHRwOi8vcjIwLnJzNi5uZXQvdG4uanNwP2Y9MDAxZzVVREZubGhZQ1FsX0FZQnFZWUV0eXRhZ3B0ZzEtSHdJNTVvUElrSmJjdnVRaHI0SzN1bFpNenpHZWtkZENBbV9wbm5JTUVlTXNjWlRFU29mTF9WZlJXN2h0STZXcEFId1dIYm9ubUpUeFB6Ykg0QXlMVWhFejh3WHNiTU5JejEyNFN3RjYyM2t3U1FJNkhXQUNCYmZ6ZmtMYi14MFR6V21yb3NXRlZqSHhtd0U5OHd4cEdoMmdLd3VCUEd0eDZobVBrQ1JwNlZLbWZKbnFHaTk0YWVKZ2EwVFdjR3pHWDAmYz0yVENJN0VxYWZhWS05akZtakg2QlVZWHhDS1ZXZWk3Q25xZzY4aktKYTJNYlo3VmI5Ul81TlE9PSZjaD16U3ExcXNnOEhxTmE5bTdSTkx5c0JVbTl5Q3lHWUNrc1hZQUlDVXBvTWlGcU1UbTNXajdmYlE9PSJ9.ZG181Nc7jSXVOzU8Y5zxdpaUs14sGkx5WVtgZ7Yp4zQ/br/77272343238-l" TargetMode="External"/><Relationship Id="rId11" Type="http://schemas.openxmlformats.org/officeDocument/2006/relationships/hyperlink" Target="https://lnks.gd/l/eyJhbGciOiJIUzI1NiJ9.eyJidWxsZXRpbl9saW5rX2lkIjoxMDYsInVyaSI6ImJwMjpjbGljayIsImJ1bGxldGluX2lkIjoiMjAyMDA0MTAuMjAwMDg3NjEiLCJ1cmwiOiJodHRwczovL3d3dy5kc3MudmlyZ2luaWEuZ292L2NjL2NvdmlkLTE5LWRvY3MvMjAyMC0wMy0yMCUyMENoaWxkJTIwQ2FyZSUyMENPVklELTE5JTIwRkFRLnBkZiJ9.Y1gsYmJyf0VoeVpr2JxPjF7rB9ywS6n-ndWaZexyZec/br/77272343238-l" TargetMode="External"/><Relationship Id="rId5" Type="http://schemas.openxmlformats.org/officeDocument/2006/relationships/hyperlink" Target="https://lnks.gd/l/eyJhbGciOiJIUzI1NiJ9.eyJidWxsZXRpbl9saW5rX2lkIjoxMDIsInVyaSI6ImJwMjpjbGljayIsImJ1bGxldGluX2lkIjoiMjAyMDA0MTAuMjAwMDg3NjEiLCJ1cmwiOiJodHRwOi8vd3d3LmRvZS52aXJnaW5pYS5nb3Yvc3VwcG9ydC9oZWFsdGhfbWVkaWNhbC9vZmZpY2UvY292aWQtMTktZmFxLnNodG1sIn0.tbXq1FCVMhScqq5SYwTV5JTPFJGTrbakn7YVbEm2mGQ/br/77272343238-l" TargetMode="External"/><Relationship Id="rId10" Type="http://schemas.openxmlformats.org/officeDocument/2006/relationships/hyperlink" Target="https://lnks.gd/l/eyJhbGciOiJIUzI1NiJ9.eyJidWxsZXRpbl9saW5rX2lkIjoxMDUsInVyaSI6ImJwMjpjbGljayIsImJ1bGxldGluX2lkIjoiMjAyMDA0MTAuMjAwMDg3NjEiLCJ1cmwiOiJodHRwczovL3d3dy5kc3MudmlyZ2luaWEuZ292L2NjL2NvdmlkLTE5LWRvY3MvMy4xOC4yMCUyMFZEU1MlMjBDaGlsZCUyMENhcmUlMjBHdWlkYW5jZS5wZGYifQ.7y731hZAJZOvaPMN82QKLcQjpMd5ueb0STX46WJ8ucA/br/77272343238-l" TargetMode="External"/><Relationship Id="rId4" Type="http://schemas.openxmlformats.org/officeDocument/2006/relationships/hyperlink" Target="https://lnks.gd/l/eyJhbGciOiJIUzI1NiJ9.eyJidWxsZXRpbl9saW5rX2lkIjoxMDEsInVyaSI6ImJwMjpjbGljayIsImJ1bGxldGluX2lkIjoiMjAyMDA0MTAuMjAwMDg3NjEiLCJ1cmwiOiJodHRwOi8vd3d3LmRvZS52aXJnaW5pYS5nb3Yvc3VwcG9ydC9oZWFsdGhfbWVkaWNhbC9vZmZpY2UvY292aWQtMTkuc2h0bWwifQ.k1VMLgFnl7iYYUp0Lu4FOVjQm9UnL3G7AFwA1pGy4_8/br/77272343238-l" TargetMode="External"/><Relationship Id="rId9" Type="http://schemas.openxmlformats.org/officeDocument/2006/relationships/hyperlink" Target="https://lnks.gd/l/eyJhbGciOiJIUzI1NiJ9.eyJidWxsZXRpbl9saW5rX2lkIjoxMTEsInVyaSI6ImJwMjpjbGljayIsImJ1bGxldGluX2lkIjoiMjAyMDA0MTAuMjAwMDg3NjEiLCJ1cmwiOiJodHRwczovL2dvb3BlbnZhLm9yZy8ifQ.iYuLPEXZkGwVzYLGc2JYBSjLqwrkjbyHbCPGEzln4YU/br/77272343238-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times.com/education-lab/how-one-seattle-teacher-kept-his-kindergarteners-engaged-through-the-coronavirus-closures/?utm_source=The+Hechinger+Report&amp;utm_campaign=fd296523ab-EMAIL_CAMPAIGN_2020_07_14_03_29&amp;utm_medium=email&amp;utm_term=0_d3ee4c3e04-fd296523ab-32270826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awn.hendricks@doe.virgini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ilah.richardson@doe.virgini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williams@smartbeginningsrva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beginningsrv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-294592" y="-1"/>
            <a:ext cx="9659980" cy="14422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Office of Early Childhood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  <a:t>Cups and Conversations</a:t>
            </a:r>
            <a:r>
              <a:rPr lang="en-US" sz="3600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</a:br>
            <a:endParaRPr sz="3600" b="1" dirty="0">
              <a:solidFill>
                <a:schemeClr val="tx2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6" name="Google Shape;136;p20"/>
          <p:cNvSpPr>
            <a:spLocks noGrp="1"/>
          </p:cNvSpPr>
          <p:nvPr>
            <p:ph type="pic" idx="4294967295"/>
          </p:nvPr>
        </p:nvSpPr>
        <p:spPr>
          <a:xfrm>
            <a:off x="663775" y="2334986"/>
            <a:ext cx="7927975" cy="198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latin typeface="Poppins" panose="020B0604020202020204" charset="0"/>
                <a:cs typeface="Poppins" panose="020B0604020202020204" charset="0"/>
              </a:rPr>
              <a:t>Re-opening and Operating ECCE Programs</a:t>
            </a:r>
            <a:br>
              <a:rPr lang="en-US" sz="2800" b="1" dirty="0">
                <a:latin typeface="Poppins" panose="020B0604020202020204" charset="0"/>
                <a:cs typeface="Poppins" panose="020B0604020202020204" charset="0"/>
              </a:rPr>
            </a:br>
            <a:r>
              <a:rPr lang="en-US" sz="2800" b="1" dirty="0">
                <a:latin typeface="Poppins" panose="020B0604020202020204" charset="0"/>
                <a:cs typeface="Poppins" panose="020B0604020202020204" charset="0"/>
              </a:rPr>
              <a:t>During COVID-19, Part </a:t>
            </a:r>
            <a:r>
              <a:rPr lang="en-US" sz="2800" b="1" dirty="0" smtClean="0">
                <a:latin typeface="Poppins" panose="020B0604020202020204" charset="0"/>
                <a:cs typeface="Poppins" panose="020B0604020202020204" charset="0"/>
              </a:rPr>
              <a:t>III</a:t>
            </a:r>
            <a:r>
              <a:rPr lang="en-US" sz="2800" b="1" dirty="0"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n-US" sz="2800" b="1" dirty="0">
                <a:latin typeface="Poppins" panose="020B0604020202020204" charset="0"/>
                <a:cs typeface="Poppins" panose="020B0604020202020204" charset="0"/>
              </a:rPr>
            </a:br>
            <a:endParaRPr lang="en-US" sz="1600" b="1" dirty="0" smtClean="0"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n-US" sz="2400" dirty="0" smtClean="0">
                <a:latin typeface="+mj-lt"/>
                <a:ea typeface="Poppins"/>
                <a:cs typeface="Poppins"/>
                <a:sym typeface="Poppins"/>
              </a:rPr>
              <a:t>July </a:t>
            </a:r>
            <a:r>
              <a:rPr lang="en-US" sz="2400" dirty="0" smtClean="0">
                <a:latin typeface="+mj-lt"/>
                <a:ea typeface="Poppins"/>
                <a:cs typeface="Poppins"/>
                <a:sym typeface="Poppins"/>
              </a:rPr>
              <a:t>15, </a:t>
            </a:r>
            <a:r>
              <a:rPr lang="en-US" sz="2400" dirty="0">
                <a:latin typeface="+mj-lt"/>
                <a:ea typeface="Poppins"/>
                <a:cs typeface="Poppins"/>
                <a:sym typeface="Poppins"/>
              </a:rPr>
              <a:t>2020</a:t>
            </a:r>
          </a:p>
          <a:p>
            <a:pPr lvl="0"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775" y="4862296"/>
            <a:ext cx="8120996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Poppins" panose="020B0604020202020204" charset="0"/>
                <a:cs typeface="Poppins" panose="020B0604020202020204" charset="0"/>
              </a:rPr>
              <a:t>C6: Chesterfield County Preschool Development Grant Pilot Community Perspectives</a:t>
            </a:r>
            <a:endParaRPr lang="en-US" sz="2400" dirty="0">
              <a:latin typeface="Poppins" panose="020B0604020202020204" charset="0"/>
              <a:cs typeface="Poppins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209893" y="340709"/>
            <a:ext cx="8623138" cy="1638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60" dirty="0"/>
              <a:t/>
            </a:r>
            <a:br>
              <a:rPr lang="en-US" sz="2160" dirty="0"/>
            </a:br>
            <a:r>
              <a:rPr lang="en-US" sz="2790" dirty="0"/>
              <a:t>Q5: What are your biggest lessons learned from this very unique </a:t>
            </a:r>
            <a:r>
              <a:rPr lang="en-US" sz="2790" dirty="0" smtClean="0"/>
              <a:t>planning </a:t>
            </a:r>
            <a:r>
              <a:rPr lang="en-US" sz="2790" dirty="0"/>
              <a:t>process and administrative experience? </a:t>
            </a:r>
            <a:endParaRPr dirty="0"/>
          </a:p>
        </p:txBody>
      </p:sp>
      <p:sp>
        <p:nvSpPr>
          <p:cNvPr id="181" name="Google Shape;181;p27"/>
          <p:cNvSpPr/>
          <p:nvPr/>
        </p:nvSpPr>
        <p:spPr>
          <a:xfrm>
            <a:off x="1796902" y="2145268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486472" y="2476867"/>
            <a:ext cx="8346559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top pieces of advice would you offer to divisions and programs about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recruitment, enrollment and re-opening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fall?</a:t>
            </a:r>
            <a:endParaRPr dirty="0"/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have recommendations for helpful resources outside of VDOE publications (Recover, Redesign, Restart 2020, FAQs)?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body" idx="2"/>
          </p:nvPr>
        </p:nvSpPr>
        <p:spPr>
          <a:xfrm>
            <a:off x="361450" y="1631775"/>
            <a:ext cx="7553100" cy="3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VDOE Recover, Redesign Restart 2020: A Comprehensive Plan that Moves Virginia Learners and Educators Forward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VDOE COVID 19 Website</a:t>
            </a:r>
            <a:endParaRPr sz="17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VDOE COVID 19 FAQs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Office of Early Childhood FAQ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, and  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Transition from Part C to Part B FAQ</a:t>
            </a:r>
            <a:endParaRPr sz="17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Virginia Learns Anywhere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(C4L) and 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#</a:t>
            </a:r>
            <a:r>
              <a:rPr lang="en-US" sz="17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GoOpenVA</a:t>
            </a:r>
            <a:endParaRPr sz="17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Other: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Child Care Guidance for COVID 19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Child Care Licensing FAQs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Child Care Resources COVID 19 website</a:t>
            </a:r>
            <a:endParaRPr sz="17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–The Virginia Early Childhood Foundation (VECF)  </a:t>
            </a:r>
            <a:r>
              <a:rPr lang="en-US" sz="17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materials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, including a guide for child care and a series of webinars 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5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Additional Resources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body" idx="2"/>
          </p:nvPr>
        </p:nvSpPr>
        <p:spPr>
          <a:xfrm>
            <a:off x="361449" y="1631775"/>
            <a:ext cx="8167555" cy="3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>
                <a:latin typeface="+mn-lt"/>
                <a:ea typeface="Poppins"/>
                <a:cs typeface="Poppins"/>
                <a:sym typeface="Poppins"/>
              </a:rPr>
              <a:t>Next Conversation, 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July 29</a:t>
            </a:r>
            <a:endParaRPr dirty="0" smtClean="0">
              <a:latin typeface="+mn-lt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400" dirty="0" smtClean="0">
                <a:latin typeface="+mn-lt"/>
                <a:ea typeface="Poppins"/>
                <a:cs typeface="Poppins"/>
                <a:sym typeface="Poppins"/>
              </a:rPr>
              <a:t> </a:t>
            </a:r>
            <a:r>
              <a:rPr lang="en-US" sz="1600" dirty="0" smtClean="0">
                <a:latin typeface="+mn-lt"/>
                <a:ea typeface="Poppins"/>
                <a:cs typeface="Poppins"/>
                <a:sym typeface="Poppins"/>
              </a:rPr>
              <a:t>EC Re-opening Considerations, Cont’d</a:t>
            </a:r>
            <a:endParaRPr dirty="0" smtClean="0">
              <a:latin typeface="+mn-lt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Forthcoming (via email or Readiness Connection newsletter)</a:t>
            </a:r>
            <a:endParaRPr dirty="0" smtClean="0">
              <a:latin typeface="+mn-lt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600" dirty="0" smtClean="0">
                <a:latin typeface="+mn-lt"/>
                <a:ea typeface="Poppins"/>
                <a:cs typeface="Poppins"/>
                <a:sym typeface="Poppins"/>
              </a:rPr>
              <a:t>Link </a:t>
            </a:r>
            <a:r>
              <a:rPr lang="en-US" sz="1600" dirty="0">
                <a:latin typeface="+mn-lt"/>
                <a:ea typeface="Poppins"/>
                <a:cs typeface="Poppins"/>
                <a:sym typeface="Poppins"/>
              </a:rPr>
              <a:t>to this recording</a:t>
            </a:r>
            <a:endParaRPr dirty="0">
              <a:latin typeface="+mn-lt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600" dirty="0">
                <a:latin typeface="+mn-lt"/>
                <a:ea typeface="Poppins"/>
                <a:cs typeface="Poppins"/>
                <a:sym typeface="Poppins"/>
              </a:rPr>
              <a:t>Invitation to complete short survey about your ideas for future conversation topics (we are always looking for volunteer facilitators)</a:t>
            </a:r>
            <a:endParaRPr dirty="0">
              <a:latin typeface="+mn-lt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600" dirty="0">
                <a:latin typeface="+mn-lt"/>
                <a:ea typeface="Poppins"/>
                <a:cs typeface="Poppins"/>
                <a:sym typeface="Poppins"/>
              </a:rPr>
              <a:t>Referenced </a:t>
            </a:r>
            <a:r>
              <a:rPr lang="en-US" sz="1600" dirty="0" smtClean="0">
                <a:latin typeface="+mn-lt"/>
                <a:ea typeface="Poppins"/>
                <a:cs typeface="Poppins"/>
                <a:sym typeface="Poppins"/>
              </a:rPr>
              <a:t>materials</a:t>
            </a:r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600" dirty="0" smtClean="0">
                <a:latin typeface="+mn-lt"/>
                <a:ea typeface="Poppins"/>
                <a:cs typeface="Poppins"/>
                <a:sym typeface="Poppins"/>
              </a:rPr>
              <a:t>Information about the </a:t>
            </a:r>
            <a:r>
              <a:rPr lang="en-US" sz="1600" b="1" dirty="0" smtClean="0">
                <a:latin typeface="+mn-lt"/>
                <a:ea typeface="Poppins"/>
                <a:cs typeface="Poppins"/>
                <a:sym typeface="Poppins"/>
              </a:rPr>
              <a:t>Office of Early Childhood’s “Inspiration Board”</a:t>
            </a:r>
          </a:p>
          <a:p>
            <a:pPr marL="1200150" lvl="2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400" dirty="0" smtClean="0">
                <a:latin typeface="+mn-lt"/>
                <a:ea typeface="Poppins"/>
                <a:cs typeface="Poppins"/>
                <a:sym typeface="Poppins"/>
              </a:rPr>
              <a:t>Check out thi</a:t>
            </a:r>
            <a:r>
              <a:rPr lang="en-US" sz="1400" dirty="0" smtClean="0">
                <a:latin typeface="+mn-lt"/>
                <a:ea typeface="Poppins"/>
                <a:cs typeface="Poppins"/>
                <a:sym typeface="Poppins"/>
              </a:rPr>
              <a:t>s great </a:t>
            </a:r>
            <a:r>
              <a:rPr lang="en-US" sz="1400" dirty="0" smtClean="0">
                <a:latin typeface="+mn-lt"/>
                <a:ea typeface="Poppins"/>
                <a:cs typeface="Poppins"/>
                <a:sym typeface="Poppins"/>
                <a:hlinkClick r:id="rId3"/>
              </a:rPr>
              <a:t>article</a:t>
            </a:r>
            <a:r>
              <a:rPr lang="en-US" sz="1400" dirty="0" smtClean="0">
                <a:latin typeface="+mn-lt"/>
                <a:ea typeface="Poppins"/>
                <a:cs typeface="Poppins"/>
                <a:sym typeface="Poppins"/>
              </a:rPr>
              <a:t> for a small dose of inspiration in advance of our launch and be thinking about your future nominations!</a:t>
            </a:r>
            <a:endParaRPr sz="14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800" dirty="0">
              <a:latin typeface="+mn-lt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Closing Notes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400"/>
              <a:t>Cups and Conversations Contact Information</a:t>
            </a:r>
            <a:endParaRPr sz="3400"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2"/>
          </p:nvPr>
        </p:nvSpPr>
        <p:spPr>
          <a:xfrm>
            <a:off x="361450" y="1600650"/>
            <a:ext cx="7480500" cy="3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Dawn Hendricks- Early Childhood Special Education Coordinator, VDOE </a:t>
            </a:r>
            <a:endParaRPr sz="2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20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dawn.hendricks@doe.virginia.gov</a:t>
            </a:r>
            <a:endParaRPr sz="2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200" dirty="0">
                <a:latin typeface="Poppins"/>
                <a:ea typeface="Poppins"/>
                <a:cs typeface="Poppins"/>
                <a:sym typeface="Poppins"/>
              </a:rPr>
              <a:t>Tamilah Richardson- Associate Director, Early Childhood Learning, VDOE </a:t>
            </a:r>
            <a:r>
              <a:rPr lang="en-US" sz="220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tamilah.richardson@doe.virginia.gov</a:t>
            </a:r>
            <a:endParaRPr sz="2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 dirty="0"/>
              <a:t>Good morning- thanks for joining Cups and Conversations!</a:t>
            </a:r>
            <a:endParaRPr sz="3200"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46078" y="1393308"/>
            <a:ext cx="3512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latin typeface="+mj-lt"/>
                <a:ea typeface="Poppins"/>
                <a:cs typeface="Poppins"/>
                <a:sym typeface="Poppins"/>
              </a:rPr>
              <a:t>A few reminders:</a:t>
            </a:r>
            <a:endParaRPr dirty="0"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346075" y="2080650"/>
            <a:ext cx="76362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+mn-lt"/>
              </a:rPr>
              <a:t>•</a:t>
            </a: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This is a judgement free zone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•Sharing of local perspective, </a:t>
            </a:r>
            <a:r>
              <a:rPr lang="en-US" sz="1900" i="1" dirty="0">
                <a:latin typeface="+mn-lt"/>
                <a:ea typeface="Poppins"/>
                <a:cs typeface="Poppins"/>
                <a:sym typeface="Poppins"/>
              </a:rPr>
              <a:t>not</a:t>
            </a: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 DOE recommendations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•You are free to unmute your line at anytime to share your thoughts and ask questions 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latin typeface="+mn-lt"/>
                <a:ea typeface="Poppins"/>
                <a:cs typeface="Poppins"/>
                <a:sym typeface="Poppins"/>
              </a:rPr>
              <a:t>–</a:t>
            </a:r>
            <a:r>
              <a:rPr lang="en-US" sz="1700" b="1" dirty="0">
                <a:latin typeface="+mn-lt"/>
                <a:ea typeface="Poppins"/>
                <a:cs typeface="Poppins"/>
                <a:sym typeface="Poppins"/>
              </a:rPr>
              <a:t>*Please help us minimize background noise by staying muted if you are not speaking</a:t>
            </a:r>
            <a:endParaRPr sz="1700" b="1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•This meeting will be recorded and shared with participants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latin typeface="+mn-lt"/>
                <a:ea typeface="Poppins"/>
                <a:cs typeface="Poppins"/>
                <a:sym typeface="Poppins"/>
              </a:rPr>
              <a:t>Optional: </a:t>
            </a: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Please add your name and affiliation in the chat box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sz="2300" dirty="0">
              <a:latin typeface="+mn-lt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200" dirty="0"/>
              <a:t>Today’s Special Guests</a:t>
            </a:r>
            <a:endParaRPr sz="3200" dirty="0"/>
          </a:p>
        </p:txBody>
      </p:sp>
      <p:sp>
        <p:nvSpPr>
          <p:cNvPr id="149" name="Google Shape;149;p22"/>
          <p:cNvSpPr>
            <a:spLocks noGrp="1"/>
          </p:cNvSpPr>
          <p:nvPr>
            <p:ph type="pic" idx="3"/>
          </p:nvPr>
        </p:nvSpPr>
        <p:spPr>
          <a:xfrm>
            <a:off x="506634" y="1784619"/>
            <a:ext cx="8038368" cy="341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000" b="0" i="0" u="none" strike="noStrike" cap="none" dirty="0" smtClean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David Williams</a:t>
            </a:r>
            <a:endParaRPr sz="3000" b="0" i="0" u="none" strike="noStrike" cap="none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1500" b="0" i="0" u="none" strike="noStrike" cap="none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Special Projects Coordinator, Smart Beginnings Greater Richmond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-US" sz="2000" u="sng" dirty="0" smtClean="0">
                <a:solidFill>
                  <a:schemeClr val="hlink"/>
                </a:solidFill>
                <a:hlinkClick r:id="rId3"/>
              </a:rPr>
              <a:t>david.williams@smartbeginningsrva.org</a:t>
            </a:r>
            <a:endParaRPr lang="en-US" sz="2000" u="sng" dirty="0" smtClean="0">
              <a:solidFill>
                <a:schemeClr val="hlink"/>
              </a:solidFill>
            </a:endParaRPr>
          </a:p>
          <a:p>
            <a:pPr lvl="0">
              <a:spcBef>
                <a:spcPts val="0"/>
              </a:spcBef>
            </a:pPr>
            <a:endParaRPr sz="3000" b="0" i="0" u="none" strike="noStrike" cap="none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000" b="0" i="0" u="none" strike="noStrike" cap="none" dirty="0" err="1" smtClean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Yseult</a:t>
            </a:r>
            <a:r>
              <a:rPr lang="en-US" sz="3000" b="0" i="0" u="none" strike="noStrike" cap="none" dirty="0" smtClean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3000" b="0" i="0" u="none" strike="noStrike" cap="none" dirty="0" err="1" smtClean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Ise</a:t>
            </a:r>
            <a:r>
              <a:rPr lang="en-US" sz="3000" dirty="0" smtClean="0">
                <a:latin typeface="Poppins"/>
                <a:ea typeface="Poppins"/>
                <a:cs typeface="Poppins"/>
                <a:sym typeface="Poppins"/>
              </a:rPr>
              <a:t>” Vin-Franck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Coordinator of Early Childhood Services, Chesterfield County </a:t>
            </a:r>
            <a:r>
              <a:rPr lang="en-US" sz="2000" b="0" i="0" u="none" strike="noStrike" cap="none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Public Schools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-US" sz="200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</a:rPr>
              <a:t>yseult_franck@ccpsnet.net</a:t>
            </a:r>
            <a:endParaRPr sz="2000" b="0" i="0" u="none" strike="noStrike" cap="none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459883" cy="748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3200" dirty="0"/>
              <a:t>Overview of </a:t>
            </a:r>
            <a:r>
              <a:rPr lang="en" sz="3200" dirty="0" smtClean="0"/>
              <a:t>PDG B-5 </a:t>
            </a:r>
            <a:endParaRPr sz="32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6502" y="748145"/>
            <a:ext cx="9077498" cy="5203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i="1" dirty="0"/>
              <a:t>Virginia’s </a:t>
            </a:r>
            <a:r>
              <a:rPr lang="en-US" b="1" i="1" dirty="0" smtClean="0"/>
              <a:t>Preschool Development Grant Birth to Five (PDG B-5) </a:t>
            </a:r>
            <a:r>
              <a:rPr lang="en-US" b="1" i="1" dirty="0"/>
              <a:t>is all about building strong systems at the community level. </a:t>
            </a:r>
            <a:endParaRPr lang="en-US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r>
              <a:rPr lang="en-US" dirty="0" smtClean="0"/>
              <a:t>In 2019 Virginia was awarded the initial, one year </a:t>
            </a:r>
            <a:r>
              <a:rPr lang="en-US" dirty="0"/>
              <a:t>PDG B-5 </a:t>
            </a:r>
            <a:r>
              <a:rPr lang="en-US" dirty="0" smtClean="0"/>
              <a:t>grant that </a:t>
            </a:r>
            <a:r>
              <a:rPr lang="en-US" dirty="0"/>
              <a:t>was used to support </a:t>
            </a:r>
            <a:r>
              <a:rPr lang="en-US" dirty="0" smtClean="0"/>
              <a:t>three key </a:t>
            </a:r>
            <a:r>
              <a:rPr lang="en-US" dirty="0"/>
              <a:t>activities. </a:t>
            </a:r>
          </a:p>
          <a:p>
            <a:pPr lvl="1">
              <a:buAutoNum type="arabicPeriod"/>
            </a:pPr>
            <a:r>
              <a:rPr lang="en-US" dirty="0" smtClean="0"/>
              <a:t>Refine </a:t>
            </a:r>
            <a:r>
              <a:rPr lang="en-US" dirty="0"/>
              <a:t>and implement a vision for a unified system </a:t>
            </a:r>
          </a:p>
          <a:p>
            <a:pPr lvl="2">
              <a:spcBef>
                <a:spcPts val="0"/>
              </a:spcBef>
            </a:pPr>
            <a:r>
              <a:rPr lang="en-US" dirty="0"/>
              <a:t>Key work: Need assessment and strategic plan</a:t>
            </a:r>
          </a:p>
          <a:p>
            <a:pPr lvl="1">
              <a:buAutoNum type="arabicPeriod"/>
            </a:pPr>
            <a:r>
              <a:rPr lang="en-US" dirty="0"/>
              <a:t>Expand community pilots to statewide capacity </a:t>
            </a:r>
          </a:p>
          <a:p>
            <a:pPr lvl="2">
              <a:spcBef>
                <a:spcPts val="0"/>
              </a:spcBef>
            </a:pPr>
            <a:r>
              <a:rPr lang="en-US" dirty="0"/>
              <a:t>Key work: Support community pilots to create a unified structure for their region that measures and support quality and increased access. </a:t>
            </a:r>
          </a:p>
          <a:p>
            <a:pPr lvl="1">
              <a:buAutoNum type="arabicPeriod"/>
            </a:pPr>
            <a:r>
              <a:rPr lang="en-US" dirty="0"/>
              <a:t>Improve state infrastructure </a:t>
            </a:r>
          </a:p>
          <a:p>
            <a:pPr lvl="2">
              <a:spcBef>
                <a:spcPts val="0"/>
              </a:spcBef>
            </a:pPr>
            <a:r>
              <a:rPr lang="en-US" dirty="0"/>
              <a:t>Key work: LinkB5 data system, standards, and better understand key factors related to teacher workforce and pay (teacher incentive program) </a:t>
            </a:r>
            <a:endParaRPr lang="en-US" dirty="0" smtClean="0"/>
          </a:p>
          <a:p>
            <a:pPr marL="1054100" lvl="2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 smtClean="0"/>
              <a:t>The audience for PDG B5 is every publicly-funded B-5 early childhood provider (child care, schools, family day home, Head Start) in VA.</a:t>
            </a:r>
            <a:r>
              <a:rPr lang="en-US" dirty="0"/>
              <a:t>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VDOE </a:t>
            </a:r>
            <a:r>
              <a:rPr lang="en-US" dirty="0"/>
              <a:t>is the grantee, but works very closely with VECF and UVA as </a:t>
            </a:r>
            <a:r>
              <a:rPr lang="en-US" dirty="0" err="1"/>
              <a:t>subrecipients</a:t>
            </a:r>
            <a:r>
              <a:rPr lang="en-US" dirty="0"/>
              <a:t>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/>
              <a:t>The vast majority of funds are spent on supporting community pilots to accomplish goals related to measuring and supporting quality and recognizing early childhood teachers.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 smtClean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 smtClean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" dirty="0" smtClean="0"/>
          </a:p>
          <a:p>
            <a:pPr marL="114300" indent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719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30435" y="1857325"/>
            <a:ext cx="430186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PDG B-5 has been renewed and is now a three year grant (~11 million each year). It will run from January 2020-December 2022. </a:t>
            </a: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 smtClean="0"/>
              <a:t>Now inclusive of 8 new pilot communities (10 pilot communities made up Cohort 1).</a:t>
            </a:r>
            <a:endParaRPr lang="en-US" sz="1800" dirty="0"/>
          </a:p>
          <a:p>
            <a:pPr marL="0" indent="0">
              <a:buNone/>
            </a:pPr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 smtClean="0"/>
              <a:t>PDG B-5 Renewal Updates</a:t>
            </a:r>
            <a:endParaRPr lang="en-US" sz="3200" dirty="0"/>
          </a:p>
        </p:txBody>
      </p:sp>
      <p:pic>
        <p:nvPicPr>
          <p:cNvPr id="6" name="Picture 2" descr="https://lh6.googleusercontent.com/CXZejC8fJwZCO12h4zDsdS0C-rsN9X0n4yG1jwRlxtyhMpenStTrhFVAS--F3_CQtmGVL3KuAPy7fjLcV6dqZ80ygnNj_OrYSqYReecwlxmzSFOri4QEqMqVEjM2q3XgjgN31FiiA2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13269" r="2313"/>
          <a:stretch/>
        </p:blipFill>
        <p:spPr bwMode="auto">
          <a:xfrm>
            <a:off x="290947" y="1718555"/>
            <a:ext cx="4364182" cy="315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390428"/>
            <a:ext cx="8186165" cy="123720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20" dirty="0"/>
              <a:t>Q1: Could you tell us about </a:t>
            </a:r>
            <a:r>
              <a:rPr lang="en-US" sz="2520" dirty="0" smtClean="0"/>
              <a:t>the Chesterfield PDG Pilot Community and Chesterfield County Public Schools?</a:t>
            </a:r>
            <a:endParaRPr sz="2160" dirty="0"/>
          </a:p>
        </p:txBody>
      </p:sp>
      <p:sp>
        <p:nvSpPr>
          <p:cNvPr id="156" name="Google Shape;156;p23"/>
          <p:cNvSpPr txBox="1"/>
          <p:nvPr/>
        </p:nvSpPr>
        <p:spPr>
          <a:xfrm>
            <a:off x="1786270" y="325356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4730825" y="2237205"/>
            <a:ext cx="3819071" cy="264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1800" dirty="0" smtClean="0"/>
              <a:t>Please share details about:</a:t>
            </a:r>
          </a:p>
          <a:p>
            <a:pPr lvl="1">
              <a:buSzPts val="2400"/>
            </a:pPr>
            <a:endParaRPr lang="en-US" sz="1800" dirty="0" smtClean="0"/>
          </a:p>
          <a:p>
            <a:pPr marL="285750" lvl="1" indent="-285750">
              <a:buSzPts val="2400"/>
              <a:buFont typeface="Arial" panose="020B0604020202020204" pitchFamily="34" charset="0"/>
              <a:buChar char="•"/>
            </a:pPr>
            <a:r>
              <a:rPr lang="en-US" sz="1800" dirty="0" smtClean="0"/>
              <a:t>PDG pilot community activities;</a:t>
            </a:r>
          </a:p>
          <a:p>
            <a:pPr marL="285750" lvl="1" indent="-285750">
              <a:buSzPts val="2400"/>
              <a:buFont typeface="Arial" panose="020B0604020202020204" pitchFamily="34" charset="0"/>
              <a:buChar char="•"/>
            </a:pPr>
            <a:r>
              <a:rPr lang="en-US" sz="1800" dirty="0" smtClean="0"/>
              <a:t>The Chesterfield PDG Pilot community footprint;</a:t>
            </a:r>
          </a:p>
          <a:p>
            <a:pPr marL="285750" lvl="1" indent="-285750">
              <a:buSzPts val="2400"/>
              <a:buFont typeface="Arial" panose="020B0604020202020204" pitchFamily="34" charset="0"/>
              <a:buChar char="•"/>
            </a:pPr>
            <a:r>
              <a:rPr lang="en-US" sz="1800" dirty="0" smtClean="0"/>
              <a:t>S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chool </a:t>
            </a:r>
            <a:r>
              <a:rPr lang="en-US" sz="1800" b="0" i="0" u="none" strike="noStrike" cap="none" dirty="0">
                <a:solidFill>
                  <a:srgbClr val="000000"/>
                </a:solidFill>
                <a:sym typeface="Arial"/>
              </a:rPr>
              <a:t>division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demographics;</a:t>
            </a:r>
          </a:p>
          <a:p>
            <a:pPr marL="285750" lvl="1" indent="-285750">
              <a:buSzPts val="2400"/>
              <a:buFont typeface="Arial" panose="020B0604020202020204" pitchFamily="34" charset="0"/>
              <a:buChar char="•"/>
            </a:pPr>
            <a:r>
              <a:rPr lang="en-US" sz="1800" dirty="0" smtClean="0"/>
              <a:t>Your role as a) lead organization and b) and EC p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rogram leaders</a:t>
            </a:r>
            <a:endParaRPr sz="18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052" name="Picture 4" descr="Smart Beginnings Greater Richmo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0" y="2346237"/>
            <a:ext cx="3426819" cy="1142273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306" y="3633836"/>
            <a:ext cx="1400175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236" y="5230332"/>
            <a:ext cx="3215945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 Neue"/>
              </a:rPr>
              <a:t>Chesterfield County Public Schools</a:t>
            </a:r>
            <a:endParaRPr lang="en-US" b="1" dirty="0">
              <a:solidFill>
                <a:schemeClr val="bg1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555171" y="588465"/>
            <a:ext cx="8049986" cy="10117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Q2: </a:t>
            </a:r>
            <a:r>
              <a:rPr lang="en-US" dirty="0" smtClean="0"/>
              <a:t>What did continuity of care and learning look like in your community</a:t>
            </a:r>
            <a:r>
              <a:rPr lang="en-US" dirty="0" smtClean="0"/>
              <a:t>?</a:t>
            </a:r>
            <a:endParaRPr dirty="0"/>
          </a:p>
        </p:txBody>
      </p:sp>
      <p:sp>
        <p:nvSpPr>
          <p:cNvPr id="163" name="Google Shape;163;p24"/>
          <p:cNvSpPr/>
          <p:nvPr/>
        </p:nvSpPr>
        <p:spPr>
          <a:xfrm>
            <a:off x="911931" y="2175421"/>
            <a:ext cx="7336465" cy="236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400"/>
              <a:buFont typeface="Arial"/>
              <a:buChar char="•"/>
            </a:pPr>
            <a:r>
              <a:rPr lang="en-US" sz="2400" dirty="0"/>
              <a:t>How </a:t>
            </a:r>
            <a:r>
              <a:rPr lang="en-US" sz="2400" dirty="0" smtClean="0"/>
              <a:t>have </a:t>
            </a:r>
            <a:r>
              <a:rPr lang="en-US" sz="2400" dirty="0"/>
              <a:t>you </a:t>
            </a:r>
            <a:r>
              <a:rPr lang="en-US" sz="2400" dirty="0" smtClean="0"/>
              <a:t>supported families during </a:t>
            </a:r>
            <a:r>
              <a:rPr lang="en-US" sz="2400" dirty="0"/>
              <a:t>COVID-19 school/program closures</a:t>
            </a:r>
            <a:r>
              <a:rPr lang="en-US" sz="2400" dirty="0" smtClean="0"/>
              <a:t>?</a:t>
            </a:r>
          </a:p>
          <a:p>
            <a:pPr marL="342900" lvl="0" indent="-342900">
              <a:buSzPts val="2400"/>
              <a:buFont typeface="Arial"/>
              <a:buChar char="•"/>
            </a:pPr>
            <a:endParaRPr lang="en-US" sz="2400" dirty="0"/>
          </a:p>
          <a:p>
            <a:pPr marL="342900" lvl="0" indent="-342900">
              <a:buSzPts val="2400"/>
              <a:buFont typeface="Arial"/>
              <a:buChar char="•"/>
            </a:pPr>
            <a:r>
              <a:rPr lang="en-US" sz="2400" dirty="0" smtClean="0"/>
              <a:t>Overall, how successful have family engagement efforts been?</a:t>
            </a:r>
          </a:p>
          <a:p>
            <a:pPr marL="342900" lvl="0" indent="-342900">
              <a:buSzPts val="2400"/>
              <a:buFont typeface="Arial"/>
              <a:buChar char="•"/>
            </a:pPr>
            <a:endParaRPr lang="en-US" sz="2400" dirty="0"/>
          </a:p>
          <a:p>
            <a:pPr marL="342900" lvl="0" indent="-342900">
              <a:buSzPts val="2400"/>
              <a:buFont typeface="Arial"/>
              <a:buChar char="•"/>
            </a:pPr>
            <a:r>
              <a:rPr lang="en-US" sz="2400" dirty="0" smtClean="0"/>
              <a:t>Please share insights on how reopening Child Care has gone?</a:t>
            </a:r>
            <a:endParaRPr lang="en-US" sz="24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869" y="5235592"/>
            <a:ext cx="73441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Please feel free to enter your thoughts and questions in the chat box or chime in when the floor is reopened!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555171" y="588465"/>
            <a:ext cx="8049986" cy="10117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smtClean="0"/>
              <a:t>Q3: </a:t>
            </a:r>
            <a:r>
              <a:rPr lang="en-US" dirty="0"/>
              <a:t>How have you </a:t>
            </a:r>
            <a:r>
              <a:rPr lang="en-US" dirty="0" smtClean="0"/>
              <a:t>handled recruitment and enrollment?</a:t>
            </a:r>
            <a:endParaRPr dirty="0"/>
          </a:p>
        </p:txBody>
      </p:sp>
      <p:sp>
        <p:nvSpPr>
          <p:cNvPr id="163" name="Google Shape;163;p24"/>
          <p:cNvSpPr/>
          <p:nvPr/>
        </p:nvSpPr>
        <p:spPr>
          <a:xfrm>
            <a:off x="945701" y="2083981"/>
            <a:ext cx="733646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some of the specific </a:t>
            </a:r>
            <a:r>
              <a:rPr lang="en-US" sz="2400" dirty="0" smtClean="0"/>
              <a:t>changes that you made in light of the pandemic?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US" sz="2400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smtClean="0"/>
              <a:t>What are some of your successes, challenges and how have you calibrated your action plan? 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077685" y="5049475"/>
            <a:ext cx="73441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Please feel free to enter your thoughts and questions in the chat box or chime in when the floor is reopened!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1104209" y="629614"/>
            <a:ext cx="7148497" cy="11164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 smtClean="0"/>
              <a:t>Q4</a:t>
            </a:r>
            <a:r>
              <a:rPr lang="en-US" sz="2800" dirty="0"/>
              <a:t>: What about fall re-opening plans?</a:t>
            </a:r>
            <a:endParaRPr dirty="0"/>
          </a:p>
        </p:txBody>
      </p:sp>
      <p:sp>
        <p:nvSpPr>
          <p:cNvPr id="175" name="Google Shape;175;p26"/>
          <p:cNvSpPr txBox="1"/>
          <p:nvPr/>
        </p:nvSpPr>
        <p:spPr>
          <a:xfrm>
            <a:off x="420118" y="1746033"/>
            <a:ext cx="851668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you share what you know about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CCPS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reopening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plans?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smtClean="0"/>
              <a:t>How involved have you and your teams been involved in informing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considerations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relate specifically to Early Childhood/ECSE programs?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908552" y="4909166"/>
            <a:ext cx="73441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chat box is always open, and we welcome your thoughts and questions upon prompting!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1021</Words>
  <Application>Microsoft Office PowerPoint</Application>
  <PresentationFormat>On-screen Show (4:3)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Courier New</vt:lpstr>
      <vt:lpstr>Arial</vt:lpstr>
      <vt:lpstr>Helvetica Neue</vt:lpstr>
      <vt:lpstr>Noto Sans Symbols</vt:lpstr>
      <vt:lpstr>Poppins</vt:lpstr>
      <vt:lpstr>Perception</vt:lpstr>
      <vt:lpstr> Office of Early Childhood Cups and Conversations </vt:lpstr>
      <vt:lpstr>Good morning- thanks for joining Cups and Conversations!</vt:lpstr>
      <vt:lpstr>Today’s Special Guests</vt:lpstr>
      <vt:lpstr>Overview of PDG B-5 </vt:lpstr>
      <vt:lpstr>PDG B-5 Renewal Updates</vt:lpstr>
      <vt:lpstr>Q1: Could you tell us about the Chesterfield PDG Pilot Community and Chesterfield County Public Schools?</vt:lpstr>
      <vt:lpstr>Q2: What did continuity of care and learning look like in your community?</vt:lpstr>
      <vt:lpstr>Q3: How have you handled recruitment and enrollment?</vt:lpstr>
      <vt:lpstr>Q4: What about fall re-opening plans?</vt:lpstr>
      <vt:lpstr> Q5: What are your biggest lessons learned from this very unique planning process and administrative experience? </vt:lpstr>
      <vt:lpstr>Additional Resources</vt:lpstr>
      <vt:lpstr>Closing Notes</vt:lpstr>
      <vt:lpstr>Cups and Conversations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Early Childhood Cups and Conversations</dc:title>
  <dc:creator>Richardson, Tamilah (DOE)</dc:creator>
  <cp:lastModifiedBy>Tamilah Richardson</cp:lastModifiedBy>
  <cp:revision>29</cp:revision>
  <dcterms:modified xsi:type="dcterms:W3CDTF">2020-07-16T18:12:44Z</dcterms:modified>
</cp:coreProperties>
</file>