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5" r:id="rId4"/>
  </p:sldMasterIdLst>
  <p:notesMasterIdLst>
    <p:notesMasterId r:id="rId14"/>
  </p:notesMasterIdLst>
  <p:handoutMasterIdLst>
    <p:handoutMasterId r:id="rId15"/>
  </p:handoutMasterIdLst>
  <p:sldIdLst>
    <p:sldId id="322" r:id="rId5"/>
    <p:sldId id="321" r:id="rId6"/>
    <p:sldId id="318" r:id="rId7"/>
    <p:sldId id="315" r:id="rId8"/>
    <p:sldId id="316" r:id="rId9"/>
    <p:sldId id="314" r:id="rId10"/>
    <p:sldId id="313" r:id="rId11"/>
    <p:sldId id="312" r:id="rId12"/>
    <p:sldId id="31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B8BF"/>
    <a:srgbClr val="586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0" autoAdjust="0"/>
    <p:restoredTop sz="95388" autoAdjust="0"/>
  </p:normalViewPr>
  <p:slideViewPr>
    <p:cSldViewPr snapToGrid="0">
      <p:cViewPr varScale="1">
        <p:scale>
          <a:sx n="105" d="100"/>
          <a:sy n="105" d="100"/>
        </p:scale>
        <p:origin x="606" y="114"/>
      </p:cViewPr>
      <p:guideLst/>
    </p:cSldViewPr>
  </p:slideViewPr>
  <p:outlineViewPr>
    <p:cViewPr>
      <p:scale>
        <a:sx n="33" d="100"/>
        <a:sy n="33" d="100"/>
      </p:scale>
      <p:origin x="0" y="-77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3480" y="5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3ECDA1-1F7C-4838-B282-3F6BE04B816A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D608E5B-CB8E-43D3-9004-34710AF3933A}">
      <dgm:prSet/>
      <dgm:spPr/>
      <dgm:t>
        <a:bodyPr/>
        <a:lstStyle/>
        <a:p>
          <a:r>
            <a:rPr lang="en-US"/>
            <a:t>Welcome and Introductions</a:t>
          </a:r>
        </a:p>
      </dgm:t>
    </dgm:pt>
    <dgm:pt modelId="{C0E8D0C5-4889-4A31-B269-7780CF833232}" type="parTrans" cxnId="{4EA7BB99-446A-4A1C-8276-3429FBF8F2F4}">
      <dgm:prSet/>
      <dgm:spPr/>
      <dgm:t>
        <a:bodyPr/>
        <a:lstStyle/>
        <a:p>
          <a:endParaRPr lang="en-US"/>
        </a:p>
      </dgm:t>
    </dgm:pt>
    <dgm:pt modelId="{05720417-AB8D-4CC9-91DE-F0FE46D22E7A}" type="sibTrans" cxnId="{4EA7BB99-446A-4A1C-8276-3429FBF8F2F4}">
      <dgm:prSet/>
      <dgm:spPr/>
      <dgm:t>
        <a:bodyPr/>
        <a:lstStyle/>
        <a:p>
          <a:endParaRPr lang="en-US"/>
        </a:p>
      </dgm:t>
    </dgm:pt>
    <dgm:pt modelId="{5E70DBBC-4E19-4F31-A787-CE64998A50FB}">
      <dgm:prSet/>
      <dgm:spPr/>
      <dgm:t>
        <a:bodyPr/>
        <a:lstStyle/>
        <a:p>
          <a:r>
            <a:rPr lang="en-US"/>
            <a:t>Departure Checklist &amp; Timeline</a:t>
          </a:r>
        </a:p>
      </dgm:t>
    </dgm:pt>
    <dgm:pt modelId="{4D2DA009-00D7-46F5-A84D-035625E2CC31}" type="parTrans" cxnId="{BEF0FBA5-F4F0-431E-ABE6-07FBD7FC865E}">
      <dgm:prSet/>
      <dgm:spPr/>
      <dgm:t>
        <a:bodyPr/>
        <a:lstStyle/>
        <a:p>
          <a:endParaRPr lang="en-US"/>
        </a:p>
      </dgm:t>
    </dgm:pt>
    <dgm:pt modelId="{B5BBF138-7B80-44FC-902D-16703A923C6D}" type="sibTrans" cxnId="{BEF0FBA5-F4F0-431E-ABE6-07FBD7FC865E}">
      <dgm:prSet/>
      <dgm:spPr/>
      <dgm:t>
        <a:bodyPr/>
        <a:lstStyle/>
        <a:p>
          <a:endParaRPr lang="en-US"/>
        </a:p>
      </dgm:t>
    </dgm:pt>
    <dgm:pt modelId="{41FB079A-BC60-426E-AD84-19A3B1CAB309}">
      <dgm:prSet/>
      <dgm:spPr/>
      <dgm:t>
        <a:bodyPr/>
        <a:lstStyle/>
        <a:p>
          <a:r>
            <a:rPr lang="en-US"/>
            <a:t>Leave Payout</a:t>
          </a:r>
        </a:p>
      </dgm:t>
    </dgm:pt>
    <dgm:pt modelId="{FE399736-78BD-4AD7-A028-008D95DFA482}" type="parTrans" cxnId="{DCB72C22-4AFB-42BC-8C25-3CAB783464D1}">
      <dgm:prSet/>
      <dgm:spPr/>
      <dgm:t>
        <a:bodyPr/>
        <a:lstStyle/>
        <a:p>
          <a:endParaRPr lang="en-US"/>
        </a:p>
      </dgm:t>
    </dgm:pt>
    <dgm:pt modelId="{EBF031F4-6ED7-41D4-9F9B-1DE7F9D7FA96}" type="sibTrans" cxnId="{DCB72C22-4AFB-42BC-8C25-3CAB783464D1}">
      <dgm:prSet/>
      <dgm:spPr/>
      <dgm:t>
        <a:bodyPr/>
        <a:lstStyle/>
        <a:p>
          <a:endParaRPr lang="en-US"/>
        </a:p>
      </dgm:t>
    </dgm:pt>
    <dgm:pt modelId="{535BF555-166A-44A5-BC90-F6CC871DA095}">
      <dgm:prSet/>
      <dgm:spPr/>
      <dgm:t>
        <a:bodyPr/>
        <a:lstStyle/>
        <a:p>
          <a:r>
            <a:rPr lang="en-US"/>
            <a:t>Workforce Transition Act (WTA)</a:t>
          </a:r>
        </a:p>
      </dgm:t>
    </dgm:pt>
    <dgm:pt modelId="{0AD2FE7C-0361-4D8F-B407-6DE660907FAD}" type="parTrans" cxnId="{B42C7688-6CE7-4251-9E5B-CDFE0776AF3F}">
      <dgm:prSet/>
      <dgm:spPr/>
      <dgm:t>
        <a:bodyPr/>
        <a:lstStyle/>
        <a:p>
          <a:endParaRPr lang="en-US"/>
        </a:p>
      </dgm:t>
    </dgm:pt>
    <dgm:pt modelId="{EC8F5E8F-6B14-44F1-804E-1CD5FEFFD631}" type="sibTrans" cxnId="{B42C7688-6CE7-4251-9E5B-CDFE0776AF3F}">
      <dgm:prSet/>
      <dgm:spPr/>
      <dgm:t>
        <a:bodyPr/>
        <a:lstStyle/>
        <a:p>
          <a:endParaRPr lang="en-US"/>
        </a:p>
      </dgm:t>
    </dgm:pt>
    <dgm:pt modelId="{314AF978-F9C4-4BA1-877E-BCBC1A16C6CB}">
      <dgm:prSet/>
      <dgm:spPr/>
      <dgm:t>
        <a:bodyPr/>
        <a:lstStyle/>
        <a:p>
          <a:r>
            <a:rPr lang="en-US"/>
            <a:t>Agency Head Considerations</a:t>
          </a:r>
        </a:p>
      </dgm:t>
    </dgm:pt>
    <dgm:pt modelId="{014F2A99-2D51-48FE-B4AB-3E93361F8852}" type="parTrans" cxnId="{BCABA428-B2F9-4873-A1D5-23DECD3E0887}">
      <dgm:prSet/>
      <dgm:spPr/>
      <dgm:t>
        <a:bodyPr/>
        <a:lstStyle/>
        <a:p>
          <a:endParaRPr lang="en-US"/>
        </a:p>
      </dgm:t>
    </dgm:pt>
    <dgm:pt modelId="{EE222AC6-8E24-48BC-AF50-A26723ACF4DD}" type="sibTrans" cxnId="{BCABA428-B2F9-4873-A1D5-23DECD3E0887}">
      <dgm:prSet/>
      <dgm:spPr/>
      <dgm:t>
        <a:bodyPr/>
        <a:lstStyle/>
        <a:p>
          <a:endParaRPr lang="en-US"/>
        </a:p>
      </dgm:t>
    </dgm:pt>
    <dgm:pt modelId="{54EFC655-65C4-47C9-B707-287B33DA5AF6}">
      <dgm:prSet/>
      <dgm:spPr/>
      <dgm:t>
        <a:bodyPr/>
        <a:lstStyle/>
        <a:p>
          <a:r>
            <a:rPr lang="en-US"/>
            <a:t>Continued Access to Cardinal</a:t>
          </a:r>
        </a:p>
      </dgm:t>
    </dgm:pt>
    <dgm:pt modelId="{2BFB32AB-4504-424C-B6B9-5D8AB120CB15}" type="parTrans" cxnId="{90FB8197-BBA1-4DA8-B16D-5011432EC2DE}">
      <dgm:prSet/>
      <dgm:spPr/>
      <dgm:t>
        <a:bodyPr/>
        <a:lstStyle/>
        <a:p>
          <a:endParaRPr lang="en-US"/>
        </a:p>
      </dgm:t>
    </dgm:pt>
    <dgm:pt modelId="{98450EAC-610A-419C-A9BA-1C4FA514A0D2}" type="sibTrans" cxnId="{90FB8197-BBA1-4DA8-B16D-5011432EC2DE}">
      <dgm:prSet/>
      <dgm:spPr/>
      <dgm:t>
        <a:bodyPr/>
        <a:lstStyle/>
        <a:p>
          <a:endParaRPr lang="en-US"/>
        </a:p>
      </dgm:t>
    </dgm:pt>
    <dgm:pt modelId="{BF3CA304-725D-4453-B7CD-33DCD5453865}">
      <dgm:prSet/>
      <dgm:spPr/>
      <dgm:t>
        <a:bodyPr/>
        <a:lstStyle/>
        <a:p>
          <a:r>
            <a:rPr lang="en-US"/>
            <a:t>Q&amp;A</a:t>
          </a:r>
        </a:p>
      </dgm:t>
    </dgm:pt>
    <dgm:pt modelId="{015A19FC-6193-40C6-B6F2-CB7315EAC08A}" type="parTrans" cxnId="{BCD81778-A9C1-4F9E-91F2-3F8F56C221D9}">
      <dgm:prSet/>
      <dgm:spPr/>
      <dgm:t>
        <a:bodyPr/>
        <a:lstStyle/>
        <a:p>
          <a:endParaRPr lang="en-US"/>
        </a:p>
      </dgm:t>
    </dgm:pt>
    <dgm:pt modelId="{09483F4A-C448-41C6-8581-D37657F3D18D}" type="sibTrans" cxnId="{BCD81778-A9C1-4F9E-91F2-3F8F56C221D9}">
      <dgm:prSet/>
      <dgm:spPr/>
      <dgm:t>
        <a:bodyPr/>
        <a:lstStyle/>
        <a:p>
          <a:endParaRPr lang="en-US"/>
        </a:p>
      </dgm:t>
    </dgm:pt>
    <dgm:pt modelId="{7F5A4978-E225-4B19-98E6-3F12FB8A33A6}" type="pres">
      <dgm:prSet presAssocID="{DC3ECDA1-1F7C-4838-B282-3F6BE04B816A}" presName="vert0" presStyleCnt="0">
        <dgm:presLayoutVars>
          <dgm:dir/>
          <dgm:animOne val="branch"/>
          <dgm:animLvl val="lvl"/>
        </dgm:presLayoutVars>
      </dgm:prSet>
      <dgm:spPr/>
    </dgm:pt>
    <dgm:pt modelId="{898F6E9F-848E-4999-9AD0-F8D7012EE37D}" type="pres">
      <dgm:prSet presAssocID="{3D608E5B-CB8E-43D3-9004-34710AF3933A}" presName="thickLine" presStyleLbl="alignNode1" presStyleIdx="0" presStyleCnt="7"/>
      <dgm:spPr/>
    </dgm:pt>
    <dgm:pt modelId="{B932814F-70E0-4552-91CF-A98CE4044787}" type="pres">
      <dgm:prSet presAssocID="{3D608E5B-CB8E-43D3-9004-34710AF3933A}" presName="horz1" presStyleCnt="0"/>
      <dgm:spPr/>
    </dgm:pt>
    <dgm:pt modelId="{D44100BA-D163-40A7-BFF4-47503605D979}" type="pres">
      <dgm:prSet presAssocID="{3D608E5B-CB8E-43D3-9004-34710AF3933A}" presName="tx1" presStyleLbl="revTx" presStyleIdx="0" presStyleCnt="7"/>
      <dgm:spPr/>
    </dgm:pt>
    <dgm:pt modelId="{93ED6D48-4533-4C16-8383-9D7AF0E31B26}" type="pres">
      <dgm:prSet presAssocID="{3D608E5B-CB8E-43D3-9004-34710AF3933A}" presName="vert1" presStyleCnt="0"/>
      <dgm:spPr/>
    </dgm:pt>
    <dgm:pt modelId="{2E1CB44D-6C65-41D0-AF1D-FC19A69ED98B}" type="pres">
      <dgm:prSet presAssocID="{5E70DBBC-4E19-4F31-A787-CE64998A50FB}" presName="thickLine" presStyleLbl="alignNode1" presStyleIdx="1" presStyleCnt="7"/>
      <dgm:spPr/>
    </dgm:pt>
    <dgm:pt modelId="{68FFD878-D027-46AF-979A-8912C6148A96}" type="pres">
      <dgm:prSet presAssocID="{5E70DBBC-4E19-4F31-A787-CE64998A50FB}" presName="horz1" presStyleCnt="0"/>
      <dgm:spPr/>
    </dgm:pt>
    <dgm:pt modelId="{B2F58AA2-00D0-4A79-8C54-398E7BFBB2CD}" type="pres">
      <dgm:prSet presAssocID="{5E70DBBC-4E19-4F31-A787-CE64998A50FB}" presName="tx1" presStyleLbl="revTx" presStyleIdx="1" presStyleCnt="7"/>
      <dgm:spPr/>
    </dgm:pt>
    <dgm:pt modelId="{835CC78E-8087-4114-B6D7-49C105B26FA1}" type="pres">
      <dgm:prSet presAssocID="{5E70DBBC-4E19-4F31-A787-CE64998A50FB}" presName="vert1" presStyleCnt="0"/>
      <dgm:spPr/>
    </dgm:pt>
    <dgm:pt modelId="{F0E12D9D-F657-441F-B842-7F85E0CCE0A8}" type="pres">
      <dgm:prSet presAssocID="{41FB079A-BC60-426E-AD84-19A3B1CAB309}" presName="thickLine" presStyleLbl="alignNode1" presStyleIdx="2" presStyleCnt="7"/>
      <dgm:spPr/>
    </dgm:pt>
    <dgm:pt modelId="{5012334E-E879-498F-8DC8-F3774283EAD8}" type="pres">
      <dgm:prSet presAssocID="{41FB079A-BC60-426E-AD84-19A3B1CAB309}" presName="horz1" presStyleCnt="0"/>
      <dgm:spPr/>
    </dgm:pt>
    <dgm:pt modelId="{28033A9F-CD27-42AD-B229-22857D883302}" type="pres">
      <dgm:prSet presAssocID="{41FB079A-BC60-426E-AD84-19A3B1CAB309}" presName="tx1" presStyleLbl="revTx" presStyleIdx="2" presStyleCnt="7"/>
      <dgm:spPr/>
    </dgm:pt>
    <dgm:pt modelId="{1885CEA0-705C-437C-BC9D-A9145F61D443}" type="pres">
      <dgm:prSet presAssocID="{41FB079A-BC60-426E-AD84-19A3B1CAB309}" presName="vert1" presStyleCnt="0"/>
      <dgm:spPr/>
    </dgm:pt>
    <dgm:pt modelId="{859683DA-F784-4574-980F-15507F55DE76}" type="pres">
      <dgm:prSet presAssocID="{535BF555-166A-44A5-BC90-F6CC871DA095}" presName="thickLine" presStyleLbl="alignNode1" presStyleIdx="3" presStyleCnt="7"/>
      <dgm:spPr/>
    </dgm:pt>
    <dgm:pt modelId="{1A001910-E3E0-4B06-A7DC-4218A25CE07C}" type="pres">
      <dgm:prSet presAssocID="{535BF555-166A-44A5-BC90-F6CC871DA095}" presName="horz1" presStyleCnt="0"/>
      <dgm:spPr/>
    </dgm:pt>
    <dgm:pt modelId="{02F6E827-478C-4BA5-804A-21AED098144A}" type="pres">
      <dgm:prSet presAssocID="{535BF555-166A-44A5-BC90-F6CC871DA095}" presName="tx1" presStyleLbl="revTx" presStyleIdx="3" presStyleCnt="7"/>
      <dgm:spPr/>
    </dgm:pt>
    <dgm:pt modelId="{C0C2C019-BC94-4A4E-B5E3-AE270DEF4C29}" type="pres">
      <dgm:prSet presAssocID="{535BF555-166A-44A5-BC90-F6CC871DA095}" presName="vert1" presStyleCnt="0"/>
      <dgm:spPr/>
    </dgm:pt>
    <dgm:pt modelId="{888E1DA1-E2D0-45BE-84DE-2B6A1CDF685D}" type="pres">
      <dgm:prSet presAssocID="{314AF978-F9C4-4BA1-877E-BCBC1A16C6CB}" presName="thickLine" presStyleLbl="alignNode1" presStyleIdx="4" presStyleCnt="7"/>
      <dgm:spPr/>
    </dgm:pt>
    <dgm:pt modelId="{A6CEB159-5B26-4F6D-A179-9F4F4640E039}" type="pres">
      <dgm:prSet presAssocID="{314AF978-F9C4-4BA1-877E-BCBC1A16C6CB}" presName="horz1" presStyleCnt="0"/>
      <dgm:spPr/>
    </dgm:pt>
    <dgm:pt modelId="{F6C33BE6-CB28-4A6B-B198-A0E4B9C90373}" type="pres">
      <dgm:prSet presAssocID="{314AF978-F9C4-4BA1-877E-BCBC1A16C6CB}" presName="tx1" presStyleLbl="revTx" presStyleIdx="4" presStyleCnt="7"/>
      <dgm:spPr/>
    </dgm:pt>
    <dgm:pt modelId="{8EC92187-2218-477A-85F6-58967C3BC37B}" type="pres">
      <dgm:prSet presAssocID="{314AF978-F9C4-4BA1-877E-BCBC1A16C6CB}" presName="vert1" presStyleCnt="0"/>
      <dgm:spPr/>
    </dgm:pt>
    <dgm:pt modelId="{3C142ADE-F56D-4B55-9A57-A49560F74895}" type="pres">
      <dgm:prSet presAssocID="{54EFC655-65C4-47C9-B707-287B33DA5AF6}" presName="thickLine" presStyleLbl="alignNode1" presStyleIdx="5" presStyleCnt="7"/>
      <dgm:spPr/>
    </dgm:pt>
    <dgm:pt modelId="{FB41A25E-D0E5-4D20-8395-1A680E73565E}" type="pres">
      <dgm:prSet presAssocID="{54EFC655-65C4-47C9-B707-287B33DA5AF6}" presName="horz1" presStyleCnt="0"/>
      <dgm:spPr/>
    </dgm:pt>
    <dgm:pt modelId="{75997F8A-A339-4EF4-A47D-673ABE25D875}" type="pres">
      <dgm:prSet presAssocID="{54EFC655-65C4-47C9-B707-287B33DA5AF6}" presName="tx1" presStyleLbl="revTx" presStyleIdx="5" presStyleCnt="7"/>
      <dgm:spPr/>
    </dgm:pt>
    <dgm:pt modelId="{8AFEDAB5-2E75-4EE3-9347-75AF1943B575}" type="pres">
      <dgm:prSet presAssocID="{54EFC655-65C4-47C9-B707-287B33DA5AF6}" presName="vert1" presStyleCnt="0"/>
      <dgm:spPr/>
    </dgm:pt>
    <dgm:pt modelId="{CDF3A52E-9A3C-40C4-B428-A10431433FA3}" type="pres">
      <dgm:prSet presAssocID="{BF3CA304-725D-4453-B7CD-33DCD5453865}" presName="thickLine" presStyleLbl="alignNode1" presStyleIdx="6" presStyleCnt="7"/>
      <dgm:spPr/>
    </dgm:pt>
    <dgm:pt modelId="{32E4ED67-35B4-4801-9432-12767A2A73F6}" type="pres">
      <dgm:prSet presAssocID="{BF3CA304-725D-4453-B7CD-33DCD5453865}" presName="horz1" presStyleCnt="0"/>
      <dgm:spPr/>
    </dgm:pt>
    <dgm:pt modelId="{6F7031B0-E101-4339-AE4E-39CDB2BCEFB7}" type="pres">
      <dgm:prSet presAssocID="{BF3CA304-725D-4453-B7CD-33DCD5453865}" presName="tx1" presStyleLbl="revTx" presStyleIdx="6" presStyleCnt="7"/>
      <dgm:spPr/>
    </dgm:pt>
    <dgm:pt modelId="{8F9F1117-8141-409B-957E-B0592113C8E2}" type="pres">
      <dgm:prSet presAssocID="{BF3CA304-725D-4453-B7CD-33DCD5453865}" presName="vert1" presStyleCnt="0"/>
      <dgm:spPr/>
    </dgm:pt>
  </dgm:ptLst>
  <dgm:cxnLst>
    <dgm:cxn modelId="{11076F0F-038B-48E8-B3A0-5ADDC5C8EC3E}" type="presOf" srcId="{41FB079A-BC60-426E-AD84-19A3B1CAB309}" destId="{28033A9F-CD27-42AD-B229-22857D883302}" srcOrd="0" destOrd="0" presId="urn:microsoft.com/office/officeart/2008/layout/LinedList"/>
    <dgm:cxn modelId="{DCB72C22-4AFB-42BC-8C25-3CAB783464D1}" srcId="{DC3ECDA1-1F7C-4838-B282-3F6BE04B816A}" destId="{41FB079A-BC60-426E-AD84-19A3B1CAB309}" srcOrd="2" destOrd="0" parTransId="{FE399736-78BD-4AD7-A028-008D95DFA482}" sibTransId="{EBF031F4-6ED7-41D4-9F9B-1DE7F9D7FA96}"/>
    <dgm:cxn modelId="{D0B6A226-4E98-45D4-9B37-E830F63512CA}" type="presOf" srcId="{535BF555-166A-44A5-BC90-F6CC871DA095}" destId="{02F6E827-478C-4BA5-804A-21AED098144A}" srcOrd="0" destOrd="0" presId="urn:microsoft.com/office/officeart/2008/layout/LinedList"/>
    <dgm:cxn modelId="{BCABA428-B2F9-4873-A1D5-23DECD3E0887}" srcId="{DC3ECDA1-1F7C-4838-B282-3F6BE04B816A}" destId="{314AF978-F9C4-4BA1-877E-BCBC1A16C6CB}" srcOrd="4" destOrd="0" parTransId="{014F2A99-2D51-48FE-B4AB-3E93361F8852}" sibTransId="{EE222AC6-8E24-48BC-AF50-A26723ACF4DD}"/>
    <dgm:cxn modelId="{D7DECE2C-5CC7-48F8-99E0-C728B4E6C68C}" type="presOf" srcId="{314AF978-F9C4-4BA1-877E-BCBC1A16C6CB}" destId="{F6C33BE6-CB28-4A6B-B198-A0E4B9C90373}" srcOrd="0" destOrd="0" presId="urn:microsoft.com/office/officeart/2008/layout/LinedList"/>
    <dgm:cxn modelId="{28A6B732-446B-4E93-8644-CC113547EA1C}" type="presOf" srcId="{5E70DBBC-4E19-4F31-A787-CE64998A50FB}" destId="{B2F58AA2-00D0-4A79-8C54-398E7BFBB2CD}" srcOrd="0" destOrd="0" presId="urn:microsoft.com/office/officeart/2008/layout/LinedList"/>
    <dgm:cxn modelId="{9A473C36-BAD4-4A25-BB70-3FE45AEB135B}" type="presOf" srcId="{DC3ECDA1-1F7C-4838-B282-3F6BE04B816A}" destId="{7F5A4978-E225-4B19-98E6-3F12FB8A33A6}" srcOrd="0" destOrd="0" presId="urn:microsoft.com/office/officeart/2008/layout/LinedList"/>
    <dgm:cxn modelId="{31704077-154D-4918-A450-53F2AF4594CC}" type="presOf" srcId="{54EFC655-65C4-47C9-B707-287B33DA5AF6}" destId="{75997F8A-A339-4EF4-A47D-673ABE25D875}" srcOrd="0" destOrd="0" presId="urn:microsoft.com/office/officeart/2008/layout/LinedList"/>
    <dgm:cxn modelId="{BCD81778-A9C1-4F9E-91F2-3F8F56C221D9}" srcId="{DC3ECDA1-1F7C-4838-B282-3F6BE04B816A}" destId="{BF3CA304-725D-4453-B7CD-33DCD5453865}" srcOrd="6" destOrd="0" parTransId="{015A19FC-6193-40C6-B6F2-CB7315EAC08A}" sibTransId="{09483F4A-C448-41C6-8581-D37657F3D18D}"/>
    <dgm:cxn modelId="{B42C7688-6CE7-4251-9E5B-CDFE0776AF3F}" srcId="{DC3ECDA1-1F7C-4838-B282-3F6BE04B816A}" destId="{535BF555-166A-44A5-BC90-F6CC871DA095}" srcOrd="3" destOrd="0" parTransId="{0AD2FE7C-0361-4D8F-B407-6DE660907FAD}" sibTransId="{EC8F5E8F-6B14-44F1-804E-1CD5FEFFD631}"/>
    <dgm:cxn modelId="{9C08DA95-AE10-4D32-94E3-4B15824028C8}" type="presOf" srcId="{3D608E5B-CB8E-43D3-9004-34710AF3933A}" destId="{D44100BA-D163-40A7-BFF4-47503605D979}" srcOrd="0" destOrd="0" presId="urn:microsoft.com/office/officeart/2008/layout/LinedList"/>
    <dgm:cxn modelId="{90FB8197-BBA1-4DA8-B16D-5011432EC2DE}" srcId="{DC3ECDA1-1F7C-4838-B282-3F6BE04B816A}" destId="{54EFC655-65C4-47C9-B707-287B33DA5AF6}" srcOrd="5" destOrd="0" parTransId="{2BFB32AB-4504-424C-B6B9-5D8AB120CB15}" sibTransId="{98450EAC-610A-419C-A9BA-1C4FA514A0D2}"/>
    <dgm:cxn modelId="{4EA7BB99-446A-4A1C-8276-3429FBF8F2F4}" srcId="{DC3ECDA1-1F7C-4838-B282-3F6BE04B816A}" destId="{3D608E5B-CB8E-43D3-9004-34710AF3933A}" srcOrd="0" destOrd="0" parTransId="{C0E8D0C5-4889-4A31-B269-7780CF833232}" sibTransId="{05720417-AB8D-4CC9-91DE-F0FE46D22E7A}"/>
    <dgm:cxn modelId="{BEF0FBA5-F4F0-431E-ABE6-07FBD7FC865E}" srcId="{DC3ECDA1-1F7C-4838-B282-3F6BE04B816A}" destId="{5E70DBBC-4E19-4F31-A787-CE64998A50FB}" srcOrd="1" destOrd="0" parTransId="{4D2DA009-00D7-46F5-A84D-035625E2CC31}" sibTransId="{B5BBF138-7B80-44FC-902D-16703A923C6D}"/>
    <dgm:cxn modelId="{ACC1FFBE-4752-4968-A123-9228BB67C18E}" type="presOf" srcId="{BF3CA304-725D-4453-B7CD-33DCD5453865}" destId="{6F7031B0-E101-4339-AE4E-39CDB2BCEFB7}" srcOrd="0" destOrd="0" presId="urn:microsoft.com/office/officeart/2008/layout/LinedList"/>
    <dgm:cxn modelId="{BF6FF163-7564-4703-A135-D85B174434E6}" type="presParOf" srcId="{7F5A4978-E225-4B19-98E6-3F12FB8A33A6}" destId="{898F6E9F-848E-4999-9AD0-F8D7012EE37D}" srcOrd="0" destOrd="0" presId="urn:microsoft.com/office/officeart/2008/layout/LinedList"/>
    <dgm:cxn modelId="{07879E61-1BF7-40A8-BC79-672F112D52F7}" type="presParOf" srcId="{7F5A4978-E225-4B19-98E6-3F12FB8A33A6}" destId="{B932814F-70E0-4552-91CF-A98CE4044787}" srcOrd="1" destOrd="0" presId="urn:microsoft.com/office/officeart/2008/layout/LinedList"/>
    <dgm:cxn modelId="{D82F98EA-1F9B-487E-9B9D-14FF06AD04E8}" type="presParOf" srcId="{B932814F-70E0-4552-91CF-A98CE4044787}" destId="{D44100BA-D163-40A7-BFF4-47503605D979}" srcOrd="0" destOrd="0" presId="urn:microsoft.com/office/officeart/2008/layout/LinedList"/>
    <dgm:cxn modelId="{DB806531-A099-4B91-8477-A54D1D4426EF}" type="presParOf" srcId="{B932814F-70E0-4552-91CF-A98CE4044787}" destId="{93ED6D48-4533-4C16-8383-9D7AF0E31B26}" srcOrd="1" destOrd="0" presId="urn:microsoft.com/office/officeart/2008/layout/LinedList"/>
    <dgm:cxn modelId="{72B4F624-E59C-440A-8C64-55B6A41C3B9E}" type="presParOf" srcId="{7F5A4978-E225-4B19-98E6-3F12FB8A33A6}" destId="{2E1CB44D-6C65-41D0-AF1D-FC19A69ED98B}" srcOrd="2" destOrd="0" presId="urn:microsoft.com/office/officeart/2008/layout/LinedList"/>
    <dgm:cxn modelId="{1B2C1B29-AB2B-43FD-9C04-1C47764208C7}" type="presParOf" srcId="{7F5A4978-E225-4B19-98E6-3F12FB8A33A6}" destId="{68FFD878-D027-46AF-979A-8912C6148A96}" srcOrd="3" destOrd="0" presId="urn:microsoft.com/office/officeart/2008/layout/LinedList"/>
    <dgm:cxn modelId="{73EE2FAD-DF23-4D35-9018-FC5CAD8783CA}" type="presParOf" srcId="{68FFD878-D027-46AF-979A-8912C6148A96}" destId="{B2F58AA2-00D0-4A79-8C54-398E7BFBB2CD}" srcOrd="0" destOrd="0" presId="urn:microsoft.com/office/officeart/2008/layout/LinedList"/>
    <dgm:cxn modelId="{8A880AB8-EFF5-48F1-B7AA-FD91057D7635}" type="presParOf" srcId="{68FFD878-D027-46AF-979A-8912C6148A96}" destId="{835CC78E-8087-4114-B6D7-49C105B26FA1}" srcOrd="1" destOrd="0" presId="urn:microsoft.com/office/officeart/2008/layout/LinedList"/>
    <dgm:cxn modelId="{3F6AECF5-7181-471E-A95A-AA386360DA38}" type="presParOf" srcId="{7F5A4978-E225-4B19-98E6-3F12FB8A33A6}" destId="{F0E12D9D-F657-441F-B842-7F85E0CCE0A8}" srcOrd="4" destOrd="0" presId="urn:microsoft.com/office/officeart/2008/layout/LinedList"/>
    <dgm:cxn modelId="{1F7883CD-C284-4042-A20E-67D12824C32B}" type="presParOf" srcId="{7F5A4978-E225-4B19-98E6-3F12FB8A33A6}" destId="{5012334E-E879-498F-8DC8-F3774283EAD8}" srcOrd="5" destOrd="0" presId="urn:microsoft.com/office/officeart/2008/layout/LinedList"/>
    <dgm:cxn modelId="{56CE0489-3255-40BF-8038-3EFB22450188}" type="presParOf" srcId="{5012334E-E879-498F-8DC8-F3774283EAD8}" destId="{28033A9F-CD27-42AD-B229-22857D883302}" srcOrd="0" destOrd="0" presId="urn:microsoft.com/office/officeart/2008/layout/LinedList"/>
    <dgm:cxn modelId="{8075CAE7-8702-43AF-95DF-625087E9F683}" type="presParOf" srcId="{5012334E-E879-498F-8DC8-F3774283EAD8}" destId="{1885CEA0-705C-437C-BC9D-A9145F61D443}" srcOrd="1" destOrd="0" presId="urn:microsoft.com/office/officeart/2008/layout/LinedList"/>
    <dgm:cxn modelId="{5C82C98B-3EF5-4A1C-BDB0-96260CB094C2}" type="presParOf" srcId="{7F5A4978-E225-4B19-98E6-3F12FB8A33A6}" destId="{859683DA-F784-4574-980F-15507F55DE76}" srcOrd="6" destOrd="0" presId="urn:microsoft.com/office/officeart/2008/layout/LinedList"/>
    <dgm:cxn modelId="{890AD143-66DA-48D1-817F-F3B163898F72}" type="presParOf" srcId="{7F5A4978-E225-4B19-98E6-3F12FB8A33A6}" destId="{1A001910-E3E0-4B06-A7DC-4218A25CE07C}" srcOrd="7" destOrd="0" presId="urn:microsoft.com/office/officeart/2008/layout/LinedList"/>
    <dgm:cxn modelId="{587980EB-6AD3-40BA-BD72-2AD7AFF09EC1}" type="presParOf" srcId="{1A001910-E3E0-4B06-A7DC-4218A25CE07C}" destId="{02F6E827-478C-4BA5-804A-21AED098144A}" srcOrd="0" destOrd="0" presId="urn:microsoft.com/office/officeart/2008/layout/LinedList"/>
    <dgm:cxn modelId="{80849165-FA05-4A53-AB8F-5F2E9507D390}" type="presParOf" srcId="{1A001910-E3E0-4B06-A7DC-4218A25CE07C}" destId="{C0C2C019-BC94-4A4E-B5E3-AE270DEF4C29}" srcOrd="1" destOrd="0" presId="urn:microsoft.com/office/officeart/2008/layout/LinedList"/>
    <dgm:cxn modelId="{EEEEE602-ABD1-4C49-8894-22E71250F751}" type="presParOf" srcId="{7F5A4978-E225-4B19-98E6-3F12FB8A33A6}" destId="{888E1DA1-E2D0-45BE-84DE-2B6A1CDF685D}" srcOrd="8" destOrd="0" presId="urn:microsoft.com/office/officeart/2008/layout/LinedList"/>
    <dgm:cxn modelId="{2B45BC72-C2B5-4B11-879D-C2A03FDDAB7A}" type="presParOf" srcId="{7F5A4978-E225-4B19-98E6-3F12FB8A33A6}" destId="{A6CEB159-5B26-4F6D-A179-9F4F4640E039}" srcOrd="9" destOrd="0" presId="urn:microsoft.com/office/officeart/2008/layout/LinedList"/>
    <dgm:cxn modelId="{5E9C632B-32F7-4D08-81FE-99F6485AAD60}" type="presParOf" srcId="{A6CEB159-5B26-4F6D-A179-9F4F4640E039}" destId="{F6C33BE6-CB28-4A6B-B198-A0E4B9C90373}" srcOrd="0" destOrd="0" presId="urn:microsoft.com/office/officeart/2008/layout/LinedList"/>
    <dgm:cxn modelId="{B161FA1E-D3A5-45BF-B229-F69B5796762D}" type="presParOf" srcId="{A6CEB159-5B26-4F6D-A179-9F4F4640E039}" destId="{8EC92187-2218-477A-85F6-58967C3BC37B}" srcOrd="1" destOrd="0" presId="urn:microsoft.com/office/officeart/2008/layout/LinedList"/>
    <dgm:cxn modelId="{BE62E6D6-F85E-4B86-B53E-010EF6CB0E2F}" type="presParOf" srcId="{7F5A4978-E225-4B19-98E6-3F12FB8A33A6}" destId="{3C142ADE-F56D-4B55-9A57-A49560F74895}" srcOrd="10" destOrd="0" presId="urn:microsoft.com/office/officeart/2008/layout/LinedList"/>
    <dgm:cxn modelId="{14ABD6CF-F0D6-41B4-897D-00421F5D7EE9}" type="presParOf" srcId="{7F5A4978-E225-4B19-98E6-3F12FB8A33A6}" destId="{FB41A25E-D0E5-4D20-8395-1A680E73565E}" srcOrd="11" destOrd="0" presId="urn:microsoft.com/office/officeart/2008/layout/LinedList"/>
    <dgm:cxn modelId="{AE62CE27-2766-456B-B857-CC1682915471}" type="presParOf" srcId="{FB41A25E-D0E5-4D20-8395-1A680E73565E}" destId="{75997F8A-A339-4EF4-A47D-673ABE25D875}" srcOrd="0" destOrd="0" presId="urn:microsoft.com/office/officeart/2008/layout/LinedList"/>
    <dgm:cxn modelId="{5109D045-F207-4750-9214-B1CBBEF749AD}" type="presParOf" srcId="{FB41A25E-D0E5-4D20-8395-1A680E73565E}" destId="{8AFEDAB5-2E75-4EE3-9347-75AF1943B575}" srcOrd="1" destOrd="0" presId="urn:microsoft.com/office/officeart/2008/layout/LinedList"/>
    <dgm:cxn modelId="{342C5A3F-DD91-437E-BC3A-BD4253399B96}" type="presParOf" srcId="{7F5A4978-E225-4B19-98E6-3F12FB8A33A6}" destId="{CDF3A52E-9A3C-40C4-B428-A10431433FA3}" srcOrd="12" destOrd="0" presId="urn:microsoft.com/office/officeart/2008/layout/LinedList"/>
    <dgm:cxn modelId="{EB8DFA7B-C8DF-4974-B68A-086637F1C9AD}" type="presParOf" srcId="{7F5A4978-E225-4B19-98E6-3F12FB8A33A6}" destId="{32E4ED67-35B4-4801-9432-12767A2A73F6}" srcOrd="13" destOrd="0" presId="urn:microsoft.com/office/officeart/2008/layout/LinedList"/>
    <dgm:cxn modelId="{1BBD198B-E175-436E-9B6D-526FB8D214CC}" type="presParOf" srcId="{32E4ED67-35B4-4801-9432-12767A2A73F6}" destId="{6F7031B0-E101-4339-AE4E-39CDB2BCEFB7}" srcOrd="0" destOrd="0" presId="urn:microsoft.com/office/officeart/2008/layout/LinedList"/>
    <dgm:cxn modelId="{D7C4E524-DEEF-46CB-BFDC-3C74F50F0D95}" type="presParOf" srcId="{32E4ED67-35B4-4801-9432-12767A2A73F6}" destId="{8F9F1117-8141-409B-957E-B0592113C8E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47C840-4E4E-4AFE-8F50-B706B2DADDE3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6D2C2C7-0E43-4DB2-B2E1-41BE2CAE5E50}">
      <dgm:prSet/>
      <dgm:spPr/>
      <dgm:t>
        <a:bodyPr/>
        <a:lstStyle/>
        <a:p>
          <a:r>
            <a:rPr lang="en-US"/>
            <a:t>Considerations Regarding VRS Plans and Optional Retirement Plan Accounts—Herman and Stephen</a:t>
          </a:r>
        </a:p>
      </dgm:t>
    </dgm:pt>
    <dgm:pt modelId="{7DDD32B3-4163-44CA-A775-9F6230EAE9DC}" type="parTrans" cxnId="{8E57D4C5-E990-4C94-8CD6-5FD13CC3F058}">
      <dgm:prSet/>
      <dgm:spPr/>
      <dgm:t>
        <a:bodyPr/>
        <a:lstStyle/>
        <a:p>
          <a:endParaRPr lang="en-US"/>
        </a:p>
      </dgm:t>
    </dgm:pt>
    <dgm:pt modelId="{BA486F52-5158-4C49-AD4A-E23F6E9F4FB7}" type="sibTrans" cxnId="{8E57D4C5-E990-4C94-8CD6-5FD13CC3F058}">
      <dgm:prSet/>
      <dgm:spPr/>
      <dgm:t>
        <a:bodyPr/>
        <a:lstStyle/>
        <a:p>
          <a:endParaRPr lang="en-US"/>
        </a:p>
      </dgm:t>
    </dgm:pt>
    <dgm:pt modelId="{9992969B-BC5D-4B36-B0C6-A2432D75065C}">
      <dgm:prSet/>
      <dgm:spPr/>
      <dgm:t>
        <a:bodyPr/>
        <a:lstStyle/>
        <a:p>
          <a:r>
            <a:rPr lang="en-US"/>
            <a:t>Leaving Account Intact v. Withdrawing Funds</a:t>
          </a:r>
        </a:p>
      </dgm:t>
    </dgm:pt>
    <dgm:pt modelId="{29C00CC1-C4C7-49AA-8043-A6231435B321}" type="parTrans" cxnId="{A8FC0EAE-01CB-4C7D-8B11-302094C37672}">
      <dgm:prSet/>
      <dgm:spPr/>
      <dgm:t>
        <a:bodyPr/>
        <a:lstStyle/>
        <a:p>
          <a:endParaRPr lang="en-US"/>
        </a:p>
      </dgm:t>
    </dgm:pt>
    <dgm:pt modelId="{8850C25A-175B-43C9-B011-17FB9EEF4D15}" type="sibTrans" cxnId="{A8FC0EAE-01CB-4C7D-8B11-302094C37672}">
      <dgm:prSet/>
      <dgm:spPr/>
      <dgm:t>
        <a:bodyPr/>
        <a:lstStyle/>
        <a:p>
          <a:endParaRPr lang="en-US"/>
        </a:p>
      </dgm:t>
    </dgm:pt>
    <dgm:pt modelId="{B0B501E5-D576-4EB4-B75C-41B84111BFB9}" type="pres">
      <dgm:prSet presAssocID="{5947C840-4E4E-4AFE-8F50-B706B2DADDE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CBA6963-E851-4AAA-92F1-10D793EAE316}" type="pres">
      <dgm:prSet presAssocID="{66D2C2C7-0E43-4DB2-B2E1-41BE2CAE5E50}" presName="hierRoot1" presStyleCnt="0"/>
      <dgm:spPr/>
    </dgm:pt>
    <dgm:pt modelId="{F010CBA7-499F-4435-B11B-244E5074A0BB}" type="pres">
      <dgm:prSet presAssocID="{66D2C2C7-0E43-4DB2-B2E1-41BE2CAE5E50}" presName="composite" presStyleCnt="0"/>
      <dgm:spPr/>
    </dgm:pt>
    <dgm:pt modelId="{14568E24-FE87-417C-B540-D35FE41C5637}" type="pres">
      <dgm:prSet presAssocID="{66D2C2C7-0E43-4DB2-B2E1-41BE2CAE5E50}" presName="background" presStyleLbl="node0" presStyleIdx="0" presStyleCnt="2"/>
      <dgm:spPr/>
    </dgm:pt>
    <dgm:pt modelId="{AA5A63D7-C560-4E61-AE92-D298437D7E81}" type="pres">
      <dgm:prSet presAssocID="{66D2C2C7-0E43-4DB2-B2E1-41BE2CAE5E50}" presName="text" presStyleLbl="fgAcc0" presStyleIdx="0" presStyleCnt="2">
        <dgm:presLayoutVars>
          <dgm:chPref val="3"/>
        </dgm:presLayoutVars>
      </dgm:prSet>
      <dgm:spPr/>
    </dgm:pt>
    <dgm:pt modelId="{03FF22C3-0381-439D-A4FA-D7476BFA5EE1}" type="pres">
      <dgm:prSet presAssocID="{66D2C2C7-0E43-4DB2-B2E1-41BE2CAE5E50}" presName="hierChild2" presStyleCnt="0"/>
      <dgm:spPr/>
    </dgm:pt>
    <dgm:pt modelId="{7785D883-4487-4AC1-A0BB-8A05E4B63093}" type="pres">
      <dgm:prSet presAssocID="{9992969B-BC5D-4B36-B0C6-A2432D75065C}" presName="hierRoot1" presStyleCnt="0"/>
      <dgm:spPr/>
    </dgm:pt>
    <dgm:pt modelId="{DD71F32C-4A47-46E3-B09F-B4FF264A8A62}" type="pres">
      <dgm:prSet presAssocID="{9992969B-BC5D-4B36-B0C6-A2432D75065C}" presName="composite" presStyleCnt="0"/>
      <dgm:spPr/>
    </dgm:pt>
    <dgm:pt modelId="{7872F1B3-C8EF-46C3-AF6E-38264225C6EB}" type="pres">
      <dgm:prSet presAssocID="{9992969B-BC5D-4B36-B0C6-A2432D75065C}" presName="background" presStyleLbl="node0" presStyleIdx="1" presStyleCnt="2"/>
      <dgm:spPr/>
    </dgm:pt>
    <dgm:pt modelId="{B45914A9-21DD-438C-A8D2-698AB48B5D8E}" type="pres">
      <dgm:prSet presAssocID="{9992969B-BC5D-4B36-B0C6-A2432D75065C}" presName="text" presStyleLbl="fgAcc0" presStyleIdx="1" presStyleCnt="2">
        <dgm:presLayoutVars>
          <dgm:chPref val="3"/>
        </dgm:presLayoutVars>
      </dgm:prSet>
      <dgm:spPr/>
    </dgm:pt>
    <dgm:pt modelId="{12004C64-AC29-4EE4-BC9A-6D010A469023}" type="pres">
      <dgm:prSet presAssocID="{9992969B-BC5D-4B36-B0C6-A2432D75065C}" presName="hierChild2" presStyleCnt="0"/>
      <dgm:spPr/>
    </dgm:pt>
  </dgm:ptLst>
  <dgm:cxnLst>
    <dgm:cxn modelId="{CB915479-622B-4713-B44E-53E845702208}" type="presOf" srcId="{5947C840-4E4E-4AFE-8F50-B706B2DADDE3}" destId="{B0B501E5-D576-4EB4-B75C-41B84111BFB9}" srcOrd="0" destOrd="0" presId="urn:microsoft.com/office/officeart/2005/8/layout/hierarchy1"/>
    <dgm:cxn modelId="{54BC6D7F-CCCB-42BA-B92D-7C1952BBEB62}" type="presOf" srcId="{66D2C2C7-0E43-4DB2-B2E1-41BE2CAE5E50}" destId="{AA5A63D7-C560-4E61-AE92-D298437D7E81}" srcOrd="0" destOrd="0" presId="urn:microsoft.com/office/officeart/2005/8/layout/hierarchy1"/>
    <dgm:cxn modelId="{A8FC0EAE-01CB-4C7D-8B11-302094C37672}" srcId="{5947C840-4E4E-4AFE-8F50-B706B2DADDE3}" destId="{9992969B-BC5D-4B36-B0C6-A2432D75065C}" srcOrd="1" destOrd="0" parTransId="{29C00CC1-C4C7-49AA-8043-A6231435B321}" sibTransId="{8850C25A-175B-43C9-B011-17FB9EEF4D15}"/>
    <dgm:cxn modelId="{8E57D4C5-E990-4C94-8CD6-5FD13CC3F058}" srcId="{5947C840-4E4E-4AFE-8F50-B706B2DADDE3}" destId="{66D2C2C7-0E43-4DB2-B2E1-41BE2CAE5E50}" srcOrd="0" destOrd="0" parTransId="{7DDD32B3-4163-44CA-A775-9F6230EAE9DC}" sibTransId="{BA486F52-5158-4C49-AD4A-E23F6E9F4FB7}"/>
    <dgm:cxn modelId="{4AD97AEA-3ECF-41CD-9C58-DE86E350002F}" type="presOf" srcId="{9992969B-BC5D-4B36-B0C6-A2432D75065C}" destId="{B45914A9-21DD-438C-A8D2-698AB48B5D8E}" srcOrd="0" destOrd="0" presId="urn:microsoft.com/office/officeart/2005/8/layout/hierarchy1"/>
    <dgm:cxn modelId="{7872A3E5-599F-4AE8-A5C9-4605D82184B1}" type="presParOf" srcId="{B0B501E5-D576-4EB4-B75C-41B84111BFB9}" destId="{DCBA6963-E851-4AAA-92F1-10D793EAE316}" srcOrd="0" destOrd="0" presId="urn:microsoft.com/office/officeart/2005/8/layout/hierarchy1"/>
    <dgm:cxn modelId="{05CFD897-082E-4973-9EA3-C5EE99A02428}" type="presParOf" srcId="{DCBA6963-E851-4AAA-92F1-10D793EAE316}" destId="{F010CBA7-499F-4435-B11B-244E5074A0BB}" srcOrd="0" destOrd="0" presId="urn:microsoft.com/office/officeart/2005/8/layout/hierarchy1"/>
    <dgm:cxn modelId="{1870D054-99C1-4945-93A2-2B0C1EB7EBDA}" type="presParOf" srcId="{F010CBA7-499F-4435-B11B-244E5074A0BB}" destId="{14568E24-FE87-417C-B540-D35FE41C5637}" srcOrd="0" destOrd="0" presId="urn:microsoft.com/office/officeart/2005/8/layout/hierarchy1"/>
    <dgm:cxn modelId="{28D275CC-DCC9-4928-AC3E-11C721D0EA09}" type="presParOf" srcId="{F010CBA7-499F-4435-B11B-244E5074A0BB}" destId="{AA5A63D7-C560-4E61-AE92-D298437D7E81}" srcOrd="1" destOrd="0" presId="urn:microsoft.com/office/officeart/2005/8/layout/hierarchy1"/>
    <dgm:cxn modelId="{0EC2A76A-5089-4D53-ADE4-923DE086D9A3}" type="presParOf" srcId="{DCBA6963-E851-4AAA-92F1-10D793EAE316}" destId="{03FF22C3-0381-439D-A4FA-D7476BFA5EE1}" srcOrd="1" destOrd="0" presId="urn:microsoft.com/office/officeart/2005/8/layout/hierarchy1"/>
    <dgm:cxn modelId="{76DEB972-D7FA-4D23-BD27-E11377F2E0AB}" type="presParOf" srcId="{B0B501E5-D576-4EB4-B75C-41B84111BFB9}" destId="{7785D883-4487-4AC1-A0BB-8A05E4B63093}" srcOrd="1" destOrd="0" presId="urn:microsoft.com/office/officeart/2005/8/layout/hierarchy1"/>
    <dgm:cxn modelId="{54910B02-EE67-46A3-9855-1B2CAEF01181}" type="presParOf" srcId="{7785D883-4487-4AC1-A0BB-8A05E4B63093}" destId="{DD71F32C-4A47-46E3-B09F-B4FF264A8A62}" srcOrd="0" destOrd="0" presId="urn:microsoft.com/office/officeart/2005/8/layout/hierarchy1"/>
    <dgm:cxn modelId="{A3966C8D-CF1F-4B5C-AFAB-BBE997052259}" type="presParOf" srcId="{DD71F32C-4A47-46E3-B09F-B4FF264A8A62}" destId="{7872F1B3-C8EF-46C3-AF6E-38264225C6EB}" srcOrd="0" destOrd="0" presId="urn:microsoft.com/office/officeart/2005/8/layout/hierarchy1"/>
    <dgm:cxn modelId="{A28FBA51-5061-4979-A2AC-30EAE2AD822A}" type="presParOf" srcId="{DD71F32C-4A47-46E3-B09F-B4FF264A8A62}" destId="{B45914A9-21DD-438C-A8D2-698AB48B5D8E}" srcOrd="1" destOrd="0" presId="urn:microsoft.com/office/officeart/2005/8/layout/hierarchy1"/>
    <dgm:cxn modelId="{E42DF0FE-9000-456C-8787-BCDF634BFA39}" type="presParOf" srcId="{7785D883-4487-4AC1-A0BB-8A05E4B63093}" destId="{12004C64-AC29-4EE4-BC9A-6D010A46902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8FAA14-AF7E-44BA-995C-0141BBE1267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58B2E92-D31B-4F1A-A72E-DB706857579F}">
      <dgm:prSet/>
      <dgm:spPr/>
      <dgm:t>
        <a:bodyPr/>
        <a:lstStyle/>
        <a:p>
          <a:r>
            <a:rPr lang="en-US" dirty="0"/>
            <a:t>The Executive Leave policy allows for a leave payout of up to 80 hours. </a:t>
          </a:r>
        </a:p>
      </dgm:t>
    </dgm:pt>
    <dgm:pt modelId="{FCB5F298-D9DA-495E-9237-A65CA9F96919}" type="parTrans" cxnId="{6E09482A-B1AF-4A70-A75A-88CB8DB4E33A}">
      <dgm:prSet/>
      <dgm:spPr/>
      <dgm:t>
        <a:bodyPr/>
        <a:lstStyle/>
        <a:p>
          <a:endParaRPr lang="en-US"/>
        </a:p>
      </dgm:t>
    </dgm:pt>
    <dgm:pt modelId="{2DC2208F-0E4F-4588-8383-85E12B889A9D}" type="sibTrans" cxnId="{6E09482A-B1AF-4A70-A75A-88CB8DB4E33A}">
      <dgm:prSet/>
      <dgm:spPr/>
      <dgm:t>
        <a:bodyPr/>
        <a:lstStyle/>
        <a:p>
          <a:endParaRPr lang="en-US"/>
        </a:p>
      </dgm:t>
    </dgm:pt>
    <dgm:pt modelId="{5B052FD6-BDEF-49B2-9523-2378CD0394A7}">
      <dgm:prSet/>
      <dgm:spPr/>
      <dgm:t>
        <a:bodyPr/>
        <a:lstStyle/>
        <a:p>
          <a:r>
            <a:rPr lang="en-US" dirty="0"/>
            <a:t>Will be paid as a separate direct deposit the same day as your final pay.</a:t>
          </a:r>
        </a:p>
      </dgm:t>
    </dgm:pt>
    <dgm:pt modelId="{E4C50528-BF83-4535-A084-1B4908F47532}" type="parTrans" cxnId="{A8784920-6D6E-4756-A9A2-4C5C30CF2C55}">
      <dgm:prSet/>
      <dgm:spPr/>
      <dgm:t>
        <a:bodyPr/>
        <a:lstStyle/>
        <a:p>
          <a:endParaRPr lang="en-US"/>
        </a:p>
      </dgm:t>
    </dgm:pt>
    <dgm:pt modelId="{DF0C6880-7E82-4824-8EFA-F9071DDA55C9}" type="sibTrans" cxnId="{A8784920-6D6E-4756-A9A2-4C5C30CF2C55}">
      <dgm:prSet/>
      <dgm:spPr/>
      <dgm:t>
        <a:bodyPr/>
        <a:lstStyle/>
        <a:p>
          <a:endParaRPr lang="en-US"/>
        </a:p>
      </dgm:t>
    </dgm:pt>
    <dgm:pt modelId="{B8634A78-2437-4C74-8665-0AB4ECA2DE69}" type="pres">
      <dgm:prSet presAssocID="{FD8FAA14-AF7E-44BA-995C-0141BBE12674}" presName="linear" presStyleCnt="0">
        <dgm:presLayoutVars>
          <dgm:animLvl val="lvl"/>
          <dgm:resizeHandles val="exact"/>
        </dgm:presLayoutVars>
      </dgm:prSet>
      <dgm:spPr/>
    </dgm:pt>
    <dgm:pt modelId="{68736E85-8A8E-49C2-8C71-426AE8A314DE}" type="pres">
      <dgm:prSet presAssocID="{058B2E92-D31B-4F1A-A72E-DB706857579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EF8D2B4-3D94-4560-910E-FEB8778C0B1E}" type="pres">
      <dgm:prSet presAssocID="{2DC2208F-0E4F-4588-8383-85E12B889A9D}" presName="spacer" presStyleCnt="0"/>
      <dgm:spPr/>
    </dgm:pt>
    <dgm:pt modelId="{A962D873-AB49-4949-AF02-D424BC82C762}" type="pres">
      <dgm:prSet presAssocID="{5B052FD6-BDEF-49B2-9523-2378CD0394A7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A8784920-6D6E-4756-A9A2-4C5C30CF2C55}" srcId="{FD8FAA14-AF7E-44BA-995C-0141BBE12674}" destId="{5B052FD6-BDEF-49B2-9523-2378CD0394A7}" srcOrd="1" destOrd="0" parTransId="{E4C50528-BF83-4535-A084-1B4908F47532}" sibTransId="{DF0C6880-7E82-4824-8EFA-F9071DDA55C9}"/>
    <dgm:cxn modelId="{6E09482A-B1AF-4A70-A75A-88CB8DB4E33A}" srcId="{FD8FAA14-AF7E-44BA-995C-0141BBE12674}" destId="{058B2E92-D31B-4F1A-A72E-DB706857579F}" srcOrd="0" destOrd="0" parTransId="{FCB5F298-D9DA-495E-9237-A65CA9F96919}" sibTransId="{2DC2208F-0E4F-4588-8383-85E12B889A9D}"/>
    <dgm:cxn modelId="{4E3AED9B-D364-4163-95D5-90F5F583C123}" type="presOf" srcId="{058B2E92-D31B-4F1A-A72E-DB706857579F}" destId="{68736E85-8A8E-49C2-8C71-426AE8A314DE}" srcOrd="0" destOrd="0" presId="urn:microsoft.com/office/officeart/2005/8/layout/vList2"/>
    <dgm:cxn modelId="{15648AA7-A86B-4A8F-BB83-E49E0F3FE443}" type="presOf" srcId="{5B052FD6-BDEF-49B2-9523-2378CD0394A7}" destId="{A962D873-AB49-4949-AF02-D424BC82C762}" srcOrd="0" destOrd="0" presId="urn:microsoft.com/office/officeart/2005/8/layout/vList2"/>
    <dgm:cxn modelId="{934F79D1-2D60-4D29-97AF-3A3ADB7CDA65}" type="presOf" srcId="{FD8FAA14-AF7E-44BA-995C-0141BBE12674}" destId="{B8634A78-2437-4C74-8665-0AB4ECA2DE69}" srcOrd="0" destOrd="0" presId="urn:microsoft.com/office/officeart/2005/8/layout/vList2"/>
    <dgm:cxn modelId="{580BB07B-E822-4C3D-BED8-DB2185FB78B0}" type="presParOf" srcId="{B8634A78-2437-4C74-8665-0AB4ECA2DE69}" destId="{68736E85-8A8E-49C2-8C71-426AE8A314DE}" srcOrd="0" destOrd="0" presId="urn:microsoft.com/office/officeart/2005/8/layout/vList2"/>
    <dgm:cxn modelId="{D2528C68-699D-4EA5-ABC2-EEF7CA54EBED}" type="presParOf" srcId="{B8634A78-2437-4C74-8665-0AB4ECA2DE69}" destId="{1EF8D2B4-3D94-4560-910E-FEB8778C0B1E}" srcOrd="1" destOrd="0" presId="urn:microsoft.com/office/officeart/2005/8/layout/vList2"/>
    <dgm:cxn modelId="{4401DA7A-AE7F-4F0A-BABF-98CF44067C4A}" type="presParOf" srcId="{B8634A78-2437-4C74-8665-0AB4ECA2DE69}" destId="{A962D873-AB49-4949-AF02-D424BC82C76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8F6E9F-848E-4999-9AD0-F8D7012EE37D}">
      <dsp:nvSpPr>
        <dsp:cNvPr id="0" name=""/>
        <dsp:cNvSpPr/>
      </dsp:nvSpPr>
      <dsp:spPr>
        <a:xfrm>
          <a:off x="0" y="638"/>
          <a:ext cx="590618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4100BA-D163-40A7-BFF4-47503605D979}">
      <dsp:nvSpPr>
        <dsp:cNvPr id="0" name=""/>
        <dsp:cNvSpPr/>
      </dsp:nvSpPr>
      <dsp:spPr>
        <a:xfrm>
          <a:off x="0" y="638"/>
          <a:ext cx="5906181" cy="747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Welcome and Introductions</a:t>
          </a:r>
        </a:p>
      </dsp:txBody>
      <dsp:txXfrm>
        <a:off x="0" y="638"/>
        <a:ext cx="5906181" cy="747062"/>
      </dsp:txXfrm>
    </dsp:sp>
    <dsp:sp modelId="{2E1CB44D-6C65-41D0-AF1D-FC19A69ED98B}">
      <dsp:nvSpPr>
        <dsp:cNvPr id="0" name=""/>
        <dsp:cNvSpPr/>
      </dsp:nvSpPr>
      <dsp:spPr>
        <a:xfrm>
          <a:off x="0" y="747701"/>
          <a:ext cx="5906181" cy="0"/>
        </a:xfrm>
        <a:prstGeom prst="line">
          <a:avLst/>
        </a:prstGeom>
        <a:solidFill>
          <a:schemeClr val="accent2">
            <a:hueOff val="1073936"/>
            <a:satOff val="-3082"/>
            <a:lumOff val="-4935"/>
            <a:alphaOff val="0"/>
          </a:schemeClr>
        </a:solidFill>
        <a:ln w="12700" cap="flat" cmpd="sng" algn="ctr">
          <a:solidFill>
            <a:schemeClr val="accent2">
              <a:hueOff val="1073936"/>
              <a:satOff val="-3082"/>
              <a:lumOff val="-49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F58AA2-00D0-4A79-8C54-398E7BFBB2CD}">
      <dsp:nvSpPr>
        <dsp:cNvPr id="0" name=""/>
        <dsp:cNvSpPr/>
      </dsp:nvSpPr>
      <dsp:spPr>
        <a:xfrm>
          <a:off x="0" y="747701"/>
          <a:ext cx="5906181" cy="747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Departure Checklist &amp; Timeline</a:t>
          </a:r>
        </a:p>
      </dsp:txBody>
      <dsp:txXfrm>
        <a:off x="0" y="747701"/>
        <a:ext cx="5906181" cy="747062"/>
      </dsp:txXfrm>
    </dsp:sp>
    <dsp:sp modelId="{F0E12D9D-F657-441F-B842-7F85E0CCE0A8}">
      <dsp:nvSpPr>
        <dsp:cNvPr id="0" name=""/>
        <dsp:cNvSpPr/>
      </dsp:nvSpPr>
      <dsp:spPr>
        <a:xfrm>
          <a:off x="0" y="1494764"/>
          <a:ext cx="5906181" cy="0"/>
        </a:xfrm>
        <a:prstGeom prst="line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270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033A9F-CD27-42AD-B229-22857D883302}">
      <dsp:nvSpPr>
        <dsp:cNvPr id="0" name=""/>
        <dsp:cNvSpPr/>
      </dsp:nvSpPr>
      <dsp:spPr>
        <a:xfrm>
          <a:off x="0" y="1494764"/>
          <a:ext cx="5906181" cy="747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Leave Payout</a:t>
          </a:r>
        </a:p>
      </dsp:txBody>
      <dsp:txXfrm>
        <a:off x="0" y="1494764"/>
        <a:ext cx="5906181" cy="747062"/>
      </dsp:txXfrm>
    </dsp:sp>
    <dsp:sp modelId="{859683DA-F784-4574-980F-15507F55DE76}">
      <dsp:nvSpPr>
        <dsp:cNvPr id="0" name=""/>
        <dsp:cNvSpPr/>
      </dsp:nvSpPr>
      <dsp:spPr>
        <a:xfrm>
          <a:off x="0" y="2241827"/>
          <a:ext cx="5906181" cy="0"/>
        </a:xfrm>
        <a:prstGeom prst="line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270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F6E827-478C-4BA5-804A-21AED098144A}">
      <dsp:nvSpPr>
        <dsp:cNvPr id="0" name=""/>
        <dsp:cNvSpPr/>
      </dsp:nvSpPr>
      <dsp:spPr>
        <a:xfrm>
          <a:off x="0" y="2241827"/>
          <a:ext cx="5906181" cy="747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Workforce Transition Act (WTA)</a:t>
          </a:r>
        </a:p>
      </dsp:txBody>
      <dsp:txXfrm>
        <a:off x="0" y="2241827"/>
        <a:ext cx="5906181" cy="747062"/>
      </dsp:txXfrm>
    </dsp:sp>
    <dsp:sp modelId="{888E1DA1-E2D0-45BE-84DE-2B6A1CDF685D}">
      <dsp:nvSpPr>
        <dsp:cNvPr id="0" name=""/>
        <dsp:cNvSpPr/>
      </dsp:nvSpPr>
      <dsp:spPr>
        <a:xfrm>
          <a:off x="0" y="2988890"/>
          <a:ext cx="5906181" cy="0"/>
        </a:xfrm>
        <a:prstGeom prst="line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2700" cap="flat" cmpd="sng" algn="ctr">
          <a:solidFill>
            <a:schemeClr val="accent2">
              <a:hueOff val="4295743"/>
              <a:satOff val="-12329"/>
              <a:lumOff val="-197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C33BE6-CB28-4A6B-B198-A0E4B9C90373}">
      <dsp:nvSpPr>
        <dsp:cNvPr id="0" name=""/>
        <dsp:cNvSpPr/>
      </dsp:nvSpPr>
      <dsp:spPr>
        <a:xfrm>
          <a:off x="0" y="2988890"/>
          <a:ext cx="5906181" cy="747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Agency Head Considerations</a:t>
          </a:r>
        </a:p>
      </dsp:txBody>
      <dsp:txXfrm>
        <a:off x="0" y="2988890"/>
        <a:ext cx="5906181" cy="747062"/>
      </dsp:txXfrm>
    </dsp:sp>
    <dsp:sp modelId="{3C142ADE-F56D-4B55-9A57-A49560F74895}">
      <dsp:nvSpPr>
        <dsp:cNvPr id="0" name=""/>
        <dsp:cNvSpPr/>
      </dsp:nvSpPr>
      <dsp:spPr>
        <a:xfrm>
          <a:off x="0" y="3735953"/>
          <a:ext cx="5906181" cy="0"/>
        </a:xfrm>
        <a:prstGeom prst="line">
          <a:avLst/>
        </a:prstGeom>
        <a:solidFill>
          <a:schemeClr val="accent2">
            <a:hueOff val="5369678"/>
            <a:satOff val="-15411"/>
            <a:lumOff val="-24674"/>
            <a:alphaOff val="0"/>
          </a:schemeClr>
        </a:solidFill>
        <a:ln w="12700" cap="flat" cmpd="sng" algn="ctr">
          <a:solidFill>
            <a:schemeClr val="accent2">
              <a:hueOff val="5369678"/>
              <a:satOff val="-15411"/>
              <a:lumOff val="-246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997F8A-A339-4EF4-A47D-673ABE25D875}">
      <dsp:nvSpPr>
        <dsp:cNvPr id="0" name=""/>
        <dsp:cNvSpPr/>
      </dsp:nvSpPr>
      <dsp:spPr>
        <a:xfrm>
          <a:off x="0" y="3735953"/>
          <a:ext cx="5906181" cy="747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Continued Access to Cardinal</a:t>
          </a:r>
        </a:p>
      </dsp:txBody>
      <dsp:txXfrm>
        <a:off x="0" y="3735953"/>
        <a:ext cx="5906181" cy="747062"/>
      </dsp:txXfrm>
    </dsp:sp>
    <dsp:sp modelId="{CDF3A52E-9A3C-40C4-B428-A10431433FA3}">
      <dsp:nvSpPr>
        <dsp:cNvPr id="0" name=""/>
        <dsp:cNvSpPr/>
      </dsp:nvSpPr>
      <dsp:spPr>
        <a:xfrm>
          <a:off x="0" y="4483016"/>
          <a:ext cx="5906181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7031B0-E101-4339-AE4E-39CDB2BCEFB7}">
      <dsp:nvSpPr>
        <dsp:cNvPr id="0" name=""/>
        <dsp:cNvSpPr/>
      </dsp:nvSpPr>
      <dsp:spPr>
        <a:xfrm>
          <a:off x="0" y="4483016"/>
          <a:ext cx="5906181" cy="747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Q&amp;A</a:t>
          </a:r>
        </a:p>
      </dsp:txBody>
      <dsp:txXfrm>
        <a:off x="0" y="4483016"/>
        <a:ext cx="5906181" cy="7470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568E24-FE87-417C-B540-D35FE41C5637}">
      <dsp:nvSpPr>
        <dsp:cNvPr id="0" name=""/>
        <dsp:cNvSpPr/>
      </dsp:nvSpPr>
      <dsp:spPr>
        <a:xfrm>
          <a:off x="1227" y="267023"/>
          <a:ext cx="4309690" cy="27366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A5A63D7-C560-4E61-AE92-D298437D7E81}">
      <dsp:nvSpPr>
        <dsp:cNvPr id="0" name=""/>
        <dsp:cNvSpPr/>
      </dsp:nvSpPr>
      <dsp:spPr>
        <a:xfrm>
          <a:off x="480082" y="721935"/>
          <a:ext cx="4309690" cy="273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Considerations Regarding VRS Plans and Optional Retirement Plan Accounts—Herman and Stephen</a:t>
          </a:r>
        </a:p>
      </dsp:txBody>
      <dsp:txXfrm>
        <a:off x="560236" y="802089"/>
        <a:ext cx="4149382" cy="2576345"/>
      </dsp:txXfrm>
    </dsp:sp>
    <dsp:sp modelId="{7872F1B3-C8EF-46C3-AF6E-38264225C6EB}">
      <dsp:nvSpPr>
        <dsp:cNvPr id="0" name=""/>
        <dsp:cNvSpPr/>
      </dsp:nvSpPr>
      <dsp:spPr>
        <a:xfrm>
          <a:off x="5268627" y="267023"/>
          <a:ext cx="4309690" cy="27366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45914A9-21DD-438C-A8D2-698AB48B5D8E}">
      <dsp:nvSpPr>
        <dsp:cNvPr id="0" name=""/>
        <dsp:cNvSpPr/>
      </dsp:nvSpPr>
      <dsp:spPr>
        <a:xfrm>
          <a:off x="5747481" y="721935"/>
          <a:ext cx="4309690" cy="273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Leaving Account Intact v. Withdrawing Funds</a:t>
          </a:r>
        </a:p>
      </dsp:txBody>
      <dsp:txXfrm>
        <a:off x="5827635" y="802089"/>
        <a:ext cx="4149382" cy="25763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736E85-8A8E-49C2-8C71-426AE8A314DE}">
      <dsp:nvSpPr>
        <dsp:cNvPr id="0" name=""/>
        <dsp:cNvSpPr/>
      </dsp:nvSpPr>
      <dsp:spPr>
        <a:xfrm>
          <a:off x="0" y="46533"/>
          <a:ext cx="5906181" cy="25184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The Executive Leave policy allows for a leave payout of up to 80 hours. </a:t>
          </a:r>
        </a:p>
      </dsp:txBody>
      <dsp:txXfrm>
        <a:off x="122939" y="169472"/>
        <a:ext cx="5660303" cy="2272547"/>
      </dsp:txXfrm>
    </dsp:sp>
    <dsp:sp modelId="{A962D873-AB49-4949-AF02-D424BC82C762}">
      <dsp:nvSpPr>
        <dsp:cNvPr id="0" name=""/>
        <dsp:cNvSpPr/>
      </dsp:nvSpPr>
      <dsp:spPr>
        <a:xfrm>
          <a:off x="0" y="2665759"/>
          <a:ext cx="5906181" cy="2518425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Will be paid as a separate direct deposit the same day as your final pay.</a:t>
          </a:r>
        </a:p>
      </dsp:txBody>
      <dsp:txXfrm>
        <a:off x="122939" y="2788698"/>
        <a:ext cx="5660303" cy="22725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1A50702-3C68-4B14-B819-72B57D27F9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0F4880-E690-44D0-8356-A9E7BDBAB0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6205E-B305-4B90-9534-3C5E99A0275E}" type="datetimeFigureOut">
              <a:rPr lang="en-US" smtClean="0"/>
              <a:t>11/14/2025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B4ACF6-39FD-4B08-A7D5-5BFDC37B46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7C9FD2-2C57-4DE7-8EA4-86DEE80B98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C623C-86E0-4A85-83FB-F4A716956F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955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722F1-E430-42A1-A473-1759336AECCE}" type="datetimeFigureOut">
              <a:rPr lang="en-US" smtClean="0"/>
              <a:t>11/14/2025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D7554-D10C-4E29-B8E6-BB7111FA6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347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D7554-D10C-4E29-B8E6-BB7111FA614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886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D7554-D10C-4E29-B8E6-BB7111FA614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405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5266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51251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53808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B5E70F-EF03-B535-2505-BC971E3BC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794424E-93DD-A404-D05E-EF6030A76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03A3B6B-5129-A46A-A20C-5D7BC706C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4E401A1-8CEE-5E1B-343B-D737433AE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17615" y="690511"/>
            <a:ext cx="5185821" cy="5253089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6288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55583" y="737115"/>
            <a:ext cx="4640418" cy="5407091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388461" y="737115"/>
            <a:ext cx="4449712" cy="5407091"/>
          </a:xfrm>
        </p:spPr>
        <p:txBody>
          <a:bodyPr lIns="0" tIns="0" rIns="0" bIns="0" anchor="ctr">
            <a:norm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1pPr>
            <a:lvl2pPr marL="6858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6002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0574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5FE61D9-DA99-9DA5-5DD2-C4118066C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CE64603E-965E-E3BF-203B-F4D994282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E9F5D75-1D8F-F695-81F8-4A6D0C67821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8728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5" y="503852"/>
            <a:ext cx="9150675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50153" y="2108722"/>
            <a:ext cx="8552264" cy="4119463"/>
          </a:xfrm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1pPr>
            <a:lvl2pPr marL="6858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6002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0574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5FE61D9-DA99-9DA5-5DD2-C4118066C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CE64603E-965E-E3BF-203B-F4D994282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DABAFC1-3E76-DCE6-3A6D-E0020C5BE8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1319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2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68814" y="2057401"/>
            <a:ext cx="4627186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68185" y="2057401"/>
            <a:ext cx="4609399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D40DF0B-6602-19D4-3110-4659C28780D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451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2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C355854D-70C0-E6E1-2A0C-284D00A21AE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68815" y="2057401"/>
            <a:ext cx="3068678" cy="4119463"/>
          </a:xfrm>
        </p:spPr>
        <p:txBody>
          <a:bodyPr lIns="0">
            <a:normAutofit/>
          </a:bodyPr>
          <a:lstStyle>
            <a:lvl1pPr marL="320040" indent="-32004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defRPr sz="2000"/>
            </a:lvl1pPr>
            <a:lvl2pPr marL="457200" indent="-32004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+mj-lt"/>
              <a:buAutoNum type="alphaLcPeriod"/>
              <a:defRPr sz="2000"/>
            </a:lvl2pPr>
            <a:lvl3pPr marL="914400" indent="-320040">
              <a:spcBef>
                <a:spcPts val="1000"/>
              </a:spcBef>
              <a:spcAft>
                <a:spcPts val="1200"/>
              </a:spcAft>
              <a:buFont typeface="+mj-lt"/>
              <a:buAutoNum type="arabicParenR"/>
              <a:defRPr sz="2000"/>
            </a:lvl3pPr>
            <a:lvl4pPr marL="1371600" indent="-320040">
              <a:spcBef>
                <a:spcPts val="1000"/>
              </a:spcBef>
              <a:spcAft>
                <a:spcPts val="1200"/>
              </a:spcAft>
              <a:buFont typeface="+mj-lt"/>
              <a:buAutoNum type="alphaLcParenR"/>
              <a:defRPr sz="2000"/>
            </a:lvl4pPr>
            <a:lvl5pPr marL="1828800" indent="-320040">
              <a:spcBef>
                <a:spcPts val="1000"/>
              </a:spcBef>
              <a:spcAft>
                <a:spcPts val="1200"/>
              </a:spcAft>
              <a:buFont typeface="+mj-lt"/>
              <a:buAutoNum type="romanL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5191727" y="2057401"/>
            <a:ext cx="6085857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7B331F9-6D4A-5020-969F-E961AF374E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3293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Pictur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57912CB-B8F8-1E65-094F-AD3220E6C7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503363" y="2061969"/>
            <a:ext cx="4592637" cy="48053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787262" y="2052736"/>
            <a:ext cx="4490320" cy="480059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7145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1717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809D86D-3DDE-CA24-4CAA-DF6944B9BC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46103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Content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468814" y="2057400"/>
            <a:ext cx="3091027" cy="386753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7145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1717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able Placeholder 13">
            <a:extLst>
              <a:ext uri="{FF2B5EF4-FFF2-40B4-BE49-F238E27FC236}">
                <a16:creationId xmlns:a16="http://schemas.microsoft.com/office/drawing/2014/main" id="{EA708189-1532-1BDD-104F-4D8556146CEE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5097463" y="2051976"/>
            <a:ext cx="6180137" cy="3867538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E0EC71B-95A1-C740-6B1F-F8DF02E2D1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8174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2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0AB10A-3CAB-D4C0-3CB1-401461802BD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468814" y="2066731"/>
            <a:ext cx="6452876" cy="3867538"/>
          </a:xfrm>
        </p:spPr>
        <p:txBody>
          <a:bodyPr lIns="0">
            <a:normAutofit/>
          </a:bodyPr>
          <a:lstStyle>
            <a:lvl1pPr>
              <a:lnSpc>
                <a:spcPct val="100000"/>
              </a:lnSpc>
              <a:spcAft>
                <a:spcPts val="600"/>
              </a:spcAft>
              <a:defRPr sz="2000"/>
            </a:lvl1pPr>
            <a:lvl2pPr>
              <a:lnSpc>
                <a:spcPct val="100000"/>
              </a:lnSpc>
              <a:spcAft>
                <a:spcPts val="600"/>
              </a:spcAft>
              <a:defRPr sz="2000"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 sz="2000"/>
            </a:lvl3pPr>
            <a:lvl4pPr>
              <a:lnSpc>
                <a:spcPct val="100000"/>
              </a:lnSpc>
              <a:spcAft>
                <a:spcPts val="1200"/>
              </a:spcAft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7DBA8ADB-B20F-8404-46AB-AF67E25C7C7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169196" y="2066731"/>
            <a:ext cx="3108391" cy="386753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814D5F7-E70A-5F97-5C8F-95B9E1B6D49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110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932010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B5E70F-EF03-B535-2505-BC971E3BC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794424E-93DD-A404-D05E-EF6030A76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03A3B6B-5129-A46A-A20C-5D7BC706C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4E401A1-8CEE-5E1B-343B-D737433AE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17614" y="690511"/>
            <a:ext cx="4964671" cy="5253089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D608249-3D60-D3B2-68C5-778D0EA18F2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82286" y="690465"/>
            <a:ext cx="4784372" cy="5253089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>
                <a:solidFill>
                  <a:schemeClr val="bg1"/>
                </a:solidFill>
              </a:defRPr>
            </a:lvl1pPr>
            <a:lvl2pPr marL="7429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001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96413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2092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00848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21618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04662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310164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7291697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56966494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188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11" r:id="rId14"/>
    <p:sldLayoutId id="2147483713" r:id="rId15"/>
    <p:sldLayoutId id="2147483714" r:id="rId16"/>
    <p:sldLayoutId id="2147483715" r:id="rId17"/>
    <p:sldLayoutId id="2147483716" r:id="rId18"/>
    <p:sldLayoutId id="2147483717" r:id="rId19"/>
    <p:sldLayoutId id="2147483719" r:id="rId2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hrm.virginia.gov/executiveresources" TargetMode="External"/><Relationship Id="rId2" Type="http://schemas.openxmlformats.org/officeDocument/2006/relationships/hyperlink" Target="https://www.govconnect.governor.virginia.gov/media/govconnect/resources/admin-services/docs/Executive-Leave-Policy-Youngkin-Revised-021825.pdf" TargetMode="External"/><Relationship Id="rId1" Type="http://schemas.openxmlformats.org/officeDocument/2006/relationships/slideLayout" Target="../slideLayouts/slideLayout20.xml"/><Relationship Id="rId4" Type="http://schemas.openxmlformats.org/officeDocument/2006/relationships/hyperlink" Target="https://www.dhrm.virginia.gov/docs/default-source/executive-resources/frequently-asked-questions-wta-severance-benefits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26F79F82-1252-45D5-B9C3-C4F2B0BA3C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E94D120F-99B4-41EA-B626-9C55D57C7B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E52426A7-8271-47C8-9006-BD9DBD52E7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04F92726-8D65-4F06-8243-96CB8CE660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039" name="Group 1038">
            <a:extLst>
              <a:ext uri="{FF2B5EF4-FFF2-40B4-BE49-F238E27FC236}">
                <a16:creationId xmlns:a16="http://schemas.microsoft.com/office/drawing/2014/main" id="{4A7F2011-714A-4A00-ABAD-EEF84D9279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28372" y="1267730"/>
            <a:ext cx="1567331" cy="645295"/>
            <a:chOff x="5318306" y="1386268"/>
            <a:chExt cx="1567331" cy="645295"/>
          </a:xfrm>
        </p:grpSpPr>
        <p:cxnSp>
          <p:nvCxnSpPr>
            <p:cNvPr id="1040" name="Straight Connector 1039">
              <a:extLst>
                <a:ext uri="{FF2B5EF4-FFF2-40B4-BE49-F238E27FC236}">
                  <a16:creationId xmlns:a16="http://schemas.microsoft.com/office/drawing/2014/main" id="{0A065EE9-9615-47E3-8F07-33DE59F698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1" name="Straight Connector 1040">
              <a:extLst>
                <a:ext uri="{FF2B5EF4-FFF2-40B4-BE49-F238E27FC236}">
                  <a16:creationId xmlns:a16="http://schemas.microsoft.com/office/drawing/2014/main" id="{7F21A2FC-0F6E-4381-BAA6-AC50BFBEA7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2" name="Straight Connector 1041">
              <a:extLst>
                <a:ext uri="{FF2B5EF4-FFF2-40B4-BE49-F238E27FC236}">
                  <a16:creationId xmlns:a16="http://schemas.microsoft.com/office/drawing/2014/main" id="{48821413-03FF-40EC-A08E-856957FA6E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A4184E08-EDA3-4CE8-ACE1-C516012286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454C9E-20FB-B999-9303-C71D1334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0024" y="966774"/>
            <a:ext cx="3238829" cy="372837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sz="3400" cap="all" spc="-100">
                <a:solidFill>
                  <a:srgbClr val="FFFFFF"/>
                </a:solidFill>
              </a:rPr>
              <a:t>Appointee Transition Information session</a:t>
            </a:r>
          </a:p>
        </p:txBody>
      </p:sp>
      <p:sp>
        <p:nvSpPr>
          <p:cNvPr id="1046" name="Rectangle 1045">
            <a:extLst>
              <a:ext uri="{FF2B5EF4-FFF2-40B4-BE49-F238E27FC236}">
                <a16:creationId xmlns:a16="http://schemas.microsoft.com/office/drawing/2014/main" id="{6205DCCA-AF76-48AE-92BB-89839DF63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7" y="0"/>
            <a:ext cx="8168743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8" name="Rectangle 1047">
            <a:extLst>
              <a:ext uri="{FF2B5EF4-FFF2-40B4-BE49-F238E27FC236}">
                <a16:creationId xmlns:a16="http://schemas.microsoft.com/office/drawing/2014/main" id="{82802AA0-22A7-46E7-AFF9-4715B0736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7" y="643464"/>
            <a:ext cx="6909241" cy="557107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050" name="Rectangle 1049">
            <a:extLst>
              <a:ext uri="{FF2B5EF4-FFF2-40B4-BE49-F238E27FC236}">
                <a16:creationId xmlns:a16="http://schemas.microsoft.com/office/drawing/2014/main" id="{6D85BD39-7DA3-4797-BB92-6796106913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8416" y="839755"/>
            <a:ext cx="3490503" cy="3031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00A61BF2-1918-C75D-92CA-A6EA37576F0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34501" y="966773"/>
            <a:ext cx="2756141" cy="2756141"/>
          </a:xfrm>
          <a:prstGeom prst="rect">
            <a:avLst/>
          </a:prstGeom>
          <a:noFill/>
        </p:spPr>
      </p:pic>
      <p:sp>
        <p:nvSpPr>
          <p:cNvPr id="1052" name="Rectangle 1051">
            <a:extLst>
              <a:ext uri="{FF2B5EF4-FFF2-40B4-BE49-F238E27FC236}">
                <a16:creationId xmlns:a16="http://schemas.microsoft.com/office/drawing/2014/main" id="{B4BDC898-52E0-4FB2-8D26-0D8D41B79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9696" y="839755"/>
            <a:ext cx="2847804" cy="198883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20D747-E69E-4CD8-1620-C96706CB22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5306" y="973244"/>
            <a:ext cx="2481944" cy="1654628"/>
          </a:xfrm>
          <a:prstGeom prst="rect">
            <a:avLst/>
          </a:prstGeom>
        </p:spPr>
      </p:pic>
      <p:sp>
        <p:nvSpPr>
          <p:cNvPr id="1054" name="Rectangle 1053">
            <a:extLst>
              <a:ext uri="{FF2B5EF4-FFF2-40B4-BE49-F238E27FC236}">
                <a16:creationId xmlns:a16="http://schemas.microsoft.com/office/drawing/2014/main" id="{910E903C-457B-43F1-A8B2-B43135280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8416" y="4031069"/>
            <a:ext cx="3490503" cy="1972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close-up of a logo&#10;&#10;AI-generated content may be incorrect.">
            <a:extLst>
              <a:ext uri="{FF2B5EF4-FFF2-40B4-BE49-F238E27FC236}">
                <a16:creationId xmlns:a16="http://schemas.microsoft.com/office/drawing/2014/main" id="{5CF10AF9-1BB5-CF1E-0F60-BA4D65D14BE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698" y="4282307"/>
            <a:ext cx="3153747" cy="1489121"/>
          </a:xfrm>
          <a:prstGeom prst="rect">
            <a:avLst/>
          </a:prstGeom>
        </p:spPr>
      </p:pic>
      <p:sp>
        <p:nvSpPr>
          <p:cNvPr id="1056" name="Rectangle 1055">
            <a:extLst>
              <a:ext uri="{FF2B5EF4-FFF2-40B4-BE49-F238E27FC236}">
                <a16:creationId xmlns:a16="http://schemas.microsoft.com/office/drawing/2014/main" id="{5902EA9D-61C3-4DF3-A81E-4C57E4640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9696" y="2971849"/>
            <a:ext cx="2847804" cy="3031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FBBCF58-B7F6-3B95-F8E3-2F1DBC1892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65306" y="3265714"/>
            <a:ext cx="2481944" cy="248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882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2C9F0CC-9F30-4B99-AC35-5A6C416A0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55F7F3-3A58-4BBB-95C7-CF706F9FF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E3D314-6F93-4D91-8C0F-E92657F46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D97761-0B88-A5E8-0B78-C39173D05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/>
              <a:t>Agenda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D4601E-33F5-5714-867D-A0B584DA7C1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0972825" y="6307672"/>
            <a:ext cx="822960" cy="274320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600"/>
              </a:spcAft>
            </a:pPr>
            <a:fld id="{18D65601-5AE2-46FC-B138-694DDD2B510D}" type="slidenum">
              <a:rPr lang="en-US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2</a:t>
            </a:fld>
            <a:endParaRPr lang="en-US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66421413-072F-99BA-2BCD-EE6DD12DABD0}"/>
              </a:ext>
            </a:extLst>
          </p:cNvPr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92225132"/>
              </p:ext>
            </p:extLst>
          </p:nvPr>
        </p:nvGraphicFramePr>
        <p:xfrm>
          <a:off x="5478124" y="800947"/>
          <a:ext cx="5906181" cy="5230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7455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A0D70C8A-A50E-4B41-86A2-E2F855812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ED18C4-67E3-43CE-9EC7-3809C35EE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FBE714BB-FFC1-4759-9828-5B89BFD78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E0541FA-C333-41B0-AC8A-A3423BC48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accent1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DEBC60-AA38-5DEF-3160-0CAA68F3D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428" y="1112108"/>
            <a:ext cx="3754169" cy="463893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4000">
                <a:solidFill>
                  <a:srgbClr val="FFFFFF"/>
                </a:solidFill>
              </a:rPr>
              <a:t>Departure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EE570-1B5E-FFD1-485D-D77E4E6FE7C0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375415" y="1112108"/>
            <a:ext cx="5939709" cy="4638936"/>
          </a:xfrm>
        </p:spPr>
        <p:txBody>
          <a:bodyPr vert="horz" lIns="91440" tIns="45720" rIns="91440" bIns="45720" rtlCol="0">
            <a:normAutofit/>
          </a:bodyPr>
          <a:lstStyle/>
          <a:p>
            <a:pPr indent="-182880">
              <a:buFont typeface="Garamond" pitchFamily="18" charset="0"/>
              <a:buChar char="◦"/>
            </a:pPr>
            <a:r>
              <a:rPr lang="en-US" dirty="0"/>
              <a:t>Record all leave taken or planned by end of administration in Cardinal</a:t>
            </a:r>
          </a:p>
          <a:p>
            <a:pPr indent="-182880">
              <a:buFont typeface="Garamond" pitchFamily="18" charset="0"/>
              <a:buChar char="◦"/>
            </a:pPr>
            <a:r>
              <a:rPr lang="en-US" dirty="0"/>
              <a:t>Submit all Travel Reimbursement requests</a:t>
            </a:r>
          </a:p>
          <a:p>
            <a:pPr indent="-182880">
              <a:buFont typeface="Garamond" pitchFamily="18" charset="0"/>
              <a:buChar char="◦"/>
            </a:pPr>
            <a:r>
              <a:rPr lang="en-US" dirty="0"/>
              <a:t>Meet with HR staff regarding end of employment options</a:t>
            </a:r>
          </a:p>
          <a:p>
            <a:pPr indent="-182880">
              <a:buFont typeface="Garamond" pitchFamily="18" charset="0"/>
              <a:buChar char="◦"/>
            </a:pPr>
            <a:r>
              <a:rPr lang="en-US" b="1" dirty="0"/>
              <a:t>November 17 –November 21 </a:t>
            </a:r>
            <a:r>
              <a:rPr lang="en-US" b="1" baseline="30000" dirty="0"/>
              <a:t> </a:t>
            </a:r>
            <a:r>
              <a:rPr lang="en-US" dirty="0"/>
              <a:t> turn in parking hang, receive temporary tag (Cabinet appointees only)</a:t>
            </a:r>
          </a:p>
          <a:p>
            <a:pPr indent="-182880">
              <a:buFont typeface="Garamond" pitchFamily="18" charset="0"/>
              <a:buChar char="◦"/>
            </a:pPr>
            <a:r>
              <a:rPr lang="en-US" b="1" dirty="0"/>
              <a:t>Last Day of employment</a:t>
            </a:r>
            <a:r>
              <a:rPr lang="en-US" dirty="0"/>
              <a:t>, turn in ID badge, phone, laptop/cord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C964F-E2D5-D8E7-C513-C47A7E409DF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0781169" y="6270601"/>
            <a:ext cx="1097280" cy="274320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600"/>
              </a:spcAft>
            </a:pPr>
            <a:fld id="{18D65601-5AE2-46FC-B138-694DDD2B510D}" type="slidenum">
              <a:rPr lang="en-US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3</a:t>
            </a:fld>
            <a:endParaRPr lang="en-US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6152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52C9F0CC-9F30-4B99-AC35-5A6C416A0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3C15354-374E-4710-792F-592E588BA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/>
              <a:t>Workforce Transition Act - VRS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756543-DA8C-CEE2-0E13-19DE61C1349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0469880" y="6307672"/>
            <a:ext cx="1463040" cy="274320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600"/>
              </a:spcAft>
            </a:pPr>
            <a:fld id="{18D65601-5AE2-46FC-B138-694DDD2B510D}" type="slidenum">
              <a:rPr lang="en-US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4</a:t>
            </a:fld>
            <a:endParaRPr lang="en-US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2" name="TextBox 9">
            <a:extLst>
              <a:ext uri="{FF2B5EF4-FFF2-40B4-BE49-F238E27FC236}">
                <a16:creationId xmlns:a16="http://schemas.microsoft.com/office/drawing/2014/main" id="{9F8FDF09-A038-9E10-8082-B25FEACF36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6493731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2010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2C9F0CC-9F30-4B99-AC35-5A6C416A0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7455F7F3-3A58-4BBB-95C7-CF706F9FF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AE3D314-6F93-4D91-8C0F-E92657F46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86F71E8-8D71-9405-3A01-01C3B8F86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/>
              <a:t>Executive Leave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4518A5-1C9D-79F3-349C-3E7AAFD9895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0972825" y="6307672"/>
            <a:ext cx="822960" cy="274320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600"/>
              </a:spcAft>
            </a:pPr>
            <a:fld id="{18D65601-5AE2-46FC-B138-694DDD2B510D}" type="slidenum">
              <a:rPr lang="en-US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5</a:t>
            </a:fld>
            <a:endParaRPr lang="en-US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31D3CF84-638A-DBF2-BD6D-EE9B1C3181E9}"/>
              </a:ext>
            </a:extLst>
          </p:cNvPr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425112735"/>
              </p:ext>
            </p:extLst>
          </p:nvPr>
        </p:nvGraphicFramePr>
        <p:xfrm>
          <a:off x="5478124" y="800947"/>
          <a:ext cx="5906181" cy="5230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54382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0D70C8A-A50E-4B41-86A2-E2F855812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4ED18C4-67E3-43CE-9EC7-3809C35EE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FBE714BB-FFC1-4759-9828-5B89BFD78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E0541FA-C333-41B0-AC8A-A3423BC48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accent1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52EF1C1-5933-D909-38D2-D22F630A8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428" y="1112108"/>
            <a:ext cx="3754169" cy="463893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</a:rPr>
              <a:t>Workforce Transition Act</a:t>
            </a:r>
            <a:br>
              <a:rPr lang="en-US" sz="4000" dirty="0">
                <a:solidFill>
                  <a:srgbClr val="FFFFFF"/>
                </a:solidFill>
              </a:rPr>
            </a:br>
            <a:br>
              <a:rPr lang="en-US" sz="4000" dirty="0">
                <a:solidFill>
                  <a:srgbClr val="FFFFFF"/>
                </a:solidFill>
              </a:rPr>
            </a:br>
            <a:r>
              <a:rPr lang="en-US" sz="1800" dirty="0">
                <a:solidFill>
                  <a:srgbClr val="FFFFFF"/>
                </a:solidFill>
              </a:rPr>
              <a:t>Final Payments</a:t>
            </a:r>
            <a:br>
              <a:rPr lang="en-US" sz="1800" dirty="0">
                <a:solidFill>
                  <a:srgbClr val="FFFFFF"/>
                </a:solidFill>
              </a:rPr>
            </a:br>
            <a:br>
              <a:rPr lang="en-US" sz="1800" dirty="0">
                <a:solidFill>
                  <a:srgbClr val="FFFFFF"/>
                </a:solidFill>
              </a:rPr>
            </a:br>
            <a:r>
              <a:rPr lang="en-US" sz="1800" dirty="0">
                <a:solidFill>
                  <a:srgbClr val="FFFFFF"/>
                </a:solidFill>
              </a:rPr>
              <a:t>Continuation of Health </a:t>
            </a:r>
            <a:br>
              <a:rPr lang="en-US" sz="1800" dirty="0">
                <a:solidFill>
                  <a:srgbClr val="FFFFFF"/>
                </a:solidFill>
              </a:rPr>
            </a:br>
            <a:r>
              <a:rPr lang="en-US" sz="1800" dirty="0">
                <a:solidFill>
                  <a:srgbClr val="FFFFFF"/>
                </a:solidFill>
              </a:rPr>
              <a:t>&amp; Group Life</a:t>
            </a:r>
            <a:br>
              <a:rPr lang="en-US" sz="1800" dirty="0">
                <a:solidFill>
                  <a:srgbClr val="FFFFFF"/>
                </a:solidFill>
              </a:rPr>
            </a:br>
            <a:br>
              <a:rPr lang="en-US" sz="1800" dirty="0">
                <a:solidFill>
                  <a:srgbClr val="FFFFFF"/>
                </a:solidFill>
              </a:rPr>
            </a:br>
            <a:r>
              <a:rPr lang="en-US" sz="1800" dirty="0">
                <a:solidFill>
                  <a:srgbClr val="FFFFFF"/>
                </a:solidFill>
              </a:rPr>
              <a:t>COBRA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1D94129-1999-7159-E6E3-7D6C478655B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0781169" y="6270601"/>
            <a:ext cx="1097280" cy="274320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600"/>
              </a:spcAft>
            </a:pPr>
            <a:fld id="{18D65601-5AE2-46FC-B138-694DDD2B510D}" type="slidenum">
              <a:rPr lang="en-US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6</a:t>
            </a:fld>
            <a:endParaRPr lang="en-US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0DBD592-8955-8412-7F8E-2E31844641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4399" y="279519"/>
            <a:ext cx="4902801" cy="6298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50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hade val="92000"/>
                <a:satMod val="160000"/>
              </a:schemeClr>
            </a:gs>
            <a:gs pos="77000">
              <a:schemeClr val="bg2">
                <a:tint val="100000"/>
                <a:shade val="73000"/>
                <a:satMod val="155000"/>
              </a:schemeClr>
            </a:gs>
            <a:gs pos="100000">
              <a:schemeClr val="bg2">
                <a:tint val="100000"/>
                <a:shade val="67000"/>
                <a:satMod val="14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E25BDA2-3F4D-4B38-90E7-989465ECD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gradFill>
            <a:gsLst>
              <a:gs pos="0">
                <a:schemeClr val="bg2">
                  <a:tint val="90000"/>
                  <a:shade val="92000"/>
                  <a:satMod val="160000"/>
                </a:schemeClr>
              </a:gs>
              <a:gs pos="77000">
                <a:schemeClr val="bg2">
                  <a:tint val="100000"/>
                  <a:shade val="73000"/>
                  <a:satMod val="155000"/>
                </a:schemeClr>
              </a:gs>
              <a:gs pos="100000">
                <a:schemeClr val="bg2">
                  <a:tint val="100000"/>
                  <a:shade val="67000"/>
                  <a:satMod val="14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5EEA05-AD42-442F-B6C6-CB9FC2894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96869A-A70D-42F7-876F-605CB1718F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108" y="610955"/>
            <a:ext cx="10927784" cy="563609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CD407CC-EF5C-486F-9A14-7F681F986D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052" y="777240"/>
            <a:ext cx="10597896" cy="5303520"/>
          </a:xfrm>
          <a:prstGeom prst="rect">
            <a:avLst/>
          </a:prstGeom>
          <a:solidFill>
            <a:schemeClr val="bg1"/>
          </a:solidFill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25AA6ED-97F0-825D-71BB-D4D461E78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0676" y="1420706"/>
            <a:ext cx="3628699" cy="4016587"/>
          </a:xfrm>
        </p:spPr>
        <p:txBody>
          <a:bodyPr>
            <a:normAutofit/>
          </a:bodyPr>
          <a:lstStyle/>
          <a:p>
            <a:br>
              <a:rPr lang="en-US" sz="3300" dirty="0"/>
            </a:br>
            <a:r>
              <a:rPr lang="en-US" sz="3600" dirty="0"/>
              <a:t>Agency Appointee Considerations </a:t>
            </a:r>
            <a:br>
              <a:rPr lang="en-US" sz="3300" dirty="0"/>
            </a:br>
            <a:endParaRPr lang="en-ZA" sz="33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9EAB0B1-7541-10D4-60EB-79B4E922D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0519" y="1420706"/>
            <a:ext cx="5514758" cy="4016587"/>
          </a:xfrm>
        </p:spPr>
        <p:txBody>
          <a:bodyPr anchor="ctr">
            <a:normAutofit/>
          </a:bodyPr>
          <a:lstStyle/>
          <a:p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Work with Agency HR Department</a:t>
            </a:r>
          </a:p>
          <a:p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How to apply for classified position and Implications</a:t>
            </a:r>
          </a:p>
          <a:p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Leave Policy when going from Appointee back to Classified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DD76B5F-5BAA-48C6-9065-9AEF15D30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05731" y="2057401"/>
            <a:ext cx="0" cy="2743200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592F51-55CE-19DC-B632-AD19560BA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22113" y="5714047"/>
            <a:ext cx="548640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8D65601-5AE2-46FC-B138-694DDD2B510D}" type="slidenum">
              <a:rPr lang="en-US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546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3A8C6BC2-E9E2-4780-8A41-064073CD43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70450CF-22E9-4B1D-B146-30FEE770C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0238079-1F65-476A-BC6C-F2D3BD268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740C935-D2D3-4F63-A4DA-CD768BB3F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BE8D8045-0F80-4964-B591-0D599AB42D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28372" y="1267730"/>
            <a:ext cx="1567331" cy="645295"/>
            <a:chOff x="5318306" y="1386268"/>
            <a:chExt cx="1567331" cy="645295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AF8A5889-0EE6-4E19-98FE-29F79E987B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1B0FE4C3-64BE-4A2B-818D-4D84479344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4670D04-30D8-487E-A3F4-0655E4801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A093A349-1A08-4AF6-8637-F5B806D9F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BFFCC8-C04D-0071-3B14-4AF828E00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0024" y="1442916"/>
            <a:ext cx="3238829" cy="325223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sz="4100" cap="all" spc="-100">
                <a:solidFill>
                  <a:srgbClr val="FFFFFF"/>
                </a:solidFill>
              </a:rPr>
              <a:t>Continued Access to Cardinal - Regina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938E77B-2D55-443A-B818-B0FAA91DB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7" y="0"/>
            <a:ext cx="8168743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EC461B9-084D-4CA0-9EED-3423D95C80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7" y="643464"/>
            <a:ext cx="6909241" cy="5571072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A2D137E-4AAA-4448-A6B6-4AFD043D9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227" y="805446"/>
            <a:ext cx="6570161" cy="5244497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B5B8A1BE-4362-4A90-A8B7-02ABA232F6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37837" y="640856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40F0D77D-9216-47F5-A7AC-E5C6262465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252137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78C6B5A-4F4B-4CCE-A018-D2FB78BF0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43777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0F24FB2-39B1-417D-90D1-C3E47390EA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252137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825F20CA-DF0B-53C2-A7CA-469523F88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8698" y="1691640"/>
            <a:ext cx="5182167" cy="3873671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D6A759-37B6-1E14-BD05-D652BEECEA3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0793013" y="6392314"/>
            <a:ext cx="1005840" cy="22860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fld id="{18D65601-5AE2-46FC-B138-694DDD2B510D}" type="slidenum">
              <a:rPr lang="en-US">
                <a:solidFill>
                  <a:srgbClr val="FFFFFF"/>
                </a:solidFill>
              </a:rPr>
              <a:pPr defTabSz="914400">
                <a:lnSpc>
                  <a:spcPct val="90000"/>
                </a:lnSpc>
                <a:spcAft>
                  <a:spcPts val="600"/>
                </a:spcAft>
              </a:pPr>
              <a:t>8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135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7B83A0B-1B9A-8080-C6BA-A03BEB020A9D}"/>
              </a:ext>
            </a:extLst>
          </p:cNvPr>
          <p:cNvSpPr txBox="1"/>
          <p:nvPr/>
        </p:nvSpPr>
        <p:spPr>
          <a:xfrm>
            <a:off x="1072134" y="773097"/>
            <a:ext cx="9031986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Resource Links</a:t>
            </a:r>
          </a:p>
          <a:p>
            <a:endParaRPr lang="en-US" dirty="0"/>
          </a:p>
          <a:p>
            <a:r>
              <a:rPr lang="en-US" dirty="0"/>
              <a:t>Executive Leave Policy: </a:t>
            </a:r>
            <a:r>
              <a:rPr lang="en-US" dirty="0">
                <a:hlinkClick r:id="rId2"/>
              </a:rPr>
              <a:t>https://www.govconnect.governor.virginia.gov/media/govconnect/resources/admin-services/docs/Executive-Leave-Policy-Youngkin-Revised-021825.pdf</a:t>
            </a:r>
            <a:endParaRPr lang="en-US" dirty="0"/>
          </a:p>
          <a:p>
            <a:endParaRPr lang="en-US" dirty="0"/>
          </a:p>
          <a:p>
            <a:r>
              <a:rPr lang="en-US" dirty="0"/>
              <a:t>DHRM has Executive Resources for off boarding and on-boarding appointees and can be found here:  </a:t>
            </a:r>
            <a:r>
              <a:rPr lang="en-US" dirty="0">
                <a:hlinkClick r:id="rId3"/>
              </a:rPr>
              <a:t>https://www.dhrm.virginia.gov/executiveresources</a:t>
            </a:r>
            <a:endParaRPr lang="en-US" dirty="0"/>
          </a:p>
          <a:p>
            <a:endParaRPr lang="en-US" dirty="0"/>
          </a:p>
          <a:p>
            <a:r>
              <a:rPr lang="en-US" dirty="0"/>
              <a:t>DHRM WTA Frequently Asked Questions </a:t>
            </a:r>
            <a:r>
              <a:rPr lang="en-US" dirty="0">
                <a:hlinkClick r:id="rId4"/>
              </a:rPr>
              <a:t> frequently-asked-questions-wta-severance-benefits.pdf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B789ADE-C9CC-3907-E746-E7D674CF295B}"/>
              </a:ext>
            </a:extLst>
          </p:cNvPr>
          <p:cNvSpPr/>
          <p:nvPr/>
        </p:nvSpPr>
        <p:spPr>
          <a:xfrm>
            <a:off x="6634901" y="4485239"/>
            <a:ext cx="34692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7043708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6DE3707C-8CAB-4302-B7E1-D32E1543E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9E9DE5-EFFE-4262-A023-32732F0B66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FDB7358-0BCB-4DEB-B717-C1D7CC555F05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147</TotalTime>
  <Words>277</Words>
  <Application>Microsoft Office PowerPoint</Application>
  <PresentationFormat>Widescreen</PresentationFormat>
  <Paragraphs>45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Garamond</vt:lpstr>
      <vt:lpstr>Savon</vt:lpstr>
      <vt:lpstr>Appointee Transition Information session</vt:lpstr>
      <vt:lpstr>Agenda</vt:lpstr>
      <vt:lpstr>Departure Checklist</vt:lpstr>
      <vt:lpstr>Workforce Transition Act - VRS </vt:lpstr>
      <vt:lpstr>Executive Leave </vt:lpstr>
      <vt:lpstr>Workforce Transition Act  Final Payments  Continuation of Health  &amp; Group Life  COBRA</vt:lpstr>
      <vt:lpstr> Agency Appointee Considerations  </vt:lpstr>
      <vt:lpstr>Continued Access to Cardinal - Regina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Swinson, Suzanne (GOV)</dc:creator>
  <cp:lastModifiedBy>Swinson, Suzanne (GOV)</cp:lastModifiedBy>
  <cp:revision>16</cp:revision>
  <dcterms:created xsi:type="dcterms:W3CDTF">2025-11-10T15:19:20Z</dcterms:created>
  <dcterms:modified xsi:type="dcterms:W3CDTF">2025-11-14T14:15:01Z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