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6" r:id="rId4"/>
  </p:sldMasterIdLst>
  <p:notesMasterIdLst>
    <p:notesMasterId r:id="rId29"/>
  </p:notesMasterIdLst>
  <p:handoutMasterIdLst>
    <p:handoutMasterId r:id="rId30"/>
  </p:handoutMasterIdLst>
  <p:sldIdLst>
    <p:sldId id="455" r:id="rId5"/>
    <p:sldId id="415" r:id="rId6"/>
    <p:sldId id="456" r:id="rId7"/>
    <p:sldId id="333" r:id="rId8"/>
    <p:sldId id="311" r:id="rId9"/>
    <p:sldId id="261" r:id="rId10"/>
    <p:sldId id="451" r:id="rId11"/>
    <p:sldId id="457" r:id="rId12"/>
    <p:sldId id="438" r:id="rId13"/>
    <p:sldId id="332" r:id="rId14"/>
    <p:sldId id="431" r:id="rId15"/>
    <p:sldId id="382" r:id="rId16"/>
    <p:sldId id="341" r:id="rId17"/>
    <p:sldId id="372" r:id="rId18"/>
    <p:sldId id="346" r:id="rId19"/>
    <p:sldId id="374" r:id="rId20"/>
    <p:sldId id="389" r:id="rId21"/>
    <p:sldId id="458" r:id="rId22"/>
    <p:sldId id="395" r:id="rId23"/>
    <p:sldId id="393" r:id="rId24"/>
    <p:sldId id="283" r:id="rId25"/>
    <p:sldId id="336" r:id="rId26"/>
    <p:sldId id="320" r:id="rId27"/>
    <p:sldId id="321"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5CEF02-EA30-F2C3-F483-85F77E00AAD9}" name="Simmons, Michael T" initials="" userId="S::Michael.T.Simmons@hud.gov::20a2a588-b8cd-421e-a441-a9d7a08d8847" providerId="AD"/>
  <p188:author id="{C0987713-516D-C8F8-B40E-26E35BC9A2E6}" name="Lewis Dorman" initials="LD" userId="Lewis Dorman" providerId="None"/>
  <p188:author id="{8A44823F-1A8B-F655-A0EB-258AB61C0CC1}" name="Lehmann-Kim, Dina" initials="DL" userId="S::Dina.Lehmann-Kim@hud.gov::4320335b-317e-42a3-8e8c-fc5c27a1a2e5" providerId="AD"/>
  <p188:author id="{B388608E-178B-4A39-216D-6710E7963742}" name="Simmons, Michael T" initials="SMT" userId="S::Michael.T.Simmons@HUD.GOV::20a2a588-b8cd-421e-a441-a9d7a08d8847" providerId="AD"/>
  <p188:author id="{8F3620F4-866F-67E8-B1EF-D55B16646F6C}" name="Lehmann-Kim, Dina" initials="LD" userId="S::dina.lehmann-kim@hud.gov::4320335b-317e-42a3-8e8c-fc5c27a1a2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0F6FC6"/>
    <a:srgbClr val="FFFFFF"/>
    <a:srgbClr val="E9EA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DE6C5-2C05-4C89-AA9B-EC614EC13901}" v="2" dt="2025-09-25T17:15:18.113"/>
    <p1510:client id="{FF04B8FF-6971-4B5B-96BA-B9B8A4D0B7E3}" v="66" dt="2025-09-25T14:41:07.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0FF54-7F6D-46A5-AC6A-8E1093E890CB}"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046CA527-A4B1-4372-8F9A-A36B9D60707A}">
      <dgm:prSet/>
      <dgm:spPr/>
      <dgm:t>
        <a:bodyPr/>
        <a:lstStyle/>
        <a:p>
          <a:r>
            <a:rPr lang="en-US"/>
            <a:t>Approximate Funding Available:  $40 million</a:t>
          </a:r>
        </a:p>
      </dgm:t>
    </dgm:pt>
    <dgm:pt modelId="{0D5A58D7-4DA7-4983-9719-2BB03841636C}" type="parTrans" cxnId="{43862125-DAA8-4801-98AA-9A9F5C42DAB2}">
      <dgm:prSet/>
      <dgm:spPr/>
      <dgm:t>
        <a:bodyPr/>
        <a:lstStyle/>
        <a:p>
          <a:endParaRPr lang="en-US"/>
        </a:p>
      </dgm:t>
    </dgm:pt>
    <dgm:pt modelId="{2014608A-29B6-4E0D-A863-135D1850595E}" type="sibTrans" cxnId="{43862125-DAA8-4801-98AA-9A9F5C42DAB2}">
      <dgm:prSet/>
      <dgm:spPr/>
      <dgm:t>
        <a:bodyPr/>
        <a:lstStyle/>
        <a:p>
          <a:endParaRPr lang="en-US"/>
        </a:p>
      </dgm:t>
    </dgm:pt>
    <dgm:pt modelId="{6BB20189-457F-4994-9F35-2DB88897F9DA}">
      <dgm:prSet/>
      <dgm:spPr/>
      <dgm:t>
        <a:bodyPr/>
        <a:lstStyle/>
        <a:p>
          <a:r>
            <a:rPr lang="en-US"/>
            <a:t>Application Deadline: December X, 2025 </a:t>
          </a:r>
        </a:p>
      </dgm:t>
    </dgm:pt>
    <dgm:pt modelId="{802D1DE6-362D-4F0E-BECE-7DC5775A88FE}" type="parTrans" cxnId="{3B5788F9-20A4-4445-8A28-475AFAF65318}">
      <dgm:prSet/>
      <dgm:spPr/>
      <dgm:t>
        <a:bodyPr/>
        <a:lstStyle/>
        <a:p>
          <a:endParaRPr lang="en-US"/>
        </a:p>
      </dgm:t>
    </dgm:pt>
    <dgm:pt modelId="{4316C6E5-BB19-439E-9779-E92D84FB7129}" type="sibTrans" cxnId="{3B5788F9-20A4-4445-8A28-475AFAF65318}">
      <dgm:prSet/>
      <dgm:spPr/>
      <dgm:t>
        <a:bodyPr/>
        <a:lstStyle/>
        <a:p>
          <a:endParaRPr lang="en-US"/>
        </a:p>
      </dgm:t>
    </dgm:pt>
    <dgm:pt modelId="{1781526F-3F3D-4955-98D7-16D090750CF3}">
      <dgm:prSet/>
      <dgm:spPr/>
      <dgm:t>
        <a:bodyPr/>
        <a:lstStyle/>
        <a:p>
          <a:r>
            <a:rPr lang="en-US"/>
            <a:t>Eligible Applicants: </a:t>
          </a:r>
        </a:p>
      </dgm:t>
    </dgm:pt>
    <dgm:pt modelId="{28C8B79B-018D-45B0-8FF7-E32562708E92}" type="parTrans" cxnId="{96239F1C-6799-43C1-9A31-4326EF205CB1}">
      <dgm:prSet/>
      <dgm:spPr/>
      <dgm:t>
        <a:bodyPr/>
        <a:lstStyle/>
        <a:p>
          <a:endParaRPr lang="en-US"/>
        </a:p>
      </dgm:t>
    </dgm:pt>
    <dgm:pt modelId="{84F33261-2A4D-4B7B-9B03-79B11A9F4996}" type="sibTrans" cxnId="{96239F1C-6799-43C1-9A31-4326EF205CB1}">
      <dgm:prSet/>
      <dgm:spPr/>
      <dgm:t>
        <a:bodyPr/>
        <a:lstStyle/>
        <a:p>
          <a:endParaRPr lang="en-US"/>
        </a:p>
      </dgm:t>
    </dgm:pt>
    <dgm:pt modelId="{5FB27588-2EA2-4910-B940-42ECF20DB5E1}">
      <dgm:prSet/>
      <dgm:spPr/>
      <dgm:t>
        <a:bodyPr/>
        <a:lstStyle/>
        <a:p>
          <a:pPr marL="171450" indent="0" algn="l"/>
          <a:r>
            <a:rPr lang="en-US" dirty="0"/>
            <a:t>Public Housing Authorities (PHAs) </a:t>
          </a:r>
        </a:p>
      </dgm:t>
    </dgm:pt>
    <dgm:pt modelId="{4B19E813-E4EE-4092-B9BF-BA5D095D8260}" type="parTrans" cxnId="{2B9C342F-8138-4DBF-83D6-CB532423F2C7}">
      <dgm:prSet/>
      <dgm:spPr/>
      <dgm:t>
        <a:bodyPr/>
        <a:lstStyle/>
        <a:p>
          <a:endParaRPr lang="en-US"/>
        </a:p>
      </dgm:t>
    </dgm:pt>
    <dgm:pt modelId="{03709916-5139-4BB8-8247-3DE75D4B1A61}" type="sibTrans" cxnId="{2B9C342F-8138-4DBF-83D6-CB532423F2C7}">
      <dgm:prSet/>
      <dgm:spPr/>
      <dgm:t>
        <a:bodyPr/>
        <a:lstStyle/>
        <a:p>
          <a:endParaRPr lang="en-US"/>
        </a:p>
      </dgm:t>
    </dgm:pt>
    <dgm:pt modelId="{6394BC90-56F7-4194-8352-EC6E0DFDEC2B}">
      <dgm:prSet/>
      <dgm:spPr/>
      <dgm:t>
        <a:bodyPr/>
        <a:lstStyle/>
        <a:p>
          <a:pPr marL="171450" indent="0" algn="l"/>
          <a:r>
            <a:rPr lang="en-US"/>
            <a:t>Resident Associations </a:t>
          </a:r>
        </a:p>
      </dgm:t>
    </dgm:pt>
    <dgm:pt modelId="{ADAC0586-A138-4A7B-A5B3-33EC37C8461B}" type="parTrans" cxnId="{90566145-9B0B-4556-A10C-7AD799AB7E7C}">
      <dgm:prSet/>
      <dgm:spPr/>
      <dgm:t>
        <a:bodyPr/>
        <a:lstStyle/>
        <a:p>
          <a:endParaRPr lang="en-US"/>
        </a:p>
      </dgm:t>
    </dgm:pt>
    <dgm:pt modelId="{049B816A-2332-4809-AE01-E59E1020B9CD}" type="sibTrans" cxnId="{90566145-9B0B-4556-A10C-7AD799AB7E7C}">
      <dgm:prSet/>
      <dgm:spPr/>
      <dgm:t>
        <a:bodyPr/>
        <a:lstStyle/>
        <a:p>
          <a:endParaRPr lang="en-US"/>
        </a:p>
      </dgm:t>
    </dgm:pt>
    <dgm:pt modelId="{220542B9-B082-4965-BD17-941727EB06BA}">
      <dgm:prSet/>
      <dgm:spPr/>
      <dgm:t>
        <a:bodyPr/>
        <a:lstStyle/>
        <a:p>
          <a:pPr marL="171450" indent="0" algn="l"/>
          <a:r>
            <a:rPr lang="en-US" dirty="0"/>
            <a:t>Tribes/Tribally Designated Housing Entities</a:t>
          </a:r>
        </a:p>
      </dgm:t>
    </dgm:pt>
    <dgm:pt modelId="{B7CF6FFE-30BB-466D-AEB9-799233FDCB3D}" type="parTrans" cxnId="{84C3FAA5-D7FF-426D-8B50-93470A99A22E}">
      <dgm:prSet/>
      <dgm:spPr/>
      <dgm:t>
        <a:bodyPr/>
        <a:lstStyle/>
        <a:p>
          <a:endParaRPr lang="en-US"/>
        </a:p>
      </dgm:t>
    </dgm:pt>
    <dgm:pt modelId="{0FEFDA78-1518-42FB-8D7F-600F18D64E00}" type="sibTrans" cxnId="{84C3FAA5-D7FF-426D-8B50-93470A99A22E}">
      <dgm:prSet/>
      <dgm:spPr/>
      <dgm:t>
        <a:bodyPr/>
        <a:lstStyle/>
        <a:p>
          <a:endParaRPr lang="en-US"/>
        </a:p>
      </dgm:t>
    </dgm:pt>
    <dgm:pt modelId="{CDB33716-9816-4886-906A-66BA21388BDA}">
      <dgm:prSet/>
      <dgm:spPr/>
      <dgm:t>
        <a:bodyPr/>
        <a:lstStyle/>
        <a:p>
          <a:pPr marL="171450" indent="0" algn="l"/>
          <a:r>
            <a:rPr lang="en-US"/>
            <a:t>501(c)(3) Nonprofit Organization </a:t>
          </a:r>
        </a:p>
      </dgm:t>
    </dgm:pt>
    <dgm:pt modelId="{9DD9EB00-DDD7-4E7D-BFC1-E14F68C0B627}" type="parTrans" cxnId="{13C1C6AC-9EEF-4EFE-B711-13B583F55998}">
      <dgm:prSet/>
      <dgm:spPr/>
      <dgm:t>
        <a:bodyPr/>
        <a:lstStyle/>
        <a:p>
          <a:endParaRPr lang="en-US"/>
        </a:p>
      </dgm:t>
    </dgm:pt>
    <dgm:pt modelId="{E7CC9010-4423-4974-91FC-DD58E060D2A2}" type="sibTrans" cxnId="{13C1C6AC-9EEF-4EFE-B711-13B583F55998}">
      <dgm:prSet/>
      <dgm:spPr/>
      <dgm:t>
        <a:bodyPr/>
        <a:lstStyle/>
        <a:p>
          <a:endParaRPr lang="en-US"/>
        </a:p>
      </dgm:t>
    </dgm:pt>
    <dgm:pt modelId="{12B70B32-25FC-4E30-9AC5-9AA85D531FE5}">
      <dgm:prSet/>
      <dgm:spPr/>
      <dgm:t>
        <a:bodyPr/>
        <a:lstStyle/>
        <a:p>
          <a:pPr marL="171450" indent="0" algn="l"/>
          <a:r>
            <a:rPr lang="en-US" dirty="0"/>
            <a:t>Multifamily Owners</a:t>
          </a:r>
        </a:p>
      </dgm:t>
    </dgm:pt>
    <dgm:pt modelId="{97614DB8-4534-4D18-8A37-64358575664C}" type="parTrans" cxnId="{94C65349-76E0-446E-981C-316F6905AFE5}">
      <dgm:prSet/>
      <dgm:spPr/>
      <dgm:t>
        <a:bodyPr/>
        <a:lstStyle/>
        <a:p>
          <a:endParaRPr lang="en-US"/>
        </a:p>
      </dgm:t>
    </dgm:pt>
    <dgm:pt modelId="{79BA16D1-FC49-4C8C-9D00-146947C7B27E}" type="sibTrans" cxnId="{94C65349-76E0-446E-981C-316F6905AFE5}">
      <dgm:prSet/>
      <dgm:spPr/>
      <dgm:t>
        <a:bodyPr/>
        <a:lstStyle/>
        <a:p>
          <a:endParaRPr lang="en-US"/>
        </a:p>
      </dgm:t>
    </dgm:pt>
    <dgm:pt modelId="{FADDFC96-668E-47DD-B333-931D416A9BAD}">
      <dgm:prSet/>
      <dgm:spPr/>
      <dgm:t>
        <a:bodyPr/>
        <a:lstStyle/>
        <a:p>
          <a:pPr marL="91440" indent="0" algn="just">
            <a:buNone/>
          </a:pPr>
          <a:r>
            <a:rPr lang="en-US" dirty="0"/>
            <a:t>Applicants must apply to either serve public housing , RAD PBRA, RAD PBV, or NAHASDA-assisted residents. See NOFO for details on eligibility requirements. </a:t>
          </a:r>
        </a:p>
      </dgm:t>
    </dgm:pt>
    <dgm:pt modelId="{CEB9441F-77E9-4FA7-9FB0-A917BA34C936}" type="parTrans" cxnId="{E004F4CA-6EDE-4DA9-AB62-51F0990D2F01}">
      <dgm:prSet/>
      <dgm:spPr/>
      <dgm:t>
        <a:bodyPr/>
        <a:lstStyle/>
        <a:p>
          <a:endParaRPr lang="en-US"/>
        </a:p>
      </dgm:t>
    </dgm:pt>
    <dgm:pt modelId="{0BE4F498-4156-4D5A-B043-4392A7BB39C2}" type="sibTrans" cxnId="{E004F4CA-6EDE-4DA9-AB62-51F0990D2F01}">
      <dgm:prSet/>
      <dgm:spPr/>
      <dgm:t>
        <a:bodyPr/>
        <a:lstStyle/>
        <a:p>
          <a:endParaRPr lang="en-US"/>
        </a:p>
      </dgm:t>
    </dgm:pt>
    <dgm:pt modelId="{43096B6E-5C2F-4964-AF81-1E9E491F11D2}" type="pres">
      <dgm:prSet presAssocID="{20E0FF54-7F6D-46A5-AC6A-8E1093E890CB}" presName="linear" presStyleCnt="0">
        <dgm:presLayoutVars>
          <dgm:dir/>
          <dgm:animLvl val="lvl"/>
          <dgm:resizeHandles val="exact"/>
        </dgm:presLayoutVars>
      </dgm:prSet>
      <dgm:spPr/>
    </dgm:pt>
    <dgm:pt modelId="{8F67DC13-0A82-4293-AEDB-72DCE05A40D0}" type="pres">
      <dgm:prSet presAssocID="{046CA527-A4B1-4372-8F9A-A36B9D60707A}" presName="parentLin" presStyleCnt="0"/>
      <dgm:spPr/>
    </dgm:pt>
    <dgm:pt modelId="{1473EF5A-994A-4B7E-B249-F375EC0BF002}" type="pres">
      <dgm:prSet presAssocID="{046CA527-A4B1-4372-8F9A-A36B9D60707A}" presName="parentLeftMargin" presStyleLbl="node1" presStyleIdx="0" presStyleCnt="3"/>
      <dgm:spPr/>
    </dgm:pt>
    <dgm:pt modelId="{CF53812F-E63E-4805-8058-F52AE8AC9A1A}" type="pres">
      <dgm:prSet presAssocID="{046CA527-A4B1-4372-8F9A-A36B9D60707A}" presName="parentText" presStyleLbl="node1" presStyleIdx="0" presStyleCnt="3">
        <dgm:presLayoutVars>
          <dgm:chMax val="0"/>
          <dgm:bulletEnabled val="1"/>
        </dgm:presLayoutVars>
      </dgm:prSet>
      <dgm:spPr/>
    </dgm:pt>
    <dgm:pt modelId="{5D40D7C3-E095-455E-A98B-C24F86999515}" type="pres">
      <dgm:prSet presAssocID="{046CA527-A4B1-4372-8F9A-A36B9D60707A}" presName="negativeSpace" presStyleCnt="0"/>
      <dgm:spPr/>
    </dgm:pt>
    <dgm:pt modelId="{9277A2B7-6631-42F8-9A84-355C1BB2EB98}" type="pres">
      <dgm:prSet presAssocID="{046CA527-A4B1-4372-8F9A-A36B9D60707A}" presName="childText" presStyleLbl="conFgAcc1" presStyleIdx="0" presStyleCnt="3">
        <dgm:presLayoutVars>
          <dgm:bulletEnabled val="1"/>
        </dgm:presLayoutVars>
      </dgm:prSet>
      <dgm:spPr/>
    </dgm:pt>
    <dgm:pt modelId="{D86A0426-FCE1-40EB-B98B-E88EEF3C6552}" type="pres">
      <dgm:prSet presAssocID="{2014608A-29B6-4E0D-A863-135D1850595E}" presName="spaceBetweenRectangles" presStyleCnt="0"/>
      <dgm:spPr/>
    </dgm:pt>
    <dgm:pt modelId="{4BD071C0-7A25-42EF-A76B-D6A8EADB6D7E}" type="pres">
      <dgm:prSet presAssocID="{6BB20189-457F-4994-9F35-2DB88897F9DA}" presName="parentLin" presStyleCnt="0"/>
      <dgm:spPr/>
    </dgm:pt>
    <dgm:pt modelId="{987D06A6-C930-48C6-AB08-B5697E24AB96}" type="pres">
      <dgm:prSet presAssocID="{6BB20189-457F-4994-9F35-2DB88897F9DA}" presName="parentLeftMargin" presStyleLbl="node1" presStyleIdx="0" presStyleCnt="3"/>
      <dgm:spPr/>
    </dgm:pt>
    <dgm:pt modelId="{72BD7E14-4561-4A76-8331-4F63019DD003}" type="pres">
      <dgm:prSet presAssocID="{6BB20189-457F-4994-9F35-2DB88897F9DA}" presName="parentText" presStyleLbl="node1" presStyleIdx="1" presStyleCnt="3">
        <dgm:presLayoutVars>
          <dgm:chMax val="0"/>
          <dgm:bulletEnabled val="1"/>
        </dgm:presLayoutVars>
      </dgm:prSet>
      <dgm:spPr/>
    </dgm:pt>
    <dgm:pt modelId="{A15FEE7A-3D4A-46D6-B06E-B2E830B353B7}" type="pres">
      <dgm:prSet presAssocID="{6BB20189-457F-4994-9F35-2DB88897F9DA}" presName="negativeSpace" presStyleCnt="0"/>
      <dgm:spPr/>
    </dgm:pt>
    <dgm:pt modelId="{FCAF0350-D0C1-43BF-BB7E-2BC2B9C90DA1}" type="pres">
      <dgm:prSet presAssocID="{6BB20189-457F-4994-9F35-2DB88897F9DA}" presName="childText" presStyleLbl="conFgAcc1" presStyleIdx="1" presStyleCnt="3">
        <dgm:presLayoutVars>
          <dgm:bulletEnabled val="1"/>
        </dgm:presLayoutVars>
      </dgm:prSet>
      <dgm:spPr/>
    </dgm:pt>
    <dgm:pt modelId="{57061E7D-F26F-419E-BCFD-572FB5CA81E9}" type="pres">
      <dgm:prSet presAssocID="{4316C6E5-BB19-439E-9779-E92D84FB7129}" presName="spaceBetweenRectangles" presStyleCnt="0"/>
      <dgm:spPr/>
    </dgm:pt>
    <dgm:pt modelId="{5E01E406-F001-4CE1-A4F5-7E8999596AFF}" type="pres">
      <dgm:prSet presAssocID="{1781526F-3F3D-4955-98D7-16D090750CF3}" presName="parentLin" presStyleCnt="0"/>
      <dgm:spPr/>
    </dgm:pt>
    <dgm:pt modelId="{C35B4202-34AA-473E-80AE-DEE643C162CF}" type="pres">
      <dgm:prSet presAssocID="{1781526F-3F3D-4955-98D7-16D090750CF3}" presName="parentLeftMargin" presStyleLbl="node1" presStyleIdx="1" presStyleCnt="3"/>
      <dgm:spPr/>
    </dgm:pt>
    <dgm:pt modelId="{F456B8C1-E83F-4ABC-9814-79B309DB4315}" type="pres">
      <dgm:prSet presAssocID="{1781526F-3F3D-4955-98D7-16D090750CF3}" presName="parentText" presStyleLbl="node1" presStyleIdx="2" presStyleCnt="3">
        <dgm:presLayoutVars>
          <dgm:chMax val="0"/>
          <dgm:bulletEnabled val="1"/>
        </dgm:presLayoutVars>
      </dgm:prSet>
      <dgm:spPr/>
    </dgm:pt>
    <dgm:pt modelId="{33B2B607-8B9C-4C07-8D0C-1782A336A444}" type="pres">
      <dgm:prSet presAssocID="{1781526F-3F3D-4955-98D7-16D090750CF3}" presName="negativeSpace" presStyleCnt="0"/>
      <dgm:spPr/>
    </dgm:pt>
    <dgm:pt modelId="{6155373D-7121-4EE9-95C2-3B769BB7687E}" type="pres">
      <dgm:prSet presAssocID="{1781526F-3F3D-4955-98D7-16D090750CF3}" presName="childText" presStyleLbl="conFgAcc1" presStyleIdx="2" presStyleCnt="3" custScaleY="98077">
        <dgm:presLayoutVars>
          <dgm:bulletEnabled val="1"/>
        </dgm:presLayoutVars>
      </dgm:prSet>
      <dgm:spPr/>
    </dgm:pt>
  </dgm:ptLst>
  <dgm:cxnLst>
    <dgm:cxn modelId="{F8E56D11-121C-41DF-BDF0-3D51DB8E1C65}" type="presOf" srcId="{220542B9-B082-4965-BD17-941727EB06BA}" destId="{6155373D-7121-4EE9-95C2-3B769BB7687E}" srcOrd="0" destOrd="2" presId="urn:microsoft.com/office/officeart/2005/8/layout/list1"/>
    <dgm:cxn modelId="{96239F1C-6799-43C1-9A31-4326EF205CB1}" srcId="{20E0FF54-7F6D-46A5-AC6A-8E1093E890CB}" destId="{1781526F-3F3D-4955-98D7-16D090750CF3}" srcOrd="2" destOrd="0" parTransId="{28C8B79B-018D-45B0-8FF7-E32562708E92}" sibTransId="{84F33261-2A4D-4B7B-9B03-79B11A9F4996}"/>
    <dgm:cxn modelId="{28A30222-AC40-4103-B491-8D47B138EACC}" type="presOf" srcId="{12B70B32-25FC-4E30-9AC5-9AA85D531FE5}" destId="{6155373D-7121-4EE9-95C2-3B769BB7687E}" srcOrd="0" destOrd="4" presId="urn:microsoft.com/office/officeart/2005/8/layout/list1"/>
    <dgm:cxn modelId="{43862125-DAA8-4801-98AA-9A9F5C42DAB2}" srcId="{20E0FF54-7F6D-46A5-AC6A-8E1093E890CB}" destId="{046CA527-A4B1-4372-8F9A-A36B9D60707A}" srcOrd="0" destOrd="0" parTransId="{0D5A58D7-4DA7-4983-9719-2BB03841636C}" sibTransId="{2014608A-29B6-4E0D-A863-135D1850595E}"/>
    <dgm:cxn modelId="{2B9C342F-8138-4DBF-83D6-CB532423F2C7}" srcId="{1781526F-3F3D-4955-98D7-16D090750CF3}" destId="{5FB27588-2EA2-4910-B940-42ECF20DB5E1}" srcOrd="0" destOrd="0" parTransId="{4B19E813-E4EE-4092-B9BF-BA5D095D8260}" sibTransId="{03709916-5139-4BB8-8247-3DE75D4B1A61}"/>
    <dgm:cxn modelId="{90566145-9B0B-4556-A10C-7AD799AB7E7C}" srcId="{1781526F-3F3D-4955-98D7-16D090750CF3}" destId="{6394BC90-56F7-4194-8352-EC6E0DFDEC2B}" srcOrd="1" destOrd="0" parTransId="{ADAC0586-A138-4A7B-A5B3-33EC37C8461B}" sibTransId="{049B816A-2332-4809-AE01-E59E1020B9CD}"/>
    <dgm:cxn modelId="{24B8C167-41A6-4461-8C25-387D8DAD1EBB}" type="presOf" srcId="{FADDFC96-668E-47DD-B333-931D416A9BAD}" destId="{6155373D-7121-4EE9-95C2-3B769BB7687E}" srcOrd="0" destOrd="5" presId="urn:microsoft.com/office/officeart/2005/8/layout/list1"/>
    <dgm:cxn modelId="{94C65349-76E0-446E-981C-316F6905AFE5}" srcId="{1781526F-3F3D-4955-98D7-16D090750CF3}" destId="{12B70B32-25FC-4E30-9AC5-9AA85D531FE5}" srcOrd="4" destOrd="0" parTransId="{97614DB8-4534-4D18-8A37-64358575664C}" sibTransId="{79BA16D1-FC49-4C8C-9D00-146947C7B27E}"/>
    <dgm:cxn modelId="{87A70072-8C41-4726-A4FC-0D865EFD7C60}" type="presOf" srcId="{6BB20189-457F-4994-9F35-2DB88897F9DA}" destId="{987D06A6-C930-48C6-AB08-B5697E24AB96}" srcOrd="0" destOrd="0" presId="urn:microsoft.com/office/officeart/2005/8/layout/list1"/>
    <dgm:cxn modelId="{95B4FF53-DCD9-4A50-8EE3-394CF607C2D8}" type="presOf" srcId="{1781526F-3F3D-4955-98D7-16D090750CF3}" destId="{F456B8C1-E83F-4ABC-9814-79B309DB4315}" srcOrd="1" destOrd="0" presId="urn:microsoft.com/office/officeart/2005/8/layout/list1"/>
    <dgm:cxn modelId="{743CD874-00AE-4D6E-B6C9-69110F16A9C6}" type="presOf" srcId="{046CA527-A4B1-4372-8F9A-A36B9D60707A}" destId="{CF53812F-E63E-4805-8058-F52AE8AC9A1A}" srcOrd="1" destOrd="0" presId="urn:microsoft.com/office/officeart/2005/8/layout/list1"/>
    <dgm:cxn modelId="{966FA2A0-A0AD-4ADC-B5F3-0E4710F48DD0}" type="presOf" srcId="{20E0FF54-7F6D-46A5-AC6A-8E1093E890CB}" destId="{43096B6E-5C2F-4964-AF81-1E9E491F11D2}" srcOrd="0" destOrd="0" presId="urn:microsoft.com/office/officeart/2005/8/layout/list1"/>
    <dgm:cxn modelId="{84C3FAA5-D7FF-426D-8B50-93470A99A22E}" srcId="{1781526F-3F3D-4955-98D7-16D090750CF3}" destId="{220542B9-B082-4965-BD17-941727EB06BA}" srcOrd="2" destOrd="0" parTransId="{B7CF6FFE-30BB-466D-AEB9-799233FDCB3D}" sibTransId="{0FEFDA78-1518-42FB-8D7F-600F18D64E00}"/>
    <dgm:cxn modelId="{13C1C6AC-9EEF-4EFE-B711-13B583F55998}" srcId="{1781526F-3F3D-4955-98D7-16D090750CF3}" destId="{CDB33716-9816-4886-906A-66BA21388BDA}" srcOrd="3" destOrd="0" parTransId="{9DD9EB00-DDD7-4E7D-BFC1-E14F68C0B627}" sibTransId="{E7CC9010-4423-4974-91FC-DD58E060D2A2}"/>
    <dgm:cxn modelId="{567A04B0-A2D5-4160-964F-FC5ABF3BF1BE}" type="presOf" srcId="{CDB33716-9816-4886-906A-66BA21388BDA}" destId="{6155373D-7121-4EE9-95C2-3B769BB7687E}" srcOrd="0" destOrd="3" presId="urn:microsoft.com/office/officeart/2005/8/layout/list1"/>
    <dgm:cxn modelId="{C0FC6AB7-0A72-4A9D-A8B5-CDC90A4AC790}" type="presOf" srcId="{6BB20189-457F-4994-9F35-2DB88897F9DA}" destId="{72BD7E14-4561-4A76-8331-4F63019DD003}" srcOrd="1" destOrd="0" presId="urn:microsoft.com/office/officeart/2005/8/layout/list1"/>
    <dgm:cxn modelId="{65514FBF-8764-43BB-A869-34DA5B2C1237}" type="presOf" srcId="{6394BC90-56F7-4194-8352-EC6E0DFDEC2B}" destId="{6155373D-7121-4EE9-95C2-3B769BB7687E}" srcOrd="0" destOrd="1" presId="urn:microsoft.com/office/officeart/2005/8/layout/list1"/>
    <dgm:cxn modelId="{DAA0B2C8-88A8-423D-A151-902E77771B2D}" type="presOf" srcId="{046CA527-A4B1-4372-8F9A-A36B9D60707A}" destId="{1473EF5A-994A-4B7E-B249-F375EC0BF002}" srcOrd="0" destOrd="0" presId="urn:microsoft.com/office/officeart/2005/8/layout/list1"/>
    <dgm:cxn modelId="{E004F4CA-6EDE-4DA9-AB62-51F0990D2F01}" srcId="{1781526F-3F3D-4955-98D7-16D090750CF3}" destId="{FADDFC96-668E-47DD-B333-931D416A9BAD}" srcOrd="5" destOrd="0" parTransId="{CEB9441F-77E9-4FA7-9FB0-A917BA34C936}" sibTransId="{0BE4F498-4156-4D5A-B043-4392A7BB39C2}"/>
    <dgm:cxn modelId="{1D74F8E8-43F1-41D3-B210-63210BE0E92F}" type="presOf" srcId="{1781526F-3F3D-4955-98D7-16D090750CF3}" destId="{C35B4202-34AA-473E-80AE-DEE643C162CF}" srcOrd="0" destOrd="0" presId="urn:microsoft.com/office/officeart/2005/8/layout/list1"/>
    <dgm:cxn modelId="{3B5788F9-20A4-4445-8A28-475AFAF65318}" srcId="{20E0FF54-7F6D-46A5-AC6A-8E1093E890CB}" destId="{6BB20189-457F-4994-9F35-2DB88897F9DA}" srcOrd="1" destOrd="0" parTransId="{802D1DE6-362D-4F0E-BECE-7DC5775A88FE}" sibTransId="{4316C6E5-BB19-439E-9779-E92D84FB7129}"/>
    <dgm:cxn modelId="{76CD8EFD-BC6D-4131-B311-924CAD34CDFA}" type="presOf" srcId="{5FB27588-2EA2-4910-B940-42ECF20DB5E1}" destId="{6155373D-7121-4EE9-95C2-3B769BB7687E}" srcOrd="0" destOrd="0" presId="urn:microsoft.com/office/officeart/2005/8/layout/list1"/>
    <dgm:cxn modelId="{27D86A91-EA97-4379-81A3-F8B73A52942B}" type="presParOf" srcId="{43096B6E-5C2F-4964-AF81-1E9E491F11D2}" destId="{8F67DC13-0A82-4293-AEDB-72DCE05A40D0}" srcOrd="0" destOrd="0" presId="urn:microsoft.com/office/officeart/2005/8/layout/list1"/>
    <dgm:cxn modelId="{764AA644-2366-4EC5-B1FE-100CE97BD283}" type="presParOf" srcId="{8F67DC13-0A82-4293-AEDB-72DCE05A40D0}" destId="{1473EF5A-994A-4B7E-B249-F375EC0BF002}" srcOrd="0" destOrd="0" presId="urn:microsoft.com/office/officeart/2005/8/layout/list1"/>
    <dgm:cxn modelId="{05B5372C-63BE-43DD-A5E3-1795929B0D82}" type="presParOf" srcId="{8F67DC13-0A82-4293-AEDB-72DCE05A40D0}" destId="{CF53812F-E63E-4805-8058-F52AE8AC9A1A}" srcOrd="1" destOrd="0" presId="urn:microsoft.com/office/officeart/2005/8/layout/list1"/>
    <dgm:cxn modelId="{4047A54D-6B41-470E-848B-75659D05DDDB}" type="presParOf" srcId="{43096B6E-5C2F-4964-AF81-1E9E491F11D2}" destId="{5D40D7C3-E095-455E-A98B-C24F86999515}" srcOrd="1" destOrd="0" presId="urn:microsoft.com/office/officeart/2005/8/layout/list1"/>
    <dgm:cxn modelId="{C6C28AB0-A24B-4F38-9E16-4F9AEB52F0A4}" type="presParOf" srcId="{43096B6E-5C2F-4964-AF81-1E9E491F11D2}" destId="{9277A2B7-6631-42F8-9A84-355C1BB2EB98}" srcOrd="2" destOrd="0" presId="urn:microsoft.com/office/officeart/2005/8/layout/list1"/>
    <dgm:cxn modelId="{19ADD268-E990-4ED1-9C12-C937D5DDFC4B}" type="presParOf" srcId="{43096B6E-5C2F-4964-AF81-1E9E491F11D2}" destId="{D86A0426-FCE1-40EB-B98B-E88EEF3C6552}" srcOrd="3" destOrd="0" presId="urn:microsoft.com/office/officeart/2005/8/layout/list1"/>
    <dgm:cxn modelId="{62FD53B2-3619-46A5-93E5-F2C102480137}" type="presParOf" srcId="{43096B6E-5C2F-4964-AF81-1E9E491F11D2}" destId="{4BD071C0-7A25-42EF-A76B-D6A8EADB6D7E}" srcOrd="4" destOrd="0" presId="urn:microsoft.com/office/officeart/2005/8/layout/list1"/>
    <dgm:cxn modelId="{0EEC8D24-05B9-4EA1-B66F-A2A854D55465}" type="presParOf" srcId="{4BD071C0-7A25-42EF-A76B-D6A8EADB6D7E}" destId="{987D06A6-C930-48C6-AB08-B5697E24AB96}" srcOrd="0" destOrd="0" presId="urn:microsoft.com/office/officeart/2005/8/layout/list1"/>
    <dgm:cxn modelId="{64116A1D-FB45-4E82-9B6D-9202947E2E2E}" type="presParOf" srcId="{4BD071C0-7A25-42EF-A76B-D6A8EADB6D7E}" destId="{72BD7E14-4561-4A76-8331-4F63019DD003}" srcOrd="1" destOrd="0" presId="urn:microsoft.com/office/officeart/2005/8/layout/list1"/>
    <dgm:cxn modelId="{C37946C5-40C8-45FB-8C3C-B36A9B25EA2E}" type="presParOf" srcId="{43096B6E-5C2F-4964-AF81-1E9E491F11D2}" destId="{A15FEE7A-3D4A-46D6-B06E-B2E830B353B7}" srcOrd="5" destOrd="0" presId="urn:microsoft.com/office/officeart/2005/8/layout/list1"/>
    <dgm:cxn modelId="{36E56808-CDE9-4483-9F13-A9C6B6442A5B}" type="presParOf" srcId="{43096B6E-5C2F-4964-AF81-1E9E491F11D2}" destId="{FCAF0350-D0C1-43BF-BB7E-2BC2B9C90DA1}" srcOrd="6" destOrd="0" presId="urn:microsoft.com/office/officeart/2005/8/layout/list1"/>
    <dgm:cxn modelId="{68E8F58A-F91C-46C5-B2F6-5D484C5EF22A}" type="presParOf" srcId="{43096B6E-5C2F-4964-AF81-1E9E491F11D2}" destId="{57061E7D-F26F-419E-BCFD-572FB5CA81E9}" srcOrd="7" destOrd="0" presId="urn:microsoft.com/office/officeart/2005/8/layout/list1"/>
    <dgm:cxn modelId="{601EEE1E-3281-4D93-BD5B-D2D4BA4934A5}" type="presParOf" srcId="{43096B6E-5C2F-4964-AF81-1E9E491F11D2}" destId="{5E01E406-F001-4CE1-A4F5-7E8999596AFF}" srcOrd="8" destOrd="0" presId="urn:microsoft.com/office/officeart/2005/8/layout/list1"/>
    <dgm:cxn modelId="{806E8E98-C341-4D48-A058-836A30507AA5}" type="presParOf" srcId="{5E01E406-F001-4CE1-A4F5-7E8999596AFF}" destId="{C35B4202-34AA-473E-80AE-DEE643C162CF}" srcOrd="0" destOrd="0" presId="urn:microsoft.com/office/officeart/2005/8/layout/list1"/>
    <dgm:cxn modelId="{AE4B2155-63D2-4D4D-B3CB-8FE47F7B8291}" type="presParOf" srcId="{5E01E406-F001-4CE1-A4F5-7E8999596AFF}" destId="{F456B8C1-E83F-4ABC-9814-79B309DB4315}" srcOrd="1" destOrd="0" presId="urn:microsoft.com/office/officeart/2005/8/layout/list1"/>
    <dgm:cxn modelId="{AA026289-7878-45E4-B0AA-1E954220B2BF}" type="presParOf" srcId="{43096B6E-5C2F-4964-AF81-1E9E491F11D2}" destId="{33B2B607-8B9C-4C07-8D0C-1782A336A444}" srcOrd="9" destOrd="0" presId="urn:microsoft.com/office/officeart/2005/8/layout/list1"/>
    <dgm:cxn modelId="{1981C334-100D-45CD-B5CB-563ACE1BCF0E}" type="presParOf" srcId="{43096B6E-5C2F-4964-AF81-1E9E491F11D2}" destId="{6155373D-7121-4EE9-95C2-3B769BB7687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036099-1F68-4642-A262-747AF11F7E0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6C36A0-426D-415A-B70D-A09AB6DB1982}">
      <dgm:prSet/>
      <dgm:spPr/>
      <dgm:t>
        <a:bodyPr/>
        <a:lstStyle/>
        <a:p>
          <a:r>
            <a:rPr lang="en-US"/>
            <a:t>ROSS is a place-based program that targets the entire resident community</a:t>
          </a:r>
        </a:p>
      </dgm:t>
    </dgm:pt>
    <dgm:pt modelId="{419FBDDA-CE4B-4074-8BE2-323FF55CF5A4}" type="parTrans" cxnId="{B0F46EA6-311E-42FB-992A-26EDCF65D1D8}">
      <dgm:prSet/>
      <dgm:spPr/>
      <dgm:t>
        <a:bodyPr/>
        <a:lstStyle/>
        <a:p>
          <a:endParaRPr lang="en-US"/>
        </a:p>
      </dgm:t>
    </dgm:pt>
    <dgm:pt modelId="{51AAF469-EFC3-4DF7-B73D-FB51DC397B7A}" type="sibTrans" cxnId="{B0F46EA6-311E-42FB-992A-26EDCF65D1D8}">
      <dgm:prSet/>
      <dgm:spPr/>
      <dgm:t>
        <a:bodyPr/>
        <a:lstStyle/>
        <a:p>
          <a:endParaRPr lang="en-US"/>
        </a:p>
      </dgm:t>
    </dgm:pt>
    <dgm:pt modelId="{52FFFEBF-FCB7-4EBD-B5B6-DA919C59BA76}">
      <dgm:prSet/>
      <dgm:spPr/>
      <dgm:t>
        <a:bodyPr/>
        <a:lstStyle/>
        <a:p>
          <a:r>
            <a:rPr lang="en-US" dirty="0"/>
            <a:t>It's designed to assist residents with making progress towards self-sufficiency goals. </a:t>
          </a:r>
        </a:p>
      </dgm:t>
    </dgm:pt>
    <dgm:pt modelId="{0A7F811F-4F0B-49BF-9C0E-8902C8755125}" type="parTrans" cxnId="{90F25D08-DFB0-4050-AFFA-7F115F8DFAC4}">
      <dgm:prSet/>
      <dgm:spPr/>
      <dgm:t>
        <a:bodyPr/>
        <a:lstStyle/>
        <a:p>
          <a:endParaRPr lang="en-US"/>
        </a:p>
      </dgm:t>
    </dgm:pt>
    <dgm:pt modelId="{353863EC-C516-46AD-8777-38B79B5AC9BD}" type="sibTrans" cxnId="{90F25D08-DFB0-4050-AFFA-7F115F8DFAC4}">
      <dgm:prSet/>
      <dgm:spPr/>
      <dgm:t>
        <a:bodyPr/>
        <a:lstStyle/>
        <a:p>
          <a:endParaRPr lang="en-US"/>
        </a:p>
      </dgm:t>
    </dgm:pt>
    <dgm:pt modelId="{BB836F14-4846-4574-BCD5-DED3A826DD42}">
      <dgm:prSet/>
      <dgm:spPr/>
      <dgm:t>
        <a:bodyPr/>
        <a:lstStyle/>
        <a:p>
          <a:r>
            <a:rPr lang="en-US"/>
            <a:t>This funding supports the role of a ROSS-SC. </a:t>
          </a:r>
        </a:p>
      </dgm:t>
    </dgm:pt>
    <dgm:pt modelId="{A127428F-C50D-4AC7-9485-983585B01D1C}" type="parTrans" cxnId="{AC9D6AFA-1531-4B86-94F5-6A21277E5F61}">
      <dgm:prSet/>
      <dgm:spPr/>
      <dgm:t>
        <a:bodyPr/>
        <a:lstStyle/>
        <a:p>
          <a:endParaRPr lang="en-US"/>
        </a:p>
      </dgm:t>
    </dgm:pt>
    <dgm:pt modelId="{97810FFB-642E-450D-A2DB-22FFA4C8BC00}" type="sibTrans" cxnId="{AC9D6AFA-1531-4B86-94F5-6A21277E5F61}">
      <dgm:prSet/>
      <dgm:spPr/>
      <dgm:t>
        <a:bodyPr/>
        <a:lstStyle/>
        <a:p>
          <a:endParaRPr lang="en-US"/>
        </a:p>
      </dgm:t>
    </dgm:pt>
    <dgm:pt modelId="{725C3A74-4448-4697-8E3B-5CD8A8054E51}">
      <dgm:prSet/>
      <dgm:spPr/>
      <dgm:t>
        <a:bodyPr/>
        <a:lstStyle/>
        <a:p>
          <a:r>
            <a:rPr lang="en-US" dirty="0"/>
            <a:t>The ROSS-SC assesses resident needs and links them to supportive services and activities </a:t>
          </a:r>
        </a:p>
      </dgm:t>
    </dgm:pt>
    <dgm:pt modelId="{FA32E51A-8714-4CE9-B4BE-2449004AF05F}" type="parTrans" cxnId="{FFDF2ED8-2BC3-4830-8900-0C0E3F0B1DA5}">
      <dgm:prSet/>
      <dgm:spPr/>
      <dgm:t>
        <a:bodyPr/>
        <a:lstStyle/>
        <a:p>
          <a:endParaRPr lang="en-US"/>
        </a:p>
      </dgm:t>
    </dgm:pt>
    <dgm:pt modelId="{99DEA65F-E52B-4F1A-AADD-58CD24F11BB2}" type="sibTrans" cxnId="{FFDF2ED8-2BC3-4830-8900-0C0E3F0B1DA5}">
      <dgm:prSet/>
      <dgm:spPr/>
      <dgm:t>
        <a:bodyPr/>
        <a:lstStyle/>
        <a:p>
          <a:endParaRPr lang="en-US"/>
        </a:p>
      </dgm:t>
    </dgm:pt>
    <dgm:pt modelId="{32E41229-A3A1-4581-ABB5-5F69297B61E5}" type="pres">
      <dgm:prSet presAssocID="{E0036099-1F68-4642-A262-747AF11F7E08}" presName="vert0" presStyleCnt="0">
        <dgm:presLayoutVars>
          <dgm:dir/>
          <dgm:animOne val="branch"/>
          <dgm:animLvl val="lvl"/>
        </dgm:presLayoutVars>
      </dgm:prSet>
      <dgm:spPr/>
    </dgm:pt>
    <dgm:pt modelId="{DC430A89-1ABD-4615-8509-383E9D706D90}" type="pres">
      <dgm:prSet presAssocID="{AD6C36A0-426D-415A-B70D-A09AB6DB1982}" presName="thickLine" presStyleLbl="alignNode1" presStyleIdx="0" presStyleCnt="4"/>
      <dgm:spPr/>
    </dgm:pt>
    <dgm:pt modelId="{CCB3C679-D00B-4A78-81D9-CE6214578ABA}" type="pres">
      <dgm:prSet presAssocID="{AD6C36A0-426D-415A-B70D-A09AB6DB1982}" presName="horz1" presStyleCnt="0"/>
      <dgm:spPr/>
    </dgm:pt>
    <dgm:pt modelId="{E56C2AB2-1AC8-462C-A36E-746EEE597364}" type="pres">
      <dgm:prSet presAssocID="{AD6C36A0-426D-415A-B70D-A09AB6DB1982}" presName="tx1" presStyleLbl="revTx" presStyleIdx="0" presStyleCnt="4"/>
      <dgm:spPr/>
    </dgm:pt>
    <dgm:pt modelId="{72A2A862-95AB-446F-B99F-35D94561E7FF}" type="pres">
      <dgm:prSet presAssocID="{AD6C36A0-426D-415A-B70D-A09AB6DB1982}" presName="vert1" presStyleCnt="0"/>
      <dgm:spPr/>
    </dgm:pt>
    <dgm:pt modelId="{941E773B-FCE9-471B-8A37-BA50F608C9A7}" type="pres">
      <dgm:prSet presAssocID="{52FFFEBF-FCB7-4EBD-B5B6-DA919C59BA76}" presName="thickLine" presStyleLbl="alignNode1" presStyleIdx="1" presStyleCnt="4"/>
      <dgm:spPr/>
    </dgm:pt>
    <dgm:pt modelId="{53FAFA57-D7F4-4713-9142-6FD0EC9C847E}" type="pres">
      <dgm:prSet presAssocID="{52FFFEBF-FCB7-4EBD-B5B6-DA919C59BA76}" presName="horz1" presStyleCnt="0"/>
      <dgm:spPr/>
    </dgm:pt>
    <dgm:pt modelId="{DDA31EC4-C506-4B4A-84D4-2B3107460CAE}" type="pres">
      <dgm:prSet presAssocID="{52FFFEBF-FCB7-4EBD-B5B6-DA919C59BA76}" presName="tx1" presStyleLbl="revTx" presStyleIdx="1" presStyleCnt="4"/>
      <dgm:spPr/>
    </dgm:pt>
    <dgm:pt modelId="{78CD4DE7-A782-4224-A071-1F9498B81BEA}" type="pres">
      <dgm:prSet presAssocID="{52FFFEBF-FCB7-4EBD-B5B6-DA919C59BA76}" presName="vert1" presStyleCnt="0"/>
      <dgm:spPr/>
    </dgm:pt>
    <dgm:pt modelId="{05B5CAC8-C696-41DB-9070-9024FCBDA569}" type="pres">
      <dgm:prSet presAssocID="{BB836F14-4846-4574-BCD5-DED3A826DD42}" presName="thickLine" presStyleLbl="alignNode1" presStyleIdx="2" presStyleCnt="4"/>
      <dgm:spPr/>
    </dgm:pt>
    <dgm:pt modelId="{887007D4-BA3E-4F64-9A58-0F6D1CDA1959}" type="pres">
      <dgm:prSet presAssocID="{BB836F14-4846-4574-BCD5-DED3A826DD42}" presName="horz1" presStyleCnt="0"/>
      <dgm:spPr/>
    </dgm:pt>
    <dgm:pt modelId="{11D9BD9C-E0FD-415B-9EB6-36E8FC6B14BF}" type="pres">
      <dgm:prSet presAssocID="{BB836F14-4846-4574-BCD5-DED3A826DD42}" presName="tx1" presStyleLbl="revTx" presStyleIdx="2" presStyleCnt="4"/>
      <dgm:spPr/>
    </dgm:pt>
    <dgm:pt modelId="{94863F21-F9C3-4DD1-9708-B6F164B1E32B}" type="pres">
      <dgm:prSet presAssocID="{BB836F14-4846-4574-BCD5-DED3A826DD42}" presName="vert1" presStyleCnt="0"/>
      <dgm:spPr/>
    </dgm:pt>
    <dgm:pt modelId="{95E57310-6770-40A6-B140-1CAB530DA60A}" type="pres">
      <dgm:prSet presAssocID="{725C3A74-4448-4697-8E3B-5CD8A8054E51}" presName="thickLine" presStyleLbl="alignNode1" presStyleIdx="3" presStyleCnt="4"/>
      <dgm:spPr/>
    </dgm:pt>
    <dgm:pt modelId="{8B6CD65E-C748-460A-A5FB-9470797B15FF}" type="pres">
      <dgm:prSet presAssocID="{725C3A74-4448-4697-8E3B-5CD8A8054E51}" presName="horz1" presStyleCnt="0"/>
      <dgm:spPr/>
    </dgm:pt>
    <dgm:pt modelId="{C33DD57C-AF4A-47AE-807E-D273506F619A}" type="pres">
      <dgm:prSet presAssocID="{725C3A74-4448-4697-8E3B-5CD8A8054E51}" presName="tx1" presStyleLbl="revTx" presStyleIdx="3" presStyleCnt="4"/>
      <dgm:spPr/>
    </dgm:pt>
    <dgm:pt modelId="{6F927248-2AB7-4898-B5C6-5CD8E3F08F2B}" type="pres">
      <dgm:prSet presAssocID="{725C3A74-4448-4697-8E3B-5CD8A8054E51}" presName="vert1" presStyleCnt="0"/>
      <dgm:spPr/>
    </dgm:pt>
  </dgm:ptLst>
  <dgm:cxnLst>
    <dgm:cxn modelId="{90F25D08-DFB0-4050-AFFA-7F115F8DFAC4}" srcId="{E0036099-1F68-4642-A262-747AF11F7E08}" destId="{52FFFEBF-FCB7-4EBD-B5B6-DA919C59BA76}" srcOrd="1" destOrd="0" parTransId="{0A7F811F-4F0B-49BF-9C0E-8902C8755125}" sibTransId="{353863EC-C516-46AD-8777-38B79B5AC9BD}"/>
    <dgm:cxn modelId="{1B4D181D-6CA1-44C7-8352-6C9811098477}" type="presOf" srcId="{AD6C36A0-426D-415A-B70D-A09AB6DB1982}" destId="{E56C2AB2-1AC8-462C-A36E-746EEE597364}" srcOrd="0" destOrd="0" presId="urn:microsoft.com/office/officeart/2008/layout/LinedList"/>
    <dgm:cxn modelId="{C905914A-C070-4959-B0C2-2107301793F5}" type="presOf" srcId="{E0036099-1F68-4642-A262-747AF11F7E08}" destId="{32E41229-A3A1-4581-ABB5-5F69297B61E5}" srcOrd="0" destOrd="0" presId="urn:microsoft.com/office/officeart/2008/layout/LinedList"/>
    <dgm:cxn modelId="{F1E40E4F-E4E0-4916-BF57-C2BD120DE03C}" type="presOf" srcId="{BB836F14-4846-4574-BCD5-DED3A826DD42}" destId="{11D9BD9C-E0FD-415B-9EB6-36E8FC6B14BF}" srcOrd="0" destOrd="0" presId="urn:microsoft.com/office/officeart/2008/layout/LinedList"/>
    <dgm:cxn modelId="{B409DC5A-F0A5-4595-A021-305984ECCDF3}" type="presOf" srcId="{725C3A74-4448-4697-8E3B-5CD8A8054E51}" destId="{C33DD57C-AF4A-47AE-807E-D273506F619A}" srcOrd="0" destOrd="0" presId="urn:microsoft.com/office/officeart/2008/layout/LinedList"/>
    <dgm:cxn modelId="{9123CC99-D111-4B69-8D75-0D077F0DE98B}" type="presOf" srcId="{52FFFEBF-FCB7-4EBD-B5B6-DA919C59BA76}" destId="{DDA31EC4-C506-4B4A-84D4-2B3107460CAE}" srcOrd="0" destOrd="0" presId="urn:microsoft.com/office/officeart/2008/layout/LinedList"/>
    <dgm:cxn modelId="{B0F46EA6-311E-42FB-992A-26EDCF65D1D8}" srcId="{E0036099-1F68-4642-A262-747AF11F7E08}" destId="{AD6C36A0-426D-415A-B70D-A09AB6DB1982}" srcOrd="0" destOrd="0" parTransId="{419FBDDA-CE4B-4074-8BE2-323FF55CF5A4}" sibTransId="{51AAF469-EFC3-4DF7-B73D-FB51DC397B7A}"/>
    <dgm:cxn modelId="{FFDF2ED8-2BC3-4830-8900-0C0E3F0B1DA5}" srcId="{E0036099-1F68-4642-A262-747AF11F7E08}" destId="{725C3A74-4448-4697-8E3B-5CD8A8054E51}" srcOrd="3" destOrd="0" parTransId="{FA32E51A-8714-4CE9-B4BE-2449004AF05F}" sibTransId="{99DEA65F-E52B-4F1A-AADD-58CD24F11BB2}"/>
    <dgm:cxn modelId="{AC9D6AFA-1531-4B86-94F5-6A21277E5F61}" srcId="{E0036099-1F68-4642-A262-747AF11F7E08}" destId="{BB836F14-4846-4574-BCD5-DED3A826DD42}" srcOrd="2" destOrd="0" parTransId="{A127428F-C50D-4AC7-9485-983585B01D1C}" sibTransId="{97810FFB-642E-450D-A2DB-22FFA4C8BC00}"/>
    <dgm:cxn modelId="{85BDEF67-F5CC-4B3F-A54E-AEA5B16EEDDD}" type="presParOf" srcId="{32E41229-A3A1-4581-ABB5-5F69297B61E5}" destId="{DC430A89-1ABD-4615-8509-383E9D706D90}" srcOrd="0" destOrd="0" presId="urn:microsoft.com/office/officeart/2008/layout/LinedList"/>
    <dgm:cxn modelId="{130CBBF6-EFE0-4041-AA6A-81B07005C23C}" type="presParOf" srcId="{32E41229-A3A1-4581-ABB5-5F69297B61E5}" destId="{CCB3C679-D00B-4A78-81D9-CE6214578ABA}" srcOrd="1" destOrd="0" presId="urn:microsoft.com/office/officeart/2008/layout/LinedList"/>
    <dgm:cxn modelId="{F514DDD1-AA4A-47BE-8867-339C66F079DE}" type="presParOf" srcId="{CCB3C679-D00B-4A78-81D9-CE6214578ABA}" destId="{E56C2AB2-1AC8-462C-A36E-746EEE597364}" srcOrd="0" destOrd="0" presId="urn:microsoft.com/office/officeart/2008/layout/LinedList"/>
    <dgm:cxn modelId="{CC6C21A0-D3CA-45C8-9688-CBBFBA3C1970}" type="presParOf" srcId="{CCB3C679-D00B-4A78-81D9-CE6214578ABA}" destId="{72A2A862-95AB-446F-B99F-35D94561E7FF}" srcOrd="1" destOrd="0" presId="urn:microsoft.com/office/officeart/2008/layout/LinedList"/>
    <dgm:cxn modelId="{A008C9C6-AEE2-4A37-B2FA-732199A19D80}" type="presParOf" srcId="{32E41229-A3A1-4581-ABB5-5F69297B61E5}" destId="{941E773B-FCE9-471B-8A37-BA50F608C9A7}" srcOrd="2" destOrd="0" presId="urn:microsoft.com/office/officeart/2008/layout/LinedList"/>
    <dgm:cxn modelId="{264ED7BB-D72B-4CCB-8E74-F279DB30A04B}" type="presParOf" srcId="{32E41229-A3A1-4581-ABB5-5F69297B61E5}" destId="{53FAFA57-D7F4-4713-9142-6FD0EC9C847E}" srcOrd="3" destOrd="0" presId="urn:microsoft.com/office/officeart/2008/layout/LinedList"/>
    <dgm:cxn modelId="{B8FF759A-8CB0-4F6B-9F36-6C34437AC062}" type="presParOf" srcId="{53FAFA57-D7F4-4713-9142-6FD0EC9C847E}" destId="{DDA31EC4-C506-4B4A-84D4-2B3107460CAE}" srcOrd="0" destOrd="0" presId="urn:microsoft.com/office/officeart/2008/layout/LinedList"/>
    <dgm:cxn modelId="{59B33259-F11B-4A6F-9F0A-C668005F284C}" type="presParOf" srcId="{53FAFA57-D7F4-4713-9142-6FD0EC9C847E}" destId="{78CD4DE7-A782-4224-A071-1F9498B81BEA}" srcOrd="1" destOrd="0" presId="urn:microsoft.com/office/officeart/2008/layout/LinedList"/>
    <dgm:cxn modelId="{50C9C7D6-1A0F-4BB5-93A1-9A87920DFEFB}" type="presParOf" srcId="{32E41229-A3A1-4581-ABB5-5F69297B61E5}" destId="{05B5CAC8-C696-41DB-9070-9024FCBDA569}" srcOrd="4" destOrd="0" presId="urn:microsoft.com/office/officeart/2008/layout/LinedList"/>
    <dgm:cxn modelId="{D7F1E209-DBF0-45D3-B66A-F72E60BC2882}" type="presParOf" srcId="{32E41229-A3A1-4581-ABB5-5F69297B61E5}" destId="{887007D4-BA3E-4F64-9A58-0F6D1CDA1959}" srcOrd="5" destOrd="0" presId="urn:microsoft.com/office/officeart/2008/layout/LinedList"/>
    <dgm:cxn modelId="{8922CDFA-3844-494E-97D8-CC17BF6CD32B}" type="presParOf" srcId="{887007D4-BA3E-4F64-9A58-0F6D1CDA1959}" destId="{11D9BD9C-E0FD-415B-9EB6-36E8FC6B14BF}" srcOrd="0" destOrd="0" presId="urn:microsoft.com/office/officeart/2008/layout/LinedList"/>
    <dgm:cxn modelId="{CAC54EC7-C381-4293-93B9-A2DBA05155BC}" type="presParOf" srcId="{887007D4-BA3E-4F64-9A58-0F6D1CDA1959}" destId="{94863F21-F9C3-4DD1-9708-B6F164B1E32B}" srcOrd="1" destOrd="0" presId="urn:microsoft.com/office/officeart/2008/layout/LinedList"/>
    <dgm:cxn modelId="{CFB422D2-0EBE-45DB-AD1B-163AB2DA3FB4}" type="presParOf" srcId="{32E41229-A3A1-4581-ABB5-5F69297B61E5}" destId="{95E57310-6770-40A6-B140-1CAB530DA60A}" srcOrd="6" destOrd="0" presId="urn:microsoft.com/office/officeart/2008/layout/LinedList"/>
    <dgm:cxn modelId="{5FC37CDE-FFAD-4EE8-A3EF-324E5406E3B3}" type="presParOf" srcId="{32E41229-A3A1-4581-ABB5-5F69297B61E5}" destId="{8B6CD65E-C748-460A-A5FB-9470797B15FF}" srcOrd="7" destOrd="0" presId="urn:microsoft.com/office/officeart/2008/layout/LinedList"/>
    <dgm:cxn modelId="{A7B50B31-7463-4B56-9D9C-C5B08E37DF03}" type="presParOf" srcId="{8B6CD65E-C748-460A-A5FB-9470797B15FF}" destId="{C33DD57C-AF4A-47AE-807E-D273506F619A}" srcOrd="0" destOrd="0" presId="urn:microsoft.com/office/officeart/2008/layout/LinedList"/>
    <dgm:cxn modelId="{245FFDB1-F217-4CD0-8774-EE7CA11A1818}" type="presParOf" srcId="{8B6CD65E-C748-460A-A5FB-9470797B15FF}" destId="{6F927248-2AB7-4898-B5C6-5CD8E3F08F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1076B8-4FFC-4244-882E-F71AAE6B9782}"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8F2DE5CE-36F4-4426-A6B9-F3C2A74E07B7}">
      <dgm:prSet/>
      <dgm:spPr/>
      <dgm:t>
        <a:bodyPr/>
        <a:lstStyle/>
        <a:p>
          <a:pPr>
            <a:defRPr b="1"/>
          </a:pPr>
          <a:r>
            <a:rPr lang="en-US" u="sng"/>
            <a:t>Salary and Fringe Benefits</a:t>
          </a:r>
          <a:endParaRPr lang="en-US"/>
        </a:p>
      </dgm:t>
    </dgm:pt>
    <dgm:pt modelId="{2412AA6B-D2C1-439D-A387-5E4E61CFFE05}" type="parTrans" cxnId="{EBC3054D-4585-4085-A56E-B47EFFC03C08}">
      <dgm:prSet/>
      <dgm:spPr/>
      <dgm:t>
        <a:bodyPr/>
        <a:lstStyle/>
        <a:p>
          <a:endParaRPr lang="en-US" sz="2800"/>
        </a:p>
      </dgm:t>
    </dgm:pt>
    <dgm:pt modelId="{C41A7C76-61D4-471B-A1A9-82932F54BCFA}" type="sibTrans" cxnId="{EBC3054D-4585-4085-A56E-B47EFFC03C08}">
      <dgm:prSet/>
      <dgm:spPr/>
      <dgm:t>
        <a:bodyPr/>
        <a:lstStyle/>
        <a:p>
          <a:endParaRPr lang="en-US"/>
        </a:p>
      </dgm:t>
    </dgm:pt>
    <dgm:pt modelId="{26FC8A37-D5DC-4A1F-B6FE-E5FCFC8D9EF3}">
      <dgm:prSet/>
      <dgm:spPr/>
      <dgm:t>
        <a:bodyPr/>
        <a:lstStyle/>
        <a:p>
          <a:r>
            <a:rPr lang="en-US"/>
            <a:t>Only for the salary and fringe of the ROSS-SC.</a:t>
          </a:r>
        </a:p>
      </dgm:t>
    </dgm:pt>
    <dgm:pt modelId="{306E362D-FF04-4F93-98DF-EE95F1528851}" type="parTrans" cxnId="{D8A62C65-1ECB-4A25-81C5-7B900CBC61C0}">
      <dgm:prSet/>
      <dgm:spPr/>
      <dgm:t>
        <a:bodyPr/>
        <a:lstStyle/>
        <a:p>
          <a:endParaRPr lang="en-US" sz="2800"/>
        </a:p>
      </dgm:t>
    </dgm:pt>
    <dgm:pt modelId="{7CA46297-8B2E-459A-AC08-8EDD31835FE1}" type="sibTrans" cxnId="{D8A62C65-1ECB-4A25-81C5-7B900CBC61C0}">
      <dgm:prSet/>
      <dgm:spPr/>
      <dgm:t>
        <a:bodyPr/>
        <a:lstStyle/>
        <a:p>
          <a:endParaRPr lang="en-US"/>
        </a:p>
      </dgm:t>
    </dgm:pt>
    <dgm:pt modelId="{EA961C55-76A4-43A6-9BC8-F74A4AD4C9D4}">
      <dgm:prSet/>
      <dgm:spPr/>
      <dgm:t>
        <a:bodyPr/>
        <a:lstStyle/>
        <a:p>
          <a:r>
            <a:rPr lang="en-US"/>
            <a:t>Salary and fringe funding request must be supported by BLS data.</a:t>
          </a:r>
        </a:p>
      </dgm:t>
    </dgm:pt>
    <dgm:pt modelId="{58E44621-EDB0-4A3A-89A0-34D61E78E02D}" type="parTrans" cxnId="{F0136858-1610-4D12-BEEF-453BBB6975AE}">
      <dgm:prSet/>
      <dgm:spPr/>
      <dgm:t>
        <a:bodyPr/>
        <a:lstStyle/>
        <a:p>
          <a:endParaRPr lang="en-US" sz="2800"/>
        </a:p>
      </dgm:t>
    </dgm:pt>
    <dgm:pt modelId="{01B54F33-8F16-4F74-A1BF-048E217A6E72}" type="sibTrans" cxnId="{F0136858-1610-4D12-BEEF-453BBB6975AE}">
      <dgm:prSet/>
      <dgm:spPr/>
      <dgm:t>
        <a:bodyPr/>
        <a:lstStyle/>
        <a:p>
          <a:endParaRPr lang="en-US"/>
        </a:p>
      </dgm:t>
    </dgm:pt>
    <dgm:pt modelId="{82E8F0C9-55CC-4149-A127-7FD01A0A1CE9}">
      <dgm:prSet/>
      <dgm:spPr/>
      <dgm:t>
        <a:bodyPr/>
        <a:lstStyle/>
        <a:p>
          <a:pPr>
            <a:defRPr b="1"/>
          </a:pPr>
          <a:r>
            <a:rPr lang="en-US" u="sng"/>
            <a:t>Training and Travel </a:t>
          </a:r>
          <a:endParaRPr lang="en-US"/>
        </a:p>
      </dgm:t>
    </dgm:pt>
    <dgm:pt modelId="{45B5D445-55D8-42C0-A8B4-D4E97ABF2D09}" type="parTrans" cxnId="{5F5BEA27-C9D0-4147-BAD2-D072A6D6D4D7}">
      <dgm:prSet/>
      <dgm:spPr/>
      <dgm:t>
        <a:bodyPr/>
        <a:lstStyle/>
        <a:p>
          <a:endParaRPr lang="en-US" sz="2800"/>
        </a:p>
      </dgm:t>
    </dgm:pt>
    <dgm:pt modelId="{14A5ADC7-9135-4D40-8E28-7CB404DB4D72}" type="sibTrans" cxnId="{5F5BEA27-C9D0-4147-BAD2-D072A6D6D4D7}">
      <dgm:prSet/>
      <dgm:spPr/>
      <dgm:t>
        <a:bodyPr/>
        <a:lstStyle/>
        <a:p>
          <a:endParaRPr lang="en-US"/>
        </a:p>
      </dgm:t>
    </dgm:pt>
    <dgm:pt modelId="{9A806A40-F29D-4CAC-A3F1-DD90F4A16FB5}">
      <dgm:prSet/>
      <dgm:spPr/>
      <dgm:t>
        <a:bodyPr/>
        <a:lstStyle/>
        <a:p>
          <a:r>
            <a:rPr lang="en-US" dirty="0"/>
            <a:t>Training and Travel Costs must be for the professional and/or program development of the ROSS-SC.</a:t>
          </a:r>
        </a:p>
      </dgm:t>
    </dgm:pt>
    <dgm:pt modelId="{404B009E-93BB-4566-A4F7-21DE407A0616}" type="parTrans" cxnId="{72D3FB1C-39B9-43A6-8092-3CC51FE35198}">
      <dgm:prSet/>
      <dgm:spPr/>
      <dgm:t>
        <a:bodyPr/>
        <a:lstStyle/>
        <a:p>
          <a:endParaRPr lang="en-US" sz="2800"/>
        </a:p>
      </dgm:t>
    </dgm:pt>
    <dgm:pt modelId="{3C41027E-60B1-4475-80F7-BD420AFC39B9}" type="sibTrans" cxnId="{72D3FB1C-39B9-43A6-8092-3CC51FE35198}">
      <dgm:prSet/>
      <dgm:spPr/>
      <dgm:t>
        <a:bodyPr/>
        <a:lstStyle/>
        <a:p>
          <a:endParaRPr lang="en-US"/>
        </a:p>
      </dgm:t>
    </dgm:pt>
    <dgm:pt modelId="{DA7683F2-C53F-4FE8-87D3-4D72B7100759}">
      <dgm:prSet/>
      <dgm:spPr/>
      <dgm:t>
        <a:bodyPr/>
        <a:lstStyle/>
        <a:p>
          <a:r>
            <a:rPr lang="en-US" dirty="0"/>
            <a:t>The maximum amount is $2,500 per year. </a:t>
          </a:r>
        </a:p>
      </dgm:t>
    </dgm:pt>
    <dgm:pt modelId="{C8559AAB-28D9-4B73-A2C3-587A0E5231F9}" type="parTrans" cxnId="{4FA11A09-B250-43BF-AEB9-9A65959636F1}">
      <dgm:prSet/>
      <dgm:spPr/>
      <dgm:t>
        <a:bodyPr/>
        <a:lstStyle/>
        <a:p>
          <a:endParaRPr lang="en-US" sz="2800"/>
        </a:p>
      </dgm:t>
    </dgm:pt>
    <dgm:pt modelId="{2B215BDF-8A74-4A04-AC63-6AAC0A3F7CA7}" type="sibTrans" cxnId="{4FA11A09-B250-43BF-AEB9-9A65959636F1}">
      <dgm:prSet/>
      <dgm:spPr/>
      <dgm:t>
        <a:bodyPr/>
        <a:lstStyle/>
        <a:p>
          <a:endParaRPr lang="en-US"/>
        </a:p>
      </dgm:t>
    </dgm:pt>
    <dgm:pt modelId="{A5CF88DD-1763-4CCB-B711-DBD132BB5B1F}">
      <dgm:prSet/>
      <dgm:spPr/>
      <dgm:t>
        <a:bodyPr/>
        <a:lstStyle/>
        <a:p>
          <a:pPr>
            <a:defRPr b="1"/>
          </a:pPr>
          <a:r>
            <a:rPr lang="en-US" u="sng"/>
            <a:t>Administrative Costs</a:t>
          </a:r>
          <a:endParaRPr lang="en-US"/>
        </a:p>
      </dgm:t>
    </dgm:pt>
    <dgm:pt modelId="{CB2A0DCE-3EF1-4A9D-A880-063F9F186DD0}" type="parTrans" cxnId="{A307985F-1238-4096-883C-B3B5332B3088}">
      <dgm:prSet/>
      <dgm:spPr/>
      <dgm:t>
        <a:bodyPr/>
        <a:lstStyle/>
        <a:p>
          <a:endParaRPr lang="en-US" sz="2800"/>
        </a:p>
      </dgm:t>
    </dgm:pt>
    <dgm:pt modelId="{171EA3C7-BA3A-4C8C-BC4D-9D23FAA8715A}" type="sibTrans" cxnId="{A307985F-1238-4096-883C-B3B5332B3088}">
      <dgm:prSet/>
      <dgm:spPr/>
      <dgm:t>
        <a:bodyPr/>
        <a:lstStyle/>
        <a:p>
          <a:endParaRPr lang="en-US"/>
        </a:p>
      </dgm:t>
    </dgm:pt>
    <dgm:pt modelId="{8622B067-6246-468E-8338-ED5291B2B572}">
      <dgm:prSet/>
      <dgm:spPr/>
      <dgm:t>
        <a:bodyPr/>
        <a:lstStyle/>
        <a:p>
          <a:r>
            <a:rPr lang="en-US" dirty="0"/>
            <a:t>Funds may only be used to support the ROSS Program.</a:t>
          </a:r>
        </a:p>
      </dgm:t>
    </dgm:pt>
    <dgm:pt modelId="{3DA2FB63-F763-4D17-B4FB-47B494FC2B50}" type="parTrans" cxnId="{1A865A6E-0B67-482A-8782-F02E975CB20B}">
      <dgm:prSet/>
      <dgm:spPr/>
      <dgm:t>
        <a:bodyPr/>
        <a:lstStyle/>
        <a:p>
          <a:endParaRPr lang="en-US" sz="2800"/>
        </a:p>
      </dgm:t>
    </dgm:pt>
    <dgm:pt modelId="{C72962A1-944D-4A89-8C9F-C45A318F8BC3}" type="sibTrans" cxnId="{1A865A6E-0B67-482A-8782-F02E975CB20B}">
      <dgm:prSet/>
      <dgm:spPr/>
      <dgm:t>
        <a:bodyPr/>
        <a:lstStyle/>
        <a:p>
          <a:endParaRPr lang="en-US"/>
        </a:p>
      </dgm:t>
    </dgm:pt>
    <dgm:pt modelId="{B90CEEF1-4C16-409C-8BC3-CAA3A01C8256}">
      <dgm:prSet/>
      <dgm:spPr/>
      <dgm:t>
        <a:bodyPr/>
        <a:lstStyle/>
        <a:p>
          <a:pPr>
            <a:defRPr b="1"/>
          </a:pPr>
          <a:r>
            <a:rPr lang="en-US" b="1" i="1" dirty="0"/>
            <a:t>Request ONLY the amount you need.</a:t>
          </a:r>
          <a:endParaRPr lang="en-US" dirty="0"/>
        </a:p>
      </dgm:t>
    </dgm:pt>
    <dgm:pt modelId="{28D0452F-E152-41DB-8314-3C89C6FB84D9}" type="parTrans" cxnId="{4459AD2E-9187-498E-9CB9-B74AACA7BEDD}">
      <dgm:prSet/>
      <dgm:spPr/>
      <dgm:t>
        <a:bodyPr/>
        <a:lstStyle/>
        <a:p>
          <a:endParaRPr lang="en-US" sz="2800"/>
        </a:p>
      </dgm:t>
    </dgm:pt>
    <dgm:pt modelId="{DBEEBA04-707F-44AB-B9CE-A3CCAA7BFC0B}" type="sibTrans" cxnId="{4459AD2E-9187-498E-9CB9-B74AACA7BEDD}">
      <dgm:prSet/>
      <dgm:spPr/>
      <dgm:t>
        <a:bodyPr/>
        <a:lstStyle/>
        <a:p>
          <a:endParaRPr lang="en-US"/>
        </a:p>
      </dgm:t>
    </dgm:pt>
    <dgm:pt modelId="{09C9BF55-A8AE-46B7-8FE4-5F528E94138F}">
      <dgm:prSet/>
      <dgm:spPr/>
      <dgm:t>
        <a:bodyPr/>
        <a:lstStyle/>
        <a:p>
          <a:r>
            <a:rPr lang="en-US" dirty="0"/>
            <a:t>The maximum funding for administrative costs may not exceed 10% of the combined salary/fringe and training level amounts per position.</a:t>
          </a:r>
        </a:p>
      </dgm:t>
    </dgm:pt>
    <dgm:pt modelId="{29CB933B-3F53-44E9-88A4-7153E64C6354}" type="parTrans" cxnId="{152B3A81-7AA8-482F-BA75-6DC9467AD0CA}">
      <dgm:prSet/>
      <dgm:spPr/>
      <dgm:t>
        <a:bodyPr/>
        <a:lstStyle/>
        <a:p>
          <a:endParaRPr lang="en-US"/>
        </a:p>
      </dgm:t>
    </dgm:pt>
    <dgm:pt modelId="{90AED906-9B66-47DD-AEA1-8762B3C60CCF}" type="sibTrans" cxnId="{152B3A81-7AA8-482F-BA75-6DC9467AD0CA}">
      <dgm:prSet/>
      <dgm:spPr/>
      <dgm:t>
        <a:bodyPr/>
        <a:lstStyle/>
        <a:p>
          <a:endParaRPr lang="en-US"/>
        </a:p>
      </dgm:t>
    </dgm:pt>
    <dgm:pt modelId="{BEE15A10-3518-4BAF-B18B-4B53A7894312}" type="pres">
      <dgm:prSet presAssocID="{1B1076B8-4FFC-4244-882E-F71AAE6B9782}" presName="linear" presStyleCnt="0">
        <dgm:presLayoutVars>
          <dgm:dir/>
          <dgm:animLvl val="lvl"/>
          <dgm:resizeHandles val="exact"/>
        </dgm:presLayoutVars>
      </dgm:prSet>
      <dgm:spPr/>
    </dgm:pt>
    <dgm:pt modelId="{4EB17FBC-DF0F-432F-9001-F15B9603064E}" type="pres">
      <dgm:prSet presAssocID="{8F2DE5CE-36F4-4426-A6B9-F3C2A74E07B7}" presName="parentLin" presStyleCnt="0"/>
      <dgm:spPr/>
    </dgm:pt>
    <dgm:pt modelId="{B9254783-48E4-4F70-AF31-C5F66D4E096A}" type="pres">
      <dgm:prSet presAssocID="{8F2DE5CE-36F4-4426-A6B9-F3C2A74E07B7}" presName="parentLeftMargin" presStyleLbl="node1" presStyleIdx="0" presStyleCnt="4"/>
      <dgm:spPr/>
    </dgm:pt>
    <dgm:pt modelId="{AA39128C-D03F-4B71-9D64-53847F2A811A}" type="pres">
      <dgm:prSet presAssocID="{8F2DE5CE-36F4-4426-A6B9-F3C2A74E07B7}" presName="parentText" presStyleLbl="node1" presStyleIdx="0" presStyleCnt="4">
        <dgm:presLayoutVars>
          <dgm:chMax val="0"/>
          <dgm:bulletEnabled val="1"/>
        </dgm:presLayoutVars>
      </dgm:prSet>
      <dgm:spPr/>
    </dgm:pt>
    <dgm:pt modelId="{A72E13F1-944E-480E-86EE-0028648A0D7E}" type="pres">
      <dgm:prSet presAssocID="{8F2DE5CE-36F4-4426-A6B9-F3C2A74E07B7}" presName="negativeSpace" presStyleCnt="0"/>
      <dgm:spPr/>
    </dgm:pt>
    <dgm:pt modelId="{F703D119-3AA1-4497-A433-EF7494BD8CD2}" type="pres">
      <dgm:prSet presAssocID="{8F2DE5CE-36F4-4426-A6B9-F3C2A74E07B7}" presName="childText" presStyleLbl="conFgAcc1" presStyleIdx="0" presStyleCnt="4">
        <dgm:presLayoutVars>
          <dgm:bulletEnabled val="1"/>
        </dgm:presLayoutVars>
      </dgm:prSet>
      <dgm:spPr/>
    </dgm:pt>
    <dgm:pt modelId="{A13FB2C9-1262-4D24-AA59-402B02156C2C}" type="pres">
      <dgm:prSet presAssocID="{C41A7C76-61D4-471B-A1A9-82932F54BCFA}" presName="spaceBetweenRectangles" presStyleCnt="0"/>
      <dgm:spPr/>
    </dgm:pt>
    <dgm:pt modelId="{0726A869-C37F-4255-AC03-88F834FE4AEB}" type="pres">
      <dgm:prSet presAssocID="{82E8F0C9-55CC-4149-A127-7FD01A0A1CE9}" presName="parentLin" presStyleCnt="0"/>
      <dgm:spPr/>
    </dgm:pt>
    <dgm:pt modelId="{425288A0-7356-4A2B-8F98-ABD551D7ED5F}" type="pres">
      <dgm:prSet presAssocID="{82E8F0C9-55CC-4149-A127-7FD01A0A1CE9}" presName="parentLeftMargin" presStyleLbl="node1" presStyleIdx="0" presStyleCnt="4"/>
      <dgm:spPr/>
    </dgm:pt>
    <dgm:pt modelId="{C3A9D2FB-FD96-42B4-8546-9052CD9CC7E9}" type="pres">
      <dgm:prSet presAssocID="{82E8F0C9-55CC-4149-A127-7FD01A0A1CE9}" presName="parentText" presStyleLbl="node1" presStyleIdx="1" presStyleCnt="4">
        <dgm:presLayoutVars>
          <dgm:chMax val="0"/>
          <dgm:bulletEnabled val="1"/>
        </dgm:presLayoutVars>
      </dgm:prSet>
      <dgm:spPr/>
    </dgm:pt>
    <dgm:pt modelId="{FC46038A-185C-4056-A85B-8B3FB69140B7}" type="pres">
      <dgm:prSet presAssocID="{82E8F0C9-55CC-4149-A127-7FD01A0A1CE9}" presName="negativeSpace" presStyleCnt="0"/>
      <dgm:spPr/>
    </dgm:pt>
    <dgm:pt modelId="{EBCB93A4-57D7-4A6B-A6F1-2032BA341AD3}" type="pres">
      <dgm:prSet presAssocID="{82E8F0C9-55CC-4149-A127-7FD01A0A1CE9}" presName="childText" presStyleLbl="conFgAcc1" presStyleIdx="1" presStyleCnt="4">
        <dgm:presLayoutVars>
          <dgm:bulletEnabled val="1"/>
        </dgm:presLayoutVars>
      </dgm:prSet>
      <dgm:spPr/>
    </dgm:pt>
    <dgm:pt modelId="{985234A4-8C3E-4588-8F91-D969EB44FFF7}" type="pres">
      <dgm:prSet presAssocID="{14A5ADC7-9135-4D40-8E28-7CB404DB4D72}" presName="spaceBetweenRectangles" presStyleCnt="0"/>
      <dgm:spPr/>
    </dgm:pt>
    <dgm:pt modelId="{D3A5633A-26ED-4CD9-A73B-365F5D003710}" type="pres">
      <dgm:prSet presAssocID="{A5CF88DD-1763-4CCB-B711-DBD132BB5B1F}" presName="parentLin" presStyleCnt="0"/>
      <dgm:spPr/>
    </dgm:pt>
    <dgm:pt modelId="{EB2644B3-6262-4C79-83F8-042BBB2BEFCC}" type="pres">
      <dgm:prSet presAssocID="{A5CF88DD-1763-4CCB-B711-DBD132BB5B1F}" presName="parentLeftMargin" presStyleLbl="node1" presStyleIdx="1" presStyleCnt="4"/>
      <dgm:spPr/>
    </dgm:pt>
    <dgm:pt modelId="{9378E155-B32F-41E2-821F-C32E7515B1B1}" type="pres">
      <dgm:prSet presAssocID="{A5CF88DD-1763-4CCB-B711-DBD132BB5B1F}" presName="parentText" presStyleLbl="node1" presStyleIdx="2" presStyleCnt="4">
        <dgm:presLayoutVars>
          <dgm:chMax val="0"/>
          <dgm:bulletEnabled val="1"/>
        </dgm:presLayoutVars>
      </dgm:prSet>
      <dgm:spPr/>
    </dgm:pt>
    <dgm:pt modelId="{5609C6BB-EFAF-4941-B430-29EDC3D249CB}" type="pres">
      <dgm:prSet presAssocID="{A5CF88DD-1763-4CCB-B711-DBD132BB5B1F}" presName="negativeSpace" presStyleCnt="0"/>
      <dgm:spPr/>
    </dgm:pt>
    <dgm:pt modelId="{899CB047-850C-41A3-BD8C-B4872DFA54BA}" type="pres">
      <dgm:prSet presAssocID="{A5CF88DD-1763-4CCB-B711-DBD132BB5B1F}" presName="childText" presStyleLbl="conFgAcc1" presStyleIdx="2" presStyleCnt="4">
        <dgm:presLayoutVars>
          <dgm:bulletEnabled val="1"/>
        </dgm:presLayoutVars>
      </dgm:prSet>
      <dgm:spPr/>
    </dgm:pt>
    <dgm:pt modelId="{38191E39-5600-4F5A-B05A-3DCB5C5D1E4B}" type="pres">
      <dgm:prSet presAssocID="{171EA3C7-BA3A-4C8C-BC4D-9D23FAA8715A}" presName="spaceBetweenRectangles" presStyleCnt="0"/>
      <dgm:spPr/>
    </dgm:pt>
    <dgm:pt modelId="{FF4185B2-6EE5-4FA0-A412-A54E05853933}" type="pres">
      <dgm:prSet presAssocID="{B90CEEF1-4C16-409C-8BC3-CAA3A01C8256}" presName="parentLin" presStyleCnt="0"/>
      <dgm:spPr/>
    </dgm:pt>
    <dgm:pt modelId="{23A55A7A-18F9-40AA-80C1-5FCACA1F4A3A}" type="pres">
      <dgm:prSet presAssocID="{B90CEEF1-4C16-409C-8BC3-CAA3A01C8256}" presName="parentLeftMargin" presStyleLbl="node1" presStyleIdx="2" presStyleCnt="4"/>
      <dgm:spPr/>
    </dgm:pt>
    <dgm:pt modelId="{2D3F3716-0ADC-4B90-B1EE-D57E74B6454C}" type="pres">
      <dgm:prSet presAssocID="{B90CEEF1-4C16-409C-8BC3-CAA3A01C8256}" presName="parentText" presStyleLbl="node1" presStyleIdx="3" presStyleCnt="4">
        <dgm:presLayoutVars>
          <dgm:chMax val="0"/>
          <dgm:bulletEnabled val="1"/>
        </dgm:presLayoutVars>
      </dgm:prSet>
      <dgm:spPr/>
    </dgm:pt>
    <dgm:pt modelId="{92E6D8AC-A066-4A49-ABF0-A86CB3BE1110}" type="pres">
      <dgm:prSet presAssocID="{B90CEEF1-4C16-409C-8BC3-CAA3A01C8256}" presName="negativeSpace" presStyleCnt="0"/>
      <dgm:spPr/>
    </dgm:pt>
    <dgm:pt modelId="{AAC23AB7-6F53-49CC-A46E-887627A7848C}" type="pres">
      <dgm:prSet presAssocID="{B90CEEF1-4C16-409C-8BC3-CAA3A01C8256}" presName="childText" presStyleLbl="conFgAcc1" presStyleIdx="3" presStyleCnt="4">
        <dgm:presLayoutVars>
          <dgm:bulletEnabled val="1"/>
        </dgm:presLayoutVars>
      </dgm:prSet>
      <dgm:spPr/>
    </dgm:pt>
  </dgm:ptLst>
  <dgm:cxnLst>
    <dgm:cxn modelId="{4FA11A09-B250-43BF-AEB9-9A65959636F1}" srcId="{82E8F0C9-55CC-4149-A127-7FD01A0A1CE9}" destId="{DA7683F2-C53F-4FE8-87D3-4D72B7100759}" srcOrd="1" destOrd="0" parTransId="{C8559AAB-28D9-4B73-A2C3-587A0E5231F9}" sibTransId="{2B215BDF-8A74-4A04-AC63-6AAC0A3F7CA7}"/>
    <dgm:cxn modelId="{62E7B61A-59B6-4723-B0C0-BF703E54FE57}" type="presOf" srcId="{1B1076B8-4FFC-4244-882E-F71AAE6B9782}" destId="{BEE15A10-3518-4BAF-B18B-4B53A7894312}" srcOrd="0" destOrd="0" presId="urn:microsoft.com/office/officeart/2005/8/layout/list1"/>
    <dgm:cxn modelId="{72D3FB1C-39B9-43A6-8092-3CC51FE35198}" srcId="{82E8F0C9-55CC-4149-A127-7FD01A0A1CE9}" destId="{9A806A40-F29D-4CAC-A3F1-DD90F4A16FB5}" srcOrd="0" destOrd="0" parTransId="{404B009E-93BB-4566-A4F7-21DE407A0616}" sibTransId="{3C41027E-60B1-4475-80F7-BD420AFC39B9}"/>
    <dgm:cxn modelId="{1C857126-A228-4AFB-8AE4-EAC9C7BADAA5}" type="presOf" srcId="{09C9BF55-A8AE-46B7-8FE4-5F528E94138F}" destId="{899CB047-850C-41A3-BD8C-B4872DFA54BA}" srcOrd="0" destOrd="1" presId="urn:microsoft.com/office/officeart/2005/8/layout/list1"/>
    <dgm:cxn modelId="{5F5BEA27-C9D0-4147-BAD2-D072A6D6D4D7}" srcId="{1B1076B8-4FFC-4244-882E-F71AAE6B9782}" destId="{82E8F0C9-55CC-4149-A127-7FD01A0A1CE9}" srcOrd="1" destOrd="0" parTransId="{45B5D445-55D8-42C0-A8B4-D4E97ABF2D09}" sibTransId="{14A5ADC7-9135-4D40-8E28-7CB404DB4D72}"/>
    <dgm:cxn modelId="{4459AD2E-9187-498E-9CB9-B74AACA7BEDD}" srcId="{1B1076B8-4FFC-4244-882E-F71AAE6B9782}" destId="{B90CEEF1-4C16-409C-8BC3-CAA3A01C8256}" srcOrd="3" destOrd="0" parTransId="{28D0452F-E152-41DB-8314-3C89C6FB84D9}" sibTransId="{DBEEBA04-707F-44AB-B9CE-A3CCAA7BFC0B}"/>
    <dgm:cxn modelId="{A307985F-1238-4096-883C-B3B5332B3088}" srcId="{1B1076B8-4FFC-4244-882E-F71AAE6B9782}" destId="{A5CF88DD-1763-4CCB-B711-DBD132BB5B1F}" srcOrd="2" destOrd="0" parTransId="{CB2A0DCE-3EF1-4A9D-A880-063F9F186DD0}" sibTransId="{171EA3C7-BA3A-4C8C-BC4D-9D23FAA8715A}"/>
    <dgm:cxn modelId="{C9D5A963-9CE8-47FF-9820-1470B72FD2B8}" type="presOf" srcId="{8622B067-6246-468E-8338-ED5291B2B572}" destId="{899CB047-850C-41A3-BD8C-B4872DFA54BA}" srcOrd="0" destOrd="0" presId="urn:microsoft.com/office/officeart/2005/8/layout/list1"/>
    <dgm:cxn modelId="{D8A62C65-1ECB-4A25-81C5-7B900CBC61C0}" srcId="{8F2DE5CE-36F4-4426-A6B9-F3C2A74E07B7}" destId="{26FC8A37-D5DC-4A1F-B6FE-E5FCFC8D9EF3}" srcOrd="0" destOrd="0" parTransId="{306E362D-FF04-4F93-98DF-EE95F1528851}" sibTransId="{7CA46297-8B2E-459A-AC08-8EDD31835FE1}"/>
    <dgm:cxn modelId="{262ADD48-EE8D-4002-A073-F7164E7299E5}" type="presOf" srcId="{EA961C55-76A4-43A6-9BC8-F74A4AD4C9D4}" destId="{F703D119-3AA1-4497-A433-EF7494BD8CD2}" srcOrd="0" destOrd="1" presId="urn:microsoft.com/office/officeart/2005/8/layout/list1"/>
    <dgm:cxn modelId="{EBC3054D-4585-4085-A56E-B47EFFC03C08}" srcId="{1B1076B8-4FFC-4244-882E-F71AAE6B9782}" destId="{8F2DE5CE-36F4-4426-A6B9-F3C2A74E07B7}" srcOrd="0" destOrd="0" parTransId="{2412AA6B-D2C1-439D-A387-5E4E61CFFE05}" sibTransId="{C41A7C76-61D4-471B-A1A9-82932F54BCFA}"/>
    <dgm:cxn modelId="{1A865A6E-0B67-482A-8782-F02E975CB20B}" srcId="{A5CF88DD-1763-4CCB-B711-DBD132BB5B1F}" destId="{8622B067-6246-468E-8338-ED5291B2B572}" srcOrd="0" destOrd="0" parTransId="{3DA2FB63-F763-4D17-B4FB-47B494FC2B50}" sibTransId="{C72962A1-944D-4A89-8C9F-C45A318F8BC3}"/>
    <dgm:cxn modelId="{F0F08F53-F2F2-444B-BA8C-CE3A0668448A}" type="presOf" srcId="{26FC8A37-D5DC-4A1F-B6FE-E5FCFC8D9EF3}" destId="{F703D119-3AA1-4497-A433-EF7494BD8CD2}" srcOrd="0" destOrd="0" presId="urn:microsoft.com/office/officeart/2005/8/layout/list1"/>
    <dgm:cxn modelId="{F0136858-1610-4D12-BEEF-453BBB6975AE}" srcId="{8F2DE5CE-36F4-4426-A6B9-F3C2A74E07B7}" destId="{EA961C55-76A4-43A6-9BC8-F74A4AD4C9D4}" srcOrd="1" destOrd="0" parTransId="{58E44621-EDB0-4A3A-89A0-34D61E78E02D}" sibTransId="{01B54F33-8F16-4F74-A1BF-048E217A6E72}"/>
    <dgm:cxn modelId="{152B3A81-7AA8-482F-BA75-6DC9467AD0CA}" srcId="{A5CF88DD-1763-4CCB-B711-DBD132BB5B1F}" destId="{09C9BF55-A8AE-46B7-8FE4-5F528E94138F}" srcOrd="1" destOrd="0" parTransId="{29CB933B-3F53-44E9-88A4-7153E64C6354}" sibTransId="{90AED906-9B66-47DD-AEA1-8762B3C60CCF}"/>
    <dgm:cxn modelId="{343B5486-E250-4EA6-8D76-AD5544B22C23}" type="presOf" srcId="{B90CEEF1-4C16-409C-8BC3-CAA3A01C8256}" destId="{2D3F3716-0ADC-4B90-B1EE-D57E74B6454C}" srcOrd="1" destOrd="0" presId="urn:microsoft.com/office/officeart/2005/8/layout/list1"/>
    <dgm:cxn modelId="{443C6B8A-65DB-43BB-A8E2-70D9E71BD5E3}" type="presOf" srcId="{8F2DE5CE-36F4-4426-A6B9-F3C2A74E07B7}" destId="{B9254783-48E4-4F70-AF31-C5F66D4E096A}" srcOrd="0" destOrd="0" presId="urn:microsoft.com/office/officeart/2005/8/layout/list1"/>
    <dgm:cxn modelId="{8861A18B-8CBA-4FB0-9B2F-35E96FE57B27}" type="presOf" srcId="{DA7683F2-C53F-4FE8-87D3-4D72B7100759}" destId="{EBCB93A4-57D7-4A6B-A6F1-2032BA341AD3}" srcOrd="0" destOrd="1" presId="urn:microsoft.com/office/officeart/2005/8/layout/list1"/>
    <dgm:cxn modelId="{F9A837B6-8AA3-422B-9FB4-6557DC2A33EA}" type="presOf" srcId="{9A806A40-F29D-4CAC-A3F1-DD90F4A16FB5}" destId="{EBCB93A4-57D7-4A6B-A6F1-2032BA341AD3}" srcOrd="0" destOrd="0" presId="urn:microsoft.com/office/officeart/2005/8/layout/list1"/>
    <dgm:cxn modelId="{AA6B1ABE-1190-4740-916A-694D4DAB0F2C}" type="presOf" srcId="{82E8F0C9-55CC-4149-A127-7FD01A0A1CE9}" destId="{425288A0-7356-4A2B-8F98-ABD551D7ED5F}" srcOrd="0" destOrd="0" presId="urn:microsoft.com/office/officeart/2005/8/layout/list1"/>
    <dgm:cxn modelId="{9A4641D9-632D-43C9-A96D-BC827B88F8E5}" type="presOf" srcId="{B90CEEF1-4C16-409C-8BC3-CAA3A01C8256}" destId="{23A55A7A-18F9-40AA-80C1-5FCACA1F4A3A}" srcOrd="0" destOrd="0" presId="urn:microsoft.com/office/officeart/2005/8/layout/list1"/>
    <dgm:cxn modelId="{44C52CE4-8C87-4B1B-943F-631077314BBE}" type="presOf" srcId="{8F2DE5CE-36F4-4426-A6B9-F3C2A74E07B7}" destId="{AA39128C-D03F-4B71-9D64-53847F2A811A}" srcOrd="1" destOrd="0" presId="urn:microsoft.com/office/officeart/2005/8/layout/list1"/>
    <dgm:cxn modelId="{7BF6BDEC-FB88-4799-8ACD-7D58763F5E3A}" type="presOf" srcId="{A5CF88DD-1763-4CCB-B711-DBD132BB5B1F}" destId="{9378E155-B32F-41E2-821F-C32E7515B1B1}" srcOrd="1" destOrd="0" presId="urn:microsoft.com/office/officeart/2005/8/layout/list1"/>
    <dgm:cxn modelId="{9CC80FED-1750-41B4-8452-AFE2A7B7F94E}" type="presOf" srcId="{A5CF88DD-1763-4CCB-B711-DBD132BB5B1F}" destId="{EB2644B3-6262-4C79-83F8-042BBB2BEFCC}" srcOrd="0" destOrd="0" presId="urn:microsoft.com/office/officeart/2005/8/layout/list1"/>
    <dgm:cxn modelId="{C6A593F4-6BE5-4ED7-B148-B81E478694E6}" type="presOf" srcId="{82E8F0C9-55CC-4149-A127-7FD01A0A1CE9}" destId="{C3A9D2FB-FD96-42B4-8546-9052CD9CC7E9}" srcOrd="1" destOrd="0" presId="urn:microsoft.com/office/officeart/2005/8/layout/list1"/>
    <dgm:cxn modelId="{400F12B4-DE56-4989-B25E-99032560C822}" type="presParOf" srcId="{BEE15A10-3518-4BAF-B18B-4B53A7894312}" destId="{4EB17FBC-DF0F-432F-9001-F15B9603064E}" srcOrd="0" destOrd="0" presId="urn:microsoft.com/office/officeart/2005/8/layout/list1"/>
    <dgm:cxn modelId="{915D0620-2EF6-4C21-AC2D-0606D38F67C0}" type="presParOf" srcId="{4EB17FBC-DF0F-432F-9001-F15B9603064E}" destId="{B9254783-48E4-4F70-AF31-C5F66D4E096A}" srcOrd="0" destOrd="0" presId="urn:microsoft.com/office/officeart/2005/8/layout/list1"/>
    <dgm:cxn modelId="{C60298F9-51C2-49CE-A926-BA8976ADF819}" type="presParOf" srcId="{4EB17FBC-DF0F-432F-9001-F15B9603064E}" destId="{AA39128C-D03F-4B71-9D64-53847F2A811A}" srcOrd="1" destOrd="0" presId="urn:microsoft.com/office/officeart/2005/8/layout/list1"/>
    <dgm:cxn modelId="{79EBB795-B312-436D-B374-36BC15A83EDA}" type="presParOf" srcId="{BEE15A10-3518-4BAF-B18B-4B53A7894312}" destId="{A72E13F1-944E-480E-86EE-0028648A0D7E}" srcOrd="1" destOrd="0" presId="urn:microsoft.com/office/officeart/2005/8/layout/list1"/>
    <dgm:cxn modelId="{BC641364-C059-4C05-8157-5325B14DCBC7}" type="presParOf" srcId="{BEE15A10-3518-4BAF-B18B-4B53A7894312}" destId="{F703D119-3AA1-4497-A433-EF7494BD8CD2}" srcOrd="2" destOrd="0" presId="urn:microsoft.com/office/officeart/2005/8/layout/list1"/>
    <dgm:cxn modelId="{1FD92C65-EE60-48B1-A59F-3A278AA113D7}" type="presParOf" srcId="{BEE15A10-3518-4BAF-B18B-4B53A7894312}" destId="{A13FB2C9-1262-4D24-AA59-402B02156C2C}" srcOrd="3" destOrd="0" presId="urn:microsoft.com/office/officeart/2005/8/layout/list1"/>
    <dgm:cxn modelId="{06FFA9DC-52CE-4776-96F7-D9F6F2637578}" type="presParOf" srcId="{BEE15A10-3518-4BAF-B18B-4B53A7894312}" destId="{0726A869-C37F-4255-AC03-88F834FE4AEB}" srcOrd="4" destOrd="0" presId="urn:microsoft.com/office/officeart/2005/8/layout/list1"/>
    <dgm:cxn modelId="{8A6196E3-3995-446C-9240-17FE0FB83C86}" type="presParOf" srcId="{0726A869-C37F-4255-AC03-88F834FE4AEB}" destId="{425288A0-7356-4A2B-8F98-ABD551D7ED5F}" srcOrd="0" destOrd="0" presId="urn:microsoft.com/office/officeart/2005/8/layout/list1"/>
    <dgm:cxn modelId="{941945BD-7FAF-454C-91A7-4D794B67D983}" type="presParOf" srcId="{0726A869-C37F-4255-AC03-88F834FE4AEB}" destId="{C3A9D2FB-FD96-42B4-8546-9052CD9CC7E9}" srcOrd="1" destOrd="0" presId="urn:microsoft.com/office/officeart/2005/8/layout/list1"/>
    <dgm:cxn modelId="{CF634B1B-A838-4D11-96F0-B99577084151}" type="presParOf" srcId="{BEE15A10-3518-4BAF-B18B-4B53A7894312}" destId="{FC46038A-185C-4056-A85B-8B3FB69140B7}" srcOrd="5" destOrd="0" presId="urn:microsoft.com/office/officeart/2005/8/layout/list1"/>
    <dgm:cxn modelId="{34D0EB15-12A1-41CB-A393-0488C203BF47}" type="presParOf" srcId="{BEE15A10-3518-4BAF-B18B-4B53A7894312}" destId="{EBCB93A4-57D7-4A6B-A6F1-2032BA341AD3}" srcOrd="6" destOrd="0" presId="urn:microsoft.com/office/officeart/2005/8/layout/list1"/>
    <dgm:cxn modelId="{783AC584-988E-4444-855E-9F885B8F0563}" type="presParOf" srcId="{BEE15A10-3518-4BAF-B18B-4B53A7894312}" destId="{985234A4-8C3E-4588-8F91-D969EB44FFF7}" srcOrd="7" destOrd="0" presId="urn:microsoft.com/office/officeart/2005/8/layout/list1"/>
    <dgm:cxn modelId="{A1DA2517-0247-419F-8A32-62BFB4A39412}" type="presParOf" srcId="{BEE15A10-3518-4BAF-B18B-4B53A7894312}" destId="{D3A5633A-26ED-4CD9-A73B-365F5D003710}" srcOrd="8" destOrd="0" presId="urn:microsoft.com/office/officeart/2005/8/layout/list1"/>
    <dgm:cxn modelId="{E8B8F933-1E31-4134-A84B-844623032603}" type="presParOf" srcId="{D3A5633A-26ED-4CD9-A73B-365F5D003710}" destId="{EB2644B3-6262-4C79-83F8-042BBB2BEFCC}" srcOrd="0" destOrd="0" presId="urn:microsoft.com/office/officeart/2005/8/layout/list1"/>
    <dgm:cxn modelId="{2C618AA2-9CDF-4E6B-BEF8-08DC149F27D0}" type="presParOf" srcId="{D3A5633A-26ED-4CD9-A73B-365F5D003710}" destId="{9378E155-B32F-41E2-821F-C32E7515B1B1}" srcOrd="1" destOrd="0" presId="urn:microsoft.com/office/officeart/2005/8/layout/list1"/>
    <dgm:cxn modelId="{63ACB20B-7AAE-4BF6-990B-988EAEBC3D96}" type="presParOf" srcId="{BEE15A10-3518-4BAF-B18B-4B53A7894312}" destId="{5609C6BB-EFAF-4941-B430-29EDC3D249CB}" srcOrd="9" destOrd="0" presId="urn:microsoft.com/office/officeart/2005/8/layout/list1"/>
    <dgm:cxn modelId="{690FC626-F23B-4F37-92E0-40752A32A190}" type="presParOf" srcId="{BEE15A10-3518-4BAF-B18B-4B53A7894312}" destId="{899CB047-850C-41A3-BD8C-B4872DFA54BA}" srcOrd="10" destOrd="0" presId="urn:microsoft.com/office/officeart/2005/8/layout/list1"/>
    <dgm:cxn modelId="{7D9636FB-64F8-4336-8B54-388C492B73DB}" type="presParOf" srcId="{BEE15A10-3518-4BAF-B18B-4B53A7894312}" destId="{38191E39-5600-4F5A-B05A-3DCB5C5D1E4B}" srcOrd="11" destOrd="0" presId="urn:microsoft.com/office/officeart/2005/8/layout/list1"/>
    <dgm:cxn modelId="{CB4685D5-075E-4294-B544-948D18856AAF}" type="presParOf" srcId="{BEE15A10-3518-4BAF-B18B-4B53A7894312}" destId="{FF4185B2-6EE5-4FA0-A412-A54E05853933}" srcOrd="12" destOrd="0" presId="urn:microsoft.com/office/officeart/2005/8/layout/list1"/>
    <dgm:cxn modelId="{3BA48F5D-BCFA-4C75-857F-ED4122AB67B0}" type="presParOf" srcId="{FF4185B2-6EE5-4FA0-A412-A54E05853933}" destId="{23A55A7A-18F9-40AA-80C1-5FCACA1F4A3A}" srcOrd="0" destOrd="0" presId="urn:microsoft.com/office/officeart/2005/8/layout/list1"/>
    <dgm:cxn modelId="{8F4AC267-28B6-409A-942D-78FB5246B427}" type="presParOf" srcId="{FF4185B2-6EE5-4FA0-A412-A54E05853933}" destId="{2D3F3716-0ADC-4B90-B1EE-D57E74B6454C}" srcOrd="1" destOrd="0" presId="urn:microsoft.com/office/officeart/2005/8/layout/list1"/>
    <dgm:cxn modelId="{EDF8A863-2E76-4B9D-8755-A12F1A1D35CA}" type="presParOf" srcId="{BEE15A10-3518-4BAF-B18B-4B53A7894312}" destId="{92E6D8AC-A066-4A49-ABF0-A86CB3BE1110}" srcOrd="13" destOrd="0" presId="urn:microsoft.com/office/officeart/2005/8/layout/list1"/>
    <dgm:cxn modelId="{5BFC8062-859B-437F-B051-021C2F7DD486}" type="presParOf" srcId="{BEE15A10-3518-4BAF-B18B-4B53A7894312}" destId="{AAC23AB7-6F53-49CC-A46E-887627A7848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13CF9B-4C89-492F-8709-3683398DD16B}" type="doc">
      <dgm:prSet loTypeId="urn:microsoft.com/office/officeart/2016/7/layout/ChevronBlockProcess" loCatId="process" qsTypeId="urn:microsoft.com/office/officeart/2005/8/quickstyle/simple1" qsCatId="simple" csTypeId="urn:microsoft.com/office/officeart/2005/8/colors/accent0_3" csCatId="mainScheme" phldr="1"/>
      <dgm:spPr/>
      <dgm:t>
        <a:bodyPr/>
        <a:lstStyle/>
        <a:p>
          <a:endParaRPr lang="en-US"/>
        </a:p>
      </dgm:t>
    </dgm:pt>
    <dgm:pt modelId="{B6DAA9CF-7C7E-4616-9BF7-27886A0F5BE6}">
      <dgm:prSet/>
      <dgm:spPr/>
      <dgm:t>
        <a:bodyPr/>
        <a:lstStyle/>
        <a:p>
          <a:r>
            <a:rPr lang="en-US" dirty="0"/>
            <a:t>STEP 1</a:t>
          </a:r>
        </a:p>
      </dgm:t>
    </dgm:pt>
    <dgm:pt modelId="{A7D0B616-DFE2-44F2-98E7-1530941D2103}" type="parTrans" cxnId="{267FF0B3-B396-417D-B110-E4C0A18478AB}">
      <dgm:prSet/>
      <dgm:spPr/>
      <dgm:t>
        <a:bodyPr/>
        <a:lstStyle/>
        <a:p>
          <a:endParaRPr lang="en-US"/>
        </a:p>
      </dgm:t>
    </dgm:pt>
    <dgm:pt modelId="{502F8B27-06A2-488E-A0EF-9FAD17FB7945}" type="sibTrans" cxnId="{267FF0B3-B396-417D-B110-E4C0A18478AB}">
      <dgm:prSet/>
      <dgm:spPr/>
      <dgm:t>
        <a:bodyPr/>
        <a:lstStyle/>
        <a:p>
          <a:endParaRPr lang="en-US"/>
        </a:p>
      </dgm:t>
    </dgm:pt>
    <dgm:pt modelId="{BEC5196B-2D63-4DFB-AD47-88BDD2BFEA6F}">
      <dgm:prSet/>
      <dgm:spPr/>
      <dgm:t>
        <a:bodyPr/>
        <a:lstStyle/>
        <a:p>
          <a:r>
            <a:rPr lang="en-US" dirty="0"/>
            <a:t>Salary and Fringe Amount, if</a:t>
          </a:r>
        </a:p>
      </dgm:t>
    </dgm:pt>
    <dgm:pt modelId="{C346706E-062D-4D24-A6EF-B92C687BE5A9}" type="parTrans" cxnId="{D5A67941-B15E-4ABA-B043-59CEBCB97E7B}">
      <dgm:prSet/>
      <dgm:spPr/>
      <dgm:t>
        <a:bodyPr/>
        <a:lstStyle/>
        <a:p>
          <a:endParaRPr lang="en-US"/>
        </a:p>
      </dgm:t>
    </dgm:pt>
    <dgm:pt modelId="{02C34392-125A-458C-AD17-FC732A111A7D}" type="sibTrans" cxnId="{D5A67941-B15E-4ABA-B043-59CEBCB97E7B}">
      <dgm:prSet/>
      <dgm:spPr/>
      <dgm:t>
        <a:bodyPr/>
        <a:lstStyle/>
        <a:p>
          <a:endParaRPr lang="en-US"/>
        </a:p>
      </dgm:t>
    </dgm:pt>
    <dgm:pt modelId="{F7F54D02-2B4D-4E09-91CD-B28C29CD58CE}">
      <dgm:prSet/>
      <dgm:spPr/>
      <dgm:t>
        <a:bodyPr/>
        <a:lstStyle/>
        <a:p>
          <a:r>
            <a:rPr lang="en-US"/>
            <a:t>STEP 2</a:t>
          </a:r>
        </a:p>
      </dgm:t>
    </dgm:pt>
    <dgm:pt modelId="{FB817822-0B92-4B45-AB52-ECE18FC01FAC}" type="parTrans" cxnId="{28D45E7D-39D1-4B58-BAFD-457313ABFCA6}">
      <dgm:prSet/>
      <dgm:spPr/>
      <dgm:t>
        <a:bodyPr/>
        <a:lstStyle/>
        <a:p>
          <a:endParaRPr lang="en-US"/>
        </a:p>
      </dgm:t>
    </dgm:pt>
    <dgm:pt modelId="{7131BF48-1AED-4568-979E-A438DBC3E8C1}" type="sibTrans" cxnId="{28D45E7D-39D1-4B58-BAFD-457313ABFCA6}">
      <dgm:prSet/>
      <dgm:spPr/>
      <dgm:t>
        <a:bodyPr/>
        <a:lstStyle/>
        <a:p>
          <a:endParaRPr lang="en-US"/>
        </a:p>
      </dgm:t>
    </dgm:pt>
    <dgm:pt modelId="{DEC0F762-EBBA-4010-9F99-D7A99AD1F022}">
      <dgm:prSet/>
      <dgm:spPr/>
      <dgm:t>
        <a:bodyPr/>
        <a:lstStyle/>
        <a:p>
          <a:r>
            <a:rPr lang="en-US"/>
            <a:t>Training/Travel Cost Amount: </a:t>
          </a:r>
        </a:p>
      </dgm:t>
    </dgm:pt>
    <dgm:pt modelId="{F3B1DA45-2226-4094-A663-2B5133E1F50F}" type="parTrans" cxnId="{A87FB983-4797-446F-BED0-2E5640CBFEE5}">
      <dgm:prSet/>
      <dgm:spPr/>
      <dgm:t>
        <a:bodyPr/>
        <a:lstStyle/>
        <a:p>
          <a:endParaRPr lang="en-US"/>
        </a:p>
      </dgm:t>
    </dgm:pt>
    <dgm:pt modelId="{9F0B4A41-378A-40F5-AA40-7BF0A0D9E139}" type="sibTrans" cxnId="{A87FB983-4797-446F-BED0-2E5640CBFEE5}">
      <dgm:prSet/>
      <dgm:spPr/>
      <dgm:t>
        <a:bodyPr/>
        <a:lstStyle/>
        <a:p>
          <a:endParaRPr lang="en-US"/>
        </a:p>
      </dgm:t>
    </dgm:pt>
    <dgm:pt modelId="{4FFC60AC-6EB3-462B-8F98-5950AB15F7BD}">
      <dgm:prSet/>
      <dgm:spPr/>
      <dgm:t>
        <a:bodyPr/>
        <a:lstStyle/>
        <a:p>
          <a:r>
            <a:rPr lang="en-US" b="1"/>
            <a:t>$2,500 </a:t>
          </a:r>
          <a:r>
            <a:rPr lang="en-US"/>
            <a:t>(training cost per year) multiplied by 3 (number years of grant term) = $</a:t>
          </a:r>
          <a:r>
            <a:rPr lang="en-US" b="1"/>
            <a:t>7,500</a:t>
          </a:r>
          <a:r>
            <a:rPr lang="en-US"/>
            <a:t> (total training cost) </a:t>
          </a:r>
        </a:p>
      </dgm:t>
    </dgm:pt>
    <dgm:pt modelId="{1045C004-5926-4B7C-8BC0-C00ABB16B3F0}" type="parTrans" cxnId="{2406886A-D468-44A7-8702-C633BEAB8328}">
      <dgm:prSet/>
      <dgm:spPr/>
      <dgm:t>
        <a:bodyPr/>
        <a:lstStyle/>
        <a:p>
          <a:endParaRPr lang="en-US"/>
        </a:p>
      </dgm:t>
    </dgm:pt>
    <dgm:pt modelId="{CF1797B1-E0B9-4FFA-8690-429B763244A3}" type="sibTrans" cxnId="{2406886A-D468-44A7-8702-C633BEAB8328}">
      <dgm:prSet/>
      <dgm:spPr/>
      <dgm:t>
        <a:bodyPr/>
        <a:lstStyle/>
        <a:p>
          <a:endParaRPr lang="en-US"/>
        </a:p>
      </dgm:t>
    </dgm:pt>
    <dgm:pt modelId="{DCD81E49-88F9-4372-8661-D1F0A2CE0685}">
      <dgm:prSet/>
      <dgm:spPr/>
      <dgm:t>
        <a:bodyPr/>
        <a:lstStyle/>
        <a:p>
          <a:r>
            <a:rPr lang="en-US"/>
            <a:t>STEP 3</a:t>
          </a:r>
        </a:p>
      </dgm:t>
    </dgm:pt>
    <dgm:pt modelId="{8FF7454C-BE27-4432-9685-FCD523C5B64E}" type="parTrans" cxnId="{698F14F9-FFE7-4568-B5AA-1A220957044B}">
      <dgm:prSet/>
      <dgm:spPr/>
      <dgm:t>
        <a:bodyPr/>
        <a:lstStyle/>
        <a:p>
          <a:endParaRPr lang="en-US"/>
        </a:p>
      </dgm:t>
    </dgm:pt>
    <dgm:pt modelId="{5F7131BB-66D3-4F03-B050-504176CF3CBA}" type="sibTrans" cxnId="{698F14F9-FFE7-4568-B5AA-1A220957044B}">
      <dgm:prSet/>
      <dgm:spPr/>
      <dgm:t>
        <a:bodyPr/>
        <a:lstStyle/>
        <a:p>
          <a:endParaRPr lang="en-US"/>
        </a:p>
      </dgm:t>
    </dgm:pt>
    <dgm:pt modelId="{6F008AB9-A84F-401F-B7B7-6B76CD635641}">
      <dgm:prSet/>
      <dgm:spPr/>
      <dgm:t>
        <a:bodyPr/>
        <a:lstStyle/>
        <a:p>
          <a:r>
            <a:rPr lang="en-US"/>
            <a:t>Administrative Cost Amount </a:t>
          </a:r>
        </a:p>
      </dgm:t>
    </dgm:pt>
    <dgm:pt modelId="{AF93AA3B-E5C9-4720-8515-95BA0CF47EEE}" type="parTrans" cxnId="{526E6218-9926-4562-B107-AB4E3D68FA19}">
      <dgm:prSet/>
      <dgm:spPr/>
      <dgm:t>
        <a:bodyPr/>
        <a:lstStyle/>
        <a:p>
          <a:endParaRPr lang="en-US"/>
        </a:p>
      </dgm:t>
    </dgm:pt>
    <dgm:pt modelId="{83EA5E1A-34D5-49F6-A5DB-BC59B022BBA8}" type="sibTrans" cxnId="{526E6218-9926-4562-B107-AB4E3D68FA19}">
      <dgm:prSet/>
      <dgm:spPr/>
      <dgm:t>
        <a:bodyPr/>
        <a:lstStyle/>
        <a:p>
          <a:endParaRPr lang="en-US"/>
        </a:p>
      </dgm:t>
    </dgm:pt>
    <dgm:pt modelId="{9E34DD8E-29E1-496E-A033-3FF60AEAC5C7}">
      <dgm:prSet/>
      <dgm:spPr/>
      <dgm:t>
        <a:bodyPr/>
        <a:lstStyle/>
        <a:p>
          <a:r>
            <a:rPr lang="en-US" b="1" dirty="0"/>
            <a:t>10%</a:t>
          </a:r>
          <a:r>
            <a:rPr lang="en-US" dirty="0"/>
            <a:t> (administrative cost percentage) of $257,500 (total salary/fringe plus training cost) = $</a:t>
          </a:r>
          <a:r>
            <a:rPr lang="en-US" b="1" dirty="0"/>
            <a:t>25,750</a:t>
          </a:r>
          <a:r>
            <a:rPr lang="en-US" dirty="0"/>
            <a:t> (administrative cost amount). </a:t>
          </a:r>
        </a:p>
      </dgm:t>
    </dgm:pt>
    <dgm:pt modelId="{55C968F2-0A98-45F6-B81C-935C69D75A03}" type="parTrans" cxnId="{207E6685-DEC5-4540-BCA5-DF51323514CC}">
      <dgm:prSet/>
      <dgm:spPr/>
      <dgm:t>
        <a:bodyPr/>
        <a:lstStyle/>
        <a:p>
          <a:endParaRPr lang="en-US"/>
        </a:p>
      </dgm:t>
    </dgm:pt>
    <dgm:pt modelId="{BA060A56-F877-43D7-AA72-8DE77AEF91D1}" type="sibTrans" cxnId="{207E6685-DEC5-4540-BCA5-DF51323514CC}">
      <dgm:prSet/>
      <dgm:spPr/>
      <dgm:t>
        <a:bodyPr/>
        <a:lstStyle/>
        <a:p>
          <a:endParaRPr lang="en-US"/>
        </a:p>
      </dgm:t>
    </dgm:pt>
    <dgm:pt modelId="{E7B73140-0434-4E63-8891-1B320F4C9534}">
      <dgm:prSet/>
      <dgm:spPr/>
      <dgm:t>
        <a:bodyPr/>
        <a:lstStyle/>
        <a:p>
          <a:r>
            <a:rPr lang="en-US"/>
            <a:t>STEP 4</a:t>
          </a:r>
        </a:p>
      </dgm:t>
    </dgm:pt>
    <dgm:pt modelId="{D06FC779-0572-4C9B-B96C-1186202541EC}" type="parTrans" cxnId="{76E69984-11A5-4026-B041-348230F37097}">
      <dgm:prSet/>
      <dgm:spPr/>
      <dgm:t>
        <a:bodyPr/>
        <a:lstStyle/>
        <a:p>
          <a:endParaRPr lang="en-US"/>
        </a:p>
      </dgm:t>
    </dgm:pt>
    <dgm:pt modelId="{183FAA36-52E4-43E1-B2F4-B80846E60726}" type="sibTrans" cxnId="{76E69984-11A5-4026-B041-348230F37097}">
      <dgm:prSet/>
      <dgm:spPr/>
      <dgm:t>
        <a:bodyPr/>
        <a:lstStyle/>
        <a:p>
          <a:endParaRPr lang="en-US"/>
        </a:p>
      </dgm:t>
    </dgm:pt>
    <dgm:pt modelId="{1E23CC5D-E8BE-4767-B4FF-B67A3E584EC8}">
      <dgm:prSet/>
      <dgm:spPr/>
      <dgm:t>
        <a:bodyPr/>
        <a:lstStyle/>
        <a:p>
          <a:r>
            <a:rPr lang="en-US"/>
            <a:t>Total Award Amount = </a:t>
          </a:r>
          <a:r>
            <a:rPr lang="en-US" b="1"/>
            <a:t>$272,250</a:t>
          </a:r>
        </a:p>
      </dgm:t>
    </dgm:pt>
    <dgm:pt modelId="{9C345FAF-69DD-4FB9-A252-220B2194E444}" type="parTrans" cxnId="{C0F4E683-9C7F-401F-B19A-0A3F41933D8D}">
      <dgm:prSet/>
      <dgm:spPr/>
      <dgm:t>
        <a:bodyPr/>
        <a:lstStyle/>
        <a:p>
          <a:endParaRPr lang="en-US"/>
        </a:p>
      </dgm:t>
    </dgm:pt>
    <dgm:pt modelId="{ED5767BD-14F7-4196-81AC-F5042B4FF91F}" type="sibTrans" cxnId="{C0F4E683-9C7F-401F-B19A-0A3F41933D8D}">
      <dgm:prSet/>
      <dgm:spPr/>
      <dgm:t>
        <a:bodyPr/>
        <a:lstStyle/>
        <a:p>
          <a:endParaRPr lang="en-US"/>
        </a:p>
      </dgm:t>
    </dgm:pt>
    <dgm:pt modelId="{0C32C895-2D56-468E-99B7-C7B60F9A102F}">
      <dgm:prSet/>
      <dgm:spPr/>
      <dgm:t>
        <a:bodyPr/>
        <a:lstStyle/>
        <a:p>
          <a:r>
            <a:rPr lang="en-US" dirty="0"/>
            <a:t>257,500 (total salary/fringe and training cost) plus $25,750 (administrative cost) = $272,250 (total award amount) </a:t>
          </a:r>
        </a:p>
      </dgm:t>
    </dgm:pt>
    <dgm:pt modelId="{81649E5B-5975-4824-A740-C13CA5EF1B84}" type="parTrans" cxnId="{95D83334-763B-4B69-A6B5-51EEE92F1A0B}">
      <dgm:prSet/>
      <dgm:spPr/>
      <dgm:t>
        <a:bodyPr/>
        <a:lstStyle/>
        <a:p>
          <a:endParaRPr lang="en-US"/>
        </a:p>
      </dgm:t>
    </dgm:pt>
    <dgm:pt modelId="{9ADD563D-6D41-44D8-8C05-E2822D8D31FC}" type="sibTrans" cxnId="{95D83334-763B-4B69-A6B5-51EEE92F1A0B}">
      <dgm:prSet/>
      <dgm:spPr/>
      <dgm:t>
        <a:bodyPr/>
        <a:lstStyle/>
        <a:p>
          <a:endParaRPr lang="en-US"/>
        </a:p>
      </dgm:t>
    </dgm:pt>
    <dgm:pt modelId="{E557CE4A-269A-48B6-9052-8032E39F018B}">
      <dgm:prSet/>
      <dgm:spPr/>
      <dgm:t>
        <a:bodyPr/>
        <a:lstStyle/>
        <a:p>
          <a:r>
            <a:rPr lang="en-US" b="1" dirty="0"/>
            <a:t>$80,000 </a:t>
          </a:r>
          <a:r>
            <a:rPr lang="en-US" dirty="0"/>
            <a:t>(salary/fringe per year is requested) multiplied by 3 (number of years of grant term) = $</a:t>
          </a:r>
          <a:r>
            <a:rPr lang="en-US" b="1" dirty="0"/>
            <a:t>250,000 </a:t>
          </a:r>
          <a:r>
            <a:rPr lang="en-US" dirty="0"/>
            <a:t>(total salary/fringe amount) </a:t>
          </a:r>
        </a:p>
      </dgm:t>
    </dgm:pt>
    <dgm:pt modelId="{0408CF5D-8287-4887-9948-63A867BF6A93}" type="parTrans" cxnId="{CF1693EC-973E-48A3-8554-25207071043B}">
      <dgm:prSet/>
      <dgm:spPr/>
      <dgm:t>
        <a:bodyPr/>
        <a:lstStyle/>
        <a:p>
          <a:endParaRPr lang="en-US"/>
        </a:p>
      </dgm:t>
    </dgm:pt>
    <dgm:pt modelId="{F495B6A3-E621-48F8-80E5-2519A52C48E3}" type="sibTrans" cxnId="{CF1693EC-973E-48A3-8554-25207071043B}">
      <dgm:prSet/>
      <dgm:spPr/>
      <dgm:t>
        <a:bodyPr/>
        <a:lstStyle/>
        <a:p>
          <a:endParaRPr lang="en-US"/>
        </a:p>
      </dgm:t>
    </dgm:pt>
    <dgm:pt modelId="{605268F5-7487-4E5E-ADC1-727011D6EB93}" type="pres">
      <dgm:prSet presAssocID="{C913CF9B-4C89-492F-8709-3683398DD16B}" presName="Name0" presStyleCnt="0">
        <dgm:presLayoutVars>
          <dgm:dir/>
          <dgm:animLvl val="lvl"/>
          <dgm:resizeHandles val="exact"/>
        </dgm:presLayoutVars>
      </dgm:prSet>
      <dgm:spPr/>
    </dgm:pt>
    <dgm:pt modelId="{F446AA61-8BA1-4766-A775-8E62406FECD2}" type="pres">
      <dgm:prSet presAssocID="{B6DAA9CF-7C7E-4616-9BF7-27886A0F5BE6}" presName="composite" presStyleCnt="0"/>
      <dgm:spPr/>
    </dgm:pt>
    <dgm:pt modelId="{91F65EF0-C48C-4B4A-AFD3-D9313D4C47D9}" type="pres">
      <dgm:prSet presAssocID="{B6DAA9CF-7C7E-4616-9BF7-27886A0F5BE6}" presName="parTx" presStyleLbl="alignNode1" presStyleIdx="0" presStyleCnt="4">
        <dgm:presLayoutVars>
          <dgm:chMax val="0"/>
          <dgm:chPref val="0"/>
        </dgm:presLayoutVars>
      </dgm:prSet>
      <dgm:spPr/>
    </dgm:pt>
    <dgm:pt modelId="{525976F5-E5E0-47D7-A40B-022DF1D50FC9}" type="pres">
      <dgm:prSet presAssocID="{B6DAA9CF-7C7E-4616-9BF7-27886A0F5BE6}" presName="desTx" presStyleLbl="alignAccFollowNode1" presStyleIdx="0" presStyleCnt="4">
        <dgm:presLayoutVars/>
      </dgm:prSet>
      <dgm:spPr/>
    </dgm:pt>
    <dgm:pt modelId="{260E05FA-219F-411E-96D3-3DB85CF3058C}" type="pres">
      <dgm:prSet presAssocID="{502F8B27-06A2-488E-A0EF-9FAD17FB7945}" presName="space" presStyleCnt="0"/>
      <dgm:spPr/>
    </dgm:pt>
    <dgm:pt modelId="{726DBC5E-C16C-49FA-B357-F1F72AD42AA5}" type="pres">
      <dgm:prSet presAssocID="{F7F54D02-2B4D-4E09-91CD-B28C29CD58CE}" presName="composite" presStyleCnt="0"/>
      <dgm:spPr/>
    </dgm:pt>
    <dgm:pt modelId="{DE67BE5C-392F-4C48-BB06-3E6BC241A5D8}" type="pres">
      <dgm:prSet presAssocID="{F7F54D02-2B4D-4E09-91CD-B28C29CD58CE}" presName="parTx" presStyleLbl="alignNode1" presStyleIdx="1" presStyleCnt="4">
        <dgm:presLayoutVars>
          <dgm:chMax val="0"/>
          <dgm:chPref val="0"/>
        </dgm:presLayoutVars>
      </dgm:prSet>
      <dgm:spPr/>
    </dgm:pt>
    <dgm:pt modelId="{4EA81AA3-0BEF-4EEC-AD91-E9EFAD711BF8}" type="pres">
      <dgm:prSet presAssocID="{F7F54D02-2B4D-4E09-91CD-B28C29CD58CE}" presName="desTx" presStyleLbl="alignAccFollowNode1" presStyleIdx="1" presStyleCnt="4">
        <dgm:presLayoutVars/>
      </dgm:prSet>
      <dgm:spPr/>
    </dgm:pt>
    <dgm:pt modelId="{BEA48225-B8DD-4A4F-AB48-EFAFC896E5CA}" type="pres">
      <dgm:prSet presAssocID="{7131BF48-1AED-4568-979E-A438DBC3E8C1}" presName="space" presStyleCnt="0"/>
      <dgm:spPr/>
    </dgm:pt>
    <dgm:pt modelId="{C4027FFE-F4DF-4934-ACCB-AAF64B735AA6}" type="pres">
      <dgm:prSet presAssocID="{DCD81E49-88F9-4372-8661-D1F0A2CE0685}" presName="composite" presStyleCnt="0"/>
      <dgm:spPr/>
    </dgm:pt>
    <dgm:pt modelId="{8F8F4984-4D2C-4679-9ECD-3DAB55F2C8C3}" type="pres">
      <dgm:prSet presAssocID="{DCD81E49-88F9-4372-8661-D1F0A2CE0685}" presName="parTx" presStyleLbl="alignNode1" presStyleIdx="2" presStyleCnt="4">
        <dgm:presLayoutVars>
          <dgm:chMax val="0"/>
          <dgm:chPref val="0"/>
        </dgm:presLayoutVars>
      </dgm:prSet>
      <dgm:spPr/>
    </dgm:pt>
    <dgm:pt modelId="{F5A91199-1F82-4D1B-89B4-BA25655DFBB4}" type="pres">
      <dgm:prSet presAssocID="{DCD81E49-88F9-4372-8661-D1F0A2CE0685}" presName="desTx" presStyleLbl="alignAccFollowNode1" presStyleIdx="2" presStyleCnt="4">
        <dgm:presLayoutVars/>
      </dgm:prSet>
      <dgm:spPr/>
    </dgm:pt>
    <dgm:pt modelId="{03345347-39B6-45E5-9DB9-FA93590B7AB5}" type="pres">
      <dgm:prSet presAssocID="{5F7131BB-66D3-4F03-B050-504176CF3CBA}" presName="space" presStyleCnt="0"/>
      <dgm:spPr/>
    </dgm:pt>
    <dgm:pt modelId="{161CDAA9-DD6B-4EBE-900A-2D8BDDD3CA10}" type="pres">
      <dgm:prSet presAssocID="{E7B73140-0434-4E63-8891-1B320F4C9534}" presName="composite" presStyleCnt="0"/>
      <dgm:spPr/>
    </dgm:pt>
    <dgm:pt modelId="{74BA7F6E-43FF-457A-BFEF-8E90C4E79CA0}" type="pres">
      <dgm:prSet presAssocID="{E7B73140-0434-4E63-8891-1B320F4C9534}" presName="parTx" presStyleLbl="alignNode1" presStyleIdx="3" presStyleCnt="4">
        <dgm:presLayoutVars>
          <dgm:chMax val="0"/>
          <dgm:chPref val="0"/>
        </dgm:presLayoutVars>
      </dgm:prSet>
      <dgm:spPr/>
    </dgm:pt>
    <dgm:pt modelId="{93FE5D39-A180-47FD-BF0D-D1FF898A96D4}" type="pres">
      <dgm:prSet presAssocID="{E7B73140-0434-4E63-8891-1B320F4C9534}" presName="desTx" presStyleLbl="alignAccFollowNode1" presStyleIdx="3" presStyleCnt="4">
        <dgm:presLayoutVars/>
      </dgm:prSet>
      <dgm:spPr/>
    </dgm:pt>
  </dgm:ptLst>
  <dgm:cxnLst>
    <dgm:cxn modelId="{782BB117-6F53-44FF-8938-A67DBC095F57}" type="presOf" srcId="{6F008AB9-A84F-401F-B7B7-6B76CD635641}" destId="{F5A91199-1F82-4D1B-89B4-BA25655DFBB4}" srcOrd="0" destOrd="0" presId="urn:microsoft.com/office/officeart/2016/7/layout/ChevronBlockProcess"/>
    <dgm:cxn modelId="{526E6218-9926-4562-B107-AB4E3D68FA19}" srcId="{DCD81E49-88F9-4372-8661-D1F0A2CE0685}" destId="{6F008AB9-A84F-401F-B7B7-6B76CD635641}" srcOrd="0" destOrd="0" parTransId="{AF93AA3B-E5C9-4720-8515-95BA0CF47EEE}" sibTransId="{83EA5E1A-34D5-49F6-A5DB-BC59B022BBA8}"/>
    <dgm:cxn modelId="{2A5D7D33-AE66-4562-B0A0-A4E822768388}" type="presOf" srcId="{1E23CC5D-E8BE-4767-B4FF-B67A3E584EC8}" destId="{93FE5D39-A180-47FD-BF0D-D1FF898A96D4}" srcOrd="0" destOrd="0" presId="urn:microsoft.com/office/officeart/2016/7/layout/ChevronBlockProcess"/>
    <dgm:cxn modelId="{95D83334-763B-4B69-A6B5-51EEE92F1A0B}" srcId="{1E23CC5D-E8BE-4767-B4FF-B67A3E584EC8}" destId="{0C32C895-2D56-468E-99B7-C7B60F9A102F}" srcOrd="0" destOrd="0" parTransId="{81649E5B-5975-4824-A740-C13CA5EF1B84}" sibTransId="{9ADD563D-6D41-44D8-8C05-E2822D8D31FC}"/>
    <dgm:cxn modelId="{5F415236-6A66-43B3-8FC8-4EB3F4C775E5}" type="presOf" srcId="{C913CF9B-4C89-492F-8709-3683398DD16B}" destId="{605268F5-7487-4E5E-ADC1-727011D6EB93}" srcOrd="0" destOrd="0" presId="urn:microsoft.com/office/officeart/2016/7/layout/ChevronBlockProcess"/>
    <dgm:cxn modelId="{D5A67941-B15E-4ABA-B043-59CEBCB97E7B}" srcId="{B6DAA9CF-7C7E-4616-9BF7-27886A0F5BE6}" destId="{BEC5196B-2D63-4DFB-AD47-88BDD2BFEA6F}" srcOrd="0" destOrd="0" parTransId="{C346706E-062D-4D24-A6EF-B92C687BE5A9}" sibTransId="{02C34392-125A-458C-AD17-FC732A111A7D}"/>
    <dgm:cxn modelId="{82F8C445-1771-4454-9180-EEE5A7EF5EFC}" type="presOf" srcId="{4FFC60AC-6EB3-462B-8F98-5950AB15F7BD}" destId="{4EA81AA3-0BEF-4EEC-AD91-E9EFAD711BF8}" srcOrd="0" destOrd="1" presId="urn:microsoft.com/office/officeart/2016/7/layout/ChevronBlockProcess"/>
    <dgm:cxn modelId="{2406886A-D468-44A7-8702-C633BEAB8328}" srcId="{DEC0F762-EBBA-4010-9F99-D7A99AD1F022}" destId="{4FFC60AC-6EB3-462B-8F98-5950AB15F7BD}" srcOrd="0" destOrd="0" parTransId="{1045C004-5926-4B7C-8BC0-C00ABB16B3F0}" sibTransId="{CF1797B1-E0B9-4FFA-8690-429B763244A3}"/>
    <dgm:cxn modelId="{28D45E7D-39D1-4B58-BAFD-457313ABFCA6}" srcId="{C913CF9B-4C89-492F-8709-3683398DD16B}" destId="{F7F54D02-2B4D-4E09-91CD-B28C29CD58CE}" srcOrd="1" destOrd="0" parTransId="{FB817822-0B92-4B45-AB52-ECE18FC01FAC}" sibTransId="{7131BF48-1AED-4568-979E-A438DBC3E8C1}"/>
    <dgm:cxn modelId="{A87FB983-4797-446F-BED0-2E5640CBFEE5}" srcId="{F7F54D02-2B4D-4E09-91CD-B28C29CD58CE}" destId="{DEC0F762-EBBA-4010-9F99-D7A99AD1F022}" srcOrd="0" destOrd="0" parTransId="{F3B1DA45-2226-4094-A663-2B5133E1F50F}" sibTransId="{9F0B4A41-378A-40F5-AA40-7BF0A0D9E139}"/>
    <dgm:cxn modelId="{C0F4E683-9C7F-401F-B19A-0A3F41933D8D}" srcId="{E7B73140-0434-4E63-8891-1B320F4C9534}" destId="{1E23CC5D-E8BE-4767-B4FF-B67A3E584EC8}" srcOrd="0" destOrd="0" parTransId="{9C345FAF-69DD-4FB9-A252-220B2194E444}" sibTransId="{ED5767BD-14F7-4196-81AC-F5042B4FF91F}"/>
    <dgm:cxn modelId="{76E69984-11A5-4026-B041-348230F37097}" srcId="{C913CF9B-4C89-492F-8709-3683398DD16B}" destId="{E7B73140-0434-4E63-8891-1B320F4C9534}" srcOrd="3" destOrd="0" parTransId="{D06FC779-0572-4C9B-B96C-1186202541EC}" sibTransId="{183FAA36-52E4-43E1-B2F4-B80846E60726}"/>
    <dgm:cxn modelId="{207E6685-DEC5-4540-BCA5-DF51323514CC}" srcId="{6F008AB9-A84F-401F-B7B7-6B76CD635641}" destId="{9E34DD8E-29E1-496E-A033-3FF60AEAC5C7}" srcOrd="0" destOrd="0" parTransId="{55C968F2-0A98-45F6-B81C-935C69D75A03}" sibTransId="{BA060A56-F877-43D7-AA72-8DE77AEF91D1}"/>
    <dgm:cxn modelId="{C53B5F93-BA54-4B45-AB47-78945799D6F6}" type="presOf" srcId="{E557CE4A-269A-48B6-9052-8032E39F018B}" destId="{525976F5-E5E0-47D7-A40B-022DF1D50FC9}" srcOrd="0" destOrd="1" presId="urn:microsoft.com/office/officeart/2016/7/layout/ChevronBlockProcess"/>
    <dgm:cxn modelId="{6031FB97-AA76-4E82-AA94-FE284D7318DC}" type="presOf" srcId="{E7B73140-0434-4E63-8891-1B320F4C9534}" destId="{74BA7F6E-43FF-457A-BFEF-8E90C4E79CA0}" srcOrd="0" destOrd="0" presId="urn:microsoft.com/office/officeart/2016/7/layout/ChevronBlockProcess"/>
    <dgm:cxn modelId="{755E00A2-450D-49B7-8349-F5CE82613775}" type="presOf" srcId="{BEC5196B-2D63-4DFB-AD47-88BDD2BFEA6F}" destId="{525976F5-E5E0-47D7-A40B-022DF1D50FC9}" srcOrd="0" destOrd="0" presId="urn:microsoft.com/office/officeart/2016/7/layout/ChevronBlockProcess"/>
    <dgm:cxn modelId="{A4837CAF-3EAB-4381-B934-3C3DA74BE939}" type="presOf" srcId="{F7F54D02-2B4D-4E09-91CD-B28C29CD58CE}" destId="{DE67BE5C-392F-4C48-BB06-3E6BC241A5D8}" srcOrd="0" destOrd="0" presId="urn:microsoft.com/office/officeart/2016/7/layout/ChevronBlockProcess"/>
    <dgm:cxn modelId="{267FF0B3-B396-417D-B110-E4C0A18478AB}" srcId="{C913CF9B-4C89-492F-8709-3683398DD16B}" destId="{B6DAA9CF-7C7E-4616-9BF7-27886A0F5BE6}" srcOrd="0" destOrd="0" parTransId="{A7D0B616-DFE2-44F2-98E7-1530941D2103}" sibTransId="{502F8B27-06A2-488E-A0EF-9FAD17FB7945}"/>
    <dgm:cxn modelId="{430A30B6-17CE-4F67-8148-2AF948FA15CF}" type="presOf" srcId="{0C32C895-2D56-468E-99B7-C7B60F9A102F}" destId="{93FE5D39-A180-47FD-BF0D-D1FF898A96D4}" srcOrd="0" destOrd="1" presId="urn:microsoft.com/office/officeart/2016/7/layout/ChevronBlockProcess"/>
    <dgm:cxn modelId="{20BF91D1-D92C-4054-9CAB-3A9543964CD7}" type="presOf" srcId="{9E34DD8E-29E1-496E-A033-3FF60AEAC5C7}" destId="{F5A91199-1F82-4D1B-89B4-BA25655DFBB4}" srcOrd="0" destOrd="1" presId="urn:microsoft.com/office/officeart/2016/7/layout/ChevronBlockProcess"/>
    <dgm:cxn modelId="{DFD85ED4-04CB-42C0-8E26-F1C9000BD9E0}" type="presOf" srcId="{DCD81E49-88F9-4372-8661-D1F0A2CE0685}" destId="{8F8F4984-4D2C-4679-9ECD-3DAB55F2C8C3}" srcOrd="0" destOrd="0" presId="urn:microsoft.com/office/officeart/2016/7/layout/ChevronBlockProcess"/>
    <dgm:cxn modelId="{33AB5FD4-CFD9-4E61-B547-758F0EB4383D}" type="presOf" srcId="{B6DAA9CF-7C7E-4616-9BF7-27886A0F5BE6}" destId="{91F65EF0-C48C-4B4A-AFD3-D9313D4C47D9}" srcOrd="0" destOrd="0" presId="urn:microsoft.com/office/officeart/2016/7/layout/ChevronBlockProcess"/>
    <dgm:cxn modelId="{0FB859D6-1584-4BFA-A7BB-FC2CA28D7EBF}" type="presOf" srcId="{DEC0F762-EBBA-4010-9F99-D7A99AD1F022}" destId="{4EA81AA3-0BEF-4EEC-AD91-E9EFAD711BF8}" srcOrd="0" destOrd="0" presId="urn:microsoft.com/office/officeart/2016/7/layout/ChevronBlockProcess"/>
    <dgm:cxn modelId="{CF1693EC-973E-48A3-8554-25207071043B}" srcId="{BEC5196B-2D63-4DFB-AD47-88BDD2BFEA6F}" destId="{E557CE4A-269A-48B6-9052-8032E39F018B}" srcOrd="0" destOrd="0" parTransId="{0408CF5D-8287-4887-9948-63A867BF6A93}" sibTransId="{F495B6A3-E621-48F8-80E5-2519A52C48E3}"/>
    <dgm:cxn modelId="{698F14F9-FFE7-4568-B5AA-1A220957044B}" srcId="{C913CF9B-4C89-492F-8709-3683398DD16B}" destId="{DCD81E49-88F9-4372-8661-D1F0A2CE0685}" srcOrd="2" destOrd="0" parTransId="{8FF7454C-BE27-4432-9685-FCD523C5B64E}" sibTransId="{5F7131BB-66D3-4F03-B050-504176CF3CBA}"/>
    <dgm:cxn modelId="{D15B3F00-4DA2-4307-9E9E-E323450799FF}" type="presParOf" srcId="{605268F5-7487-4E5E-ADC1-727011D6EB93}" destId="{F446AA61-8BA1-4766-A775-8E62406FECD2}" srcOrd="0" destOrd="0" presId="urn:microsoft.com/office/officeart/2016/7/layout/ChevronBlockProcess"/>
    <dgm:cxn modelId="{03E589B3-D541-459E-A8FF-6BA5345454A3}" type="presParOf" srcId="{F446AA61-8BA1-4766-A775-8E62406FECD2}" destId="{91F65EF0-C48C-4B4A-AFD3-D9313D4C47D9}" srcOrd="0" destOrd="0" presId="urn:microsoft.com/office/officeart/2016/7/layout/ChevronBlockProcess"/>
    <dgm:cxn modelId="{C8516F08-9107-4AA0-9B1F-2F15DA2B9595}" type="presParOf" srcId="{F446AA61-8BA1-4766-A775-8E62406FECD2}" destId="{525976F5-E5E0-47D7-A40B-022DF1D50FC9}" srcOrd="1" destOrd="0" presId="urn:microsoft.com/office/officeart/2016/7/layout/ChevronBlockProcess"/>
    <dgm:cxn modelId="{CB099A3E-B622-4628-A3E5-E0A36C7D520E}" type="presParOf" srcId="{605268F5-7487-4E5E-ADC1-727011D6EB93}" destId="{260E05FA-219F-411E-96D3-3DB85CF3058C}" srcOrd="1" destOrd="0" presId="urn:microsoft.com/office/officeart/2016/7/layout/ChevronBlockProcess"/>
    <dgm:cxn modelId="{2E18D081-D2EC-4C5F-AF45-56FD1B651C35}" type="presParOf" srcId="{605268F5-7487-4E5E-ADC1-727011D6EB93}" destId="{726DBC5E-C16C-49FA-B357-F1F72AD42AA5}" srcOrd="2" destOrd="0" presId="urn:microsoft.com/office/officeart/2016/7/layout/ChevronBlockProcess"/>
    <dgm:cxn modelId="{418B2CF6-CC09-4D61-9B6F-657421DB2DEC}" type="presParOf" srcId="{726DBC5E-C16C-49FA-B357-F1F72AD42AA5}" destId="{DE67BE5C-392F-4C48-BB06-3E6BC241A5D8}" srcOrd="0" destOrd="0" presId="urn:microsoft.com/office/officeart/2016/7/layout/ChevronBlockProcess"/>
    <dgm:cxn modelId="{7A31E0F4-E9A8-4540-BAAF-584D287B5CDE}" type="presParOf" srcId="{726DBC5E-C16C-49FA-B357-F1F72AD42AA5}" destId="{4EA81AA3-0BEF-4EEC-AD91-E9EFAD711BF8}" srcOrd="1" destOrd="0" presId="urn:microsoft.com/office/officeart/2016/7/layout/ChevronBlockProcess"/>
    <dgm:cxn modelId="{D464C5F0-130E-4E0C-9AF6-2B405721E0B4}" type="presParOf" srcId="{605268F5-7487-4E5E-ADC1-727011D6EB93}" destId="{BEA48225-B8DD-4A4F-AB48-EFAFC896E5CA}" srcOrd="3" destOrd="0" presId="urn:microsoft.com/office/officeart/2016/7/layout/ChevronBlockProcess"/>
    <dgm:cxn modelId="{8D84F955-2226-42A9-AF4D-A18C04DEB55F}" type="presParOf" srcId="{605268F5-7487-4E5E-ADC1-727011D6EB93}" destId="{C4027FFE-F4DF-4934-ACCB-AAF64B735AA6}" srcOrd="4" destOrd="0" presId="urn:microsoft.com/office/officeart/2016/7/layout/ChevronBlockProcess"/>
    <dgm:cxn modelId="{0D3E26C0-0275-437C-9ABA-CB157B2AD894}" type="presParOf" srcId="{C4027FFE-F4DF-4934-ACCB-AAF64B735AA6}" destId="{8F8F4984-4D2C-4679-9ECD-3DAB55F2C8C3}" srcOrd="0" destOrd="0" presId="urn:microsoft.com/office/officeart/2016/7/layout/ChevronBlockProcess"/>
    <dgm:cxn modelId="{C0F45E65-222C-48E0-BB36-D4C2B6E7AC00}" type="presParOf" srcId="{C4027FFE-F4DF-4934-ACCB-AAF64B735AA6}" destId="{F5A91199-1F82-4D1B-89B4-BA25655DFBB4}" srcOrd="1" destOrd="0" presId="urn:microsoft.com/office/officeart/2016/7/layout/ChevronBlockProcess"/>
    <dgm:cxn modelId="{8DCC5C4A-D0F2-440F-9ABA-08BA87D227A9}" type="presParOf" srcId="{605268F5-7487-4E5E-ADC1-727011D6EB93}" destId="{03345347-39B6-45E5-9DB9-FA93590B7AB5}" srcOrd="5" destOrd="0" presId="urn:microsoft.com/office/officeart/2016/7/layout/ChevronBlockProcess"/>
    <dgm:cxn modelId="{6CE9F1CD-6C11-413F-B12B-7992ED5B6B9A}" type="presParOf" srcId="{605268F5-7487-4E5E-ADC1-727011D6EB93}" destId="{161CDAA9-DD6B-4EBE-900A-2D8BDDD3CA10}" srcOrd="6" destOrd="0" presId="urn:microsoft.com/office/officeart/2016/7/layout/ChevronBlockProcess"/>
    <dgm:cxn modelId="{56763528-DEA4-4F99-B8F8-263A6AD2BE3E}" type="presParOf" srcId="{161CDAA9-DD6B-4EBE-900A-2D8BDDD3CA10}" destId="{74BA7F6E-43FF-457A-BFEF-8E90C4E79CA0}" srcOrd="0" destOrd="0" presId="urn:microsoft.com/office/officeart/2016/7/layout/ChevronBlockProcess"/>
    <dgm:cxn modelId="{A6B37F34-034E-48F9-A46D-9BA3D3BC4923}" type="presParOf" srcId="{161CDAA9-DD6B-4EBE-900A-2D8BDDD3CA10}" destId="{93FE5D39-A180-47FD-BF0D-D1FF898A96D4}"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7A2B7-6631-42F8-9A84-355C1BB2EB98}">
      <dsp:nvSpPr>
        <dsp:cNvPr id="0" name=""/>
        <dsp:cNvSpPr/>
      </dsp:nvSpPr>
      <dsp:spPr>
        <a:xfrm>
          <a:off x="0" y="1023402"/>
          <a:ext cx="6666833"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F53812F-E63E-4805-8058-F52AE8AC9A1A}">
      <dsp:nvSpPr>
        <dsp:cNvPr id="0" name=""/>
        <dsp:cNvSpPr/>
      </dsp:nvSpPr>
      <dsp:spPr>
        <a:xfrm>
          <a:off x="333341" y="772482"/>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Approximate Funding Available:  $40 million</a:t>
          </a:r>
        </a:p>
      </dsp:txBody>
      <dsp:txXfrm>
        <a:off x="357839" y="796980"/>
        <a:ext cx="4617787" cy="452844"/>
      </dsp:txXfrm>
    </dsp:sp>
    <dsp:sp modelId="{FCAF0350-D0C1-43BF-BB7E-2BC2B9C90DA1}">
      <dsp:nvSpPr>
        <dsp:cNvPr id="0" name=""/>
        <dsp:cNvSpPr/>
      </dsp:nvSpPr>
      <dsp:spPr>
        <a:xfrm>
          <a:off x="0" y="1794522"/>
          <a:ext cx="6666833" cy="428400"/>
        </a:xfrm>
        <a:prstGeom prst="rect">
          <a:avLst/>
        </a:prstGeom>
        <a:solidFill>
          <a:schemeClr val="lt1">
            <a:alpha val="90000"/>
            <a:hueOff val="0"/>
            <a:satOff val="0"/>
            <a:lumOff val="0"/>
            <a:alphaOff val="0"/>
          </a:schemeClr>
        </a:soli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72BD7E14-4561-4A76-8331-4F63019DD003}">
      <dsp:nvSpPr>
        <dsp:cNvPr id="0" name=""/>
        <dsp:cNvSpPr/>
      </dsp:nvSpPr>
      <dsp:spPr>
        <a:xfrm>
          <a:off x="333341" y="1543602"/>
          <a:ext cx="4666783" cy="50184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Application Deadline: December X, 2025 </a:t>
          </a:r>
        </a:p>
      </dsp:txBody>
      <dsp:txXfrm>
        <a:off x="357839" y="1568100"/>
        <a:ext cx="4617787" cy="452844"/>
      </dsp:txXfrm>
    </dsp:sp>
    <dsp:sp modelId="{6155373D-7121-4EE9-95C2-3B769BB7687E}">
      <dsp:nvSpPr>
        <dsp:cNvPr id="0" name=""/>
        <dsp:cNvSpPr/>
      </dsp:nvSpPr>
      <dsp:spPr>
        <a:xfrm>
          <a:off x="0" y="2565642"/>
          <a:ext cx="6666833" cy="2573491"/>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0" algn="l" defTabSz="755650">
            <a:lnSpc>
              <a:spcPct val="90000"/>
            </a:lnSpc>
            <a:spcBef>
              <a:spcPct val="0"/>
            </a:spcBef>
            <a:spcAft>
              <a:spcPct val="15000"/>
            </a:spcAft>
            <a:buChar char="•"/>
          </a:pPr>
          <a:r>
            <a:rPr lang="en-US" sz="1700" kern="1200" dirty="0"/>
            <a:t>Public Housing Authorities (PHAs) </a:t>
          </a:r>
        </a:p>
        <a:p>
          <a:pPr marL="171450" lvl="1" indent="0" algn="l" defTabSz="755650">
            <a:lnSpc>
              <a:spcPct val="90000"/>
            </a:lnSpc>
            <a:spcBef>
              <a:spcPct val="0"/>
            </a:spcBef>
            <a:spcAft>
              <a:spcPct val="15000"/>
            </a:spcAft>
            <a:buChar char="•"/>
          </a:pPr>
          <a:r>
            <a:rPr lang="en-US" sz="1700" kern="1200"/>
            <a:t>Resident Associations </a:t>
          </a:r>
        </a:p>
        <a:p>
          <a:pPr marL="171450" lvl="1" indent="0" algn="l" defTabSz="755650">
            <a:lnSpc>
              <a:spcPct val="90000"/>
            </a:lnSpc>
            <a:spcBef>
              <a:spcPct val="0"/>
            </a:spcBef>
            <a:spcAft>
              <a:spcPct val="15000"/>
            </a:spcAft>
            <a:buChar char="•"/>
          </a:pPr>
          <a:r>
            <a:rPr lang="en-US" sz="1700" kern="1200" dirty="0"/>
            <a:t>Tribes/Tribally Designated Housing Entities</a:t>
          </a:r>
        </a:p>
        <a:p>
          <a:pPr marL="171450" lvl="1" indent="0" algn="l" defTabSz="755650">
            <a:lnSpc>
              <a:spcPct val="90000"/>
            </a:lnSpc>
            <a:spcBef>
              <a:spcPct val="0"/>
            </a:spcBef>
            <a:spcAft>
              <a:spcPct val="15000"/>
            </a:spcAft>
            <a:buChar char="•"/>
          </a:pPr>
          <a:r>
            <a:rPr lang="en-US" sz="1700" kern="1200"/>
            <a:t>501(c)(3) Nonprofit Organization </a:t>
          </a:r>
        </a:p>
        <a:p>
          <a:pPr marL="171450" lvl="1" indent="0" algn="l" defTabSz="755650">
            <a:lnSpc>
              <a:spcPct val="90000"/>
            </a:lnSpc>
            <a:spcBef>
              <a:spcPct val="0"/>
            </a:spcBef>
            <a:spcAft>
              <a:spcPct val="15000"/>
            </a:spcAft>
            <a:buChar char="•"/>
          </a:pPr>
          <a:r>
            <a:rPr lang="en-US" sz="1700" kern="1200" dirty="0"/>
            <a:t>Multifamily Owners</a:t>
          </a:r>
        </a:p>
        <a:p>
          <a:pPr marL="91440" lvl="1" indent="0" algn="just" defTabSz="755650">
            <a:lnSpc>
              <a:spcPct val="90000"/>
            </a:lnSpc>
            <a:spcBef>
              <a:spcPct val="0"/>
            </a:spcBef>
            <a:spcAft>
              <a:spcPct val="15000"/>
            </a:spcAft>
            <a:buNone/>
          </a:pPr>
          <a:r>
            <a:rPr lang="en-US" sz="1700" kern="1200" dirty="0"/>
            <a:t>Applicants must apply to either serve public housing , RAD PBRA, RAD PBV, or NAHASDA-assisted residents. See NOFO for details on eligibility requirements. </a:t>
          </a:r>
        </a:p>
      </dsp:txBody>
      <dsp:txXfrm>
        <a:off x="0" y="2565642"/>
        <a:ext cx="6666833" cy="2573491"/>
      </dsp:txXfrm>
    </dsp:sp>
    <dsp:sp modelId="{F456B8C1-E83F-4ABC-9814-79B309DB4315}">
      <dsp:nvSpPr>
        <dsp:cNvPr id="0" name=""/>
        <dsp:cNvSpPr/>
      </dsp:nvSpPr>
      <dsp:spPr>
        <a:xfrm>
          <a:off x="333341" y="2314722"/>
          <a:ext cx="4666783" cy="50184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Eligible Applicants: </a:t>
          </a:r>
        </a:p>
      </dsp:txBody>
      <dsp:txXfrm>
        <a:off x="357839" y="2339220"/>
        <a:ext cx="4617787"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30A89-1ABD-4615-8509-383E9D706D90}">
      <dsp:nvSpPr>
        <dsp:cNvPr id="0" name=""/>
        <dsp:cNvSpPr/>
      </dsp:nvSpPr>
      <dsp:spPr>
        <a:xfrm>
          <a:off x="0" y="0"/>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C2AB2-1AC8-462C-A36E-746EEE597364}">
      <dsp:nvSpPr>
        <dsp:cNvPr id="0" name=""/>
        <dsp:cNvSpPr/>
      </dsp:nvSpPr>
      <dsp:spPr>
        <a:xfrm>
          <a:off x="0" y="0"/>
          <a:ext cx="5181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ROSS is a place-based program that targets the entire resident community</a:t>
          </a:r>
        </a:p>
      </dsp:txBody>
      <dsp:txXfrm>
        <a:off x="0" y="0"/>
        <a:ext cx="5181600" cy="1087834"/>
      </dsp:txXfrm>
    </dsp:sp>
    <dsp:sp modelId="{941E773B-FCE9-471B-8A37-BA50F608C9A7}">
      <dsp:nvSpPr>
        <dsp:cNvPr id="0" name=""/>
        <dsp:cNvSpPr/>
      </dsp:nvSpPr>
      <dsp:spPr>
        <a:xfrm>
          <a:off x="0" y="1087834"/>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31EC4-C506-4B4A-84D4-2B3107460CAE}">
      <dsp:nvSpPr>
        <dsp:cNvPr id="0" name=""/>
        <dsp:cNvSpPr/>
      </dsp:nvSpPr>
      <dsp:spPr>
        <a:xfrm>
          <a:off x="0" y="1087834"/>
          <a:ext cx="5181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It's designed to assist residents with making progress towards self-sufficiency goals. </a:t>
          </a:r>
        </a:p>
      </dsp:txBody>
      <dsp:txXfrm>
        <a:off x="0" y="1087834"/>
        <a:ext cx="5181600" cy="1087834"/>
      </dsp:txXfrm>
    </dsp:sp>
    <dsp:sp modelId="{05B5CAC8-C696-41DB-9070-9024FCBDA569}">
      <dsp:nvSpPr>
        <dsp:cNvPr id="0" name=""/>
        <dsp:cNvSpPr/>
      </dsp:nvSpPr>
      <dsp:spPr>
        <a:xfrm>
          <a:off x="0" y="2175669"/>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D9BD9C-E0FD-415B-9EB6-36E8FC6B14BF}">
      <dsp:nvSpPr>
        <dsp:cNvPr id="0" name=""/>
        <dsp:cNvSpPr/>
      </dsp:nvSpPr>
      <dsp:spPr>
        <a:xfrm>
          <a:off x="0" y="2175669"/>
          <a:ext cx="5181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This funding supports the role of a ROSS-SC. </a:t>
          </a:r>
        </a:p>
      </dsp:txBody>
      <dsp:txXfrm>
        <a:off x="0" y="2175669"/>
        <a:ext cx="5181600" cy="1087834"/>
      </dsp:txXfrm>
    </dsp:sp>
    <dsp:sp modelId="{95E57310-6770-40A6-B140-1CAB530DA60A}">
      <dsp:nvSpPr>
        <dsp:cNvPr id="0" name=""/>
        <dsp:cNvSpPr/>
      </dsp:nvSpPr>
      <dsp:spPr>
        <a:xfrm>
          <a:off x="0" y="3263503"/>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DD57C-AF4A-47AE-807E-D273506F619A}">
      <dsp:nvSpPr>
        <dsp:cNvPr id="0" name=""/>
        <dsp:cNvSpPr/>
      </dsp:nvSpPr>
      <dsp:spPr>
        <a:xfrm>
          <a:off x="0" y="3263503"/>
          <a:ext cx="5181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 ROSS-SC assesses resident needs and links them to supportive services and activities </a:t>
          </a:r>
        </a:p>
      </dsp:txBody>
      <dsp:txXfrm>
        <a:off x="0" y="3263503"/>
        <a:ext cx="5181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3D119-3AA1-4497-A433-EF7494BD8CD2}">
      <dsp:nvSpPr>
        <dsp:cNvPr id="0" name=""/>
        <dsp:cNvSpPr/>
      </dsp:nvSpPr>
      <dsp:spPr>
        <a:xfrm>
          <a:off x="0" y="226269"/>
          <a:ext cx="10515600" cy="874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Only for the salary and fringe of the ROSS-SC.</a:t>
          </a:r>
        </a:p>
        <a:p>
          <a:pPr marL="114300" lvl="1" indent="-114300" algn="l" defTabSz="666750">
            <a:lnSpc>
              <a:spcPct val="90000"/>
            </a:lnSpc>
            <a:spcBef>
              <a:spcPct val="0"/>
            </a:spcBef>
            <a:spcAft>
              <a:spcPct val="15000"/>
            </a:spcAft>
            <a:buChar char="•"/>
          </a:pPr>
          <a:r>
            <a:rPr lang="en-US" sz="1500" kern="1200"/>
            <a:t>Salary and fringe funding request must be supported by BLS data.</a:t>
          </a:r>
        </a:p>
      </dsp:txBody>
      <dsp:txXfrm>
        <a:off x="0" y="226269"/>
        <a:ext cx="10515600" cy="874125"/>
      </dsp:txXfrm>
    </dsp:sp>
    <dsp:sp modelId="{AA39128C-D03F-4B71-9D64-53847F2A811A}">
      <dsp:nvSpPr>
        <dsp:cNvPr id="0" name=""/>
        <dsp:cNvSpPr/>
      </dsp:nvSpPr>
      <dsp:spPr>
        <a:xfrm>
          <a:off x="525780" y="4868"/>
          <a:ext cx="7360920"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defRPr b="1"/>
          </a:pPr>
          <a:r>
            <a:rPr lang="en-US" sz="1500" u="sng" kern="1200"/>
            <a:t>Salary and Fringe Benefits</a:t>
          </a:r>
          <a:endParaRPr lang="en-US" sz="1500" kern="1200"/>
        </a:p>
      </dsp:txBody>
      <dsp:txXfrm>
        <a:off x="547396" y="26484"/>
        <a:ext cx="7317688" cy="399568"/>
      </dsp:txXfrm>
    </dsp:sp>
    <dsp:sp modelId="{EBCB93A4-57D7-4A6B-A6F1-2032BA341AD3}">
      <dsp:nvSpPr>
        <dsp:cNvPr id="0" name=""/>
        <dsp:cNvSpPr/>
      </dsp:nvSpPr>
      <dsp:spPr>
        <a:xfrm>
          <a:off x="0" y="1402794"/>
          <a:ext cx="10515600" cy="8741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Training and Travel Costs must be for the professional and/or program development of the ROSS-SC.</a:t>
          </a:r>
        </a:p>
        <a:p>
          <a:pPr marL="114300" lvl="1" indent="-114300" algn="l" defTabSz="666750">
            <a:lnSpc>
              <a:spcPct val="90000"/>
            </a:lnSpc>
            <a:spcBef>
              <a:spcPct val="0"/>
            </a:spcBef>
            <a:spcAft>
              <a:spcPct val="15000"/>
            </a:spcAft>
            <a:buChar char="•"/>
          </a:pPr>
          <a:r>
            <a:rPr lang="en-US" sz="1500" kern="1200" dirty="0"/>
            <a:t>The maximum amount is $2,500 per year. </a:t>
          </a:r>
        </a:p>
      </dsp:txBody>
      <dsp:txXfrm>
        <a:off x="0" y="1402794"/>
        <a:ext cx="10515600" cy="874125"/>
      </dsp:txXfrm>
    </dsp:sp>
    <dsp:sp modelId="{C3A9D2FB-FD96-42B4-8546-9052CD9CC7E9}">
      <dsp:nvSpPr>
        <dsp:cNvPr id="0" name=""/>
        <dsp:cNvSpPr/>
      </dsp:nvSpPr>
      <dsp:spPr>
        <a:xfrm>
          <a:off x="525780" y="1181394"/>
          <a:ext cx="7360920" cy="442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defRPr b="1"/>
          </a:pPr>
          <a:r>
            <a:rPr lang="en-US" sz="1500" u="sng" kern="1200"/>
            <a:t>Training and Travel </a:t>
          </a:r>
          <a:endParaRPr lang="en-US" sz="1500" kern="1200"/>
        </a:p>
      </dsp:txBody>
      <dsp:txXfrm>
        <a:off x="547396" y="1203010"/>
        <a:ext cx="7317688" cy="399568"/>
      </dsp:txXfrm>
    </dsp:sp>
    <dsp:sp modelId="{899CB047-850C-41A3-BD8C-B4872DFA54BA}">
      <dsp:nvSpPr>
        <dsp:cNvPr id="0" name=""/>
        <dsp:cNvSpPr/>
      </dsp:nvSpPr>
      <dsp:spPr>
        <a:xfrm>
          <a:off x="0" y="2579319"/>
          <a:ext cx="10515600" cy="10867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Funds may only be used to support the ROSS Program.</a:t>
          </a:r>
        </a:p>
        <a:p>
          <a:pPr marL="114300" lvl="1" indent="-114300" algn="l" defTabSz="666750">
            <a:lnSpc>
              <a:spcPct val="90000"/>
            </a:lnSpc>
            <a:spcBef>
              <a:spcPct val="0"/>
            </a:spcBef>
            <a:spcAft>
              <a:spcPct val="15000"/>
            </a:spcAft>
            <a:buChar char="•"/>
          </a:pPr>
          <a:r>
            <a:rPr lang="en-US" sz="1500" kern="1200" dirty="0"/>
            <a:t>The maximum funding for administrative costs may not exceed 10% of the combined salary/fringe and training level amounts per position.</a:t>
          </a:r>
        </a:p>
      </dsp:txBody>
      <dsp:txXfrm>
        <a:off x="0" y="2579319"/>
        <a:ext cx="10515600" cy="1086750"/>
      </dsp:txXfrm>
    </dsp:sp>
    <dsp:sp modelId="{9378E155-B32F-41E2-821F-C32E7515B1B1}">
      <dsp:nvSpPr>
        <dsp:cNvPr id="0" name=""/>
        <dsp:cNvSpPr/>
      </dsp:nvSpPr>
      <dsp:spPr>
        <a:xfrm>
          <a:off x="525780" y="2357919"/>
          <a:ext cx="7360920" cy="4428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defRPr b="1"/>
          </a:pPr>
          <a:r>
            <a:rPr lang="en-US" sz="1500" u="sng" kern="1200"/>
            <a:t>Administrative Costs</a:t>
          </a:r>
          <a:endParaRPr lang="en-US" sz="1500" kern="1200"/>
        </a:p>
      </dsp:txBody>
      <dsp:txXfrm>
        <a:off x="547396" y="2379535"/>
        <a:ext cx="7317688" cy="399568"/>
      </dsp:txXfrm>
    </dsp:sp>
    <dsp:sp modelId="{AAC23AB7-6F53-49CC-A46E-887627A7848C}">
      <dsp:nvSpPr>
        <dsp:cNvPr id="0" name=""/>
        <dsp:cNvSpPr/>
      </dsp:nvSpPr>
      <dsp:spPr>
        <a:xfrm>
          <a:off x="0" y="3968469"/>
          <a:ext cx="1051560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D3F3716-0ADC-4B90-B1EE-D57E74B6454C}">
      <dsp:nvSpPr>
        <dsp:cNvPr id="0" name=""/>
        <dsp:cNvSpPr/>
      </dsp:nvSpPr>
      <dsp:spPr>
        <a:xfrm>
          <a:off x="525780" y="3747069"/>
          <a:ext cx="7360920"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defRPr b="1"/>
          </a:pPr>
          <a:r>
            <a:rPr lang="en-US" sz="1500" b="1" i="1" kern="1200" dirty="0"/>
            <a:t>Request ONLY the amount you need.</a:t>
          </a:r>
          <a:endParaRPr lang="en-US" sz="1500" kern="1200" dirty="0"/>
        </a:p>
      </dsp:txBody>
      <dsp:txXfrm>
        <a:off x="547396" y="3768685"/>
        <a:ext cx="7317688"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65EF0-C48C-4B4A-AFD3-D9313D4C47D9}">
      <dsp:nvSpPr>
        <dsp:cNvPr id="0" name=""/>
        <dsp:cNvSpPr/>
      </dsp:nvSpPr>
      <dsp:spPr>
        <a:xfrm>
          <a:off x="12110" y="134089"/>
          <a:ext cx="2662239" cy="798671"/>
        </a:xfrm>
        <a:prstGeom prst="chevron">
          <a:avLst>
            <a:gd name="adj" fmla="val 30000"/>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dirty="0"/>
            <a:t>STEP 1</a:t>
          </a:r>
        </a:p>
      </dsp:txBody>
      <dsp:txXfrm>
        <a:off x="251711" y="134089"/>
        <a:ext cx="2183037" cy="798671"/>
      </dsp:txXfrm>
    </dsp:sp>
    <dsp:sp modelId="{525976F5-E5E0-47D7-A40B-022DF1D50FC9}">
      <dsp:nvSpPr>
        <dsp:cNvPr id="0" name=""/>
        <dsp:cNvSpPr/>
      </dsp:nvSpPr>
      <dsp:spPr>
        <a:xfrm>
          <a:off x="12110" y="932761"/>
          <a:ext cx="2422638" cy="3284487"/>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r>
            <a:rPr lang="en-US" sz="2000" kern="1200" dirty="0"/>
            <a:t>Salary and Fringe Amount, if</a:t>
          </a:r>
        </a:p>
        <a:p>
          <a:pPr marL="171450" lvl="1" indent="-171450" algn="l" defTabSz="711200">
            <a:lnSpc>
              <a:spcPct val="90000"/>
            </a:lnSpc>
            <a:spcBef>
              <a:spcPct val="0"/>
            </a:spcBef>
            <a:spcAft>
              <a:spcPct val="15000"/>
            </a:spcAft>
            <a:buChar char="•"/>
          </a:pPr>
          <a:r>
            <a:rPr lang="en-US" sz="1600" b="1" kern="1200" dirty="0"/>
            <a:t>$80,000 </a:t>
          </a:r>
          <a:r>
            <a:rPr lang="en-US" sz="1600" kern="1200" dirty="0"/>
            <a:t>(salary/fringe per year is requested) multiplied by 3 (number of years of grant term) = $</a:t>
          </a:r>
          <a:r>
            <a:rPr lang="en-US" sz="1600" b="1" kern="1200" dirty="0"/>
            <a:t>250,000 </a:t>
          </a:r>
          <a:r>
            <a:rPr lang="en-US" sz="1600" kern="1200" dirty="0"/>
            <a:t>(total salary/fringe amount) </a:t>
          </a:r>
        </a:p>
      </dsp:txBody>
      <dsp:txXfrm>
        <a:off x="12110" y="932761"/>
        <a:ext cx="2422638" cy="3284487"/>
      </dsp:txXfrm>
    </dsp:sp>
    <dsp:sp modelId="{DE67BE5C-392F-4C48-BB06-3E6BC241A5D8}">
      <dsp:nvSpPr>
        <dsp:cNvPr id="0" name=""/>
        <dsp:cNvSpPr/>
      </dsp:nvSpPr>
      <dsp:spPr>
        <a:xfrm>
          <a:off x="2621823" y="134089"/>
          <a:ext cx="2662239" cy="798671"/>
        </a:xfrm>
        <a:prstGeom prst="chevron">
          <a:avLst>
            <a:gd name="adj" fmla="val 30000"/>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STEP 2</a:t>
          </a:r>
        </a:p>
      </dsp:txBody>
      <dsp:txXfrm>
        <a:off x="2861424" y="134089"/>
        <a:ext cx="2183037" cy="798671"/>
      </dsp:txXfrm>
    </dsp:sp>
    <dsp:sp modelId="{4EA81AA3-0BEF-4EEC-AD91-E9EFAD711BF8}">
      <dsp:nvSpPr>
        <dsp:cNvPr id="0" name=""/>
        <dsp:cNvSpPr/>
      </dsp:nvSpPr>
      <dsp:spPr>
        <a:xfrm>
          <a:off x="2621823" y="932761"/>
          <a:ext cx="2422638" cy="3284487"/>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r>
            <a:rPr lang="en-US" sz="2000" kern="1200"/>
            <a:t>Training/Travel Cost Amount: </a:t>
          </a:r>
        </a:p>
        <a:p>
          <a:pPr marL="171450" lvl="1" indent="-171450" algn="l" defTabSz="711200">
            <a:lnSpc>
              <a:spcPct val="90000"/>
            </a:lnSpc>
            <a:spcBef>
              <a:spcPct val="0"/>
            </a:spcBef>
            <a:spcAft>
              <a:spcPct val="15000"/>
            </a:spcAft>
            <a:buChar char="•"/>
          </a:pPr>
          <a:r>
            <a:rPr lang="en-US" sz="1600" b="1" kern="1200"/>
            <a:t>$2,500 </a:t>
          </a:r>
          <a:r>
            <a:rPr lang="en-US" sz="1600" kern="1200"/>
            <a:t>(training cost per year) multiplied by 3 (number years of grant term) = $</a:t>
          </a:r>
          <a:r>
            <a:rPr lang="en-US" sz="1600" b="1" kern="1200"/>
            <a:t>7,500</a:t>
          </a:r>
          <a:r>
            <a:rPr lang="en-US" sz="1600" kern="1200"/>
            <a:t> (total training cost) </a:t>
          </a:r>
        </a:p>
      </dsp:txBody>
      <dsp:txXfrm>
        <a:off x="2621823" y="932761"/>
        <a:ext cx="2422638" cy="3284487"/>
      </dsp:txXfrm>
    </dsp:sp>
    <dsp:sp modelId="{8F8F4984-4D2C-4679-9ECD-3DAB55F2C8C3}">
      <dsp:nvSpPr>
        <dsp:cNvPr id="0" name=""/>
        <dsp:cNvSpPr/>
      </dsp:nvSpPr>
      <dsp:spPr>
        <a:xfrm>
          <a:off x="5231536" y="134089"/>
          <a:ext cx="2662239" cy="798671"/>
        </a:xfrm>
        <a:prstGeom prst="chevron">
          <a:avLst>
            <a:gd name="adj" fmla="val 30000"/>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STEP 3</a:t>
          </a:r>
        </a:p>
      </dsp:txBody>
      <dsp:txXfrm>
        <a:off x="5471137" y="134089"/>
        <a:ext cx="2183037" cy="798671"/>
      </dsp:txXfrm>
    </dsp:sp>
    <dsp:sp modelId="{F5A91199-1F82-4D1B-89B4-BA25655DFBB4}">
      <dsp:nvSpPr>
        <dsp:cNvPr id="0" name=""/>
        <dsp:cNvSpPr/>
      </dsp:nvSpPr>
      <dsp:spPr>
        <a:xfrm>
          <a:off x="5231536" y="932761"/>
          <a:ext cx="2422638" cy="3284487"/>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r>
            <a:rPr lang="en-US" sz="2000" kern="1200"/>
            <a:t>Administrative Cost Amount </a:t>
          </a:r>
        </a:p>
        <a:p>
          <a:pPr marL="171450" lvl="1" indent="-171450" algn="l" defTabSz="711200">
            <a:lnSpc>
              <a:spcPct val="90000"/>
            </a:lnSpc>
            <a:spcBef>
              <a:spcPct val="0"/>
            </a:spcBef>
            <a:spcAft>
              <a:spcPct val="15000"/>
            </a:spcAft>
            <a:buChar char="•"/>
          </a:pPr>
          <a:r>
            <a:rPr lang="en-US" sz="1600" b="1" kern="1200" dirty="0"/>
            <a:t>10%</a:t>
          </a:r>
          <a:r>
            <a:rPr lang="en-US" sz="1600" kern="1200" dirty="0"/>
            <a:t> (administrative cost percentage) of $257,500 (total salary/fringe plus training cost) = $</a:t>
          </a:r>
          <a:r>
            <a:rPr lang="en-US" sz="1600" b="1" kern="1200" dirty="0"/>
            <a:t>25,750</a:t>
          </a:r>
          <a:r>
            <a:rPr lang="en-US" sz="1600" kern="1200" dirty="0"/>
            <a:t> (administrative cost amount). </a:t>
          </a:r>
        </a:p>
      </dsp:txBody>
      <dsp:txXfrm>
        <a:off x="5231536" y="932761"/>
        <a:ext cx="2422638" cy="3284487"/>
      </dsp:txXfrm>
    </dsp:sp>
    <dsp:sp modelId="{74BA7F6E-43FF-457A-BFEF-8E90C4E79CA0}">
      <dsp:nvSpPr>
        <dsp:cNvPr id="0" name=""/>
        <dsp:cNvSpPr/>
      </dsp:nvSpPr>
      <dsp:spPr>
        <a:xfrm>
          <a:off x="7841249" y="134089"/>
          <a:ext cx="2662239" cy="798671"/>
        </a:xfrm>
        <a:prstGeom prst="chevron">
          <a:avLst>
            <a:gd name="adj" fmla="val 30000"/>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STEP 4</a:t>
          </a:r>
        </a:p>
      </dsp:txBody>
      <dsp:txXfrm>
        <a:off x="8080850" y="134089"/>
        <a:ext cx="2183037" cy="798671"/>
      </dsp:txXfrm>
    </dsp:sp>
    <dsp:sp modelId="{93FE5D39-A180-47FD-BF0D-D1FF898A96D4}">
      <dsp:nvSpPr>
        <dsp:cNvPr id="0" name=""/>
        <dsp:cNvSpPr/>
      </dsp:nvSpPr>
      <dsp:spPr>
        <a:xfrm>
          <a:off x="7841249" y="932761"/>
          <a:ext cx="2422638" cy="3284487"/>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a:lnSpc>
              <a:spcPct val="90000"/>
            </a:lnSpc>
            <a:spcBef>
              <a:spcPct val="0"/>
            </a:spcBef>
            <a:spcAft>
              <a:spcPct val="35000"/>
            </a:spcAft>
            <a:buNone/>
          </a:pPr>
          <a:r>
            <a:rPr lang="en-US" sz="2000" kern="1200"/>
            <a:t>Total Award Amount = </a:t>
          </a:r>
          <a:r>
            <a:rPr lang="en-US" sz="2000" b="1" kern="1200"/>
            <a:t>$272,250</a:t>
          </a:r>
        </a:p>
        <a:p>
          <a:pPr marL="171450" lvl="1" indent="-171450" algn="l" defTabSz="711200">
            <a:lnSpc>
              <a:spcPct val="90000"/>
            </a:lnSpc>
            <a:spcBef>
              <a:spcPct val="0"/>
            </a:spcBef>
            <a:spcAft>
              <a:spcPct val="15000"/>
            </a:spcAft>
            <a:buChar char="•"/>
          </a:pPr>
          <a:r>
            <a:rPr lang="en-US" sz="1600" kern="1200" dirty="0"/>
            <a:t>257,500 (total salary/fringe and training cost) plus $25,750 (administrative cost) = $272,250 (total award amount) </a:t>
          </a:r>
        </a:p>
      </dsp:txBody>
      <dsp:txXfrm>
        <a:off x="7841249" y="932761"/>
        <a:ext cx="2422638" cy="32844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49" cy="466379"/>
          </a:xfrm>
          <a:prstGeom prst="rect">
            <a:avLst/>
          </a:prstGeom>
        </p:spPr>
        <p:txBody>
          <a:bodyPr vert="horz" lIns="88276" tIns="44138" rIns="88276" bIns="44138" rtlCol="0"/>
          <a:lstStyle>
            <a:lvl1pPr algn="l">
              <a:defRPr sz="1200"/>
            </a:lvl1pPr>
          </a:lstStyle>
          <a:p>
            <a:endParaRPr lang="en-US"/>
          </a:p>
        </p:txBody>
      </p:sp>
      <p:sp>
        <p:nvSpPr>
          <p:cNvPr id="3" name="Date Placeholder 2"/>
          <p:cNvSpPr>
            <a:spLocks noGrp="1"/>
          </p:cNvSpPr>
          <p:nvPr>
            <p:ph type="dt" sz="quarter" idx="1"/>
          </p:nvPr>
        </p:nvSpPr>
        <p:spPr>
          <a:xfrm>
            <a:off x="3977928" y="0"/>
            <a:ext cx="3043649" cy="466379"/>
          </a:xfrm>
          <a:prstGeom prst="rect">
            <a:avLst/>
          </a:prstGeom>
        </p:spPr>
        <p:txBody>
          <a:bodyPr vert="horz" lIns="88276" tIns="44138" rIns="88276" bIns="44138" rtlCol="0"/>
          <a:lstStyle>
            <a:lvl1pPr algn="r">
              <a:defRPr sz="1200"/>
            </a:lvl1pPr>
          </a:lstStyle>
          <a:p>
            <a:fld id="{3125FE15-5CBA-433D-BCB1-07194F22BDD6}" type="datetimeFigureOut">
              <a:rPr lang="en-US" smtClean="0"/>
              <a:t>9/29/2025</a:t>
            </a:fld>
            <a:endParaRPr lang="en-US"/>
          </a:p>
        </p:txBody>
      </p:sp>
      <p:sp>
        <p:nvSpPr>
          <p:cNvPr id="4" name="Footer Placeholder 3"/>
          <p:cNvSpPr>
            <a:spLocks noGrp="1"/>
          </p:cNvSpPr>
          <p:nvPr>
            <p:ph type="ftr" sz="quarter" idx="2"/>
          </p:nvPr>
        </p:nvSpPr>
        <p:spPr>
          <a:xfrm>
            <a:off x="0" y="8842722"/>
            <a:ext cx="3043649" cy="466378"/>
          </a:xfrm>
          <a:prstGeom prst="rect">
            <a:avLst/>
          </a:prstGeom>
        </p:spPr>
        <p:txBody>
          <a:bodyPr vert="horz" lIns="88276" tIns="44138" rIns="88276" bIns="44138" rtlCol="0" anchor="b"/>
          <a:lstStyle>
            <a:lvl1pPr algn="l">
              <a:defRPr sz="1200"/>
            </a:lvl1pPr>
          </a:lstStyle>
          <a:p>
            <a:endParaRPr lang="en-US"/>
          </a:p>
        </p:txBody>
      </p:sp>
      <p:sp>
        <p:nvSpPr>
          <p:cNvPr id="5" name="Slide Number Placeholder 4"/>
          <p:cNvSpPr>
            <a:spLocks noGrp="1"/>
          </p:cNvSpPr>
          <p:nvPr>
            <p:ph type="sldNum" sz="quarter" idx="3"/>
          </p:nvPr>
        </p:nvSpPr>
        <p:spPr>
          <a:xfrm>
            <a:off x="3977928" y="8842722"/>
            <a:ext cx="3043649" cy="466378"/>
          </a:xfrm>
          <a:prstGeom prst="rect">
            <a:avLst/>
          </a:prstGeom>
        </p:spPr>
        <p:txBody>
          <a:bodyPr vert="horz" lIns="88276" tIns="44138" rIns="88276" bIns="44138" rtlCol="0" anchor="b"/>
          <a:lstStyle>
            <a:lvl1pPr algn="r">
              <a:defRPr sz="1200"/>
            </a:lvl1pPr>
          </a:lstStyle>
          <a:p>
            <a:fld id="{E0DB72A0-0212-4657-8B1C-EC18422EADEF}" type="slidenum">
              <a:rPr lang="en-US" smtClean="0"/>
              <a:t>‹#›</a:t>
            </a:fld>
            <a:endParaRPr lang="en-US"/>
          </a:p>
        </p:txBody>
      </p:sp>
    </p:spTree>
    <p:extLst>
      <p:ext uri="{BB962C8B-B14F-4D97-AF65-F5344CB8AC3E}">
        <p14:creationId xmlns:p14="http://schemas.microsoft.com/office/powerpoint/2010/main" val="2352695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0E3777FA-D259-4861-9BC4-6C6281E4EA93}" type="datetimeFigureOut">
              <a:rPr lang="en-US" smtClean="0"/>
              <a:t>9/29/2025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B7FC52A3-AF97-4912-B8D5-0A9E196A6B6B}" type="slidenum">
              <a:rPr lang="en-US" smtClean="0"/>
              <a:t>‹#›</a:t>
            </a:fld>
            <a:endParaRPr lang="en-US"/>
          </a:p>
        </p:txBody>
      </p:sp>
    </p:spTree>
    <p:extLst>
      <p:ext uri="{BB962C8B-B14F-4D97-AF65-F5344CB8AC3E}">
        <p14:creationId xmlns:p14="http://schemas.microsoft.com/office/powerpoint/2010/main" val="30749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Today’s agenda will cover the following items major items. Additionally, we will go over a number other pertinent NOFO related matters. As you can see the agenda is pack so let’s jump right into today’s presentation</a:t>
            </a:r>
          </a:p>
        </p:txBody>
      </p:sp>
      <p:sp>
        <p:nvSpPr>
          <p:cNvPr id="4" name="Slide Number Placeholder 3"/>
          <p:cNvSpPr>
            <a:spLocks noGrp="1"/>
          </p:cNvSpPr>
          <p:nvPr>
            <p:ph type="sldNum" sz="quarter" idx="5"/>
          </p:nvPr>
        </p:nvSpPr>
        <p:spPr/>
        <p:txBody>
          <a:bodyPr/>
          <a:lstStyle/>
          <a:p>
            <a:fld id="{B7FC52A3-AF97-4912-B8D5-0A9E196A6B6B}" type="slidenum">
              <a:rPr lang="en-US" smtClean="0"/>
              <a:t>2</a:t>
            </a:fld>
            <a:endParaRPr lang="en-US"/>
          </a:p>
        </p:txBody>
      </p:sp>
    </p:spTree>
    <p:extLst>
      <p:ext uri="{BB962C8B-B14F-4D97-AF65-F5344CB8AC3E}">
        <p14:creationId xmlns:p14="http://schemas.microsoft.com/office/powerpoint/2010/main" val="173746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Threshold requirements are </a:t>
            </a:r>
            <a:r>
              <a:rPr lang="en-US" sz="1200"/>
              <a:t>application requirement(s) that </a:t>
            </a:r>
            <a:r>
              <a:rPr lang="en-US" sz="1200" b="1"/>
              <a:t>MUST be met at time of application. We cannot request clarifying information during the application review period for threshold requirements. And your application will be deemed ineligible </a:t>
            </a:r>
            <a:endParaRPr lang="en-US"/>
          </a:p>
        </p:txBody>
      </p:sp>
      <p:sp>
        <p:nvSpPr>
          <p:cNvPr id="4" name="Slide Number Placeholder 3"/>
          <p:cNvSpPr>
            <a:spLocks noGrp="1"/>
          </p:cNvSpPr>
          <p:nvPr>
            <p:ph type="sldNum" sz="quarter" idx="5"/>
          </p:nvPr>
        </p:nvSpPr>
        <p:spPr/>
        <p:txBody>
          <a:bodyPr/>
          <a:lstStyle/>
          <a:p>
            <a:fld id="{B7FC52A3-AF97-4912-B8D5-0A9E196A6B6B}" type="slidenum">
              <a:rPr lang="en-US" smtClean="0"/>
              <a:t>12</a:t>
            </a:fld>
            <a:endParaRPr lang="en-US"/>
          </a:p>
        </p:txBody>
      </p:sp>
    </p:spTree>
    <p:extLst>
      <p:ext uri="{BB962C8B-B14F-4D97-AF65-F5344CB8AC3E}">
        <p14:creationId xmlns:p14="http://schemas.microsoft.com/office/powerpoint/2010/main" val="133078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C52A3-AF97-4912-B8D5-0A9E196A6B6B}" type="slidenum">
              <a:rPr lang="en-US" smtClean="0"/>
              <a:t>13</a:t>
            </a:fld>
            <a:endParaRPr lang="en-US"/>
          </a:p>
        </p:txBody>
      </p:sp>
    </p:spTree>
    <p:extLst>
      <p:ext uri="{BB962C8B-B14F-4D97-AF65-F5344CB8AC3E}">
        <p14:creationId xmlns:p14="http://schemas.microsoft.com/office/powerpoint/2010/main" val="37048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Capacity to Meet ROSS Program Requirements (15 points)</a:t>
            </a:r>
          </a:p>
          <a:p>
            <a:r>
              <a:rPr lang="en-US"/>
              <a:t>Achievement in Serving Residents (up to 10 Points). </a:t>
            </a:r>
          </a:p>
        </p:txBody>
      </p:sp>
      <p:sp>
        <p:nvSpPr>
          <p:cNvPr id="4" name="Slide Number Placeholder 3"/>
          <p:cNvSpPr>
            <a:spLocks noGrp="1"/>
          </p:cNvSpPr>
          <p:nvPr>
            <p:ph type="sldNum" sz="quarter" idx="10"/>
          </p:nvPr>
        </p:nvSpPr>
        <p:spPr/>
        <p:txBody>
          <a:bodyPr/>
          <a:lstStyle/>
          <a:p>
            <a:fld id="{453C8DAC-3257-445A-8AD9-ECF77549EA0D}" type="slidenum">
              <a:rPr lang="en-US" smtClean="0"/>
              <a:t>14</a:t>
            </a:fld>
            <a:endParaRPr lang="en-US"/>
          </a:p>
        </p:txBody>
      </p:sp>
    </p:spTree>
    <p:extLst>
      <p:ext uri="{BB962C8B-B14F-4D97-AF65-F5344CB8AC3E}">
        <p14:creationId xmlns:p14="http://schemas.microsoft.com/office/powerpoint/2010/main" val="2950215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won’t read all of this be have it here to really highlight we is being requested for the rating factors. Please review the NOFO in this area</a:t>
            </a:r>
          </a:p>
        </p:txBody>
      </p:sp>
      <p:sp>
        <p:nvSpPr>
          <p:cNvPr id="4" name="Slide Number Placeholder 3"/>
          <p:cNvSpPr>
            <a:spLocks noGrp="1"/>
          </p:cNvSpPr>
          <p:nvPr>
            <p:ph type="sldNum" sz="quarter" idx="10"/>
          </p:nvPr>
        </p:nvSpPr>
        <p:spPr/>
        <p:txBody>
          <a:bodyPr/>
          <a:lstStyle/>
          <a:p>
            <a:fld id="{B7FC52A3-AF97-4912-B8D5-0A9E196A6B6B}" type="slidenum">
              <a:rPr lang="en-US" smtClean="0"/>
              <a:t>15</a:t>
            </a:fld>
            <a:endParaRPr lang="en-US"/>
          </a:p>
        </p:txBody>
      </p:sp>
    </p:spTree>
    <p:extLst>
      <p:ext uri="{BB962C8B-B14F-4D97-AF65-F5344CB8AC3E}">
        <p14:creationId xmlns:p14="http://schemas.microsoft.com/office/powerpoint/2010/main" val="1455196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Applicants will receive 20 points for providing a clear written summary describing the results of the needs assessment conducted in support of the application and how the applicant will address the identified needs. The results of the needs assessment must support the applicant's chosen area(s) of need: Digital Inclusion, Education, Employment, Financial Literacy, Reentry, Health and Wellness, Elderly/Persons with Disabilities, and/or Substance Use.  The chosen area(s) of need must be clearly identified on the HUD-52768. </a:t>
            </a:r>
          </a:p>
        </p:txBody>
      </p:sp>
      <p:sp>
        <p:nvSpPr>
          <p:cNvPr id="4" name="Slide Number Placeholder 3"/>
          <p:cNvSpPr>
            <a:spLocks noGrp="1"/>
          </p:cNvSpPr>
          <p:nvPr>
            <p:ph type="sldNum" sz="quarter" idx="10"/>
          </p:nvPr>
        </p:nvSpPr>
        <p:spPr/>
        <p:txBody>
          <a:bodyPr/>
          <a:lstStyle/>
          <a:p>
            <a:fld id="{453C8DAC-3257-445A-8AD9-ECF77549EA0D}" type="slidenum">
              <a:rPr lang="en-US" smtClean="0"/>
              <a:t>16</a:t>
            </a:fld>
            <a:endParaRPr lang="en-US"/>
          </a:p>
        </p:txBody>
      </p:sp>
    </p:spTree>
    <p:extLst>
      <p:ext uri="{BB962C8B-B14F-4D97-AF65-F5344CB8AC3E}">
        <p14:creationId xmlns:p14="http://schemas.microsoft.com/office/powerpoint/2010/main" val="1194554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TREY</a:t>
            </a:r>
          </a:p>
        </p:txBody>
      </p:sp>
      <p:sp>
        <p:nvSpPr>
          <p:cNvPr id="4" name="Slide Number Placeholder 3"/>
          <p:cNvSpPr>
            <a:spLocks noGrp="1"/>
          </p:cNvSpPr>
          <p:nvPr>
            <p:ph type="sldNum" sz="quarter" idx="10"/>
          </p:nvPr>
        </p:nvSpPr>
        <p:spPr/>
        <p:txBody>
          <a:bodyPr/>
          <a:lstStyle/>
          <a:p>
            <a:fld id="{453C8DAC-3257-445A-8AD9-ECF77549EA0D}" type="slidenum">
              <a:rPr lang="en-US" smtClean="0"/>
              <a:t>17</a:t>
            </a:fld>
            <a:endParaRPr lang="en-US"/>
          </a:p>
        </p:txBody>
      </p:sp>
    </p:spTree>
    <p:extLst>
      <p:ext uri="{BB962C8B-B14F-4D97-AF65-F5344CB8AC3E}">
        <p14:creationId xmlns:p14="http://schemas.microsoft.com/office/powerpoint/2010/main" val="362806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4A66AC"/>
                </a:solidFill>
              </a:rPr>
              <a:t>The HUD-52768 form is part of the grant application </a:t>
            </a:r>
            <a:endParaRPr lang="en-US"/>
          </a:p>
        </p:txBody>
      </p:sp>
      <p:sp>
        <p:nvSpPr>
          <p:cNvPr id="4" name="Slide Number Placeholder 3"/>
          <p:cNvSpPr>
            <a:spLocks noGrp="1"/>
          </p:cNvSpPr>
          <p:nvPr>
            <p:ph type="sldNum" sz="quarter" idx="5"/>
          </p:nvPr>
        </p:nvSpPr>
        <p:spPr/>
        <p:txBody>
          <a:bodyPr/>
          <a:lstStyle/>
          <a:p>
            <a:fld id="{B7FC52A3-AF97-4912-B8D5-0A9E196A6B6B}" type="slidenum">
              <a:rPr lang="en-US" smtClean="0"/>
              <a:t>19</a:t>
            </a:fld>
            <a:endParaRPr lang="en-US"/>
          </a:p>
        </p:txBody>
      </p:sp>
    </p:spTree>
    <p:extLst>
      <p:ext uri="{BB962C8B-B14F-4D97-AF65-F5344CB8AC3E}">
        <p14:creationId xmlns:p14="http://schemas.microsoft.com/office/powerpoint/2010/main" val="828916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C52A3-AF97-4912-B8D5-0A9E196A6B6B}" type="slidenum">
              <a:rPr lang="en-US" smtClean="0"/>
              <a:t>20</a:t>
            </a:fld>
            <a:endParaRPr lang="en-US"/>
          </a:p>
        </p:txBody>
      </p:sp>
    </p:spTree>
    <p:extLst>
      <p:ext uri="{BB962C8B-B14F-4D97-AF65-F5344CB8AC3E}">
        <p14:creationId xmlns:p14="http://schemas.microsoft.com/office/powerpoint/2010/main" val="676965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in accessing the application. You can use the link here or go to grants.gov and search for </a:t>
            </a:r>
          </a:p>
        </p:txBody>
      </p:sp>
      <p:sp>
        <p:nvSpPr>
          <p:cNvPr id="4" name="Slide Number Placeholder 3"/>
          <p:cNvSpPr>
            <a:spLocks noGrp="1"/>
          </p:cNvSpPr>
          <p:nvPr>
            <p:ph type="sldNum" sz="quarter" idx="10"/>
          </p:nvPr>
        </p:nvSpPr>
        <p:spPr/>
        <p:txBody>
          <a:bodyPr/>
          <a:lstStyle/>
          <a:p>
            <a:fld id="{B7FC52A3-AF97-4912-B8D5-0A9E196A6B6B}" type="slidenum">
              <a:rPr lang="en-US" smtClean="0"/>
              <a:t>21</a:t>
            </a:fld>
            <a:endParaRPr lang="en-US"/>
          </a:p>
        </p:txBody>
      </p:sp>
    </p:spTree>
    <p:extLst>
      <p:ext uri="{BB962C8B-B14F-4D97-AF65-F5344CB8AC3E}">
        <p14:creationId xmlns:p14="http://schemas.microsoft.com/office/powerpoint/2010/main" val="3673274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Dina</a:t>
            </a:r>
          </a:p>
        </p:txBody>
      </p:sp>
      <p:sp>
        <p:nvSpPr>
          <p:cNvPr id="4" name="Slide Number Placeholder 3"/>
          <p:cNvSpPr>
            <a:spLocks noGrp="1"/>
          </p:cNvSpPr>
          <p:nvPr>
            <p:ph type="sldNum" sz="quarter" idx="10"/>
          </p:nvPr>
        </p:nvSpPr>
        <p:spPr/>
        <p:txBody>
          <a:bodyPr/>
          <a:lstStyle/>
          <a:p>
            <a:fld id="{B7FC52A3-AF97-4912-B8D5-0A9E196A6B6B}" type="slidenum">
              <a:rPr lang="en-US" smtClean="0"/>
              <a:t>22</a:t>
            </a:fld>
            <a:endParaRPr lang="en-US"/>
          </a:p>
        </p:txBody>
      </p:sp>
    </p:spTree>
    <p:extLst>
      <p:ext uri="{BB962C8B-B14F-4D97-AF65-F5344CB8AC3E}">
        <p14:creationId xmlns:p14="http://schemas.microsoft.com/office/powerpoint/2010/main" val="117270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C52A3-AF97-4912-B8D5-0A9E196A6B6B}" type="slidenum">
              <a:rPr lang="en-US" smtClean="0"/>
              <a:t>3</a:t>
            </a:fld>
            <a:endParaRPr lang="en-US"/>
          </a:p>
        </p:txBody>
      </p:sp>
    </p:spTree>
    <p:extLst>
      <p:ext uri="{BB962C8B-B14F-4D97-AF65-F5344CB8AC3E}">
        <p14:creationId xmlns:p14="http://schemas.microsoft.com/office/powerpoint/2010/main" val="3728738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come to the end of the presentation </a:t>
            </a:r>
          </a:p>
        </p:txBody>
      </p:sp>
      <p:sp>
        <p:nvSpPr>
          <p:cNvPr id="4" name="Slide Number Placeholder 3"/>
          <p:cNvSpPr>
            <a:spLocks noGrp="1"/>
          </p:cNvSpPr>
          <p:nvPr>
            <p:ph type="sldNum" sz="quarter" idx="10"/>
          </p:nvPr>
        </p:nvSpPr>
        <p:spPr/>
        <p:txBody>
          <a:bodyPr/>
          <a:lstStyle/>
          <a:p>
            <a:fld id="{453C8DAC-3257-445A-8AD9-ECF77549EA0D}" type="slidenum">
              <a:rPr lang="en-US" smtClean="0"/>
              <a:t>23</a:t>
            </a:fld>
            <a:endParaRPr lang="en-US"/>
          </a:p>
        </p:txBody>
      </p:sp>
    </p:spTree>
    <p:extLst>
      <p:ext uri="{BB962C8B-B14F-4D97-AF65-F5344CB8AC3E}">
        <p14:creationId xmlns:p14="http://schemas.microsoft.com/office/powerpoint/2010/main" val="329057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some slides in the appendix with important information </a:t>
            </a:r>
          </a:p>
        </p:txBody>
      </p:sp>
      <p:sp>
        <p:nvSpPr>
          <p:cNvPr id="4" name="Slide Number Placeholder 3"/>
          <p:cNvSpPr>
            <a:spLocks noGrp="1"/>
          </p:cNvSpPr>
          <p:nvPr>
            <p:ph type="sldNum" sz="quarter" idx="10"/>
          </p:nvPr>
        </p:nvSpPr>
        <p:spPr/>
        <p:txBody>
          <a:bodyPr/>
          <a:lstStyle/>
          <a:p>
            <a:fld id="{453C8DAC-3257-445A-8AD9-ECF77549EA0D}" type="slidenum">
              <a:rPr lang="en-US" smtClean="0"/>
              <a:t>24</a:t>
            </a:fld>
            <a:endParaRPr lang="en-US"/>
          </a:p>
        </p:txBody>
      </p:sp>
    </p:spTree>
    <p:extLst>
      <p:ext uri="{BB962C8B-B14F-4D97-AF65-F5344CB8AC3E}">
        <p14:creationId xmlns:p14="http://schemas.microsoft.com/office/powerpoint/2010/main" val="183681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again covers the max yearly amounts and the number of units that would need to be served and the impact on the number of coordinators. </a:t>
            </a:r>
          </a:p>
        </p:txBody>
      </p:sp>
      <p:sp>
        <p:nvSpPr>
          <p:cNvPr id="4" name="Slide Number Placeholder 3"/>
          <p:cNvSpPr>
            <a:spLocks noGrp="1"/>
          </p:cNvSpPr>
          <p:nvPr>
            <p:ph type="sldNum" sz="quarter" idx="10"/>
          </p:nvPr>
        </p:nvSpPr>
        <p:spPr/>
        <p:txBody>
          <a:bodyPr/>
          <a:lstStyle/>
          <a:p>
            <a:fld id="{453C8DAC-3257-445A-8AD9-ECF77549EA0D}" type="slidenum">
              <a:rPr lang="en-US" smtClean="0"/>
              <a:t>4</a:t>
            </a:fld>
            <a:endParaRPr lang="en-US"/>
          </a:p>
        </p:txBody>
      </p:sp>
    </p:spTree>
    <p:extLst>
      <p:ext uri="{BB962C8B-B14F-4D97-AF65-F5344CB8AC3E}">
        <p14:creationId xmlns:p14="http://schemas.microsoft.com/office/powerpoint/2010/main" val="347772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ROSS program is a place-based program that focuses on the entire community of the project or projects to be served. Your program should address areas of need on both the individual and community level. The ROSS program fund service coordinators work to develop local strategies to remove barriers to self-sufficiency and challenges for residents to age in place</a:t>
            </a:r>
          </a:p>
        </p:txBody>
      </p:sp>
      <p:sp>
        <p:nvSpPr>
          <p:cNvPr id="4" name="Slide Number Placeholder 3"/>
          <p:cNvSpPr>
            <a:spLocks noGrp="1"/>
          </p:cNvSpPr>
          <p:nvPr>
            <p:ph type="sldNum" sz="quarter" idx="5"/>
          </p:nvPr>
        </p:nvSpPr>
        <p:spPr/>
        <p:txBody>
          <a:bodyPr/>
          <a:lstStyle/>
          <a:p>
            <a:fld id="{B7FC52A3-AF97-4912-B8D5-0A9E196A6B6B}" type="slidenum">
              <a:rPr lang="en-US" smtClean="0"/>
              <a:t>5</a:t>
            </a:fld>
            <a:endParaRPr lang="en-US"/>
          </a:p>
        </p:txBody>
      </p:sp>
    </p:spTree>
    <p:extLst>
      <p:ext uri="{BB962C8B-B14F-4D97-AF65-F5344CB8AC3E}">
        <p14:creationId xmlns:p14="http://schemas.microsoft.com/office/powerpoint/2010/main" val="193532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F5B6D-6D4F-41BD-B07A-8FAF4E497991}" type="slidenum">
              <a:rPr lang="en-US" smtClean="0"/>
              <a:t>6</a:t>
            </a:fld>
            <a:endParaRPr lang="en-US"/>
          </a:p>
        </p:txBody>
      </p:sp>
    </p:spTree>
    <p:extLst>
      <p:ext uri="{BB962C8B-B14F-4D97-AF65-F5344CB8AC3E}">
        <p14:creationId xmlns:p14="http://schemas.microsoft.com/office/powerpoint/2010/main" val="280898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spcBef>
                <a:spcPts val="0"/>
              </a:spcBef>
              <a:spcAft>
                <a:spcPts val="700"/>
              </a:spcAft>
              <a:buFont typeface="+mj-lt"/>
              <a:buAutoNum type="romanLcPeriod"/>
            </a:pPr>
            <a:r>
              <a:rPr lang="en-US" sz="1800" b="1">
                <a:solidFill>
                  <a:srgbClr val="000000"/>
                </a:solidFill>
                <a:effectLst/>
                <a:latin typeface="Times New Roman" panose="02020603050405020304" pitchFamily="18" charset="0"/>
                <a:ea typeface="Times New Roman" panose="02020603050405020304" pitchFamily="18" charset="0"/>
              </a:rPr>
              <a:t>Salary Comparability Information.</a:t>
            </a:r>
            <a:r>
              <a:rPr lang="en-US" sz="1800">
                <a:solidFill>
                  <a:srgbClr val="000000"/>
                </a:solidFill>
                <a:effectLst/>
                <a:latin typeface="Times New Roman" panose="02020603050405020304" pitchFamily="18" charset="0"/>
                <a:ea typeface="Times New Roman" panose="02020603050405020304" pitchFamily="18" charset="0"/>
              </a:rPr>
              <a:t> In previous NOFOs, applicants were asked to submit salary comparability information from different sources with their application. Under this NOFO, salary comparability information is NOT required. Instead, salary information will be taken from the BLS locality pay data, plus 30 percent added for fringe benefits. </a:t>
            </a:r>
          </a:p>
          <a:p>
            <a:pPr marL="1143000" marR="0" lvl="2" indent="-228600">
              <a:spcBef>
                <a:spcPts val="0"/>
              </a:spcBef>
              <a:spcAft>
                <a:spcPts val="700"/>
              </a:spcAft>
              <a:buFont typeface="+mj-lt"/>
              <a:buAutoNum type="romanLcPeriod"/>
            </a:pPr>
            <a:r>
              <a:rPr lang="en-US" sz="1800" b="1">
                <a:solidFill>
                  <a:srgbClr val="000000"/>
                </a:solidFill>
                <a:effectLst/>
                <a:latin typeface="Times New Roman" panose="02020603050405020304" pitchFamily="18" charset="0"/>
                <a:ea typeface="Times New Roman" panose="02020603050405020304" pitchFamily="18" charset="0"/>
              </a:rPr>
              <a:t>Salary Location.</a:t>
            </a:r>
            <a:r>
              <a:rPr lang="en-US" sz="1800">
                <a:solidFill>
                  <a:srgbClr val="000000"/>
                </a:solidFill>
                <a:effectLst/>
                <a:latin typeface="Times New Roman" panose="02020603050405020304" pitchFamily="18" charset="0"/>
                <a:ea typeface="Times New Roman" panose="02020603050405020304" pitchFamily="18" charset="0"/>
              </a:rPr>
              <a:t> For this NOFO, your salary location is based upon your agency’s ZIP Code that you submit in your application. You will use this ZIP Code to determine your salary maximum with BLS, per Section I.A.2.b.1. If there is no salary information for your ZIP Code in BLS, then HUD will use the median regional or balance of state information. If there is no salary information for your regional or balance of state information in BLS, then HD will use the United States’ median salary information. BLS may use regional or subdivided state averages to obtain a median salary. NOTE: BLS refers to these averages as median "regional" or "balance of state.“</a:t>
            </a:r>
          </a:p>
          <a:p>
            <a:pPr marL="1143000" marR="0" lvl="2" indent="-228600">
              <a:spcBef>
                <a:spcPts val="0"/>
              </a:spcBef>
              <a:spcAft>
                <a:spcPts val="700"/>
              </a:spcAft>
              <a:buFont typeface="+mj-lt"/>
              <a:buAutoNum type="romanLcPeriod"/>
            </a:pPr>
            <a:r>
              <a:rPr lang="en-US" sz="1800">
                <a:solidFill>
                  <a:srgbClr val="4A66AC"/>
                </a:solidFill>
              </a:rPr>
              <a:t>Under this NOFO, grantees may submit a budget modification request to use anticipated unexpended funds from the salary/fringe budget line item (BLI) to pay for direct services, for up to 20 percent of the grant. The amount allocated for direct services may only exceed 10 percent of salary/fringe and travel/training for grantees if a budget modification has been successfully submitted and approved by HUD. </a:t>
            </a:r>
            <a:endParaRPr lang="en-US" sz="1800">
              <a:solidFill>
                <a:srgbClr val="000000"/>
              </a:solidFill>
              <a:effectLst/>
              <a:latin typeface="Helvetica" panose="020B0604020202020204" pitchFamily="34" charset="0"/>
              <a:ea typeface="Helvetica"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7FC52A3-AF97-4912-B8D5-0A9E196A6B6B}" type="slidenum">
              <a:rPr lang="en-US" smtClean="0"/>
              <a:t>7</a:t>
            </a:fld>
            <a:endParaRPr lang="en-US"/>
          </a:p>
        </p:txBody>
      </p:sp>
    </p:spTree>
    <p:extLst>
      <p:ext uri="{BB962C8B-B14F-4D97-AF65-F5344CB8AC3E}">
        <p14:creationId xmlns:p14="http://schemas.microsoft.com/office/powerpoint/2010/main" val="88652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 you how the bls website appear and how to look up the community and social service occupation</a:t>
            </a:r>
          </a:p>
        </p:txBody>
      </p:sp>
      <p:sp>
        <p:nvSpPr>
          <p:cNvPr id="4" name="Slide Number Placeholder 3"/>
          <p:cNvSpPr>
            <a:spLocks noGrp="1"/>
          </p:cNvSpPr>
          <p:nvPr>
            <p:ph type="sldNum" sz="quarter" idx="10"/>
          </p:nvPr>
        </p:nvSpPr>
        <p:spPr/>
        <p:txBody>
          <a:bodyPr/>
          <a:lstStyle/>
          <a:p>
            <a:fld id="{453C8DAC-3257-445A-8AD9-ECF77549EA0D}" type="slidenum">
              <a:rPr lang="en-US" smtClean="0"/>
              <a:t>9</a:t>
            </a:fld>
            <a:endParaRPr lang="en-US"/>
          </a:p>
        </p:txBody>
      </p:sp>
    </p:spTree>
    <p:extLst>
      <p:ext uri="{BB962C8B-B14F-4D97-AF65-F5344CB8AC3E}">
        <p14:creationId xmlns:p14="http://schemas.microsoft.com/office/powerpoint/2010/main" val="290589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helps you understand how to determine the amount for administrative costs and is hypothetical (because you can use your entire grant amount for salary and fringe as mentioned before. Using $80,000 per year, multiplied by 3 years of grant funding would give you $250,000. Training and Travel costs at $2.500 x3 would give you $7,500. 10percent of $257,500 would give you $25,750. With those numbers your total award amount would be $272,250</a:t>
            </a:r>
          </a:p>
        </p:txBody>
      </p:sp>
      <p:sp>
        <p:nvSpPr>
          <p:cNvPr id="4" name="Slide Number Placeholder 3"/>
          <p:cNvSpPr>
            <a:spLocks noGrp="1"/>
          </p:cNvSpPr>
          <p:nvPr>
            <p:ph type="sldNum" sz="quarter" idx="10"/>
          </p:nvPr>
        </p:nvSpPr>
        <p:spPr/>
        <p:txBody>
          <a:bodyPr/>
          <a:lstStyle/>
          <a:p>
            <a:fld id="{453C8DAC-3257-445A-8AD9-ECF77549EA0D}" type="slidenum">
              <a:rPr lang="en-US" smtClean="0"/>
              <a:t>10</a:t>
            </a:fld>
            <a:endParaRPr lang="en-US"/>
          </a:p>
        </p:txBody>
      </p:sp>
    </p:spTree>
    <p:extLst>
      <p:ext uri="{BB962C8B-B14F-4D97-AF65-F5344CB8AC3E}">
        <p14:creationId xmlns:p14="http://schemas.microsoft.com/office/powerpoint/2010/main" val="91150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covered in greater detail in the NOFO but shows the maximum number of applications you can submit based on your applicant type</a:t>
            </a:r>
          </a:p>
        </p:txBody>
      </p:sp>
      <p:sp>
        <p:nvSpPr>
          <p:cNvPr id="4" name="Slide Number Placeholder 3"/>
          <p:cNvSpPr>
            <a:spLocks noGrp="1"/>
          </p:cNvSpPr>
          <p:nvPr>
            <p:ph type="sldNum" sz="quarter" idx="10"/>
          </p:nvPr>
        </p:nvSpPr>
        <p:spPr/>
        <p:txBody>
          <a:bodyPr/>
          <a:lstStyle/>
          <a:p>
            <a:fld id="{B7FC52A3-AF97-4912-B8D5-0A9E196A6B6B}" type="slidenum">
              <a:rPr lang="en-US" smtClean="0"/>
              <a:t>11</a:t>
            </a:fld>
            <a:endParaRPr lang="en-US"/>
          </a:p>
        </p:txBody>
      </p:sp>
    </p:spTree>
    <p:extLst>
      <p:ext uri="{BB962C8B-B14F-4D97-AF65-F5344CB8AC3E}">
        <p14:creationId xmlns:p14="http://schemas.microsoft.com/office/powerpoint/2010/main" val="150397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2EC2-024F-80BA-1283-753645C751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C30328-75B7-0C63-CD6C-4D5223D75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FD6BD9-4497-3AD3-9349-468FF92AC6EF}"/>
              </a:ext>
            </a:extLst>
          </p:cNvPr>
          <p:cNvSpPr>
            <a:spLocks noGrp="1"/>
          </p:cNvSpPr>
          <p:nvPr>
            <p:ph type="dt" sz="half" idx="10"/>
          </p:nvPr>
        </p:nvSpPr>
        <p:spPr/>
        <p:txBody>
          <a:bodyPr/>
          <a:lstStyle/>
          <a:p>
            <a:fld id="{BCA1D39D-7D6C-4140-9051-99E4D5064C28}" type="datetimeFigureOut">
              <a:rPr lang="en-US" smtClean="0"/>
              <a:t>9/29/2025</a:t>
            </a:fld>
            <a:endParaRPr lang="en-US"/>
          </a:p>
        </p:txBody>
      </p:sp>
      <p:sp>
        <p:nvSpPr>
          <p:cNvPr id="5" name="Footer Placeholder 4">
            <a:extLst>
              <a:ext uri="{FF2B5EF4-FFF2-40B4-BE49-F238E27FC236}">
                <a16:creationId xmlns:a16="http://schemas.microsoft.com/office/drawing/2014/main" id="{A014AC0A-019B-659B-4433-724F9F91D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54BAC-3704-D184-30D6-30F1FE63DB37}"/>
              </a:ext>
            </a:extLst>
          </p:cNvPr>
          <p:cNvSpPr>
            <a:spLocks noGrp="1"/>
          </p:cNvSpPr>
          <p:nvPr>
            <p:ph type="sldNum" sz="quarter" idx="12"/>
          </p:nvPr>
        </p:nvSpPr>
        <p:spPr/>
        <p:txBody>
          <a:bodyPr/>
          <a:lstStyle/>
          <a:p>
            <a:fld id="{84AC88E9-973D-4A1B-9415-E34F27659637}" type="slidenum">
              <a:rPr lang="en-US" smtClean="0"/>
              <a:t>‹#›</a:t>
            </a:fld>
            <a:endParaRPr lang="en-US"/>
          </a:p>
        </p:txBody>
      </p:sp>
    </p:spTree>
    <p:extLst>
      <p:ext uri="{BB962C8B-B14F-4D97-AF65-F5344CB8AC3E}">
        <p14:creationId xmlns:p14="http://schemas.microsoft.com/office/powerpoint/2010/main" val="735355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3DE6-64CC-D713-DCE9-D57AF01DC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E10165-6CA2-1386-835E-93C39CCD2B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AF536-4AA3-4FAF-9D3C-59B4C7377BF8}"/>
              </a:ext>
            </a:extLst>
          </p:cNvPr>
          <p:cNvSpPr>
            <a:spLocks noGrp="1"/>
          </p:cNvSpPr>
          <p:nvPr>
            <p:ph type="dt" sz="half" idx="10"/>
          </p:nvPr>
        </p:nvSpPr>
        <p:spPr/>
        <p:txBody>
          <a:bodyPr/>
          <a:lstStyle/>
          <a:p>
            <a:fld id="{BCA1D39D-7D6C-4140-9051-99E4D5064C28}" type="datetimeFigureOut">
              <a:rPr lang="en-US" smtClean="0"/>
              <a:t>9/29/2025</a:t>
            </a:fld>
            <a:endParaRPr lang="en-US"/>
          </a:p>
        </p:txBody>
      </p:sp>
      <p:sp>
        <p:nvSpPr>
          <p:cNvPr id="5" name="Footer Placeholder 4">
            <a:extLst>
              <a:ext uri="{FF2B5EF4-FFF2-40B4-BE49-F238E27FC236}">
                <a16:creationId xmlns:a16="http://schemas.microsoft.com/office/drawing/2014/main" id="{59CAFBEA-E46F-F225-7D82-E86583CFE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CB969-76D0-DB9A-00EE-CDC7F97A2EA1}"/>
              </a:ext>
            </a:extLst>
          </p:cNvPr>
          <p:cNvSpPr>
            <a:spLocks noGrp="1"/>
          </p:cNvSpPr>
          <p:nvPr>
            <p:ph type="sldNum" sz="quarter" idx="12"/>
          </p:nvPr>
        </p:nvSpPr>
        <p:spPr/>
        <p:txBody>
          <a:bodyPr/>
          <a:lstStyle/>
          <a:p>
            <a:fld id="{84AC88E9-973D-4A1B-9415-E34F27659637}" type="slidenum">
              <a:rPr lang="en-US" smtClean="0"/>
              <a:t>‹#›</a:t>
            </a:fld>
            <a:endParaRPr lang="en-US"/>
          </a:p>
        </p:txBody>
      </p:sp>
    </p:spTree>
    <p:extLst>
      <p:ext uri="{BB962C8B-B14F-4D97-AF65-F5344CB8AC3E}">
        <p14:creationId xmlns:p14="http://schemas.microsoft.com/office/powerpoint/2010/main" val="5686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F2A51-66FF-0D10-2FC6-DBCDC9F51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8282D4-5AAE-1405-BD8E-9CAA14F498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1993A-1DF1-05D5-C62C-A064F86C8B2D}"/>
              </a:ext>
            </a:extLst>
          </p:cNvPr>
          <p:cNvSpPr>
            <a:spLocks noGrp="1"/>
          </p:cNvSpPr>
          <p:nvPr>
            <p:ph type="dt" sz="half" idx="10"/>
          </p:nvPr>
        </p:nvSpPr>
        <p:spPr/>
        <p:txBody>
          <a:bodyPr/>
          <a:lstStyle/>
          <a:p>
            <a:fld id="{BCA1D39D-7D6C-4140-9051-99E4D5064C28}" type="datetimeFigureOut">
              <a:rPr lang="en-US" smtClean="0"/>
              <a:t>9/29/2025</a:t>
            </a:fld>
            <a:endParaRPr lang="en-US"/>
          </a:p>
        </p:txBody>
      </p:sp>
      <p:sp>
        <p:nvSpPr>
          <p:cNvPr id="5" name="Footer Placeholder 4">
            <a:extLst>
              <a:ext uri="{FF2B5EF4-FFF2-40B4-BE49-F238E27FC236}">
                <a16:creationId xmlns:a16="http://schemas.microsoft.com/office/drawing/2014/main" id="{252785BD-F38B-C95B-AC79-473D2DB97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9D899-5485-9875-DD61-A7DA9B8F893C}"/>
              </a:ext>
            </a:extLst>
          </p:cNvPr>
          <p:cNvSpPr>
            <a:spLocks noGrp="1"/>
          </p:cNvSpPr>
          <p:nvPr>
            <p:ph type="sldNum" sz="quarter" idx="12"/>
          </p:nvPr>
        </p:nvSpPr>
        <p:spPr/>
        <p:txBody>
          <a:bodyPr/>
          <a:lstStyle/>
          <a:p>
            <a:fld id="{84AC88E9-973D-4A1B-9415-E34F27659637}" type="slidenum">
              <a:rPr lang="en-US" smtClean="0"/>
              <a:t>‹#›</a:t>
            </a:fld>
            <a:endParaRPr lang="en-US"/>
          </a:p>
        </p:txBody>
      </p:sp>
    </p:spTree>
    <p:extLst>
      <p:ext uri="{BB962C8B-B14F-4D97-AF65-F5344CB8AC3E}">
        <p14:creationId xmlns:p14="http://schemas.microsoft.com/office/powerpoint/2010/main" val="120017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A92E-2D43-877D-BC75-0ADD759E60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474E5-196C-7412-2FBB-626B034F9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6372A-F789-98A2-0589-61F2BF2CFF96}"/>
              </a:ext>
            </a:extLst>
          </p:cNvPr>
          <p:cNvSpPr>
            <a:spLocks noGrp="1"/>
          </p:cNvSpPr>
          <p:nvPr>
            <p:ph type="dt" sz="half" idx="10"/>
          </p:nvPr>
        </p:nvSpPr>
        <p:spPr/>
        <p:txBody>
          <a:bodyPr/>
          <a:lstStyle/>
          <a:p>
            <a:fld id="{BCA1D39D-7D6C-4140-9051-99E4D5064C28}" type="datetimeFigureOut">
              <a:rPr lang="en-US" smtClean="0"/>
              <a:t>9/29/2025</a:t>
            </a:fld>
            <a:endParaRPr lang="en-US"/>
          </a:p>
        </p:txBody>
      </p:sp>
      <p:sp>
        <p:nvSpPr>
          <p:cNvPr id="5" name="Footer Placeholder 4">
            <a:extLst>
              <a:ext uri="{FF2B5EF4-FFF2-40B4-BE49-F238E27FC236}">
                <a16:creationId xmlns:a16="http://schemas.microsoft.com/office/drawing/2014/main" id="{6EC4D020-1267-A7AF-3E49-0455140BB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9148A-76B1-794F-005D-A445117FFC68}"/>
              </a:ext>
            </a:extLst>
          </p:cNvPr>
          <p:cNvSpPr>
            <a:spLocks noGrp="1"/>
          </p:cNvSpPr>
          <p:nvPr>
            <p:ph type="sldNum" sz="quarter" idx="12"/>
          </p:nvPr>
        </p:nvSpPr>
        <p:spPr/>
        <p:txBody>
          <a:bodyPr/>
          <a:lstStyle/>
          <a:p>
            <a:fld id="{84AC88E9-973D-4A1B-9415-E34F27659637}" type="slidenum">
              <a:rPr lang="en-US" smtClean="0"/>
              <a:t>‹#›</a:t>
            </a:fld>
            <a:endParaRPr lang="en-US"/>
          </a:p>
        </p:txBody>
      </p:sp>
    </p:spTree>
    <p:extLst>
      <p:ext uri="{BB962C8B-B14F-4D97-AF65-F5344CB8AC3E}">
        <p14:creationId xmlns:p14="http://schemas.microsoft.com/office/powerpoint/2010/main" val="318192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C612-B051-E1B9-1D00-7ACFAA883E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9BDBC8-A72C-150A-1E73-2FAAACD84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F3503-BB1D-EC90-63AE-AD2FB759D258}"/>
              </a:ext>
            </a:extLst>
          </p:cNvPr>
          <p:cNvSpPr>
            <a:spLocks noGrp="1"/>
          </p:cNvSpPr>
          <p:nvPr>
            <p:ph type="dt" sz="half" idx="10"/>
          </p:nvPr>
        </p:nvSpPr>
        <p:spPr/>
        <p:txBody>
          <a:bodyPr/>
          <a:lstStyle/>
          <a:p>
            <a:fld id="{BCA1D39D-7D6C-4140-9051-99E4D5064C28}" type="datetimeFigureOut">
              <a:rPr lang="en-US" smtClean="0"/>
              <a:t>9/29/2025</a:t>
            </a:fld>
            <a:endParaRPr lang="en-US"/>
          </a:p>
        </p:txBody>
      </p:sp>
      <p:sp>
        <p:nvSpPr>
          <p:cNvPr id="5" name="Footer Placeholder 4">
            <a:extLst>
              <a:ext uri="{FF2B5EF4-FFF2-40B4-BE49-F238E27FC236}">
                <a16:creationId xmlns:a16="http://schemas.microsoft.com/office/drawing/2014/main" id="{26C01712-2631-1FE9-CC71-B0FCFC70C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0854A-0704-8B83-CFA7-B6DF0ADD6993}"/>
              </a:ext>
            </a:extLst>
          </p:cNvPr>
          <p:cNvSpPr>
            <a:spLocks noGrp="1"/>
          </p:cNvSpPr>
          <p:nvPr>
            <p:ph type="sldNum" sz="quarter" idx="12"/>
          </p:nvPr>
        </p:nvSpPr>
        <p:spPr/>
        <p:txBody>
          <a:bodyPr/>
          <a:lstStyle/>
          <a:p>
            <a:fld id="{84AC88E9-973D-4A1B-9415-E34F27659637}" type="slidenum">
              <a:rPr lang="en-US" smtClean="0"/>
              <a:t>‹#›</a:t>
            </a:fld>
            <a:endParaRPr lang="en-US"/>
          </a:p>
        </p:txBody>
      </p:sp>
    </p:spTree>
    <p:extLst>
      <p:ext uri="{BB962C8B-B14F-4D97-AF65-F5344CB8AC3E}">
        <p14:creationId xmlns:p14="http://schemas.microsoft.com/office/powerpoint/2010/main" val="137473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9BAB-0A04-E505-6595-CDCE19A9A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4E350-00BB-DA65-794F-4CA7ACC3DE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4CCDA5-EBFF-9E62-B3AB-8680E58BD5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E80F56-B31A-AE66-ECE0-60934BCC9F14}"/>
              </a:ext>
            </a:extLst>
          </p:cNvPr>
          <p:cNvSpPr>
            <a:spLocks noGrp="1"/>
          </p:cNvSpPr>
          <p:nvPr>
            <p:ph type="dt" sz="half" idx="10"/>
          </p:nvPr>
        </p:nvSpPr>
        <p:spPr/>
        <p:txBody>
          <a:bodyPr/>
          <a:lstStyle/>
          <a:p>
            <a:fld id="{BCA1D39D-7D6C-4140-9051-99E4D5064C28}" type="datetimeFigureOut">
              <a:rPr lang="en-US" smtClean="0"/>
              <a:t>9/29/2025</a:t>
            </a:fld>
            <a:endParaRPr lang="en-US"/>
          </a:p>
        </p:txBody>
      </p:sp>
      <p:sp>
        <p:nvSpPr>
          <p:cNvPr id="6" name="Footer Placeholder 5">
            <a:extLst>
              <a:ext uri="{FF2B5EF4-FFF2-40B4-BE49-F238E27FC236}">
                <a16:creationId xmlns:a16="http://schemas.microsoft.com/office/drawing/2014/main" id="{D7BD4FB5-6C98-2AA9-CD1C-858DAFFC1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9A99E-A373-04B6-3810-9E20DD604FBC}"/>
              </a:ext>
            </a:extLst>
          </p:cNvPr>
          <p:cNvSpPr>
            <a:spLocks noGrp="1"/>
          </p:cNvSpPr>
          <p:nvPr>
            <p:ph type="sldNum" sz="quarter" idx="12"/>
          </p:nvPr>
        </p:nvSpPr>
        <p:spPr/>
        <p:txBody>
          <a:bodyPr/>
          <a:lstStyle/>
          <a:p>
            <a:fld id="{84AC88E9-973D-4A1B-9415-E34F27659637}" type="slidenum">
              <a:rPr lang="en-US" smtClean="0"/>
              <a:t>‹#›</a:t>
            </a:fld>
            <a:endParaRPr lang="en-US"/>
          </a:p>
        </p:txBody>
      </p:sp>
    </p:spTree>
    <p:extLst>
      <p:ext uri="{BB962C8B-B14F-4D97-AF65-F5344CB8AC3E}">
        <p14:creationId xmlns:p14="http://schemas.microsoft.com/office/powerpoint/2010/main" val="394902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FA32D-C4EE-67A2-E3C0-7AF7DC95A1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5D88C-3BC5-1A21-8BB3-8F8926A1F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0E70F6-96AB-1140-CD43-6B8AAB380B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9F13DD-3423-4103-33C6-DC438B2085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D3A91E-B62D-EBC5-ACEA-7BC1B04E11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00ED88-3E31-3D14-A78C-E9DF4893CECC}"/>
              </a:ext>
            </a:extLst>
          </p:cNvPr>
          <p:cNvSpPr>
            <a:spLocks noGrp="1"/>
          </p:cNvSpPr>
          <p:nvPr>
            <p:ph type="dt" sz="half" idx="10"/>
          </p:nvPr>
        </p:nvSpPr>
        <p:spPr/>
        <p:txBody>
          <a:bodyPr/>
          <a:lstStyle/>
          <a:p>
            <a:fld id="{BCA1D39D-7D6C-4140-9051-99E4D5064C28}" type="datetimeFigureOut">
              <a:rPr lang="en-US" smtClean="0"/>
              <a:t>9/29/2025</a:t>
            </a:fld>
            <a:endParaRPr lang="en-US"/>
          </a:p>
        </p:txBody>
      </p:sp>
      <p:sp>
        <p:nvSpPr>
          <p:cNvPr id="8" name="Footer Placeholder 7">
            <a:extLst>
              <a:ext uri="{FF2B5EF4-FFF2-40B4-BE49-F238E27FC236}">
                <a16:creationId xmlns:a16="http://schemas.microsoft.com/office/drawing/2014/main" id="{2AA0AD38-721B-A0D6-1F12-273DCF8EDA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12BBE0-69EE-BE15-BA39-5C82B5F71570}"/>
              </a:ext>
            </a:extLst>
          </p:cNvPr>
          <p:cNvSpPr>
            <a:spLocks noGrp="1"/>
          </p:cNvSpPr>
          <p:nvPr>
            <p:ph type="sldNum" sz="quarter" idx="12"/>
          </p:nvPr>
        </p:nvSpPr>
        <p:spPr/>
        <p:txBody>
          <a:bodyPr/>
          <a:lstStyle/>
          <a:p>
            <a:fld id="{84AC88E9-973D-4A1B-9415-E34F27659637}" type="slidenum">
              <a:rPr lang="en-US" smtClean="0"/>
              <a:t>‹#›</a:t>
            </a:fld>
            <a:endParaRPr lang="en-US"/>
          </a:p>
        </p:txBody>
      </p:sp>
    </p:spTree>
    <p:extLst>
      <p:ext uri="{BB962C8B-B14F-4D97-AF65-F5344CB8AC3E}">
        <p14:creationId xmlns:p14="http://schemas.microsoft.com/office/powerpoint/2010/main" val="236393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61EA-5073-BFF6-9349-1D4FC8900A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7E6005-F736-14D4-B3B1-E46B97AE1A19}"/>
              </a:ext>
            </a:extLst>
          </p:cNvPr>
          <p:cNvSpPr>
            <a:spLocks noGrp="1"/>
          </p:cNvSpPr>
          <p:nvPr>
            <p:ph type="dt" sz="half" idx="10"/>
          </p:nvPr>
        </p:nvSpPr>
        <p:spPr/>
        <p:txBody>
          <a:bodyPr/>
          <a:lstStyle/>
          <a:p>
            <a:fld id="{BCA1D39D-7D6C-4140-9051-99E4D5064C28}" type="datetimeFigureOut">
              <a:rPr lang="en-US" smtClean="0"/>
              <a:t>9/29/2025</a:t>
            </a:fld>
            <a:endParaRPr lang="en-US"/>
          </a:p>
        </p:txBody>
      </p:sp>
      <p:sp>
        <p:nvSpPr>
          <p:cNvPr id="4" name="Footer Placeholder 3">
            <a:extLst>
              <a:ext uri="{FF2B5EF4-FFF2-40B4-BE49-F238E27FC236}">
                <a16:creationId xmlns:a16="http://schemas.microsoft.com/office/drawing/2014/main" id="{D9F3BDF6-F66A-77D0-0E61-5F64A2ABF4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65947A-EACF-1CE1-6977-18A3852CE629}"/>
              </a:ext>
            </a:extLst>
          </p:cNvPr>
          <p:cNvSpPr>
            <a:spLocks noGrp="1"/>
          </p:cNvSpPr>
          <p:nvPr>
            <p:ph type="sldNum" sz="quarter" idx="12"/>
          </p:nvPr>
        </p:nvSpPr>
        <p:spPr/>
        <p:txBody>
          <a:bodyPr/>
          <a:lstStyle/>
          <a:p>
            <a:fld id="{84AC88E9-973D-4A1B-9415-E34F27659637}" type="slidenum">
              <a:rPr lang="en-US" smtClean="0"/>
              <a:t>‹#›</a:t>
            </a:fld>
            <a:endParaRPr lang="en-US"/>
          </a:p>
        </p:txBody>
      </p:sp>
    </p:spTree>
    <p:extLst>
      <p:ext uri="{BB962C8B-B14F-4D97-AF65-F5344CB8AC3E}">
        <p14:creationId xmlns:p14="http://schemas.microsoft.com/office/powerpoint/2010/main" val="407312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35EC2-6A12-C75F-DC20-FB3FC7EA45AA}"/>
              </a:ext>
            </a:extLst>
          </p:cNvPr>
          <p:cNvSpPr>
            <a:spLocks noGrp="1"/>
          </p:cNvSpPr>
          <p:nvPr>
            <p:ph type="dt" sz="half" idx="10"/>
          </p:nvPr>
        </p:nvSpPr>
        <p:spPr/>
        <p:txBody>
          <a:bodyPr/>
          <a:lstStyle/>
          <a:p>
            <a:fld id="{BCA1D39D-7D6C-4140-9051-99E4D5064C28}" type="datetimeFigureOut">
              <a:rPr lang="en-US" smtClean="0"/>
              <a:t>9/29/2025</a:t>
            </a:fld>
            <a:endParaRPr lang="en-US"/>
          </a:p>
        </p:txBody>
      </p:sp>
      <p:sp>
        <p:nvSpPr>
          <p:cNvPr id="3" name="Footer Placeholder 2">
            <a:extLst>
              <a:ext uri="{FF2B5EF4-FFF2-40B4-BE49-F238E27FC236}">
                <a16:creationId xmlns:a16="http://schemas.microsoft.com/office/drawing/2014/main" id="{6D52C8D1-ADC6-1542-21FA-A3498F6F64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0286BB-5BCC-1052-F9C1-3B4E9DD5BD9C}"/>
              </a:ext>
            </a:extLst>
          </p:cNvPr>
          <p:cNvSpPr>
            <a:spLocks noGrp="1"/>
          </p:cNvSpPr>
          <p:nvPr>
            <p:ph type="sldNum" sz="quarter" idx="12"/>
          </p:nvPr>
        </p:nvSpPr>
        <p:spPr/>
        <p:txBody>
          <a:bodyPr/>
          <a:lstStyle/>
          <a:p>
            <a:fld id="{84AC88E9-973D-4A1B-9415-E34F27659637}" type="slidenum">
              <a:rPr lang="en-US" smtClean="0"/>
              <a:t>‹#›</a:t>
            </a:fld>
            <a:endParaRPr lang="en-US"/>
          </a:p>
        </p:txBody>
      </p:sp>
    </p:spTree>
    <p:extLst>
      <p:ext uri="{BB962C8B-B14F-4D97-AF65-F5344CB8AC3E}">
        <p14:creationId xmlns:p14="http://schemas.microsoft.com/office/powerpoint/2010/main" val="35526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9910-0116-CB8C-0AC2-A77B7B9C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CD010D-543A-E6A6-F28B-DD55621FE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46D5A1-0767-4CC4-1BFD-BE81CEAC7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23D4D-3418-DE4D-43E4-F9BECC03FC59}"/>
              </a:ext>
            </a:extLst>
          </p:cNvPr>
          <p:cNvSpPr>
            <a:spLocks noGrp="1"/>
          </p:cNvSpPr>
          <p:nvPr>
            <p:ph type="dt" sz="half" idx="10"/>
          </p:nvPr>
        </p:nvSpPr>
        <p:spPr/>
        <p:txBody>
          <a:bodyPr/>
          <a:lstStyle/>
          <a:p>
            <a:fld id="{BCA1D39D-7D6C-4140-9051-99E4D5064C28}" type="datetimeFigureOut">
              <a:rPr lang="en-US" smtClean="0"/>
              <a:t>9/29/2025</a:t>
            </a:fld>
            <a:endParaRPr lang="en-US"/>
          </a:p>
        </p:txBody>
      </p:sp>
      <p:sp>
        <p:nvSpPr>
          <p:cNvPr id="6" name="Footer Placeholder 5">
            <a:extLst>
              <a:ext uri="{FF2B5EF4-FFF2-40B4-BE49-F238E27FC236}">
                <a16:creationId xmlns:a16="http://schemas.microsoft.com/office/drawing/2014/main" id="{4FF616F2-5F77-C54B-E89A-C032379EE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17F13-D837-3F05-5385-ECE9F74B09B4}"/>
              </a:ext>
            </a:extLst>
          </p:cNvPr>
          <p:cNvSpPr>
            <a:spLocks noGrp="1"/>
          </p:cNvSpPr>
          <p:nvPr>
            <p:ph type="sldNum" sz="quarter" idx="12"/>
          </p:nvPr>
        </p:nvSpPr>
        <p:spPr/>
        <p:txBody>
          <a:bodyPr/>
          <a:lstStyle/>
          <a:p>
            <a:fld id="{84AC88E9-973D-4A1B-9415-E34F27659637}" type="slidenum">
              <a:rPr lang="en-US" smtClean="0"/>
              <a:t>‹#›</a:t>
            </a:fld>
            <a:endParaRPr lang="en-US"/>
          </a:p>
        </p:txBody>
      </p:sp>
    </p:spTree>
    <p:extLst>
      <p:ext uri="{BB962C8B-B14F-4D97-AF65-F5344CB8AC3E}">
        <p14:creationId xmlns:p14="http://schemas.microsoft.com/office/powerpoint/2010/main" val="287002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391E-818D-3883-E9B6-86D2ECCA0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83CD48-E47E-6295-1845-D0C135765C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9A754D-EB61-501A-B580-A822416F0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74A3E-0529-CBEB-2268-F43B8FE4168A}"/>
              </a:ext>
            </a:extLst>
          </p:cNvPr>
          <p:cNvSpPr>
            <a:spLocks noGrp="1"/>
          </p:cNvSpPr>
          <p:nvPr>
            <p:ph type="dt" sz="half" idx="10"/>
          </p:nvPr>
        </p:nvSpPr>
        <p:spPr/>
        <p:txBody>
          <a:bodyPr/>
          <a:lstStyle/>
          <a:p>
            <a:fld id="{BCA1D39D-7D6C-4140-9051-99E4D5064C28}" type="datetimeFigureOut">
              <a:rPr lang="en-US" smtClean="0"/>
              <a:t>9/29/2025</a:t>
            </a:fld>
            <a:endParaRPr lang="en-US"/>
          </a:p>
        </p:txBody>
      </p:sp>
      <p:sp>
        <p:nvSpPr>
          <p:cNvPr id="6" name="Footer Placeholder 5">
            <a:extLst>
              <a:ext uri="{FF2B5EF4-FFF2-40B4-BE49-F238E27FC236}">
                <a16:creationId xmlns:a16="http://schemas.microsoft.com/office/drawing/2014/main" id="{B6499B8F-1DB3-6965-E0D8-58916BDDB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316AA0-DA81-AFD7-C01B-D31DF444E038}"/>
              </a:ext>
            </a:extLst>
          </p:cNvPr>
          <p:cNvSpPr>
            <a:spLocks noGrp="1"/>
          </p:cNvSpPr>
          <p:nvPr>
            <p:ph type="sldNum" sz="quarter" idx="12"/>
          </p:nvPr>
        </p:nvSpPr>
        <p:spPr/>
        <p:txBody>
          <a:bodyPr/>
          <a:lstStyle/>
          <a:p>
            <a:fld id="{84AC88E9-973D-4A1B-9415-E34F27659637}" type="slidenum">
              <a:rPr lang="en-US" smtClean="0"/>
              <a:t>‹#›</a:t>
            </a:fld>
            <a:endParaRPr lang="en-US"/>
          </a:p>
        </p:txBody>
      </p:sp>
    </p:spTree>
    <p:extLst>
      <p:ext uri="{BB962C8B-B14F-4D97-AF65-F5344CB8AC3E}">
        <p14:creationId xmlns:p14="http://schemas.microsoft.com/office/powerpoint/2010/main" val="389547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3AF529-4450-87A3-3547-21DA6A9CC3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DF442B-BC27-10D2-A843-3B4A36E82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A90D0-FEEF-BCF1-0090-6718F38EF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A1D39D-7D6C-4140-9051-99E4D5064C28}" type="datetimeFigureOut">
              <a:rPr lang="en-US" smtClean="0"/>
              <a:t>9/29/2025</a:t>
            </a:fld>
            <a:endParaRPr lang="en-US"/>
          </a:p>
        </p:txBody>
      </p:sp>
      <p:sp>
        <p:nvSpPr>
          <p:cNvPr id="5" name="Footer Placeholder 4">
            <a:extLst>
              <a:ext uri="{FF2B5EF4-FFF2-40B4-BE49-F238E27FC236}">
                <a16:creationId xmlns:a16="http://schemas.microsoft.com/office/drawing/2014/main" id="{EC359C20-C0A6-7B6C-6239-21AC15588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0F05ED4-B47D-CB4E-2E37-0B9E0D0E58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AC88E9-973D-4A1B-9415-E34F27659637}" type="slidenum">
              <a:rPr lang="en-US" smtClean="0"/>
              <a:t>‹#›</a:t>
            </a:fld>
            <a:endParaRPr lang="en-US"/>
          </a:p>
        </p:txBody>
      </p:sp>
    </p:spTree>
    <p:extLst>
      <p:ext uri="{BB962C8B-B14F-4D97-AF65-F5344CB8AC3E}">
        <p14:creationId xmlns:p14="http://schemas.microsoft.com/office/powerpoint/2010/main" val="1301694257"/>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CB07C1.1C5E365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rants.gov/applicants/grant-applications/how-to-apply-for-gra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grants.gov/applicants/workspace-overvie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rants.gov/search-results-detail/354625"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grants.gov/search-grant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ROSS-PIH@hud.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hudexchange.info/programs/ross/" TargetMode="External"/><Relationship Id="rId5" Type="http://schemas.openxmlformats.org/officeDocument/2006/relationships/hyperlink" Target="https://www.hud.gov/program_offices/public_indian_housing/programs/ph/ross/about" TargetMode="External"/><Relationship Id="rId4" Type="http://schemas.openxmlformats.org/officeDocument/2006/relationships/hyperlink" Target="https://public.govdelivery.com/accounts/USHUDPIH/signup/3252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B6589-F3D8-91B8-A879-5DF6151273F4}"/>
              </a:ext>
            </a:extLst>
          </p:cNvPr>
          <p:cNvSpPr>
            <a:spLocks noGrp="1"/>
          </p:cNvSpPr>
          <p:nvPr>
            <p:ph type="ctrTitle"/>
          </p:nvPr>
        </p:nvSpPr>
        <p:spPr>
          <a:xfrm>
            <a:off x="823442" y="921715"/>
            <a:ext cx="5163022" cy="2635993"/>
          </a:xfrm>
        </p:spPr>
        <p:txBody>
          <a:bodyPr anchor="b">
            <a:normAutofit/>
          </a:bodyPr>
          <a:lstStyle/>
          <a:p>
            <a:pPr algn="l"/>
            <a:r>
              <a:rPr lang="en-US" sz="4800" cap="none" dirty="0">
                <a:latin typeface="Aptos" panose="020B0004020202020204" pitchFamily="34" charset="0"/>
              </a:rPr>
              <a:t>Fiscal Year 2025 Notice of Funding Opportunity </a:t>
            </a:r>
          </a:p>
        </p:txBody>
      </p:sp>
      <p:sp>
        <p:nvSpPr>
          <p:cNvPr id="61" name="Rectangle 6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AC4106A6-CB31-4A9A-98C1-EA69A092670A}"/>
              </a:ext>
            </a:extLst>
          </p:cNvPr>
          <p:cNvSpPr>
            <a:spLocks noGrp="1"/>
          </p:cNvSpPr>
          <p:nvPr>
            <p:ph type="subTitle" idx="1"/>
          </p:nvPr>
        </p:nvSpPr>
        <p:spPr>
          <a:xfrm>
            <a:off x="823442" y="4541263"/>
            <a:ext cx="4662957" cy="1395022"/>
          </a:xfrm>
        </p:spPr>
        <p:txBody>
          <a:bodyPr anchor="t">
            <a:normAutofit/>
          </a:bodyPr>
          <a:lstStyle/>
          <a:p>
            <a:pPr algn="l"/>
            <a:r>
              <a:rPr lang="en-US" dirty="0">
                <a:solidFill>
                  <a:srgbClr val="FFFFFF"/>
                </a:solidFill>
              </a:rPr>
              <a:t>Resident Opportunity &amp; Self-Sufficiency Program</a:t>
            </a:r>
          </a:p>
        </p:txBody>
      </p:sp>
      <p:pic>
        <p:nvPicPr>
          <p:cNvPr id="6" name="Picture 5">
            <a:extLst>
              <a:ext uri="{FF2B5EF4-FFF2-40B4-BE49-F238E27FC236}">
                <a16:creationId xmlns:a16="http://schemas.microsoft.com/office/drawing/2014/main" id="{D3199039-6C28-8E36-FBC2-0C43604D309F}"/>
              </a:ext>
            </a:extLst>
          </p:cNvPr>
          <p:cNvPicPr/>
          <p:nvPr/>
        </p:nvPicPr>
        <p:blipFill>
          <a:blip r:embed="rId2" r:link="rId3" cstate="print"/>
          <a:stretch>
            <a:fillRect/>
          </a:stretch>
        </p:blipFill>
        <p:spPr bwMode="auto">
          <a:xfrm>
            <a:off x="6573907" y="733316"/>
            <a:ext cx="5163022" cy="5013368"/>
          </a:xfrm>
          <a:prstGeom prst="rect">
            <a:avLst/>
          </a:prstGeom>
          <a:noFill/>
        </p:spPr>
      </p:pic>
      <p:sp>
        <p:nvSpPr>
          <p:cNvPr id="64" name="Rectangle 6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79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556995"/>
            <a:ext cx="10515600" cy="1133693"/>
          </a:xfrm>
        </p:spPr>
        <p:txBody>
          <a:bodyPr>
            <a:normAutofit/>
          </a:bodyPr>
          <a:lstStyle/>
          <a:p>
            <a:r>
              <a:rPr lang="en-US" sz="3600" b="1"/>
              <a:t>DETERMININING ELIGIBLE AMOUNT FOR ADMINISTRATIVE COSTS </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0E50C51E-8106-4A16-83F7-6BB2E7F30F19}" type="slidenum">
              <a:rPr lang="en-US" smtClean="0"/>
              <a:pPr>
                <a:spcAft>
                  <a:spcPts val="600"/>
                </a:spcAft>
              </a:pPr>
              <a:t>10</a:t>
            </a:fld>
            <a:endParaRPr lang="en-US"/>
          </a:p>
        </p:txBody>
      </p:sp>
      <p:graphicFrame>
        <p:nvGraphicFramePr>
          <p:cNvPr id="8" name="Content Placeholder 1">
            <a:extLst>
              <a:ext uri="{FF2B5EF4-FFF2-40B4-BE49-F238E27FC236}">
                <a16:creationId xmlns:a16="http://schemas.microsoft.com/office/drawing/2014/main" id="{5A09347D-2B71-42F7-BC02-894CFFC49E07}"/>
              </a:ext>
            </a:extLst>
          </p:cNvPr>
          <p:cNvGraphicFramePr/>
          <p:nvPr>
            <p:extLst>
              <p:ext uri="{D42A27DB-BD31-4B8C-83A1-F6EECF244321}">
                <p14:modId xmlns:p14="http://schemas.microsoft.com/office/powerpoint/2010/main" val="35651772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87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Maximum Number of Applications</a:t>
            </a:r>
          </a:p>
        </p:txBody>
      </p:sp>
      <p:sp>
        <p:nvSpPr>
          <p:cNvPr id="4" name="Slide Number Placeholder 3">
            <a:extLst>
              <a:ext uri="{FF2B5EF4-FFF2-40B4-BE49-F238E27FC236}">
                <a16:creationId xmlns:a16="http://schemas.microsoft.com/office/drawing/2014/main" id="{AA54DBB1-3CFA-44DC-80DA-A84A8C42598A}"/>
              </a:ext>
            </a:extLst>
          </p:cNvPr>
          <p:cNvSpPr>
            <a:spLocks noGrp="1"/>
          </p:cNvSpPr>
          <p:nvPr>
            <p:ph type="sldNum" sz="quarter" idx="12"/>
          </p:nvPr>
        </p:nvSpPr>
        <p:spPr>
          <a:xfrm>
            <a:off x="11704320" y="6455664"/>
            <a:ext cx="448056" cy="365125"/>
          </a:xfrm>
        </p:spPr>
        <p:txBody>
          <a:bodyPr vert="horz" lIns="91440" tIns="45720" rIns="91440" bIns="45720" rtlCol="0">
            <a:normAutofit/>
          </a:bodyPr>
          <a:lstStyle/>
          <a:p>
            <a:pPr>
              <a:spcAft>
                <a:spcPts val="600"/>
              </a:spcAft>
            </a:pPr>
            <a:fld id="{84AC88E9-973D-4A1B-9415-E34F27659637}" type="slidenum">
              <a:rPr lang="en-US" sz="1100">
                <a:solidFill>
                  <a:schemeClr val="tx1">
                    <a:lumMod val="50000"/>
                    <a:lumOff val="50000"/>
                  </a:schemeClr>
                </a:solidFill>
              </a:rPr>
              <a:pPr>
                <a:spcAft>
                  <a:spcPts val="600"/>
                </a:spcAft>
              </a:pPr>
              <a:t>11</a:t>
            </a:fld>
            <a:endParaRPr lang="en-US" sz="110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id="{708340F5-0801-AA85-5C4D-985EF7399756}"/>
              </a:ext>
            </a:extLst>
          </p:cNvPr>
          <p:cNvGraphicFramePr>
            <a:graphicFrameLocks noGrp="1"/>
          </p:cNvGraphicFramePr>
          <p:nvPr>
            <p:ph idx="1"/>
            <p:extLst>
              <p:ext uri="{D42A27DB-BD31-4B8C-83A1-F6EECF244321}">
                <p14:modId xmlns:p14="http://schemas.microsoft.com/office/powerpoint/2010/main" val="257348214"/>
              </p:ext>
            </p:extLst>
          </p:nvPr>
        </p:nvGraphicFramePr>
        <p:xfrm>
          <a:off x="644056" y="2187763"/>
          <a:ext cx="10927830" cy="4042440"/>
        </p:xfrm>
        <a:graphic>
          <a:graphicData uri="http://schemas.openxmlformats.org/drawingml/2006/table">
            <a:tbl>
              <a:tblPr firstRow="1" firstCol="1" lastRow="1" lastCol="1" bandRow="1">
                <a:solidFill>
                  <a:schemeClr val="bg1">
                    <a:lumMod val="95000"/>
                  </a:schemeClr>
                </a:solidFill>
                <a:tableStyleId>{5C22544A-7EE6-4342-B048-85BDC9FD1C3A}</a:tableStyleId>
              </a:tblPr>
              <a:tblGrid>
                <a:gridCol w="5176083">
                  <a:extLst>
                    <a:ext uri="{9D8B030D-6E8A-4147-A177-3AD203B41FA5}">
                      <a16:colId xmlns:a16="http://schemas.microsoft.com/office/drawing/2014/main" val="796397159"/>
                    </a:ext>
                  </a:extLst>
                </a:gridCol>
                <a:gridCol w="2090661">
                  <a:extLst>
                    <a:ext uri="{9D8B030D-6E8A-4147-A177-3AD203B41FA5}">
                      <a16:colId xmlns:a16="http://schemas.microsoft.com/office/drawing/2014/main" val="459547082"/>
                    </a:ext>
                  </a:extLst>
                </a:gridCol>
                <a:gridCol w="3661086">
                  <a:extLst>
                    <a:ext uri="{9D8B030D-6E8A-4147-A177-3AD203B41FA5}">
                      <a16:colId xmlns:a16="http://schemas.microsoft.com/office/drawing/2014/main" val="1834361581"/>
                    </a:ext>
                  </a:extLst>
                </a:gridCol>
              </a:tblGrid>
              <a:tr h="655575">
                <a:tc>
                  <a:txBody>
                    <a:bodyPr/>
                    <a:lstStyle/>
                    <a:p>
                      <a:pPr marL="0" marR="0" algn="ctr">
                        <a:spcBef>
                          <a:spcPts val="0"/>
                        </a:spcBef>
                        <a:spcAft>
                          <a:spcPts val="700"/>
                        </a:spcAft>
                      </a:pPr>
                      <a:r>
                        <a:rPr lang="en-US" sz="1500" b="1" cap="none" spc="0">
                          <a:solidFill>
                            <a:schemeClr val="tx1"/>
                          </a:solidFill>
                          <a:effectLst/>
                        </a:rPr>
                        <a:t>Applicant type</a:t>
                      </a:r>
                      <a:endParaRPr lang="en-US" sz="1500" b="1" cap="none" spc="0">
                        <a:solidFill>
                          <a:schemeClr val="tx1"/>
                        </a:solidFill>
                        <a:effectLst/>
                        <a:latin typeface="Times New Roman" panose="02020603050405020304" pitchFamily="18" charset="0"/>
                        <a:ea typeface="Times New Roman" panose="02020603050405020304" pitchFamily="18" charset="0"/>
                      </a:endParaRPr>
                    </a:p>
                  </a:txBody>
                  <a:tcPr marL="61671" marR="20733" marT="17620" marB="132152" anchor="b">
                    <a:lnL w="12700" cmpd="sng">
                      <a:noFill/>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700"/>
                        </a:spcAft>
                      </a:pPr>
                      <a:r>
                        <a:rPr lang="en-US" sz="1500" b="1" cap="none" spc="0">
                          <a:solidFill>
                            <a:schemeClr val="tx1"/>
                          </a:solidFill>
                          <a:effectLst/>
                        </a:rPr>
                        <a:t>Maximum Number of Applications </a:t>
                      </a:r>
                      <a:endParaRPr lang="en-US" sz="1500" b="1" cap="none" spc="0">
                        <a:solidFill>
                          <a:schemeClr val="tx1"/>
                        </a:solidFill>
                        <a:effectLst/>
                        <a:latin typeface="Times New Roman" panose="02020603050405020304" pitchFamily="18" charset="0"/>
                        <a:ea typeface="Times New Roman" panose="02020603050405020304" pitchFamily="18" charset="0"/>
                      </a:endParaRPr>
                    </a:p>
                  </a:txBody>
                  <a:tcPr marL="61671" marR="18005" marT="17620" marB="132152"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700"/>
                        </a:spcAft>
                      </a:pPr>
                      <a:r>
                        <a:rPr lang="en-US" sz="1500" b="1" cap="none" spc="0">
                          <a:solidFill>
                            <a:schemeClr val="tx1"/>
                          </a:solidFill>
                          <a:effectLst/>
                        </a:rPr>
                        <a:t>Renewal or New Applicant Category</a:t>
                      </a:r>
                      <a:endParaRPr lang="en-US" sz="1500" b="1" cap="none" spc="0">
                        <a:solidFill>
                          <a:schemeClr val="tx1"/>
                        </a:solidFill>
                        <a:effectLst/>
                        <a:latin typeface="Times New Roman" panose="02020603050405020304" pitchFamily="18" charset="0"/>
                        <a:ea typeface="Times New Roman" panose="02020603050405020304" pitchFamily="18" charset="0"/>
                      </a:endParaRPr>
                    </a:p>
                  </a:txBody>
                  <a:tcPr marL="61671" marR="13640" marT="17620" marB="132152"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30282975"/>
                  </a:ext>
                </a:extLst>
              </a:tr>
              <a:tr h="358962">
                <a:tc>
                  <a:txBody>
                    <a:bodyPr/>
                    <a:lstStyle/>
                    <a:p>
                      <a:pPr marL="0" marR="0">
                        <a:spcBef>
                          <a:spcPts val="0"/>
                        </a:spcBef>
                        <a:spcAft>
                          <a:spcPts val="700"/>
                        </a:spcAft>
                      </a:pPr>
                      <a:r>
                        <a:rPr lang="en-US" sz="1100" b="0" cap="none" spc="0">
                          <a:solidFill>
                            <a:schemeClr val="tx1"/>
                          </a:solidFill>
                          <a:effectLst/>
                        </a:rPr>
                        <a:t>PHAs</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20733" marT="17620" marB="132152"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spcBef>
                          <a:spcPts val="0"/>
                        </a:spcBef>
                        <a:spcAft>
                          <a:spcPts val="700"/>
                        </a:spcAft>
                      </a:pPr>
                      <a:r>
                        <a:rPr lang="en-US" sz="1100" cap="none" spc="0">
                          <a:solidFill>
                            <a:schemeClr val="tx1"/>
                          </a:solidFill>
                          <a:effectLst/>
                        </a:rPr>
                        <a:t>1</a:t>
                      </a:r>
                      <a:endParaRPr lang="en-US" sz="1100" cap="none" spc="0">
                        <a:solidFill>
                          <a:schemeClr val="tx1"/>
                        </a:solidFill>
                        <a:effectLst/>
                        <a:latin typeface="Times New Roman" panose="02020603050405020304" pitchFamily="18" charset="0"/>
                        <a:ea typeface="Times New Roman" panose="02020603050405020304" pitchFamily="18" charset="0"/>
                      </a:endParaRPr>
                    </a:p>
                  </a:txBody>
                  <a:tcPr marL="61671" marR="18005" marT="17620" marB="132152"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lgn="l">
                        <a:spcBef>
                          <a:spcPts val="0"/>
                        </a:spcBef>
                        <a:spcAft>
                          <a:spcPts val="700"/>
                        </a:spcAft>
                      </a:pPr>
                      <a:r>
                        <a:rPr lang="en-US" sz="1100" b="0" cap="none" spc="0">
                          <a:solidFill>
                            <a:schemeClr val="tx1"/>
                          </a:solidFill>
                          <a:effectLst/>
                        </a:rPr>
                        <a:t>New or Renewal</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13640" marT="17620" marB="13215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962549276"/>
                  </a:ext>
                </a:extLst>
              </a:tr>
              <a:tr h="358962">
                <a:tc>
                  <a:txBody>
                    <a:bodyPr/>
                    <a:lstStyle/>
                    <a:p>
                      <a:pPr marL="0" marR="0">
                        <a:spcBef>
                          <a:spcPts val="0"/>
                        </a:spcBef>
                        <a:spcAft>
                          <a:spcPts val="700"/>
                        </a:spcAft>
                      </a:pPr>
                      <a:r>
                        <a:rPr lang="en-US" sz="1100" b="0" cap="none" spc="0">
                          <a:solidFill>
                            <a:schemeClr val="tx1"/>
                          </a:solidFill>
                          <a:effectLst/>
                        </a:rPr>
                        <a:t>PHA Affiliates/Instrumentalities not applying as a Multifamily Owner</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20733" marT="17620" marB="132152"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spcBef>
                          <a:spcPts val="0"/>
                        </a:spcBef>
                        <a:spcAft>
                          <a:spcPts val="700"/>
                        </a:spcAft>
                      </a:pPr>
                      <a:r>
                        <a:rPr lang="en-US" sz="1100" cap="none" spc="0">
                          <a:solidFill>
                            <a:schemeClr val="tx1"/>
                          </a:solidFill>
                          <a:effectLst/>
                        </a:rPr>
                        <a:t>1</a:t>
                      </a:r>
                      <a:endParaRPr lang="en-US" sz="1100" cap="none" spc="0">
                        <a:solidFill>
                          <a:schemeClr val="tx1"/>
                        </a:solidFill>
                        <a:effectLst/>
                        <a:latin typeface="Times New Roman" panose="02020603050405020304" pitchFamily="18" charset="0"/>
                        <a:ea typeface="Times New Roman" panose="02020603050405020304" pitchFamily="18" charset="0"/>
                      </a:endParaRPr>
                    </a:p>
                  </a:txBody>
                  <a:tcPr marL="61671" marR="18005" marT="17620" marB="132152"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gn="l">
                        <a:spcBef>
                          <a:spcPts val="0"/>
                        </a:spcBef>
                        <a:spcAft>
                          <a:spcPts val="700"/>
                        </a:spcAft>
                      </a:pPr>
                      <a:r>
                        <a:rPr lang="en-US" sz="1100" b="0" cap="none" spc="0">
                          <a:solidFill>
                            <a:schemeClr val="tx1"/>
                          </a:solidFill>
                          <a:effectLst/>
                        </a:rPr>
                        <a:t>New or Renewal</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13640" marT="17620" marB="13215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562477209"/>
                  </a:ext>
                </a:extLst>
              </a:tr>
              <a:tr h="358962">
                <a:tc>
                  <a:txBody>
                    <a:bodyPr/>
                    <a:lstStyle/>
                    <a:p>
                      <a:pPr marL="0" marR="0">
                        <a:spcBef>
                          <a:spcPts val="0"/>
                        </a:spcBef>
                        <a:spcAft>
                          <a:spcPts val="700"/>
                        </a:spcAft>
                      </a:pPr>
                      <a:r>
                        <a:rPr lang="en-US" sz="1100" b="0" cap="none" spc="0">
                          <a:solidFill>
                            <a:schemeClr val="tx1"/>
                          </a:solidFill>
                          <a:effectLst/>
                        </a:rPr>
                        <a:t>Tribes/TDHEs</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20733" marT="17620" marB="132152"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spcBef>
                          <a:spcPts val="0"/>
                        </a:spcBef>
                        <a:spcAft>
                          <a:spcPts val="700"/>
                        </a:spcAft>
                      </a:pPr>
                      <a:r>
                        <a:rPr lang="en-US" sz="1100" cap="none" spc="0">
                          <a:solidFill>
                            <a:schemeClr val="tx1"/>
                          </a:solidFill>
                          <a:effectLst/>
                        </a:rPr>
                        <a:t>1</a:t>
                      </a:r>
                      <a:endParaRPr lang="en-US" sz="1100" cap="none" spc="0">
                        <a:solidFill>
                          <a:schemeClr val="tx1"/>
                        </a:solidFill>
                        <a:effectLst/>
                        <a:latin typeface="Times New Roman" panose="02020603050405020304" pitchFamily="18" charset="0"/>
                        <a:ea typeface="Times New Roman" panose="02020603050405020304" pitchFamily="18" charset="0"/>
                      </a:endParaRPr>
                    </a:p>
                  </a:txBody>
                  <a:tcPr marL="61671" marR="18005" marT="17620" marB="132152"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lgn="l">
                        <a:spcBef>
                          <a:spcPts val="0"/>
                        </a:spcBef>
                        <a:spcAft>
                          <a:spcPts val="700"/>
                        </a:spcAft>
                      </a:pPr>
                      <a:r>
                        <a:rPr lang="en-US" sz="1100" b="0" cap="none" spc="0">
                          <a:solidFill>
                            <a:schemeClr val="tx1"/>
                          </a:solidFill>
                          <a:effectLst/>
                        </a:rPr>
                        <a:t>New or Renewal</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13640" marT="17620" marB="13215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096604764"/>
                  </a:ext>
                </a:extLst>
              </a:tr>
              <a:tr h="358962">
                <a:tc>
                  <a:txBody>
                    <a:bodyPr/>
                    <a:lstStyle/>
                    <a:p>
                      <a:pPr marL="0" marR="0">
                        <a:spcBef>
                          <a:spcPts val="0"/>
                        </a:spcBef>
                        <a:spcAft>
                          <a:spcPts val="700"/>
                        </a:spcAft>
                      </a:pPr>
                      <a:r>
                        <a:rPr lang="en-US" sz="1100" b="0" cap="none" spc="0">
                          <a:solidFill>
                            <a:schemeClr val="tx1"/>
                          </a:solidFill>
                          <a:effectLst/>
                        </a:rPr>
                        <a:t>Site Based RAs</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20733" marT="17620" marB="132152"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spcBef>
                          <a:spcPts val="0"/>
                        </a:spcBef>
                        <a:spcAft>
                          <a:spcPts val="700"/>
                        </a:spcAft>
                      </a:pPr>
                      <a:r>
                        <a:rPr lang="en-US" sz="1100" cap="none" spc="0">
                          <a:solidFill>
                            <a:schemeClr val="tx1"/>
                          </a:solidFill>
                          <a:effectLst/>
                        </a:rPr>
                        <a:t>1</a:t>
                      </a:r>
                      <a:endParaRPr lang="en-US" sz="1100" cap="none" spc="0">
                        <a:solidFill>
                          <a:schemeClr val="tx1"/>
                        </a:solidFill>
                        <a:effectLst/>
                        <a:latin typeface="Times New Roman" panose="02020603050405020304" pitchFamily="18" charset="0"/>
                        <a:ea typeface="Times New Roman" panose="02020603050405020304" pitchFamily="18" charset="0"/>
                      </a:endParaRPr>
                    </a:p>
                  </a:txBody>
                  <a:tcPr marL="61671" marR="18005" marT="17620" marB="132152"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gn="l">
                        <a:spcBef>
                          <a:spcPts val="0"/>
                        </a:spcBef>
                        <a:spcAft>
                          <a:spcPts val="700"/>
                        </a:spcAft>
                      </a:pPr>
                      <a:r>
                        <a:rPr lang="en-US" sz="1100" b="0" cap="none" spc="0">
                          <a:solidFill>
                            <a:schemeClr val="tx1"/>
                          </a:solidFill>
                          <a:effectLst/>
                        </a:rPr>
                        <a:t>New or Renewal</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13640" marT="17620" marB="13215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592668200"/>
                  </a:ext>
                </a:extLst>
              </a:tr>
              <a:tr h="530685">
                <a:tc>
                  <a:txBody>
                    <a:bodyPr/>
                    <a:lstStyle/>
                    <a:p>
                      <a:pPr marL="0" marR="0">
                        <a:spcBef>
                          <a:spcPts val="0"/>
                        </a:spcBef>
                        <a:spcAft>
                          <a:spcPts val="700"/>
                        </a:spcAft>
                      </a:pPr>
                      <a:r>
                        <a:rPr lang="en-US" sz="1100" b="0" cap="none" spc="0">
                          <a:solidFill>
                            <a:schemeClr val="tx1"/>
                          </a:solidFill>
                          <a:effectLst/>
                        </a:rPr>
                        <a:t>Non-site-based RAs (i.e., city-wide, intermediary, and jurisdiction-wide) applying under the 25 percent RA set-aside</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20733" marT="17620" marB="132152"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spcBef>
                          <a:spcPts val="0"/>
                        </a:spcBef>
                        <a:spcAft>
                          <a:spcPts val="700"/>
                        </a:spcAft>
                      </a:pPr>
                      <a:r>
                        <a:rPr lang="en-US" sz="1100" cap="none" spc="0">
                          <a:solidFill>
                            <a:schemeClr val="tx1"/>
                          </a:solidFill>
                          <a:effectLst/>
                        </a:rPr>
                        <a:t>1</a:t>
                      </a:r>
                      <a:endParaRPr lang="en-US" sz="1100" cap="none" spc="0">
                        <a:solidFill>
                          <a:schemeClr val="tx1"/>
                        </a:solidFill>
                        <a:effectLst/>
                        <a:latin typeface="Times New Roman" panose="02020603050405020304" pitchFamily="18" charset="0"/>
                        <a:ea typeface="Times New Roman" panose="02020603050405020304" pitchFamily="18" charset="0"/>
                      </a:endParaRPr>
                    </a:p>
                  </a:txBody>
                  <a:tcPr marL="61671" marR="18005" marT="17620" marB="13215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lgn="l">
                        <a:spcBef>
                          <a:spcPts val="0"/>
                        </a:spcBef>
                        <a:spcAft>
                          <a:spcPts val="700"/>
                        </a:spcAft>
                      </a:pPr>
                      <a:r>
                        <a:rPr lang="en-US" sz="1100" b="0" cap="none" spc="0">
                          <a:solidFill>
                            <a:schemeClr val="tx1"/>
                          </a:solidFill>
                          <a:effectLst/>
                        </a:rPr>
                        <a:t>New or Renewal</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13640" marT="17620" marB="13215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033497446"/>
                  </a:ext>
                </a:extLst>
              </a:tr>
              <a:tr h="530685">
                <a:tc>
                  <a:txBody>
                    <a:bodyPr/>
                    <a:lstStyle/>
                    <a:p>
                      <a:pPr marL="0" marR="0">
                        <a:spcBef>
                          <a:spcPts val="0"/>
                        </a:spcBef>
                        <a:spcAft>
                          <a:spcPts val="700"/>
                        </a:spcAft>
                      </a:pPr>
                      <a:r>
                        <a:rPr lang="en-US" sz="1100" b="0" cap="none" spc="0">
                          <a:solidFill>
                            <a:schemeClr val="tx1"/>
                          </a:solidFill>
                          <a:effectLst/>
                        </a:rPr>
                        <a:t>Non-site-based RAs (i.e., city-wide, intermediary, and jurisdiction-wide) not applying under the 25 percent RA set aside</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20733" marT="17620" marB="132152"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spcBef>
                          <a:spcPts val="0"/>
                        </a:spcBef>
                        <a:spcAft>
                          <a:spcPts val="700"/>
                        </a:spcAft>
                      </a:pPr>
                      <a:r>
                        <a:rPr lang="en-US" sz="1100" cap="none" spc="0">
                          <a:solidFill>
                            <a:schemeClr val="tx1"/>
                          </a:solidFill>
                          <a:effectLst/>
                        </a:rPr>
                        <a:t>Up to 3 </a:t>
                      </a:r>
                      <a:endParaRPr lang="en-US" sz="1100" cap="none" spc="0">
                        <a:solidFill>
                          <a:schemeClr val="tx1"/>
                        </a:solidFill>
                        <a:effectLst/>
                        <a:latin typeface="Times New Roman" panose="02020603050405020304" pitchFamily="18" charset="0"/>
                        <a:ea typeface="Times New Roman" panose="02020603050405020304" pitchFamily="18" charset="0"/>
                      </a:endParaRPr>
                    </a:p>
                  </a:txBody>
                  <a:tcPr marL="61671" marR="18005" marT="17620" marB="13215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gn="l">
                        <a:spcBef>
                          <a:spcPts val="0"/>
                        </a:spcBef>
                        <a:spcAft>
                          <a:spcPts val="700"/>
                        </a:spcAft>
                      </a:pPr>
                      <a:r>
                        <a:rPr lang="en-US" sz="1100" b="0" cap="none" spc="0" dirty="0">
                          <a:solidFill>
                            <a:schemeClr val="tx1"/>
                          </a:solidFill>
                          <a:effectLst/>
                        </a:rPr>
                        <a:t>New or Renewal</a:t>
                      </a:r>
                      <a:endParaRPr lang="en-US" sz="1100" b="0" cap="none" spc="0" dirty="0">
                        <a:solidFill>
                          <a:schemeClr val="tx1"/>
                        </a:solidFill>
                        <a:effectLst/>
                        <a:latin typeface="Times New Roman" panose="02020603050405020304" pitchFamily="18" charset="0"/>
                        <a:ea typeface="Times New Roman" panose="02020603050405020304" pitchFamily="18" charset="0"/>
                      </a:endParaRPr>
                    </a:p>
                  </a:txBody>
                  <a:tcPr marL="61671" marR="13640" marT="17620" marB="13215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156662389"/>
                  </a:ext>
                </a:extLst>
              </a:tr>
              <a:tr h="530685">
                <a:tc>
                  <a:txBody>
                    <a:bodyPr/>
                    <a:lstStyle/>
                    <a:p>
                      <a:pPr marL="0" marR="0">
                        <a:spcBef>
                          <a:spcPts val="0"/>
                        </a:spcBef>
                        <a:spcAft>
                          <a:spcPts val="700"/>
                        </a:spcAft>
                      </a:pPr>
                      <a:r>
                        <a:rPr lang="en-US" sz="1100" b="0" cap="none" spc="0">
                          <a:solidFill>
                            <a:schemeClr val="tx1"/>
                          </a:solidFill>
                          <a:effectLst/>
                        </a:rPr>
                        <a:t>Nonprofit applicants that are not a RA, PHA Affiliate/Instrumentality, or Multifamily Owner</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20733" marT="17620" marB="132152"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spcBef>
                          <a:spcPts val="0"/>
                        </a:spcBef>
                        <a:spcAft>
                          <a:spcPts val="700"/>
                        </a:spcAft>
                      </a:pPr>
                      <a:r>
                        <a:rPr lang="en-US" sz="1100" cap="none" spc="0">
                          <a:solidFill>
                            <a:schemeClr val="tx1"/>
                          </a:solidFill>
                          <a:effectLst/>
                        </a:rPr>
                        <a:t>Up to 3 </a:t>
                      </a:r>
                      <a:endParaRPr lang="en-US" sz="1100" cap="none" spc="0">
                        <a:solidFill>
                          <a:schemeClr val="tx1"/>
                        </a:solidFill>
                        <a:effectLst/>
                        <a:latin typeface="Times New Roman" panose="02020603050405020304" pitchFamily="18" charset="0"/>
                        <a:ea typeface="Times New Roman" panose="02020603050405020304" pitchFamily="18" charset="0"/>
                      </a:endParaRPr>
                    </a:p>
                  </a:txBody>
                  <a:tcPr marL="61671" marR="18005" marT="17620" marB="132152"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lgn="l">
                        <a:spcBef>
                          <a:spcPts val="0"/>
                        </a:spcBef>
                        <a:spcAft>
                          <a:spcPts val="700"/>
                        </a:spcAft>
                      </a:pPr>
                      <a:r>
                        <a:rPr lang="en-US" sz="1100" b="0" cap="none" spc="0" dirty="0">
                          <a:solidFill>
                            <a:schemeClr val="tx1"/>
                          </a:solidFill>
                          <a:effectLst/>
                        </a:rPr>
                        <a:t>New or Renewal</a:t>
                      </a:r>
                      <a:endParaRPr lang="en-US" sz="1100" b="0" cap="none" spc="0" dirty="0">
                        <a:solidFill>
                          <a:schemeClr val="tx1"/>
                        </a:solidFill>
                        <a:effectLst/>
                        <a:latin typeface="Times New Roman" panose="02020603050405020304" pitchFamily="18" charset="0"/>
                        <a:ea typeface="Times New Roman" panose="02020603050405020304" pitchFamily="18" charset="0"/>
                      </a:endParaRPr>
                    </a:p>
                  </a:txBody>
                  <a:tcPr marL="61671" marR="13640" marT="17620" marB="13215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545228900"/>
                  </a:ext>
                </a:extLst>
              </a:tr>
              <a:tr h="358962">
                <a:tc>
                  <a:txBody>
                    <a:bodyPr/>
                    <a:lstStyle/>
                    <a:p>
                      <a:pPr marL="0" marR="0">
                        <a:spcBef>
                          <a:spcPts val="0"/>
                        </a:spcBef>
                        <a:spcAft>
                          <a:spcPts val="700"/>
                        </a:spcAft>
                      </a:pPr>
                      <a:r>
                        <a:rPr lang="en-US" sz="1100" b="0" cap="none" spc="0" dirty="0">
                          <a:solidFill>
                            <a:schemeClr val="tx1"/>
                          </a:solidFill>
                          <a:effectLst/>
                        </a:rPr>
                        <a:t>Multifamily Owners</a:t>
                      </a:r>
                      <a:endParaRPr lang="en-US" sz="1100" b="0" cap="none" spc="0" dirty="0">
                        <a:solidFill>
                          <a:schemeClr val="tx1"/>
                        </a:solidFill>
                        <a:effectLst/>
                        <a:latin typeface="Times New Roman" panose="02020603050405020304" pitchFamily="18" charset="0"/>
                        <a:ea typeface="Times New Roman" panose="02020603050405020304" pitchFamily="18" charset="0"/>
                      </a:endParaRPr>
                    </a:p>
                  </a:txBody>
                  <a:tcPr marL="61671" marR="20733" marT="17620" marB="132152"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700"/>
                        </a:spcAft>
                      </a:pPr>
                      <a:r>
                        <a:rPr lang="en-US" sz="1100" b="0" cap="none" spc="0">
                          <a:solidFill>
                            <a:schemeClr val="tx1"/>
                          </a:solidFill>
                          <a:effectLst/>
                        </a:rPr>
                        <a:t>1</a:t>
                      </a:r>
                      <a:endParaRPr lang="en-US" sz="1100" b="0" cap="none" spc="0">
                        <a:solidFill>
                          <a:schemeClr val="tx1"/>
                        </a:solidFill>
                        <a:effectLst/>
                        <a:latin typeface="Times New Roman" panose="02020603050405020304" pitchFamily="18" charset="0"/>
                        <a:ea typeface="Times New Roman" panose="02020603050405020304" pitchFamily="18" charset="0"/>
                      </a:endParaRPr>
                    </a:p>
                  </a:txBody>
                  <a:tcPr marL="61671" marR="18005" marT="17620" marB="132152"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700"/>
                        </a:spcAft>
                      </a:pPr>
                      <a:r>
                        <a:rPr lang="en-US" sz="1100" b="0" cap="none" spc="0" dirty="0">
                          <a:solidFill>
                            <a:schemeClr val="tx1"/>
                          </a:solidFill>
                          <a:effectLst/>
                        </a:rPr>
                        <a:t>New</a:t>
                      </a:r>
                      <a:endParaRPr lang="en-US" sz="1100" b="0" cap="none" spc="0" dirty="0">
                        <a:solidFill>
                          <a:schemeClr val="tx1"/>
                        </a:solidFill>
                        <a:effectLst/>
                        <a:latin typeface="Times New Roman" panose="02020603050405020304" pitchFamily="18" charset="0"/>
                        <a:ea typeface="Times New Roman" panose="02020603050405020304" pitchFamily="18" charset="0"/>
                      </a:endParaRPr>
                    </a:p>
                  </a:txBody>
                  <a:tcPr marL="61671" marR="13640" marT="17620" marB="13215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20243316"/>
                  </a:ext>
                </a:extLst>
              </a:tr>
            </a:tbl>
          </a:graphicData>
        </a:graphic>
      </p:graphicFrame>
    </p:spTree>
    <p:extLst>
      <p:ext uri="{BB962C8B-B14F-4D97-AF65-F5344CB8AC3E}">
        <p14:creationId xmlns:p14="http://schemas.microsoft.com/office/powerpoint/2010/main" val="331905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07C83-FB5C-4463-AAE3-642C4246406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Threshold Requirements </a:t>
            </a:r>
          </a:p>
        </p:txBody>
      </p:sp>
      <p:sp>
        <p:nvSpPr>
          <p:cNvPr id="3" name="Content Placeholder 2">
            <a:extLst>
              <a:ext uri="{FF2B5EF4-FFF2-40B4-BE49-F238E27FC236}">
                <a16:creationId xmlns:a16="http://schemas.microsoft.com/office/drawing/2014/main" id="{921B6DCD-A281-470A-9EE7-E86B43A51942}"/>
              </a:ext>
            </a:extLst>
          </p:cNvPr>
          <p:cNvSpPr>
            <a:spLocks noGrp="1"/>
          </p:cNvSpPr>
          <p:nvPr>
            <p:ph idx="1"/>
          </p:nvPr>
        </p:nvSpPr>
        <p:spPr>
          <a:xfrm>
            <a:off x="1371599" y="2318197"/>
            <a:ext cx="9724031" cy="3683358"/>
          </a:xfrm>
        </p:spPr>
        <p:txBody>
          <a:bodyPr anchor="ctr">
            <a:normAutofit/>
          </a:bodyPr>
          <a:lstStyle/>
          <a:p>
            <a:pPr marL="502920" indent="-457200"/>
            <a:r>
              <a:rPr lang="en-US" sz="1300" b="1" dirty="0"/>
              <a:t>Timely Submission of Application: </a:t>
            </a:r>
            <a:r>
              <a:rPr lang="en-US" sz="1300" dirty="0"/>
              <a:t> You must submit your application by the application deadline. </a:t>
            </a:r>
          </a:p>
          <a:p>
            <a:pPr marL="502920" indent="-457200"/>
            <a:r>
              <a:rPr lang="en-US" sz="1300" b="1" dirty="0"/>
              <a:t>Civil Rights Matters:  </a:t>
            </a:r>
            <a:r>
              <a:rPr lang="en-US" sz="1300" dirty="0"/>
              <a:t>If you have outstanding, unresolved violations, you must resolve by the application deadline. </a:t>
            </a:r>
            <a:endParaRPr lang="en-US" sz="1300" b="1" dirty="0"/>
          </a:p>
          <a:p>
            <a:pPr marL="502920" indent="-457200"/>
            <a:r>
              <a:rPr lang="en-US" sz="1300" b="1" dirty="0"/>
              <a:t>Match Requirement: </a:t>
            </a:r>
            <a:r>
              <a:rPr lang="en-US" sz="1300" dirty="0"/>
              <a:t>You must have match contributions of at least 25% of the amount you are requesting. </a:t>
            </a:r>
          </a:p>
          <a:p>
            <a:pPr marL="502920" indent="-457200"/>
            <a:r>
              <a:rPr lang="en-US" sz="1300" b="1" dirty="0"/>
              <a:t>Letters of Support: </a:t>
            </a:r>
            <a:r>
              <a:rPr lang="en-US" sz="1300" dirty="0"/>
              <a:t>Nonprofit organizations and non-site-based Resident Associations (RA) must include a letter of support from either PHA and/or tribe/TDHE. Additionally, joint applications must submit a letter of support from each joint applicant.</a:t>
            </a:r>
          </a:p>
          <a:p>
            <a:pPr marL="502920" indent="-457200"/>
            <a:r>
              <a:rPr lang="en-US" sz="1300" b="1" dirty="0"/>
              <a:t>Nonprofit Status:  </a:t>
            </a:r>
            <a:r>
              <a:rPr lang="en-US" sz="1300" dirty="0"/>
              <a:t>RA, PHA affiliates/instrumentalities, and nonprofits must either a locally incorporated nonprofit or a 501 (c)(3) nonprofit by the application deadline. </a:t>
            </a:r>
          </a:p>
          <a:p>
            <a:pPr marL="502920" indent="-457200"/>
            <a:r>
              <a:rPr lang="en-US" sz="1300" b="1" dirty="0"/>
              <a:t>Contract Administrator: </a:t>
            </a:r>
            <a:r>
              <a:rPr lang="en-US" sz="1300" dirty="0"/>
              <a:t>RAs and Troubled PHA applicants must submit a contract administrator partnership agreement.</a:t>
            </a:r>
          </a:p>
          <a:p>
            <a:pPr marL="502920" indent="-457200"/>
            <a:r>
              <a:rPr lang="en-US" sz="1300" b="1" dirty="0"/>
              <a:t> Narrative Statement: </a:t>
            </a:r>
            <a:r>
              <a:rPr lang="en-US" sz="1300" dirty="0"/>
              <a:t>You must submit a ROSS narrative statement </a:t>
            </a:r>
          </a:p>
          <a:p>
            <a:pPr marL="502920" indent="-457200"/>
            <a:r>
              <a:rPr lang="en-US" sz="1300" b="1" dirty="0"/>
              <a:t>HAP Contract: </a:t>
            </a:r>
            <a:r>
              <a:rPr lang="en-US" sz="1300" dirty="0"/>
              <a:t>Multifamily Owners and PHAs applying to serve RAD-PBV must submit the HAP contract for each RAD PBRA and RAD PBV project listed on HUD-52768.</a:t>
            </a:r>
          </a:p>
          <a:p>
            <a:pPr marL="502920" indent="-457200"/>
            <a:r>
              <a:rPr lang="en-US" sz="1300" b="1" dirty="0"/>
              <a:t>PBRA Troubled Assets: </a:t>
            </a:r>
            <a:r>
              <a:rPr lang="en-US" sz="1300" dirty="0"/>
              <a:t>Multifamily owners must have a risk rating of 4 or higher in IREMS</a:t>
            </a:r>
          </a:p>
          <a:p>
            <a:pPr marL="502920" indent="-457200"/>
            <a:r>
              <a:rPr lang="en-US" sz="1300" b="1" dirty="0"/>
              <a:t>FY23 and FY24 ROSS Grantees </a:t>
            </a:r>
            <a:r>
              <a:rPr lang="en-US" sz="1300" dirty="0"/>
              <a:t>are ineligible for funding under this NOFO.  </a:t>
            </a:r>
            <a:endParaRPr lang="en-US" sz="1300" b="1" dirty="0"/>
          </a:p>
          <a:p>
            <a:pPr marL="502920" indent="-457200"/>
            <a:endParaRPr lang="en-US" sz="1300" dirty="0"/>
          </a:p>
          <a:p>
            <a:pPr marL="502920" indent="-457200"/>
            <a:endParaRPr lang="en-US" sz="1300" dirty="0"/>
          </a:p>
          <a:p>
            <a:pPr marL="502920" indent="-457200"/>
            <a:endParaRPr lang="en-US" sz="1300" dirty="0"/>
          </a:p>
        </p:txBody>
      </p:sp>
      <p:sp>
        <p:nvSpPr>
          <p:cNvPr id="4" name="Slide Number Placeholder 3">
            <a:extLst>
              <a:ext uri="{FF2B5EF4-FFF2-40B4-BE49-F238E27FC236}">
                <a16:creationId xmlns:a16="http://schemas.microsoft.com/office/drawing/2014/main" id="{AA03F510-2862-4AFD-9C05-38D396405ADD}"/>
              </a:ext>
            </a:extLst>
          </p:cNvPr>
          <p:cNvSpPr>
            <a:spLocks noGrp="1"/>
          </p:cNvSpPr>
          <p:nvPr>
            <p:ph type="sldNum" sz="quarter" idx="12"/>
          </p:nvPr>
        </p:nvSpPr>
        <p:spPr>
          <a:xfrm>
            <a:off x="11704320" y="6455431"/>
            <a:ext cx="445913" cy="365125"/>
          </a:xfrm>
        </p:spPr>
        <p:txBody>
          <a:bodyPr>
            <a:normAutofit/>
          </a:bodyPr>
          <a:lstStyle/>
          <a:p>
            <a:pPr>
              <a:spcAft>
                <a:spcPts val="600"/>
              </a:spcAft>
            </a:pPr>
            <a:fld id="{84AC88E9-973D-4A1B-9415-E34F27659637}" type="slidenum">
              <a:rPr lang="en-US" sz="110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spTree>
    <p:extLst>
      <p:ext uri="{BB962C8B-B14F-4D97-AF65-F5344CB8AC3E}">
        <p14:creationId xmlns:p14="http://schemas.microsoft.com/office/powerpoint/2010/main" val="80076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b="1" dirty="0">
                <a:solidFill>
                  <a:srgbClr val="FFFFFF"/>
                </a:solidFill>
              </a:rPr>
              <a:t>Resident Needs Assessment Requirement </a:t>
            </a:r>
          </a:p>
        </p:txBody>
      </p:sp>
      <p:sp>
        <p:nvSpPr>
          <p:cNvPr id="25" name="Content Placeholder 2"/>
          <p:cNvSpPr>
            <a:spLocks noGrp="1"/>
          </p:cNvSpPr>
          <p:nvPr>
            <p:ph idx="1"/>
          </p:nvPr>
        </p:nvSpPr>
        <p:spPr>
          <a:xfrm>
            <a:off x="1371599" y="2318197"/>
            <a:ext cx="9724031" cy="3683358"/>
          </a:xfrm>
        </p:spPr>
        <p:txBody>
          <a:bodyPr anchor="ctr">
            <a:normAutofit/>
          </a:bodyPr>
          <a:lstStyle/>
          <a:p>
            <a:pPr marL="507492" indent="-342900">
              <a:defRPr/>
            </a:pPr>
            <a:r>
              <a:rPr lang="en-US" sz="2000" dirty="0">
                <a:cs typeface="Times New Roman" panose="02020603050405020304" pitchFamily="18" charset="0"/>
              </a:rPr>
              <a:t>You must complete a resident needs assessment for the project(s) included in your FY25 ROSS application.  </a:t>
            </a:r>
          </a:p>
          <a:p>
            <a:pPr marL="507492" indent="-342900">
              <a:defRPr/>
            </a:pPr>
            <a:r>
              <a:rPr lang="en-US" sz="2000" dirty="0">
                <a:cs typeface="Times New Roman" panose="02020603050405020304" pitchFamily="18" charset="0"/>
              </a:rPr>
              <a:t>You are not required (although encouraged) to use the Sample Community Needs Assessment (Appendix A).</a:t>
            </a:r>
          </a:p>
          <a:p>
            <a:pPr marL="507492" indent="-342900">
              <a:defRPr/>
            </a:pPr>
            <a:r>
              <a:rPr lang="en-US" sz="2000" dirty="0">
                <a:cs typeface="Times New Roman" panose="02020603050405020304" pitchFamily="18" charset="0"/>
              </a:rPr>
              <a:t>There must be at least a 20% response rate of the households that reside in projects included on the HUD-52768.</a:t>
            </a:r>
          </a:p>
          <a:p>
            <a:pPr marL="507492" indent="-342900">
              <a:defRPr/>
            </a:pPr>
            <a:r>
              <a:rPr lang="en-US" sz="2000" dirty="0">
                <a:cs typeface="Times New Roman" panose="02020603050405020304" pitchFamily="18" charset="0"/>
              </a:rPr>
              <a:t>The results of the needs assessment must be included in the narrative statement and the HUD-52768. See section V.A of the NOFO for more information. </a:t>
            </a:r>
          </a:p>
          <a:p>
            <a:pPr marL="507492" indent="-342900">
              <a:defRPr/>
            </a:pPr>
            <a:r>
              <a:rPr lang="en-US" sz="2000" dirty="0">
                <a:cs typeface="Times New Roman" panose="02020603050405020304" pitchFamily="18" charset="0"/>
              </a:rPr>
              <a:t>If you don’t use the Sample Needs Assessment, you must submit the needs assessment tool you used. </a:t>
            </a:r>
          </a:p>
        </p:txBody>
      </p:sp>
      <p:sp>
        <p:nvSpPr>
          <p:cNvPr id="3" name="Slide Number Placeholder 2">
            <a:extLst>
              <a:ext uri="{FF2B5EF4-FFF2-40B4-BE49-F238E27FC236}">
                <a16:creationId xmlns:a16="http://schemas.microsoft.com/office/drawing/2014/main" id="{7BFAC7D8-DFFD-488E-BE74-F1543332CD5E}"/>
              </a:ext>
            </a:extLst>
          </p:cNvPr>
          <p:cNvSpPr>
            <a:spLocks noGrp="1"/>
          </p:cNvSpPr>
          <p:nvPr>
            <p:ph type="sldNum" sz="quarter" idx="12"/>
          </p:nvPr>
        </p:nvSpPr>
        <p:spPr>
          <a:xfrm>
            <a:off x="11704320" y="6455431"/>
            <a:ext cx="445913" cy="365125"/>
          </a:xfrm>
        </p:spPr>
        <p:txBody>
          <a:bodyPr>
            <a:normAutofit/>
          </a:bodyPr>
          <a:lstStyle/>
          <a:p>
            <a:pPr>
              <a:spcAft>
                <a:spcPts val="600"/>
              </a:spcAft>
            </a:pPr>
            <a:fld id="{84AC88E9-973D-4A1B-9415-E34F27659637}" type="slidenum">
              <a:rPr lang="en-US" sz="1100">
                <a:solidFill>
                  <a:schemeClr val="tx1">
                    <a:lumMod val="50000"/>
                    <a:lumOff val="50000"/>
                  </a:schemeClr>
                </a:solidFill>
              </a:rPr>
              <a:pPr>
                <a:spcAft>
                  <a:spcPts val="600"/>
                </a:spcAft>
              </a:pPr>
              <a:t>13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82976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a:normAutofit/>
          </a:bodyPr>
          <a:lstStyle/>
          <a:p>
            <a:r>
              <a:rPr lang="en-US" sz="4000" b="1" dirty="0">
                <a:solidFill>
                  <a:srgbClr val="FFFFFF"/>
                </a:solidFill>
              </a:rPr>
              <a:t>RENEWAL APPLICANTS </a:t>
            </a:r>
            <a:r>
              <a:rPr lang="en-US" sz="4000" dirty="0">
                <a:solidFill>
                  <a:srgbClr val="FFFFFF"/>
                </a:solidFill>
              </a:rPr>
              <a:t>– Rating Factor 1</a:t>
            </a:r>
          </a:p>
        </p:txBody>
      </p:sp>
      <p:sp>
        <p:nvSpPr>
          <p:cNvPr id="2" name="Content Placeholder 1"/>
          <p:cNvSpPr>
            <a:spLocks noGrp="1"/>
          </p:cNvSpPr>
          <p:nvPr>
            <p:ph idx="1"/>
          </p:nvPr>
        </p:nvSpPr>
        <p:spPr>
          <a:xfrm>
            <a:off x="1371599" y="2318197"/>
            <a:ext cx="9724031" cy="3683358"/>
          </a:xfrm>
        </p:spPr>
        <p:txBody>
          <a:bodyPr anchor="ctr">
            <a:normAutofit/>
          </a:bodyPr>
          <a:lstStyle/>
          <a:p>
            <a:pPr marL="45720" indent="0">
              <a:buNone/>
            </a:pPr>
            <a:r>
              <a:rPr lang="en-US" sz="2000" b="1" dirty="0"/>
              <a:t>Past Performance &amp; Capacity (50 points): </a:t>
            </a:r>
            <a:r>
              <a:rPr lang="en-US" sz="2000" dirty="0"/>
              <a:t>Renewal applicants may receive up to 50 points for this rating factor.  HUD will assess your past performance in implementing prior grant activities to determine your capacity to successfully execute an FY25 ROSS grant award.</a:t>
            </a:r>
            <a:endParaRPr lang="en-US" sz="2000" b="1" dirty="0"/>
          </a:p>
          <a:p>
            <a:pPr marL="788670" lvl="1" indent="-514350">
              <a:buAutoNum type="alphaUcPeriod"/>
            </a:pPr>
            <a:r>
              <a:rPr lang="en-US" sz="2000" b="1" dirty="0"/>
              <a:t>Achievement in Serving Residents</a:t>
            </a:r>
            <a:r>
              <a:rPr lang="en-US" sz="2000" dirty="0"/>
              <a:t> (up to 20 Points). HUD will assess the number of residents served during your grant term.</a:t>
            </a:r>
          </a:p>
          <a:p>
            <a:pPr marL="788670" lvl="1" indent="-514350">
              <a:buAutoNum type="alphaUcPeriod"/>
            </a:pPr>
            <a:r>
              <a:rPr lang="en-US" sz="2000" b="1" dirty="0"/>
              <a:t>Timely Use of ROSS-SC Grant Funds </a:t>
            </a:r>
            <a:r>
              <a:rPr lang="en-US" sz="2000" dirty="0"/>
              <a:t>(up to 10 points). You will receive up to 10 points based on the timely expenditure of </a:t>
            </a:r>
            <a:r>
              <a:rPr lang="en-US" sz="2000" b="1" dirty="0"/>
              <a:t>FY20, FY21, or FY22 </a:t>
            </a:r>
            <a:r>
              <a:rPr lang="en-US" sz="2000" dirty="0"/>
              <a:t>ROSS-SC grant funds.</a:t>
            </a:r>
          </a:p>
          <a:p>
            <a:pPr marL="788670" lvl="1" indent="-514350">
              <a:buAutoNum type="alphaUcPeriod"/>
            </a:pPr>
            <a:r>
              <a:rPr lang="en-US" sz="2000" b="1" dirty="0"/>
              <a:t>Data Availability of Score</a:t>
            </a:r>
            <a:r>
              <a:rPr lang="en-US" sz="2000" dirty="0"/>
              <a:t>. HUD will evaluate the completeness of your submitted reports under your FY20, FY21, or FY22 grants</a:t>
            </a:r>
          </a:p>
          <a:p>
            <a:pPr marL="274320" lvl="1" indent="0">
              <a:buNone/>
            </a:pPr>
            <a:endParaRPr lang="en-US" sz="2000" dirty="0"/>
          </a:p>
        </p:txBody>
      </p:sp>
      <p:sp>
        <p:nvSpPr>
          <p:cNvPr id="4" name="Slide Number Placeholder 3"/>
          <p:cNvSpPr>
            <a:spLocks noGrp="1"/>
          </p:cNvSpPr>
          <p:nvPr>
            <p:ph type="sldNum" sz="quarter" idx="12"/>
          </p:nvPr>
        </p:nvSpPr>
        <p:spPr>
          <a:xfrm>
            <a:off x="11704320" y="6455431"/>
            <a:ext cx="445913" cy="365125"/>
          </a:xfrm>
        </p:spPr>
        <p:txBody>
          <a:bodyPr>
            <a:normAutofit/>
          </a:bodyPr>
          <a:lstStyle/>
          <a:p>
            <a:pPr>
              <a:spcAft>
                <a:spcPts val="600"/>
              </a:spcAft>
            </a:pPr>
            <a:fld id="{0E50C51E-8106-4A16-83F7-6BB2E7F30F19}" type="slidenum">
              <a:rPr lang="en-US" sz="1100">
                <a:solidFill>
                  <a:schemeClr val="tx1">
                    <a:lumMod val="50000"/>
                    <a:lumOff val="50000"/>
                  </a:schemeClr>
                </a:solidFill>
              </a:rPr>
              <a:pPr>
                <a:spcAft>
                  <a:spcPts val="600"/>
                </a:spcAft>
              </a:pPr>
              <a:t>14</a:t>
            </a:fld>
            <a:endParaRPr lang="en-US" sz="1100">
              <a:solidFill>
                <a:schemeClr val="tx1">
                  <a:lumMod val="50000"/>
                  <a:lumOff val="50000"/>
                </a:schemeClr>
              </a:solidFill>
            </a:endParaRPr>
          </a:p>
        </p:txBody>
      </p:sp>
    </p:spTree>
    <p:extLst>
      <p:ext uri="{BB962C8B-B14F-4D97-AF65-F5344CB8AC3E}">
        <p14:creationId xmlns:p14="http://schemas.microsoft.com/office/powerpoint/2010/main" val="399554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b="1">
                <a:solidFill>
                  <a:srgbClr val="FFFFFF"/>
                </a:solidFill>
              </a:rPr>
              <a:t>NEW APPLICANTS </a:t>
            </a:r>
            <a:r>
              <a:rPr lang="en-US" sz="4000">
                <a:solidFill>
                  <a:srgbClr val="FFFFFF"/>
                </a:solidFill>
              </a:rPr>
              <a:t>– Rating Factor 1</a:t>
            </a:r>
          </a:p>
        </p:txBody>
      </p:sp>
      <p:sp>
        <p:nvSpPr>
          <p:cNvPr id="3" name="Content Placeholder 2"/>
          <p:cNvSpPr>
            <a:spLocks noGrp="1"/>
          </p:cNvSpPr>
          <p:nvPr>
            <p:ph idx="1"/>
          </p:nvPr>
        </p:nvSpPr>
        <p:spPr>
          <a:xfrm>
            <a:off x="1371599" y="2318197"/>
            <a:ext cx="9724031" cy="3683358"/>
          </a:xfrm>
        </p:spPr>
        <p:txBody>
          <a:bodyPr anchor="ctr">
            <a:normAutofit/>
          </a:bodyPr>
          <a:lstStyle/>
          <a:p>
            <a:pPr marL="45720" indent="0">
              <a:buNone/>
            </a:pPr>
            <a:r>
              <a:rPr lang="en-US" sz="1700" b="1" dirty="0"/>
              <a:t>Past Performance &amp; Capacity (50 points): </a:t>
            </a:r>
            <a:r>
              <a:rPr lang="en-US" sz="1700" dirty="0"/>
              <a:t>New applicants may receive up to 50 points for this rating factor.  HUD will assess your past performance and capacity by evaluating responses to criteria below</a:t>
            </a:r>
          </a:p>
          <a:p>
            <a:pPr marL="960120" lvl="1" indent="-457200">
              <a:buFont typeface="+mj-lt"/>
              <a:buAutoNum type="alphaUcPeriod"/>
            </a:pPr>
            <a:r>
              <a:rPr lang="en-US" sz="1700" dirty="0"/>
              <a:t>Describe your experience within the past five years in receiving and implementing grants aimed at delivering supportive services to HUD-assisted and/or low-income families. ( up to 5 points) </a:t>
            </a:r>
          </a:p>
          <a:p>
            <a:pPr marL="960120" lvl="1" indent="-457200">
              <a:buFont typeface="+mj-lt"/>
              <a:buAutoNum type="alphaUcPeriod"/>
            </a:pPr>
            <a:r>
              <a:rPr lang="en-US" sz="1700" dirty="0"/>
              <a:t>Describe your achievements over the past five years in delivering supportive services to HUD-assisted and/or low-income families. (up to 10 points)</a:t>
            </a:r>
          </a:p>
          <a:p>
            <a:pPr marL="960120" lvl="1" indent="-457200">
              <a:buFont typeface="+mj-lt"/>
              <a:buAutoNum type="alphaUcPeriod"/>
            </a:pPr>
            <a:r>
              <a:rPr lang="en-US" sz="1700" dirty="0"/>
              <a:t>Describe your organization’s experience providing case management to HUD-assisted and/or low-income families. (up to 8 points)</a:t>
            </a:r>
            <a:endParaRPr lang="en-US" sz="1700" dirty="0">
              <a:latin typeface="Times New Roman" panose="02020603050405020304" pitchFamily="18" charset="0"/>
            </a:endParaRPr>
          </a:p>
          <a:p>
            <a:pPr marL="960120" lvl="1" indent="-457200">
              <a:buFont typeface="+mj-lt"/>
              <a:buAutoNum type="alphaUcPeriod"/>
            </a:pPr>
            <a:r>
              <a:rPr lang="en-US" sz="1700" dirty="0"/>
              <a:t>Describe your experience using a data driven approach to report program activities and outcomes to your organization’s leadership, board members, and funding entities.(up to 7 points) </a:t>
            </a:r>
          </a:p>
          <a:p>
            <a:pPr marL="960120" lvl="1" indent="-457200">
              <a:buFont typeface="+mj-lt"/>
              <a:buAutoNum type="alphaUcPeriod"/>
            </a:pPr>
            <a:r>
              <a:rPr lang="en-US" sz="1700" dirty="0"/>
              <a:t>Describe your experience engaging in and supporting HUD-assisted and/or low-income families with multiple barriers to self-sufficiency. (up to 10 points). </a:t>
            </a:r>
          </a:p>
          <a:p>
            <a:pPr marL="960120" lvl="1" indent="-457200">
              <a:buAutoNum type="alphaUcPeriod"/>
            </a:pPr>
            <a:endParaRPr lang="en-US" sz="1700" b="1" dirty="0"/>
          </a:p>
          <a:p>
            <a:pPr marL="960120" lvl="1" indent="-457200">
              <a:buAutoNum type="alphaUcPeriod"/>
            </a:pPr>
            <a:endParaRPr lang="en-US" sz="1700" b="1" dirty="0"/>
          </a:p>
        </p:txBody>
      </p:sp>
      <p:sp>
        <p:nvSpPr>
          <p:cNvPr id="4" name="Slide Number Placeholder 3">
            <a:extLst>
              <a:ext uri="{FF2B5EF4-FFF2-40B4-BE49-F238E27FC236}">
                <a16:creationId xmlns:a16="http://schemas.microsoft.com/office/drawing/2014/main" id="{5B1E7BCF-A35A-4831-93FE-8809394D2D9C}"/>
              </a:ext>
            </a:extLst>
          </p:cNvPr>
          <p:cNvSpPr>
            <a:spLocks noGrp="1"/>
          </p:cNvSpPr>
          <p:nvPr>
            <p:ph type="sldNum" sz="quarter" idx="12"/>
          </p:nvPr>
        </p:nvSpPr>
        <p:spPr>
          <a:xfrm>
            <a:off x="11704320" y="6455431"/>
            <a:ext cx="445913" cy="365125"/>
          </a:xfrm>
        </p:spPr>
        <p:txBody>
          <a:bodyPr>
            <a:normAutofit/>
          </a:bodyPr>
          <a:lstStyle/>
          <a:p>
            <a:pPr>
              <a:spcAft>
                <a:spcPts val="600"/>
              </a:spcAft>
            </a:pPr>
            <a:fld id="{84AC88E9-973D-4A1B-9415-E34F27659637}" type="slidenum">
              <a:rPr lang="en-US" sz="1100">
                <a:solidFill>
                  <a:schemeClr val="tx1">
                    <a:lumMod val="50000"/>
                    <a:lumOff val="50000"/>
                  </a:schemeClr>
                </a:solidFill>
              </a:rPr>
              <a:pPr>
                <a:spcAft>
                  <a:spcPts val="600"/>
                </a:spcAft>
              </a:pPr>
              <a:t>15</a:t>
            </a:fld>
            <a:endParaRPr lang="en-US" sz="1100">
              <a:solidFill>
                <a:schemeClr val="tx1">
                  <a:lumMod val="50000"/>
                  <a:lumOff val="50000"/>
                </a:schemeClr>
              </a:solidFill>
            </a:endParaRPr>
          </a:p>
        </p:txBody>
      </p:sp>
    </p:spTree>
    <p:extLst>
      <p:ext uri="{BB962C8B-B14F-4D97-AF65-F5344CB8AC3E}">
        <p14:creationId xmlns:p14="http://schemas.microsoft.com/office/powerpoint/2010/main" val="411279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a:normAutofit/>
          </a:bodyPr>
          <a:lstStyle/>
          <a:p>
            <a:r>
              <a:rPr lang="en-US" sz="4000" dirty="0">
                <a:solidFill>
                  <a:srgbClr val="FFFFFF"/>
                </a:solidFill>
              </a:rPr>
              <a:t>Soundness of Approach: Rating Factor 2</a:t>
            </a:r>
          </a:p>
        </p:txBody>
      </p:sp>
      <p:sp>
        <p:nvSpPr>
          <p:cNvPr id="2" name="Content Placeholder 1"/>
          <p:cNvSpPr>
            <a:spLocks noGrp="1"/>
          </p:cNvSpPr>
          <p:nvPr>
            <p:ph idx="1"/>
          </p:nvPr>
        </p:nvSpPr>
        <p:spPr>
          <a:xfrm>
            <a:off x="1371599" y="2318197"/>
            <a:ext cx="9724031" cy="3683358"/>
          </a:xfrm>
        </p:spPr>
        <p:txBody>
          <a:bodyPr anchor="ctr">
            <a:normAutofit lnSpcReduction="10000"/>
          </a:bodyPr>
          <a:lstStyle/>
          <a:p>
            <a:pPr marL="45720" indent="0">
              <a:buNone/>
            </a:pPr>
            <a:endParaRPr lang="en-US" sz="1600" b="1" dirty="0"/>
          </a:p>
          <a:p>
            <a:pPr marL="45720" indent="0">
              <a:buNone/>
            </a:pPr>
            <a:r>
              <a:rPr lang="en-US" sz="1600" b="1" dirty="0"/>
              <a:t>Soundness of Approach (45 points total): </a:t>
            </a:r>
            <a:r>
              <a:rPr lang="en-US" sz="1600" dirty="0"/>
              <a:t>A narrative response is required for this rating factor from renewal and new applicants. The Narrative must include:</a:t>
            </a:r>
          </a:p>
          <a:p>
            <a:pPr marL="1005840" lvl="2" indent="-457200"/>
            <a:r>
              <a:rPr lang="en-US" sz="1600" dirty="0"/>
              <a:t>Needs Assessment and Resident Response (up to 4 point)</a:t>
            </a:r>
          </a:p>
          <a:p>
            <a:pPr marL="1005840" lvl="2" indent="-457200"/>
            <a:r>
              <a:rPr lang="en-US" sz="1600" dirty="0"/>
              <a:t>Use data to describe the results of the needs assessment (up to 6 point)</a:t>
            </a:r>
          </a:p>
          <a:p>
            <a:pPr marL="1005840" lvl="2" indent="-457200"/>
            <a:r>
              <a:rPr lang="en-US" sz="1600" dirty="0"/>
              <a:t>Describe how your ROSS program will align partners to address each of the selected area(s) of need (10 points)</a:t>
            </a:r>
          </a:p>
          <a:p>
            <a:pPr marL="1005840" lvl="2" indent="-457200"/>
            <a:r>
              <a:rPr lang="en-US" sz="1600" dirty="0"/>
              <a:t>Describe how your ROSS program will remove barriers of residents ( up to 5 points)</a:t>
            </a:r>
          </a:p>
          <a:p>
            <a:pPr marL="1005840" lvl="2" indent="-457200"/>
            <a:r>
              <a:rPr lang="en-US" sz="1600" dirty="0"/>
              <a:t>Describe how your ROSS program will track the outcomes of residents including Key Performance Indicators (KPIs) for each of your selected areas of need– (up to 6 points)</a:t>
            </a:r>
          </a:p>
          <a:p>
            <a:pPr marL="1005840" lvl="2" indent="-457200"/>
            <a:r>
              <a:rPr lang="en-US" sz="1600" dirty="0"/>
              <a:t>Describe how you will empower residents to move along the self-sufficiency continuum ( up to 10 points)</a:t>
            </a:r>
          </a:p>
          <a:p>
            <a:pPr marL="1005840" lvl="2" indent="-457200"/>
            <a:r>
              <a:rPr lang="en-US" sz="1600" dirty="0"/>
              <a:t>Describe how the staffing at your agency, including your organization’s leadership, will support the ROSS-SC program (up to 4 points)</a:t>
            </a:r>
          </a:p>
          <a:p>
            <a:pPr marL="45720" indent="0">
              <a:buNone/>
            </a:pPr>
            <a:endParaRPr lang="en-US" sz="1600" dirty="0"/>
          </a:p>
          <a:p>
            <a:pPr marL="45720" indent="0">
              <a:buNone/>
            </a:pPr>
            <a:endParaRPr lang="en-US" sz="1600" dirty="0"/>
          </a:p>
        </p:txBody>
      </p:sp>
      <p:sp>
        <p:nvSpPr>
          <p:cNvPr id="4" name="Slide Number Placeholder 3"/>
          <p:cNvSpPr>
            <a:spLocks noGrp="1"/>
          </p:cNvSpPr>
          <p:nvPr>
            <p:ph type="sldNum" sz="quarter" idx="12"/>
          </p:nvPr>
        </p:nvSpPr>
        <p:spPr>
          <a:xfrm>
            <a:off x="11704320" y="6455431"/>
            <a:ext cx="445913" cy="365125"/>
          </a:xfrm>
        </p:spPr>
        <p:txBody>
          <a:bodyPr>
            <a:normAutofit/>
          </a:bodyPr>
          <a:lstStyle/>
          <a:p>
            <a:pPr>
              <a:spcAft>
                <a:spcPts val="600"/>
              </a:spcAft>
            </a:pPr>
            <a:fld id="{0E50C51E-8106-4A16-83F7-6BB2E7F30F19}" type="slidenum">
              <a:rPr lang="en-US" sz="1100">
                <a:solidFill>
                  <a:schemeClr val="tx1">
                    <a:lumMod val="50000"/>
                    <a:lumOff val="50000"/>
                  </a:schemeClr>
                </a:solidFill>
              </a:rPr>
              <a:pPr>
                <a:spcAft>
                  <a:spcPts val="600"/>
                </a:spcAft>
              </a:pPr>
              <a:t>16</a:t>
            </a:fld>
            <a:endParaRPr lang="en-US" sz="1100">
              <a:solidFill>
                <a:schemeClr val="tx1">
                  <a:lumMod val="50000"/>
                  <a:lumOff val="50000"/>
                </a:schemeClr>
              </a:solidFill>
            </a:endParaRPr>
          </a:p>
        </p:txBody>
      </p:sp>
    </p:spTree>
    <p:extLst>
      <p:ext uri="{BB962C8B-B14F-4D97-AF65-F5344CB8AC3E}">
        <p14:creationId xmlns:p14="http://schemas.microsoft.com/office/powerpoint/2010/main" val="263496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a:normAutofit/>
          </a:bodyPr>
          <a:lstStyle/>
          <a:p>
            <a:r>
              <a:rPr lang="en-US" sz="3400" b="1" dirty="0">
                <a:solidFill>
                  <a:srgbClr val="FFFFFF"/>
                </a:solidFill>
              </a:rPr>
              <a:t>Bonus Points: Rating Factor 3</a:t>
            </a:r>
            <a:endParaRPr lang="en-US" sz="3400" dirty="0">
              <a:solidFill>
                <a:srgbClr val="FFFFFF"/>
              </a:solidFill>
            </a:endParaRPr>
          </a:p>
        </p:txBody>
      </p:sp>
      <p:sp>
        <p:nvSpPr>
          <p:cNvPr id="2" name="Content Placeholder 1"/>
          <p:cNvSpPr>
            <a:spLocks noGrp="1"/>
          </p:cNvSpPr>
          <p:nvPr>
            <p:ph idx="1"/>
          </p:nvPr>
        </p:nvSpPr>
        <p:spPr>
          <a:xfrm>
            <a:off x="1371599" y="2318197"/>
            <a:ext cx="9724031" cy="3683358"/>
          </a:xfrm>
        </p:spPr>
        <p:txBody>
          <a:bodyPr anchor="ctr">
            <a:normAutofit/>
          </a:bodyPr>
          <a:lstStyle/>
          <a:p>
            <a:pPr marL="45720" indent="0">
              <a:buNone/>
            </a:pPr>
            <a:r>
              <a:rPr lang="en-US" sz="2000" dirty="0"/>
              <a:t>Bonus Points: You may earn up to 5 bonus points by providing additional information below. To earn bonus points your narrative must</a:t>
            </a:r>
          </a:p>
          <a:p>
            <a:pPr marL="845820" lvl="1" indent="-342900"/>
            <a:r>
              <a:rPr lang="en-US" sz="2000" b="1" dirty="0"/>
              <a:t>Alignment of Match contribution with Area(s) of Need </a:t>
            </a:r>
            <a:r>
              <a:rPr lang="en-US" sz="2000" dirty="0"/>
              <a:t>(up to 3 points): To receive three bonus points, your match contributions must directly align with the area(s) of need selected in your application. </a:t>
            </a:r>
          </a:p>
          <a:p>
            <a:pPr marL="845820" lvl="1" indent="-342900"/>
            <a:r>
              <a:rPr lang="en-US" sz="2000" b="1" dirty="0"/>
              <a:t>Case Management Software for Supportive Services </a:t>
            </a:r>
            <a:r>
              <a:rPr lang="en-US" sz="2000" dirty="0"/>
              <a:t>(up to 2 points): To receive up to two bonus points, you must provide the name of the case management software, the year you acquired the software, identify the staff who have access, and confirm software will be used for the ROSS program. </a:t>
            </a:r>
          </a:p>
        </p:txBody>
      </p:sp>
      <p:sp>
        <p:nvSpPr>
          <p:cNvPr id="4" name="Slide Number Placeholder 3"/>
          <p:cNvSpPr>
            <a:spLocks noGrp="1"/>
          </p:cNvSpPr>
          <p:nvPr>
            <p:ph type="sldNum" sz="quarter" idx="12"/>
          </p:nvPr>
        </p:nvSpPr>
        <p:spPr>
          <a:xfrm>
            <a:off x="11704320" y="6455431"/>
            <a:ext cx="445913" cy="365125"/>
          </a:xfrm>
        </p:spPr>
        <p:txBody>
          <a:bodyPr>
            <a:normAutofit/>
          </a:bodyPr>
          <a:lstStyle/>
          <a:p>
            <a:pPr>
              <a:spcAft>
                <a:spcPts val="600"/>
              </a:spcAft>
            </a:pPr>
            <a:fld id="{0E50C51E-8106-4A16-83F7-6BB2E7F30F19}" type="slidenum">
              <a:rPr lang="en-US" sz="1100">
                <a:solidFill>
                  <a:schemeClr val="tx1">
                    <a:lumMod val="50000"/>
                    <a:lumOff val="50000"/>
                  </a:schemeClr>
                </a:solidFill>
              </a:rPr>
              <a:pPr>
                <a:spcAft>
                  <a:spcPts val="600"/>
                </a:spcAft>
              </a:pPr>
              <a:t>17</a:t>
            </a:fld>
            <a:endParaRPr lang="en-US" sz="1100">
              <a:solidFill>
                <a:schemeClr val="tx1">
                  <a:lumMod val="50000"/>
                  <a:lumOff val="50000"/>
                </a:schemeClr>
              </a:solidFill>
            </a:endParaRPr>
          </a:p>
        </p:txBody>
      </p:sp>
    </p:spTree>
    <p:extLst>
      <p:ext uri="{BB962C8B-B14F-4D97-AF65-F5344CB8AC3E}">
        <p14:creationId xmlns:p14="http://schemas.microsoft.com/office/powerpoint/2010/main" val="4210260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CB5824-308A-C9AA-B926-56BB1F97A49F}"/>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dirty="0">
                <a:solidFill>
                  <a:schemeClr val="tx1"/>
                </a:solidFill>
                <a:latin typeface="+mj-lt"/>
                <a:ea typeface="+mj-ea"/>
                <a:cs typeface="+mj-cs"/>
              </a:rPr>
              <a:t>Eligibility Score and Funding Priorities</a:t>
            </a:r>
            <a:endParaRPr lang="en-US" sz="4000" kern="1200">
              <a:solidFill>
                <a:schemeClr val="tx1"/>
              </a:solidFill>
              <a:latin typeface="+mj-lt"/>
              <a:ea typeface="+mj-ea"/>
              <a:cs typeface="+mj-cs"/>
            </a:endParaRPr>
          </a:p>
        </p:txBody>
      </p:sp>
      <p:sp>
        <p:nvSpPr>
          <p:cNvPr id="5" name="Content Placeholder 4">
            <a:extLst>
              <a:ext uri="{FF2B5EF4-FFF2-40B4-BE49-F238E27FC236}">
                <a16:creationId xmlns:a16="http://schemas.microsoft.com/office/drawing/2014/main" id="{8B2C31BF-8482-8E84-2F6F-8591CAA97B08}"/>
              </a:ext>
            </a:extLst>
          </p:cNvPr>
          <p:cNvSpPr>
            <a:spLocks noGrp="1"/>
          </p:cNvSpPr>
          <p:nvPr>
            <p:ph sz="half" idx="2"/>
          </p:nvPr>
        </p:nvSpPr>
        <p:spPr>
          <a:xfrm>
            <a:off x="1144923" y="2405894"/>
            <a:ext cx="5315189" cy="3535083"/>
          </a:xfrm>
        </p:spPr>
        <p:txBody>
          <a:bodyPr vert="horz" lIns="91440" tIns="45720" rIns="91440" bIns="45720" rtlCol="0" anchor="t">
            <a:normAutofit/>
          </a:bodyPr>
          <a:lstStyle/>
          <a:p>
            <a:pPr marL="45720"/>
            <a:r>
              <a:rPr lang="en-US" sz="1700"/>
              <a:t>HUD will fund eligible applicants as prioritized below</a:t>
            </a:r>
          </a:p>
          <a:p>
            <a:pPr marL="388620"/>
            <a:r>
              <a:rPr lang="en-US" sz="1700"/>
              <a:t>Funding Category 1: Resident Association Applicants 25% set-aside</a:t>
            </a:r>
          </a:p>
          <a:p>
            <a:pPr marL="388620"/>
            <a:r>
              <a:rPr lang="en-US" sz="1700"/>
              <a:t>Funding Category 2: Renewal Applicants</a:t>
            </a:r>
          </a:p>
          <a:p>
            <a:pPr marL="388620"/>
            <a:r>
              <a:rPr lang="en-US" sz="1700"/>
              <a:t>Funding Category 3: New Applicants</a:t>
            </a:r>
          </a:p>
          <a:p>
            <a:pPr marL="45720"/>
            <a:endParaRPr lang="en-US" sz="1700"/>
          </a:p>
          <a:p>
            <a:pPr marL="45720"/>
            <a:r>
              <a:rPr lang="en-US" sz="1700"/>
              <a:t>Within each fund category, HUD will fund in ranked order starting with the highest review score</a:t>
            </a:r>
          </a:p>
          <a:p>
            <a:pPr marL="45720"/>
            <a:r>
              <a:rPr lang="en-US" sz="1700"/>
              <a:t>Applicants that earn less than 60 points are not eligible for funding. </a:t>
            </a:r>
          </a:p>
          <a:p>
            <a:endParaRPr lang="en-US" sz="1700"/>
          </a:p>
        </p:txBody>
      </p:sp>
      <p:sp>
        <p:nvSpPr>
          <p:cNvPr id="28" name="Rectangle 2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a:extLst>
              <a:ext uri="{FF2B5EF4-FFF2-40B4-BE49-F238E27FC236}">
                <a16:creationId xmlns:a16="http://schemas.microsoft.com/office/drawing/2014/main" id="{C285AB5C-6395-8ECB-3880-F336EF7582F4}"/>
              </a:ext>
            </a:extLst>
          </p:cNvPr>
          <p:cNvGraphicFramePr>
            <a:graphicFrameLocks noGrp="1"/>
          </p:cNvGraphicFramePr>
          <p:nvPr>
            <p:ph sz="half" idx="1"/>
            <p:extLst>
              <p:ext uri="{D42A27DB-BD31-4B8C-83A1-F6EECF244321}">
                <p14:modId xmlns:p14="http://schemas.microsoft.com/office/powerpoint/2010/main" val="1632007615"/>
              </p:ext>
            </p:extLst>
          </p:nvPr>
        </p:nvGraphicFramePr>
        <p:xfrm>
          <a:off x="7075967" y="1286123"/>
          <a:ext cx="4170531" cy="4317648"/>
        </p:xfrm>
        <a:graphic>
          <a:graphicData uri="http://schemas.openxmlformats.org/drawingml/2006/table">
            <a:tbl>
              <a:tblPr firstRow="1" bandRow="1">
                <a:solidFill>
                  <a:schemeClr val="bg1"/>
                </a:solidFill>
                <a:tableStyleId>{5C22544A-7EE6-4342-B048-85BDC9FD1C3A}</a:tableStyleId>
              </a:tblPr>
              <a:tblGrid>
                <a:gridCol w="2826577">
                  <a:extLst>
                    <a:ext uri="{9D8B030D-6E8A-4147-A177-3AD203B41FA5}">
                      <a16:colId xmlns:a16="http://schemas.microsoft.com/office/drawing/2014/main" val="301023494"/>
                    </a:ext>
                  </a:extLst>
                </a:gridCol>
                <a:gridCol w="1343954">
                  <a:extLst>
                    <a:ext uri="{9D8B030D-6E8A-4147-A177-3AD203B41FA5}">
                      <a16:colId xmlns:a16="http://schemas.microsoft.com/office/drawing/2014/main" val="1951419780"/>
                    </a:ext>
                  </a:extLst>
                </a:gridCol>
              </a:tblGrid>
              <a:tr h="2401524">
                <a:tc>
                  <a:txBody>
                    <a:bodyPr/>
                    <a:lstStyle/>
                    <a:p>
                      <a:r>
                        <a:rPr lang="en-US" sz="3200" b="0" cap="none" spc="0">
                          <a:solidFill>
                            <a:schemeClr val="bg1"/>
                          </a:solidFill>
                        </a:rPr>
                        <a:t>Minimum Score Eligibility for Funding</a:t>
                      </a:r>
                    </a:p>
                  </a:txBody>
                  <a:tcPr marL="274523" marR="211171" marT="211171" marB="211171"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r>
                        <a:rPr lang="en-US" sz="3200" b="0" cap="none" spc="0">
                          <a:solidFill>
                            <a:schemeClr val="bg1"/>
                          </a:solidFill>
                        </a:rPr>
                        <a:t>60</a:t>
                      </a:r>
                    </a:p>
                  </a:txBody>
                  <a:tcPr marL="274523" marR="211171" marT="211171" marB="211171"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2415414004"/>
                  </a:ext>
                </a:extLst>
              </a:tr>
              <a:tr h="1916124">
                <a:tc>
                  <a:txBody>
                    <a:bodyPr/>
                    <a:lstStyle/>
                    <a:p>
                      <a:r>
                        <a:rPr lang="en-US" sz="3200" cap="none" spc="0">
                          <a:solidFill>
                            <a:schemeClr val="tx1"/>
                          </a:solidFill>
                        </a:rPr>
                        <a:t>Maximum Score Eligibility </a:t>
                      </a:r>
                    </a:p>
                  </a:txBody>
                  <a:tcPr marL="274523" marR="211171" marT="211171" marB="211171">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r>
                        <a:rPr lang="en-US" sz="3200" cap="none" spc="0">
                          <a:solidFill>
                            <a:schemeClr val="tx1"/>
                          </a:solidFill>
                        </a:rPr>
                        <a:t>100</a:t>
                      </a:r>
                    </a:p>
                  </a:txBody>
                  <a:tcPr marL="274523" marR="211171" marT="211171" marB="211171">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516944999"/>
                  </a:ext>
                </a:extLst>
              </a:tr>
            </a:tbl>
          </a:graphicData>
        </a:graphic>
      </p:graphicFrame>
    </p:spTree>
    <p:extLst>
      <p:ext uri="{BB962C8B-B14F-4D97-AF65-F5344CB8AC3E}">
        <p14:creationId xmlns:p14="http://schemas.microsoft.com/office/powerpoint/2010/main" val="297559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E70A57-6870-4202-AA69-ED391B6F18E6}"/>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IMPORTANT APPLICATION REMINDERS</a:t>
            </a:r>
          </a:p>
        </p:txBody>
      </p:sp>
      <p:sp>
        <p:nvSpPr>
          <p:cNvPr id="3" name="Content Placeholder 2">
            <a:extLst>
              <a:ext uri="{FF2B5EF4-FFF2-40B4-BE49-F238E27FC236}">
                <a16:creationId xmlns:a16="http://schemas.microsoft.com/office/drawing/2014/main" id="{C6FB0BF7-8938-48F1-9791-E8E5985978A0}"/>
              </a:ext>
            </a:extLst>
          </p:cNvPr>
          <p:cNvSpPr>
            <a:spLocks noGrp="1"/>
          </p:cNvSpPr>
          <p:nvPr>
            <p:ph idx="1"/>
          </p:nvPr>
        </p:nvSpPr>
        <p:spPr>
          <a:xfrm>
            <a:off x="4810259" y="649480"/>
            <a:ext cx="6555347" cy="5546047"/>
          </a:xfrm>
        </p:spPr>
        <p:txBody>
          <a:bodyPr anchor="ctr">
            <a:normAutofit fontScale="92500" lnSpcReduction="20000"/>
          </a:bodyPr>
          <a:lstStyle/>
          <a:p>
            <a:r>
              <a:rPr lang="en-US" sz="2000" b="1" dirty="0"/>
              <a:t>HUD-52768 – </a:t>
            </a:r>
            <a:r>
              <a:rPr lang="en-US" sz="2000" dirty="0"/>
              <a:t>The HUD-52768 form continues to be a required document that all applicants must complete and submit. </a:t>
            </a:r>
          </a:p>
          <a:p>
            <a:r>
              <a:rPr lang="en-US" sz="2000" b="1" dirty="0"/>
              <a:t>Project Number and Unit Count -  </a:t>
            </a:r>
            <a:r>
              <a:rPr lang="en-US" sz="2000" dirty="0"/>
              <a:t>The project must be correct on the HUD-52768 form to determine eligibility.</a:t>
            </a:r>
          </a:p>
          <a:p>
            <a:r>
              <a:rPr lang="en-US" sz="2000" b="1" dirty="0"/>
              <a:t>Unexpended Balance Threshold - </a:t>
            </a:r>
            <a:r>
              <a:rPr lang="en-US" sz="2000" dirty="0"/>
              <a:t>Renewal applicants that have an unexpended balance of 60% or more of their FY20-22 funds by the application deadline are ineligible for FY25 funding.  </a:t>
            </a:r>
          </a:p>
          <a:p>
            <a:r>
              <a:rPr lang="en-US" sz="2000" b="1" dirty="0"/>
              <a:t>Narrative Requirement </a:t>
            </a:r>
            <a:r>
              <a:rPr lang="en-US" sz="2000" dirty="0"/>
              <a:t>– All applicants, new and renewal, must submit a narrative statement. Follow the NOFO outline and answer only what is being asked.</a:t>
            </a:r>
          </a:p>
          <a:p>
            <a:r>
              <a:rPr lang="en-US" sz="2000" dirty="0"/>
              <a:t> </a:t>
            </a:r>
            <a:r>
              <a:rPr lang="en-US" sz="2000" b="1" dirty="0"/>
              <a:t>Resident Needs Assessment - </a:t>
            </a:r>
            <a:r>
              <a:rPr lang="en-US" sz="2000" dirty="0"/>
              <a:t>All applicants are required to complete a resident needs assessment with a minimum response rate of 20%  of the residents living in the project(s) you intend to serve. A sample is provided in the FY2025 NOFO.</a:t>
            </a:r>
          </a:p>
          <a:p>
            <a:r>
              <a:rPr lang="en-US" sz="2000" b="1" dirty="0"/>
              <a:t>SAM Registration: </a:t>
            </a:r>
            <a:r>
              <a:rPr lang="en-US" sz="2000" dirty="0"/>
              <a:t>You must have an active UEI and SAM registration to receive funding. Additionally, the UEI and EIN included on the SF-424 Form and HUD-52768 must be for the lead applicant listed on the HUD-52768.</a:t>
            </a:r>
          </a:p>
          <a:p>
            <a:pPr marL="45720" indent="0">
              <a:buNone/>
            </a:pPr>
            <a:endParaRPr lang="en-US" sz="2000" dirty="0"/>
          </a:p>
        </p:txBody>
      </p:sp>
    </p:spTree>
    <p:extLst>
      <p:ext uri="{BB962C8B-B14F-4D97-AF65-F5344CB8AC3E}">
        <p14:creationId xmlns:p14="http://schemas.microsoft.com/office/powerpoint/2010/main" val="370436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F45C18-60AB-4FB0-956F-C92FAA513EA1}"/>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Today’s Agenda	</a:t>
            </a:r>
          </a:p>
        </p:txBody>
      </p:sp>
      <p:sp>
        <p:nvSpPr>
          <p:cNvPr id="3" name="Content Placeholder 2">
            <a:extLst>
              <a:ext uri="{FF2B5EF4-FFF2-40B4-BE49-F238E27FC236}">
                <a16:creationId xmlns:a16="http://schemas.microsoft.com/office/drawing/2014/main" id="{07308129-1FCC-4941-9144-6F3F1B734657}"/>
              </a:ext>
            </a:extLst>
          </p:cNvPr>
          <p:cNvSpPr>
            <a:spLocks noGrp="1"/>
          </p:cNvSpPr>
          <p:nvPr>
            <p:ph idx="1"/>
          </p:nvPr>
        </p:nvSpPr>
        <p:spPr>
          <a:xfrm>
            <a:off x="6503158" y="649480"/>
            <a:ext cx="4862447" cy="5546047"/>
          </a:xfrm>
        </p:spPr>
        <p:txBody>
          <a:bodyPr anchor="ctr">
            <a:normAutofit/>
          </a:bodyPr>
          <a:lstStyle/>
          <a:p>
            <a:r>
              <a:rPr lang="en-US" sz="1700" dirty="0"/>
              <a:t>Program Overview</a:t>
            </a:r>
          </a:p>
          <a:p>
            <a:r>
              <a:rPr lang="en-US" sz="1700" dirty="0"/>
              <a:t>Award Information</a:t>
            </a:r>
          </a:p>
          <a:p>
            <a:r>
              <a:rPr lang="en-US" sz="1700" dirty="0"/>
              <a:t>Changes from Previous NOFOs </a:t>
            </a:r>
            <a:endParaRPr lang="en-US" sz="1700" dirty="0">
              <a:highlight>
                <a:srgbClr val="FFFF00"/>
              </a:highlight>
            </a:endParaRPr>
          </a:p>
          <a:p>
            <a:r>
              <a:rPr lang="en-US" sz="1700" dirty="0"/>
              <a:t>Eligible Use of Funds and Funding Requests</a:t>
            </a:r>
          </a:p>
          <a:p>
            <a:r>
              <a:rPr lang="en-US" sz="1700" dirty="0"/>
              <a:t>Eligibility Requirements</a:t>
            </a:r>
          </a:p>
          <a:p>
            <a:r>
              <a:rPr lang="en-US" sz="1700" dirty="0"/>
              <a:t>How to apply</a:t>
            </a:r>
          </a:p>
          <a:p>
            <a:r>
              <a:rPr lang="en-US" sz="1700" dirty="0"/>
              <a:t>Other Tips and Resources </a:t>
            </a:r>
          </a:p>
          <a:p>
            <a:endParaRPr lang="en-US" sz="1700" dirty="0"/>
          </a:p>
          <a:p>
            <a:endParaRPr lang="en-US" sz="1700" dirty="0"/>
          </a:p>
        </p:txBody>
      </p:sp>
    </p:spTree>
    <p:extLst>
      <p:ext uri="{BB962C8B-B14F-4D97-AF65-F5344CB8AC3E}">
        <p14:creationId xmlns:p14="http://schemas.microsoft.com/office/powerpoint/2010/main" val="3037252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02021"/>
            <a:ext cx="9688296" cy="1642969"/>
          </a:xfrm>
        </p:spPr>
        <p:txBody>
          <a:bodyPr anchor="b">
            <a:normAutofit/>
          </a:bodyPr>
          <a:lstStyle/>
          <a:p>
            <a:r>
              <a:rPr lang="en-US" sz="4000"/>
              <a:t>WORKSPACE AND USEFUL </a:t>
            </a:r>
            <a:r>
              <a:rPr lang="en-US" sz="4000" b="1"/>
              <a:t>GRANTS.GOV LINK</a:t>
            </a:r>
          </a:p>
        </p:txBody>
      </p:sp>
      <p:sp>
        <p:nvSpPr>
          <p:cNvPr id="3" name="Content Placeholder 2"/>
          <p:cNvSpPr>
            <a:spLocks noGrp="1"/>
          </p:cNvSpPr>
          <p:nvPr>
            <p:ph idx="1"/>
          </p:nvPr>
        </p:nvSpPr>
        <p:spPr>
          <a:xfrm>
            <a:off x="1136397" y="2418409"/>
            <a:ext cx="9688296" cy="3454358"/>
          </a:xfrm>
        </p:spPr>
        <p:txBody>
          <a:bodyPr anchor="t">
            <a:normAutofit/>
          </a:bodyPr>
          <a:lstStyle/>
          <a:p>
            <a:pPr marL="45720" indent="0">
              <a:buNone/>
            </a:pPr>
            <a:r>
              <a:rPr lang="en-US" sz="2000" b="1"/>
              <a:t>You are submitting your application through </a:t>
            </a:r>
            <a:r>
              <a:rPr lang="en-US" sz="2000" b="1" i="1"/>
              <a:t>Workspace</a:t>
            </a:r>
            <a:r>
              <a:rPr lang="en-US" sz="2000" b="1"/>
              <a:t> on Grants.gov</a:t>
            </a:r>
            <a:r>
              <a:rPr lang="en-US" sz="2000"/>
              <a:t>. </a:t>
            </a:r>
          </a:p>
          <a:p>
            <a:pPr marL="45720" indent="0">
              <a:buNone/>
            </a:pPr>
            <a:r>
              <a:rPr lang="en-US" sz="2000"/>
              <a:t>Go to the following link for a step-by-step guide to applying using grants.gov: </a:t>
            </a:r>
            <a:r>
              <a:rPr lang="en-US" sz="2000" b="1">
                <a:hlinkClick r:id="rId3"/>
              </a:rPr>
              <a:t>https://www.grants.gov/applicants/grant-applications/how-to-apply-for-grants</a:t>
            </a:r>
            <a:r>
              <a:rPr lang="en-US" sz="2000" b="1"/>
              <a:t> </a:t>
            </a:r>
          </a:p>
          <a:p>
            <a:pPr marL="45720" indent="0">
              <a:buNone/>
            </a:pPr>
            <a:endParaRPr lang="en-US" sz="2000" b="1"/>
          </a:p>
          <a:p>
            <a:pPr marL="45720" indent="0">
              <a:buNone/>
            </a:pPr>
            <a:r>
              <a:rPr lang="en-US" sz="2000" b="1"/>
              <a:t>Workspace: </a:t>
            </a:r>
            <a:r>
              <a:rPr lang="en-US" sz="2000" b="1">
                <a:hlinkClick r:id="rId4"/>
              </a:rPr>
              <a:t>https://www.grants.gov/applicants/workspace-overview/</a:t>
            </a:r>
            <a:r>
              <a:rPr lang="en-US" sz="2000" b="1"/>
              <a:t> </a:t>
            </a:r>
          </a:p>
          <a:p>
            <a:pPr marL="45720" indent="0">
              <a:buNone/>
            </a:pPr>
            <a:endParaRPr lang="en-US" sz="200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188AB88-3A03-4EE6-9E66-71F632639782}"/>
              </a:ext>
            </a:extLst>
          </p:cNvPr>
          <p:cNvSpPr>
            <a:spLocks noGrp="1"/>
          </p:cNvSpPr>
          <p:nvPr>
            <p:ph type="sldNum" sz="quarter" idx="12"/>
          </p:nvPr>
        </p:nvSpPr>
        <p:spPr>
          <a:xfrm>
            <a:off x="11704320" y="6455664"/>
            <a:ext cx="448056" cy="365125"/>
          </a:xfrm>
        </p:spPr>
        <p:txBody>
          <a:bodyPr>
            <a:normAutofit/>
          </a:bodyPr>
          <a:lstStyle/>
          <a:p>
            <a:pPr>
              <a:spcAft>
                <a:spcPts val="600"/>
              </a:spcAft>
            </a:pPr>
            <a:fld id="{84AC88E9-973D-4A1B-9415-E34F27659637}" type="slidenum">
              <a:rPr lang="en-US" sz="1100">
                <a:solidFill>
                  <a:srgbClr val="FFFFFF"/>
                </a:solidFill>
              </a:rPr>
              <a:pPr>
                <a:spcAft>
                  <a:spcPts val="600"/>
                </a:spcAft>
              </a:pPr>
              <a:t>20</a:t>
            </a:fld>
            <a:endParaRPr lang="en-US" sz="1100">
              <a:solidFill>
                <a:srgbClr val="FFFFFF"/>
              </a:solidFill>
            </a:endParaRPr>
          </a:p>
        </p:txBody>
      </p:sp>
    </p:spTree>
    <p:extLst>
      <p:ext uri="{BB962C8B-B14F-4D97-AF65-F5344CB8AC3E}">
        <p14:creationId xmlns:p14="http://schemas.microsoft.com/office/powerpoint/2010/main" val="38677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ACCESS THE APPLICATION	</a:t>
            </a:r>
          </a:p>
        </p:txBody>
      </p:sp>
      <p:sp>
        <p:nvSpPr>
          <p:cNvPr id="3" name="Content Placeholder 2"/>
          <p:cNvSpPr>
            <a:spLocks noGrp="1"/>
          </p:cNvSpPr>
          <p:nvPr>
            <p:ph sz="half" idx="1"/>
          </p:nvPr>
        </p:nvSpPr>
        <p:spPr/>
        <p:txBody>
          <a:bodyPr/>
          <a:lstStyle/>
          <a:p>
            <a:r>
              <a:rPr lang="en-US" sz="2400"/>
              <a:t>Go to: </a:t>
            </a:r>
            <a:r>
              <a:rPr lang="en-US" sz="2400">
                <a:hlinkClick r:id="rId3"/>
              </a:rPr>
              <a:t>https://www.grants.gov/search-results-detail/354625</a:t>
            </a:r>
            <a:r>
              <a:rPr lang="en-US" sz="2400"/>
              <a:t>; or </a:t>
            </a:r>
          </a:p>
          <a:p>
            <a:r>
              <a:rPr lang="en-US" sz="2400">
                <a:hlinkClick r:id="rId4"/>
              </a:rPr>
              <a:t>https://www.grants.gov/search-grants</a:t>
            </a:r>
            <a:r>
              <a:rPr lang="en-US" sz="2400"/>
              <a:t> and Click on “Search Grants” Tab</a:t>
            </a:r>
          </a:p>
          <a:p>
            <a:pPr lvl="1"/>
            <a:r>
              <a:rPr lang="en-US" sz="2200"/>
              <a:t>Easiest way to locate the application is by CFDA #: 14.870</a:t>
            </a:r>
          </a:p>
          <a:p>
            <a:pPr marL="45720" indent="0">
              <a:buNone/>
            </a:pPr>
            <a:endParaRPr lang="en-US"/>
          </a:p>
        </p:txBody>
      </p:sp>
      <p:sp>
        <p:nvSpPr>
          <p:cNvPr id="6" name="Content Placeholder 5">
            <a:extLst>
              <a:ext uri="{FF2B5EF4-FFF2-40B4-BE49-F238E27FC236}">
                <a16:creationId xmlns:a16="http://schemas.microsoft.com/office/drawing/2014/main" id="{310C8A33-8312-5C1F-F613-9D8F3D99088C}"/>
              </a:ext>
            </a:extLst>
          </p:cNvPr>
          <p:cNvSpPr>
            <a:spLocks noGrp="1"/>
          </p:cNvSpPr>
          <p:nvPr>
            <p:ph sz="half" idx="2"/>
          </p:nvPr>
        </p:nvSpPr>
        <p:spPr/>
        <p:txBody>
          <a:bodyPr/>
          <a:lstStyle/>
          <a:p>
            <a:endParaRPr lang="en-US"/>
          </a:p>
        </p:txBody>
      </p:sp>
      <p:sp>
        <p:nvSpPr>
          <p:cNvPr id="4" name="Slide Number Placeholder 3">
            <a:extLst>
              <a:ext uri="{FF2B5EF4-FFF2-40B4-BE49-F238E27FC236}">
                <a16:creationId xmlns:a16="http://schemas.microsoft.com/office/drawing/2014/main" id="{462A18DA-4FDB-4986-8581-F0C448A8FE78}"/>
              </a:ext>
            </a:extLst>
          </p:cNvPr>
          <p:cNvSpPr>
            <a:spLocks noGrp="1"/>
          </p:cNvSpPr>
          <p:nvPr>
            <p:ph type="sldNum" sz="quarter" idx="12"/>
          </p:nvPr>
        </p:nvSpPr>
        <p:spPr/>
        <p:txBody>
          <a:bodyPr/>
          <a:lstStyle/>
          <a:p>
            <a:fld id="{84AC88E9-973D-4A1B-9415-E34F27659637}" type="slidenum">
              <a:rPr lang="en-US" smtClean="0"/>
              <a:t>21</a:t>
            </a:fld>
            <a:endParaRPr lang="en-US"/>
          </a:p>
        </p:txBody>
      </p:sp>
      <p:pic>
        <p:nvPicPr>
          <p:cNvPr id="9" name="Picture 8">
            <a:extLst>
              <a:ext uri="{FF2B5EF4-FFF2-40B4-BE49-F238E27FC236}">
                <a16:creationId xmlns:a16="http://schemas.microsoft.com/office/drawing/2014/main" id="{DB8EA316-AEE1-EF5D-9A66-0CF8368F0B8D}"/>
              </a:ext>
            </a:extLst>
          </p:cNvPr>
          <p:cNvPicPr>
            <a:picLocks noChangeAspect="1"/>
          </p:cNvPicPr>
          <p:nvPr/>
        </p:nvPicPr>
        <p:blipFill>
          <a:blip r:embed="rId5"/>
          <a:stretch>
            <a:fillRect/>
          </a:stretch>
        </p:blipFill>
        <p:spPr>
          <a:xfrm>
            <a:off x="5537198" y="2057399"/>
            <a:ext cx="6654802" cy="3743326"/>
          </a:xfrm>
          <a:prstGeom prst="rect">
            <a:avLst/>
          </a:prstGeom>
        </p:spPr>
      </p:pic>
      <p:sp>
        <p:nvSpPr>
          <p:cNvPr id="14" name="Arrow: Down 13">
            <a:extLst>
              <a:ext uri="{FF2B5EF4-FFF2-40B4-BE49-F238E27FC236}">
                <a16:creationId xmlns:a16="http://schemas.microsoft.com/office/drawing/2014/main" id="{0956235A-6E14-4682-A5CF-78987E2B4ABE}"/>
              </a:ext>
            </a:extLst>
          </p:cNvPr>
          <p:cNvSpPr/>
          <p:nvPr/>
        </p:nvSpPr>
        <p:spPr>
          <a:xfrm>
            <a:off x="7840255" y="1634296"/>
            <a:ext cx="315909" cy="12722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0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02021"/>
            <a:ext cx="9688296" cy="1642969"/>
          </a:xfrm>
        </p:spPr>
        <p:txBody>
          <a:bodyPr anchor="b">
            <a:normAutofit/>
          </a:bodyPr>
          <a:lstStyle/>
          <a:p>
            <a:r>
              <a:rPr lang="en-US" sz="4000" b="1"/>
              <a:t>APPLICATION TIPS</a:t>
            </a:r>
            <a:r>
              <a:rPr lang="en-US" sz="4000"/>
              <a:t>	</a:t>
            </a:r>
          </a:p>
        </p:txBody>
      </p:sp>
      <p:sp>
        <p:nvSpPr>
          <p:cNvPr id="3" name="Content Placeholder 2"/>
          <p:cNvSpPr>
            <a:spLocks noGrp="1"/>
          </p:cNvSpPr>
          <p:nvPr>
            <p:ph idx="1"/>
          </p:nvPr>
        </p:nvSpPr>
        <p:spPr>
          <a:xfrm>
            <a:off x="1136397" y="2418409"/>
            <a:ext cx="9688296" cy="3454358"/>
          </a:xfrm>
        </p:spPr>
        <p:txBody>
          <a:bodyPr anchor="t">
            <a:normAutofit/>
          </a:bodyPr>
          <a:lstStyle/>
          <a:p>
            <a:pPr marL="45720" indent="0">
              <a:buNone/>
            </a:pPr>
            <a:r>
              <a:rPr lang="en-US" sz="2000" b="1" dirty="0"/>
              <a:t>1. Read the FY25 ROSS NOFO carefully and thoroughly.</a:t>
            </a:r>
          </a:p>
          <a:p>
            <a:pPr lvl="1"/>
            <a:r>
              <a:rPr lang="en-US" sz="2000" dirty="0"/>
              <a:t>This will ensure that mistakes are not made.</a:t>
            </a:r>
          </a:p>
          <a:p>
            <a:pPr lvl="1"/>
            <a:r>
              <a:rPr lang="en-US" sz="2000" b="1" dirty="0"/>
              <a:t>Create a checklist! </a:t>
            </a:r>
          </a:p>
          <a:p>
            <a:pPr lvl="1"/>
            <a:r>
              <a:rPr lang="en-US" sz="2000" dirty="0"/>
              <a:t>Every year, avoidable mistakes are made which lead to ineligible applications.</a:t>
            </a:r>
          </a:p>
          <a:p>
            <a:pPr marL="45720" indent="0">
              <a:buNone/>
            </a:pPr>
            <a:r>
              <a:rPr lang="en-US" sz="2000" b="1" dirty="0"/>
              <a:t>2. Start Now! </a:t>
            </a:r>
          </a:p>
          <a:p>
            <a:pPr marL="45720" indent="0">
              <a:buNone/>
            </a:pPr>
            <a:r>
              <a:rPr lang="en-US" sz="2000" b="1" dirty="0"/>
              <a:t>3. Review Your Application Prior to Submission.</a:t>
            </a:r>
          </a:p>
          <a:p>
            <a:pPr lvl="1"/>
            <a:r>
              <a:rPr lang="en-US" sz="2000" dirty="0"/>
              <a:t>Get a second set of eyes to review your narrative and application.</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8167C41-F8A5-45E9-B685-F89ED6C9F86B}"/>
              </a:ext>
            </a:extLst>
          </p:cNvPr>
          <p:cNvSpPr>
            <a:spLocks noGrp="1"/>
          </p:cNvSpPr>
          <p:nvPr>
            <p:ph type="sldNum" sz="quarter" idx="12"/>
          </p:nvPr>
        </p:nvSpPr>
        <p:spPr>
          <a:xfrm>
            <a:off x="11704320" y="6455664"/>
            <a:ext cx="448056" cy="365125"/>
          </a:xfrm>
        </p:spPr>
        <p:txBody>
          <a:bodyPr>
            <a:normAutofit/>
          </a:bodyPr>
          <a:lstStyle/>
          <a:p>
            <a:pPr>
              <a:spcAft>
                <a:spcPts val="600"/>
              </a:spcAft>
            </a:pPr>
            <a:fld id="{84AC88E9-973D-4A1B-9415-E34F27659637}" type="slidenum">
              <a:rPr lang="en-US" sz="1100">
                <a:solidFill>
                  <a:srgbClr val="FFFFFF"/>
                </a:solidFill>
              </a:rPr>
              <a:pPr>
                <a:spcAft>
                  <a:spcPts val="600"/>
                </a:spcAft>
              </a:pPr>
              <a:t>22</a:t>
            </a:fld>
            <a:endParaRPr lang="en-US" sz="1100">
              <a:solidFill>
                <a:srgbClr val="FFFFFF"/>
              </a:solidFill>
            </a:endParaRPr>
          </a:p>
        </p:txBody>
      </p:sp>
    </p:spTree>
    <p:extLst>
      <p:ext uri="{BB962C8B-B14F-4D97-AF65-F5344CB8AC3E}">
        <p14:creationId xmlns:p14="http://schemas.microsoft.com/office/powerpoint/2010/main" val="354547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lgn="ctr" eaLnBrk="1" hangingPunct="1"/>
            <a:r>
              <a:rPr lang="en-US"/>
              <a:t>Contact Information </a:t>
            </a:r>
          </a:p>
        </p:txBody>
      </p:sp>
      <p:sp>
        <p:nvSpPr>
          <p:cNvPr id="119811" name="Content Placeholder 2"/>
          <p:cNvSpPr>
            <a:spLocks noGrp="1"/>
          </p:cNvSpPr>
          <p:nvPr>
            <p:ph idx="1"/>
          </p:nvPr>
        </p:nvSpPr>
        <p:spPr>
          <a:xfrm>
            <a:off x="235527" y="1787235"/>
            <a:ext cx="11720946" cy="4801717"/>
          </a:xfrm>
        </p:spPr>
        <p:txBody>
          <a:bodyPr>
            <a:normAutofit fontScale="92500"/>
          </a:bodyPr>
          <a:lstStyle/>
          <a:p>
            <a:pPr marL="45720" indent="0" algn="ctr" eaLnBrk="1" hangingPunct="1">
              <a:buNone/>
            </a:pPr>
            <a:r>
              <a:rPr lang="en-US" sz="3200" b="1" dirty="0">
                <a:hlinkClick r:id="rId3"/>
              </a:rPr>
              <a:t>ROSS-PIH@hud.gov</a:t>
            </a:r>
            <a:endParaRPr lang="en-US" sz="3200" b="1" dirty="0"/>
          </a:p>
          <a:p>
            <a:pPr marL="45720" indent="0" algn="ctr" eaLnBrk="1" hangingPunct="1">
              <a:buNone/>
            </a:pPr>
            <a:endParaRPr lang="en-US" sz="2000" b="1" dirty="0"/>
          </a:p>
          <a:p>
            <a:pPr marL="45720" indent="0" algn="ctr">
              <a:buNone/>
            </a:pPr>
            <a:r>
              <a:rPr lang="en-US" sz="2800" b="1" dirty="0"/>
              <a:t>To join the ROSS Mailing List: </a:t>
            </a:r>
            <a:r>
              <a:rPr lang="en-US" sz="2800" b="1" dirty="0">
                <a:hlinkClick r:id="rId4"/>
              </a:rPr>
              <a:t>https://public.govdelivery.com/accounts/USHUDPIH/signup/32525</a:t>
            </a:r>
            <a:endParaRPr lang="en-US" sz="2800" b="1" dirty="0"/>
          </a:p>
          <a:p>
            <a:pPr marL="45720" indent="0" algn="ctr">
              <a:buNone/>
            </a:pPr>
            <a:endParaRPr lang="en-US" sz="2800" b="1" dirty="0"/>
          </a:p>
          <a:p>
            <a:pPr marL="45720" indent="0" algn="ctr">
              <a:buNone/>
            </a:pPr>
            <a:r>
              <a:rPr lang="en-US" sz="2800" b="1" dirty="0"/>
              <a:t>About ROSS:</a:t>
            </a:r>
            <a:br>
              <a:rPr lang="en-US" sz="2800" b="1" dirty="0"/>
            </a:br>
            <a:r>
              <a:rPr lang="en-US" sz="2400" b="1" dirty="0">
                <a:hlinkClick r:id="rId5"/>
              </a:rPr>
              <a:t>https://www.hud.gov/program_offices/public_indian_housing/programs/ph/ross/about</a:t>
            </a:r>
            <a:endParaRPr lang="en-US" sz="2400" b="1" dirty="0"/>
          </a:p>
          <a:p>
            <a:pPr marL="45720" indent="0" algn="ctr">
              <a:buNone/>
            </a:pPr>
            <a:endParaRPr lang="en-US" sz="2800" b="1" dirty="0"/>
          </a:p>
          <a:p>
            <a:pPr marL="45720" indent="0" algn="ctr">
              <a:buNone/>
            </a:pPr>
            <a:r>
              <a:rPr lang="en-US" sz="2800" b="1" dirty="0"/>
              <a:t>For Technical Assistance Resources Go to the ROSS HUD Exchange Page:</a:t>
            </a:r>
            <a:br>
              <a:rPr lang="en-US" sz="2800" b="1" dirty="0"/>
            </a:br>
            <a:r>
              <a:rPr lang="en-US" sz="2800" b="1" dirty="0">
                <a:hlinkClick r:id="rId6"/>
              </a:rPr>
              <a:t>https://www.hudexchange.info/programs/ross/</a:t>
            </a:r>
            <a:endParaRPr lang="en-US" sz="2800" b="1" dirty="0"/>
          </a:p>
          <a:p>
            <a:pPr marL="45720" indent="0" algn="ctr">
              <a:buNone/>
            </a:pPr>
            <a:endParaRPr lang="en-US" sz="2800" b="1" dirty="0"/>
          </a:p>
        </p:txBody>
      </p:sp>
      <p:sp>
        <p:nvSpPr>
          <p:cNvPr id="2" name="Slide Number Placeholder 1"/>
          <p:cNvSpPr>
            <a:spLocks noGrp="1"/>
          </p:cNvSpPr>
          <p:nvPr>
            <p:ph type="sldNum" sz="quarter" idx="12"/>
          </p:nvPr>
        </p:nvSpPr>
        <p:spPr/>
        <p:txBody>
          <a:bodyPr/>
          <a:lstStyle/>
          <a:p>
            <a:fld id="{0E50C51E-8106-4A16-83F7-6BB2E7F30F19}" type="slidenum">
              <a:rPr lang="en-US" smtClean="0"/>
              <a:t>23</a:t>
            </a:fld>
            <a:endParaRPr lang="en-US"/>
          </a:p>
        </p:txBody>
      </p:sp>
    </p:spTree>
    <p:extLst>
      <p:ext uri="{BB962C8B-B14F-4D97-AF65-F5344CB8AC3E}">
        <p14:creationId xmlns:p14="http://schemas.microsoft.com/office/powerpoint/2010/main" val="940663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136397" y="502020"/>
            <a:ext cx="5323715" cy="1642970"/>
          </a:xfrm>
        </p:spPr>
        <p:txBody>
          <a:bodyPr anchor="b">
            <a:normAutofit/>
          </a:bodyPr>
          <a:lstStyle/>
          <a:p>
            <a:r>
              <a:rPr lang="en-US" sz="4000"/>
              <a:t>Thank you for your participation and…</a:t>
            </a:r>
          </a:p>
        </p:txBody>
      </p:sp>
      <p:sp>
        <p:nvSpPr>
          <p:cNvPr id="2" name="Content Placeholder 1"/>
          <p:cNvSpPr>
            <a:spLocks noGrp="1"/>
          </p:cNvSpPr>
          <p:nvPr>
            <p:ph idx="1"/>
          </p:nvPr>
        </p:nvSpPr>
        <p:spPr>
          <a:xfrm>
            <a:off x="1144923" y="2405894"/>
            <a:ext cx="5315189" cy="3535083"/>
          </a:xfrm>
        </p:spPr>
        <p:txBody>
          <a:bodyPr anchor="t">
            <a:normAutofit/>
          </a:bodyPr>
          <a:lstStyle/>
          <a:p>
            <a:pPr marL="109728" indent="0">
              <a:buNone/>
            </a:pPr>
            <a:endParaRPr lang="en-US" sz="2000" dirty="0">
              <a:effectLst>
                <a:outerShdw blurRad="38100" dist="38100" dir="2700000" algn="tl">
                  <a:srgbClr val="000000">
                    <a:alpha val="43137"/>
                  </a:srgbClr>
                </a:outerShdw>
              </a:effectLst>
            </a:endParaRPr>
          </a:p>
          <a:p>
            <a:pPr marL="109728" indent="0">
              <a:buNone/>
            </a:pPr>
            <a:r>
              <a:rPr lang="en-US" sz="4800" b="1" dirty="0">
                <a:effectLst>
                  <a:outerShdw blurRad="38100" dist="38100" dir="2700000" algn="tl">
                    <a:srgbClr val="000000">
                      <a:alpha val="43137"/>
                    </a:srgbClr>
                  </a:outerShdw>
                </a:effectLst>
              </a:rPr>
              <a:t>GOOD LUCK!</a:t>
            </a:r>
          </a:p>
        </p:txBody>
      </p:sp>
      <p:sp>
        <p:nvSpPr>
          <p:cNvPr id="1033"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omputer Animations - Free Download in GIF, Lottie JSON">
            <a:extLst>
              <a:ext uri="{FF2B5EF4-FFF2-40B4-BE49-F238E27FC236}">
                <a16:creationId xmlns:a16="http://schemas.microsoft.com/office/drawing/2014/main" id="{50F1C8F4-CD51-2C98-461C-4DA950CDB6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5967" y="1520086"/>
            <a:ext cx="4170530" cy="38497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704320" y="6459378"/>
            <a:ext cx="448056" cy="365125"/>
          </a:xfrm>
        </p:spPr>
        <p:txBody>
          <a:bodyPr>
            <a:normAutofit/>
          </a:bodyPr>
          <a:lstStyle/>
          <a:p>
            <a:pPr>
              <a:spcAft>
                <a:spcPts val="600"/>
              </a:spcAft>
            </a:pPr>
            <a:fld id="{0E50C51E-8106-4A16-83F7-6BB2E7F30F19}" type="slidenum">
              <a:rPr lang="en-US" sz="1100">
                <a:solidFill>
                  <a:srgbClr val="FFFFFF"/>
                </a:solidFill>
              </a:rPr>
              <a:pPr>
                <a:spcAft>
                  <a:spcPts val="600"/>
                </a:spcAft>
              </a:pPr>
              <a:t>24</a:t>
            </a:fld>
            <a:endParaRPr lang="en-US" sz="1100">
              <a:solidFill>
                <a:srgbClr val="FFFFFF"/>
              </a:solidFill>
            </a:endParaRPr>
          </a:p>
        </p:txBody>
      </p:sp>
    </p:spTree>
    <p:extLst>
      <p:ext uri="{BB962C8B-B14F-4D97-AF65-F5344CB8AC3E}">
        <p14:creationId xmlns:p14="http://schemas.microsoft.com/office/powerpoint/2010/main" val="157797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438E34-504C-0911-A1BA-34D63FC37903}"/>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Award Information </a:t>
            </a:r>
          </a:p>
        </p:txBody>
      </p:sp>
      <p:graphicFrame>
        <p:nvGraphicFramePr>
          <p:cNvPr id="5" name="Content Placeholder 2">
            <a:extLst>
              <a:ext uri="{FF2B5EF4-FFF2-40B4-BE49-F238E27FC236}">
                <a16:creationId xmlns:a16="http://schemas.microsoft.com/office/drawing/2014/main" id="{35BDC08D-365C-467F-E6E0-A4D978D3C0AC}"/>
              </a:ext>
            </a:extLst>
          </p:cNvPr>
          <p:cNvGraphicFramePr>
            <a:graphicFrameLocks noGrp="1"/>
          </p:cNvGraphicFramePr>
          <p:nvPr>
            <p:ph idx="1"/>
            <p:extLst>
              <p:ext uri="{D42A27DB-BD31-4B8C-83A1-F6EECF244321}">
                <p14:modId xmlns:p14="http://schemas.microsoft.com/office/powerpoint/2010/main" val="1077978122"/>
              </p:ext>
            </p:extLst>
          </p:nvPr>
        </p:nvGraphicFramePr>
        <p:xfrm>
          <a:off x="4905052" y="750439"/>
          <a:ext cx="6666833" cy="5911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753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5" name="Rectangle 54">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1046746" y="586822"/>
            <a:ext cx="3560252" cy="1645920"/>
          </a:xfrm>
        </p:spPr>
        <p:txBody>
          <a:bodyPr vert="horz" lIns="91440" tIns="45720" rIns="91440" bIns="45720" rtlCol="0" anchor="ctr">
            <a:normAutofit/>
          </a:bodyPr>
          <a:lstStyle/>
          <a:p>
            <a:r>
              <a:rPr lang="en-US" sz="3200" b="1" kern="1200">
                <a:solidFill>
                  <a:schemeClr val="tx1"/>
                </a:solidFill>
                <a:latin typeface="+mj-lt"/>
                <a:ea typeface="+mj-ea"/>
                <a:cs typeface="+mj-cs"/>
              </a:rPr>
              <a:t>MAXIMUM AWARD INFORMATION</a:t>
            </a:r>
          </a:p>
        </p:txBody>
      </p:sp>
      <p:sp>
        <p:nvSpPr>
          <p:cNvPr id="56" name="Rectangle 55">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7" name="Rectangle 5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8A9D130D-E15B-C611-8187-AD7DEB9F7A1A}"/>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marL="285750" indent="-285750">
              <a:lnSpc>
                <a:spcPct val="90000"/>
              </a:lnSpc>
              <a:spcAft>
                <a:spcPts val="600"/>
              </a:spcAft>
              <a:buFont typeface="Arial" panose="020B0604020202020204" pitchFamily="34" charset="0"/>
              <a:buChar char="•"/>
            </a:pPr>
            <a:r>
              <a:rPr lang="en-US" dirty="0"/>
              <a:t>HUD will fund a maximum of 3 ROSS-SC positions per PHA/tribe/TDHE/MF Owner</a:t>
            </a:r>
          </a:p>
          <a:p>
            <a:pPr marL="285750" indent="-285750">
              <a:lnSpc>
                <a:spcPct val="90000"/>
              </a:lnSpc>
              <a:spcAft>
                <a:spcPts val="600"/>
              </a:spcAft>
              <a:buFont typeface="Arial" panose="020B0604020202020204" pitchFamily="34" charset="0"/>
              <a:buChar char="•"/>
            </a:pPr>
            <a:r>
              <a:rPr lang="en-US" dirty="0"/>
              <a:t>See Section II of the NOFO for eligible number of positions and applications based on your applicant type.</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E50C51E-8106-4A16-83F7-6BB2E7F30F19}" type="slidenum">
              <a:rPr lang="en-US" smtClean="0">
                <a:solidFill>
                  <a:schemeClr val="tx1">
                    <a:lumMod val="50000"/>
                    <a:lumOff val="50000"/>
                  </a:schemeClr>
                </a:solidFill>
              </a:rPr>
              <a:pPr>
                <a:spcAft>
                  <a:spcPts val="600"/>
                </a:spcAft>
              </a:pPr>
              <a:t>4</a:t>
            </a:fld>
            <a:endParaRPr lang="en-US">
              <a:solidFill>
                <a:schemeClr val="tx1">
                  <a:lumMod val="50000"/>
                  <a:lumOff val="50000"/>
                </a:schemeClr>
              </a:solidFill>
            </a:endParaRPr>
          </a:p>
        </p:txBody>
      </p:sp>
      <p:sp>
        <p:nvSpPr>
          <p:cNvPr id="5" name="TextBox 4">
            <a:extLst>
              <a:ext uri="{FF2B5EF4-FFF2-40B4-BE49-F238E27FC236}">
                <a16:creationId xmlns:a16="http://schemas.microsoft.com/office/drawing/2014/main" id="{1B70F5C8-0914-4692-AE4B-0D7FA45CAA0A}"/>
              </a:ext>
            </a:extLst>
          </p:cNvPr>
          <p:cNvSpPr txBox="1"/>
          <p:nvPr/>
        </p:nvSpPr>
        <p:spPr>
          <a:xfrm>
            <a:off x="7558564" y="2057400"/>
            <a:ext cx="3912583" cy="4038600"/>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SzPct val="80000"/>
              <a:buFont typeface="Corbel" pitchFamily="34" charset="0"/>
              <a:buChar char="•"/>
            </a:pPr>
            <a:endParaRPr lang="en-US" sz="3200" dirty="0">
              <a:solidFill>
                <a:srgbClr val="4A66AC"/>
              </a:solidFill>
            </a:endParaRPr>
          </a:p>
        </p:txBody>
      </p:sp>
      <p:graphicFrame>
        <p:nvGraphicFramePr>
          <p:cNvPr id="9" name="Content Placeholder 5">
            <a:extLst>
              <a:ext uri="{FF2B5EF4-FFF2-40B4-BE49-F238E27FC236}">
                <a16:creationId xmlns:a16="http://schemas.microsoft.com/office/drawing/2014/main" id="{19CD59E9-DB25-4ACE-BBCC-F1E1F8254394}"/>
              </a:ext>
            </a:extLst>
          </p:cNvPr>
          <p:cNvGraphicFramePr>
            <a:graphicFrameLocks noGrp="1"/>
          </p:cNvGraphicFramePr>
          <p:nvPr>
            <p:ph idx="1"/>
            <p:extLst>
              <p:ext uri="{D42A27DB-BD31-4B8C-83A1-F6EECF244321}">
                <p14:modId xmlns:p14="http://schemas.microsoft.com/office/powerpoint/2010/main" val="4193154366"/>
              </p:ext>
            </p:extLst>
          </p:nvPr>
        </p:nvGraphicFramePr>
        <p:xfrm>
          <a:off x="1035722" y="2734056"/>
          <a:ext cx="10208950" cy="3483864"/>
        </p:xfrm>
        <a:graphic>
          <a:graphicData uri="http://schemas.openxmlformats.org/drawingml/2006/table">
            <a:tbl>
              <a:tblPr firstRow="1" bandRow="1">
                <a:tableStyleId>{5C22544A-7EE6-4342-B048-85BDC9FD1C3A}</a:tableStyleId>
              </a:tblPr>
              <a:tblGrid>
                <a:gridCol w="4710025">
                  <a:extLst>
                    <a:ext uri="{9D8B030D-6E8A-4147-A177-3AD203B41FA5}">
                      <a16:colId xmlns:a16="http://schemas.microsoft.com/office/drawing/2014/main" val="3535534097"/>
                    </a:ext>
                  </a:extLst>
                </a:gridCol>
                <a:gridCol w="2829360">
                  <a:extLst>
                    <a:ext uri="{9D8B030D-6E8A-4147-A177-3AD203B41FA5}">
                      <a16:colId xmlns:a16="http://schemas.microsoft.com/office/drawing/2014/main" val="2444213504"/>
                    </a:ext>
                  </a:extLst>
                </a:gridCol>
                <a:gridCol w="2669565">
                  <a:extLst>
                    <a:ext uri="{9D8B030D-6E8A-4147-A177-3AD203B41FA5}">
                      <a16:colId xmlns:a16="http://schemas.microsoft.com/office/drawing/2014/main" val="1815472929"/>
                    </a:ext>
                  </a:extLst>
                </a:gridCol>
              </a:tblGrid>
              <a:tr h="1216758">
                <a:tc>
                  <a:txBody>
                    <a:bodyPr/>
                    <a:lstStyle/>
                    <a:p>
                      <a:r>
                        <a:rPr lang="en-US" sz="3000"/>
                        <a:t>Number of PHA/tribe/TDHE Units </a:t>
                      </a:r>
                    </a:p>
                  </a:txBody>
                  <a:tcPr marL="257763" marR="257763" marT="128881" marB="128881"/>
                </a:tc>
                <a:tc>
                  <a:txBody>
                    <a:bodyPr/>
                    <a:lstStyle/>
                    <a:p>
                      <a:r>
                        <a:rPr lang="en-US" sz="3000"/>
                        <a:t>Max # of ROSS-SCs </a:t>
                      </a:r>
                    </a:p>
                  </a:txBody>
                  <a:tcPr marL="257763" marR="257763" marT="128881" marB="128881"/>
                </a:tc>
                <a:tc>
                  <a:txBody>
                    <a:bodyPr/>
                    <a:lstStyle/>
                    <a:p>
                      <a:r>
                        <a:rPr lang="en-US" sz="3000"/>
                        <a:t>Max Grant </a:t>
                      </a:r>
                    </a:p>
                  </a:txBody>
                  <a:tcPr marL="257763" marR="257763" marT="128881" marB="128881"/>
                </a:tc>
                <a:extLst>
                  <a:ext uri="{0D108BD9-81ED-4DB2-BD59-A6C34878D82A}">
                    <a16:rowId xmlns:a16="http://schemas.microsoft.com/office/drawing/2014/main" val="2868750435"/>
                  </a:ext>
                </a:extLst>
              </a:tr>
              <a:tr h="755702">
                <a:tc>
                  <a:txBody>
                    <a:bodyPr/>
                    <a:lstStyle/>
                    <a:p>
                      <a:r>
                        <a:rPr lang="en-US" sz="3000"/>
                        <a:t>50-1,000</a:t>
                      </a:r>
                    </a:p>
                  </a:txBody>
                  <a:tcPr marL="257763" marR="257763" marT="128881" marB="128881"/>
                </a:tc>
                <a:tc>
                  <a:txBody>
                    <a:bodyPr/>
                    <a:lstStyle/>
                    <a:p>
                      <a:r>
                        <a:rPr lang="en-US" sz="3000"/>
                        <a:t>1</a:t>
                      </a:r>
                    </a:p>
                  </a:txBody>
                  <a:tcPr marL="257763" marR="257763" marT="128881" marB="128881"/>
                </a:tc>
                <a:tc>
                  <a:txBody>
                    <a:bodyPr/>
                    <a:lstStyle/>
                    <a:p>
                      <a:r>
                        <a:rPr lang="en-US" sz="3000"/>
                        <a:t>$272,250</a:t>
                      </a:r>
                    </a:p>
                  </a:txBody>
                  <a:tcPr marL="257763" marR="257763" marT="128881" marB="128881"/>
                </a:tc>
                <a:extLst>
                  <a:ext uri="{0D108BD9-81ED-4DB2-BD59-A6C34878D82A}">
                    <a16:rowId xmlns:a16="http://schemas.microsoft.com/office/drawing/2014/main" val="1723142249"/>
                  </a:ext>
                </a:extLst>
              </a:tr>
              <a:tr h="755702">
                <a:tc>
                  <a:txBody>
                    <a:bodyPr/>
                    <a:lstStyle/>
                    <a:p>
                      <a:r>
                        <a:rPr lang="en-US" sz="3000"/>
                        <a:t>1,001-2,5000</a:t>
                      </a:r>
                    </a:p>
                  </a:txBody>
                  <a:tcPr marL="257763" marR="257763" marT="128881" marB="128881"/>
                </a:tc>
                <a:tc>
                  <a:txBody>
                    <a:bodyPr/>
                    <a:lstStyle/>
                    <a:p>
                      <a:r>
                        <a:rPr lang="en-US" sz="3000"/>
                        <a:t>2</a:t>
                      </a:r>
                    </a:p>
                  </a:txBody>
                  <a:tcPr marL="257763" marR="257763" marT="128881" marB="128881"/>
                </a:tc>
                <a:tc>
                  <a:txBody>
                    <a:bodyPr/>
                    <a:lstStyle/>
                    <a:p>
                      <a:r>
                        <a:rPr lang="en-US" sz="3000"/>
                        <a:t>$544,500</a:t>
                      </a:r>
                    </a:p>
                  </a:txBody>
                  <a:tcPr marL="257763" marR="257763" marT="128881" marB="128881"/>
                </a:tc>
                <a:extLst>
                  <a:ext uri="{0D108BD9-81ED-4DB2-BD59-A6C34878D82A}">
                    <a16:rowId xmlns:a16="http://schemas.microsoft.com/office/drawing/2014/main" val="3964030303"/>
                  </a:ext>
                </a:extLst>
              </a:tr>
              <a:tr h="755702">
                <a:tc>
                  <a:txBody>
                    <a:bodyPr/>
                    <a:lstStyle/>
                    <a:p>
                      <a:r>
                        <a:rPr lang="en-US" sz="3000"/>
                        <a:t>2,501 or more</a:t>
                      </a:r>
                    </a:p>
                  </a:txBody>
                  <a:tcPr marL="257763" marR="257763" marT="128881" marB="128881"/>
                </a:tc>
                <a:tc>
                  <a:txBody>
                    <a:bodyPr/>
                    <a:lstStyle/>
                    <a:p>
                      <a:r>
                        <a:rPr lang="en-US" sz="3000"/>
                        <a:t>3</a:t>
                      </a:r>
                    </a:p>
                  </a:txBody>
                  <a:tcPr marL="257763" marR="257763" marT="128881" marB="128881"/>
                </a:tc>
                <a:tc>
                  <a:txBody>
                    <a:bodyPr/>
                    <a:lstStyle/>
                    <a:p>
                      <a:r>
                        <a:rPr lang="en-US" sz="3000"/>
                        <a:t>$816,750</a:t>
                      </a:r>
                    </a:p>
                  </a:txBody>
                  <a:tcPr marL="257763" marR="257763" marT="128881" marB="128881"/>
                </a:tc>
                <a:extLst>
                  <a:ext uri="{0D108BD9-81ED-4DB2-BD59-A6C34878D82A}">
                    <a16:rowId xmlns:a16="http://schemas.microsoft.com/office/drawing/2014/main" val="3399823658"/>
                  </a:ext>
                </a:extLst>
              </a:tr>
            </a:tbl>
          </a:graphicData>
        </a:graphic>
      </p:graphicFrame>
    </p:spTree>
    <p:extLst>
      <p:ext uri="{BB962C8B-B14F-4D97-AF65-F5344CB8AC3E}">
        <p14:creationId xmlns:p14="http://schemas.microsoft.com/office/powerpoint/2010/main" val="413981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BA98C-B868-4777-B95C-E3D1E29AF6D3}"/>
              </a:ext>
            </a:extLst>
          </p:cNvPr>
          <p:cNvSpPr>
            <a:spLocks noGrp="1"/>
          </p:cNvSpPr>
          <p:nvPr>
            <p:ph type="title"/>
          </p:nvPr>
        </p:nvSpPr>
        <p:spPr>
          <a:xfrm>
            <a:off x="5596501" y="489509"/>
            <a:ext cx="5754896" cy="1263092"/>
          </a:xfrm>
        </p:spPr>
        <p:txBody>
          <a:bodyPr vert="horz" lIns="91440" tIns="45720" rIns="91440" bIns="45720" rtlCol="0" anchor="b">
            <a:normAutofit/>
          </a:bodyPr>
          <a:lstStyle/>
          <a:p>
            <a:r>
              <a:rPr lang="en-US" sz="4000" b="1" kern="1200">
                <a:solidFill>
                  <a:schemeClr val="tx1"/>
                </a:solidFill>
                <a:latin typeface="+mj-lt"/>
                <a:ea typeface="+mj-ea"/>
                <a:cs typeface="+mj-cs"/>
              </a:rPr>
              <a:t>PROGRAM OVERVIEW</a:t>
            </a:r>
            <a:endParaRPr lang="en-US" sz="4000" b="1" kern="1200" dirty="0">
              <a:solidFill>
                <a:schemeClr val="tx1"/>
              </a:solidFill>
              <a:latin typeface="+mj-lt"/>
              <a:ea typeface="+mj-ea"/>
              <a:cs typeface="+mj-cs"/>
            </a:endParaRPr>
          </a:p>
        </p:txBody>
      </p:sp>
      <p:sp>
        <p:nvSpPr>
          <p:cNvPr id="2069" name="Rectangle 206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206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205608D-8324-4567-BEB0-C680B1EF22CA}"/>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84AC88E9-973D-4A1B-9415-E34F27659637}" type="slidenum">
              <a:rPr lang="en-US" sz="1100" smtClean="0">
                <a:solidFill>
                  <a:srgbClr val="FFFFFF"/>
                </a:solidFill>
              </a:rPr>
              <a:pPr>
                <a:spcAft>
                  <a:spcPts val="600"/>
                </a:spcAft>
              </a:pPr>
              <a:t>5</a:t>
            </a:fld>
            <a:endParaRPr lang="en-US" sz="1100">
              <a:solidFill>
                <a:srgbClr val="FFFFFF"/>
              </a:solidFill>
            </a:endParaRPr>
          </a:p>
        </p:txBody>
      </p:sp>
      <p:graphicFrame>
        <p:nvGraphicFramePr>
          <p:cNvPr id="2061" name="Content Placeholder 4">
            <a:extLst>
              <a:ext uri="{FF2B5EF4-FFF2-40B4-BE49-F238E27FC236}">
                <a16:creationId xmlns:a16="http://schemas.microsoft.com/office/drawing/2014/main" id="{F7B910BC-9A17-5336-6F27-E5D2B5F56C23}"/>
              </a:ext>
            </a:extLst>
          </p:cNvPr>
          <p:cNvGraphicFramePr>
            <a:graphicFrameLocks noGrp="1"/>
          </p:cNvGraphicFramePr>
          <p:nvPr>
            <p:ph sz="half" idx="2"/>
            <p:extLst>
              <p:ext uri="{D42A27DB-BD31-4B8C-83A1-F6EECF244321}">
                <p14:modId xmlns:p14="http://schemas.microsoft.com/office/powerpoint/2010/main" val="2752820424"/>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Place-Based-What does it mean? | Omega CDC">
            <a:extLst>
              <a:ext uri="{FF2B5EF4-FFF2-40B4-BE49-F238E27FC236}">
                <a16:creationId xmlns:a16="http://schemas.microsoft.com/office/drawing/2014/main" id="{54C8C76C-7719-A6FF-2B83-933EDDECC7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077" y="1638300"/>
            <a:ext cx="463592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744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10;&#10;AI-generated content may be incorrect.">
            <a:extLst>
              <a:ext uri="{FF2B5EF4-FFF2-40B4-BE49-F238E27FC236}">
                <a16:creationId xmlns:a16="http://schemas.microsoft.com/office/drawing/2014/main" id="{6FA7C55D-02EE-F98A-0DEC-E65DE505E9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9010" y="457200"/>
            <a:ext cx="7693980" cy="5943600"/>
          </a:xfrm>
          <a:prstGeom prst="rect">
            <a:avLst/>
          </a:prstGeom>
        </p:spPr>
      </p:pic>
    </p:spTree>
    <p:extLst>
      <p:ext uri="{BB962C8B-B14F-4D97-AF65-F5344CB8AC3E}">
        <p14:creationId xmlns:p14="http://schemas.microsoft.com/office/powerpoint/2010/main" val="10119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2D047-CBA4-4FBF-80B9-AE2C76E4B3D1}"/>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CHANGES FROM PREVIOUS NOFOs</a:t>
            </a:r>
            <a:endParaRPr lang="en-US" sz="4000" b="1">
              <a:solidFill>
                <a:srgbClr val="FFFFFF"/>
              </a:solidFill>
            </a:endParaRPr>
          </a:p>
        </p:txBody>
      </p:sp>
      <p:sp>
        <p:nvSpPr>
          <p:cNvPr id="3" name="Content Placeholder 2">
            <a:extLst>
              <a:ext uri="{FF2B5EF4-FFF2-40B4-BE49-F238E27FC236}">
                <a16:creationId xmlns:a16="http://schemas.microsoft.com/office/drawing/2014/main" id="{5C0008AE-0798-4FD7-AB64-7B90A7F45E36}"/>
              </a:ext>
            </a:extLst>
          </p:cNvPr>
          <p:cNvSpPr>
            <a:spLocks noGrp="1"/>
          </p:cNvSpPr>
          <p:nvPr>
            <p:ph idx="1"/>
          </p:nvPr>
        </p:nvSpPr>
        <p:spPr>
          <a:xfrm>
            <a:off x="459350" y="2100319"/>
            <a:ext cx="11201399" cy="4463143"/>
          </a:xfrm>
        </p:spPr>
        <p:txBody>
          <a:bodyPr anchor="ctr">
            <a:normAutofit/>
          </a:bodyPr>
          <a:lstStyle/>
          <a:p>
            <a:r>
              <a:rPr lang="en-US" sz="1800" b="1" dirty="0">
                <a:latin typeface="Aptos" panose="020B0004020202020204" pitchFamily="34" charset="0"/>
              </a:rPr>
              <a:t>Increased Funding Flexibility for Salary and Fringe Benefits</a:t>
            </a:r>
            <a:r>
              <a:rPr lang="en-US" sz="1800" dirty="0">
                <a:latin typeface="Aptos" panose="020B0004020202020204" pitchFamily="34" charset="0"/>
              </a:rPr>
              <a:t>. In prior NOFOs, the maximum amount for salary and fringe benefits was $80,000. Under this NOFO, applicants may request up to the maximum grant amount for salary and fringe benefits.</a:t>
            </a:r>
          </a:p>
          <a:p>
            <a:r>
              <a:rPr lang="en-US" sz="1800" b="1" dirty="0">
                <a:latin typeface="Aptos" panose="020B0004020202020204" pitchFamily="34" charset="0"/>
              </a:rPr>
              <a:t>Salary Comparability Information.</a:t>
            </a:r>
            <a:r>
              <a:rPr lang="en-US" sz="1800" dirty="0">
                <a:latin typeface="Aptos" panose="020B0004020202020204" pitchFamily="34" charset="0"/>
              </a:rPr>
              <a:t> Salary comparability information is NOT required to be submitted with your application. Instead, HUD will use the median salary information from the BLS locality pay data, with 30 percent added for fringe benefits. See Section IV.B. in the NOFO for more information.</a:t>
            </a:r>
          </a:p>
          <a:p>
            <a:r>
              <a:rPr lang="en-US" sz="1800" b="1" dirty="0">
                <a:latin typeface="Aptos" panose="020B0004020202020204" pitchFamily="34" charset="0"/>
              </a:rPr>
              <a:t>U.S. Bureau of Labor Statistic Job Title.</a:t>
            </a:r>
            <a:r>
              <a:rPr lang="en-US" sz="1800" dirty="0">
                <a:latin typeface="Aptos" panose="020B0004020202020204" pitchFamily="34" charset="0"/>
              </a:rPr>
              <a:t>  HUD will use the U.S Bureau of Labor Statistics (BLS)  job title “Social Worker: Other” occupation at the median level in your zip code to determine salary comparability information. See Section IV.B. in the NOFO for more information.</a:t>
            </a:r>
          </a:p>
          <a:p>
            <a:r>
              <a:rPr lang="en-US" sz="1800" b="1" dirty="0">
                <a:latin typeface="Aptos" panose="020B0004020202020204" pitchFamily="34" charset="0"/>
              </a:rPr>
              <a:t>Rating Factor Criteria.</a:t>
            </a:r>
            <a:r>
              <a:rPr lang="en-US" sz="1800" dirty="0">
                <a:latin typeface="Aptos" panose="020B0004020202020204" pitchFamily="34" charset="0"/>
              </a:rPr>
              <a:t> The rating factor criteria have been revised providing additional guidance on criteria. In addition, HUD adjusted the point maximums for criteria. See Section V.B. for more information.</a:t>
            </a:r>
          </a:p>
          <a:p>
            <a:r>
              <a:rPr lang="en-US" sz="1800" b="1" dirty="0">
                <a:latin typeface="Aptos" panose="020B0004020202020204" pitchFamily="34" charset="0"/>
              </a:rPr>
              <a:t>Renewal Applicant Definition.</a:t>
            </a:r>
            <a:r>
              <a:rPr lang="en-US" sz="1800" dirty="0">
                <a:latin typeface="Aptos" panose="020B0004020202020204" pitchFamily="34" charset="0"/>
              </a:rPr>
              <a:t> Renewal applicants are FY20, FY21 and FY22 ROSS grantees</a:t>
            </a:r>
          </a:p>
          <a:p>
            <a:pPr marL="0" indent="0">
              <a:buNone/>
            </a:pPr>
            <a:endParaRPr lang="en-US" sz="1600" dirty="0">
              <a:latin typeface="Aptos" panose="020B0004020202020204" pitchFamily="34" charset="0"/>
            </a:endParaRPr>
          </a:p>
          <a:p>
            <a:pPr marL="0" indent="0" algn="ctr">
              <a:buNone/>
            </a:pPr>
            <a:r>
              <a:rPr lang="en-US" sz="1600" dirty="0">
                <a:latin typeface="Aptos" panose="020B0004020202020204" pitchFamily="34" charset="0"/>
              </a:rPr>
              <a:t>See NOFO for other changes from previous NOFOs</a:t>
            </a:r>
          </a:p>
          <a:p>
            <a:endParaRPr lang="en-US" sz="1600" dirty="0"/>
          </a:p>
        </p:txBody>
      </p:sp>
      <p:sp>
        <p:nvSpPr>
          <p:cNvPr id="4" name="Slide Number Placeholder 3">
            <a:extLst>
              <a:ext uri="{FF2B5EF4-FFF2-40B4-BE49-F238E27FC236}">
                <a16:creationId xmlns:a16="http://schemas.microsoft.com/office/drawing/2014/main" id="{8219C2B1-5368-454C-99DB-0F43117BE28B}"/>
              </a:ext>
            </a:extLst>
          </p:cNvPr>
          <p:cNvSpPr>
            <a:spLocks noGrp="1"/>
          </p:cNvSpPr>
          <p:nvPr>
            <p:ph type="sldNum" sz="quarter" idx="12"/>
          </p:nvPr>
        </p:nvSpPr>
        <p:spPr>
          <a:xfrm>
            <a:off x="11704320" y="6455431"/>
            <a:ext cx="445913" cy="365125"/>
          </a:xfrm>
        </p:spPr>
        <p:txBody>
          <a:bodyPr>
            <a:normAutofit/>
          </a:bodyPr>
          <a:lstStyle/>
          <a:p>
            <a:pPr>
              <a:spcAft>
                <a:spcPts val="600"/>
              </a:spcAft>
            </a:pPr>
            <a:fld id="{84AC88E9-973D-4A1B-9415-E34F27659637}" type="slidenum">
              <a:rPr lang="en-US" sz="1100">
                <a:solidFill>
                  <a:schemeClr val="tx1">
                    <a:lumMod val="50000"/>
                    <a:lumOff val="50000"/>
                  </a:schemeClr>
                </a:solidFill>
              </a:rPr>
              <a:pPr>
                <a:spcAft>
                  <a:spcPts val="600"/>
                </a:spcAft>
              </a:pPr>
              <a:t>7</a:t>
            </a:fld>
            <a:endParaRPr lang="en-US" sz="1100">
              <a:solidFill>
                <a:schemeClr val="tx1">
                  <a:lumMod val="50000"/>
                  <a:lumOff val="50000"/>
                </a:schemeClr>
              </a:solidFill>
            </a:endParaRPr>
          </a:p>
        </p:txBody>
      </p:sp>
    </p:spTree>
    <p:extLst>
      <p:ext uri="{BB962C8B-B14F-4D97-AF65-F5344CB8AC3E}">
        <p14:creationId xmlns:p14="http://schemas.microsoft.com/office/powerpoint/2010/main" val="220473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C6863F-BED8-B8A3-3FF8-5349A4CD0BDE}"/>
              </a:ext>
            </a:extLst>
          </p:cNvPr>
          <p:cNvPicPr>
            <a:picLocks noChangeAspect="1"/>
          </p:cNvPicPr>
          <p:nvPr/>
        </p:nvPicPr>
        <p:blipFill>
          <a:blip r:embed="rId2">
            <a:duotone>
              <a:schemeClr val="bg2">
                <a:shade val="45000"/>
                <a:satMod val="135000"/>
              </a:schemeClr>
              <a:prstClr val="white"/>
            </a:duotone>
          </a:blip>
          <a:srcRect t="15730"/>
          <a:stretch>
            <a:fill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6D50C-0FAC-0FE6-8B66-E89B0DEC13E8}"/>
              </a:ext>
            </a:extLst>
          </p:cNvPr>
          <p:cNvSpPr>
            <a:spLocks noGrp="1"/>
          </p:cNvSpPr>
          <p:nvPr>
            <p:ph type="title"/>
          </p:nvPr>
        </p:nvSpPr>
        <p:spPr>
          <a:xfrm>
            <a:off x="838200" y="365125"/>
            <a:ext cx="10515600" cy="1325563"/>
          </a:xfrm>
        </p:spPr>
        <p:txBody>
          <a:bodyPr>
            <a:normAutofit/>
          </a:bodyPr>
          <a:lstStyle/>
          <a:p>
            <a:r>
              <a:rPr lang="en-US" dirty="0"/>
              <a:t>Funding Requests</a:t>
            </a:r>
          </a:p>
        </p:txBody>
      </p:sp>
      <p:sp>
        <p:nvSpPr>
          <p:cNvPr id="3" name="Content Placeholder 2">
            <a:extLst>
              <a:ext uri="{FF2B5EF4-FFF2-40B4-BE49-F238E27FC236}">
                <a16:creationId xmlns:a16="http://schemas.microsoft.com/office/drawing/2014/main" id="{EAC90B0B-E616-D0D4-69C2-C918F014D684}"/>
              </a:ext>
            </a:extLst>
          </p:cNvPr>
          <p:cNvSpPr>
            <a:spLocks noGrp="1"/>
          </p:cNvSpPr>
          <p:nvPr>
            <p:ph idx="1"/>
          </p:nvPr>
        </p:nvSpPr>
        <p:spPr>
          <a:xfrm>
            <a:off x="636069" y="1344362"/>
            <a:ext cx="10515600" cy="705819"/>
          </a:xfrm>
        </p:spPr>
        <p:txBody>
          <a:bodyPr>
            <a:normAutofit/>
          </a:bodyPr>
          <a:lstStyle/>
          <a:p>
            <a:pPr marL="0" indent="0">
              <a:buNone/>
            </a:pPr>
            <a:r>
              <a:rPr lang="en-US" dirty="0"/>
              <a:t>Applicants may request funding for the following budget line items:</a:t>
            </a:r>
          </a:p>
          <a:p>
            <a:pPr marL="0" indent="0">
              <a:buNone/>
            </a:pPr>
            <a:endParaRPr lang="en-US" dirty="0"/>
          </a:p>
        </p:txBody>
      </p:sp>
      <p:graphicFrame>
        <p:nvGraphicFramePr>
          <p:cNvPr id="4" name="Content Placeholder 1">
            <a:extLst>
              <a:ext uri="{FF2B5EF4-FFF2-40B4-BE49-F238E27FC236}">
                <a16:creationId xmlns:a16="http://schemas.microsoft.com/office/drawing/2014/main" id="{9AD26ECC-E12A-CE6A-EA8B-E965993CE55B}"/>
              </a:ext>
            </a:extLst>
          </p:cNvPr>
          <p:cNvGraphicFramePr>
            <a:graphicFrameLocks/>
          </p:cNvGraphicFramePr>
          <p:nvPr>
            <p:extLst>
              <p:ext uri="{D42A27DB-BD31-4B8C-83A1-F6EECF244321}">
                <p14:modId xmlns:p14="http://schemas.microsoft.com/office/powerpoint/2010/main" val="30929548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478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23442" y="921715"/>
            <a:ext cx="5163022" cy="2635993"/>
          </a:xfrm>
        </p:spPr>
        <p:txBody>
          <a:bodyPr vert="horz" lIns="91440" tIns="45720" rIns="91440" bIns="45720" rtlCol="0" anchor="b">
            <a:normAutofit/>
          </a:bodyPr>
          <a:lstStyle/>
          <a:p>
            <a:r>
              <a:rPr lang="en-US" sz="4800" b="1" kern="1200">
                <a:solidFill>
                  <a:schemeClr val="tx1"/>
                </a:solidFill>
                <a:latin typeface="+mj-lt"/>
                <a:ea typeface="+mj-ea"/>
                <a:cs typeface="+mj-cs"/>
              </a:rPr>
              <a:t>BLS Data for Salary Determination</a:t>
            </a:r>
            <a:br>
              <a:rPr lang="en-US" sz="4800" b="1" kern="1200">
                <a:solidFill>
                  <a:schemeClr val="tx1"/>
                </a:solidFill>
                <a:latin typeface="+mj-lt"/>
                <a:ea typeface="+mj-ea"/>
                <a:cs typeface="+mj-cs"/>
              </a:rPr>
            </a:br>
            <a:endParaRPr lang="en-US" sz="4800" kern="120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3563F41-1185-5AD6-5076-5A8AEAC49485}"/>
              </a:ext>
            </a:extLst>
          </p:cNvPr>
          <p:cNvSpPr txBox="1"/>
          <p:nvPr/>
        </p:nvSpPr>
        <p:spPr>
          <a:xfrm>
            <a:off x="823442" y="4541263"/>
            <a:ext cx="4662957" cy="1395022"/>
          </a:xfrm>
          <a:prstGeom prst="rect">
            <a:avLst/>
          </a:prstGeom>
        </p:spPr>
        <p:txBody>
          <a:bodyPr vert="horz" lIns="91440" tIns="45720" rIns="91440" bIns="45720" rtlCol="0" anchor="t">
            <a:normAutofit/>
          </a:bodyPr>
          <a:lstStyle/>
          <a:p>
            <a:pPr>
              <a:lnSpc>
                <a:spcPct val="90000"/>
              </a:lnSpc>
              <a:spcBef>
                <a:spcPts val="1000"/>
              </a:spcBef>
            </a:pPr>
            <a:r>
              <a:rPr lang="en-US" sz="2400" b="1" kern="1200">
                <a:solidFill>
                  <a:srgbClr val="FFFFFF"/>
                </a:solidFill>
                <a:latin typeface="+mn-lt"/>
                <a:ea typeface="+mn-ea"/>
                <a:cs typeface="+mn-cs"/>
              </a:rPr>
              <a:t>Screenshot of United States’ median salary information from BLS</a:t>
            </a:r>
          </a:p>
        </p:txBody>
      </p:sp>
      <p:pic>
        <p:nvPicPr>
          <p:cNvPr id="6" name="Content Placeholder 5">
            <a:extLst>
              <a:ext uri="{FF2B5EF4-FFF2-40B4-BE49-F238E27FC236}">
                <a16:creationId xmlns:a16="http://schemas.microsoft.com/office/drawing/2014/main" id="{36B1C0AF-4468-7A65-80B6-286A5E4B57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6573907" y="942456"/>
            <a:ext cx="5163022" cy="4595088"/>
          </a:xfrm>
          <a:prstGeom prst="rect">
            <a:avLst/>
          </a:prstGeom>
        </p:spPr>
      </p:pic>
      <p:sp>
        <p:nvSpPr>
          <p:cNvPr id="25" name="Rectangle 2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0E50C51E-8106-4A16-83F7-6BB2E7F30F19}" type="slidenum">
              <a:rPr lang="en-US" sz="1100">
                <a:solidFill>
                  <a:srgbClr val="FFFFFF"/>
                </a:solidFill>
              </a:rPr>
              <a:pPr>
                <a:spcAft>
                  <a:spcPts val="600"/>
                </a:spcAft>
              </a:pPr>
              <a:t>9</a:t>
            </a:fld>
            <a:endParaRPr lang="en-US" sz="1100">
              <a:solidFill>
                <a:srgbClr val="FFFFFF"/>
              </a:solidFill>
            </a:endParaRPr>
          </a:p>
        </p:txBody>
      </p:sp>
    </p:spTree>
    <p:extLst>
      <p:ext uri="{BB962C8B-B14F-4D97-AF65-F5344CB8AC3E}">
        <p14:creationId xmlns:p14="http://schemas.microsoft.com/office/powerpoint/2010/main" val="2706900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rovalStatus xmlns="7a65bbdd-9d5e-436f-bd19-1a21f859b126">New</ApprovalStatus>
    <Approver xmlns="7a65bbdd-9d5e-436f-bd19-1a21f859b126">
      <UserInfo>
        <DisplayName/>
        <AccountId xsi:nil="true"/>
        <AccountType/>
      </UserInfo>
    </Approver>
    <ApproversResponse xmlns="7a65bbdd-9d5e-436f-bd19-1a21f859b126">true</ApproversResponse>
    <SharedWithUsers xmlns="47067ad4-b175-45f4-a1cf-4335a0b8c44f">
      <UserInfo>
        <DisplayName>Lehmann-Kim, Dina</DisplayName>
        <AccountId>14</AccountId>
        <AccountType/>
      </UserInfo>
      <UserInfo>
        <DisplayName>Youmans, Tremayne E</DisplayName>
        <AccountId>15</AccountId>
        <AccountType/>
      </UserInfo>
      <UserInfo>
        <DisplayName>Simmons, Michael T</DisplayName>
        <AccountId>363</AccountId>
        <AccountType/>
      </UserInfo>
      <UserInfo>
        <DisplayName>Dorman, Lewis R</DisplayName>
        <AccountId>59</AccountId>
        <AccountType/>
      </UserInfo>
    </SharedWithUsers>
    <lcf76f155ced4ddcb4097134ff3c332f xmlns="7a65bbdd-9d5e-436f-bd19-1a21f859b126">
      <Terms xmlns="http://schemas.microsoft.com/office/infopath/2007/PartnerControls"/>
    </lcf76f155ced4ddcb4097134ff3c332f>
    <TaxCatchAll xmlns="47067ad4-b175-45f4-a1cf-4335a0b8c4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E835AD427A4944B830A002C1069169" ma:contentTypeVersion="21" ma:contentTypeDescription="Create a new document." ma:contentTypeScope="" ma:versionID="757d1e93ed1a8811cac9c9128de39bc8">
  <xsd:schema xmlns:xsd="http://www.w3.org/2001/XMLSchema" xmlns:xs="http://www.w3.org/2001/XMLSchema" xmlns:p="http://schemas.microsoft.com/office/2006/metadata/properties" xmlns:ns2="47067ad4-b175-45f4-a1cf-4335a0b8c44f" xmlns:ns3="7a65bbdd-9d5e-436f-bd19-1a21f859b126" targetNamespace="http://schemas.microsoft.com/office/2006/metadata/properties" ma:root="true" ma:fieldsID="325a503382ad873fbe800fc3d6de9f8a" ns2:_="" ns3:_="">
    <xsd:import namespace="47067ad4-b175-45f4-a1cf-4335a0b8c44f"/>
    <xsd:import namespace="7a65bbdd-9d5e-436f-bd19-1a21f859b126"/>
    <xsd:element name="properties">
      <xsd:complexType>
        <xsd:sequence>
          <xsd:element name="documentManagement">
            <xsd:complexType>
              <xsd:all>
                <xsd:element ref="ns2:SharedWithUsers" minOccurs="0"/>
                <xsd:element ref="ns3:MediaServiceMetadata" minOccurs="0"/>
                <xsd:element ref="ns3:MediaServiceFastMetadata"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ApprovalStatus" minOccurs="0"/>
                <xsd:element ref="ns3:Approver" minOccurs="0"/>
                <xsd:element ref="ns3:ApproversResponse" minOccurs="0"/>
                <xsd:element ref="ns3:MediaServiceObjectDetectorVersions" minOccurs="0"/>
                <xsd:element ref="ns3:lcf76f155ced4ddcb4097134ff3c332f" minOccurs="0"/>
                <xsd:element ref="ns2:TaxCatchAll" minOccurs="0"/>
                <xsd:element ref="ns3:MediaServiceOCR"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67ad4-b175-45f4-a1cf-4335a0b8c44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e5f6881-e5f9-4c2e-b469-a35e4e3bfdb6}" ma:internalName="TaxCatchAll" ma:showField="CatchAllData" ma:web="47067ad4-b175-45f4-a1cf-4335a0b8c44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a65bbdd-9d5e-436f-bd19-1a21f859b126"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ApprovalStatus" ma:index="19" nillable="true" ma:displayName="Approval Status" ma:default="New" ma:format="Dropdown" ma:internalName="ApprovalStatus">
      <xsd:simpleType>
        <xsd:restriction base="dms:Choice">
          <xsd:enumeration value="New"/>
          <xsd:enumeration value="Approved"/>
          <xsd:enumeration value="Pending"/>
          <xsd:enumeration value="Needs Revision"/>
        </xsd:restriction>
      </xsd:simpleType>
    </xsd:element>
    <xsd:element name="Approver" ma:index="20" nillable="true" ma:displayName="Approver" ma:format="Dropdown" ma:list="UserInfo" ma:SharePointGroup="0" ma:internalName="Approv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rsResponse" ma:index="21" nillable="true" ma:displayName="Approvers Response " ma:default="1" ma:format="Dropdown" ma:internalName="ApproversResponse">
      <xsd:simpleType>
        <xsd:restriction base="dms:Boolea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Location" ma:index="2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DA4991-FE1B-4E8F-AD68-F6C9C50F760E}">
  <ds:schemaRefs>
    <ds:schemaRef ds:uri="http://schemas.microsoft.com/sharepoint/v3/contenttype/forms"/>
  </ds:schemaRefs>
</ds:datastoreItem>
</file>

<file path=customXml/itemProps2.xml><?xml version="1.0" encoding="utf-8"?>
<ds:datastoreItem xmlns:ds="http://schemas.openxmlformats.org/officeDocument/2006/customXml" ds:itemID="{0451156F-59E4-4572-B3F2-06FB2D372325}">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 ds:uri="http://schemas.microsoft.com/office/2006/documentManagement/types"/>
    <ds:schemaRef ds:uri="7a65bbdd-9d5e-436f-bd19-1a21f859b126"/>
    <ds:schemaRef ds:uri="47067ad4-b175-45f4-a1cf-4335a0b8c44f"/>
    <ds:schemaRef ds:uri="http://www.w3.org/XML/1998/namespace"/>
  </ds:schemaRefs>
</ds:datastoreItem>
</file>

<file path=customXml/itemProps3.xml><?xml version="1.0" encoding="utf-8"?>
<ds:datastoreItem xmlns:ds="http://schemas.openxmlformats.org/officeDocument/2006/customXml" ds:itemID="{97979E76-F30B-4F15-AC6B-66D70C2E02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067ad4-b175-45f4-a1cf-4335a0b8c44f"/>
    <ds:schemaRef ds:uri="7a65bbdd-9d5e-436f-bd19-1a21f859b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15524c5-22e9-4bcd-a893-1180a53fc7b2}" enabled="0" method="" siteId="{615524c5-22e9-4bcd-a893-1180a53fc7b2}" removed="1"/>
</clbl:labelList>
</file>

<file path=docProps/app.xml><?xml version="1.0" encoding="utf-8"?>
<Properties xmlns="http://schemas.openxmlformats.org/officeDocument/2006/extended-properties" xmlns:vt="http://schemas.openxmlformats.org/officeDocument/2006/docPropsVTypes">
  <Template/>
  <TotalTime>3454</TotalTime>
  <Words>3129</Words>
  <Application>Microsoft Office PowerPoint</Application>
  <PresentationFormat>Widescreen</PresentationFormat>
  <Paragraphs>252</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Aptos Display</vt:lpstr>
      <vt:lpstr>Arial</vt:lpstr>
      <vt:lpstr>Calibri</vt:lpstr>
      <vt:lpstr>Corbel</vt:lpstr>
      <vt:lpstr>Helvetica</vt:lpstr>
      <vt:lpstr>Times New Roman</vt:lpstr>
      <vt:lpstr>Office Theme</vt:lpstr>
      <vt:lpstr>Fiscal Year 2025 Notice of Funding Opportunity </vt:lpstr>
      <vt:lpstr>Today’s Agenda </vt:lpstr>
      <vt:lpstr>Award Information </vt:lpstr>
      <vt:lpstr>MAXIMUM AWARD INFORMATION</vt:lpstr>
      <vt:lpstr>PROGRAM OVERVIEW</vt:lpstr>
      <vt:lpstr>PowerPoint Presentation</vt:lpstr>
      <vt:lpstr>CHANGES FROM PREVIOUS NOFOs</vt:lpstr>
      <vt:lpstr>Funding Requests</vt:lpstr>
      <vt:lpstr>BLS Data for Salary Determination </vt:lpstr>
      <vt:lpstr>DETERMININING ELIGIBLE AMOUNT FOR ADMINISTRATIVE COSTS </vt:lpstr>
      <vt:lpstr>Maximum Number of Applications</vt:lpstr>
      <vt:lpstr>Threshold Requirements </vt:lpstr>
      <vt:lpstr>Resident Needs Assessment Requirement </vt:lpstr>
      <vt:lpstr>RENEWAL APPLICANTS – Rating Factor 1</vt:lpstr>
      <vt:lpstr>NEW APPLICANTS – Rating Factor 1</vt:lpstr>
      <vt:lpstr>Soundness of Approach: Rating Factor 2</vt:lpstr>
      <vt:lpstr>Bonus Points: Rating Factor 3</vt:lpstr>
      <vt:lpstr>Eligibility Score and Funding Priorities</vt:lpstr>
      <vt:lpstr>IMPORTANT APPLICATION REMINDERS</vt:lpstr>
      <vt:lpstr>WORKSPACE AND USEFUL GRANTS.GOV LINK</vt:lpstr>
      <vt:lpstr>HOW TO ACCESS THE APPLICATION </vt:lpstr>
      <vt:lpstr>APPLICATION TIPS </vt:lpstr>
      <vt:lpstr>Contact Information </vt:lpstr>
      <vt:lpstr>Thank you for your participation 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Informational broadcast  for the fiscal year 2020  Resident opportunity &amp; Self-Sufficiency notice of Funding availability</dc:title>
  <dc:creator>Lehmann-Kim, Dina</dc:creator>
  <cp:lastModifiedBy>Mitchell, Lauren C</cp:lastModifiedBy>
  <cp:revision>7</cp:revision>
  <cp:lastPrinted>2023-11-01T20:36:28Z</cp:lastPrinted>
  <dcterms:created xsi:type="dcterms:W3CDTF">2020-09-01T16:58:10Z</dcterms:created>
  <dcterms:modified xsi:type="dcterms:W3CDTF">2025-09-29T17:21:17Z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0x0101007BE835AD427A4944B830A002C1069169</vt:lpwstr>
  </property>
  <property fmtid="{D5CDD505-2E9C-101B-9397-08002B2CF9AE}" pid="3" name="MediaServiceImageTags">
    <vt:lpwstr/>
  </property>
</Properties>
</file>