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62" r:id="rId5"/>
    <p:sldId id="317" r:id="rId6"/>
    <p:sldId id="312" r:id="rId7"/>
    <p:sldId id="270" r:id="rId8"/>
    <p:sldId id="363" r:id="rId9"/>
    <p:sldId id="314" r:id="rId10"/>
    <p:sldId id="360" r:id="rId11"/>
    <p:sldId id="319" r:id="rId12"/>
    <p:sldId id="342" r:id="rId13"/>
    <p:sldId id="364" r:id="rId14"/>
    <p:sldId id="375" r:id="rId15"/>
    <p:sldId id="383" r:id="rId16"/>
    <p:sldId id="376" r:id="rId17"/>
    <p:sldId id="330" r:id="rId18"/>
    <p:sldId id="337" r:id="rId19"/>
    <p:sldId id="331" r:id="rId20"/>
    <p:sldId id="382" r:id="rId21"/>
    <p:sldId id="384" r:id="rId22"/>
    <p:sldId id="335" r:id="rId23"/>
    <p:sldId id="339" r:id="rId24"/>
    <p:sldId id="340" r:id="rId25"/>
    <p:sldId id="361" r:id="rId26"/>
    <p:sldId id="349" r:id="rId27"/>
    <p:sldId id="377" r:id="rId28"/>
    <p:sldId id="379" r:id="rId29"/>
    <p:sldId id="380" r:id="rId30"/>
    <p:sldId id="381" r:id="rId31"/>
    <p:sldId id="369" r:id="rId32"/>
    <p:sldId id="373" r:id="rId33"/>
    <p:sldId id="370" r:id="rId34"/>
    <p:sldId id="371" r:id="rId35"/>
    <p:sldId id="374" r:id="rId36"/>
    <p:sldId id="30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lom, Dominique G" initials="BDG" lastIdx="6" clrIdx="0">
    <p:extLst>
      <p:ext uri="{19B8F6BF-5375-455C-9EA6-DF929625EA0E}">
        <p15:presenceInfo xmlns:p15="http://schemas.microsoft.com/office/powerpoint/2012/main" userId="S::Dominique.G.Blom@hud.gov::430aa858-42fc-4fe1-808f-531791df4d68" providerId="AD"/>
      </p:ext>
    </p:extLst>
  </p:cmAuthor>
  <p:cmAuthor id="2" name="Thomas, Todd C" initials="TTC" lastIdx="2" clrIdx="1">
    <p:extLst>
      <p:ext uri="{19B8F6BF-5375-455C-9EA6-DF929625EA0E}">
        <p15:presenceInfo xmlns:p15="http://schemas.microsoft.com/office/powerpoint/2012/main" userId="S::Todd.C.Thomas@hud.gov::3567654d-fa68-4dbb-9dc8-2eaf7a11b80b" providerId="AD"/>
      </p:ext>
    </p:extLst>
  </p:cmAuthor>
  <p:cmAuthor id="3" name="Bell, Alison E" initials="BAE" lastIdx="7" clrIdx="2">
    <p:extLst>
      <p:ext uri="{19B8F6BF-5375-455C-9EA6-DF929625EA0E}">
        <p15:presenceInfo xmlns:p15="http://schemas.microsoft.com/office/powerpoint/2012/main" userId="S::Alison.Bell@hud.gov::2278f69e-f85b-4384-93c8-65e89cb32361" providerId="AD"/>
      </p:ext>
    </p:extLst>
  </p:cmAuthor>
  <p:cmAuthor id="4" name="Bastarache, Danielle L" initials="BDL" lastIdx="9" clrIdx="3">
    <p:extLst>
      <p:ext uri="{19B8F6BF-5375-455C-9EA6-DF929625EA0E}">
        <p15:presenceInfo xmlns:p15="http://schemas.microsoft.com/office/powerpoint/2012/main" userId="S::Danielle.L.Bastarache@hud.gov::b8334585-5fec-4f81-9865-bf601302aab6" providerId="AD"/>
      </p:ext>
    </p:extLst>
  </p:cmAuthor>
  <p:cmAuthor id="5" name="Michael S Dennis" initials="msd" lastIdx="19" clrIdx="4">
    <p:extLst>
      <p:ext uri="{19B8F6BF-5375-455C-9EA6-DF929625EA0E}">
        <p15:presenceInfo xmlns:p15="http://schemas.microsoft.com/office/powerpoint/2012/main" userId="Michael S Dennis" providerId="None"/>
      </p:ext>
    </p:extLst>
  </p:cmAuthor>
  <p:cmAuthor id="6" name="Shepherd, Monica C" initials="SC" lastIdx="1" clrIdx="5">
    <p:extLst>
      <p:ext uri="{19B8F6BF-5375-455C-9EA6-DF929625EA0E}">
        <p15:presenceInfo xmlns:p15="http://schemas.microsoft.com/office/powerpoint/2012/main" userId="S::monica.c.shepherd@hud.gov::942a944b-d534-4e67-a1ba-dd382f8a45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339966"/>
    <a:srgbClr val="003366"/>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D5D081-A43D-4A0C-A945-0550F66B16E5}" v="7" dt="2020-04-16T15:22:58.1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 Alison E" userId="2278f69e-f85b-4384-93c8-65e89cb32361" providerId="ADAL" clId="{5CD5D081-A43D-4A0C-A945-0550F66B16E5}"/>
    <pc:docChg chg="undo custSel addSld delSld modSld sldOrd">
      <pc:chgData name="Bell, Alison E" userId="2278f69e-f85b-4384-93c8-65e89cb32361" providerId="ADAL" clId="{5CD5D081-A43D-4A0C-A945-0550F66B16E5}" dt="2020-04-16T15:24:11.798" v="100" actId="20577"/>
      <pc:docMkLst>
        <pc:docMk/>
      </pc:docMkLst>
      <pc:sldChg chg="del">
        <pc:chgData name="Bell, Alison E" userId="2278f69e-f85b-4384-93c8-65e89cb32361" providerId="ADAL" clId="{5CD5D081-A43D-4A0C-A945-0550F66B16E5}" dt="2020-04-15T14:35:48.543" v="0" actId="2696"/>
        <pc:sldMkLst>
          <pc:docMk/>
          <pc:sldMk cId="4030190326" sldId="256"/>
        </pc:sldMkLst>
      </pc:sldChg>
      <pc:sldChg chg="modSp">
        <pc:chgData name="Bell, Alison E" userId="2278f69e-f85b-4384-93c8-65e89cb32361" providerId="ADAL" clId="{5CD5D081-A43D-4A0C-A945-0550F66B16E5}" dt="2020-04-16T15:24:11.798" v="100" actId="20577"/>
        <pc:sldMkLst>
          <pc:docMk/>
          <pc:sldMk cId="1463829510" sldId="262"/>
        </pc:sldMkLst>
        <pc:spChg chg="mod">
          <ac:chgData name="Bell, Alison E" userId="2278f69e-f85b-4384-93c8-65e89cb32361" providerId="ADAL" clId="{5CD5D081-A43D-4A0C-A945-0550F66B16E5}" dt="2020-04-16T15:24:11.798" v="100" actId="20577"/>
          <ac:spMkLst>
            <pc:docMk/>
            <pc:sldMk cId="1463829510" sldId="262"/>
            <ac:spMk id="2" creationId="{00000000-0000-0000-0000-000000000000}"/>
          </ac:spMkLst>
        </pc:spChg>
      </pc:sldChg>
      <pc:sldChg chg="del">
        <pc:chgData name="Bell, Alison E" userId="2278f69e-f85b-4384-93c8-65e89cb32361" providerId="ADAL" clId="{5CD5D081-A43D-4A0C-A945-0550F66B16E5}" dt="2020-04-15T14:35:48.543" v="0" actId="2696"/>
        <pc:sldMkLst>
          <pc:docMk/>
          <pc:sldMk cId="4217739389" sldId="278"/>
        </pc:sldMkLst>
      </pc:sldChg>
      <pc:sldChg chg="del">
        <pc:chgData name="Bell, Alison E" userId="2278f69e-f85b-4384-93c8-65e89cb32361" providerId="ADAL" clId="{5CD5D081-A43D-4A0C-A945-0550F66B16E5}" dt="2020-04-15T14:35:48.543" v="0" actId="2696"/>
        <pc:sldMkLst>
          <pc:docMk/>
          <pc:sldMk cId="1806452364" sldId="279"/>
        </pc:sldMkLst>
      </pc:sldChg>
      <pc:sldChg chg="del">
        <pc:chgData name="Bell, Alison E" userId="2278f69e-f85b-4384-93c8-65e89cb32361" providerId="ADAL" clId="{5CD5D081-A43D-4A0C-A945-0550F66B16E5}" dt="2020-04-15T14:35:48.543" v="0" actId="2696"/>
        <pc:sldMkLst>
          <pc:docMk/>
          <pc:sldMk cId="4175799258" sldId="280"/>
        </pc:sldMkLst>
      </pc:sldChg>
      <pc:sldChg chg="del">
        <pc:chgData name="Bell, Alison E" userId="2278f69e-f85b-4384-93c8-65e89cb32361" providerId="ADAL" clId="{5CD5D081-A43D-4A0C-A945-0550F66B16E5}" dt="2020-04-15T14:35:48.543" v="0" actId="2696"/>
        <pc:sldMkLst>
          <pc:docMk/>
          <pc:sldMk cId="1410994272" sldId="281"/>
        </pc:sldMkLst>
      </pc:sldChg>
      <pc:sldChg chg="del">
        <pc:chgData name="Bell, Alison E" userId="2278f69e-f85b-4384-93c8-65e89cb32361" providerId="ADAL" clId="{5CD5D081-A43D-4A0C-A945-0550F66B16E5}" dt="2020-04-15T14:35:48.543" v="0" actId="2696"/>
        <pc:sldMkLst>
          <pc:docMk/>
          <pc:sldMk cId="1002276096" sldId="282"/>
        </pc:sldMkLst>
      </pc:sldChg>
      <pc:sldChg chg="del">
        <pc:chgData name="Bell, Alison E" userId="2278f69e-f85b-4384-93c8-65e89cb32361" providerId="ADAL" clId="{5CD5D081-A43D-4A0C-A945-0550F66B16E5}" dt="2020-04-15T14:35:48.543" v="0" actId="2696"/>
        <pc:sldMkLst>
          <pc:docMk/>
          <pc:sldMk cId="791658303" sldId="283"/>
        </pc:sldMkLst>
      </pc:sldChg>
      <pc:sldChg chg="del">
        <pc:chgData name="Bell, Alison E" userId="2278f69e-f85b-4384-93c8-65e89cb32361" providerId="ADAL" clId="{5CD5D081-A43D-4A0C-A945-0550F66B16E5}" dt="2020-04-15T14:35:48.543" v="0" actId="2696"/>
        <pc:sldMkLst>
          <pc:docMk/>
          <pc:sldMk cId="2101517514" sldId="284"/>
        </pc:sldMkLst>
      </pc:sldChg>
      <pc:sldChg chg="del">
        <pc:chgData name="Bell, Alison E" userId="2278f69e-f85b-4384-93c8-65e89cb32361" providerId="ADAL" clId="{5CD5D081-A43D-4A0C-A945-0550F66B16E5}" dt="2020-04-15T14:35:48.543" v="0" actId="2696"/>
        <pc:sldMkLst>
          <pc:docMk/>
          <pc:sldMk cId="3137391175" sldId="285"/>
        </pc:sldMkLst>
      </pc:sldChg>
      <pc:sldChg chg="del">
        <pc:chgData name="Bell, Alison E" userId="2278f69e-f85b-4384-93c8-65e89cb32361" providerId="ADAL" clId="{5CD5D081-A43D-4A0C-A945-0550F66B16E5}" dt="2020-04-15T14:35:48.543" v="0" actId="2696"/>
        <pc:sldMkLst>
          <pc:docMk/>
          <pc:sldMk cId="1141969714" sldId="286"/>
        </pc:sldMkLst>
      </pc:sldChg>
      <pc:sldChg chg="del">
        <pc:chgData name="Bell, Alison E" userId="2278f69e-f85b-4384-93c8-65e89cb32361" providerId="ADAL" clId="{5CD5D081-A43D-4A0C-A945-0550F66B16E5}" dt="2020-04-15T14:35:48.543" v="0" actId="2696"/>
        <pc:sldMkLst>
          <pc:docMk/>
          <pc:sldMk cId="3719720780" sldId="287"/>
        </pc:sldMkLst>
      </pc:sldChg>
      <pc:sldChg chg="del">
        <pc:chgData name="Bell, Alison E" userId="2278f69e-f85b-4384-93c8-65e89cb32361" providerId="ADAL" clId="{5CD5D081-A43D-4A0C-A945-0550F66B16E5}" dt="2020-04-15T14:35:48.543" v="0" actId="2696"/>
        <pc:sldMkLst>
          <pc:docMk/>
          <pc:sldMk cId="60141075" sldId="288"/>
        </pc:sldMkLst>
      </pc:sldChg>
      <pc:sldChg chg="del">
        <pc:chgData name="Bell, Alison E" userId="2278f69e-f85b-4384-93c8-65e89cb32361" providerId="ADAL" clId="{5CD5D081-A43D-4A0C-A945-0550F66B16E5}" dt="2020-04-15T14:35:48.543" v="0" actId="2696"/>
        <pc:sldMkLst>
          <pc:docMk/>
          <pc:sldMk cId="3872327112" sldId="289"/>
        </pc:sldMkLst>
      </pc:sldChg>
      <pc:sldChg chg="del">
        <pc:chgData name="Bell, Alison E" userId="2278f69e-f85b-4384-93c8-65e89cb32361" providerId="ADAL" clId="{5CD5D081-A43D-4A0C-A945-0550F66B16E5}" dt="2020-04-15T14:35:48.543" v="0" actId="2696"/>
        <pc:sldMkLst>
          <pc:docMk/>
          <pc:sldMk cId="613230431" sldId="290"/>
        </pc:sldMkLst>
      </pc:sldChg>
      <pc:sldChg chg="del">
        <pc:chgData name="Bell, Alison E" userId="2278f69e-f85b-4384-93c8-65e89cb32361" providerId="ADAL" clId="{5CD5D081-A43D-4A0C-A945-0550F66B16E5}" dt="2020-04-15T14:35:48.543" v="0" actId="2696"/>
        <pc:sldMkLst>
          <pc:docMk/>
          <pc:sldMk cId="387079808" sldId="291"/>
        </pc:sldMkLst>
      </pc:sldChg>
      <pc:sldChg chg="del">
        <pc:chgData name="Bell, Alison E" userId="2278f69e-f85b-4384-93c8-65e89cb32361" providerId="ADAL" clId="{5CD5D081-A43D-4A0C-A945-0550F66B16E5}" dt="2020-04-15T14:35:48.543" v="0" actId="2696"/>
        <pc:sldMkLst>
          <pc:docMk/>
          <pc:sldMk cId="2658637774" sldId="292"/>
        </pc:sldMkLst>
      </pc:sldChg>
      <pc:sldChg chg="del">
        <pc:chgData name="Bell, Alison E" userId="2278f69e-f85b-4384-93c8-65e89cb32361" providerId="ADAL" clId="{5CD5D081-A43D-4A0C-A945-0550F66B16E5}" dt="2020-04-15T14:35:48.543" v="0" actId="2696"/>
        <pc:sldMkLst>
          <pc:docMk/>
          <pc:sldMk cId="2303566720" sldId="293"/>
        </pc:sldMkLst>
      </pc:sldChg>
      <pc:sldChg chg="modSp">
        <pc:chgData name="Bell, Alison E" userId="2278f69e-f85b-4384-93c8-65e89cb32361" providerId="ADAL" clId="{5CD5D081-A43D-4A0C-A945-0550F66B16E5}" dt="2020-04-15T14:41:37.404" v="85" actId="20577"/>
        <pc:sldMkLst>
          <pc:docMk/>
          <pc:sldMk cId="3048491001" sldId="308"/>
        </pc:sldMkLst>
        <pc:spChg chg="mod">
          <ac:chgData name="Bell, Alison E" userId="2278f69e-f85b-4384-93c8-65e89cb32361" providerId="ADAL" clId="{5CD5D081-A43D-4A0C-A945-0550F66B16E5}" dt="2020-04-15T14:41:37.404" v="85" actId="20577"/>
          <ac:spMkLst>
            <pc:docMk/>
            <pc:sldMk cId="3048491001" sldId="308"/>
            <ac:spMk id="3" creationId="{00000000-0000-0000-0000-000000000000}"/>
          </ac:spMkLst>
        </pc:spChg>
      </pc:sldChg>
      <pc:sldChg chg="modSp">
        <pc:chgData name="Bell, Alison E" userId="2278f69e-f85b-4384-93c8-65e89cb32361" providerId="ADAL" clId="{5CD5D081-A43D-4A0C-A945-0550F66B16E5}" dt="2020-04-15T14:43:59.835" v="90" actId="20577"/>
        <pc:sldMkLst>
          <pc:docMk/>
          <pc:sldMk cId="94936847" sldId="317"/>
        </pc:sldMkLst>
        <pc:spChg chg="mod">
          <ac:chgData name="Bell, Alison E" userId="2278f69e-f85b-4384-93c8-65e89cb32361" providerId="ADAL" clId="{5CD5D081-A43D-4A0C-A945-0550F66B16E5}" dt="2020-04-15T14:43:59.835" v="90" actId="20577"/>
          <ac:spMkLst>
            <pc:docMk/>
            <pc:sldMk cId="94936847" sldId="317"/>
            <ac:spMk id="3" creationId="{00000000-0000-0000-0000-000000000000}"/>
          </ac:spMkLst>
        </pc:spChg>
      </pc:sldChg>
      <pc:sldChg chg="modSp">
        <pc:chgData name="Bell, Alison E" userId="2278f69e-f85b-4384-93c8-65e89cb32361" providerId="ADAL" clId="{5CD5D081-A43D-4A0C-A945-0550F66B16E5}" dt="2020-04-16T15:09:44.221" v="96" actId="1036"/>
        <pc:sldMkLst>
          <pc:docMk/>
          <pc:sldMk cId="3288547591" sldId="349"/>
        </pc:sldMkLst>
        <pc:spChg chg="mod">
          <ac:chgData name="Bell, Alison E" userId="2278f69e-f85b-4384-93c8-65e89cb32361" providerId="ADAL" clId="{5CD5D081-A43D-4A0C-A945-0550F66B16E5}" dt="2020-04-16T15:09:44.221" v="96" actId="1036"/>
          <ac:spMkLst>
            <pc:docMk/>
            <pc:sldMk cId="3288547591" sldId="349"/>
            <ac:spMk id="2" creationId="{26EFDC0A-4ED8-4ADF-BE2B-3AFE281063AF}"/>
          </ac:spMkLst>
        </pc:spChg>
      </pc:sldChg>
      <pc:sldChg chg="modSp ord">
        <pc:chgData name="Bell, Alison E" userId="2278f69e-f85b-4384-93c8-65e89cb32361" providerId="ADAL" clId="{5CD5D081-A43D-4A0C-A945-0550F66B16E5}" dt="2020-04-16T15:23:04.076" v="98" actId="108"/>
        <pc:sldMkLst>
          <pc:docMk/>
          <pc:sldMk cId="3345195022" sldId="363"/>
        </pc:sldMkLst>
        <pc:spChg chg="mod">
          <ac:chgData name="Bell, Alison E" userId="2278f69e-f85b-4384-93c8-65e89cb32361" providerId="ADAL" clId="{5CD5D081-A43D-4A0C-A945-0550F66B16E5}" dt="2020-04-16T15:23:04.076" v="98" actId="108"/>
          <ac:spMkLst>
            <pc:docMk/>
            <pc:sldMk cId="3345195022" sldId="363"/>
            <ac:spMk id="2" creationId="{00000000-0000-0000-0000-000000000000}"/>
          </ac:spMkLst>
        </pc:spChg>
      </pc:sldChg>
      <pc:sldChg chg="del ord">
        <pc:chgData name="Bell, Alison E" userId="2278f69e-f85b-4384-93c8-65e89cb32361" providerId="ADAL" clId="{5CD5D081-A43D-4A0C-A945-0550F66B16E5}" dt="2020-04-15T14:41:01.899" v="79" actId="2696"/>
        <pc:sldMkLst>
          <pc:docMk/>
          <pc:sldMk cId="902928923" sldId="372"/>
        </pc:sldMkLst>
      </pc:sldChg>
      <pc:sldChg chg="modSp add">
        <pc:chgData name="Bell, Alison E" userId="2278f69e-f85b-4384-93c8-65e89cb32361" providerId="ADAL" clId="{5CD5D081-A43D-4A0C-A945-0550F66B16E5}" dt="2020-04-15T14:40:57.316" v="78"/>
        <pc:sldMkLst>
          <pc:docMk/>
          <pc:sldMk cId="4047944985" sldId="384"/>
        </pc:sldMkLst>
        <pc:spChg chg="mod">
          <ac:chgData name="Bell, Alison E" userId="2278f69e-f85b-4384-93c8-65e89cb32361" providerId="ADAL" clId="{5CD5D081-A43D-4A0C-A945-0550F66B16E5}" dt="2020-04-15T14:40:57.316" v="78"/>
          <ac:spMkLst>
            <pc:docMk/>
            <pc:sldMk cId="4047944985" sldId="384"/>
            <ac:spMk id="2" creationId="{26EFDC0A-4ED8-4ADF-BE2B-3AFE281063AF}"/>
          </ac:spMkLst>
        </pc:spChg>
        <pc:graphicFrameChg chg="mod modGraphic">
          <ac:chgData name="Bell, Alison E" userId="2278f69e-f85b-4384-93c8-65e89cb32361" providerId="ADAL" clId="{5CD5D081-A43D-4A0C-A945-0550F66B16E5}" dt="2020-04-15T14:40:44.616" v="77" actId="6549"/>
          <ac:graphicFrameMkLst>
            <pc:docMk/>
            <pc:sldMk cId="4047944985" sldId="384"/>
            <ac:graphicFrameMk id="10" creationId="{81A522A3-EB55-49D1-878C-C1FACC112EBD}"/>
          </ac:graphicFrameMkLst>
        </pc:graphicFrameChg>
      </pc:sldChg>
      <pc:sldChg chg="del">
        <pc:chgData name="Bell, Alison E" userId="2278f69e-f85b-4384-93c8-65e89cb32361" providerId="ADAL" clId="{5CD5D081-A43D-4A0C-A945-0550F66B16E5}" dt="2020-04-15T14:35:48.543" v="0" actId="2696"/>
        <pc:sldMkLst>
          <pc:docMk/>
          <pc:sldMk cId="4194242407" sldId="3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E4F4F1-5D92-42C0-BB25-CAE543F27C79}" type="datetimeFigureOut">
              <a:rPr lang="en-US" smtClean="0"/>
              <a:t>4/16/2020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6D4845-D7E8-4BB1-88F9-7858D2550C8C}" type="slidenum">
              <a:rPr lang="en-US" smtClean="0"/>
              <a:t>‹#›</a:t>
            </a:fld>
            <a:endParaRPr lang="en-US"/>
          </a:p>
        </p:txBody>
      </p:sp>
    </p:spTree>
    <p:extLst>
      <p:ext uri="{BB962C8B-B14F-4D97-AF65-F5344CB8AC3E}">
        <p14:creationId xmlns:p14="http://schemas.microsoft.com/office/powerpoint/2010/main" val="380211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a:t>
            </a:fld>
            <a:endParaRPr lang="en-US"/>
          </a:p>
        </p:txBody>
      </p:sp>
    </p:spTree>
    <p:extLst>
      <p:ext uri="{BB962C8B-B14F-4D97-AF65-F5344CB8AC3E}">
        <p14:creationId xmlns:p14="http://schemas.microsoft.com/office/powerpoint/2010/main" val="3559358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a:t>Hunter</a:t>
            </a:r>
          </a:p>
        </p:txBody>
      </p:sp>
      <p:sp>
        <p:nvSpPr>
          <p:cNvPr id="4" name="Slide Number Placeholder 3"/>
          <p:cNvSpPr>
            <a:spLocks noGrp="1"/>
          </p:cNvSpPr>
          <p:nvPr>
            <p:ph type="sldNum" sz="quarter" idx="10"/>
          </p:nvPr>
        </p:nvSpPr>
        <p:spPr/>
        <p:txBody>
          <a:bodyPr/>
          <a:lstStyle/>
          <a:p>
            <a:fld id="{CBD5660C-10D2-43F3-A38C-E124E5F00E01}" type="slidenum">
              <a:rPr lang="en-US"/>
              <a:t>2</a:t>
            </a:fld>
            <a:endParaRPr lang="en-US"/>
          </a:p>
        </p:txBody>
      </p:sp>
    </p:spTree>
    <p:extLst>
      <p:ext uri="{BB962C8B-B14F-4D97-AF65-F5344CB8AC3E}">
        <p14:creationId xmlns:p14="http://schemas.microsoft.com/office/powerpoint/2010/main" val="2517550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Hunter</a:t>
            </a:r>
          </a:p>
        </p:txBody>
      </p:sp>
      <p:sp>
        <p:nvSpPr>
          <p:cNvPr id="4" name="Slide Number Placeholder 3"/>
          <p:cNvSpPr>
            <a:spLocks noGrp="1"/>
          </p:cNvSpPr>
          <p:nvPr>
            <p:ph type="sldNum" sz="quarter" idx="10"/>
          </p:nvPr>
        </p:nvSpPr>
        <p:spPr/>
        <p:txBody>
          <a:bodyPr/>
          <a:lstStyle/>
          <a:p>
            <a:fld id="{CBD5660C-10D2-43F3-A38C-E124E5F00E01}" type="slidenum">
              <a:rPr lang="en-US"/>
              <a:t>3</a:t>
            </a:fld>
            <a:endParaRPr lang="en-US"/>
          </a:p>
        </p:txBody>
      </p:sp>
    </p:spTree>
    <p:extLst>
      <p:ext uri="{BB962C8B-B14F-4D97-AF65-F5344CB8AC3E}">
        <p14:creationId xmlns:p14="http://schemas.microsoft.com/office/powerpoint/2010/main" val="2053223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Hunter</a:t>
            </a:r>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a:t>4</a:t>
            </a:fld>
            <a:endParaRPr lang="en-US"/>
          </a:p>
        </p:txBody>
      </p:sp>
    </p:spTree>
    <p:extLst>
      <p:ext uri="{BB962C8B-B14F-4D97-AF65-F5344CB8AC3E}">
        <p14:creationId xmlns:p14="http://schemas.microsoft.com/office/powerpoint/2010/main" val="6991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a:t>
            </a:r>
          </a:p>
        </p:txBody>
      </p:sp>
      <p:sp>
        <p:nvSpPr>
          <p:cNvPr id="4" name="Slide Number Placeholder 3"/>
          <p:cNvSpPr>
            <a:spLocks noGrp="1"/>
          </p:cNvSpPr>
          <p:nvPr>
            <p:ph type="sldNum" sz="quarter" idx="10"/>
          </p:nvPr>
        </p:nvSpPr>
        <p:spPr/>
        <p:txBody>
          <a:bodyPr/>
          <a:lstStyle/>
          <a:p>
            <a:fld id="{CBD5660C-10D2-43F3-A38C-E124E5F00E01}" type="slidenum">
              <a:rPr lang="en-US" smtClean="0"/>
              <a:t>5</a:t>
            </a:fld>
            <a:endParaRPr lang="en-US"/>
          </a:p>
        </p:txBody>
      </p:sp>
    </p:spTree>
    <p:extLst>
      <p:ext uri="{BB962C8B-B14F-4D97-AF65-F5344CB8AC3E}">
        <p14:creationId xmlns:p14="http://schemas.microsoft.com/office/powerpoint/2010/main" val="2229562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6</a:t>
            </a:fld>
            <a:endParaRPr lang="en-US"/>
          </a:p>
        </p:txBody>
      </p:sp>
    </p:spTree>
    <p:extLst>
      <p:ext uri="{BB962C8B-B14F-4D97-AF65-F5344CB8AC3E}">
        <p14:creationId xmlns:p14="http://schemas.microsoft.com/office/powerpoint/2010/main" val="1225320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7</a:t>
            </a:fld>
            <a:endParaRPr lang="en-US"/>
          </a:p>
        </p:txBody>
      </p:sp>
    </p:spTree>
    <p:extLst>
      <p:ext uri="{BB962C8B-B14F-4D97-AF65-F5344CB8AC3E}">
        <p14:creationId xmlns:p14="http://schemas.microsoft.com/office/powerpoint/2010/main" val="4238892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a:t>
            </a:r>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8</a:t>
            </a:fld>
            <a:endParaRPr lang="en-US"/>
          </a:p>
        </p:txBody>
      </p:sp>
    </p:spTree>
    <p:extLst>
      <p:ext uri="{BB962C8B-B14F-4D97-AF65-F5344CB8AC3E}">
        <p14:creationId xmlns:p14="http://schemas.microsoft.com/office/powerpoint/2010/main" val="521305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9</a:t>
            </a:fld>
            <a:endParaRPr lang="en-US"/>
          </a:p>
        </p:txBody>
      </p:sp>
    </p:spTree>
    <p:extLst>
      <p:ext uri="{BB962C8B-B14F-4D97-AF65-F5344CB8AC3E}">
        <p14:creationId xmlns:p14="http://schemas.microsoft.com/office/powerpoint/2010/main" val="139845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10</a:t>
            </a:fld>
            <a:endParaRPr lang="en-US"/>
          </a:p>
        </p:txBody>
      </p:sp>
    </p:spTree>
    <p:extLst>
      <p:ext uri="{BB962C8B-B14F-4D97-AF65-F5344CB8AC3E}">
        <p14:creationId xmlns:p14="http://schemas.microsoft.com/office/powerpoint/2010/main" val="1790872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11</a:t>
            </a:fld>
            <a:endParaRPr lang="en-US"/>
          </a:p>
        </p:txBody>
      </p:sp>
    </p:spTree>
    <p:extLst>
      <p:ext uri="{BB962C8B-B14F-4D97-AF65-F5344CB8AC3E}">
        <p14:creationId xmlns:p14="http://schemas.microsoft.com/office/powerpoint/2010/main" val="4250679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12</a:t>
            </a:fld>
            <a:endParaRPr lang="en-US"/>
          </a:p>
        </p:txBody>
      </p:sp>
    </p:spTree>
    <p:extLst>
      <p:ext uri="{BB962C8B-B14F-4D97-AF65-F5344CB8AC3E}">
        <p14:creationId xmlns:p14="http://schemas.microsoft.com/office/powerpoint/2010/main" val="2927168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Todd: </a:t>
            </a:r>
            <a:r>
              <a:rPr lang="en-US" sz="1200" kern="1200">
                <a:solidFill>
                  <a:schemeClr val="tx1"/>
                </a:solidFill>
                <a:latin typeface="+mn-lt"/>
                <a:ea typeface="+mn-ea"/>
                <a:cs typeface="+mn-cs"/>
              </a:rPr>
              <a:t>Speaker may want to </a:t>
            </a:r>
            <a:r>
              <a:rPr lang="en-US" sz="1200" kern="1200" err="1">
                <a:solidFill>
                  <a:schemeClr val="tx1"/>
                </a:solidFill>
                <a:latin typeface="+mn-lt"/>
                <a:ea typeface="+mn-ea"/>
                <a:cs typeface="+mn-cs"/>
              </a:rPr>
              <a:t>emphasisze</a:t>
            </a:r>
            <a:r>
              <a:rPr lang="en-US" sz="1200" kern="1200">
                <a:solidFill>
                  <a:schemeClr val="tx1"/>
                </a:solidFill>
                <a:latin typeface="+mn-lt"/>
                <a:ea typeface="+mn-ea"/>
                <a:cs typeface="+mn-cs"/>
              </a:rPr>
              <a:t> HUD is encouraging PHAs that have </a:t>
            </a:r>
            <a:r>
              <a:rPr lang="en-US" sz="1200" kern="1200" err="1">
                <a:solidFill>
                  <a:schemeClr val="tx1"/>
                </a:solidFill>
                <a:latin typeface="+mn-lt"/>
                <a:ea typeface="+mn-ea"/>
                <a:cs typeface="+mn-cs"/>
              </a:rPr>
              <a:t>opeartional</a:t>
            </a:r>
            <a:r>
              <a:rPr lang="en-US" sz="1200" kern="1200">
                <a:solidFill>
                  <a:schemeClr val="tx1"/>
                </a:solidFill>
                <a:latin typeface="+mn-lt"/>
                <a:ea typeface="+mn-ea"/>
                <a:cs typeface="+mn-cs"/>
              </a:rPr>
              <a:t> capacity to do so to continue submitting 50058s within the normal 60 day time frame.</a:t>
            </a:r>
          </a:p>
          <a:p>
            <a:r>
              <a:rPr lang="en-US">
                <a:cs typeface="Calibri"/>
              </a:rPr>
              <a:t>Nick: Speaker may also want to mention that HUD will be issuing guidance addressing the impact of the waiver notice on submitting 50058's </a:t>
            </a:r>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13</a:t>
            </a:fld>
            <a:endParaRPr lang="en-US"/>
          </a:p>
        </p:txBody>
      </p:sp>
    </p:spTree>
    <p:extLst>
      <p:ext uri="{BB962C8B-B14F-4D97-AF65-F5344CB8AC3E}">
        <p14:creationId xmlns:p14="http://schemas.microsoft.com/office/powerpoint/2010/main" val="3302301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14</a:t>
            </a:fld>
            <a:endParaRPr lang="en-US"/>
          </a:p>
        </p:txBody>
      </p:sp>
    </p:spTree>
    <p:extLst>
      <p:ext uri="{BB962C8B-B14F-4D97-AF65-F5344CB8AC3E}">
        <p14:creationId xmlns:p14="http://schemas.microsoft.com/office/powerpoint/2010/main" val="1839187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15</a:t>
            </a:fld>
            <a:endParaRPr lang="en-US"/>
          </a:p>
        </p:txBody>
      </p:sp>
    </p:spTree>
    <p:extLst>
      <p:ext uri="{BB962C8B-B14F-4D97-AF65-F5344CB8AC3E}">
        <p14:creationId xmlns:p14="http://schemas.microsoft.com/office/powerpoint/2010/main" val="1121220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Todd </a:t>
            </a:r>
            <a:r>
              <a:rPr lang="en-US" sz="1200" kern="1200">
                <a:solidFill>
                  <a:schemeClr val="tx1"/>
                </a:solidFill>
                <a:latin typeface="+mn-lt"/>
                <a:ea typeface="+mn-ea"/>
                <a:cs typeface="+mn-cs"/>
              </a:rPr>
              <a:t>The talking points here to accompany the slide should indicate how important we believe it is to know about decreases in income as it affects both the PH and HCV programs.  It helps us do budget forecasting, shortfall forecasting, formula income projections etc....</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16</a:t>
            </a:fld>
            <a:endParaRPr lang="en-US"/>
          </a:p>
        </p:txBody>
      </p:sp>
    </p:spTree>
    <p:extLst>
      <p:ext uri="{BB962C8B-B14F-4D97-AF65-F5344CB8AC3E}">
        <p14:creationId xmlns:p14="http://schemas.microsoft.com/office/powerpoint/2010/main" val="564745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Fleischman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17</a:t>
            </a:fld>
            <a:endParaRPr lang="en-US"/>
          </a:p>
        </p:txBody>
      </p:sp>
    </p:spTree>
    <p:extLst>
      <p:ext uri="{BB962C8B-B14F-4D97-AF65-F5344CB8AC3E}">
        <p14:creationId xmlns:p14="http://schemas.microsoft.com/office/powerpoint/2010/main" val="3473993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Fleischman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18</a:t>
            </a:fld>
            <a:endParaRPr lang="en-US"/>
          </a:p>
        </p:txBody>
      </p:sp>
    </p:spTree>
    <p:extLst>
      <p:ext uri="{BB962C8B-B14F-4D97-AF65-F5344CB8AC3E}">
        <p14:creationId xmlns:p14="http://schemas.microsoft.com/office/powerpoint/2010/main" val="37419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Steven: </a:t>
            </a:r>
            <a:endParaRPr lang="en-US" sz="1200"/>
          </a:p>
          <a:p>
            <a:endParaRPr lang="en-US"/>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19</a:t>
            </a:fld>
            <a:endParaRPr lang="en-US"/>
          </a:p>
        </p:txBody>
      </p:sp>
    </p:spTree>
    <p:extLst>
      <p:ext uri="{BB962C8B-B14F-4D97-AF65-F5344CB8AC3E}">
        <p14:creationId xmlns:p14="http://schemas.microsoft.com/office/powerpoint/2010/main" val="597651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20</a:t>
            </a:fld>
            <a:endParaRPr lang="en-US"/>
          </a:p>
        </p:txBody>
      </p:sp>
    </p:spTree>
    <p:extLst>
      <p:ext uri="{BB962C8B-B14F-4D97-AF65-F5344CB8AC3E}">
        <p14:creationId xmlns:p14="http://schemas.microsoft.com/office/powerpoint/2010/main" val="4153299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21</a:t>
            </a:fld>
            <a:endParaRPr lang="en-US"/>
          </a:p>
        </p:txBody>
      </p:sp>
    </p:spTree>
    <p:extLst>
      <p:ext uri="{BB962C8B-B14F-4D97-AF65-F5344CB8AC3E}">
        <p14:creationId xmlns:p14="http://schemas.microsoft.com/office/powerpoint/2010/main" val="476108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22</a:t>
            </a:fld>
            <a:endParaRPr lang="en-US"/>
          </a:p>
        </p:txBody>
      </p:sp>
    </p:spTree>
    <p:extLst>
      <p:ext uri="{BB962C8B-B14F-4D97-AF65-F5344CB8AC3E}">
        <p14:creationId xmlns:p14="http://schemas.microsoft.com/office/powerpoint/2010/main" val="4195274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23</a:t>
            </a:fld>
            <a:endParaRPr lang="en-US"/>
          </a:p>
        </p:txBody>
      </p:sp>
    </p:spTree>
    <p:extLst>
      <p:ext uri="{BB962C8B-B14F-4D97-AF65-F5344CB8AC3E}">
        <p14:creationId xmlns:p14="http://schemas.microsoft.com/office/powerpoint/2010/main" val="2779887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24</a:t>
            </a:fld>
            <a:endParaRPr lang="en-US"/>
          </a:p>
        </p:txBody>
      </p:sp>
    </p:spTree>
    <p:extLst>
      <p:ext uri="{BB962C8B-B14F-4D97-AF65-F5344CB8AC3E}">
        <p14:creationId xmlns:p14="http://schemas.microsoft.com/office/powerpoint/2010/main" val="3029617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25</a:t>
            </a:fld>
            <a:endParaRPr lang="en-US"/>
          </a:p>
        </p:txBody>
      </p:sp>
    </p:spTree>
    <p:extLst>
      <p:ext uri="{BB962C8B-B14F-4D97-AF65-F5344CB8AC3E}">
        <p14:creationId xmlns:p14="http://schemas.microsoft.com/office/powerpoint/2010/main" val="1605190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26</a:t>
            </a:fld>
            <a:endParaRPr lang="en-US"/>
          </a:p>
        </p:txBody>
      </p:sp>
    </p:spTree>
    <p:extLst>
      <p:ext uri="{BB962C8B-B14F-4D97-AF65-F5344CB8AC3E}">
        <p14:creationId xmlns:p14="http://schemas.microsoft.com/office/powerpoint/2010/main" val="3341209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27</a:t>
            </a:fld>
            <a:endParaRPr lang="en-US"/>
          </a:p>
        </p:txBody>
      </p:sp>
    </p:spTree>
    <p:extLst>
      <p:ext uri="{BB962C8B-B14F-4D97-AF65-F5344CB8AC3E}">
        <p14:creationId xmlns:p14="http://schemas.microsoft.com/office/powerpoint/2010/main" val="2883490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28</a:t>
            </a:fld>
            <a:endParaRPr lang="en-US"/>
          </a:p>
        </p:txBody>
      </p:sp>
    </p:spTree>
    <p:extLst>
      <p:ext uri="{BB962C8B-B14F-4D97-AF65-F5344CB8AC3E}">
        <p14:creationId xmlns:p14="http://schemas.microsoft.com/office/powerpoint/2010/main" val="318802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29</a:t>
            </a:fld>
            <a:endParaRPr lang="en-US"/>
          </a:p>
        </p:txBody>
      </p:sp>
    </p:spTree>
    <p:extLst>
      <p:ext uri="{BB962C8B-B14F-4D97-AF65-F5344CB8AC3E}">
        <p14:creationId xmlns:p14="http://schemas.microsoft.com/office/powerpoint/2010/main" val="3504074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30</a:t>
            </a:fld>
            <a:endParaRPr lang="en-US"/>
          </a:p>
        </p:txBody>
      </p:sp>
    </p:spTree>
    <p:extLst>
      <p:ext uri="{BB962C8B-B14F-4D97-AF65-F5344CB8AC3E}">
        <p14:creationId xmlns:p14="http://schemas.microsoft.com/office/powerpoint/2010/main" val="3002788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31</a:t>
            </a:fld>
            <a:endParaRPr lang="en-US"/>
          </a:p>
        </p:txBody>
      </p:sp>
    </p:spTree>
    <p:extLst>
      <p:ext uri="{BB962C8B-B14F-4D97-AF65-F5344CB8AC3E}">
        <p14:creationId xmlns:p14="http://schemas.microsoft.com/office/powerpoint/2010/main" val="3240222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Todd</a:t>
            </a:r>
          </a:p>
          <a:p>
            <a:endParaRPr lang="en-US"/>
          </a:p>
          <a:p>
            <a:endParaRPr lang="en-US"/>
          </a:p>
        </p:txBody>
      </p:sp>
      <p:sp>
        <p:nvSpPr>
          <p:cNvPr id="4" name="Slide Number Placeholder 3"/>
          <p:cNvSpPr>
            <a:spLocks noGrp="1"/>
          </p:cNvSpPr>
          <p:nvPr>
            <p:ph type="sldNum" sz="quarter" idx="10"/>
          </p:nvPr>
        </p:nvSpPr>
        <p:spPr/>
        <p:txBody>
          <a:bodyPr/>
          <a:lstStyle/>
          <a:p>
            <a:fld id="{CBD5660C-10D2-43F3-A38C-E124E5F00E01}" type="slidenum">
              <a:rPr lang="en-US" smtClean="0"/>
              <a:t>32</a:t>
            </a:fld>
            <a:endParaRPr lang="en-US"/>
          </a:p>
        </p:txBody>
      </p:sp>
    </p:spTree>
    <p:extLst>
      <p:ext uri="{BB962C8B-B14F-4D97-AF65-F5344CB8AC3E}">
        <p14:creationId xmlns:p14="http://schemas.microsoft.com/office/powerpoint/2010/main" val="1780444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Dominique</a:t>
            </a:r>
          </a:p>
        </p:txBody>
      </p:sp>
      <p:sp>
        <p:nvSpPr>
          <p:cNvPr id="4" name="Slide Number Placeholder 3"/>
          <p:cNvSpPr>
            <a:spLocks noGrp="1"/>
          </p:cNvSpPr>
          <p:nvPr>
            <p:ph type="sldNum" sz="quarter" idx="10"/>
          </p:nvPr>
        </p:nvSpPr>
        <p:spPr/>
        <p:txBody>
          <a:bodyPr/>
          <a:lstStyle/>
          <a:p>
            <a:fld id="{CBD5660C-10D2-43F3-A38C-E124E5F00E01}" type="slidenum">
              <a:rPr lang="en-US"/>
              <a:t>33</a:t>
            </a:fld>
            <a:endParaRPr lang="en-US"/>
          </a:p>
        </p:txBody>
      </p:sp>
    </p:spTree>
    <p:extLst>
      <p:ext uri="{BB962C8B-B14F-4D97-AF65-F5344CB8AC3E}">
        <p14:creationId xmlns:p14="http://schemas.microsoft.com/office/powerpoint/2010/main" val="3014978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85CA4-526B-4A3D-8995-6B3C139010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5C8970-BD68-4494-928B-0660594C49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091E98-1280-42AE-9335-DA1D088BCCB7}"/>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A5C76528-BB26-4040-9960-3CEA2833F0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64801-8F14-465A-8161-90A9A72D2BAD}"/>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930613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9744-D757-4746-B6F9-8C33B4DE4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C93BB5-40B9-466C-A2A4-29291B2227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BA5F8-31B5-4C1D-8F31-AB24560FC00C}"/>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399666EF-9AAE-4785-9AE5-06053875E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DFC4C-521D-471A-81B7-D52BED57CBE2}"/>
              </a:ext>
            </a:extLst>
          </p:cNvPr>
          <p:cNvSpPr>
            <a:spLocks noGrp="1"/>
          </p:cNvSpPr>
          <p:nvPr>
            <p:ph type="sldNum" sz="quarter" idx="12"/>
          </p:nvPr>
        </p:nvSpPr>
        <p:spPr>
          <a:xfrm>
            <a:off x="9448800" y="6356350"/>
            <a:ext cx="2743200" cy="365125"/>
          </a:xfrm>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3471741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2DE8-FAEC-4A7D-8598-AD8902BCA4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1D4A60-8F16-4D23-9918-109771CD0E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1DA3F-1B9D-4063-B7C5-900105B17D2B}"/>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9E3442AE-17F6-416F-910A-0DD5201357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725DA-C841-4B45-979D-586746E51295}"/>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194972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2F7F9-3860-4D62-91F0-6B39C476EB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07AFAD-D970-467D-9755-D4F0E2D042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09AEAB-DA18-482D-8F75-E319C956C4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57D49D-79A1-4106-B900-C3D44F0AF4A2}"/>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6" name="Footer Placeholder 5">
            <a:extLst>
              <a:ext uri="{FF2B5EF4-FFF2-40B4-BE49-F238E27FC236}">
                <a16:creationId xmlns:a16="http://schemas.microsoft.com/office/drawing/2014/main" id="{2B10BAA0-FBE8-4C21-8C4D-8F9B45B4A5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53FEA3-3713-430E-969E-646F5F39FB05}"/>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309269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4723-EF88-4401-9D88-33C15DA647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D6BA9B-8E68-4EFC-BF2F-97BF89B089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BCFF6B-58EA-48B8-B1F1-BCFE885031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9620B2-7A18-462E-9004-2E88FD345E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8D88AC-EEFB-43A8-811F-977D8A0DC1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C6921A-D49E-491D-BCF8-EF01315C7595}"/>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8" name="Footer Placeholder 7">
            <a:extLst>
              <a:ext uri="{FF2B5EF4-FFF2-40B4-BE49-F238E27FC236}">
                <a16:creationId xmlns:a16="http://schemas.microsoft.com/office/drawing/2014/main" id="{6116D410-4869-42AA-BD3D-90F6F19A3D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C7AF0B-27F5-4DF6-BD97-D86CDC664E16}"/>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2792019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E7753-DFE3-4303-9664-5EDE76B885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5A3232-3564-4B0F-B6C5-4157AFD770C1}"/>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4" name="Footer Placeholder 3">
            <a:extLst>
              <a:ext uri="{FF2B5EF4-FFF2-40B4-BE49-F238E27FC236}">
                <a16:creationId xmlns:a16="http://schemas.microsoft.com/office/drawing/2014/main" id="{D8C3591D-5EF3-4152-A084-884B70CFD7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B6A56F-E77A-49B7-A56F-C18EC7DF768D}"/>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3706405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DDFB0F-E763-4258-A490-D42C0BCBFE89}"/>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3" name="Footer Placeholder 2">
            <a:extLst>
              <a:ext uri="{FF2B5EF4-FFF2-40B4-BE49-F238E27FC236}">
                <a16:creationId xmlns:a16="http://schemas.microsoft.com/office/drawing/2014/main" id="{C72BFBE9-546C-4C4F-A2EF-A88C9453BB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8FD572-221E-4AD8-9E76-A0A0D2006D88}"/>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65236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2127-64F3-439C-96C8-2E3DB51FD2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DCDFB3-4F89-40C7-908A-FB4DA6C415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AF211F-5C8F-4A68-9761-2D43763444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95ED68-AB87-4083-9732-B008F29D0CC3}"/>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6" name="Footer Placeholder 5">
            <a:extLst>
              <a:ext uri="{FF2B5EF4-FFF2-40B4-BE49-F238E27FC236}">
                <a16:creationId xmlns:a16="http://schemas.microsoft.com/office/drawing/2014/main" id="{3DB4A505-10B6-42BA-84F2-F910866EE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F83209-13B4-4B33-B4FA-18F2753CB6D9}"/>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1660887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E813C-F9AD-4688-B993-D27828C7EB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0D19D3-F040-44A4-9FF7-ED3047EF20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D2D27F-0E55-489E-BDAE-0065AF1AE2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6ED7A-60ED-41DF-887A-47F73326538F}"/>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6" name="Footer Placeholder 5">
            <a:extLst>
              <a:ext uri="{FF2B5EF4-FFF2-40B4-BE49-F238E27FC236}">
                <a16:creationId xmlns:a16="http://schemas.microsoft.com/office/drawing/2014/main" id="{A0E4BD90-9164-4BCE-BBBF-3A130EE875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1F771-945D-4DDA-8FA9-6159D31EE1A7}"/>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794253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298F-152A-4926-BC99-1D249EBDE7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66DD21-2A21-4D74-A667-85C38B1021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C7A83-7A53-4425-98D5-7122F3C64ACD}"/>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A9C80683-4EAC-4F99-A777-00EE66BCEA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508494-8E29-4028-BAF7-41AFA0DBF72C}"/>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1333855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4A059D-DE5F-493C-9D25-417626C660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4F23E0-95D5-453F-978A-17E8439029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DEEA3-D543-4606-A410-C5A0D0129738}"/>
              </a:ext>
            </a:extLst>
          </p:cNvPr>
          <p:cNvSpPr>
            <a:spLocks noGrp="1"/>
          </p:cNvSpPr>
          <p:nvPr>
            <p:ph type="dt" sz="half" idx="10"/>
          </p:nvPr>
        </p:nvSpPr>
        <p:spPr/>
        <p:txBody>
          <a:body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BC8E3A6D-FE1B-4BB9-8058-38AF704A9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2B9DCC-28D4-4FA1-9268-2F43B59759D8}"/>
              </a:ext>
            </a:extLst>
          </p:cNvPr>
          <p:cNvSpPr>
            <a:spLocks noGrp="1"/>
          </p:cNvSpPr>
          <p:nvPr>
            <p:ph type="sldNum" sz="quarter" idx="12"/>
          </p:nvPr>
        </p:nvSpPr>
        <p:spPr/>
        <p:txBody>
          <a:bodyPr/>
          <a:lstStyle/>
          <a:p>
            <a:fld id="{54D70457-7CF1-45B9-9DC3-32174B6ADC54}" type="slidenum">
              <a:rPr lang="en-US" smtClean="0"/>
              <a:t>‹#›</a:t>
            </a:fld>
            <a:endParaRPr lang="en-US"/>
          </a:p>
        </p:txBody>
      </p:sp>
    </p:spTree>
    <p:extLst>
      <p:ext uri="{BB962C8B-B14F-4D97-AF65-F5344CB8AC3E}">
        <p14:creationId xmlns:p14="http://schemas.microsoft.com/office/powerpoint/2010/main" val="3793360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15124F-E533-4636-AEC3-BC5E3A088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ECC8F4-FB7C-4CC2-87DC-104FD42163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2E8817-A97F-4D4F-854F-162CF6C1A3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70259-984B-46BE-B500-402740372317}" type="datetimeFigureOut">
              <a:rPr lang="en-US" smtClean="0"/>
              <a:t>4/16/2020</a:t>
            </a:fld>
            <a:endParaRPr lang="en-US"/>
          </a:p>
        </p:txBody>
      </p:sp>
      <p:sp>
        <p:nvSpPr>
          <p:cNvPr id="5" name="Footer Placeholder 4">
            <a:extLst>
              <a:ext uri="{FF2B5EF4-FFF2-40B4-BE49-F238E27FC236}">
                <a16:creationId xmlns:a16="http://schemas.microsoft.com/office/drawing/2014/main" id="{1F3C9419-5556-4EFD-BD09-BEA5CB342D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4998C6-9F79-41ED-9D50-2555E0DCA2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70457-7CF1-45B9-9DC3-32174B6ADC54}" type="slidenum">
              <a:rPr lang="en-US" smtClean="0"/>
              <a:t>‹#›</a:t>
            </a:fld>
            <a:endParaRPr lang="en-US"/>
          </a:p>
        </p:txBody>
      </p:sp>
    </p:spTree>
    <p:extLst>
      <p:ext uri="{BB962C8B-B14F-4D97-AF65-F5344CB8AC3E}">
        <p14:creationId xmlns:p14="http://schemas.microsoft.com/office/powerpoint/2010/main" val="1698010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ud.gov/sites/dfiles/PIH/documents/PIH2020-05.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PIH-covidwaivers@hud.gov"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06822"/>
            <a:ext cx="9144000" cy="2929565"/>
          </a:xfrm>
        </p:spPr>
        <p:txBody>
          <a:bodyPr>
            <a:normAutofit fontScale="90000"/>
          </a:bodyPr>
          <a:lstStyle/>
          <a:p>
            <a:br>
              <a:rPr lang="en-US" sz="5300" b="1" dirty="0">
                <a:latin typeface="+mn-lt"/>
                <a:cs typeface="+mj-ea"/>
              </a:rPr>
            </a:br>
            <a:br>
              <a:rPr lang="en-US" sz="5300" b="1" dirty="0">
                <a:latin typeface="+mn-lt"/>
                <a:cs typeface="+mj-ea"/>
              </a:rPr>
            </a:br>
            <a:r>
              <a:rPr lang="en-US" sz="5600" b="1" spc="300" dirty="0">
                <a:cs typeface="+mj-ea"/>
              </a:rPr>
              <a:t>PIH Notice 2020-05</a:t>
            </a:r>
            <a:br>
              <a:rPr lang="en-US" sz="5600" b="1" spc="300" dirty="0">
                <a:latin typeface="Calibri Light"/>
                <a:cs typeface="Calibri Light"/>
              </a:rPr>
            </a:br>
            <a:r>
              <a:rPr lang="en-US" sz="5600" b="1" spc="300" dirty="0">
                <a:latin typeface="Calibri Light"/>
                <a:cs typeface="Calibri Light"/>
              </a:rPr>
              <a:t>(CARES Act Waiver Notice)</a:t>
            </a:r>
            <a:br>
              <a:rPr lang="en-US" dirty="0">
                <a:latin typeface="+mn-lt"/>
                <a:cs typeface="+mj-ea"/>
              </a:rPr>
            </a:br>
            <a:br>
              <a:rPr lang="en-US" sz="4000" dirty="0">
                <a:latin typeface="+mn-lt"/>
                <a:cs typeface="+mj-ea"/>
              </a:rPr>
            </a:br>
            <a:r>
              <a:rPr lang="en-US" sz="3600" dirty="0">
                <a:latin typeface="+mn-lt"/>
                <a:cs typeface="+mj-ea"/>
              </a:rPr>
              <a:t>April 17, </a:t>
            </a:r>
            <a:r>
              <a:rPr lang="en-US" sz="3600" dirty="0">
                <a:latin typeface="+mn-lt"/>
              </a:rPr>
              <a:t>2020</a:t>
            </a:r>
            <a:endParaRPr lang="en-US" dirty="0">
              <a:latin typeface="+mn-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7385" y="600360"/>
            <a:ext cx="6843773" cy="1986036"/>
          </a:xfrm>
          <a:prstGeom prst="rect">
            <a:avLst/>
          </a:prstGeom>
        </p:spPr>
      </p:pic>
    </p:spTree>
    <p:extLst>
      <p:ext uri="{BB962C8B-B14F-4D97-AF65-F5344CB8AC3E}">
        <p14:creationId xmlns:p14="http://schemas.microsoft.com/office/powerpoint/2010/main" val="146382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178" y="1780827"/>
            <a:ext cx="11003621" cy="5103082"/>
          </a:xfrm>
        </p:spPr>
        <p:txBody>
          <a:bodyPr vert="horz" lIns="91440" tIns="45720" rIns="91440" bIns="45720" rtlCol="0" anchor="t">
            <a:normAutofit/>
          </a:bodyPr>
          <a:lstStyle/>
          <a:p>
            <a:pPr>
              <a:lnSpc>
                <a:spcPct val="100000"/>
              </a:lnSpc>
              <a:spcBef>
                <a:spcPts val="600"/>
              </a:spcBef>
            </a:pPr>
            <a:r>
              <a:rPr lang="en-US" sz="3600" dirty="0"/>
              <a:t>Background on </a:t>
            </a:r>
            <a:r>
              <a:rPr lang="en-US" sz="3600" dirty="0">
                <a:hlinkClick r:id="rId3"/>
              </a:rPr>
              <a:t>PIH Notice 2020-05</a:t>
            </a:r>
            <a:endParaRPr lang="en-US" sz="3600" dirty="0"/>
          </a:p>
          <a:p>
            <a:pPr>
              <a:lnSpc>
                <a:spcPct val="100000"/>
              </a:lnSpc>
              <a:spcBef>
                <a:spcPts val="600"/>
              </a:spcBef>
            </a:pPr>
            <a:r>
              <a:rPr lang="en-US" sz="3600" dirty="0"/>
              <a:t>Review waivers and alternative requirements that apply to public housing and the Housing Choice Voucher (HCV</a:t>
            </a:r>
            <a:r>
              <a:rPr lang="en-US" sz="3600"/>
              <a:t>) program</a:t>
            </a:r>
            <a:endParaRPr lang="en-US" sz="3600" dirty="0">
              <a:cs typeface="Calibri"/>
            </a:endParaRPr>
          </a:p>
          <a:p>
            <a:pPr>
              <a:lnSpc>
                <a:spcPct val="100000"/>
              </a:lnSpc>
              <a:spcBef>
                <a:spcPts val="600"/>
              </a:spcBef>
            </a:pPr>
            <a:r>
              <a:rPr lang="en-US" sz="3600" dirty="0"/>
              <a:t>Q&amp;A</a:t>
            </a:r>
            <a:endParaRPr lang="en-US" sz="3600" dirty="0">
              <a:cs typeface="Calibri"/>
            </a:endParaRPr>
          </a:p>
        </p:txBody>
      </p:sp>
      <p:sp>
        <p:nvSpPr>
          <p:cNvPr id="4" name="Slide Number Placeholder 3">
            <a:extLst>
              <a:ext uri="{FF2B5EF4-FFF2-40B4-BE49-F238E27FC236}">
                <a16:creationId xmlns:a16="http://schemas.microsoft.com/office/drawing/2014/main" id="{2FE1BF1D-093F-4CF9-A085-A03777A735AD}"/>
              </a:ext>
            </a:extLst>
          </p:cNvPr>
          <p:cNvSpPr>
            <a:spLocks noGrp="1"/>
          </p:cNvSpPr>
          <p:nvPr>
            <p:ph type="sldNum" sz="quarter" idx="12"/>
          </p:nvPr>
        </p:nvSpPr>
        <p:spPr>
          <a:xfrm>
            <a:off x="9232900" y="6356350"/>
            <a:ext cx="2743200" cy="365125"/>
          </a:xfrm>
        </p:spPr>
        <p:txBody>
          <a:bodyPr/>
          <a:lstStyle/>
          <a:p>
            <a:fld id="{5AC6E65E-92B5-4B18-BE66-17D27D1D6D0B}" type="slidenum">
              <a:rPr lang="en-US" smtClean="0"/>
              <a:t>2</a:t>
            </a:fld>
            <a:endParaRPr lang="en-US"/>
          </a:p>
        </p:txBody>
      </p:sp>
      <p:sp>
        <p:nvSpPr>
          <p:cNvPr id="7" name="Title 1">
            <a:extLst>
              <a:ext uri="{FF2B5EF4-FFF2-40B4-BE49-F238E27FC236}">
                <a16:creationId xmlns:a16="http://schemas.microsoft.com/office/drawing/2014/main" id="{630730C2-BA7B-4B77-BC3A-65DB89C08CBD}"/>
              </a:ext>
            </a:extLst>
          </p:cNvPr>
          <p:cNvSpPr>
            <a:spLocks noGrp="1"/>
          </p:cNvSpPr>
          <p:nvPr>
            <p:ph type="title"/>
          </p:nvPr>
        </p:nvSpPr>
        <p:spPr>
          <a:xfrm>
            <a:off x="838199" y="266067"/>
            <a:ext cx="10515600" cy="1403707"/>
          </a:xfrm>
        </p:spPr>
        <p:txBody>
          <a:bodyPr/>
          <a:lstStyle/>
          <a:p>
            <a:pPr algn="r"/>
            <a:r>
              <a:rPr lang="en-US" sz="4800" b="1"/>
              <a:t>Agenda</a:t>
            </a:r>
            <a:endParaRPr lang="en-US" b="1"/>
          </a:p>
        </p:txBody>
      </p:sp>
      <p:pic>
        <p:nvPicPr>
          <p:cNvPr id="5" name="Picture 4">
            <a:extLst>
              <a:ext uri="{FF2B5EF4-FFF2-40B4-BE49-F238E27FC236}">
                <a16:creationId xmlns:a16="http://schemas.microsoft.com/office/drawing/2014/main" id="{07785DEB-B53B-49CB-B718-7B4CD5F9C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57035" cy="1148316"/>
          </a:xfrm>
          <a:prstGeom prst="rect">
            <a:avLst/>
          </a:prstGeom>
        </p:spPr>
      </p:pic>
    </p:spTree>
    <p:extLst>
      <p:ext uri="{BB962C8B-B14F-4D97-AF65-F5344CB8AC3E}">
        <p14:creationId xmlns:p14="http://schemas.microsoft.com/office/powerpoint/2010/main" val="94936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178" y="1754918"/>
            <a:ext cx="11003621" cy="5103082"/>
          </a:xfrm>
        </p:spPr>
        <p:txBody>
          <a:bodyPr vert="horz" lIns="91440" tIns="45720" rIns="91440" bIns="45720" rtlCol="0" anchor="t">
            <a:normAutofit/>
          </a:bodyPr>
          <a:lstStyle/>
          <a:p>
            <a:r>
              <a:rPr lang="en-US" sz="3200"/>
              <a:t>The President signed the Coronavirus Aid, Relief, and Economic Security (CARES) Act, into law on March 27, 2020</a:t>
            </a:r>
          </a:p>
          <a:p>
            <a:pPr lvl="1"/>
            <a:r>
              <a:rPr lang="en-US" sz="2800"/>
              <a:t>Provides broad waiver authority and flexibilities, to allow PIH and our partners to continue the mission of providing decent, safe, and affordable housing</a:t>
            </a:r>
            <a:endParaRPr lang="en-US" sz="2800">
              <a:cs typeface="Calibri"/>
            </a:endParaRPr>
          </a:p>
          <a:p>
            <a:pPr lvl="2"/>
            <a:r>
              <a:rPr lang="en-US" sz="2400"/>
              <a:t>Implemented through PIH Notice 2020-05 published on April 10, 2020</a:t>
            </a:r>
            <a:endParaRPr lang="en-US" sz="2400">
              <a:cs typeface="Calibri"/>
            </a:endParaRPr>
          </a:p>
          <a:p>
            <a:pPr lvl="1"/>
            <a:r>
              <a:rPr lang="en-US" sz="2800"/>
              <a:t>Provides additional funding to HUD to prevent, prepare for, and respond to the national impacts of the coronavirus pandemic</a:t>
            </a:r>
            <a:endParaRPr lang="en-US"/>
          </a:p>
          <a:p>
            <a:pPr lvl="2"/>
            <a:r>
              <a:rPr lang="en-US" sz="2400"/>
              <a:t>Future PIH Notices will provide information on supplemental funding</a:t>
            </a:r>
            <a:endParaRPr lang="en-US" sz="2400">
              <a:cs typeface="Calibri"/>
            </a:endParaRPr>
          </a:p>
          <a:p>
            <a:pPr>
              <a:lnSpc>
                <a:spcPct val="100000"/>
              </a:lnSpc>
              <a:spcBef>
                <a:spcPts val="600"/>
              </a:spcBef>
            </a:pPr>
            <a:endParaRPr lang="en-US" sz="3200"/>
          </a:p>
          <a:p>
            <a:pPr marL="0" indent="0">
              <a:lnSpc>
                <a:spcPct val="100000"/>
              </a:lnSpc>
              <a:spcBef>
                <a:spcPts val="600"/>
              </a:spcBef>
              <a:buNone/>
            </a:pPr>
            <a:endParaRPr lang="en-US" sz="3200"/>
          </a:p>
        </p:txBody>
      </p:sp>
      <p:sp>
        <p:nvSpPr>
          <p:cNvPr id="4" name="Slide Number Placeholder 3">
            <a:extLst>
              <a:ext uri="{FF2B5EF4-FFF2-40B4-BE49-F238E27FC236}">
                <a16:creationId xmlns:a16="http://schemas.microsoft.com/office/drawing/2014/main" id="{2FE1BF1D-093F-4CF9-A085-A03777A735AD}"/>
              </a:ext>
            </a:extLst>
          </p:cNvPr>
          <p:cNvSpPr>
            <a:spLocks noGrp="1"/>
          </p:cNvSpPr>
          <p:nvPr>
            <p:ph type="sldNum" sz="quarter" idx="12"/>
          </p:nvPr>
        </p:nvSpPr>
        <p:spPr>
          <a:xfrm>
            <a:off x="9207500" y="6356350"/>
            <a:ext cx="2743200" cy="365125"/>
          </a:xfrm>
        </p:spPr>
        <p:txBody>
          <a:bodyPr/>
          <a:lstStyle/>
          <a:p>
            <a:fld id="{5AC6E65E-92B5-4B18-BE66-17D27D1D6D0B}" type="slidenum">
              <a:rPr lang="en-US" smtClean="0"/>
              <a:t>3</a:t>
            </a:fld>
            <a:endParaRPr lang="en-US"/>
          </a:p>
        </p:txBody>
      </p:sp>
      <p:sp>
        <p:nvSpPr>
          <p:cNvPr id="7" name="Title 1">
            <a:extLst>
              <a:ext uri="{FF2B5EF4-FFF2-40B4-BE49-F238E27FC236}">
                <a16:creationId xmlns:a16="http://schemas.microsoft.com/office/drawing/2014/main" id="{630730C2-BA7B-4B77-BC3A-65DB89C08CBD}"/>
              </a:ext>
            </a:extLst>
          </p:cNvPr>
          <p:cNvSpPr>
            <a:spLocks noGrp="1"/>
          </p:cNvSpPr>
          <p:nvPr>
            <p:ph type="title"/>
          </p:nvPr>
        </p:nvSpPr>
        <p:spPr>
          <a:xfrm>
            <a:off x="3957035" y="266067"/>
            <a:ext cx="7396764" cy="1403707"/>
          </a:xfrm>
        </p:spPr>
        <p:txBody>
          <a:bodyPr/>
          <a:lstStyle/>
          <a:p>
            <a:pPr algn="r"/>
            <a:r>
              <a:rPr lang="en-US" b="1"/>
              <a:t>The CARES Act</a:t>
            </a:r>
          </a:p>
        </p:txBody>
      </p:sp>
      <p:pic>
        <p:nvPicPr>
          <p:cNvPr id="5" name="Picture 4">
            <a:extLst>
              <a:ext uri="{FF2B5EF4-FFF2-40B4-BE49-F238E27FC236}">
                <a16:creationId xmlns:a16="http://schemas.microsoft.com/office/drawing/2014/main" id="{07785DEB-B53B-49CB-B718-7B4CD5F9C2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57035" cy="1148316"/>
          </a:xfrm>
          <a:prstGeom prst="rect">
            <a:avLst/>
          </a:prstGeom>
        </p:spPr>
      </p:pic>
    </p:spTree>
    <p:extLst>
      <p:ext uri="{BB962C8B-B14F-4D97-AF65-F5344CB8AC3E}">
        <p14:creationId xmlns:p14="http://schemas.microsoft.com/office/powerpoint/2010/main" val="1545580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398" y="1649761"/>
            <a:ext cx="10915402" cy="5192331"/>
          </a:xfrm>
        </p:spPr>
        <p:txBody>
          <a:bodyPr vert="horz" lIns="91440" tIns="45720" rIns="91440" bIns="45720" rtlCol="0" anchor="t">
            <a:noAutofit/>
          </a:bodyPr>
          <a:lstStyle/>
          <a:p>
            <a:r>
              <a:rPr lang="en-US" sz="3600"/>
              <a:t>Maintain health and safety of PHA/TDHE residents, landlords, and staff while allowing for maximum flexibility</a:t>
            </a:r>
          </a:p>
          <a:p>
            <a:r>
              <a:rPr lang="en-US" sz="3600"/>
              <a:t>Extend relief quickly so PHAs and TDHEs can continue operations to the extent possible. </a:t>
            </a:r>
          </a:p>
          <a:p>
            <a:pPr lvl="1"/>
            <a:r>
              <a:rPr lang="en-US" sz="3200"/>
              <a:t>Clarifying or additional guidance or waivers may be necessary.  Timeframes may be extended. </a:t>
            </a:r>
          </a:p>
          <a:p>
            <a:pPr lvl="1"/>
            <a:r>
              <a:rPr lang="en-US" sz="3200"/>
              <a:t>Address most requested waivers from FAQ mailbox, conference calls, prior disaster experience. </a:t>
            </a:r>
            <a:endParaRPr lang="en-US" sz="3600"/>
          </a:p>
          <a:p>
            <a:endParaRPr lang="en-US" sz="3600"/>
          </a:p>
          <a:p>
            <a:pPr marL="914400" lvl="2" indent="0">
              <a:buNone/>
            </a:pPr>
            <a:endParaRPr lang="en-US" sz="3600"/>
          </a:p>
          <a:p>
            <a:pPr marL="914400" lvl="2" indent="0">
              <a:buNone/>
            </a:pPr>
            <a:endParaRPr lang="en-US" sz="3600"/>
          </a:p>
        </p:txBody>
      </p:sp>
      <p:sp>
        <p:nvSpPr>
          <p:cNvPr id="4" name="Slide Number Placeholder 3">
            <a:extLst>
              <a:ext uri="{FF2B5EF4-FFF2-40B4-BE49-F238E27FC236}">
                <a16:creationId xmlns:a16="http://schemas.microsoft.com/office/drawing/2014/main" id="{D4E9B2D9-D8F3-4D71-A3F8-6666A9D9F0F8}"/>
              </a:ext>
            </a:extLst>
          </p:cNvPr>
          <p:cNvSpPr>
            <a:spLocks noGrp="1"/>
          </p:cNvSpPr>
          <p:nvPr>
            <p:ph type="sldNum" sz="quarter" idx="12"/>
          </p:nvPr>
        </p:nvSpPr>
        <p:spPr>
          <a:xfrm>
            <a:off x="9321800" y="6356350"/>
            <a:ext cx="2743200" cy="365125"/>
          </a:xfrm>
        </p:spPr>
        <p:txBody>
          <a:bodyPr/>
          <a:lstStyle/>
          <a:p>
            <a:fld id="{5AC6E65E-92B5-4B18-BE66-17D27D1D6D0B}" type="slidenum">
              <a:rPr lang="en-US" smtClean="0"/>
              <a:t>4</a:t>
            </a:fld>
            <a:endParaRPr lang="en-US"/>
          </a:p>
        </p:txBody>
      </p:sp>
      <p:sp>
        <p:nvSpPr>
          <p:cNvPr id="7" name="Title 1">
            <a:extLst>
              <a:ext uri="{FF2B5EF4-FFF2-40B4-BE49-F238E27FC236}">
                <a16:creationId xmlns:a16="http://schemas.microsoft.com/office/drawing/2014/main" id="{70E1C21F-21B9-4964-A18E-34FF1715D628}"/>
              </a:ext>
            </a:extLst>
          </p:cNvPr>
          <p:cNvSpPr>
            <a:spLocks noGrp="1"/>
          </p:cNvSpPr>
          <p:nvPr>
            <p:ph type="title"/>
          </p:nvPr>
        </p:nvSpPr>
        <p:spPr>
          <a:xfrm>
            <a:off x="4062334" y="290513"/>
            <a:ext cx="7291466" cy="1064566"/>
          </a:xfrm>
        </p:spPr>
        <p:txBody>
          <a:bodyPr>
            <a:normAutofit/>
          </a:bodyPr>
          <a:lstStyle/>
          <a:p>
            <a:pPr algn="r"/>
            <a:r>
              <a:rPr lang="en-US" b="1"/>
              <a:t>Waivers | Guiding Principles</a:t>
            </a:r>
          </a:p>
        </p:txBody>
      </p:sp>
      <p:pic>
        <p:nvPicPr>
          <p:cNvPr id="5" name="Picture 4">
            <a:extLst>
              <a:ext uri="{FF2B5EF4-FFF2-40B4-BE49-F238E27FC236}">
                <a16:creationId xmlns:a16="http://schemas.microsoft.com/office/drawing/2014/main" id="{A9377063-6DDA-4BF8-8D11-DA0E71018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57035" cy="1148316"/>
          </a:xfrm>
          <a:prstGeom prst="rect">
            <a:avLst/>
          </a:prstGeom>
        </p:spPr>
      </p:pic>
    </p:spTree>
    <p:extLst>
      <p:ext uri="{BB962C8B-B14F-4D97-AF65-F5344CB8AC3E}">
        <p14:creationId xmlns:p14="http://schemas.microsoft.com/office/powerpoint/2010/main" val="1892450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8827" y="2365966"/>
            <a:ext cx="9842500" cy="4287835"/>
          </a:xfrm>
        </p:spPr>
        <p:txBody>
          <a:bodyPr>
            <a:normAutofit fontScale="90000"/>
          </a:bodyPr>
          <a:lstStyle/>
          <a:p>
            <a:r>
              <a:rPr lang="en-US" sz="4400" b="1" dirty="0">
                <a:latin typeface="+mn-lt"/>
                <a:cs typeface="+mj-ea"/>
              </a:rPr>
              <a:t>Public Housing and </a:t>
            </a:r>
            <a:br>
              <a:rPr lang="en-US" sz="4400" b="1" dirty="0">
                <a:latin typeface="+mn-lt"/>
                <a:cs typeface="+mj-ea"/>
              </a:rPr>
            </a:br>
            <a:r>
              <a:rPr lang="en-US" sz="4400" b="1" dirty="0">
                <a:latin typeface="+mn-lt"/>
                <a:cs typeface="+mj-ea"/>
              </a:rPr>
              <a:t>Housing Choice Voucher Programs</a:t>
            </a:r>
            <a:br>
              <a:rPr lang="en-US" sz="4400" b="1" dirty="0">
                <a:latin typeface="+mn-lt"/>
                <a:cs typeface="+mj-ea"/>
              </a:rPr>
            </a:br>
            <a:br>
              <a:rPr lang="en-US" sz="5300" b="1" dirty="0">
                <a:latin typeface="+mn-lt"/>
                <a:cs typeface="+mj-ea"/>
              </a:rPr>
            </a:br>
            <a:r>
              <a:rPr lang="en-US" sz="3300" dirty="0">
                <a:latin typeface="+mn-lt"/>
                <a:cs typeface="+mj-ea"/>
              </a:rPr>
              <a:t>Danielle Bastarache</a:t>
            </a:r>
            <a:br>
              <a:rPr lang="en-US" sz="3300" dirty="0">
                <a:latin typeface="+mn-lt"/>
                <a:cs typeface="+mj-ea"/>
              </a:rPr>
            </a:br>
            <a:r>
              <a:rPr lang="en-US" sz="3300" dirty="0">
                <a:latin typeface="+mn-lt"/>
                <a:cs typeface="+mj-ea"/>
              </a:rPr>
              <a:t>Deputy Assistant Secretary </a:t>
            </a:r>
            <a:br>
              <a:rPr lang="en-US" sz="3300" dirty="0">
                <a:latin typeface="+mn-lt"/>
                <a:cs typeface="+mj-ea"/>
              </a:rPr>
            </a:br>
            <a:r>
              <a:rPr lang="en-US" sz="3300" dirty="0">
                <a:latin typeface="+mn-lt"/>
                <a:cs typeface="+mj-ea"/>
              </a:rPr>
              <a:t>Office of Public Housing and Voucher Programs</a:t>
            </a:r>
            <a:br>
              <a:rPr lang="en-US" sz="3300" dirty="0">
                <a:latin typeface="+mn-lt"/>
                <a:cs typeface="+mj-ea"/>
              </a:rPr>
            </a:br>
            <a:br>
              <a:rPr lang="en-US" sz="3300" dirty="0">
                <a:latin typeface="+mn-lt"/>
                <a:cs typeface="+mj-ea"/>
              </a:rPr>
            </a:br>
            <a:r>
              <a:rPr lang="en-US" sz="3300" dirty="0">
                <a:latin typeface="+mn-lt"/>
                <a:cs typeface="+mj-ea"/>
              </a:rPr>
              <a:t>Todd Thomas, Director, Office of Public Housing </a:t>
            </a:r>
            <a:br>
              <a:rPr lang="en-US" sz="3300" dirty="0">
                <a:latin typeface="+mn-lt"/>
                <a:cs typeface="+mj-ea"/>
              </a:rPr>
            </a:br>
            <a:r>
              <a:rPr lang="en-US" sz="3300" dirty="0">
                <a:latin typeface="+mn-lt"/>
                <a:cs typeface="+mj-ea"/>
              </a:rPr>
              <a:t>Robert Dalzell, Team Leader - Office of Capital Improvements</a:t>
            </a:r>
            <a:br>
              <a:rPr lang="en-US" sz="3300" dirty="0">
                <a:latin typeface="+mn-lt"/>
                <a:cs typeface="+mj-ea"/>
              </a:rPr>
            </a:br>
            <a:r>
              <a:rPr lang="en-US" sz="3300" dirty="0">
                <a:latin typeface="+mn-lt"/>
                <a:cs typeface="+mj-ea"/>
              </a:rPr>
              <a:t>Steven Durham, Director, Office of Housing Voucher Programs</a:t>
            </a:r>
            <a:br>
              <a:rPr lang="en-US" sz="2200" dirty="0">
                <a:latin typeface="+mn-lt"/>
                <a:cs typeface="+mj-ea"/>
              </a:rPr>
            </a:br>
            <a:endParaRPr lang="en-US" sz="2200" dirty="0">
              <a:latin typeface="+mn-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843" y="132280"/>
            <a:ext cx="4930278" cy="1430748"/>
          </a:xfrm>
          <a:prstGeom prst="rect">
            <a:avLst/>
          </a:prstGeom>
        </p:spPr>
      </p:pic>
    </p:spTree>
    <p:extLst>
      <p:ext uri="{BB962C8B-B14F-4D97-AF65-F5344CB8AC3E}">
        <p14:creationId xmlns:p14="http://schemas.microsoft.com/office/powerpoint/2010/main" val="334519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1167535" y="82604"/>
            <a:ext cx="10515600" cy="1325563"/>
          </a:xfrm>
        </p:spPr>
        <p:txBody>
          <a:bodyPr/>
          <a:lstStyle/>
          <a:p>
            <a:pPr algn="r"/>
            <a:r>
              <a:rPr lang="en-US" b="1"/>
              <a:t>How to Adopt Flexibilities in </a:t>
            </a:r>
            <a:br>
              <a:rPr lang="en-US" b="1"/>
            </a:br>
            <a:r>
              <a:rPr lang="en-US" b="1"/>
              <a:t>PIH Notice 2020-05</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809057"/>
            <a:ext cx="11314545" cy="4811657"/>
          </a:xfrm>
        </p:spPr>
        <p:txBody>
          <a:bodyPr vert="horz" lIns="91440" tIns="45720" rIns="91440" bIns="45720" rtlCol="0" anchor="t">
            <a:noAutofit/>
          </a:bodyPr>
          <a:lstStyle/>
          <a:p>
            <a:pPr hangingPunct="0"/>
            <a:r>
              <a:rPr lang="en-US" sz="3400"/>
              <a:t>The use of waivers is at the discretion of the PHA.</a:t>
            </a:r>
          </a:p>
          <a:p>
            <a:pPr hangingPunct="0"/>
            <a:r>
              <a:rPr lang="en-US" sz="3200"/>
              <a:t>PHAs may choose to apply all, some, or none of the waivers. Some of the waivers require the use of alternative requirements.</a:t>
            </a:r>
          </a:p>
          <a:p>
            <a:pPr lvl="1"/>
            <a:r>
              <a:rPr lang="en-US" sz="3200"/>
              <a:t>If a waiver is adopted and has an alternative requirement, it should be read carefully as some alternative requirements are written simply as a “floor” and others are mandatory. </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6</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spTree>
    <p:extLst>
      <p:ext uri="{BB962C8B-B14F-4D97-AF65-F5344CB8AC3E}">
        <p14:creationId xmlns:p14="http://schemas.microsoft.com/office/powerpoint/2010/main" val="3048782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1167535" y="82604"/>
            <a:ext cx="10515600" cy="1325563"/>
          </a:xfrm>
        </p:spPr>
        <p:txBody>
          <a:bodyPr/>
          <a:lstStyle/>
          <a:p>
            <a:pPr algn="r"/>
            <a:r>
              <a:rPr lang="en-US" b="1"/>
              <a:t>How to Adopt Flexibilities in </a:t>
            </a:r>
            <a:br>
              <a:rPr lang="en-US" b="1"/>
            </a:br>
            <a:r>
              <a:rPr lang="en-US" b="1"/>
              <a:t>PIH Notice 2020-05</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846028"/>
            <a:ext cx="11314545" cy="4811657"/>
          </a:xfrm>
        </p:spPr>
        <p:txBody>
          <a:bodyPr vert="horz" lIns="91440" tIns="45720" rIns="91440" bIns="45720" rtlCol="0" anchor="t">
            <a:noAutofit/>
          </a:bodyPr>
          <a:lstStyle/>
          <a:p>
            <a:pPr hangingPunct="0"/>
            <a:r>
              <a:rPr lang="en-US" sz="3400"/>
              <a:t>PHAs do not need to notify HUD or receive approval to begin using waivers/alternative requirements.  </a:t>
            </a:r>
          </a:p>
          <a:p>
            <a:pPr lvl="1" hangingPunct="0"/>
            <a:r>
              <a:rPr lang="en-US" sz="3200"/>
              <a:t>HUD may subsequently require PHAs to report on waivers utilized (see attachments at end of notice).</a:t>
            </a:r>
            <a:endParaRPr lang="en-US"/>
          </a:p>
          <a:p>
            <a:pPr hangingPunct="0"/>
            <a:r>
              <a:rPr lang="en-US" sz="3400"/>
              <a:t>PHAs must notify residents and owners of any impacts that waivers and alternative requirements, where applicable, as soon as practicable.  </a:t>
            </a:r>
            <a:endParaRPr lang="en-US" sz="3400">
              <a:cs typeface="Calibri"/>
            </a:endParaRPr>
          </a:p>
          <a:p>
            <a:pPr lvl="1" hangingPunct="0"/>
            <a:r>
              <a:rPr lang="en-US" sz="3200"/>
              <a:t>Encourage agencies to adapt their communications in consideration of local conditions and resources.  </a:t>
            </a:r>
            <a:endParaRPr lang="en-US" sz="3200">
              <a:cs typeface="Calibri"/>
            </a:endParaRP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7</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spTree>
    <p:extLst>
      <p:ext uri="{BB962C8B-B14F-4D97-AF65-F5344CB8AC3E}">
        <p14:creationId xmlns:p14="http://schemas.microsoft.com/office/powerpoint/2010/main" val="2727015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4037743" y="82604"/>
            <a:ext cx="7645391" cy="1325563"/>
          </a:xfrm>
        </p:spPr>
        <p:txBody>
          <a:bodyPr>
            <a:normAutofit/>
          </a:bodyPr>
          <a:lstStyle/>
          <a:p>
            <a:pPr algn="r"/>
            <a:r>
              <a:rPr lang="en-US" b="1"/>
              <a:t>Waiver Availability Period</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727255"/>
            <a:ext cx="11314545" cy="4811657"/>
          </a:xfrm>
        </p:spPr>
        <p:txBody>
          <a:bodyPr vert="horz" lIns="91440" tIns="45720" rIns="91440" bIns="45720" rtlCol="0" anchor="t">
            <a:normAutofit/>
          </a:bodyPr>
          <a:lstStyle/>
          <a:p>
            <a:pPr hangingPunct="0"/>
            <a:r>
              <a:rPr lang="en-US" sz="3200"/>
              <a:t>Waivers and alternative requirements are available for immediate use by PHAs.  </a:t>
            </a:r>
          </a:p>
          <a:p>
            <a:pPr hangingPunct="0"/>
            <a:r>
              <a:rPr lang="en-US" sz="3200"/>
              <a:t>HUD provides a “period of availability” – a date through which the waivers and alternative requirements are effective. </a:t>
            </a:r>
          </a:p>
          <a:p>
            <a:pPr hangingPunct="0"/>
            <a:r>
              <a:rPr lang="en-US" sz="3200"/>
              <a:t>PHAs are not required to keep the waiver/ alternative requirement in-place for the full period of availability (including any extension) but may at any time choose to revert to regular program requirements and operations.</a:t>
            </a:r>
          </a:p>
          <a:p>
            <a:pPr marL="0" indent="0">
              <a:buNone/>
            </a:pPr>
            <a:endParaRPr lang="en-US" sz="2800"/>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8</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spTree>
    <p:extLst>
      <p:ext uri="{BB962C8B-B14F-4D97-AF65-F5344CB8AC3E}">
        <p14:creationId xmlns:p14="http://schemas.microsoft.com/office/powerpoint/2010/main" val="339208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PHAS and SEMAP</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6" y="1872303"/>
            <a:ext cx="11314545" cy="4811657"/>
          </a:xfrm>
        </p:spPr>
        <p:txBody>
          <a:bodyPr vert="horz" lIns="91440" tIns="45720" rIns="91440" bIns="45720" rtlCol="0" anchor="t">
            <a:normAutofit/>
          </a:bodyPr>
          <a:lstStyle/>
          <a:p>
            <a:pPr marL="0" indent="0" hangingPunct="0">
              <a:buNone/>
            </a:pPr>
            <a:endParaRPr lang="en-US" sz="3200"/>
          </a:p>
          <a:p>
            <a:pPr marL="0" indent="0">
              <a:buNone/>
            </a:pPr>
            <a:endParaRPr lang="en-US" sz="3200"/>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9</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9" name="Table 8">
            <a:extLst>
              <a:ext uri="{FF2B5EF4-FFF2-40B4-BE49-F238E27FC236}">
                <a16:creationId xmlns:a16="http://schemas.microsoft.com/office/drawing/2014/main" id="{81BFD2F1-B62B-48FB-901E-E123D778E838}"/>
              </a:ext>
            </a:extLst>
          </p:cNvPr>
          <p:cNvGraphicFramePr>
            <a:graphicFrameLocks noGrp="1"/>
          </p:cNvGraphicFramePr>
          <p:nvPr>
            <p:extLst>
              <p:ext uri="{D42A27DB-BD31-4B8C-83A1-F6EECF244321}">
                <p14:modId xmlns:p14="http://schemas.microsoft.com/office/powerpoint/2010/main" val="1931159425"/>
              </p:ext>
            </p:extLst>
          </p:nvPr>
        </p:nvGraphicFramePr>
        <p:xfrm>
          <a:off x="533064" y="1731337"/>
          <a:ext cx="10892411" cy="4002489"/>
        </p:xfrm>
        <a:graphic>
          <a:graphicData uri="http://schemas.openxmlformats.org/drawingml/2006/table">
            <a:tbl>
              <a:tblPr firstRow="1" bandRow="1">
                <a:solidFill>
                  <a:srgbClr val="339966"/>
                </a:solidFill>
                <a:tableStyleId>{5C22544A-7EE6-4342-B048-85BDC9FD1C3A}</a:tableStyleId>
              </a:tblPr>
              <a:tblGrid>
                <a:gridCol w="6828163">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984969">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3994785310"/>
                  </a:ext>
                </a:extLst>
              </a:tr>
              <a:tr h="2266070">
                <a:tc>
                  <a:txBody>
                    <a:bodyPr/>
                    <a:lstStyle/>
                    <a:p>
                      <a:pPr marL="342900" indent="-342900" hangingPunct="0">
                        <a:buFont typeface="Arial" panose="020B0604020202020204" pitchFamily="34" charset="0"/>
                        <a:buChar char="•"/>
                      </a:pPr>
                      <a:r>
                        <a:rPr lang="en-US" sz="2400" b="0">
                          <a:solidFill>
                            <a:schemeClr val="tx1"/>
                          </a:solidFill>
                        </a:rPr>
                        <a:t>HUD will carry forward 2019 Public Housing Assessment System (PHAS) and Section Eight Management Assessment System (SEMAP) scores for 2020 unless the PHA requests that a score be issued</a:t>
                      </a:r>
                    </a:p>
                    <a:p>
                      <a:pPr marL="0" indent="0" hangingPunct="0">
                        <a:buNone/>
                      </a:pPr>
                      <a:endParaRPr lang="en-US" sz="2400" b="0">
                        <a:solidFill>
                          <a:schemeClr val="tx1"/>
                        </a:solidFill>
                      </a:endParaRPr>
                    </a:p>
                    <a:p>
                      <a:pPr marL="342900" indent="-342900" hangingPunct="0">
                        <a:buFont typeface="Arial" panose="020B0604020202020204" pitchFamily="34" charset="0"/>
                        <a:buChar char="•"/>
                      </a:pPr>
                      <a:r>
                        <a:rPr lang="en-US" sz="2400" b="0">
                          <a:solidFill>
                            <a:schemeClr val="tx1"/>
                          </a:solidFill>
                        </a:rPr>
                        <a:t>HUD will begin re-scoring PHAs with a fiscal year end of 3/31/21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chemeClr val="tx1"/>
                          </a:solidFill>
                        </a:rPr>
                        <a:t>Section 5A(a)(1), Section 5A(b)(1), Section 5A(g), Section 5A(h) of 1937 United States Housing Act (USHA)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a:solidFill>
                            <a:schemeClr val="tx1"/>
                          </a:solidFill>
                          <a:effectLst/>
                          <a:latin typeface="+mn-lt"/>
                          <a:ea typeface="+mn-ea"/>
                          <a:cs typeface="+mn-cs"/>
                        </a:rPr>
                        <a:t>24 CFR § </a:t>
                      </a:r>
                      <a:r>
                        <a:rPr lang="en-US" sz="1800" b="0" i="0">
                          <a:solidFill>
                            <a:schemeClr val="tx1"/>
                          </a:solidFill>
                        </a:rPr>
                        <a:t>§ 903.5(a)(3), 903.5(b)(3), 903.21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a:solidFill>
                            <a:schemeClr val="tx1"/>
                          </a:solidFill>
                        </a:rPr>
                        <a:t>27-28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199332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Reporting Waivers </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70704"/>
            <a:ext cx="2743200" cy="365125"/>
          </a:xfrm>
        </p:spPr>
        <p:txBody>
          <a:bodyPr/>
          <a:lstStyle/>
          <a:p>
            <a:fld id="{5AC6E65E-92B5-4B18-BE66-17D27D1D6D0B}" type="slidenum">
              <a:rPr lang="en-US" smtClean="0"/>
              <a:t>10</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10" name="Table 9">
            <a:extLst>
              <a:ext uri="{FF2B5EF4-FFF2-40B4-BE49-F238E27FC236}">
                <a16:creationId xmlns:a16="http://schemas.microsoft.com/office/drawing/2014/main" id="{81A522A3-EB55-49D1-878C-C1FACC112EBD}"/>
              </a:ext>
            </a:extLst>
          </p:cNvPr>
          <p:cNvGraphicFramePr>
            <a:graphicFrameLocks noGrp="1"/>
          </p:cNvGraphicFramePr>
          <p:nvPr>
            <p:extLst>
              <p:ext uri="{D42A27DB-BD31-4B8C-83A1-F6EECF244321}">
                <p14:modId xmlns:p14="http://schemas.microsoft.com/office/powerpoint/2010/main" val="2881681990"/>
              </p:ext>
            </p:extLst>
          </p:nvPr>
        </p:nvGraphicFramePr>
        <p:xfrm>
          <a:off x="663906" y="1533309"/>
          <a:ext cx="10293605" cy="3840480"/>
        </p:xfrm>
        <a:graphic>
          <a:graphicData uri="http://schemas.openxmlformats.org/drawingml/2006/table">
            <a:tbl>
              <a:tblPr firstRow="1" bandRow="1">
                <a:solidFill>
                  <a:srgbClr val="339966"/>
                </a:solidFill>
                <a:tableStyleId>{5C22544A-7EE6-4342-B048-85BDC9FD1C3A}</a:tableStyleId>
              </a:tblPr>
              <a:tblGrid>
                <a:gridCol w="8939935">
                  <a:extLst>
                    <a:ext uri="{9D8B030D-6E8A-4147-A177-3AD203B41FA5}">
                      <a16:colId xmlns:a16="http://schemas.microsoft.com/office/drawing/2014/main" val="3096037094"/>
                    </a:ext>
                  </a:extLst>
                </a:gridCol>
                <a:gridCol w="1353670">
                  <a:extLst>
                    <a:ext uri="{9D8B030D-6E8A-4147-A177-3AD203B41FA5}">
                      <a16:colId xmlns:a16="http://schemas.microsoft.com/office/drawing/2014/main" val="1897970496"/>
                    </a:ext>
                  </a:extLst>
                </a:gridCol>
              </a:tblGrid>
              <a:tr h="680746">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2798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Extension of time period for Annual/5-Year Plan and significant amendment submissions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pic>
        <p:nvPicPr>
          <p:cNvPr id="11" name="Picture 10">
            <a:extLst>
              <a:ext uri="{FF2B5EF4-FFF2-40B4-BE49-F238E27FC236}">
                <a16:creationId xmlns:a16="http://schemas.microsoft.com/office/drawing/2014/main" id="{03E1AC0F-2DD5-4241-9CD2-CBDD77C8087D}"/>
              </a:ext>
            </a:extLst>
          </p:cNvPr>
          <p:cNvPicPr>
            <a:picLocks noChangeAspect="1"/>
          </p:cNvPicPr>
          <p:nvPr/>
        </p:nvPicPr>
        <p:blipFill>
          <a:blip r:embed="rId4"/>
          <a:stretch>
            <a:fillRect/>
          </a:stretch>
        </p:blipFill>
        <p:spPr>
          <a:xfrm>
            <a:off x="744814" y="3316081"/>
            <a:ext cx="8763402" cy="1366088"/>
          </a:xfrm>
          <a:prstGeom prst="rect">
            <a:avLst/>
          </a:prstGeom>
        </p:spPr>
      </p:pic>
    </p:spTree>
    <p:extLst>
      <p:ext uri="{BB962C8B-B14F-4D97-AF65-F5344CB8AC3E}">
        <p14:creationId xmlns:p14="http://schemas.microsoft.com/office/powerpoint/2010/main" val="152447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HCV-1, PH-4</a:t>
            </a:r>
            <a:br>
              <a:rPr lang="en-US" sz="3700" b="1"/>
            </a:br>
            <a:r>
              <a:rPr lang="en-US" sz="3700" b="1"/>
              <a:t>Admin Plan and ACOP</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6" y="1872303"/>
            <a:ext cx="11314545" cy="4811657"/>
          </a:xfrm>
        </p:spPr>
        <p:txBody>
          <a:bodyPr vert="horz" lIns="91440" tIns="45720" rIns="91440" bIns="45720" rtlCol="0" anchor="t">
            <a:normAutofit/>
          </a:bodyPr>
          <a:lstStyle/>
          <a:p>
            <a:pPr marL="0" indent="0" hangingPunct="0">
              <a:buNone/>
            </a:pPr>
            <a:endParaRPr lang="en-US" sz="3200"/>
          </a:p>
          <a:p>
            <a:pPr marL="0" indent="0">
              <a:buNone/>
            </a:pPr>
            <a:endParaRPr lang="en-US" sz="3200"/>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11</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9" name="Table 8">
            <a:extLst>
              <a:ext uri="{FF2B5EF4-FFF2-40B4-BE49-F238E27FC236}">
                <a16:creationId xmlns:a16="http://schemas.microsoft.com/office/drawing/2014/main" id="{81BFD2F1-B62B-48FB-901E-E123D778E838}"/>
              </a:ext>
            </a:extLst>
          </p:cNvPr>
          <p:cNvGraphicFramePr>
            <a:graphicFrameLocks noGrp="1"/>
          </p:cNvGraphicFramePr>
          <p:nvPr>
            <p:extLst>
              <p:ext uri="{D42A27DB-BD31-4B8C-83A1-F6EECF244321}">
                <p14:modId xmlns:p14="http://schemas.microsoft.com/office/powerpoint/2010/main" val="239074931"/>
              </p:ext>
            </p:extLst>
          </p:nvPr>
        </p:nvGraphicFramePr>
        <p:xfrm>
          <a:off x="533064" y="1731337"/>
          <a:ext cx="10892411" cy="3688775"/>
        </p:xfrm>
        <a:graphic>
          <a:graphicData uri="http://schemas.openxmlformats.org/drawingml/2006/table">
            <a:tbl>
              <a:tblPr firstRow="1" bandRow="1">
                <a:solidFill>
                  <a:srgbClr val="339966"/>
                </a:solidFill>
                <a:tableStyleId>{5C22544A-7EE6-4342-B048-85BDC9FD1C3A}</a:tableStyleId>
              </a:tblPr>
              <a:tblGrid>
                <a:gridCol w="6828163">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1037015">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2266070">
                <a:tc>
                  <a:txBody>
                    <a:bodyPr/>
                    <a:lstStyle/>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a:t>PHA administrative plans and ACOPs may be revised on a temporary basis without Board approval. </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a:t>Informally adopted revisions under this waiver authority must be formally adopted as soon as practicable following June 30, 2020, but no later than July 31,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982.54 (a), 960.202(c)</a:t>
                      </a: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1800"/>
                        <a:t>19 and 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217012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Reporting Waivers </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508804"/>
            <a:ext cx="2743200" cy="365125"/>
          </a:xfrm>
        </p:spPr>
        <p:txBody>
          <a:bodyPr/>
          <a:lstStyle/>
          <a:p>
            <a:fld id="{5AC6E65E-92B5-4B18-BE66-17D27D1D6D0B}" type="slidenum">
              <a:rPr lang="en-US" smtClean="0"/>
              <a:t>12</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10" name="Table 9">
            <a:extLst>
              <a:ext uri="{FF2B5EF4-FFF2-40B4-BE49-F238E27FC236}">
                <a16:creationId xmlns:a16="http://schemas.microsoft.com/office/drawing/2014/main" id="{81A522A3-EB55-49D1-878C-C1FACC112EBD}"/>
              </a:ext>
            </a:extLst>
          </p:cNvPr>
          <p:cNvGraphicFramePr>
            <a:graphicFrameLocks noGrp="1"/>
          </p:cNvGraphicFramePr>
          <p:nvPr>
            <p:extLst>
              <p:ext uri="{D42A27DB-BD31-4B8C-83A1-F6EECF244321}">
                <p14:modId xmlns:p14="http://schemas.microsoft.com/office/powerpoint/2010/main" val="3637305845"/>
              </p:ext>
            </p:extLst>
          </p:nvPr>
        </p:nvGraphicFramePr>
        <p:xfrm>
          <a:off x="663906" y="1533309"/>
          <a:ext cx="10293605" cy="5016219"/>
        </p:xfrm>
        <a:graphic>
          <a:graphicData uri="http://schemas.openxmlformats.org/drawingml/2006/table">
            <a:tbl>
              <a:tblPr firstRow="1" bandRow="1">
                <a:solidFill>
                  <a:srgbClr val="339966"/>
                </a:solidFill>
                <a:tableStyleId>{5C22544A-7EE6-4342-B048-85BDC9FD1C3A}</a:tableStyleId>
              </a:tblPr>
              <a:tblGrid>
                <a:gridCol w="8939935">
                  <a:extLst>
                    <a:ext uri="{9D8B030D-6E8A-4147-A177-3AD203B41FA5}">
                      <a16:colId xmlns:a16="http://schemas.microsoft.com/office/drawing/2014/main" val="3096037094"/>
                    </a:ext>
                  </a:extLst>
                </a:gridCol>
                <a:gridCol w="1353670">
                  <a:extLst>
                    <a:ext uri="{9D8B030D-6E8A-4147-A177-3AD203B41FA5}">
                      <a16:colId xmlns:a16="http://schemas.microsoft.com/office/drawing/2014/main" val="1897970496"/>
                    </a:ext>
                  </a:extLst>
                </a:gridCol>
              </a:tblGrid>
              <a:tr h="901419">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1665391">
                <a:tc>
                  <a:txBody>
                    <a:bodyPr/>
                    <a:lstStyle/>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r>
                        <a:rPr lang="en-US" sz="2400"/>
                        <a:t>Extension for submission of audited and unaudited financial statements </a:t>
                      </a:r>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2882355"/>
                  </a:ext>
                </a:extLst>
              </a:tr>
            </a:tbl>
          </a:graphicData>
        </a:graphic>
      </p:graphicFrame>
      <p:graphicFrame>
        <p:nvGraphicFramePr>
          <p:cNvPr id="8" name="Table 8">
            <a:extLst>
              <a:ext uri="{FF2B5EF4-FFF2-40B4-BE49-F238E27FC236}">
                <a16:creationId xmlns:a16="http://schemas.microsoft.com/office/drawing/2014/main" id="{0355D18E-3CEB-44B6-9EA5-7744436B92EC}"/>
              </a:ext>
            </a:extLst>
          </p:cNvPr>
          <p:cNvGraphicFramePr>
            <a:graphicFrameLocks noGrp="1"/>
          </p:cNvGraphicFramePr>
          <p:nvPr>
            <p:extLst>
              <p:ext uri="{D42A27DB-BD31-4B8C-83A1-F6EECF244321}">
                <p14:modId xmlns:p14="http://schemas.microsoft.com/office/powerpoint/2010/main" val="3348745638"/>
              </p:ext>
            </p:extLst>
          </p:nvPr>
        </p:nvGraphicFramePr>
        <p:xfrm>
          <a:off x="1585154" y="3429000"/>
          <a:ext cx="7283424" cy="2743200"/>
        </p:xfrm>
        <a:graphic>
          <a:graphicData uri="http://schemas.openxmlformats.org/drawingml/2006/table">
            <a:tbl>
              <a:tblPr firstRow="1" bandRow="1">
                <a:tableStyleId>{5940675A-B579-460E-94D1-54222C63F5DA}</a:tableStyleId>
              </a:tblPr>
              <a:tblGrid>
                <a:gridCol w="2427808">
                  <a:extLst>
                    <a:ext uri="{9D8B030D-6E8A-4147-A177-3AD203B41FA5}">
                      <a16:colId xmlns:a16="http://schemas.microsoft.com/office/drawing/2014/main" val="1760819111"/>
                    </a:ext>
                  </a:extLst>
                </a:gridCol>
                <a:gridCol w="2427808">
                  <a:extLst>
                    <a:ext uri="{9D8B030D-6E8A-4147-A177-3AD203B41FA5}">
                      <a16:colId xmlns:a16="http://schemas.microsoft.com/office/drawing/2014/main" val="1704745001"/>
                    </a:ext>
                  </a:extLst>
                </a:gridCol>
                <a:gridCol w="2427808">
                  <a:extLst>
                    <a:ext uri="{9D8B030D-6E8A-4147-A177-3AD203B41FA5}">
                      <a16:colId xmlns:a16="http://schemas.microsoft.com/office/drawing/2014/main" val="3731948008"/>
                    </a:ext>
                  </a:extLst>
                </a:gridCol>
              </a:tblGrid>
              <a:tr h="239526">
                <a:tc>
                  <a:txBody>
                    <a:bodyPr/>
                    <a:lstStyle/>
                    <a:p>
                      <a:pPr algn="ctr"/>
                      <a:r>
                        <a:rPr lang="en-US" sz="1400" b="1">
                          <a:solidFill>
                            <a:schemeClr val="bg1"/>
                          </a:solidFill>
                        </a:rPr>
                        <a:t>FYE</a:t>
                      </a:r>
                    </a:p>
                  </a:txBody>
                  <a:tcPr>
                    <a:solidFill>
                      <a:schemeClr val="bg2">
                        <a:lumMod val="10000"/>
                      </a:schemeClr>
                    </a:solidFill>
                  </a:tcPr>
                </a:tc>
                <a:tc>
                  <a:txBody>
                    <a:bodyPr/>
                    <a:lstStyle/>
                    <a:p>
                      <a:pPr algn="ctr"/>
                      <a:r>
                        <a:rPr lang="en-US" sz="1400" b="1">
                          <a:solidFill>
                            <a:schemeClr val="bg1"/>
                          </a:solidFill>
                        </a:rPr>
                        <a:t>Due Date</a:t>
                      </a:r>
                    </a:p>
                  </a:txBody>
                  <a:tcPr>
                    <a:solidFill>
                      <a:schemeClr val="bg2">
                        <a:lumMod val="10000"/>
                      </a:schemeClr>
                    </a:solidFill>
                  </a:tcPr>
                </a:tc>
                <a:tc>
                  <a:txBody>
                    <a:bodyPr/>
                    <a:lstStyle/>
                    <a:p>
                      <a:pPr algn="ctr"/>
                      <a:r>
                        <a:rPr lang="en-US" sz="1400" b="1">
                          <a:solidFill>
                            <a:schemeClr val="bg1"/>
                          </a:solidFill>
                        </a:rPr>
                        <a:t>Extended Due Date</a:t>
                      </a:r>
                    </a:p>
                  </a:txBody>
                  <a:tcPr>
                    <a:solidFill>
                      <a:schemeClr val="bg2">
                        <a:lumMod val="10000"/>
                      </a:schemeClr>
                    </a:solidFill>
                  </a:tcPr>
                </a:tc>
                <a:extLst>
                  <a:ext uri="{0D108BD9-81ED-4DB2-BD59-A6C34878D82A}">
                    <a16:rowId xmlns:a16="http://schemas.microsoft.com/office/drawing/2014/main" val="3657718641"/>
                  </a:ext>
                </a:extLst>
              </a:tr>
              <a:tr h="239526">
                <a:tc gridSpan="3">
                  <a:txBody>
                    <a:bodyPr/>
                    <a:lstStyle/>
                    <a:p>
                      <a:pPr algn="ctr"/>
                      <a:r>
                        <a:rPr lang="en-US" sz="1400" b="1"/>
                        <a:t>Audited</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7905936"/>
                  </a:ext>
                </a:extLst>
              </a:tr>
              <a:tr h="239526">
                <a:tc>
                  <a:txBody>
                    <a:bodyPr/>
                    <a:lstStyle/>
                    <a:p>
                      <a:pPr algn="ctr"/>
                      <a:r>
                        <a:rPr lang="en-US" sz="1400"/>
                        <a:t>6/30/2019</a:t>
                      </a:r>
                    </a:p>
                  </a:txBody>
                  <a:tcPr/>
                </a:tc>
                <a:tc>
                  <a:txBody>
                    <a:bodyPr/>
                    <a:lstStyle/>
                    <a:p>
                      <a:pPr algn="ctr"/>
                      <a:r>
                        <a:rPr lang="en-US" sz="1400"/>
                        <a:t>3/31/2020</a:t>
                      </a:r>
                    </a:p>
                  </a:txBody>
                  <a:tcPr/>
                </a:tc>
                <a:tc>
                  <a:txBody>
                    <a:bodyPr/>
                    <a:lstStyle/>
                    <a:p>
                      <a:pPr algn="ctr"/>
                      <a:r>
                        <a:rPr lang="en-US" sz="1400"/>
                        <a:t>9/30/2020</a:t>
                      </a:r>
                    </a:p>
                  </a:txBody>
                  <a:tcPr/>
                </a:tc>
                <a:extLst>
                  <a:ext uri="{0D108BD9-81ED-4DB2-BD59-A6C34878D82A}">
                    <a16:rowId xmlns:a16="http://schemas.microsoft.com/office/drawing/2014/main" val="1027530782"/>
                  </a:ext>
                </a:extLst>
              </a:tr>
              <a:tr h="239526">
                <a:tc>
                  <a:txBody>
                    <a:bodyPr/>
                    <a:lstStyle/>
                    <a:p>
                      <a:pPr algn="ctr"/>
                      <a:r>
                        <a:rPr lang="en-US" sz="1400"/>
                        <a:t>9/30/2019</a:t>
                      </a:r>
                    </a:p>
                  </a:txBody>
                  <a:tcPr/>
                </a:tc>
                <a:tc>
                  <a:txBody>
                    <a:bodyPr/>
                    <a:lstStyle/>
                    <a:p>
                      <a:pPr algn="ctr"/>
                      <a:r>
                        <a:rPr lang="en-US" sz="1400"/>
                        <a:t>6/30/2020</a:t>
                      </a:r>
                    </a:p>
                  </a:txBody>
                  <a:tcPr/>
                </a:tc>
                <a:tc>
                  <a:txBody>
                    <a:bodyPr/>
                    <a:lstStyle/>
                    <a:p>
                      <a:pPr algn="ctr"/>
                      <a:r>
                        <a:rPr lang="en-US" sz="1400"/>
                        <a:t>12/31/2020</a:t>
                      </a:r>
                    </a:p>
                  </a:txBody>
                  <a:tcPr/>
                </a:tc>
                <a:extLst>
                  <a:ext uri="{0D108BD9-81ED-4DB2-BD59-A6C34878D82A}">
                    <a16:rowId xmlns:a16="http://schemas.microsoft.com/office/drawing/2014/main" val="2105819821"/>
                  </a:ext>
                </a:extLst>
              </a:tr>
              <a:tr h="239526">
                <a:tc>
                  <a:txBody>
                    <a:bodyPr/>
                    <a:lstStyle/>
                    <a:p>
                      <a:pPr algn="ctr"/>
                      <a:r>
                        <a:rPr lang="en-US" sz="1400"/>
                        <a:t>12/31/2019</a:t>
                      </a:r>
                    </a:p>
                  </a:txBody>
                  <a:tcPr/>
                </a:tc>
                <a:tc>
                  <a:txBody>
                    <a:bodyPr/>
                    <a:lstStyle/>
                    <a:p>
                      <a:pPr algn="ctr"/>
                      <a:r>
                        <a:rPr lang="en-US" sz="1400"/>
                        <a:t>9/30/2020</a:t>
                      </a:r>
                    </a:p>
                  </a:txBody>
                  <a:tcPr/>
                </a:tc>
                <a:tc>
                  <a:txBody>
                    <a:bodyPr/>
                    <a:lstStyle/>
                    <a:p>
                      <a:pPr algn="ctr"/>
                      <a:r>
                        <a:rPr lang="en-US" sz="1400"/>
                        <a:t>3/31/2021</a:t>
                      </a:r>
                    </a:p>
                  </a:txBody>
                  <a:tcPr/>
                </a:tc>
                <a:extLst>
                  <a:ext uri="{0D108BD9-81ED-4DB2-BD59-A6C34878D82A}">
                    <a16:rowId xmlns:a16="http://schemas.microsoft.com/office/drawing/2014/main" val="3704169981"/>
                  </a:ext>
                </a:extLst>
              </a:tr>
              <a:tr h="239526">
                <a:tc>
                  <a:txBody>
                    <a:bodyPr/>
                    <a:lstStyle/>
                    <a:p>
                      <a:pPr algn="ctr"/>
                      <a:r>
                        <a:rPr lang="en-US" sz="1400"/>
                        <a:t>3/31/2020</a:t>
                      </a:r>
                    </a:p>
                  </a:txBody>
                  <a:tcPr/>
                </a:tc>
                <a:tc>
                  <a:txBody>
                    <a:bodyPr/>
                    <a:lstStyle/>
                    <a:p>
                      <a:pPr algn="ctr"/>
                      <a:r>
                        <a:rPr lang="en-US" sz="1400"/>
                        <a:t>12/31/2020</a:t>
                      </a:r>
                    </a:p>
                  </a:txBody>
                  <a:tcPr/>
                </a:tc>
                <a:tc>
                  <a:txBody>
                    <a:bodyPr/>
                    <a:lstStyle/>
                    <a:p>
                      <a:pPr algn="ctr"/>
                      <a:r>
                        <a:rPr lang="en-US" sz="1400"/>
                        <a:t>6/20/2021</a:t>
                      </a:r>
                    </a:p>
                  </a:txBody>
                  <a:tcPr/>
                </a:tc>
                <a:extLst>
                  <a:ext uri="{0D108BD9-81ED-4DB2-BD59-A6C34878D82A}">
                    <a16:rowId xmlns:a16="http://schemas.microsoft.com/office/drawing/2014/main" val="1375066846"/>
                  </a:ext>
                </a:extLst>
              </a:tr>
              <a:tr h="239526">
                <a:tc gridSpan="3">
                  <a:txBody>
                    <a:bodyPr/>
                    <a:lstStyle/>
                    <a:p>
                      <a:pPr algn="ctr"/>
                      <a:r>
                        <a:rPr lang="en-US" sz="1400" b="1"/>
                        <a:t>Unaudited</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001779"/>
                  </a:ext>
                </a:extLst>
              </a:tr>
              <a:tr h="0">
                <a:tc>
                  <a:txBody>
                    <a:bodyPr/>
                    <a:lstStyle/>
                    <a:p>
                      <a:pPr algn="ctr"/>
                      <a:r>
                        <a:rPr lang="en-US" sz="1400"/>
                        <a:t>12/31/2019</a:t>
                      </a:r>
                    </a:p>
                  </a:txBody>
                  <a:tcPr/>
                </a:tc>
                <a:tc>
                  <a:txBody>
                    <a:bodyPr/>
                    <a:lstStyle/>
                    <a:p>
                      <a:pPr algn="ctr"/>
                      <a:r>
                        <a:rPr lang="en-US" sz="1400"/>
                        <a:t>2/29/2020</a:t>
                      </a:r>
                    </a:p>
                  </a:txBody>
                  <a:tcPr/>
                </a:tc>
                <a:tc>
                  <a:txBody>
                    <a:bodyPr/>
                    <a:lstStyle/>
                    <a:p>
                      <a:pPr algn="ctr"/>
                      <a:r>
                        <a:rPr lang="en-US" sz="1400"/>
                        <a:t>8/31/2020</a:t>
                      </a:r>
                    </a:p>
                  </a:txBody>
                  <a:tcPr/>
                </a:tc>
                <a:extLst>
                  <a:ext uri="{0D108BD9-81ED-4DB2-BD59-A6C34878D82A}">
                    <a16:rowId xmlns:a16="http://schemas.microsoft.com/office/drawing/2014/main" val="4289908742"/>
                  </a:ext>
                </a:extLst>
              </a:tr>
              <a:tr h="239526">
                <a:tc>
                  <a:txBody>
                    <a:bodyPr/>
                    <a:lstStyle/>
                    <a:p>
                      <a:pPr algn="ctr"/>
                      <a:r>
                        <a:rPr lang="en-US" sz="1400"/>
                        <a:t>3/31/2020</a:t>
                      </a:r>
                    </a:p>
                  </a:txBody>
                  <a:tcPr/>
                </a:tc>
                <a:tc>
                  <a:txBody>
                    <a:bodyPr/>
                    <a:lstStyle/>
                    <a:p>
                      <a:pPr algn="ctr"/>
                      <a:r>
                        <a:rPr lang="en-US" sz="1400"/>
                        <a:t>5/31/2020</a:t>
                      </a:r>
                    </a:p>
                  </a:txBody>
                  <a:tcPr/>
                </a:tc>
                <a:tc>
                  <a:txBody>
                    <a:bodyPr/>
                    <a:lstStyle/>
                    <a:p>
                      <a:pPr algn="ctr"/>
                      <a:r>
                        <a:rPr lang="en-US" sz="1400"/>
                        <a:t>11/30/2020</a:t>
                      </a:r>
                    </a:p>
                  </a:txBody>
                  <a:tcPr/>
                </a:tc>
                <a:extLst>
                  <a:ext uri="{0D108BD9-81ED-4DB2-BD59-A6C34878D82A}">
                    <a16:rowId xmlns:a16="http://schemas.microsoft.com/office/drawing/2014/main" val="3936591553"/>
                  </a:ext>
                </a:extLst>
              </a:tr>
            </a:tbl>
          </a:graphicData>
        </a:graphic>
      </p:graphicFrame>
    </p:spTree>
    <p:extLst>
      <p:ext uri="{BB962C8B-B14F-4D97-AF65-F5344CB8AC3E}">
        <p14:creationId xmlns:p14="http://schemas.microsoft.com/office/powerpoint/2010/main" val="3725800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Reporting Waivers </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32604"/>
            <a:ext cx="2743200" cy="365125"/>
          </a:xfrm>
        </p:spPr>
        <p:txBody>
          <a:bodyPr/>
          <a:lstStyle/>
          <a:p>
            <a:fld id="{5AC6E65E-92B5-4B18-BE66-17D27D1D6D0B}" type="slidenum">
              <a:rPr lang="en-US" smtClean="0"/>
              <a:t>13</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10" name="Table 9">
            <a:extLst>
              <a:ext uri="{FF2B5EF4-FFF2-40B4-BE49-F238E27FC236}">
                <a16:creationId xmlns:a16="http://schemas.microsoft.com/office/drawing/2014/main" id="{81A522A3-EB55-49D1-878C-C1FACC112EBD}"/>
              </a:ext>
            </a:extLst>
          </p:cNvPr>
          <p:cNvGraphicFramePr>
            <a:graphicFrameLocks noGrp="1"/>
          </p:cNvGraphicFramePr>
          <p:nvPr>
            <p:extLst>
              <p:ext uri="{D42A27DB-BD31-4B8C-83A1-F6EECF244321}">
                <p14:modId xmlns:p14="http://schemas.microsoft.com/office/powerpoint/2010/main" val="2064749078"/>
              </p:ext>
            </p:extLst>
          </p:nvPr>
        </p:nvGraphicFramePr>
        <p:xfrm>
          <a:off x="663906" y="1533309"/>
          <a:ext cx="10293605" cy="2468880"/>
        </p:xfrm>
        <a:graphic>
          <a:graphicData uri="http://schemas.openxmlformats.org/drawingml/2006/table">
            <a:tbl>
              <a:tblPr firstRow="1" bandRow="1">
                <a:solidFill>
                  <a:srgbClr val="339966"/>
                </a:solidFill>
                <a:tableStyleId>{5C22544A-7EE6-4342-B048-85BDC9FD1C3A}</a:tableStyleId>
              </a:tblPr>
              <a:tblGrid>
                <a:gridCol w="8939935">
                  <a:extLst>
                    <a:ext uri="{9D8B030D-6E8A-4147-A177-3AD203B41FA5}">
                      <a16:colId xmlns:a16="http://schemas.microsoft.com/office/drawing/2014/main" val="3096037094"/>
                    </a:ext>
                  </a:extLst>
                </a:gridCol>
                <a:gridCol w="1353670">
                  <a:extLst>
                    <a:ext uri="{9D8B030D-6E8A-4147-A177-3AD203B41FA5}">
                      <a16:colId xmlns:a16="http://schemas.microsoft.com/office/drawing/2014/main" val="1897970496"/>
                    </a:ext>
                  </a:extLst>
                </a:gridCol>
              </a:tblGrid>
              <a:tr h="757892">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75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HUD is waiving the mandatory EIV monitoring requirements through July 31,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r h="75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Extension HUD is extending the time period PHAs must submit 50058 transactions to PIC from 60 days to 90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2882355"/>
                  </a:ext>
                </a:extLst>
              </a:tr>
            </a:tbl>
          </a:graphicData>
        </a:graphic>
      </p:graphicFrame>
    </p:spTree>
    <p:extLst>
      <p:ext uri="{BB962C8B-B14F-4D97-AF65-F5344CB8AC3E}">
        <p14:creationId xmlns:p14="http://schemas.microsoft.com/office/powerpoint/2010/main" val="3081193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PH and HCV -2</a:t>
            </a:r>
            <a:br>
              <a:rPr lang="en-US" sz="3700" b="1"/>
            </a:br>
            <a:r>
              <a:rPr lang="en-US" sz="3700" b="1"/>
              <a:t>Annual Reexaminations: Option 1</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14</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0B0ED677-08DB-49A1-801B-B9D1F68DD0EE}"/>
              </a:ext>
            </a:extLst>
          </p:cNvPr>
          <p:cNvGraphicFramePr>
            <a:graphicFrameLocks noGrp="1"/>
          </p:cNvGraphicFramePr>
          <p:nvPr>
            <p:extLst>
              <p:ext uri="{D42A27DB-BD31-4B8C-83A1-F6EECF244321}">
                <p14:modId xmlns:p14="http://schemas.microsoft.com/office/powerpoint/2010/main" val="2399641642"/>
              </p:ext>
            </p:extLst>
          </p:nvPr>
        </p:nvGraphicFramePr>
        <p:xfrm>
          <a:off x="708212" y="1922929"/>
          <a:ext cx="10609874" cy="3089030"/>
        </p:xfrm>
        <a:graphic>
          <a:graphicData uri="http://schemas.openxmlformats.org/drawingml/2006/table">
            <a:tbl>
              <a:tblPr firstRow="1" bandRow="1">
                <a:solidFill>
                  <a:srgbClr val="339966"/>
                </a:solidFill>
                <a:tableStyleId>{5C22544A-7EE6-4342-B048-85BDC9FD1C3A}</a:tableStyleId>
              </a:tblPr>
              <a:tblGrid>
                <a:gridCol w="6824336">
                  <a:extLst>
                    <a:ext uri="{9D8B030D-6E8A-4147-A177-3AD203B41FA5}">
                      <a16:colId xmlns:a16="http://schemas.microsoft.com/office/drawing/2014/main" val="3096037094"/>
                    </a:ext>
                  </a:extLst>
                </a:gridCol>
                <a:gridCol w="2248791">
                  <a:extLst>
                    <a:ext uri="{9D8B030D-6E8A-4147-A177-3AD203B41FA5}">
                      <a16:colId xmlns:a16="http://schemas.microsoft.com/office/drawing/2014/main" val="2862858765"/>
                    </a:ext>
                  </a:extLst>
                </a:gridCol>
                <a:gridCol w="1536747">
                  <a:extLst>
                    <a:ext uri="{9D8B030D-6E8A-4147-A177-3AD203B41FA5}">
                      <a16:colId xmlns:a16="http://schemas.microsoft.com/office/drawing/2014/main" val="1897970496"/>
                    </a:ext>
                  </a:extLst>
                </a:gridCol>
              </a:tblGrid>
              <a:tr h="623047">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765505047"/>
                  </a:ext>
                </a:extLst>
              </a:tr>
              <a:tr h="2266070">
                <a:tc>
                  <a:txBody>
                    <a:bodyPr/>
                    <a:lstStyle/>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a:t>PHAs may delay annual reexaminations</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US" sz="2400"/>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a:t>All delayed annual reexaminations must be completed no later than 12/31/20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Section 3(a)(1) of the USHA of 1937 </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982.516(a)(1) , § 960.257(a) </a:t>
                      </a: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2096170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175070"/>
            <a:ext cx="8539242" cy="1325563"/>
          </a:xfrm>
        </p:spPr>
        <p:txBody>
          <a:bodyPr>
            <a:normAutofit fontScale="90000"/>
          </a:bodyPr>
          <a:lstStyle/>
          <a:p>
            <a:pPr algn="r"/>
            <a:r>
              <a:rPr lang="en-US" sz="3700" b="1"/>
              <a:t>PH and HCV -3</a:t>
            </a:r>
            <a:br>
              <a:rPr lang="en-US" sz="3700" b="1"/>
            </a:br>
            <a:r>
              <a:rPr lang="en-US" sz="3400" b="1"/>
              <a:t>Annual Reexaminations: Option 2</a:t>
            </a:r>
            <a:br>
              <a:rPr lang="en-US" sz="3700" b="1"/>
            </a:br>
            <a:endParaRPr lang="en-US" sz="3700" b="1"/>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628078"/>
            <a:ext cx="11314545" cy="4811657"/>
          </a:xfrm>
        </p:spPr>
        <p:txBody>
          <a:bodyPr vert="horz" lIns="91440" tIns="45720" rIns="91440" bIns="45720" rtlCol="0" anchor="t">
            <a:normAutofit/>
          </a:bodyPr>
          <a:lstStyle/>
          <a:p>
            <a:pPr marL="0" indent="0" algn="ctr">
              <a:buNone/>
            </a:pPr>
            <a:endParaRPr lang="en-US" sz="3200"/>
          </a:p>
          <a:p>
            <a:pPr marL="0" indent="0">
              <a:buNone/>
            </a:pPr>
            <a:endParaRPr lang="en-US" sz="2800"/>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15</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5DB378C4-0322-4A23-9C71-4AFB6B510902}"/>
              </a:ext>
            </a:extLst>
          </p:cNvPr>
          <p:cNvGraphicFramePr>
            <a:graphicFrameLocks noGrp="1"/>
          </p:cNvGraphicFramePr>
          <p:nvPr>
            <p:extLst>
              <p:ext uri="{D42A27DB-BD31-4B8C-83A1-F6EECF244321}">
                <p14:modId xmlns:p14="http://schemas.microsoft.com/office/powerpoint/2010/main" val="1393496134"/>
              </p:ext>
            </p:extLst>
          </p:nvPr>
        </p:nvGraphicFramePr>
        <p:xfrm>
          <a:off x="650855" y="1896130"/>
          <a:ext cx="10750013" cy="3909866"/>
        </p:xfrm>
        <a:graphic>
          <a:graphicData uri="http://schemas.openxmlformats.org/drawingml/2006/table">
            <a:tbl>
              <a:tblPr firstRow="1" bandRow="1">
                <a:solidFill>
                  <a:srgbClr val="339966"/>
                </a:solidFill>
                <a:tableStyleId>{5C22544A-7EE6-4342-B048-85BDC9FD1C3A}</a:tableStyleId>
              </a:tblPr>
              <a:tblGrid>
                <a:gridCol w="6685765">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703635">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2840948357"/>
                  </a:ext>
                </a:extLst>
              </a:tr>
              <a:tr h="3086906">
                <a:tc>
                  <a:txBody>
                    <a:bodyPr/>
                    <a:lstStyle/>
                    <a:p>
                      <a:pPr marL="342900" indent="-342900">
                        <a:buFont typeface="Arial" panose="020B0604020202020204" pitchFamily="34" charset="0"/>
                        <a:buChar char="•"/>
                      </a:pPr>
                      <a:r>
                        <a:rPr lang="en-US" sz="2400"/>
                        <a:t>PHAs may continue to conduct on-time annual reexaminations by opting to streamline income verification requirements through 7/31/20</a:t>
                      </a:r>
                    </a:p>
                    <a:p>
                      <a:pPr marL="800100" lvl="1" indent="-342900">
                        <a:buFont typeface="Arial" panose="020B0604020202020204" pitchFamily="34" charset="0"/>
                        <a:buChar char="•"/>
                      </a:pPr>
                      <a:r>
                        <a:rPr lang="en-US" sz="2000"/>
                        <a:t>PHAs may consider self-certification the highest form of income verification</a:t>
                      </a:r>
                    </a:p>
                    <a:p>
                      <a:pPr marL="800100" lvl="1" indent="-342900">
                        <a:buFont typeface="Arial" panose="020B0604020202020204" pitchFamily="34" charset="0"/>
                        <a:buChar char="•"/>
                      </a:pPr>
                      <a:r>
                        <a:rPr lang="en-US" sz="2000"/>
                        <a:t>Verification could occur over phone, through an email with a self-certification form by the family, or through other electronic communication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5.233(a)(2),</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PIH Notice 2018-18</a:t>
                      </a:r>
                    </a:p>
                    <a:p>
                      <a:pPr hangingPunct="0"/>
                      <a:endParaRPr lang="en-US" sz="20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20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1766997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PH and HCV -4</a:t>
            </a:r>
            <a:br>
              <a:rPr lang="en-US" sz="3700" b="1"/>
            </a:br>
            <a:r>
              <a:rPr lang="en-US" sz="3700" b="1"/>
              <a:t>Interim Examinations</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16</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252F5E67-A0B9-4C10-A909-D1297EAB6C21}"/>
              </a:ext>
            </a:extLst>
          </p:cNvPr>
          <p:cNvGraphicFramePr>
            <a:graphicFrameLocks noGrp="1"/>
          </p:cNvGraphicFramePr>
          <p:nvPr>
            <p:extLst>
              <p:ext uri="{D42A27DB-BD31-4B8C-83A1-F6EECF244321}">
                <p14:modId xmlns:p14="http://schemas.microsoft.com/office/powerpoint/2010/main" val="4287780604"/>
              </p:ext>
            </p:extLst>
          </p:nvPr>
        </p:nvGraphicFramePr>
        <p:xfrm>
          <a:off x="532733" y="1873453"/>
          <a:ext cx="10750013" cy="3535680"/>
        </p:xfrm>
        <a:graphic>
          <a:graphicData uri="http://schemas.openxmlformats.org/drawingml/2006/table">
            <a:tbl>
              <a:tblPr firstRow="1" bandRow="1">
                <a:solidFill>
                  <a:srgbClr val="339966"/>
                </a:solidFill>
                <a:tableStyleId>{5C22544A-7EE6-4342-B048-85BDC9FD1C3A}</a:tableStyleId>
              </a:tblPr>
              <a:tblGrid>
                <a:gridCol w="6685765">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762171">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2266070">
                <a:tc>
                  <a:txBody>
                    <a:bodyPr/>
                    <a:lstStyle/>
                    <a:p>
                      <a:pPr fontAlgn="base"/>
                      <a:r>
                        <a:rPr lang="en-US" sz="2400"/>
                        <a:t>Through 7/31/20, PHAs may consider self-certification as the highest form of income verification to process interim reexaminations.   </a:t>
                      </a:r>
                    </a:p>
                    <a:p>
                      <a:pPr marL="800100" lvl="1" indent="-342900">
                        <a:buFont typeface="Arial" panose="020B0604020202020204" pitchFamily="34" charset="0"/>
                        <a:buChar char="•"/>
                      </a:pPr>
                      <a:r>
                        <a:rPr lang="en-US" sz="2000"/>
                        <a:t>PHAs may consider self-certification the highest form of income verification</a:t>
                      </a:r>
                    </a:p>
                    <a:p>
                      <a:pPr marL="800100" lvl="1" indent="-342900">
                        <a:buFont typeface="Arial" panose="020B0604020202020204" pitchFamily="34" charset="0"/>
                        <a:buChar char="•"/>
                      </a:pPr>
                      <a:r>
                        <a:rPr lang="en-US" sz="2000"/>
                        <a:t>Verification could occur over phone, through an email with a self-certification form by the family, or through other electronic communication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Section 3(a)(1) of the USHA of 1937</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982.516(c)(2) § 960.257(b) and (d) § 5.233(a)(2), </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PIH Notice 2018-18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1399172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Reporting Waivers </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45304"/>
            <a:ext cx="2743200" cy="365125"/>
          </a:xfrm>
        </p:spPr>
        <p:txBody>
          <a:bodyPr/>
          <a:lstStyle/>
          <a:p>
            <a:fld id="{5AC6E65E-92B5-4B18-BE66-17D27D1D6D0B}" type="slidenum">
              <a:rPr lang="en-US" smtClean="0"/>
              <a:t>17</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10" name="Table 9">
            <a:extLst>
              <a:ext uri="{FF2B5EF4-FFF2-40B4-BE49-F238E27FC236}">
                <a16:creationId xmlns:a16="http://schemas.microsoft.com/office/drawing/2014/main" id="{81A522A3-EB55-49D1-878C-C1FACC112EBD}"/>
              </a:ext>
            </a:extLst>
          </p:cNvPr>
          <p:cNvGraphicFramePr>
            <a:graphicFrameLocks noGrp="1"/>
          </p:cNvGraphicFramePr>
          <p:nvPr>
            <p:extLst>
              <p:ext uri="{D42A27DB-BD31-4B8C-83A1-F6EECF244321}">
                <p14:modId xmlns:p14="http://schemas.microsoft.com/office/powerpoint/2010/main" val="3605103517"/>
              </p:ext>
            </p:extLst>
          </p:nvPr>
        </p:nvGraphicFramePr>
        <p:xfrm>
          <a:off x="663906" y="1533309"/>
          <a:ext cx="10293605" cy="4300830"/>
        </p:xfrm>
        <a:graphic>
          <a:graphicData uri="http://schemas.openxmlformats.org/drawingml/2006/table">
            <a:tbl>
              <a:tblPr firstRow="1" bandRow="1">
                <a:solidFill>
                  <a:srgbClr val="339966"/>
                </a:solidFill>
                <a:tableStyleId>{5C22544A-7EE6-4342-B048-85BDC9FD1C3A}</a:tableStyleId>
              </a:tblPr>
              <a:tblGrid>
                <a:gridCol w="8939935">
                  <a:extLst>
                    <a:ext uri="{9D8B030D-6E8A-4147-A177-3AD203B41FA5}">
                      <a16:colId xmlns:a16="http://schemas.microsoft.com/office/drawing/2014/main" val="3096037094"/>
                    </a:ext>
                  </a:extLst>
                </a:gridCol>
                <a:gridCol w="1353670">
                  <a:extLst>
                    <a:ext uri="{9D8B030D-6E8A-4147-A177-3AD203B41FA5}">
                      <a16:colId xmlns:a16="http://schemas.microsoft.com/office/drawing/2014/main" val="1897970496"/>
                    </a:ext>
                  </a:extLst>
                </a:gridCol>
              </a:tblGrid>
              <a:tr h="757892">
                <a:tc>
                  <a:txBody>
                    <a:bodyPr/>
                    <a:lstStyle/>
                    <a:p>
                      <a:pPr algn="ctr"/>
                      <a:r>
                        <a:rPr lang="en-US" sz="2400" b="1" kern="1200" dirty="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1094733">
                <a:tc>
                  <a:txBody>
                    <a:bodyPr/>
                    <a:lstStyle/>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r>
                        <a:rPr lang="en-US" sz="2400"/>
                        <a:t>Ext</a:t>
                      </a:r>
                      <a:r>
                        <a:rPr lang="en-US" sz="2400" b="0"/>
                        <a:t>ension of </a:t>
                      </a:r>
                      <a:r>
                        <a:rPr lang="en-US" sz="2400" b="0">
                          <a:solidFill>
                            <a:schemeClr val="tx1"/>
                          </a:solidFill>
                        </a:rPr>
                        <a:t>both the </a:t>
                      </a:r>
                      <a:r>
                        <a:rPr lang="en-US" sz="2400" b="0" kern="1200">
                          <a:solidFill>
                            <a:schemeClr val="tx1"/>
                          </a:solidFill>
                          <a:latin typeface="+mn-lt"/>
                          <a:ea typeface="+mn-ea"/>
                          <a:cs typeface="+mn-cs"/>
                        </a:rPr>
                        <a:t>obligation</a:t>
                      </a:r>
                      <a:r>
                        <a:rPr lang="en-US" sz="2400" b="0">
                          <a:solidFill>
                            <a:schemeClr val="tx1"/>
                          </a:solidFill>
                        </a:rPr>
                        <a:t> end date and the expenditure end date for all open Capital Fund grants by one year from the current obligation and expenditure end date</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b="0">
                          <a:solidFill>
                            <a:schemeClr val="tx1"/>
                          </a:solidFill>
                        </a:rPr>
                        <a:t>The expenditure end date cannot be extended beyond one month prior to the closure of the relevant appropriation account.</a:t>
                      </a:r>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US" sz="24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a:t>30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4876348"/>
                  </a:ext>
                </a:extLst>
              </a:tr>
              <a:tr h="1191870">
                <a:tc>
                  <a:txBody>
                    <a:bodyPr/>
                    <a:lstStyle/>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r>
                        <a:rPr lang="en-US" sz="2400"/>
                        <a:t>Deadline extension for an ADCC or AMCC that fell between March 1, 2020, and September 30, 2020, by 6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1800" dirty="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418206"/>
                  </a:ext>
                </a:extLst>
              </a:tr>
            </a:tbl>
          </a:graphicData>
        </a:graphic>
      </p:graphicFrame>
    </p:spTree>
    <p:extLst>
      <p:ext uri="{BB962C8B-B14F-4D97-AF65-F5344CB8AC3E}">
        <p14:creationId xmlns:p14="http://schemas.microsoft.com/office/powerpoint/2010/main" val="1588762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dirty="0"/>
              <a:t>PH-2</a:t>
            </a:r>
            <a:br>
              <a:rPr lang="en-US" sz="3600" b="1" dirty="0"/>
            </a:br>
            <a:r>
              <a:rPr lang="en-US" sz="3600" b="1" dirty="0"/>
              <a:t>Total Development Costs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45304"/>
            <a:ext cx="2743200" cy="365125"/>
          </a:xfrm>
        </p:spPr>
        <p:txBody>
          <a:bodyPr/>
          <a:lstStyle/>
          <a:p>
            <a:fld id="{5AC6E65E-92B5-4B18-BE66-17D27D1D6D0B}" type="slidenum">
              <a:rPr lang="en-US" smtClean="0"/>
              <a:t>18</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10" name="Table 9">
            <a:extLst>
              <a:ext uri="{FF2B5EF4-FFF2-40B4-BE49-F238E27FC236}">
                <a16:creationId xmlns:a16="http://schemas.microsoft.com/office/drawing/2014/main" id="{81A522A3-EB55-49D1-878C-C1FACC112EBD}"/>
              </a:ext>
            </a:extLst>
          </p:cNvPr>
          <p:cNvGraphicFramePr>
            <a:graphicFrameLocks noGrp="1"/>
          </p:cNvGraphicFramePr>
          <p:nvPr>
            <p:extLst>
              <p:ext uri="{D42A27DB-BD31-4B8C-83A1-F6EECF244321}">
                <p14:modId xmlns:p14="http://schemas.microsoft.com/office/powerpoint/2010/main" val="2367137867"/>
              </p:ext>
            </p:extLst>
          </p:nvPr>
        </p:nvGraphicFramePr>
        <p:xfrm>
          <a:off x="508865" y="1492282"/>
          <a:ext cx="10771232" cy="4846320"/>
        </p:xfrm>
        <a:graphic>
          <a:graphicData uri="http://schemas.openxmlformats.org/drawingml/2006/table">
            <a:tbl>
              <a:tblPr firstRow="1" bandRow="1">
                <a:solidFill>
                  <a:srgbClr val="339966"/>
                </a:solidFill>
                <a:tableStyleId>{5C22544A-7EE6-4342-B048-85BDC9FD1C3A}</a:tableStyleId>
              </a:tblPr>
              <a:tblGrid>
                <a:gridCol w="7787733">
                  <a:extLst>
                    <a:ext uri="{9D8B030D-6E8A-4147-A177-3AD203B41FA5}">
                      <a16:colId xmlns:a16="http://schemas.microsoft.com/office/drawing/2014/main" val="3096037094"/>
                    </a:ext>
                  </a:extLst>
                </a:gridCol>
                <a:gridCol w="1731644">
                  <a:extLst>
                    <a:ext uri="{9D8B030D-6E8A-4147-A177-3AD203B41FA5}">
                      <a16:colId xmlns:a16="http://schemas.microsoft.com/office/drawing/2014/main" val="1897970496"/>
                    </a:ext>
                  </a:extLst>
                </a:gridCol>
                <a:gridCol w="1251855">
                  <a:extLst>
                    <a:ext uri="{9D8B030D-6E8A-4147-A177-3AD203B41FA5}">
                      <a16:colId xmlns:a16="http://schemas.microsoft.com/office/drawing/2014/main" val="2918092618"/>
                    </a:ext>
                  </a:extLst>
                </a:gridCol>
              </a:tblGrid>
              <a:tr h="757892">
                <a:tc>
                  <a:txBody>
                    <a:bodyPr/>
                    <a:lstStyle/>
                    <a:p>
                      <a:pPr algn="ctr"/>
                      <a:r>
                        <a:rPr lang="en-US" sz="2400" b="1" kern="1200" dirty="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dirty="0">
                          <a:solidFill>
                            <a:schemeClr val="lt1"/>
                          </a:solidFill>
                          <a:latin typeface="+mn-lt"/>
                          <a:ea typeface="+mn-ea"/>
                          <a:cs typeface="+mn-cs"/>
                        </a:rPr>
                        <a:t>Reference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tc>
                  <a:txBody>
                    <a:bodyPr/>
                    <a:lstStyle/>
                    <a:p>
                      <a:pPr algn="ctr"/>
                      <a:r>
                        <a:rPr lang="en-US" sz="2400" b="1" kern="1200" dirty="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alpha val="74902"/>
                      </a:schemeClr>
                    </a:solidFill>
                  </a:tcPr>
                </a:tc>
                <a:extLst>
                  <a:ext uri="{0D108BD9-81ED-4DB2-BD59-A6C34878D82A}">
                    <a16:rowId xmlns:a16="http://schemas.microsoft.com/office/drawing/2014/main" val="765505047"/>
                  </a:ext>
                </a:extLst>
              </a:tr>
              <a:tr h="1094733">
                <a:tc>
                  <a:txBody>
                    <a:bodyPr/>
                    <a:lstStyle/>
                    <a:p>
                      <a:pPr marL="342900" indent="-342900">
                        <a:buFont typeface="Arial" panose="020B0604020202020204" pitchFamily="34" charset="0"/>
                        <a:buChar char="•"/>
                      </a:pPr>
                      <a:r>
                        <a:rPr lang="en-US" sz="2400" dirty="0"/>
                        <a:t>HUD is waiving the TDC and HCC limits to allow the amount of Public Housing Funds committed to development of a project to exceed the applicable TDC and HCC limits by 25% without a waiver from HUD.  </a:t>
                      </a:r>
                    </a:p>
                    <a:p>
                      <a:pPr marL="800100" lvl="1" indent="-342900">
                        <a:buFont typeface="Arial" panose="020B0604020202020204" pitchFamily="34" charset="0"/>
                        <a:buChar char="•"/>
                      </a:pPr>
                      <a:r>
                        <a:rPr lang="en-US" sz="2200" dirty="0"/>
                        <a:t>Amounts in excess of 25% up to 50% may be approved by the HUD program office on a case-by-case basis, if sufficient justification is provided.</a:t>
                      </a:r>
                    </a:p>
                    <a:p>
                      <a:pPr marL="342900" indent="-342900">
                        <a:buFont typeface="Arial" panose="020B0604020202020204" pitchFamily="34" charset="0"/>
                        <a:buChar char="•"/>
                      </a:pPr>
                      <a:r>
                        <a:rPr lang="en-US" sz="2400" dirty="0"/>
                        <a:t>This waiver applies to public housing development, Mixed-Finance development and Choice Neighborhoods </a:t>
                      </a:r>
                    </a:p>
                    <a:p>
                      <a:pPr marL="342900" indent="-342900">
                        <a:buFont typeface="Arial" panose="020B0604020202020204" pitchFamily="34" charset="0"/>
                        <a:buChar char="•"/>
                      </a:pPr>
                      <a:r>
                        <a:rPr lang="en-US" sz="2400" dirty="0"/>
                        <a:t>All other requirements of development set forth in 24 CFR § 905.600 still apply</a:t>
                      </a:r>
                      <a:endParaRPr 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hangingPunct="0">
                        <a:buFont typeface="Arial" panose="020B0604020202020204" pitchFamily="34" charset="0"/>
                        <a:buChar char="•"/>
                      </a:pPr>
                      <a:r>
                        <a:rPr lang="en-US" sz="1800" kern="1200" dirty="0">
                          <a:solidFill>
                            <a:schemeClr val="dk1"/>
                          </a:solidFill>
                          <a:effectLst/>
                          <a:latin typeface="+mn-lt"/>
                          <a:ea typeface="+mn-ea"/>
                          <a:cs typeface="+mn-cs"/>
                        </a:rPr>
                        <a:t>24 CFR § 905.314(c)</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4876348"/>
                  </a:ext>
                </a:extLst>
              </a:tr>
            </a:tbl>
          </a:graphicData>
        </a:graphic>
      </p:graphicFrame>
    </p:spTree>
    <p:extLst>
      <p:ext uri="{BB962C8B-B14F-4D97-AF65-F5344CB8AC3E}">
        <p14:creationId xmlns:p14="http://schemas.microsoft.com/office/powerpoint/2010/main" val="4047944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HQS</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19</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5" name="Table 7">
            <a:extLst>
              <a:ext uri="{FF2B5EF4-FFF2-40B4-BE49-F238E27FC236}">
                <a16:creationId xmlns:a16="http://schemas.microsoft.com/office/drawing/2014/main" id="{C556969C-2060-44C3-BE95-0387906CCCBC}"/>
              </a:ext>
            </a:extLst>
          </p:cNvPr>
          <p:cNvGraphicFramePr>
            <a:graphicFrameLocks noGrp="1"/>
          </p:cNvGraphicFramePr>
          <p:nvPr>
            <p:extLst>
              <p:ext uri="{D42A27DB-BD31-4B8C-83A1-F6EECF244321}">
                <p14:modId xmlns:p14="http://schemas.microsoft.com/office/powerpoint/2010/main" val="662723934"/>
              </p:ext>
            </p:extLst>
          </p:nvPr>
        </p:nvGraphicFramePr>
        <p:xfrm>
          <a:off x="1752486" y="1533310"/>
          <a:ext cx="8942408" cy="4720593"/>
        </p:xfrm>
        <a:graphic>
          <a:graphicData uri="http://schemas.openxmlformats.org/drawingml/2006/table">
            <a:tbl>
              <a:tblPr firstRow="1" bandRow="1">
                <a:tableStyleId>{5C22544A-7EE6-4342-B048-85BDC9FD1C3A}</a:tableStyleId>
              </a:tblPr>
              <a:tblGrid>
                <a:gridCol w="4361443">
                  <a:extLst>
                    <a:ext uri="{9D8B030D-6E8A-4147-A177-3AD203B41FA5}">
                      <a16:colId xmlns:a16="http://schemas.microsoft.com/office/drawing/2014/main" val="4024620381"/>
                    </a:ext>
                  </a:extLst>
                </a:gridCol>
                <a:gridCol w="4580965">
                  <a:extLst>
                    <a:ext uri="{9D8B030D-6E8A-4147-A177-3AD203B41FA5}">
                      <a16:colId xmlns:a16="http://schemas.microsoft.com/office/drawing/2014/main" val="4006707434"/>
                    </a:ext>
                  </a:extLst>
                </a:gridCol>
              </a:tblGrid>
              <a:tr h="434027">
                <a:tc gridSpan="2">
                  <a:txBody>
                    <a:bodyPr/>
                    <a:lstStyle/>
                    <a:p>
                      <a:pPr algn="ctr"/>
                      <a:r>
                        <a:rPr lang="en-US" sz="2400" b="1">
                          <a:solidFill>
                            <a:schemeClr val="bg1"/>
                          </a:solidFill>
                        </a:rPr>
                        <a:t>HQS Waivers and Alternative Requirements (pages 12-19)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1445204"/>
                  </a:ext>
                </a:extLst>
              </a:tr>
              <a:tr h="723379">
                <a:tc>
                  <a:txBody>
                    <a:bodyPr/>
                    <a:lstStyle/>
                    <a:p>
                      <a:r>
                        <a:rPr lang="en-US" sz="2200" b="0"/>
                        <a:t>HQS-1: Initial Inspection Requirements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b="0"/>
                        <a:t>HQS-7 PBV Turnover Unit Inspections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6901969"/>
                  </a:ext>
                </a:extLst>
              </a:tr>
              <a:tr h="770891">
                <a:tc>
                  <a:txBody>
                    <a:bodyPr/>
                    <a:lstStyle/>
                    <a:p>
                      <a:r>
                        <a:rPr lang="en-US" sz="2200" b="0"/>
                        <a:t>HQS-2 Project Based Voucher (PBV) Pre-HAP Contract Inspections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b="0"/>
                        <a:t>HQS-8 PBV HAP Contract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6767361"/>
                  </a:ext>
                </a:extLst>
              </a:tr>
              <a:tr h="770891">
                <a:tc>
                  <a:txBody>
                    <a:bodyPr/>
                    <a:lstStyle/>
                    <a:p>
                      <a:r>
                        <a:rPr lang="en-US" sz="2200" b="0"/>
                        <a:t>HQS-3: Initial Inspection Non-Life Threatening Deficiency Options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b="0"/>
                        <a:t>HQS-9 HQS QC Inspections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2217659"/>
                  </a:ext>
                </a:extLst>
              </a:tr>
              <a:tr h="723379">
                <a:tc>
                  <a:txBody>
                    <a:bodyPr/>
                    <a:lstStyle/>
                    <a:p>
                      <a:r>
                        <a:rPr lang="en-US" sz="2200" b="0"/>
                        <a:t>HQS-4 Initial Inspection – </a:t>
                      </a:r>
                    </a:p>
                    <a:p>
                      <a:r>
                        <a:rPr lang="en-US" sz="2200" b="0"/>
                        <a:t>Alternative Inspection Option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b="0"/>
                        <a:t>HQS-10 Space and Security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6224726"/>
                  </a:ext>
                </a:extLst>
              </a:tr>
              <a:tr h="405092">
                <a:tc>
                  <a:txBody>
                    <a:bodyPr/>
                    <a:lstStyle/>
                    <a:p>
                      <a:r>
                        <a:rPr lang="en-US" sz="2200" b="0"/>
                        <a:t>HQS-5 Biennial Inspections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b="0"/>
                        <a:t>HQS-11 Homeownership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980170"/>
                  </a:ext>
                </a:extLst>
              </a:tr>
              <a:tr h="7708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a:t>HQS-6 – HQS Interim Inspections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200" b="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621803"/>
                  </a:ext>
                </a:extLst>
              </a:tr>
            </a:tbl>
          </a:graphicData>
        </a:graphic>
      </p:graphicFrame>
    </p:spTree>
    <p:extLst>
      <p:ext uri="{BB962C8B-B14F-4D97-AF65-F5344CB8AC3E}">
        <p14:creationId xmlns:p14="http://schemas.microsoft.com/office/powerpoint/2010/main" val="1203811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HQS-1</a:t>
            </a:r>
            <a:br>
              <a:rPr lang="en-US" sz="3700" b="1"/>
            </a:br>
            <a:r>
              <a:rPr lang="en-US" sz="3700" b="1"/>
              <a:t>Initial Inspections</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20</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E0B5732-5BBA-4A3D-AA06-CF0E6384F9E9}"/>
              </a:ext>
            </a:extLst>
          </p:cNvPr>
          <p:cNvGraphicFramePr>
            <a:graphicFrameLocks noGrp="1"/>
          </p:cNvGraphicFramePr>
          <p:nvPr>
            <p:extLst>
              <p:ext uri="{D42A27DB-BD31-4B8C-83A1-F6EECF244321}">
                <p14:modId xmlns:p14="http://schemas.microsoft.com/office/powerpoint/2010/main" val="1677815272"/>
              </p:ext>
            </p:extLst>
          </p:nvPr>
        </p:nvGraphicFramePr>
        <p:xfrm>
          <a:off x="653092" y="1774840"/>
          <a:ext cx="10750013" cy="4876800"/>
        </p:xfrm>
        <a:graphic>
          <a:graphicData uri="http://schemas.openxmlformats.org/drawingml/2006/table">
            <a:tbl>
              <a:tblPr firstRow="1" bandRow="1">
                <a:solidFill>
                  <a:srgbClr val="339966"/>
                </a:solidFill>
                <a:tableStyleId>{5C22544A-7EE6-4342-B048-85BDC9FD1C3A}</a:tableStyleId>
              </a:tblPr>
              <a:tblGrid>
                <a:gridCol w="6685765">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726313">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References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extLst>
                  <a:ext uri="{0D108BD9-81ED-4DB2-BD59-A6C34878D82A}">
                    <a16:rowId xmlns:a16="http://schemas.microsoft.com/office/drawing/2014/main" val="3727566427"/>
                  </a:ext>
                </a:extLst>
              </a:tr>
              <a:tr h="2169251">
                <a:tc>
                  <a:txBody>
                    <a:bodyPr/>
                    <a:lstStyle/>
                    <a:p>
                      <a:pPr marL="342900" indent="-342900" hangingPunct="0">
                        <a:buFont typeface="Arial" panose="020B0604020202020204" pitchFamily="34" charset="0"/>
                        <a:buChar char="•"/>
                      </a:pPr>
                      <a:r>
                        <a:rPr lang="en-US" sz="2400"/>
                        <a:t>Instead of conducting an initial inspection, PHAs may place units under HAP contract by relying on the owner’s certification that the owner has no reasonable basis to have knowledge that life-threatening conditions exist in the unit </a:t>
                      </a:r>
                    </a:p>
                    <a:p>
                      <a:pPr marL="800100" lvl="1" indent="-342900" hangingPunct="0">
                        <a:buFont typeface="Arial" panose="020B0604020202020204" pitchFamily="34" charset="0"/>
                        <a:buChar char="•"/>
                      </a:pPr>
                      <a:r>
                        <a:rPr lang="en-US" sz="2000"/>
                        <a:t>At minimum the PHA must require this owner certification but may add other requirements or conditions.</a:t>
                      </a:r>
                    </a:p>
                    <a:p>
                      <a:pPr marL="800100" lvl="1" indent="-342900" hangingPunct="0">
                        <a:buFont typeface="Arial" panose="020B0604020202020204" pitchFamily="34" charset="0"/>
                        <a:buChar char="•"/>
                      </a:pPr>
                      <a:r>
                        <a:rPr lang="en-US" sz="2000"/>
                        <a:t>PHA must conduct an HQS inspection on the unit as soon as reasonably possible but no later than October 31, 2020. </a:t>
                      </a:r>
                    </a:p>
                    <a:p>
                      <a:pPr marL="342900" indent="-342900" hangingPunct="0">
                        <a:buFont typeface="Arial" panose="020B0604020202020204" pitchFamily="34" charset="0"/>
                        <a:buChar char="•"/>
                      </a:pPr>
                      <a:endParaRPr lang="en-US"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Section 8(o)(8)(A)(</a:t>
                      </a:r>
                      <a:r>
                        <a:rPr lang="en-US" sz="1800" kern="1200" err="1">
                          <a:solidFill>
                            <a:schemeClr val="dk1"/>
                          </a:solidFill>
                          <a:effectLst/>
                          <a:latin typeface="+mn-lt"/>
                          <a:ea typeface="+mn-ea"/>
                          <a:cs typeface="+mn-cs"/>
                        </a:rPr>
                        <a:t>i</a:t>
                      </a:r>
                      <a:r>
                        <a:rPr lang="en-US" sz="1800" kern="1200">
                          <a:solidFill>
                            <a:schemeClr val="dk1"/>
                          </a:solidFill>
                          <a:effectLst/>
                          <a:latin typeface="+mn-lt"/>
                          <a:ea typeface="+mn-ea"/>
                          <a:cs typeface="+mn-cs"/>
                        </a:rPr>
                        <a:t>), Section 8(o)(8)(C),</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982.305(a), 982.305(b), 982.405</a:t>
                      </a:r>
                      <a:endParaRPr lang="en-US" sz="1800"/>
                    </a:p>
                    <a:p>
                      <a:pPr marL="0" marR="0" lvl="0" indent="0" algn="l"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4094687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HQS-5</a:t>
            </a:r>
            <a:br>
              <a:rPr lang="en-US" sz="3700" b="1"/>
            </a:br>
            <a:r>
              <a:rPr lang="en-US" sz="3700" b="1"/>
              <a:t> Biennial Inspections</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21</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730E7CCC-5197-4AE7-8E8A-CC1F8912B93A}"/>
              </a:ext>
            </a:extLst>
          </p:cNvPr>
          <p:cNvGraphicFramePr>
            <a:graphicFrameLocks noGrp="1"/>
          </p:cNvGraphicFramePr>
          <p:nvPr>
            <p:extLst>
              <p:ext uri="{D42A27DB-BD31-4B8C-83A1-F6EECF244321}">
                <p14:modId xmlns:p14="http://schemas.microsoft.com/office/powerpoint/2010/main" val="873397659"/>
              </p:ext>
            </p:extLst>
          </p:nvPr>
        </p:nvGraphicFramePr>
        <p:xfrm>
          <a:off x="547167" y="1891766"/>
          <a:ext cx="10750013" cy="3413760"/>
        </p:xfrm>
        <a:graphic>
          <a:graphicData uri="http://schemas.openxmlformats.org/drawingml/2006/table">
            <a:tbl>
              <a:tblPr firstRow="1" bandRow="1">
                <a:solidFill>
                  <a:srgbClr val="339966"/>
                </a:solidFill>
                <a:tableStyleId>{5C22544A-7EE6-4342-B048-85BDC9FD1C3A}</a:tableStyleId>
              </a:tblPr>
              <a:tblGrid>
                <a:gridCol w="6685765">
                  <a:extLst>
                    <a:ext uri="{9D8B030D-6E8A-4147-A177-3AD203B41FA5}">
                      <a16:colId xmlns:a16="http://schemas.microsoft.com/office/drawing/2014/main" val="3096037094"/>
                    </a:ext>
                  </a:extLst>
                </a:gridCol>
                <a:gridCol w="2486578">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725928">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extLst>
                  <a:ext uri="{0D108BD9-81ED-4DB2-BD59-A6C34878D82A}">
                    <a16:rowId xmlns:a16="http://schemas.microsoft.com/office/drawing/2014/main" val="3727566427"/>
                  </a:ext>
                </a:extLst>
              </a:tr>
              <a:tr h="2266070">
                <a:tc>
                  <a:txBody>
                    <a:bodyPr/>
                    <a:lstStyle/>
                    <a:p>
                      <a:pPr marL="342900" indent="-342900" hangingPunct="0">
                        <a:buFont typeface="Arial" panose="020B0604020202020204" pitchFamily="34" charset="0"/>
                        <a:buChar char="•"/>
                      </a:pPr>
                      <a:r>
                        <a:rPr lang="en-US" sz="2400"/>
                        <a:t>PHAs may delay biennial inspections for both tenant-based and PBV units.</a:t>
                      </a:r>
                    </a:p>
                    <a:p>
                      <a:pPr marL="0" indent="0" hangingPunct="0">
                        <a:buFont typeface="Arial" panose="020B0604020202020204" pitchFamily="34" charset="0"/>
                        <a:buNone/>
                      </a:pPr>
                      <a:endParaRPr lang="en-US" sz="2400"/>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400"/>
                        <a:t>All delayed biennial inspections must be completed as soon as reasonably possible but no later than October 31, 2020. </a:t>
                      </a:r>
                    </a:p>
                    <a:p>
                      <a:pPr hangingPunct="0"/>
                      <a:endParaRPr lang="en-US"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000" kern="1200">
                          <a:solidFill>
                            <a:schemeClr val="dk1"/>
                          </a:solidFill>
                          <a:effectLst/>
                          <a:latin typeface="+mn-lt"/>
                          <a:ea typeface="+mn-ea"/>
                          <a:cs typeface="+mn-cs"/>
                        </a:rPr>
                        <a:t>Section 8(o)(D)</a:t>
                      </a:r>
                    </a:p>
                    <a:p>
                      <a:pPr marL="342900" marR="0" lvl="0" indent="-34290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000" kern="1200">
                          <a:solidFill>
                            <a:schemeClr val="dk1"/>
                          </a:solidFill>
                          <a:effectLst/>
                          <a:latin typeface="+mn-lt"/>
                          <a:ea typeface="+mn-ea"/>
                          <a:cs typeface="+mn-cs"/>
                        </a:rPr>
                        <a:t>24 CFR 982.405(a), 983.103(d)</a:t>
                      </a:r>
                      <a:endParaRPr lang="en-US" sz="2000"/>
                    </a:p>
                    <a:p>
                      <a:pPr marL="0" marR="0" lvl="0" indent="0" algn="l" defTabSz="914400" rtl="0" eaLnBrk="1" fontAlgn="auto" latinLnBrk="0" hangingPunct="0">
                        <a:lnSpc>
                          <a:spcPct val="100000"/>
                        </a:lnSpc>
                        <a:spcBef>
                          <a:spcPts val="0"/>
                        </a:spcBef>
                        <a:spcAft>
                          <a:spcPts val="0"/>
                        </a:spcAft>
                        <a:buClrTx/>
                        <a:buSzTx/>
                        <a:buFontTx/>
                        <a:buNone/>
                        <a:tabLst/>
                        <a:defRPr/>
                      </a:pPr>
                      <a:endParaRPr lang="en-US" sz="20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20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200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461471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700" b="1"/>
              <a:t>HQS-6</a:t>
            </a:r>
            <a:br>
              <a:rPr lang="en-US" sz="3700" b="1"/>
            </a:br>
            <a:r>
              <a:rPr lang="en-US" sz="3700" b="1"/>
              <a:t> Interim Inspections</a:t>
            </a:r>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22</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52D79D48-7472-4196-B186-868F4175E1E5}"/>
              </a:ext>
            </a:extLst>
          </p:cNvPr>
          <p:cNvGraphicFramePr>
            <a:graphicFrameLocks noGrp="1"/>
          </p:cNvGraphicFramePr>
          <p:nvPr>
            <p:extLst>
              <p:ext uri="{D42A27DB-BD31-4B8C-83A1-F6EECF244321}">
                <p14:modId xmlns:p14="http://schemas.microsoft.com/office/powerpoint/2010/main" val="2639071248"/>
              </p:ext>
            </p:extLst>
          </p:nvPr>
        </p:nvGraphicFramePr>
        <p:xfrm>
          <a:off x="622382" y="1443146"/>
          <a:ext cx="10750013" cy="5212080"/>
        </p:xfrm>
        <a:graphic>
          <a:graphicData uri="http://schemas.openxmlformats.org/drawingml/2006/table">
            <a:tbl>
              <a:tblPr firstRow="1" bandRow="1">
                <a:solidFill>
                  <a:srgbClr val="339966"/>
                </a:solidFill>
                <a:tableStyleId>{5C22544A-7EE6-4342-B048-85BDC9FD1C3A}</a:tableStyleId>
              </a:tblPr>
              <a:tblGrid>
                <a:gridCol w="7060372">
                  <a:extLst>
                    <a:ext uri="{9D8B030D-6E8A-4147-A177-3AD203B41FA5}">
                      <a16:colId xmlns:a16="http://schemas.microsoft.com/office/drawing/2014/main" val="3096037094"/>
                    </a:ext>
                  </a:extLst>
                </a:gridCol>
                <a:gridCol w="2111971">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617856">
                <a:tc>
                  <a:txBody>
                    <a:bodyPr/>
                    <a:lstStyle/>
                    <a:p>
                      <a:pPr algn="ctr"/>
                      <a:r>
                        <a:rPr lang="en-US" sz="24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tc>
                  <a:txBody>
                    <a:bodyPr/>
                    <a:lstStyle/>
                    <a:p>
                      <a:pPr algn="ctr"/>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80">
                        <a:alpha val="74902"/>
                      </a:srgbClr>
                    </a:solidFill>
                  </a:tcPr>
                </a:tc>
                <a:extLst>
                  <a:ext uri="{0D108BD9-81ED-4DB2-BD59-A6C34878D82A}">
                    <a16:rowId xmlns:a16="http://schemas.microsoft.com/office/drawing/2014/main" val="3727566427"/>
                  </a:ext>
                </a:extLst>
              </a:tr>
              <a:tr h="2266070">
                <a:tc>
                  <a:txBody>
                    <a:bodyPr/>
                    <a:lstStyle/>
                    <a:p>
                      <a:pPr marL="285750" indent="-285750" hangingPunct="0">
                        <a:buFont typeface="Arial" panose="020B0604020202020204" pitchFamily="34" charset="0"/>
                        <a:buChar char="•"/>
                      </a:pPr>
                      <a:r>
                        <a:rPr lang="en-US" sz="2400"/>
                        <a:t>HUD is waiving the requirement that PHAs must inspect units with reported life-threatening conditions within 24 hours or other conditions within 15 days and establishing these alternative requirements:</a:t>
                      </a:r>
                    </a:p>
                    <a:p>
                      <a:pPr marL="742950" lvl="1" indent="-285750" hangingPunct="0">
                        <a:buFont typeface="Arial" panose="020B0604020202020204" pitchFamily="34" charset="0"/>
                        <a:buChar char="•"/>
                      </a:pPr>
                      <a:r>
                        <a:rPr lang="en-US" sz="1800"/>
                        <a:t>For life-threatening deficiencies, PHA must notify the owner of the reported life-threatening deficiency and owner must either correct the life-threatening deficiency within 24 hours of the PHA notification or provide documentation (e.g., text or email a photo to the PHA) that the reported deficiency does not exist.  </a:t>
                      </a:r>
                    </a:p>
                    <a:p>
                      <a:pPr marL="742950" lvl="1" indent="-285750" hangingPunct="0">
                        <a:buFont typeface="Arial" panose="020B0604020202020204" pitchFamily="34" charset="0"/>
                        <a:buChar char="•"/>
                      </a:pPr>
                      <a:r>
                        <a:rPr lang="en-US" sz="1800"/>
                        <a:t>For non-life-threatening deficiencies, PHA must notify the owner of the reported deficiency within 30 days and the owner must either make the repair or document that the deficiency does not exist within 30 days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Section 8(o)(8)(F)</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effectLst/>
                          <a:latin typeface="+mn-lt"/>
                          <a:ea typeface="+mn-ea"/>
                          <a:cs typeface="+mn-cs"/>
                        </a:rPr>
                        <a:t>24 CFR §§ 982.405(g), 983.103(e) </a:t>
                      </a:r>
                    </a:p>
                    <a:p>
                      <a:pPr marL="0" marR="0" lvl="0" indent="0" algn="l"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2616367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144248"/>
            <a:ext cx="8539242" cy="1325563"/>
          </a:xfrm>
        </p:spPr>
        <p:txBody>
          <a:bodyPr>
            <a:normAutofit fontScale="90000"/>
          </a:bodyPr>
          <a:lstStyle/>
          <a:p>
            <a:pPr algn="r"/>
            <a:r>
              <a:rPr lang="en-US" sz="3700" b="1" dirty="0"/>
              <a:t>HCV-10</a:t>
            </a:r>
            <a:br>
              <a:rPr lang="en-US" sz="3700" b="1" dirty="0"/>
            </a:br>
            <a:r>
              <a:rPr lang="en-US" sz="3700" b="1" dirty="0"/>
              <a:t>Family Unification Program &amp; Foster Youth to Independence</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909818"/>
            <a:ext cx="11314545" cy="4811657"/>
          </a:xfrm>
        </p:spPr>
        <p:txBody>
          <a:bodyPr vert="horz" lIns="91440" tIns="45720" rIns="91440" bIns="45720" rtlCol="0" anchor="t">
            <a:normAutofit/>
          </a:bodyPr>
          <a:lstStyle/>
          <a:p>
            <a:endParaRPr lang="en-US"/>
          </a:p>
          <a:p>
            <a:endParaRPr lang="en-US"/>
          </a:p>
          <a:p>
            <a:pPr marL="0" indent="0" hangingPunct="0">
              <a:buNone/>
            </a:pPr>
            <a:endParaRPr lang="en-US"/>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23</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6C55CA6-3C3F-4F8B-A669-65F3538BD565}"/>
              </a:ext>
            </a:extLst>
          </p:cNvPr>
          <p:cNvGraphicFramePr>
            <a:graphicFrameLocks noGrp="1"/>
          </p:cNvGraphicFramePr>
          <p:nvPr>
            <p:extLst>
              <p:ext uri="{D42A27DB-BD31-4B8C-83A1-F6EECF244321}">
                <p14:modId xmlns:p14="http://schemas.microsoft.com/office/powerpoint/2010/main" val="213756582"/>
              </p:ext>
            </p:extLst>
          </p:nvPr>
        </p:nvGraphicFramePr>
        <p:xfrm>
          <a:off x="609056" y="1780848"/>
          <a:ext cx="10750013" cy="3028070"/>
        </p:xfrm>
        <a:graphic>
          <a:graphicData uri="http://schemas.openxmlformats.org/drawingml/2006/table">
            <a:tbl>
              <a:tblPr firstRow="1" bandRow="1">
                <a:solidFill>
                  <a:srgbClr val="339966"/>
                </a:solidFill>
                <a:tableStyleId>{5C22544A-7EE6-4342-B048-85BDC9FD1C3A}</a:tableStyleId>
              </a:tblPr>
              <a:tblGrid>
                <a:gridCol w="7060372">
                  <a:extLst>
                    <a:ext uri="{9D8B030D-6E8A-4147-A177-3AD203B41FA5}">
                      <a16:colId xmlns:a16="http://schemas.microsoft.com/office/drawing/2014/main" val="3096037094"/>
                    </a:ext>
                  </a:extLst>
                </a:gridCol>
                <a:gridCol w="2111971">
                  <a:extLst>
                    <a:ext uri="{9D8B030D-6E8A-4147-A177-3AD203B41FA5}">
                      <a16:colId xmlns:a16="http://schemas.microsoft.com/office/drawing/2014/main" val="2862858765"/>
                    </a:ext>
                  </a:extLst>
                </a:gridCol>
                <a:gridCol w="1577670">
                  <a:extLst>
                    <a:ext uri="{9D8B030D-6E8A-4147-A177-3AD203B41FA5}">
                      <a16:colId xmlns:a16="http://schemas.microsoft.com/office/drawing/2014/main" val="1897970496"/>
                    </a:ext>
                  </a:extLst>
                </a:gridCol>
              </a:tblGrid>
              <a:tr h="514116">
                <a:tc>
                  <a:txBody>
                    <a:bodyPr/>
                    <a:lstStyle/>
                    <a:p>
                      <a:pPr algn="ctr"/>
                      <a:r>
                        <a:rPr lang="en-US" sz="22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References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2266070">
                <a:tc>
                  <a:txBody>
                    <a:bodyPr/>
                    <a:lstStyle/>
                    <a:p>
                      <a:pPr marL="342900" indent="-342900">
                        <a:buFont typeface="Arial" panose="020B0604020202020204" pitchFamily="34" charset="0"/>
                        <a:buChar char="•"/>
                      </a:pPr>
                      <a:r>
                        <a:rPr lang="en-US" sz="2400"/>
                        <a:t>PHAs may execute a HAP contract on behalf of any otherwise eligible FUP youth not more than 25 years of age (not yet reached their 26</a:t>
                      </a:r>
                      <a:r>
                        <a:rPr lang="en-US" sz="2400" baseline="30000"/>
                        <a:t>th</a:t>
                      </a:r>
                      <a:r>
                        <a:rPr lang="en-US" sz="2400"/>
                        <a:t> birthday).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 Section 8(x)(2) </a:t>
                      </a:r>
                      <a:endParaRPr lang="en-US" sz="1800"/>
                    </a:p>
                    <a:p>
                      <a:pPr marL="0" marR="0" lvl="0" indent="0" algn="l"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p>
                      <a:pPr marL="0" marR="0" lvl="0" indent="0" algn="ctr" defTabSz="914400" rtl="0" eaLnBrk="1" fontAlgn="auto" latinLnBrk="0" hangingPunct="0">
                        <a:lnSpc>
                          <a:spcPct val="100000"/>
                        </a:lnSpc>
                        <a:spcBef>
                          <a:spcPts val="0"/>
                        </a:spcBef>
                        <a:spcAft>
                          <a:spcPts val="0"/>
                        </a:spcAft>
                        <a:buClrTx/>
                        <a:buSzTx/>
                        <a:buFontTx/>
                        <a:buNone/>
                        <a:tabLst/>
                        <a:defRPr/>
                      </a:pPr>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bl>
          </a:graphicData>
        </a:graphic>
      </p:graphicFrame>
    </p:spTree>
    <p:extLst>
      <p:ext uri="{BB962C8B-B14F-4D97-AF65-F5344CB8AC3E}">
        <p14:creationId xmlns:p14="http://schemas.microsoft.com/office/powerpoint/2010/main" val="3288547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br>
              <a:rPr lang="en-US" sz="3700" b="1"/>
            </a:br>
            <a:r>
              <a:rPr lang="en-US" sz="3700" b="1"/>
              <a:t>Other HCV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909818"/>
            <a:ext cx="11314545" cy="4811657"/>
          </a:xfrm>
        </p:spPr>
        <p:txBody>
          <a:bodyPr vert="horz" lIns="91440" tIns="45720" rIns="91440" bIns="45720" rtlCol="0" anchor="t">
            <a:normAutofit/>
          </a:bodyPr>
          <a:lstStyle/>
          <a:p>
            <a:endParaRPr lang="en-US"/>
          </a:p>
          <a:p>
            <a:endParaRPr lang="en-US"/>
          </a:p>
          <a:p>
            <a:pPr marL="0" indent="0" hangingPunct="0">
              <a:buNone/>
            </a:pPr>
            <a:endParaRPr lang="en-US"/>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24</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6C55CA6-3C3F-4F8B-A669-65F3538BD565}"/>
              </a:ext>
            </a:extLst>
          </p:cNvPr>
          <p:cNvGraphicFramePr>
            <a:graphicFrameLocks noGrp="1"/>
          </p:cNvGraphicFramePr>
          <p:nvPr>
            <p:extLst>
              <p:ext uri="{D42A27DB-BD31-4B8C-83A1-F6EECF244321}">
                <p14:modId xmlns:p14="http://schemas.microsoft.com/office/powerpoint/2010/main" val="1964544631"/>
              </p:ext>
            </p:extLst>
          </p:nvPr>
        </p:nvGraphicFramePr>
        <p:xfrm>
          <a:off x="609055" y="1780848"/>
          <a:ext cx="10804420" cy="2941005"/>
        </p:xfrm>
        <a:graphic>
          <a:graphicData uri="http://schemas.openxmlformats.org/drawingml/2006/table">
            <a:tbl>
              <a:tblPr firstRow="1" bandRow="1">
                <a:solidFill>
                  <a:srgbClr val="339966"/>
                </a:solidFill>
                <a:tableStyleId>{5C22544A-7EE6-4342-B048-85BDC9FD1C3A}</a:tableStyleId>
              </a:tblPr>
              <a:tblGrid>
                <a:gridCol w="9339176">
                  <a:extLst>
                    <a:ext uri="{9D8B030D-6E8A-4147-A177-3AD203B41FA5}">
                      <a16:colId xmlns:a16="http://schemas.microsoft.com/office/drawing/2014/main" val="3096037094"/>
                    </a:ext>
                  </a:extLst>
                </a:gridCol>
                <a:gridCol w="1465244">
                  <a:extLst>
                    <a:ext uri="{9D8B030D-6E8A-4147-A177-3AD203B41FA5}">
                      <a16:colId xmlns:a16="http://schemas.microsoft.com/office/drawing/2014/main" val="1897970496"/>
                    </a:ext>
                  </a:extLst>
                </a:gridCol>
              </a:tblGrid>
              <a:tr h="577995">
                <a:tc>
                  <a:txBody>
                    <a:bodyPr/>
                    <a:lstStyle/>
                    <a:p>
                      <a:pPr algn="ctr"/>
                      <a:r>
                        <a:rPr lang="en-US" sz="22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990285">
                <a:tc>
                  <a:txBody>
                    <a:bodyPr/>
                    <a:lstStyle/>
                    <a:p>
                      <a:pPr hangingPunct="0"/>
                      <a:r>
                        <a:rPr lang="en-US" sz="2400"/>
                        <a:t>PHAs may conduct briefing by other means such as a webcast, video call, or expanded information packet through July 31, 2020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r h="990285">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2400"/>
                        <a:t>PHAs may make changes to voucher extensions even though it has been unable to formally amend its policy in the administrative plan through July 31,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1766062"/>
                  </a:ext>
                </a:extLst>
              </a:tr>
            </a:tbl>
          </a:graphicData>
        </a:graphic>
      </p:graphicFrame>
    </p:spTree>
    <p:extLst>
      <p:ext uri="{BB962C8B-B14F-4D97-AF65-F5344CB8AC3E}">
        <p14:creationId xmlns:p14="http://schemas.microsoft.com/office/powerpoint/2010/main" val="1707590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br>
              <a:rPr lang="en-US" sz="3700" b="1"/>
            </a:br>
            <a:r>
              <a:rPr lang="en-US" sz="3700" b="1"/>
              <a:t>Other HCV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909818"/>
            <a:ext cx="11314545" cy="4811657"/>
          </a:xfrm>
        </p:spPr>
        <p:txBody>
          <a:bodyPr vert="horz" lIns="91440" tIns="45720" rIns="91440" bIns="45720" rtlCol="0" anchor="t">
            <a:normAutofit/>
          </a:bodyPr>
          <a:lstStyle/>
          <a:p>
            <a:endParaRPr lang="en-US"/>
          </a:p>
          <a:p>
            <a:endParaRPr lang="en-US"/>
          </a:p>
          <a:p>
            <a:pPr marL="0" indent="0" hangingPunct="0">
              <a:buNone/>
            </a:pPr>
            <a:endParaRPr lang="en-US"/>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25</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6C55CA6-3C3F-4F8B-A669-65F3538BD565}"/>
              </a:ext>
            </a:extLst>
          </p:cNvPr>
          <p:cNvGraphicFramePr>
            <a:graphicFrameLocks noGrp="1"/>
          </p:cNvGraphicFramePr>
          <p:nvPr>
            <p:extLst>
              <p:ext uri="{D42A27DB-BD31-4B8C-83A1-F6EECF244321}">
                <p14:modId xmlns:p14="http://schemas.microsoft.com/office/powerpoint/2010/main" val="2211112042"/>
              </p:ext>
            </p:extLst>
          </p:nvPr>
        </p:nvGraphicFramePr>
        <p:xfrm>
          <a:off x="587022" y="1607429"/>
          <a:ext cx="10385778" cy="4495485"/>
        </p:xfrm>
        <a:graphic>
          <a:graphicData uri="http://schemas.openxmlformats.org/drawingml/2006/table">
            <a:tbl>
              <a:tblPr firstRow="1" bandRow="1">
                <a:solidFill>
                  <a:srgbClr val="339966"/>
                </a:solidFill>
                <a:tableStyleId>{5C22544A-7EE6-4342-B048-85BDC9FD1C3A}</a:tableStyleId>
              </a:tblPr>
              <a:tblGrid>
                <a:gridCol w="8843417">
                  <a:extLst>
                    <a:ext uri="{9D8B030D-6E8A-4147-A177-3AD203B41FA5}">
                      <a16:colId xmlns:a16="http://schemas.microsoft.com/office/drawing/2014/main" val="3096037094"/>
                    </a:ext>
                  </a:extLst>
                </a:gridCol>
                <a:gridCol w="1542361">
                  <a:extLst>
                    <a:ext uri="{9D8B030D-6E8A-4147-A177-3AD203B41FA5}">
                      <a16:colId xmlns:a16="http://schemas.microsoft.com/office/drawing/2014/main" val="1897970496"/>
                    </a:ext>
                  </a:extLst>
                </a:gridCol>
              </a:tblGrid>
              <a:tr h="577995">
                <a:tc>
                  <a:txBody>
                    <a:bodyPr/>
                    <a:lstStyle/>
                    <a:p>
                      <a:pPr algn="ctr"/>
                      <a:r>
                        <a:rPr lang="en-US" sz="22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990285">
                <a:tc>
                  <a:txBody>
                    <a:bodyPr/>
                    <a:lstStyle/>
                    <a:p>
                      <a:r>
                        <a:rPr lang="en-US" sz="2400"/>
                        <a:t>PHAs may continue HAP when a family is absent from the unit more than 180 due to extenuating circumstances through 12/31/20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r h="990285">
                <a:tc>
                  <a:txBody>
                    <a:bodyPr/>
                    <a:lstStyle/>
                    <a:p>
                      <a:r>
                        <a:rPr lang="en-US" sz="2400"/>
                        <a:t>PHAs may execute HAP contract after 60 days and make housing assistance payments back to the beginning of the lease term. HAP contract must be executed no later than 120 days from the beginning of the lease term through 7/31/20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1766062"/>
                  </a:ext>
                </a:extLst>
              </a:tr>
              <a:tr h="990285">
                <a:tc>
                  <a:txBody>
                    <a:bodyPr/>
                    <a:lstStyle/>
                    <a:p>
                      <a:pPr hangingPunct="0"/>
                      <a:r>
                        <a:rPr lang="en-US" sz="2400"/>
                        <a:t>PHAs</a:t>
                      </a:r>
                      <a:r>
                        <a:rPr lang="en-US" sz="2400" b="1"/>
                        <a:t> </a:t>
                      </a:r>
                      <a:r>
                        <a:rPr lang="en-US" sz="2400"/>
                        <a:t>may extend the period of time following the last payment to the owner that triggers the automatic termination of the HAP contract  through 12/31/20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9899173"/>
                  </a:ext>
                </a:extLst>
              </a:tr>
            </a:tbl>
          </a:graphicData>
        </a:graphic>
      </p:graphicFrame>
    </p:spTree>
    <p:extLst>
      <p:ext uri="{BB962C8B-B14F-4D97-AF65-F5344CB8AC3E}">
        <p14:creationId xmlns:p14="http://schemas.microsoft.com/office/powerpoint/2010/main" val="3199742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br>
              <a:rPr lang="en-US" sz="3700" b="1"/>
            </a:br>
            <a:r>
              <a:rPr lang="en-US" sz="3700" b="1"/>
              <a:t>Other HCV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909818"/>
            <a:ext cx="11314545" cy="4811657"/>
          </a:xfrm>
        </p:spPr>
        <p:txBody>
          <a:bodyPr vert="horz" lIns="91440" tIns="45720" rIns="91440" bIns="45720" rtlCol="0" anchor="t">
            <a:normAutofit/>
          </a:bodyPr>
          <a:lstStyle/>
          <a:p>
            <a:endParaRPr lang="en-US"/>
          </a:p>
          <a:p>
            <a:endParaRPr lang="en-US"/>
          </a:p>
          <a:p>
            <a:pPr marL="0" indent="0" hangingPunct="0">
              <a:buNone/>
            </a:pPr>
            <a:endParaRPr lang="en-US"/>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26</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6C55CA6-3C3F-4F8B-A669-65F3538BD565}"/>
              </a:ext>
            </a:extLst>
          </p:cNvPr>
          <p:cNvGraphicFramePr>
            <a:graphicFrameLocks noGrp="1"/>
          </p:cNvGraphicFramePr>
          <p:nvPr>
            <p:extLst>
              <p:ext uri="{D42A27DB-BD31-4B8C-83A1-F6EECF244321}">
                <p14:modId xmlns:p14="http://schemas.microsoft.com/office/powerpoint/2010/main" val="1705881647"/>
              </p:ext>
            </p:extLst>
          </p:nvPr>
        </p:nvGraphicFramePr>
        <p:xfrm>
          <a:off x="609056" y="1780848"/>
          <a:ext cx="10341710" cy="3870960"/>
        </p:xfrm>
        <a:graphic>
          <a:graphicData uri="http://schemas.openxmlformats.org/drawingml/2006/table">
            <a:tbl>
              <a:tblPr firstRow="1" bandRow="1">
                <a:solidFill>
                  <a:srgbClr val="339966"/>
                </a:solidFill>
                <a:tableStyleId>{5C22544A-7EE6-4342-B048-85BDC9FD1C3A}</a:tableStyleId>
              </a:tblPr>
              <a:tblGrid>
                <a:gridCol w="8964602">
                  <a:extLst>
                    <a:ext uri="{9D8B030D-6E8A-4147-A177-3AD203B41FA5}">
                      <a16:colId xmlns:a16="http://schemas.microsoft.com/office/drawing/2014/main" val="3096037094"/>
                    </a:ext>
                  </a:extLst>
                </a:gridCol>
                <a:gridCol w="1377108">
                  <a:extLst>
                    <a:ext uri="{9D8B030D-6E8A-4147-A177-3AD203B41FA5}">
                      <a16:colId xmlns:a16="http://schemas.microsoft.com/office/drawing/2014/main" val="1897970496"/>
                    </a:ext>
                  </a:extLst>
                </a:gridCol>
              </a:tblGrid>
              <a:tr h="577995">
                <a:tc>
                  <a:txBody>
                    <a:bodyPr/>
                    <a:lstStyle/>
                    <a:p>
                      <a:pPr algn="ctr"/>
                      <a:r>
                        <a:rPr lang="en-US" sz="22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990285">
                <a:tc>
                  <a:txBody>
                    <a:bodyPr/>
                    <a:lstStyle/>
                    <a:p>
                      <a:r>
                        <a:rPr lang="en-US" sz="2400"/>
                        <a:t>PHAs may apply the increased payment standard at any time after the effective date of the increase in the payment standard amount, provided the increased payment standard is used to calculate the HAP no later than the effective date of the family’s first regular reexamination following the change through 12/31/2020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r h="990285">
                <a:tc>
                  <a:txBody>
                    <a:bodyPr/>
                    <a:lstStyle/>
                    <a:p>
                      <a:r>
                        <a:rPr lang="en-US" sz="2400"/>
                        <a:t>PHAs may permit the family to purchase the home without fulfilling the normally applicable pre-assistance homeownership counseling requirements through 7/31/20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1766062"/>
                  </a:ext>
                </a:extLst>
              </a:tr>
            </a:tbl>
          </a:graphicData>
        </a:graphic>
      </p:graphicFrame>
    </p:spTree>
    <p:extLst>
      <p:ext uri="{BB962C8B-B14F-4D97-AF65-F5344CB8AC3E}">
        <p14:creationId xmlns:p14="http://schemas.microsoft.com/office/powerpoint/2010/main" val="2456770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br>
              <a:rPr lang="en-US" sz="3700" b="1"/>
            </a:br>
            <a:r>
              <a:rPr lang="en-US" sz="3700" b="1"/>
              <a:t>Other PH and HCV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438727" y="1909818"/>
            <a:ext cx="11314545" cy="4811657"/>
          </a:xfrm>
        </p:spPr>
        <p:txBody>
          <a:bodyPr vert="horz" lIns="91440" tIns="45720" rIns="91440" bIns="45720" rtlCol="0" anchor="t">
            <a:normAutofit/>
          </a:bodyPr>
          <a:lstStyle/>
          <a:p>
            <a:endParaRPr lang="en-US"/>
          </a:p>
          <a:p>
            <a:endParaRPr lang="en-US"/>
          </a:p>
          <a:p>
            <a:pPr marL="0" indent="0" hangingPunct="0">
              <a:buNone/>
            </a:pPr>
            <a:endParaRPr lang="en-US"/>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p:txBody>
          <a:bodyPr/>
          <a:lstStyle/>
          <a:p>
            <a:fld id="{5AC6E65E-92B5-4B18-BE66-17D27D1D6D0B}" type="slidenum">
              <a:rPr lang="en-US" smtClean="0"/>
              <a:t>27</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8" name="Table 7">
            <a:extLst>
              <a:ext uri="{FF2B5EF4-FFF2-40B4-BE49-F238E27FC236}">
                <a16:creationId xmlns:a16="http://schemas.microsoft.com/office/drawing/2014/main" id="{46C55CA6-3C3F-4F8B-A669-65F3538BD565}"/>
              </a:ext>
            </a:extLst>
          </p:cNvPr>
          <p:cNvGraphicFramePr>
            <a:graphicFrameLocks noGrp="1"/>
          </p:cNvGraphicFramePr>
          <p:nvPr>
            <p:extLst>
              <p:ext uri="{D42A27DB-BD31-4B8C-83A1-F6EECF244321}">
                <p14:modId xmlns:p14="http://schemas.microsoft.com/office/powerpoint/2010/main" val="2010629180"/>
              </p:ext>
            </p:extLst>
          </p:nvPr>
        </p:nvGraphicFramePr>
        <p:xfrm>
          <a:off x="609056" y="1780848"/>
          <a:ext cx="10264592" cy="4129725"/>
        </p:xfrm>
        <a:graphic>
          <a:graphicData uri="http://schemas.openxmlformats.org/drawingml/2006/table">
            <a:tbl>
              <a:tblPr firstRow="1" bandRow="1">
                <a:solidFill>
                  <a:srgbClr val="339966"/>
                </a:solidFill>
                <a:tableStyleId>{5C22544A-7EE6-4342-B048-85BDC9FD1C3A}</a:tableStyleId>
              </a:tblPr>
              <a:tblGrid>
                <a:gridCol w="8744264">
                  <a:extLst>
                    <a:ext uri="{9D8B030D-6E8A-4147-A177-3AD203B41FA5}">
                      <a16:colId xmlns:a16="http://schemas.microsoft.com/office/drawing/2014/main" val="3096037094"/>
                    </a:ext>
                  </a:extLst>
                </a:gridCol>
                <a:gridCol w="1520328">
                  <a:extLst>
                    <a:ext uri="{9D8B030D-6E8A-4147-A177-3AD203B41FA5}">
                      <a16:colId xmlns:a16="http://schemas.microsoft.com/office/drawing/2014/main" val="1897970496"/>
                    </a:ext>
                  </a:extLst>
                </a:gridCol>
              </a:tblGrid>
              <a:tr h="577995">
                <a:tc>
                  <a:txBody>
                    <a:bodyPr/>
                    <a:lstStyle/>
                    <a:p>
                      <a:pPr algn="ctr"/>
                      <a:r>
                        <a:rPr lang="en-US" sz="2200" b="1" kern="1200">
                          <a:solidFill>
                            <a:schemeClr val="lt1"/>
                          </a:solidFill>
                          <a:latin typeface="+mn-lt"/>
                          <a:ea typeface="+mn-ea"/>
                          <a:cs typeface="+mn-cs"/>
                        </a:rPr>
                        <a:t>Waiver 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algn="ctr"/>
                      <a:r>
                        <a:rPr lang="en-US" sz="22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3727566427"/>
                  </a:ext>
                </a:extLst>
              </a:tr>
              <a:tr h="990285">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lang="en-US" sz="2400"/>
                        <a:t>PHAs that open their waiting list between now and 7/31/20 may provide public notice in a voicemail message on its main or general information telephone number and through its 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3704174"/>
                  </a:ext>
                </a:extLst>
              </a:tr>
              <a:tr h="990285">
                <a:tc>
                  <a:txBody>
                    <a:bodyPr/>
                    <a:lstStyle/>
                    <a:p>
                      <a:r>
                        <a:rPr lang="en-US" sz="2400"/>
                        <a:t>Through 12/31/20, PHAs may consider the circumstances surrounding COVID-19 as good cause to extend FSS contracts of participation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3434973"/>
                  </a:ext>
                </a:extLst>
              </a:tr>
              <a:tr h="990285">
                <a:tc>
                  <a:txBody>
                    <a:bodyPr/>
                    <a:lstStyle/>
                    <a:p>
                      <a:pPr hangingPunct="0"/>
                      <a:r>
                        <a:rPr lang="en-US" sz="2400"/>
                        <a:t>Any review and update of utility allowances that were due at some point in time in CY 2020 must be completed by the end of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a:t>22, 26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1766062"/>
                  </a:ext>
                </a:extLst>
              </a:tr>
            </a:tbl>
          </a:graphicData>
        </a:graphic>
      </p:graphicFrame>
    </p:spTree>
    <p:extLst>
      <p:ext uri="{BB962C8B-B14F-4D97-AF65-F5344CB8AC3E}">
        <p14:creationId xmlns:p14="http://schemas.microsoft.com/office/powerpoint/2010/main" val="1249372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PH-5</a:t>
            </a:r>
            <a:br>
              <a:rPr lang="en-US" sz="3600" b="1"/>
            </a:br>
            <a:r>
              <a:rPr lang="en-US" sz="3600" b="1"/>
              <a:t>Community Service </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19904"/>
            <a:ext cx="2743200" cy="365125"/>
          </a:xfrm>
        </p:spPr>
        <p:txBody>
          <a:bodyPr/>
          <a:lstStyle/>
          <a:p>
            <a:fld id="{5AC6E65E-92B5-4B18-BE66-17D27D1D6D0B}" type="slidenum">
              <a:rPr lang="en-US" smtClean="0"/>
              <a:t>28</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4" name="Table 8">
            <a:extLst>
              <a:ext uri="{FF2B5EF4-FFF2-40B4-BE49-F238E27FC236}">
                <a16:creationId xmlns:a16="http://schemas.microsoft.com/office/drawing/2014/main" id="{DE8F3954-C628-4798-9548-0FF8C665ED9D}"/>
              </a:ext>
            </a:extLst>
          </p:cNvPr>
          <p:cNvGraphicFramePr>
            <a:graphicFrameLocks noGrp="1"/>
          </p:cNvGraphicFramePr>
          <p:nvPr>
            <p:extLst>
              <p:ext uri="{D42A27DB-BD31-4B8C-83A1-F6EECF244321}">
                <p14:modId xmlns:p14="http://schemas.microsoft.com/office/powerpoint/2010/main" val="1340740349"/>
              </p:ext>
            </p:extLst>
          </p:nvPr>
        </p:nvGraphicFramePr>
        <p:xfrm>
          <a:off x="508865" y="1533309"/>
          <a:ext cx="10817965" cy="4358640"/>
        </p:xfrm>
        <a:graphic>
          <a:graphicData uri="http://schemas.openxmlformats.org/drawingml/2006/table">
            <a:tbl>
              <a:tblPr firstRow="1" bandRow="1">
                <a:tableStyleId>{5C22544A-7EE6-4342-B048-85BDC9FD1C3A}</a:tableStyleId>
              </a:tblPr>
              <a:tblGrid>
                <a:gridCol w="7935888">
                  <a:extLst>
                    <a:ext uri="{9D8B030D-6E8A-4147-A177-3AD203B41FA5}">
                      <a16:colId xmlns:a16="http://schemas.microsoft.com/office/drawing/2014/main" val="4152625395"/>
                    </a:ext>
                  </a:extLst>
                </a:gridCol>
                <a:gridCol w="1633214">
                  <a:extLst>
                    <a:ext uri="{9D8B030D-6E8A-4147-A177-3AD203B41FA5}">
                      <a16:colId xmlns:a16="http://schemas.microsoft.com/office/drawing/2014/main" val="3294963876"/>
                    </a:ext>
                  </a:extLst>
                </a:gridCol>
                <a:gridCol w="1248863">
                  <a:extLst>
                    <a:ext uri="{9D8B030D-6E8A-4147-A177-3AD203B41FA5}">
                      <a16:colId xmlns:a16="http://schemas.microsoft.com/office/drawing/2014/main" val="1757557774"/>
                    </a:ext>
                  </a:extLst>
                </a:gridCol>
              </a:tblGrid>
              <a:tr h="598456">
                <a:tc>
                  <a:txBody>
                    <a:bodyPr/>
                    <a:lstStyle/>
                    <a:p>
                      <a:pPr marL="0" algn="ctr" defTabSz="914400" rtl="0" eaLnBrk="1" latinLnBrk="0" hangingPunct="1"/>
                      <a:r>
                        <a:rPr lang="en-US" sz="2400" b="1" kern="1200">
                          <a:solidFill>
                            <a:schemeClr val="lt1"/>
                          </a:solidFill>
                          <a:latin typeface="+mn-lt"/>
                          <a:ea typeface="+mn-ea"/>
                          <a:cs typeface="+mn-cs"/>
                        </a:rPr>
                        <a:t>Waiver 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1721490385"/>
                  </a:ext>
                </a:extLst>
              </a:tr>
              <a:tr h="803927">
                <a:tc>
                  <a:txBody>
                    <a:bodyPr/>
                    <a:lstStyle/>
                    <a:p>
                      <a:pPr marL="285750" indent="-285750" hangingPunct="0">
                        <a:buFont typeface="Arial" panose="020B0604020202020204" pitchFamily="34" charset="0"/>
                        <a:buChar char="•"/>
                      </a:pPr>
                      <a:r>
                        <a:rPr lang="en-US" sz="2400"/>
                        <a:t>HUD is waiving this requirement and is alternatively suspending the community service and self-sufficiency requirement. </a:t>
                      </a:r>
                    </a:p>
                    <a:p>
                      <a:pPr marL="742950" lvl="1" indent="-285750" hangingPunct="0">
                        <a:buFont typeface="Arial" panose="020B0604020202020204" pitchFamily="34" charset="0"/>
                        <a:buChar char="•"/>
                      </a:pPr>
                      <a:r>
                        <a:rPr lang="en-US" sz="2200"/>
                        <a:t>If a PHA adopts this waiver, families will not be subject to this requirement until the family’s next annual reexamination. </a:t>
                      </a:r>
                    </a:p>
                    <a:p>
                      <a:pPr marL="742950" lvl="1" indent="-285750" hangingPunct="0">
                        <a:buFont typeface="Arial" panose="020B0604020202020204" pitchFamily="34" charset="0"/>
                        <a:buChar char="•"/>
                      </a:pPr>
                      <a:r>
                        <a:rPr lang="en-US" sz="2200"/>
                        <a:t>Upon the family’s next annual reexamination, PHAs should report on Form HUD-50058 each individual’s CSSR status as either exempt for those that are exempt or pending for those that are otherwise eligible but for which the suspension prevents a housing authority from determining compliance.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Section 12(c)  of 1937 USHA, 24 CFR § 960.603(a) and 960.603(b)</a:t>
                      </a: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2016945"/>
                  </a:ext>
                </a:extLst>
              </a:tr>
            </a:tbl>
          </a:graphicData>
        </a:graphic>
      </p:graphicFrame>
    </p:spTree>
    <p:extLst>
      <p:ext uri="{BB962C8B-B14F-4D97-AF65-F5344CB8AC3E}">
        <p14:creationId xmlns:p14="http://schemas.microsoft.com/office/powerpoint/2010/main" val="4171647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PH-7</a:t>
            </a:r>
            <a:br>
              <a:rPr lang="en-US" sz="3600" b="1"/>
            </a:br>
            <a:r>
              <a:rPr lang="en-US" sz="3600" b="1"/>
              <a:t>Over-income Families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394504"/>
            <a:ext cx="2743200" cy="365125"/>
          </a:xfrm>
        </p:spPr>
        <p:txBody>
          <a:bodyPr/>
          <a:lstStyle/>
          <a:p>
            <a:fld id="{5AC6E65E-92B5-4B18-BE66-17D27D1D6D0B}" type="slidenum">
              <a:rPr lang="en-US" smtClean="0"/>
              <a:t>29</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4" name="Table 8">
            <a:extLst>
              <a:ext uri="{FF2B5EF4-FFF2-40B4-BE49-F238E27FC236}">
                <a16:creationId xmlns:a16="http://schemas.microsoft.com/office/drawing/2014/main" id="{DE8F3954-C628-4798-9548-0FF8C665ED9D}"/>
              </a:ext>
            </a:extLst>
          </p:cNvPr>
          <p:cNvGraphicFramePr>
            <a:graphicFrameLocks noGrp="1"/>
          </p:cNvGraphicFramePr>
          <p:nvPr>
            <p:extLst>
              <p:ext uri="{D42A27DB-BD31-4B8C-83A1-F6EECF244321}">
                <p14:modId xmlns:p14="http://schemas.microsoft.com/office/powerpoint/2010/main" val="3747765919"/>
              </p:ext>
            </p:extLst>
          </p:nvPr>
        </p:nvGraphicFramePr>
        <p:xfrm>
          <a:off x="508865" y="1533309"/>
          <a:ext cx="10817965" cy="4937760"/>
        </p:xfrm>
        <a:graphic>
          <a:graphicData uri="http://schemas.openxmlformats.org/drawingml/2006/table">
            <a:tbl>
              <a:tblPr firstRow="1" bandRow="1">
                <a:tableStyleId>{5C22544A-7EE6-4342-B048-85BDC9FD1C3A}</a:tableStyleId>
              </a:tblPr>
              <a:tblGrid>
                <a:gridCol w="7935888">
                  <a:extLst>
                    <a:ext uri="{9D8B030D-6E8A-4147-A177-3AD203B41FA5}">
                      <a16:colId xmlns:a16="http://schemas.microsoft.com/office/drawing/2014/main" val="4152625395"/>
                    </a:ext>
                  </a:extLst>
                </a:gridCol>
                <a:gridCol w="1633214">
                  <a:extLst>
                    <a:ext uri="{9D8B030D-6E8A-4147-A177-3AD203B41FA5}">
                      <a16:colId xmlns:a16="http://schemas.microsoft.com/office/drawing/2014/main" val="3294963876"/>
                    </a:ext>
                  </a:extLst>
                </a:gridCol>
                <a:gridCol w="1248863">
                  <a:extLst>
                    <a:ext uri="{9D8B030D-6E8A-4147-A177-3AD203B41FA5}">
                      <a16:colId xmlns:a16="http://schemas.microsoft.com/office/drawing/2014/main" val="1757557774"/>
                    </a:ext>
                  </a:extLst>
                </a:gridCol>
              </a:tblGrid>
              <a:tr h="598456">
                <a:tc>
                  <a:txBody>
                    <a:bodyPr/>
                    <a:lstStyle/>
                    <a:p>
                      <a:pPr marL="0" algn="ctr" defTabSz="914400" rtl="0" eaLnBrk="1" latinLnBrk="0" hangingPunct="1"/>
                      <a:r>
                        <a:rPr lang="en-US" sz="2400" b="1" kern="1200">
                          <a:solidFill>
                            <a:schemeClr val="lt1"/>
                          </a:solidFill>
                          <a:latin typeface="+mn-lt"/>
                          <a:ea typeface="+mn-ea"/>
                          <a:cs typeface="+mn-cs"/>
                        </a:rPr>
                        <a:t>Waiver 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1721490385"/>
                  </a:ext>
                </a:extLst>
              </a:tr>
              <a:tr h="803927">
                <a:tc>
                  <a:txBody>
                    <a:bodyPr/>
                    <a:lstStyle/>
                    <a:p>
                      <a:pPr marL="285750" indent="-285750" hangingPunct="0">
                        <a:buFont typeface="Arial" panose="020B0604020202020204" pitchFamily="34" charset="0"/>
                        <a:buChar char="•"/>
                      </a:pPr>
                      <a:r>
                        <a:rPr lang="en-US" sz="2400"/>
                        <a:t>PHAs are required to terminate or charge an alternative rent to families whose income exceeds the program maximum income level for two consecutive years. </a:t>
                      </a:r>
                    </a:p>
                    <a:p>
                      <a:pPr marL="742950" lvl="1" indent="-285750" hangingPunct="0">
                        <a:buFont typeface="Arial" panose="020B0604020202020204" pitchFamily="34" charset="0"/>
                        <a:buChar char="•"/>
                      </a:pPr>
                      <a:r>
                        <a:rPr lang="en-US" sz="2400"/>
                        <a:t>HUD defined the two-year time period as two consecutive reexamination cycles. </a:t>
                      </a:r>
                    </a:p>
                    <a:p>
                      <a:pPr marL="285750" indent="-285750" hangingPunct="0">
                        <a:buFont typeface="Arial" panose="020B0604020202020204" pitchFamily="34" charset="0"/>
                        <a:buChar char="•"/>
                      </a:pPr>
                      <a:r>
                        <a:rPr lang="en-US" sz="2400"/>
                        <a:t>In order to be consistent with the delay in annual reexaminations permitted under waiver PH and HCV-2 HUD is waiving this requirement and is permitting such families to remain in their units until such time that a PHA conducts the next annual income recertification that would impact the family.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400" kern="1200">
                          <a:solidFill>
                            <a:schemeClr val="dk1"/>
                          </a:solidFill>
                          <a:effectLst/>
                          <a:latin typeface="+mn-lt"/>
                          <a:ea typeface="+mn-ea"/>
                          <a:cs typeface="+mn-cs"/>
                        </a:rPr>
                        <a:t>Section 16(a)(5) of the USHA of 1937</a:t>
                      </a:r>
                    </a:p>
                    <a:p>
                      <a:pPr marL="171450" marR="0" lvl="0" indent="-1714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400" kern="1200">
                          <a:solidFill>
                            <a:schemeClr val="dk1"/>
                          </a:solidFill>
                          <a:effectLst/>
                          <a:latin typeface="+mn-lt"/>
                          <a:ea typeface="+mn-ea"/>
                          <a:cs typeface="+mn-cs"/>
                        </a:rPr>
                        <a:t>HOTMA-</a:t>
                      </a:r>
                      <a:r>
                        <a:rPr lang="en-US" sz="1400"/>
                        <a:t>Implementation of the Public Housing Income Limit (83 FR 35490, July 26, 2018)</a:t>
                      </a:r>
                    </a:p>
                    <a:p>
                      <a:pPr marL="171450" marR="0" lvl="0" indent="-1714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400"/>
                        <a:t>Notice PIH 2019-11 </a:t>
                      </a:r>
                    </a:p>
                    <a:p>
                      <a:pPr hangingPunct="0"/>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2016945"/>
                  </a:ext>
                </a:extLst>
              </a:tr>
            </a:tbl>
          </a:graphicData>
        </a:graphic>
      </p:graphicFrame>
    </p:spTree>
    <p:extLst>
      <p:ext uri="{BB962C8B-B14F-4D97-AF65-F5344CB8AC3E}">
        <p14:creationId xmlns:p14="http://schemas.microsoft.com/office/powerpoint/2010/main" val="2448198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Public Housing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381804"/>
            <a:ext cx="2743200" cy="365125"/>
          </a:xfrm>
        </p:spPr>
        <p:txBody>
          <a:bodyPr/>
          <a:lstStyle/>
          <a:p>
            <a:fld id="{5AC6E65E-92B5-4B18-BE66-17D27D1D6D0B}" type="slidenum">
              <a:rPr lang="en-US" smtClean="0"/>
              <a:t>30</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4" name="Table 8">
            <a:extLst>
              <a:ext uri="{FF2B5EF4-FFF2-40B4-BE49-F238E27FC236}">
                <a16:creationId xmlns:a16="http://schemas.microsoft.com/office/drawing/2014/main" id="{DE8F3954-C628-4798-9548-0FF8C665ED9D}"/>
              </a:ext>
            </a:extLst>
          </p:cNvPr>
          <p:cNvGraphicFramePr>
            <a:graphicFrameLocks noGrp="1"/>
          </p:cNvGraphicFramePr>
          <p:nvPr>
            <p:extLst>
              <p:ext uri="{D42A27DB-BD31-4B8C-83A1-F6EECF244321}">
                <p14:modId xmlns:p14="http://schemas.microsoft.com/office/powerpoint/2010/main" val="3536032005"/>
              </p:ext>
            </p:extLst>
          </p:nvPr>
        </p:nvGraphicFramePr>
        <p:xfrm>
          <a:off x="508865" y="1533309"/>
          <a:ext cx="10817965" cy="4297680"/>
        </p:xfrm>
        <a:graphic>
          <a:graphicData uri="http://schemas.openxmlformats.org/drawingml/2006/table">
            <a:tbl>
              <a:tblPr firstRow="1" bandRow="1">
                <a:tableStyleId>{5C22544A-7EE6-4342-B048-85BDC9FD1C3A}</a:tableStyleId>
              </a:tblPr>
              <a:tblGrid>
                <a:gridCol w="7935888">
                  <a:extLst>
                    <a:ext uri="{9D8B030D-6E8A-4147-A177-3AD203B41FA5}">
                      <a16:colId xmlns:a16="http://schemas.microsoft.com/office/drawing/2014/main" val="4152625395"/>
                    </a:ext>
                  </a:extLst>
                </a:gridCol>
                <a:gridCol w="1633214">
                  <a:extLst>
                    <a:ext uri="{9D8B030D-6E8A-4147-A177-3AD203B41FA5}">
                      <a16:colId xmlns:a16="http://schemas.microsoft.com/office/drawing/2014/main" val="3294963876"/>
                    </a:ext>
                  </a:extLst>
                </a:gridCol>
                <a:gridCol w="1248863">
                  <a:extLst>
                    <a:ext uri="{9D8B030D-6E8A-4147-A177-3AD203B41FA5}">
                      <a16:colId xmlns:a16="http://schemas.microsoft.com/office/drawing/2014/main" val="1757557774"/>
                    </a:ext>
                  </a:extLst>
                </a:gridCol>
              </a:tblGrid>
              <a:tr h="598456">
                <a:tc>
                  <a:txBody>
                    <a:bodyPr/>
                    <a:lstStyle/>
                    <a:p>
                      <a:pPr marL="0" algn="ctr" defTabSz="914400" rtl="0" eaLnBrk="1" latinLnBrk="0" hangingPunct="1"/>
                      <a:r>
                        <a:rPr lang="en-US" sz="2400" b="1" kern="1200">
                          <a:solidFill>
                            <a:schemeClr val="lt1"/>
                          </a:solidFill>
                          <a:latin typeface="+mn-lt"/>
                          <a:ea typeface="+mn-ea"/>
                          <a:cs typeface="+mn-cs"/>
                        </a:rPr>
                        <a:t>Waiver 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1721490385"/>
                  </a:ext>
                </a:extLst>
              </a:tr>
              <a:tr h="803927">
                <a:tc>
                  <a:txBody>
                    <a:bodyPr/>
                    <a:lstStyle/>
                    <a:p>
                      <a:pPr marL="0" indent="0">
                        <a:buFont typeface="Arial" panose="020B0604020202020204" pitchFamily="34" charset="0"/>
                        <a:buNone/>
                      </a:pPr>
                      <a:r>
                        <a:rPr lang="en-US" sz="2400"/>
                        <a:t>HUD will waive this requirement to allow for the use of force account labor for modernization activities even if this activity has not been included in the non–high performer PHA’s 5-Year Action Plan through 12/31/20.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24 CFR § 905.314(c)</a:t>
                      </a: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2016945"/>
                  </a:ext>
                </a:extLst>
              </a:tr>
              <a:tr h="579461">
                <a:tc>
                  <a:txBody>
                    <a:bodyPr/>
                    <a:lstStyle/>
                    <a:p>
                      <a:pPr hangingPunct="0"/>
                      <a:r>
                        <a:rPr lang="en-US" sz="2400"/>
                        <a:t>PHAs are required to complete an energy audit for each PHA-owned project not less than once every five years. </a:t>
                      </a:r>
                    </a:p>
                    <a:p>
                      <a:pPr hangingPunct="0"/>
                      <a:r>
                        <a:rPr lang="en-US" sz="2400"/>
                        <a:t>HUD is waiving this requirement and is alternatively suspending the performance of the audits for one year for those that were due before December 31,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24 CFR § 965.302</a:t>
                      </a: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9765536"/>
                  </a:ext>
                </a:extLst>
              </a:tr>
            </a:tbl>
          </a:graphicData>
        </a:graphic>
      </p:graphicFrame>
    </p:spTree>
    <p:extLst>
      <p:ext uri="{BB962C8B-B14F-4D97-AF65-F5344CB8AC3E}">
        <p14:creationId xmlns:p14="http://schemas.microsoft.com/office/powerpoint/2010/main" val="3531644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Public Housing Waivers</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07204"/>
            <a:ext cx="2743200" cy="365125"/>
          </a:xfrm>
        </p:spPr>
        <p:txBody>
          <a:bodyPr/>
          <a:lstStyle/>
          <a:p>
            <a:fld id="{5AC6E65E-92B5-4B18-BE66-17D27D1D6D0B}" type="slidenum">
              <a:rPr lang="en-US" smtClean="0"/>
              <a:t>31</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4" name="Table 8">
            <a:extLst>
              <a:ext uri="{FF2B5EF4-FFF2-40B4-BE49-F238E27FC236}">
                <a16:creationId xmlns:a16="http://schemas.microsoft.com/office/drawing/2014/main" id="{DE8F3954-C628-4798-9548-0FF8C665ED9D}"/>
              </a:ext>
            </a:extLst>
          </p:cNvPr>
          <p:cNvGraphicFramePr>
            <a:graphicFrameLocks noGrp="1"/>
          </p:cNvGraphicFramePr>
          <p:nvPr>
            <p:extLst>
              <p:ext uri="{D42A27DB-BD31-4B8C-83A1-F6EECF244321}">
                <p14:modId xmlns:p14="http://schemas.microsoft.com/office/powerpoint/2010/main" val="2484230145"/>
              </p:ext>
            </p:extLst>
          </p:nvPr>
        </p:nvGraphicFramePr>
        <p:xfrm>
          <a:off x="508865" y="1533309"/>
          <a:ext cx="10817965" cy="5029200"/>
        </p:xfrm>
        <a:graphic>
          <a:graphicData uri="http://schemas.openxmlformats.org/drawingml/2006/table">
            <a:tbl>
              <a:tblPr firstRow="1" bandRow="1">
                <a:tableStyleId>{5C22544A-7EE6-4342-B048-85BDC9FD1C3A}</a:tableStyleId>
              </a:tblPr>
              <a:tblGrid>
                <a:gridCol w="7935888">
                  <a:extLst>
                    <a:ext uri="{9D8B030D-6E8A-4147-A177-3AD203B41FA5}">
                      <a16:colId xmlns:a16="http://schemas.microsoft.com/office/drawing/2014/main" val="4152625395"/>
                    </a:ext>
                  </a:extLst>
                </a:gridCol>
                <a:gridCol w="1633214">
                  <a:extLst>
                    <a:ext uri="{9D8B030D-6E8A-4147-A177-3AD203B41FA5}">
                      <a16:colId xmlns:a16="http://schemas.microsoft.com/office/drawing/2014/main" val="3294963876"/>
                    </a:ext>
                  </a:extLst>
                </a:gridCol>
                <a:gridCol w="1248863">
                  <a:extLst>
                    <a:ext uri="{9D8B030D-6E8A-4147-A177-3AD203B41FA5}">
                      <a16:colId xmlns:a16="http://schemas.microsoft.com/office/drawing/2014/main" val="1757557774"/>
                    </a:ext>
                  </a:extLst>
                </a:gridCol>
              </a:tblGrid>
              <a:tr h="598456">
                <a:tc>
                  <a:txBody>
                    <a:bodyPr/>
                    <a:lstStyle/>
                    <a:p>
                      <a:pPr marL="0" algn="ctr" defTabSz="914400" rtl="0" eaLnBrk="1" latinLnBrk="0" hangingPunct="1"/>
                      <a:r>
                        <a:rPr lang="en-US" sz="2400" b="1" kern="1200">
                          <a:solidFill>
                            <a:schemeClr val="lt1"/>
                          </a:solidFill>
                          <a:latin typeface="+mn-lt"/>
                          <a:ea typeface="+mn-ea"/>
                          <a:cs typeface="+mn-cs"/>
                        </a:rPr>
                        <a:t>Waiver 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1721490385"/>
                  </a:ext>
                </a:extLst>
              </a:tr>
              <a:tr h="803927">
                <a:tc>
                  <a:txBody>
                    <a:bodyPr/>
                    <a:lstStyle/>
                    <a:p>
                      <a:pPr hangingPunct="0"/>
                      <a:r>
                        <a:rPr lang="en-US" sz="2200"/>
                        <a:t>PHAs may delay resident council elections beyond the three-year limit if necessary.  The delayed resident council election must be rescheduled and held as soon as reasonably possible once circumstances permit, after 7/31/20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hangingPunct="0"/>
                      <a:r>
                        <a:rPr lang="en-US" sz="1800" kern="1200">
                          <a:solidFill>
                            <a:schemeClr val="dk1"/>
                          </a:solidFill>
                          <a:effectLst/>
                          <a:latin typeface="+mn-lt"/>
                          <a:ea typeface="+mn-ea"/>
                          <a:cs typeface="+mn-cs"/>
                        </a:rPr>
                        <a:t>24 CFR § 964.130(a)(1)</a:t>
                      </a: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2016945"/>
                  </a:ext>
                </a:extLst>
              </a:tr>
              <a:tr h="579461">
                <a:tc>
                  <a:txBody>
                    <a:bodyPr/>
                    <a:lstStyle/>
                    <a:p>
                      <a:pPr hangingPunct="0"/>
                      <a:r>
                        <a:rPr lang="en-US" sz="2200"/>
                        <a:t>PHAs are required by regulation to provide 30-day notice to impacted families for changes to policies, rules and special charges to families. </a:t>
                      </a:r>
                    </a:p>
                    <a:p>
                      <a:pPr marL="342900" indent="-342900" hangingPunct="0">
                        <a:buFont typeface="Arial" panose="020B0604020202020204" pitchFamily="34" charset="0"/>
                        <a:buChar char="•"/>
                      </a:pPr>
                      <a:r>
                        <a:rPr lang="en-US" sz="2200"/>
                        <a:t>Through 7/31/20, HUD is waiving the requirement to provide such advance notice, except advance notice must be provided for any changes related to tenant charges</a:t>
                      </a:r>
                    </a:p>
                    <a:p>
                      <a:pPr marL="342900" indent="-342900" hangingPunct="0">
                        <a:buFont typeface="Arial" panose="020B0604020202020204" pitchFamily="34" charset="0"/>
                        <a:buChar char="•"/>
                      </a:pPr>
                      <a:r>
                        <a:rPr lang="en-US" sz="2200"/>
                        <a:t>PHAs must still provide adequate notification to impacted families within 30 days of making such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hangingPunct="0"/>
                      <a:r>
                        <a:rPr lang="en-US" sz="1800" kern="1200">
                          <a:solidFill>
                            <a:schemeClr val="dk1"/>
                          </a:solidFill>
                          <a:effectLst/>
                          <a:latin typeface="+mn-lt"/>
                          <a:ea typeface="+mn-ea"/>
                          <a:cs typeface="+mn-cs"/>
                        </a:rPr>
                        <a:t>24 CFR § 966.5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9765536"/>
                  </a:ext>
                </a:extLst>
              </a:tr>
            </a:tbl>
          </a:graphicData>
        </a:graphic>
      </p:graphicFrame>
    </p:spTree>
    <p:extLst>
      <p:ext uri="{BB962C8B-B14F-4D97-AF65-F5344CB8AC3E}">
        <p14:creationId xmlns:p14="http://schemas.microsoft.com/office/powerpoint/2010/main" val="3961233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C0A-4ED8-4ADF-BE2B-3AFE281063AF}"/>
              </a:ext>
            </a:extLst>
          </p:cNvPr>
          <p:cNvSpPr>
            <a:spLocks noGrp="1"/>
          </p:cNvSpPr>
          <p:nvPr>
            <p:ph type="title"/>
          </p:nvPr>
        </p:nvSpPr>
        <p:spPr>
          <a:xfrm>
            <a:off x="3143893" y="82604"/>
            <a:ext cx="8539242" cy="1325563"/>
          </a:xfrm>
        </p:spPr>
        <p:txBody>
          <a:bodyPr>
            <a:normAutofit/>
          </a:bodyPr>
          <a:lstStyle/>
          <a:p>
            <a:pPr algn="r"/>
            <a:r>
              <a:rPr lang="en-US" sz="3600" b="1"/>
              <a:t>Designated Housing Plan</a:t>
            </a:r>
          </a:p>
        </p:txBody>
      </p:sp>
      <p:sp>
        <p:nvSpPr>
          <p:cNvPr id="6" name="Content Placeholder 2">
            <a:extLst>
              <a:ext uri="{FF2B5EF4-FFF2-40B4-BE49-F238E27FC236}">
                <a16:creationId xmlns:a16="http://schemas.microsoft.com/office/drawing/2014/main" id="{2A03D0BF-709A-45E0-9FF5-ECE5E5982360}"/>
              </a:ext>
            </a:extLst>
          </p:cNvPr>
          <p:cNvSpPr>
            <a:spLocks noGrp="1"/>
          </p:cNvSpPr>
          <p:nvPr>
            <p:ph idx="1"/>
          </p:nvPr>
        </p:nvSpPr>
        <p:spPr>
          <a:xfrm>
            <a:off x="368590" y="1751340"/>
            <a:ext cx="11314545" cy="4811657"/>
          </a:xfrm>
        </p:spPr>
        <p:txBody>
          <a:bodyPr vert="horz" lIns="91440" tIns="45720" rIns="91440" bIns="45720" rtlCol="0" anchor="t">
            <a:normAutofit/>
          </a:bodyPr>
          <a:lstStyle/>
          <a:p>
            <a:endParaRPr lang="en-US" sz="3200"/>
          </a:p>
          <a:p>
            <a:pPr lvl="1"/>
            <a:endParaRPr lang="en-US" sz="2800"/>
          </a:p>
          <a:p>
            <a:pPr marL="0" indent="0">
              <a:buNone/>
            </a:pPr>
            <a:endParaRPr lang="en-US" sz="3200" b="1"/>
          </a:p>
          <a:p>
            <a:pPr marL="0" indent="0">
              <a:buNone/>
            </a:pPr>
            <a:endParaRPr lang="en-US" sz="3200" b="1"/>
          </a:p>
          <a:p>
            <a:pPr marL="0" indent="0">
              <a:buNone/>
            </a:pPr>
            <a:endParaRPr lang="en-US" sz="2800" b="1"/>
          </a:p>
        </p:txBody>
      </p:sp>
      <p:sp>
        <p:nvSpPr>
          <p:cNvPr id="3" name="Slide Number Placeholder 2">
            <a:extLst>
              <a:ext uri="{FF2B5EF4-FFF2-40B4-BE49-F238E27FC236}">
                <a16:creationId xmlns:a16="http://schemas.microsoft.com/office/drawing/2014/main" id="{7A190FA6-F709-487D-91EF-87249B2CE570}"/>
              </a:ext>
            </a:extLst>
          </p:cNvPr>
          <p:cNvSpPr>
            <a:spLocks noGrp="1"/>
          </p:cNvSpPr>
          <p:nvPr>
            <p:ph type="sldNum" sz="quarter" idx="12"/>
          </p:nvPr>
        </p:nvSpPr>
        <p:spPr>
          <a:xfrm>
            <a:off x="9360613" y="6458004"/>
            <a:ext cx="2743200" cy="365125"/>
          </a:xfrm>
        </p:spPr>
        <p:txBody>
          <a:bodyPr/>
          <a:lstStyle/>
          <a:p>
            <a:fld id="{5AC6E65E-92B5-4B18-BE66-17D27D1D6D0B}" type="slidenum">
              <a:rPr lang="en-US" smtClean="0"/>
              <a:t>32</a:t>
            </a:fld>
            <a:endParaRPr lang="en-US"/>
          </a:p>
        </p:txBody>
      </p:sp>
      <p:pic>
        <p:nvPicPr>
          <p:cNvPr id="7" name="Picture 6">
            <a:extLst>
              <a:ext uri="{FF2B5EF4-FFF2-40B4-BE49-F238E27FC236}">
                <a16:creationId xmlns:a16="http://schemas.microsoft.com/office/drawing/2014/main" id="{83368AAE-6DF5-478C-866A-ABFC2AD9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8"/>
            <a:ext cx="3957035" cy="1148316"/>
          </a:xfrm>
          <a:prstGeom prst="rect">
            <a:avLst/>
          </a:prstGeom>
        </p:spPr>
      </p:pic>
      <p:graphicFrame>
        <p:nvGraphicFramePr>
          <p:cNvPr id="4" name="Table 8">
            <a:extLst>
              <a:ext uri="{FF2B5EF4-FFF2-40B4-BE49-F238E27FC236}">
                <a16:creationId xmlns:a16="http://schemas.microsoft.com/office/drawing/2014/main" id="{DE8F3954-C628-4798-9548-0FF8C665ED9D}"/>
              </a:ext>
            </a:extLst>
          </p:cNvPr>
          <p:cNvGraphicFramePr>
            <a:graphicFrameLocks noGrp="1"/>
          </p:cNvGraphicFramePr>
          <p:nvPr>
            <p:extLst>
              <p:ext uri="{D42A27DB-BD31-4B8C-83A1-F6EECF244321}">
                <p14:modId xmlns:p14="http://schemas.microsoft.com/office/powerpoint/2010/main" val="3028542356"/>
              </p:ext>
            </p:extLst>
          </p:nvPr>
        </p:nvGraphicFramePr>
        <p:xfrm>
          <a:off x="508865" y="1533309"/>
          <a:ext cx="10817965" cy="4937760"/>
        </p:xfrm>
        <a:graphic>
          <a:graphicData uri="http://schemas.openxmlformats.org/drawingml/2006/table">
            <a:tbl>
              <a:tblPr firstRow="1" bandRow="1">
                <a:tableStyleId>{5C22544A-7EE6-4342-B048-85BDC9FD1C3A}</a:tableStyleId>
              </a:tblPr>
              <a:tblGrid>
                <a:gridCol w="7935888">
                  <a:extLst>
                    <a:ext uri="{9D8B030D-6E8A-4147-A177-3AD203B41FA5}">
                      <a16:colId xmlns:a16="http://schemas.microsoft.com/office/drawing/2014/main" val="4152625395"/>
                    </a:ext>
                  </a:extLst>
                </a:gridCol>
                <a:gridCol w="1633214">
                  <a:extLst>
                    <a:ext uri="{9D8B030D-6E8A-4147-A177-3AD203B41FA5}">
                      <a16:colId xmlns:a16="http://schemas.microsoft.com/office/drawing/2014/main" val="3294963876"/>
                    </a:ext>
                  </a:extLst>
                </a:gridCol>
                <a:gridCol w="1248863">
                  <a:extLst>
                    <a:ext uri="{9D8B030D-6E8A-4147-A177-3AD203B41FA5}">
                      <a16:colId xmlns:a16="http://schemas.microsoft.com/office/drawing/2014/main" val="1757557774"/>
                    </a:ext>
                  </a:extLst>
                </a:gridCol>
              </a:tblGrid>
              <a:tr h="598456">
                <a:tc>
                  <a:txBody>
                    <a:bodyPr/>
                    <a:lstStyle/>
                    <a:p>
                      <a:pPr marL="0" algn="ctr" defTabSz="914400" rtl="0" eaLnBrk="1" latinLnBrk="0" hangingPunct="1"/>
                      <a:r>
                        <a:rPr lang="en-US" sz="2400" b="1" kern="1200">
                          <a:solidFill>
                            <a:schemeClr val="lt1"/>
                          </a:solidFill>
                          <a:latin typeface="+mn-lt"/>
                          <a:ea typeface="+mn-ea"/>
                          <a:cs typeface="+mn-cs"/>
                        </a:rPr>
                        <a:t>Waiver Summary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tc>
                  <a:txBody>
                    <a:bodyPr/>
                    <a:lstStyle/>
                    <a:p>
                      <a:pPr marL="0" algn="ctr" defTabSz="914400" rtl="0" eaLnBrk="1" latinLnBrk="0" hangingPunct="1"/>
                      <a:r>
                        <a:rPr lang="en-US" sz="2400" b="1" kern="1200">
                          <a:solidFill>
                            <a:schemeClr val="lt1"/>
                          </a:solidFill>
                          <a:latin typeface="+mn-lt"/>
                          <a:ea typeface="+mn-ea"/>
                          <a:cs typeface="+mn-cs"/>
                        </a:rPr>
                        <a:t>Page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3366">
                        <a:alpha val="74902"/>
                      </a:srgbClr>
                    </a:solidFill>
                  </a:tcPr>
                </a:tc>
                <a:extLst>
                  <a:ext uri="{0D108BD9-81ED-4DB2-BD59-A6C34878D82A}">
                    <a16:rowId xmlns:a16="http://schemas.microsoft.com/office/drawing/2014/main" val="1721490385"/>
                  </a:ext>
                </a:extLst>
              </a:tr>
              <a:tr h="579461">
                <a:tc>
                  <a:txBody>
                    <a:bodyPr/>
                    <a:lstStyle/>
                    <a:p>
                      <a:pPr hangingPunct="0"/>
                      <a:r>
                        <a:rPr lang="en-US" sz="2400"/>
                        <a:t>For PHAs that have submitted a Designated Housing Plan, under existing statute if HUD does not respond within 60 days the plan is considered accepted.  </a:t>
                      </a:r>
                    </a:p>
                    <a:p>
                      <a:pPr marL="342900" indent="-342900" hangingPunct="0">
                        <a:buFont typeface="Arial" panose="020B0604020202020204" pitchFamily="34" charset="0"/>
                        <a:buChar char="•"/>
                      </a:pPr>
                      <a:r>
                        <a:rPr lang="en-US" sz="2400"/>
                        <a:t>HUD is temporarily waiving this deadline to ensure that it can review and adequately address any fair housing concerns but will complete Designated Housing Plan reviews as expeditiously as possible. </a:t>
                      </a:r>
                    </a:p>
                    <a:p>
                      <a:pPr marL="342900" indent="-342900" hangingPunct="0">
                        <a:buFont typeface="Arial" panose="020B0604020202020204" pitchFamily="34" charset="0"/>
                        <a:buChar char="•"/>
                      </a:pPr>
                      <a:r>
                        <a:rPr lang="en-US" sz="2400"/>
                        <a:t>HUD is waiving the 60-day notification requirement for those plans submitted after March 1, 2020 through July 31, 2020</a:t>
                      </a:r>
                    </a:p>
                    <a:p>
                      <a:pPr hangingPunct="0"/>
                      <a:endParaRPr lang="en-US"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Section 7(e)(1)  of 1937 USHA</a:t>
                      </a:r>
                      <a:endParaRPr lang="en-US" sz="1800"/>
                    </a:p>
                    <a:p>
                      <a:endParaRPr lang="en-US"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9473859"/>
                  </a:ext>
                </a:extLst>
              </a:tr>
            </a:tbl>
          </a:graphicData>
        </a:graphic>
      </p:graphicFrame>
    </p:spTree>
    <p:extLst>
      <p:ext uri="{BB962C8B-B14F-4D97-AF65-F5344CB8AC3E}">
        <p14:creationId xmlns:p14="http://schemas.microsoft.com/office/powerpoint/2010/main" val="640755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591630"/>
            <a:ext cx="10515600" cy="4867536"/>
          </a:xfrm>
        </p:spPr>
        <p:txBody>
          <a:bodyPr vert="horz" lIns="91440" tIns="45720" rIns="91440" bIns="45720" rtlCol="0" anchor="t">
            <a:normAutofit fontScale="77500" lnSpcReduction="20000"/>
          </a:bodyPr>
          <a:lstStyle/>
          <a:p>
            <a:pPr marL="0" indent="0" algn="ctr">
              <a:lnSpc>
                <a:spcPct val="100000"/>
              </a:lnSpc>
              <a:buNone/>
            </a:pPr>
            <a:endParaRPr lang="en-US" sz="7200" dirty="0"/>
          </a:p>
          <a:p>
            <a:pPr marL="0" indent="0" algn="ctr">
              <a:lnSpc>
                <a:spcPct val="100000"/>
              </a:lnSpc>
              <a:buNone/>
            </a:pPr>
            <a:r>
              <a:rPr lang="en-US" sz="6000" b="1" dirty="0">
                <a:latin typeface="+mj-lt"/>
              </a:rPr>
              <a:t>Questions, Comments, Concerns, Suggestions?</a:t>
            </a:r>
            <a:endParaRPr lang="en-US" sz="6000" b="1" dirty="0">
              <a:latin typeface="+mj-lt"/>
              <a:cs typeface="Calibri Light"/>
            </a:endParaRPr>
          </a:p>
          <a:p>
            <a:pPr marL="0" indent="0" algn="ctr">
              <a:lnSpc>
                <a:spcPct val="100000"/>
              </a:lnSpc>
              <a:buNone/>
            </a:pPr>
            <a:endParaRPr lang="en-US" sz="6000" b="1" dirty="0">
              <a:latin typeface="+mj-lt"/>
            </a:endParaRPr>
          </a:p>
          <a:p>
            <a:pPr marL="0" indent="0" algn="ctr">
              <a:lnSpc>
                <a:spcPct val="100000"/>
              </a:lnSpc>
              <a:buNone/>
            </a:pPr>
            <a:r>
              <a:rPr lang="en-US" sz="6000" dirty="0">
                <a:latin typeface="+mj-lt"/>
              </a:rPr>
              <a:t>After today’s Q&amp;A please email questions to: </a:t>
            </a:r>
            <a:r>
              <a:rPr lang="en-US" sz="6000" dirty="0">
                <a:hlinkClick r:id="rId3"/>
              </a:rPr>
              <a:t>PIH-covidwaivers@hud.gov</a:t>
            </a:r>
            <a:endParaRPr lang="en-US" sz="6000" dirty="0"/>
          </a:p>
          <a:p>
            <a:pPr marL="0" indent="0" algn="ctr">
              <a:lnSpc>
                <a:spcPct val="100000"/>
              </a:lnSpc>
              <a:buNone/>
            </a:pPr>
            <a:endParaRPr lang="en-US" sz="6000" dirty="0">
              <a:latin typeface="+mj-lt"/>
              <a:cs typeface="Calibri Light"/>
            </a:endParaRPr>
          </a:p>
        </p:txBody>
      </p:sp>
      <p:sp>
        <p:nvSpPr>
          <p:cNvPr id="4" name="Slide Number Placeholder 3">
            <a:extLst>
              <a:ext uri="{FF2B5EF4-FFF2-40B4-BE49-F238E27FC236}">
                <a16:creationId xmlns:a16="http://schemas.microsoft.com/office/drawing/2014/main" id="{2FE1BF1D-093F-4CF9-A085-A03777A735AD}"/>
              </a:ext>
            </a:extLst>
          </p:cNvPr>
          <p:cNvSpPr>
            <a:spLocks noGrp="1"/>
          </p:cNvSpPr>
          <p:nvPr>
            <p:ph type="sldNum" sz="quarter" idx="12"/>
          </p:nvPr>
        </p:nvSpPr>
        <p:spPr/>
        <p:txBody>
          <a:bodyPr/>
          <a:lstStyle/>
          <a:p>
            <a:fld id="{5AC6E65E-92B5-4B18-BE66-17D27D1D6D0B}" type="slidenum">
              <a:rPr lang="en-US" smtClean="0"/>
              <a:t>33</a:t>
            </a:fld>
            <a:endParaRPr lang="en-US"/>
          </a:p>
        </p:txBody>
      </p:sp>
      <p:pic>
        <p:nvPicPr>
          <p:cNvPr id="5" name="Picture 4">
            <a:extLst>
              <a:ext uri="{FF2B5EF4-FFF2-40B4-BE49-F238E27FC236}">
                <a16:creationId xmlns:a16="http://schemas.microsoft.com/office/drawing/2014/main" id="{FC677297-680D-486C-B5E3-451E2EA0CA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251622" cy="1524000"/>
          </a:xfrm>
          <a:prstGeom prst="rect">
            <a:avLst/>
          </a:prstGeom>
        </p:spPr>
      </p:pic>
    </p:spTree>
    <p:extLst>
      <p:ext uri="{BB962C8B-B14F-4D97-AF65-F5344CB8AC3E}">
        <p14:creationId xmlns:p14="http://schemas.microsoft.com/office/powerpoint/2010/main" val="3048491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F9C8B1A77D064F8D93F438A9C3C2D3" ma:contentTypeVersion="12" ma:contentTypeDescription="Create a new document." ma:contentTypeScope="" ma:versionID="de5c043d05db57390b4afcbf12307037">
  <xsd:schema xmlns:xsd="http://www.w3.org/2001/XMLSchema" xmlns:xs="http://www.w3.org/2001/XMLSchema" xmlns:p="http://schemas.microsoft.com/office/2006/metadata/properties" xmlns:ns3="d2febb92-d2a4-4789-a18f-401746b6631e" xmlns:ns4="b2b14ef0-cd17-4560-b3c1-76da7fc5e6ee" targetNamespace="http://schemas.microsoft.com/office/2006/metadata/properties" ma:root="true" ma:fieldsID="273cc456b336d8b138aef51e5881459b" ns3:_="" ns4:_="">
    <xsd:import namespace="d2febb92-d2a4-4789-a18f-401746b6631e"/>
    <xsd:import namespace="b2b14ef0-cd17-4560-b3c1-76da7fc5e6e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febb92-d2a4-4789-a18f-401746b663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b14ef0-cd17-4560-b3c1-76da7fc5e6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75AAE9-885B-4D70-BB91-B92D0F71D5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febb92-d2a4-4789-a18f-401746b6631e"/>
    <ds:schemaRef ds:uri="b2b14ef0-cd17-4560-b3c1-76da7fc5e6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BC24AB-4B81-4992-93DA-9506CD9EC569}">
  <ds:schemaRefs>
    <ds:schemaRef ds:uri="http://schemas.microsoft.com/sharepoint/v3/contenttype/forms"/>
  </ds:schemaRefs>
</ds:datastoreItem>
</file>

<file path=customXml/itemProps3.xml><?xml version="1.0" encoding="utf-8"?>
<ds:datastoreItem xmlns:ds="http://schemas.openxmlformats.org/officeDocument/2006/customXml" ds:itemID="{5F89DDCF-6742-41B7-8F92-C11396C35B9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25</TotalTime>
  <Words>2793</Words>
  <Application>Microsoft Office PowerPoint</Application>
  <PresentationFormat>Widescreen</PresentationFormat>
  <Paragraphs>428</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  PIH Notice 2020-05 (CARES Act Waiver Notice)  April 17, 2020</vt:lpstr>
      <vt:lpstr>Agenda</vt:lpstr>
      <vt:lpstr>The CARES Act</vt:lpstr>
      <vt:lpstr>Waivers | Guiding Principles</vt:lpstr>
      <vt:lpstr>Public Housing and  Housing Choice Voucher Programs  Danielle Bastarache Deputy Assistant Secretary  Office of Public Housing and Voucher Programs  Todd Thomas, Director, Office of Public Housing  Robert Dalzell, Team Leader - Office of Capital Improvements Steven Durham, Director, Office of Housing Voucher Programs </vt:lpstr>
      <vt:lpstr>How to Adopt Flexibilities in  PIH Notice 2020-05</vt:lpstr>
      <vt:lpstr>How to Adopt Flexibilities in  PIH Notice 2020-05</vt:lpstr>
      <vt:lpstr>Waiver Availability Period</vt:lpstr>
      <vt:lpstr>PHAS and SEMAP</vt:lpstr>
      <vt:lpstr>Reporting Waivers </vt:lpstr>
      <vt:lpstr>HCV-1, PH-4 Admin Plan and ACOP</vt:lpstr>
      <vt:lpstr>Reporting Waivers </vt:lpstr>
      <vt:lpstr>Reporting Waivers </vt:lpstr>
      <vt:lpstr>PH and HCV -2 Annual Reexaminations: Option 1</vt:lpstr>
      <vt:lpstr>PH and HCV -3 Annual Reexaminations: Option 2 </vt:lpstr>
      <vt:lpstr>PH and HCV -4 Interim Examinations</vt:lpstr>
      <vt:lpstr>Reporting Waivers </vt:lpstr>
      <vt:lpstr>PH-2 Total Development Costs</vt:lpstr>
      <vt:lpstr>HQS</vt:lpstr>
      <vt:lpstr>HQS-1 Initial Inspections</vt:lpstr>
      <vt:lpstr>HQS-5  Biennial Inspections</vt:lpstr>
      <vt:lpstr>HQS-6  Interim Inspections</vt:lpstr>
      <vt:lpstr>HCV-10 Family Unification Program &amp; Foster Youth to Independence</vt:lpstr>
      <vt:lpstr> Other HCV Waivers</vt:lpstr>
      <vt:lpstr> Other HCV Waivers</vt:lpstr>
      <vt:lpstr> Other HCV Waivers</vt:lpstr>
      <vt:lpstr> Other PH and HCV Waivers</vt:lpstr>
      <vt:lpstr>PH-5 Community Service </vt:lpstr>
      <vt:lpstr>PH-7 Over-income Families</vt:lpstr>
      <vt:lpstr>Public Housing Waivers</vt:lpstr>
      <vt:lpstr>Public Housing Waivers</vt:lpstr>
      <vt:lpstr>Designated Housing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PIH Managers Call: Covid-19   March 19, 2020</dc:title>
  <dc:creator>Tremayne</dc:creator>
  <cp:lastModifiedBy>Bell, Alison E</cp:lastModifiedBy>
  <cp:revision>2</cp:revision>
  <cp:lastPrinted>2020-03-18T22:22:38Z</cp:lastPrinted>
  <dcterms:created xsi:type="dcterms:W3CDTF">2020-03-18T18:19:36Z</dcterms:created>
  <dcterms:modified xsi:type="dcterms:W3CDTF">2020-04-16T15:24:22Z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0x010100FEF9C8B1A77D064F8D93F438A9C3C2D3</vt:lpwstr>
  </property>
</Properties>
</file>