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256" r:id="rId6"/>
    <p:sldId id="398" r:id="rId7"/>
    <p:sldId id="401" r:id="rId8"/>
    <p:sldId id="402" r:id="rId9"/>
    <p:sldId id="403" r:id="rId10"/>
    <p:sldId id="404" r:id="rId11"/>
    <p:sldId id="394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4AB51C-9D2E-433D-4A06-70E70F32D867}" name="Manning, Leticia  (HRSA)" initials="M(" userId="S-1-5-21-1575576018-681398725-1848903544-20995" providerId="AD"/>
  <p188:author id="{DDFECE4B-684F-1862-B404-6E1F52F9166D}" name="Hazzard, Elizabeth (HRSA)" initials="H(" userId="S-1-5-21-1575576018-681398725-1848903544-74736" providerId="AD"/>
  <p188:author id="{A0A34E4F-C3D6-5B27-B88B-4DEEBDFDAC01}" name="llana Gordon" initials="lG" userId="c2025457a9768325" providerId="Windows Live"/>
  <p188:author id="{CB9C5DDA-7B9C-5F40-8D2F-E7BEA4A54643}" name="Ann Loeffler" initials="AL" userId="S::Ann_Loeffler@abtassoc.com::9bca0ca7-3562-4fac-9a51-d5d0ad27e5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loomdoost, Yasmin (HRSA)" initials="MY(" lastIdx="9" clrIdx="0">
    <p:extLst>
      <p:ext uri="{19B8F6BF-5375-455C-9EA6-DF929625EA0E}">
        <p15:presenceInfo xmlns:p15="http://schemas.microsoft.com/office/powerpoint/2012/main" userId="S-1-5-21-1575576018-681398725-1848903544-62759" providerId="AD"/>
      </p:ext>
    </p:extLst>
  </p:cmAuthor>
  <p:cmAuthor id="2" name="Innes, Amanda (HRSA)" initials="IA(" lastIdx="8" clrIdx="1">
    <p:extLst>
      <p:ext uri="{19B8F6BF-5375-455C-9EA6-DF929625EA0E}">
        <p15:presenceInfo xmlns:p15="http://schemas.microsoft.com/office/powerpoint/2012/main" userId="S-1-5-21-1575576018-681398725-1848903544-39382" providerId="AD"/>
      </p:ext>
    </p:extLst>
  </p:cmAuthor>
  <p:cmAuthor id="3" name="Manning, Leticia  (HRSA)" initials="M(" lastIdx="6" clrIdx="2">
    <p:extLst>
      <p:ext uri="{19B8F6BF-5375-455C-9EA6-DF929625EA0E}">
        <p15:presenceInfo xmlns:p15="http://schemas.microsoft.com/office/powerpoint/2012/main" userId="S-1-5-21-1575576018-681398725-1848903544-20995" providerId="AD"/>
      </p:ext>
    </p:extLst>
  </p:cmAuthor>
  <p:cmAuthor id="4" name="Hazzard, Elizabeth (HRSA)" initials="H(" lastIdx="1" clrIdx="3">
    <p:extLst>
      <p:ext uri="{19B8F6BF-5375-455C-9EA6-DF929625EA0E}">
        <p15:presenceInfo xmlns:p15="http://schemas.microsoft.com/office/powerpoint/2012/main" userId="S-1-5-21-1575576018-681398725-1848903544-74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2A1"/>
    <a:srgbClr val="9F1C20"/>
    <a:srgbClr val="404040"/>
    <a:srgbClr val="1E3262"/>
    <a:srgbClr val="E09D30"/>
    <a:srgbClr val="157F7D"/>
    <a:srgbClr val="FFDA96"/>
    <a:srgbClr val="414141"/>
    <a:srgbClr val="50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3540D-5967-41E5-91F8-D70835FEE391}" v="5" dt="2023-04-03T21:21:03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102" autoAdjust="0"/>
  </p:normalViewPr>
  <p:slideViewPr>
    <p:cSldViewPr snapToGrid="0">
      <p:cViewPr varScale="1">
        <p:scale>
          <a:sx n="62" d="100"/>
          <a:sy n="62" d="100"/>
        </p:scale>
        <p:origin x="2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678" y="9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nell, Kathryn (HRSA)" userId="c292b688-f4b3-4695-9cfd-e8f16935a515" providerId="ADAL" clId="{B9E3540D-5967-41E5-91F8-D70835FEE391}"/>
    <pc:docChg chg="custSel modSld">
      <pc:chgData name="Karnell, Kathryn (HRSA)" userId="c292b688-f4b3-4695-9cfd-e8f16935a515" providerId="ADAL" clId="{B9E3540D-5967-41E5-91F8-D70835FEE391}" dt="2023-04-03T21:21:03.763" v="79" actId="20577"/>
      <pc:docMkLst>
        <pc:docMk/>
      </pc:docMkLst>
      <pc:sldChg chg="modSp mod">
        <pc:chgData name="Karnell, Kathryn (HRSA)" userId="c292b688-f4b3-4695-9cfd-e8f16935a515" providerId="ADAL" clId="{B9E3540D-5967-41E5-91F8-D70835FEE391}" dt="2023-04-03T21:21:03.763" v="79" actId="20577"/>
        <pc:sldMkLst>
          <pc:docMk/>
          <pc:sldMk cId="1019776741" sldId="394"/>
        </pc:sldMkLst>
        <pc:spChg chg="mod">
          <ac:chgData name="Karnell, Kathryn (HRSA)" userId="c292b688-f4b3-4695-9cfd-e8f16935a515" providerId="ADAL" clId="{B9E3540D-5967-41E5-91F8-D70835FEE391}" dt="2023-04-03T21:21:03.763" v="79" actId="20577"/>
          <ac:spMkLst>
            <pc:docMk/>
            <pc:sldMk cId="1019776741" sldId="394"/>
            <ac:spMk id="8" creationId="{183FC8DF-1D44-3634-AE2A-BCC55FC6DE06}"/>
          </ac:spMkLst>
        </pc:spChg>
      </pc:sldChg>
      <pc:sldChg chg="modSp mod">
        <pc:chgData name="Karnell, Kathryn (HRSA)" userId="c292b688-f4b3-4695-9cfd-e8f16935a515" providerId="ADAL" clId="{B9E3540D-5967-41E5-91F8-D70835FEE391}" dt="2023-03-31T14:29:53.252" v="12" actId="20577"/>
        <pc:sldMkLst>
          <pc:docMk/>
          <pc:sldMk cId="943654704" sldId="398"/>
        </pc:sldMkLst>
        <pc:graphicFrameChg chg="mod modGraphic">
          <ac:chgData name="Karnell, Kathryn (HRSA)" userId="c292b688-f4b3-4695-9cfd-e8f16935a515" providerId="ADAL" clId="{B9E3540D-5967-41E5-91F8-D70835FEE391}" dt="2023-03-31T14:29:53.252" v="12" actId="20577"/>
          <ac:graphicFrameMkLst>
            <pc:docMk/>
            <pc:sldMk cId="943654704" sldId="398"/>
            <ac:graphicFrameMk id="10" creationId="{626065C7-F83B-F5F7-8F07-C6730681086D}"/>
          </ac:graphicFrameMkLst>
        </pc:graphicFrameChg>
      </pc:sldChg>
      <pc:sldChg chg="addSp delSp modSp mod">
        <pc:chgData name="Karnell, Kathryn (HRSA)" userId="c292b688-f4b3-4695-9cfd-e8f16935a515" providerId="ADAL" clId="{B9E3540D-5967-41E5-91F8-D70835FEE391}" dt="2023-03-31T15:01:30.785" v="15" actId="1076"/>
        <pc:sldMkLst>
          <pc:docMk/>
          <pc:sldMk cId="454783866" sldId="401"/>
        </pc:sldMkLst>
        <pc:spChg chg="del">
          <ac:chgData name="Karnell, Kathryn (HRSA)" userId="c292b688-f4b3-4695-9cfd-e8f16935a515" providerId="ADAL" clId="{B9E3540D-5967-41E5-91F8-D70835FEE391}" dt="2023-03-31T15:01:21.001" v="13" actId="478"/>
          <ac:spMkLst>
            <pc:docMk/>
            <pc:sldMk cId="454783866" sldId="401"/>
            <ac:spMk id="4" creationId="{2CAD6F5C-46BF-B089-D08E-8E98D34D2CC3}"/>
          </ac:spMkLst>
        </pc:spChg>
        <pc:spChg chg="add mod">
          <ac:chgData name="Karnell, Kathryn (HRSA)" userId="c292b688-f4b3-4695-9cfd-e8f16935a515" providerId="ADAL" clId="{B9E3540D-5967-41E5-91F8-D70835FEE391}" dt="2023-03-31T15:01:30.785" v="15" actId="1076"/>
          <ac:spMkLst>
            <pc:docMk/>
            <pc:sldMk cId="454783866" sldId="401"/>
            <ac:spMk id="7" creationId="{2FAE73B9-8E56-05C1-BB90-2A29C0670050}"/>
          </ac:spMkLst>
        </pc:spChg>
      </pc:sldChg>
      <pc:sldChg chg="addSp delSp modSp mod">
        <pc:chgData name="Karnell, Kathryn (HRSA)" userId="c292b688-f4b3-4695-9cfd-e8f16935a515" providerId="ADAL" clId="{B9E3540D-5967-41E5-91F8-D70835FEE391}" dt="2023-03-31T15:01:45.469" v="18" actId="1076"/>
        <pc:sldMkLst>
          <pc:docMk/>
          <pc:sldMk cId="511074942" sldId="402"/>
        </pc:sldMkLst>
        <pc:spChg chg="del">
          <ac:chgData name="Karnell, Kathryn (HRSA)" userId="c292b688-f4b3-4695-9cfd-e8f16935a515" providerId="ADAL" clId="{B9E3540D-5967-41E5-91F8-D70835FEE391}" dt="2023-03-31T15:01:39.901" v="16" actId="478"/>
          <ac:spMkLst>
            <pc:docMk/>
            <pc:sldMk cId="511074942" sldId="402"/>
            <ac:spMk id="4" creationId="{2CAD6F5C-46BF-B089-D08E-8E98D34D2CC3}"/>
          </ac:spMkLst>
        </pc:spChg>
        <pc:spChg chg="add mod">
          <ac:chgData name="Karnell, Kathryn (HRSA)" userId="c292b688-f4b3-4695-9cfd-e8f16935a515" providerId="ADAL" clId="{B9E3540D-5967-41E5-91F8-D70835FEE391}" dt="2023-03-31T15:01:45.469" v="18" actId="1076"/>
          <ac:spMkLst>
            <pc:docMk/>
            <pc:sldMk cId="511074942" sldId="402"/>
            <ac:spMk id="6" creationId="{2FAE73B9-8E56-05C1-BB90-2A29C0670050}"/>
          </ac:spMkLst>
        </pc:spChg>
      </pc:sldChg>
      <pc:sldChg chg="addSp delSp modSp mod">
        <pc:chgData name="Karnell, Kathryn (HRSA)" userId="c292b688-f4b3-4695-9cfd-e8f16935a515" providerId="ADAL" clId="{B9E3540D-5967-41E5-91F8-D70835FEE391}" dt="2023-03-31T15:02:24.564" v="26" actId="1076"/>
        <pc:sldMkLst>
          <pc:docMk/>
          <pc:sldMk cId="619519384" sldId="403"/>
        </pc:sldMkLst>
        <pc:spChg chg="del mod">
          <ac:chgData name="Karnell, Kathryn (HRSA)" userId="c292b688-f4b3-4695-9cfd-e8f16935a515" providerId="ADAL" clId="{B9E3540D-5967-41E5-91F8-D70835FEE391}" dt="2023-03-31T15:01:52.607" v="21" actId="478"/>
          <ac:spMkLst>
            <pc:docMk/>
            <pc:sldMk cId="619519384" sldId="403"/>
            <ac:spMk id="4" creationId="{2CAD6F5C-46BF-B089-D08E-8E98D34D2CC3}"/>
          </ac:spMkLst>
        </pc:spChg>
        <pc:spChg chg="add mod">
          <ac:chgData name="Karnell, Kathryn (HRSA)" userId="c292b688-f4b3-4695-9cfd-e8f16935a515" providerId="ADAL" clId="{B9E3540D-5967-41E5-91F8-D70835FEE391}" dt="2023-03-31T15:02:24.564" v="26" actId="1076"/>
          <ac:spMkLst>
            <pc:docMk/>
            <pc:sldMk cId="619519384" sldId="403"/>
            <ac:spMk id="6" creationId="{2FAE73B9-8E56-05C1-BB90-2A29C0670050}"/>
          </ac:spMkLst>
        </pc:spChg>
        <pc:spChg chg="mod">
          <ac:chgData name="Karnell, Kathryn (HRSA)" userId="c292b688-f4b3-4695-9cfd-e8f16935a515" providerId="ADAL" clId="{B9E3540D-5967-41E5-91F8-D70835FEE391}" dt="2023-03-31T15:01:58.961" v="22" actId="404"/>
          <ac:spMkLst>
            <pc:docMk/>
            <pc:sldMk cId="619519384" sldId="403"/>
            <ac:spMk id="7" creationId="{378A51DC-B79D-2D98-22BD-9A73DFAEE99B}"/>
          </ac:spMkLst>
        </pc:spChg>
        <pc:spChg chg="mod">
          <ac:chgData name="Karnell, Kathryn (HRSA)" userId="c292b688-f4b3-4695-9cfd-e8f16935a515" providerId="ADAL" clId="{B9E3540D-5967-41E5-91F8-D70835FEE391}" dt="2023-03-31T15:02:13.499" v="24" actId="6549"/>
          <ac:spMkLst>
            <pc:docMk/>
            <pc:sldMk cId="619519384" sldId="403"/>
            <ac:spMk id="8" creationId="{5B7B0861-BC6B-36C1-5E4D-D0A6F95D13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652A6-29CE-4678-9F02-998CF40E0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75F87-A8C6-4596-93BB-5428A6BAA4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7BC02-3EBB-4FBD-A29D-353851DA2E6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C6810-A842-43B1-8ACA-1AACA8754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1A914-FF6A-4E2B-86B7-E9373799E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C4184-033F-49AE-9D9B-7A000F91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E6EE9-6869-B24D-890F-DAC899B9AA8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71E34-CBC0-EA47-BDE4-23A84217C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9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71E34-CBC0-EA47-BDE4-23A84217CD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9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mchb.hrsa.gov/" TargetMode="External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6606-1BE1-0C42-B5F0-284FCBD502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0938" y="1069812"/>
            <a:ext cx="5318234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 Arial Bold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CF2BA-524B-4A43-A498-CC026390D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938" y="3549487"/>
            <a:ext cx="531823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821F65EA-B6C0-1750-2687-20B22C728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42681830-9F54-FA7C-C04C-65135AF07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D64518-2354-CAFE-0FDB-273A7B63E60D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 dirty="0"/>
              <a:t>Sample Text (use 24 pt. font)</a:t>
            </a:r>
          </a:p>
          <a:p>
            <a:r>
              <a:rPr lang="en-US" sz="2400" dirty="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03D5D9FD-7974-C36B-D0A2-83B05677A3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BB82CD1F-D748-1330-6B4D-83099402B5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12FFB6-B46D-929F-5E28-9A9B04DCE2CF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F052D6-6D94-65BB-BC54-2EA9CDAA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0"/>
            <a:ext cx="11248697" cy="6858001"/>
            <a:chOff x="943303" y="0"/>
            <a:chExt cx="11248697" cy="68580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E59111-CF25-FBC3-522E-5978CC4B3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6656395"/>
              <a:ext cx="5475890" cy="2016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20DE94-0703-34F7-872F-37FE47BB3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0"/>
              <a:ext cx="5475890" cy="601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85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 dirty="0"/>
              <a:t>Sample Text (use 24 pt. font)</a:t>
            </a:r>
          </a:p>
          <a:p>
            <a:r>
              <a:rPr lang="en-US" sz="2400" dirty="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F8CEF282-066C-9A60-0506-26457D5C6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832BD7FF-AA09-9EDA-AF33-723FDF5D7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9EC4A3-3FDF-0086-C9F7-1A28EB8EC727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47B4C9-7831-D287-6489-599B098CF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1"/>
            <a:ext cx="11248697" cy="6857997"/>
            <a:chOff x="943303" y="1"/>
            <a:chExt cx="11248697" cy="6857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9A01BF-92D8-BB8C-2AD1-937123C78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6643141"/>
              <a:ext cx="5475890" cy="21485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3A640A-73AC-8918-B141-57FC46A6D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1"/>
              <a:ext cx="5475890" cy="60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99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 dirty="0"/>
              <a:t>Sample Text (use 24 pt. font)</a:t>
            </a:r>
          </a:p>
          <a:p>
            <a:r>
              <a:rPr lang="en-US" sz="2400" dirty="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0A304FE0-683E-9074-9931-F69AA92C8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6A3D5207-1B19-FB06-0324-121AA8FF42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94F9C04-5B06-8CE4-9F21-C6BD475B38F9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81478D-728C-C6AC-28E8-B6606CA1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0"/>
            <a:ext cx="11248697" cy="6858000"/>
            <a:chOff x="943303" y="0"/>
            <a:chExt cx="1124869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F29861-7884-C20E-ADC0-934A600B7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7322" y="6643142"/>
              <a:ext cx="5474677" cy="21485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A3F5D1-E9C3-15B3-3E59-67ED27B28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7323" y="0"/>
              <a:ext cx="5474677" cy="6033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76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 dirty="0"/>
              <a:t>Sample Text (use 24 pt. font)</a:t>
            </a:r>
          </a:p>
          <a:p>
            <a:r>
              <a:rPr lang="en-US" sz="2400" dirty="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FD565A5E-86F1-DD9B-9C04-05E31A0DF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6754FE4B-75CE-814A-5C53-72CF2E4F7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F68A06-1E0C-E19A-8E95-FF8A9285D1ED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CB52E0-397C-8F9D-58AC-4785A1AED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2"/>
            <a:ext cx="11248697" cy="6979021"/>
            <a:chOff x="943303" y="2"/>
            <a:chExt cx="11248697" cy="6979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EB3D13-26F2-A320-5D35-695CE390C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04"/>
            <a:stretch/>
          </p:blipFill>
          <p:spPr>
            <a:xfrm>
              <a:off x="6716110" y="6643140"/>
              <a:ext cx="5475890" cy="33588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E80A50-D523-D08B-617B-9CAF26A0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2"/>
              <a:ext cx="5475890" cy="60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040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 dirty="0"/>
              <a:t>Sample Text (use 24 pt. font)</a:t>
            </a:r>
          </a:p>
          <a:p>
            <a:r>
              <a:rPr lang="en-US" sz="2400" dirty="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7C80A0E9-CFF9-3C59-6ADA-82ABA8F91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6F72A6ED-9807-E223-5486-B020B32D38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66D11F-C3BD-25AA-1219-251A560388A9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CEFE91-024B-58B9-37E5-04534DBD8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0"/>
            <a:ext cx="11248697" cy="6857999"/>
            <a:chOff x="943303" y="0"/>
            <a:chExt cx="11248697" cy="6857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5F9FBA-B09B-DD13-7689-6E4058E7A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6643142"/>
              <a:ext cx="5475890" cy="214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208E85-6EDE-4C57-F820-CFB145321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0"/>
              <a:ext cx="5475890" cy="60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145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599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4511-5BAB-934C-9872-56A38E475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7367"/>
            <a:ext cx="5181600" cy="44774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9C5DF-E08B-734D-BCD7-5844248C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7367"/>
            <a:ext cx="5181600" cy="44774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: Department of Health &amp; Human Services, USA.">
            <a:extLst>
              <a:ext uri="{FF2B5EF4-FFF2-40B4-BE49-F238E27FC236}">
                <a16:creationId xmlns:a16="http://schemas.microsoft.com/office/drawing/2014/main" id="{DDCCDD1A-74E1-FA72-AB4F-21BECD97D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0" name="Picture 9" descr="Logo: HRSA Maternal &amp; Child Health.">
            <a:extLst>
              <a:ext uri="{FF2B5EF4-FFF2-40B4-BE49-F238E27FC236}">
                <a16:creationId xmlns:a16="http://schemas.microsoft.com/office/drawing/2014/main" id="{E28AAAC3-BD88-74E2-758F-FFE49F15B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01E08-6C5C-81FA-E641-F6B0A67F9431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D4F8F-DB9E-2BA4-F033-4F5CD26B6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63814-F53D-0CA7-2E69-6336D519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85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B47E-433C-934A-A195-9377170F2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82880"/>
            <a:ext cx="10515600" cy="932252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5067C-F9BF-9644-AA2F-35A7D96F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3787A1D-BC5C-5AE1-5FCC-AC69B0293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128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94D3F-28C0-4B4E-9E87-847B22746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8A1FC2-2230-0A0D-87B3-298F9F18F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128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9820BE7-A35F-F563-00CE-024FE06B80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5656" y="5726393"/>
            <a:ext cx="1017655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11" name="Picture 10" descr="Logo: Department of Health &amp; Human Services, USA.">
            <a:extLst>
              <a:ext uri="{FF2B5EF4-FFF2-40B4-BE49-F238E27FC236}">
                <a16:creationId xmlns:a16="http://schemas.microsoft.com/office/drawing/2014/main" id="{F5B19F98-7B8F-79EB-C21D-9352EDE59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2" name="Picture 11" descr="Logo: HRSA Maternal &amp; Child Health.">
            <a:extLst>
              <a:ext uri="{FF2B5EF4-FFF2-40B4-BE49-F238E27FC236}">
                <a16:creationId xmlns:a16="http://schemas.microsoft.com/office/drawing/2014/main" id="{04051EEC-6526-34E7-701A-D59F85ADEE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D0A994-7E2D-52D8-D0FB-4F13441F8BA0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C343B-F7C9-A93E-A5C7-13639EF52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F9FC-1885-DFCE-82D6-AFC4A6F5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840"/>
            <a:ext cx="10515599" cy="89929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DE34-D40E-CBA5-695C-4A391FEF0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11" y="1444752"/>
            <a:ext cx="3389515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4020E9-CEA3-D4B0-3F87-637EB0888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654" y="1437761"/>
            <a:ext cx="3389515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6662F-4EF4-58C8-314E-5A3E074F2F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62697" y="1444752"/>
            <a:ext cx="3389515" cy="40416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C31F28-12E6-C359-D905-073626EE0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10514012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10" name="Picture 9" descr="Logo: Department of Health &amp; Human Services, USA.">
            <a:extLst>
              <a:ext uri="{FF2B5EF4-FFF2-40B4-BE49-F238E27FC236}">
                <a16:creationId xmlns:a16="http://schemas.microsoft.com/office/drawing/2014/main" id="{503FA2F1-8B77-6DCE-D385-37EE007F2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1" name="Picture 10" descr="Logo: HRSA Maternal &amp; Child Health.">
            <a:extLst>
              <a:ext uri="{FF2B5EF4-FFF2-40B4-BE49-F238E27FC236}">
                <a16:creationId xmlns:a16="http://schemas.microsoft.com/office/drawing/2014/main" id="{4B095735-F10E-FA78-C0D2-6BF5A1166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93C0BA-9DA8-94D3-5DEB-F4357BA8D77D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E955D-294E-5F23-B02B-14AABF497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9DBF88-7E5C-5AD7-8B03-69736BA3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FE29-D996-79EB-1520-9646F0F4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840"/>
            <a:ext cx="10515599" cy="89929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8552ED-A49E-C2E3-86A8-9F30C8728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12" y="1444752"/>
            <a:ext cx="2517434" cy="4098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D114489-9EEF-1940-971C-692D3BADC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1608" y="1444752"/>
            <a:ext cx="2517434" cy="4098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7E87029-CEC5-EF5C-4129-C73D05360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68193" y="1444752"/>
            <a:ext cx="2517434" cy="40987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1848755-1217-FC51-67E3-7568692D887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834778" y="1444752"/>
            <a:ext cx="2517434" cy="40987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5DE77D-8E05-3CE5-A8DD-7266CEEFEB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10514012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54A030D9-DE97-BAA2-039A-92F921468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00B2F6A0-955B-3B59-03C3-CC32843C05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2621C2-AD19-FFA4-9729-EFF7AAA809A8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BAA5-E800-6031-0890-5EF12D04B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44BAC-EBB9-E283-AE93-C5648E56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3D4831-81CF-6C5E-F6F5-3BE8EA0BF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164"/>
            <a:ext cx="11248697" cy="6860306"/>
            <a:chOff x="943303" y="164"/>
            <a:chExt cx="11248697" cy="68603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DDB51F-247A-B80E-CA8A-5F3CFC65A94B}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FD9FED-14CB-8D1D-0A16-8F14F1170AB1}"/>
                </a:ext>
              </a:extLst>
            </p:cNvPr>
            <p:cNvSpPr/>
            <p:nvPr userDrawn="1"/>
          </p:nvSpPr>
          <p:spPr>
            <a:xfrm>
              <a:off x="3423138" y="164"/>
              <a:ext cx="8768862" cy="6035360"/>
            </a:xfrm>
            <a:prstGeom prst="rect">
              <a:avLst/>
            </a:prstGeom>
            <a:solidFill>
              <a:srgbClr val="1E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38DF9F-DFFA-DA46-798C-BE41E795E9C0}"/>
                </a:ext>
              </a:extLst>
            </p:cNvPr>
            <p:cNvSpPr/>
            <p:nvPr userDrawn="1"/>
          </p:nvSpPr>
          <p:spPr>
            <a:xfrm>
              <a:off x="3423138" y="6633107"/>
              <a:ext cx="8768862" cy="227363"/>
            </a:xfrm>
            <a:prstGeom prst="rect">
              <a:avLst/>
            </a:prstGeom>
            <a:solidFill>
              <a:srgbClr val="1E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2CB47E-433C-934A-A195-9377170F2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30711"/>
            <a:ext cx="2489566" cy="884421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B37989-4A16-F213-52F7-DB7D67B64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60712"/>
            <a:ext cx="2489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B145AF-DC83-1539-2189-FCBE3A91D28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4624"/>
            <a:ext cx="2489565" cy="28638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0040D8C-818A-AEF2-DE95-C19DF7823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4696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27030591-FCBA-9C02-33EF-095D361724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84696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94D3F-28C0-4B4E-9E87-847B22746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2265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C757E-1B87-EB4C-978B-31196FBB5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82265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0FDE1C0-350B-273D-0B8D-E8F518CE8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261" y="5486401"/>
            <a:ext cx="8369469" cy="4787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10" name="Picture 9" descr="Logo: Department of Health &amp; Human Services, USA.">
            <a:extLst>
              <a:ext uri="{FF2B5EF4-FFF2-40B4-BE49-F238E27FC236}">
                <a16:creationId xmlns:a16="http://schemas.microsoft.com/office/drawing/2014/main" id="{A1E08D2B-DAF6-F686-A9FC-BE55A2F15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4" name="Picture 13" descr="Logo: HRSA Maternal &amp; Child Health.">
            <a:extLst>
              <a:ext uri="{FF2B5EF4-FFF2-40B4-BE49-F238E27FC236}">
                <a16:creationId xmlns:a16="http://schemas.microsoft.com/office/drawing/2014/main" id="{EE1C838F-DF72-62C3-CDEC-1456F2BA52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4D20CC-7469-7AB8-201D-CA4A07F8E755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698DF-06DE-0D90-AA9B-A64DDB030FA7}"/>
              </a:ext>
            </a:extLst>
          </p:cNvPr>
          <p:cNvSpPr/>
          <p:nvPr userDrawn="1"/>
        </p:nvSpPr>
        <p:spPr>
          <a:xfrm>
            <a:off x="0" y="8869"/>
            <a:ext cx="12192000" cy="5827156"/>
          </a:xfrm>
          <a:prstGeom prst="rect">
            <a:avLst/>
          </a:prstGeom>
          <a:solidFill>
            <a:srgbClr val="1E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C8127-221E-EA9D-12B7-5A310F230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Arial Bold 60pt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34E260-D9DA-3F10-85AB-C6033E3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0576240C-674F-B78C-336F-7667C94A7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F1D816F9-0702-B4BA-2BD7-0D874CC92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AD41B67-12BB-40FF-395D-8A7827BD9FAF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86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113DF7-248F-4C71-9624-DE4CE653A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164"/>
            <a:ext cx="11248697" cy="6860306"/>
            <a:chOff x="943303" y="164"/>
            <a:chExt cx="11248697" cy="6860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718C2E-DD13-D94F-FCDA-7CABBACE59F2}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27671A1-7E95-5C93-EFF4-14DC156A5E1A}"/>
                </a:ext>
              </a:extLst>
            </p:cNvPr>
            <p:cNvSpPr/>
            <p:nvPr userDrawn="1"/>
          </p:nvSpPr>
          <p:spPr>
            <a:xfrm>
              <a:off x="3422904" y="164"/>
              <a:ext cx="8769096" cy="6035360"/>
            </a:xfrm>
            <a:prstGeom prst="rect">
              <a:avLst/>
            </a:prstGeom>
            <a:solidFill>
              <a:srgbClr val="26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87983D-A29A-24C0-B6C5-4BEC1EA4038D}"/>
                </a:ext>
              </a:extLst>
            </p:cNvPr>
            <p:cNvSpPr/>
            <p:nvPr userDrawn="1"/>
          </p:nvSpPr>
          <p:spPr>
            <a:xfrm>
              <a:off x="3422904" y="6633107"/>
              <a:ext cx="8769096" cy="227363"/>
            </a:xfrm>
            <a:prstGeom prst="rect">
              <a:avLst/>
            </a:prstGeom>
            <a:solidFill>
              <a:srgbClr val="26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B767AD5-EADC-A649-8674-B714E550E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30711"/>
            <a:ext cx="2489566" cy="884421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4379496-55AF-FF82-B6C0-634B6CE2E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60712"/>
            <a:ext cx="2489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5E06E2A-5E99-CD3B-5BFE-B9A1EDDE97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4624"/>
            <a:ext cx="2489565" cy="28638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3A733A5-F8AA-7D55-5686-F14759C14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4696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6C8A4BA-3D23-A4D8-5F06-D86E842D6B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84696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FC8DAA-5688-040B-0B7E-860409923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2265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8B046DFF-B6B0-E6C2-B536-D3120C825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82265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9FDF0C5-866D-CCA8-BF10-6E87488417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261" y="5486401"/>
            <a:ext cx="8369469" cy="4787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8" name="Picture 7" descr="Logo: Department of Health &amp; Human Services, USA.">
            <a:extLst>
              <a:ext uri="{FF2B5EF4-FFF2-40B4-BE49-F238E27FC236}">
                <a16:creationId xmlns:a16="http://schemas.microsoft.com/office/drawing/2014/main" id="{E471BF7B-40EA-39A0-CC72-A4B86C96D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9" name="Picture 8" descr="Logo: HRSA Maternal &amp; Child Health.">
            <a:extLst>
              <a:ext uri="{FF2B5EF4-FFF2-40B4-BE49-F238E27FC236}">
                <a16:creationId xmlns:a16="http://schemas.microsoft.com/office/drawing/2014/main" id="{AE6F2F7C-799B-899A-D017-A983D0D03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B1C91D-A9BC-D267-9905-90921FE22EB2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25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61BE631-A881-209E-6A7C-AC974A0AB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164"/>
            <a:ext cx="11248697" cy="6860306"/>
            <a:chOff x="943303" y="164"/>
            <a:chExt cx="11248697" cy="686030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A0695-5A2C-17E6-9CDA-9DD980EEFD5A}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009AB5-9225-C932-A930-AC1AF9CC0CC4}"/>
                </a:ext>
              </a:extLst>
            </p:cNvPr>
            <p:cNvSpPr/>
            <p:nvPr userDrawn="1"/>
          </p:nvSpPr>
          <p:spPr>
            <a:xfrm>
              <a:off x="3422903" y="164"/>
              <a:ext cx="8769097" cy="6035360"/>
            </a:xfrm>
            <a:prstGeom prst="rect">
              <a:avLst/>
            </a:prstGeom>
            <a:solidFill>
              <a:srgbClr val="157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2B82A8-A0ED-F2F2-18A5-A1669785CEFD}"/>
                </a:ext>
              </a:extLst>
            </p:cNvPr>
            <p:cNvSpPr/>
            <p:nvPr userDrawn="1"/>
          </p:nvSpPr>
          <p:spPr>
            <a:xfrm>
              <a:off x="3422903" y="6633107"/>
              <a:ext cx="8769097" cy="227363"/>
            </a:xfrm>
            <a:prstGeom prst="rect">
              <a:avLst/>
            </a:prstGeom>
            <a:solidFill>
              <a:srgbClr val="157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Logo: Department of Health &amp; Human Services, USA.">
            <a:extLst>
              <a:ext uri="{FF2B5EF4-FFF2-40B4-BE49-F238E27FC236}">
                <a16:creationId xmlns:a16="http://schemas.microsoft.com/office/drawing/2014/main" id="{FBA7A891-0FAC-819F-12A2-78B611999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8" name="Picture 17" descr="Logo: HRSA Maternal &amp; Child Health.">
            <a:extLst>
              <a:ext uri="{FF2B5EF4-FFF2-40B4-BE49-F238E27FC236}">
                <a16:creationId xmlns:a16="http://schemas.microsoft.com/office/drawing/2014/main" id="{8D0BADDA-2F13-DAF3-E398-4031B93D9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86B78-2890-3E9B-9F62-5E25DF4C8D43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E25870-3C4D-3BA7-AD80-3F0696422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30711"/>
            <a:ext cx="2489566" cy="884421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F47031-8C39-5201-1EC5-19A97732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60712"/>
            <a:ext cx="2489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02E3D13-7450-0FB8-A408-95742C7552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4624"/>
            <a:ext cx="2489565" cy="28638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F9EF84F-C463-5DBA-BCA1-C5C3A04777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4696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924DB266-268D-618D-6B85-CD7EF81A7B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84696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537D5CE-C6E9-9064-7F3E-C90D00F74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2265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BE396C8E-BB85-0118-3A03-2316CD8D2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82265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C23F222-D4E6-CBC2-D4A4-18F0B55BE8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261" y="5486401"/>
            <a:ext cx="8369469" cy="4787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</p:spTree>
    <p:extLst>
      <p:ext uri="{BB962C8B-B14F-4D97-AF65-F5344CB8AC3E}">
        <p14:creationId xmlns:p14="http://schemas.microsoft.com/office/powerpoint/2010/main" val="4047977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C08FDEE-7B32-4C32-F463-FF7A067A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164"/>
            <a:ext cx="11248697" cy="6860306"/>
            <a:chOff x="943303" y="164"/>
            <a:chExt cx="11248697" cy="68603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0CEAF2-E619-5DE9-C174-E2C5B6B35069}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943BF01-CC3D-6FAD-7839-7C58D5FB0B9D}"/>
                </a:ext>
              </a:extLst>
            </p:cNvPr>
            <p:cNvSpPr/>
            <p:nvPr userDrawn="1"/>
          </p:nvSpPr>
          <p:spPr>
            <a:xfrm>
              <a:off x="3422904" y="164"/>
              <a:ext cx="8769096" cy="6035360"/>
            </a:xfrm>
            <a:prstGeom prst="rect">
              <a:avLst/>
            </a:prstGeom>
            <a:solidFill>
              <a:srgbClr val="FFD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D49CBE-DA45-90C6-CF28-26A084077F99}"/>
                </a:ext>
              </a:extLst>
            </p:cNvPr>
            <p:cNvSpPr/>
            <p:nvPr userDrawn="1"/>
          </p:nvSpPr>
          <p:spPr>
            <a:xfrm>
              <a:off x="3422904" y="6633107"/>
              <a:ext cx="8769096" cy="227363"/>
            </a:xfrm>
            <a:prstGeom prst="rect">
              <a:avLst/>
            </a:prstGeom>
            <a:solidFill>
              <a:srgbClr val="FFD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9B33795A-ED44-761D-0A80-01476B5CB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30711"/>
            <a:ext cx="2489566" cy="884421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666FC7-D00C-6EBB-67F3-B0BC530E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60712"/>
            <a:ext cx="2489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639A6B9-A798-953D-14BA-D1729EF60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4624"/>
            <a:ext cx="2489565" cy="28638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C8E814A-C72B-3A0F-941F-7DCD7CD217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4696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F33502A-A8EA-D967-68B4-06F9B65F378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84696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B71270-953A-9F3B-7230-55E3346B7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2265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6F8663C-E0B2-2DBC-11F6-E7161D921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82265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F4DE68D-5931-58C4-10FD-32C5FEDFE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261" y="5486401"/>
            <a:ext cx="8369469" cy="4787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90D64254-D7D0-9259-5DD0-3CD588989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8" name="Picture 7" descr="Logo: HRSA Maternal &amp; Child Health.">
            <a:extLst>
              <a:ext uri="{FF2B5EF4-FFF2-40B4-BE49-F238E27FC236}">
                <a16:creationId xmlns:a16="http://schemas.microsoft.com/office/drawing/2014/main" id="{EE93FB67-BA24-9D52-42AB-A2EDEAC780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D4870A-ED9E-CAD9-C77B-83E48BC67550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64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6DA18D7-3522-CF72-786E-113C088BA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5357" y="277760"/>
            <a:ext cx="798097" cy="867068"/>
            <a:chOff x="455357" y="277760"/>
            <a:chExt cx="798097" cy="8670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51E4625-5816-4EDC-48A9-2A861B12E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alphaModFix amt="9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232511">
              <a:off x="420872" y="312245"/>
              <a:ext cx="867068" cy="79809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22F091-3A39-E216-79CB-88E71047F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149" y="441434"/>
              <a:ext cx="524166" cy="524166"/>
            </a:xfrm>
            <a:prstGeom prst="rect">
              <a:avLst/>
            </a:prstGeom>
          </p:spPr>
        </p:pic>
      </p:grpSp>
      <p:sp>
        <p:nvSpPr>
          <p:cNvPr id="4" name="Title 4">
            <a:extLst>
              <a:ext uri="{FF2B5EF4-FFF2-40B4-BE49-F238E27FC236}">
                <a16:creationId xmlns:a16="http://schemas.microsoft.com/office/drawing/2014/main" id="{A0CEC481-F170-90A1-5BC7-1A39BC7E9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876" y="182880"/>
            <a:ext cx="9955923" cy="704194"/>
          </a:xfrm>
        </p:spPr>
        <p:txBody>
          <a:bodyPr anchor="b"/>
          <a:lstStyle/>
          <a:p>
            <a:r>
              <a:rPr lang="en-US" dirty="0"/>
              <a:t>STRATEGIC PLANNING ROADMAP </a:t>
            </a:r>
            <a:r>
              <a:rPr lang="en-US" sz="500" dirty="0">
                <a:solidFill>
                  <a:schemeClr val="bg1"/>
                </a:solidFill>
              </a:rPr>
              <a:t>Continued</a:t>
            </a:r>
          </a:p>
        </p:txBody>
      </p:sp>
      <p:sp>
        <p:nvSpPr>
          <p:cNvPr id="5" name="Rectangle 4" descr="Graphic of a roadmap with yellow circles along the way depicting milestones in the Strategic Planning process. Each milestone has a graphical icon corresponding to the text.">
            <a:extLst>
              <a:ext uri="{FF2B5EF4-FFF2-40B4-BE49-F238E27FC236}">
                <a16:creationId xmlns:a16="http://schemas.microsoft.com/office/drawing/2014/main" id="{B25321AD-CC49-305B-7DCC-072F9A61721D}"/>
              </a:ext>
            </a:extLst>
          </p:cNvPr>
          <p:cNvSpPr/>
          <p:nvPr userDrawn="1"/>
        </p:nvSpPr>
        <p:spPr>
          <a:xfrm>
            <a:off x="1477572" y="914401"/>
            <a:ext cx="9282813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DE5F5-C840-D384-30F6-07512368BA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2262408" y="1091781"/>
            <a:ext cx="119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more than 40 internal documents and program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D1189-6911-D87C-EFF4-7B8EF4AE2E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048361" y="2606368"/>
            <a:ext cx="106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more than 65 published articles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E8BA7-8F14-B921-C68C-528453CCB3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3011260" y="2670076"/>
            <a:ext cx="999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 with 19 federal partners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05B42565-E11C-0851-D45B-FAB082B127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3422602" y="3618538"/>
            <a:ext cx="111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 of 18 public and private sector strategic plans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88E55A6-9372-9EF0-71FE-44168B4930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024159" y="4935778"/>
            <a:ext cx="12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 with 15 private sector maternal and child health leaders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6FD01ED-DAF5-A6A3-88F5-AF776638BC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3686460" y="4965579"/>
            <a:ext cx="141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MCH population heath data trends and emerging issues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CFED6F3-4F5A-2DED-2470-75F88693B9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4138954" y="2113925"/>
            <a:ext cx="111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with 200 stakeholders including those with lived experience and experts in health equity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CB59905-ACEA-A6A9-279D-ED352A0AEB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5692442" y="1039340"/>
            <a:ext cx="130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123 responses through the Request for Information (RFI) process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BDC2BAC-B6C0-F89D-CDC1-D26DD0B935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6679540" y="2202225"/>
            <a:ext cx="128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 with more than 200 MCHB staff from all Divisions and Offices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FF7395CC-3FFD-E763-5110-4DCADF40E9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679729" y="2076854"/>
            <a:ext cx="143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Town hall engagement with thousands of stakeholders including state and local grantees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DD9C9332-2548-0E43-283E-B6733D9543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6961835" y="3680323"/>
            <a:ext cx="12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the strategies, actions, and measures (SAMs)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5DE3393E-BAE2-3619-C49A-CBC02D1607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7026635" y="5071873"/>
            <a:ext cx="100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 out to partners and stakeholders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AC08B619-D147-3B19-B3BC-37B3D21A63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400331" y="3908094"/>
            <a:ext cx="100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of the strategic plan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57003D-3214-857A-27AC-ED0665A7D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416" y="827430"/>
            <a:ext cx="9408969" cy="5203140"/>
          </a:xfrm>
          <a:prstGeom prst="rect">
            <a:avLst/>
          </a:prstGeom>
        </p:spPr>
      </p:pic>
      <p:pic>
        <p:nvPicPr>
          <p:cNvPr id="24" name="Picture 23" descr="Logo: Department of Health &amp; Human Services, USA.">
            <a:extLst>
              <a:ext uri="{FF2B5EF4-FFF2-40B4-BE49-F238E27FC236}">
                <a16:creationId xmlns:a16="http://schemas.microsoft.com/office/drawing/2014/main" id="{DAB37228-F7F6-72C4-5DB9-B963E12302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25" name="Picture 24" descr="Logo: HRSA Maternal &amp; Child Health.">
            <a:extLst>
              <a:ext uri="{FF2B5EF4-FFF2-40B4-BE49-F238E27FC236}">
                <a16:creationId xmlns:a16="http://schemas.microsoft.com/office/drawing/2014/main" id="{B35124BF-841A-E6A3-2CBA-1DE81D6019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8DE2AA-9D9E-9094-9FFE-F218ECEB8AA6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60ABE6-D9D6-B26C-60B9-32262241A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3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0C11CA1-E596-FC48-B3B2-CEF864D5B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676" y="182880"/>
            <a:ext cx="9955923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91FA5-C0B0-5C3D-108A-85587261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84453D73-F804-FB82-9E29-69A615198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65C0E239-CF05-8AC2-137D-04FC7DDA4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D741D1-86FF-7468-09CD-575362AF0809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60ABE6-D9D6-B26C-60B9-32262241A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2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: Department of Health &amp; Human Services, USA.">
            <a:extLst>
              <a:ext uri="{FF2B5EF4-FFF2-40B4-BE49-F238E27FC236}">
                <a16:creationId xmlns:a16="http://schemas.microsoft.com/office/drawing/2014/main" id="{4DF4FEDC-7A3F-961E-A1C2-A330285B5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5" name="Picture 4" descr="Logo: HRSA Maternal &amp; Child Health.">
            <a:extLst>
              <a:ext uri="{FF2B5EF4-FFF2-40B4-BE49-F238E27FC236}">
                <a16:creationId xmlns:a16="http://schemas.microsoft.com/office/drawing/2014/main" id="{B6673963-F19E-51AC-F04F-F990EC6984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4473E3E-1FC1-9946-6355-52F60AD3F178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5E61D-707A-EB6D-72DE-4CD68D161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63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9B9D987-331F-BEED-C75F-721CB6A0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796102" y="164"/>
            <a:ext cx="5395897" cy="6860306"/>
            <a:chOff x="6796102" y="164"/>
            <a:chExt cx="5395897" cy="68603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3FFC9B-6A3B-6B14-0B83-077499A4473C}"/>
                </a:ext>
              </a:extLst>
            </p:cNvPr>
            <p:cNvSpPr/>
            <p:nvPr userDrawn="1"/>
          </p:nvSpPr>
          <p:spPr>
            <a:xfrm>
              <a:off x="8247184" y="164"/>
              <a:ext cx="3944815" cy="6035360"/>
            </a:xfrm>
            <a:prstGeom prst="rect">
              <a:avLst/>
            </a:prstGeom>
            <a:solidFill>
              <a:srgbClr val="1E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E944CF-B947-7011-F93C-3A998C1C4398}"/>
                </a:ext>
              </a:extLst>
            </p:cNvPr>
            <p:cNvSpPr/>
            <p:nvPr userDrawn="1"/>
          </p:nvSpPr>
          <p:spPr>
            <a:xfrm>
              <a:off x="6796102" y="1863969"/>
              <a:ext cx="2902163" cy="29021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BE19FE-560D-4662-E6DF-28BB6517E13E}"/>
                </a:ext>
              </a:extLst>
            </p:cNvPr>
            <p:cNvSpPr/>
            <p:nvPr userDrawn="1"/>
          </p:nvSpPr>
          <p:spPr>
            <a:xfrm>
              <a:off x="8247184" y="6633107"/>
              <a:ext cx="3944815" cy="227363"/>
            </a:xfrm>
            <a:prstGeom prst="rect">
              <a:avLst/>
            </a:prstGeom>
            <a:solidFill>
              <a:srgbClr val="1E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3C04808-D9C4-BD17-4599-4D039E7692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88558" y="2456424"/>
              <a:ext cx="1717251" cy="1717251"/>
            </a:xfrm>
            <a:prstGeom prst="rect">
              <a:avLst/>
            </a:prstGeom>
          </p:spPr>
        </p:pic>
      </p:grpSp>
      <p:sp>
        <p:nvSpPr>
          <p:cNvPr id="5" name="Title 6">
            <a:extLst>
              <a:ext uri="{FF2B5EF4-FFF2-40B4-BE49-F238E27FC236}">
                <a16:creationId xmlns:a16="http://schemas.microsoft.com/office/drawing/2014/main" id="{EDDACD6F-3A55-854D-709A-5F04D39974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460938" y="1069812"/>
            <a:ext cx="5318234" cy="2387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1171CEA6-2BAA-EAEE-AED2-1D2378491724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460938" y="3549485"/>
            <a:ext cx="5318234" cy="2238703"/>
          </a:xfrm>
        </p:spPr>
        <p:txBody>
          <a:bodyPr>
            <a:normAutofit/>
          </a:bodyPr>
          <a:lstStyle>
            <a:lvl1pPr>
              <a:defRPr>
                <a:solidFill>
                  <a:srgbClr val="1E3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[Insert Name]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[Insert Office / Division]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Maternal and Child Health Bureau (MCHB)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Health Resources and Services Administration (HRSA)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Email: [Insert email]@hrsa.gov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Phone: [Insert phone number]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mchb.hrsa.gov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A911E4F3-48AC-E94C-FD7C-75434CB2F0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67FA6241-1051-9E04-B255-89CF8415F7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68FB32-A499-0861-7C17-5BB43C34350F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C2C22-79F6-3540-DC98-1BCE554B8AA1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49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Logo: HRSA. Health Resources &amp; Services Administration.&#10;&#10;Vision: Healthy Communities, Healthy People">
            <a:extLst>
              <a:ext uri="{FF2B5EF4-FFF2-40B4-BE49-F238E27FC236}">
                <a16:creationId xmlns:a16="http://schemas.microsoft.com/office/drawing/2014/main" id="{59B87ACB-63D1-7145-B55B-0A5815BD1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0F947-E7A3-FE88-6950-AEDF3D865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400" y="2151889"/>
            <a:ext cx="10515600" cy="7356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300" dirty="0"/>
              <a:t>Title is Arial (Body) Bold 43pt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FCD63-8B0F-6131-6C7F-5B52FABAC5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469151"/>
            <a:ext cx="10515600" cy="9144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>
              <a:spcBef>
                <a:spcPts val="0"/>
              </a:spcBef>
            </a:pPr>
            <a:r>
              <a:rPr lang="en-US" sz="2000" dirty="0"/>
              <a:t>[Speaker Name(s)] is Arial (Body) Bold 20pt, </a:t>
            </a:r>
            <a:r>
              <a:rPr lang="es-ES" sz="2000" dirty="0"/>
              <a:t>Red RGB (64, 64, 64)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[Title, Office] is Arial (Body) Bold 20pt, </a:t>
            </a:r>
            <a:r>
              <a:rPr lang="es-ES" sz="2000" dirty="0"/>
              <a:t>Red RGB (64, 64, 64)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0F4D7B"/>
                </a:solidFill>
              </a:rPr>
              <a:t>Maternal and Child Health Bureau (MCHB)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CD2C93-0B19-81D5-5FFA-C1DB98171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740450"/>
            <a:ext cx="8566233" cy="942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 to whom or event at which speaking 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Arial (Body) Bold 27pt, Blue RGB (30, 50, 98)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656928-C074-2410-8C02-CB3E0E0E3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3840191"/>
            <a:ext cx="10948987" cy="431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Month DD, YYYY is Arial (Body) Bold Italic 25pt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5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698DF-06DE-0D90-AA9B-A64DDB030FA7}"/>
              </a:ext>
            </a:extLst>
          </p:cNvPr>
          <p:cNvSpPr/>
          <p:nvPr userDrawn="1"/>
        </p:nvSpPr>
        <p:spPr>
          <a:xfrm>
            <a:off x="0" y="8869"/>
            <a:ext cx="12192000" cy="5827156"/>
          </a:xfrm>
          <a:prstGeom prst="rect">
            <a:avLst/>
          </a:prstGeom>
          <a:solidFill>
            <a:srgbClr val="FFD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C8127-221E-EA9D-12B7-5A310F230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Arial Bold 60pt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34E260-D9DA-3F10-85AB-C6033E3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1F61B0BF-038D-4034-BDD6-26DB15593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E1A973B6-7848-BE48-6747-15D2A45F3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72070FD-0AF6-9804-954D-C2A970E95B0B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698DF-06DE-0D90-AA9B-A64DDB030FA7}"/>
              </a:ext>
            </a:extLst>
          </p:cNvPr>
          <p:cNvSpPr/>
          <p:nvPr userDrawn="1"/>
        </p:nvSpPr>
        <p:spPr>
          <a:xfrm>
            <a:off x="0" y="8869"/>
            <a:ext cx="12192000" cy="5827156"/>
          </a:xfrm>
          <a:prstGeom prst="rect">
            <a:avLst/>
          </a:prstGeom>
          <a:solidFill>
            <a:srgbClr val="15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C8127-221E-EA9D-12B7-5A310F230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Arial Bold 60pt</a:t>
            </a: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031312C4-168F-26B8-BF89-6D039FCA3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F4A9CC42-9EA9-3952-B66A-81803B507B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34E260-D9DA-3F10-85AB-C6033E3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810C44-4070-BEC3-AF8A-B21AE8722903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698DF-06DE-0D90-AA9B-A64DDB030FA7}"/>
              </a:ext>
            </a:extLst>
          </p:cNvPr>
          <p:cNvSpPr/>
          <p:nvPr userDrawn="1"/>
        </p:nvSpPr>
        <p:spPr>
          <a:xfrm>
            <a:off x="0" y="8869"/>
            <a:ext cx="12192000" cy="5827156"/>
          </a:xfrm>
          <a:prstGeom prst="rect">
            <a:avLst/>
          </a:prstGeom>
          <a:solidFill>
            <a:srgbClr val="26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C8127-221E-EA9D-12B7-5A310F230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Arial Bold 60pt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34E260-D9DA-3F10-85AB-C6033E3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178DE227-9492-5F35-638C-75574ED51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583D3175-BC98-882E-1AF2-13E38A274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2CE5F5-B1DA-8AB5-4647-60C606534930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3EAE-D20E-5C43-9EF6-191FFFCDF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Arial Bold 60pt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59A5-120B-2946-BF87-45DBBC6F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B933AE94-BE8F-68AF-A107-70541E2F7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D2E7FA87-89AE-FB27-8D74-72DF41E8DA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9F9310-E106-249D-E276-14FFE0FC85C0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C2C22-79F6-3540-DC98-1BCE554B8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C108C9-68A9-724A-A771-79B29D4B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82880"/>
            <a:ext cx="10515600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E3262"/>
                </a:solidFill>
              </a:defRPr>
            </a:lvl1pPr>
          </a:lstStyle>
          <a:p>
            <a:r>
              <a:rPr lang="en-US" sz="2800" dirty="0"/>
              <a:t>Arial (Body) Bold 28pt, Blue RGB (30, 50, 98)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968A-00A1-D22B-E366-24CF6DDD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79"/>
            <a:ext cx="10515600" cy="415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01ED35-F539-6D02-0F30-8C41E96303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714670"/>
            <a:ext cx="10515599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8" name="Picture 7" descr="Logo: Department of Health &amp; Human Services, USA.">
            <a:extLst>
              <a:ext uri="{FF2B5EF4-FFF2-40B4-BE49-F238E27FC236}">
                <a16:creationId xmlns:a16="http://schemas.microsoft.com/office/drawing/2014/main" id="{E222FACF-6838-E484-D06D-9AC9B62D5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9" name="Picture 8" descr="Logo: HRSA Maternal &amp; Child Health.">
            <a:extLst>
              <a:ext uri="{FF2B5EF4-FFF2-40B4-BE49-F238E27FC236}">
                <a16:creationId xmlns:a16="http://schemas.microsoft.com/office/drawing/2014/main" id="{0FC5DFE6-2EDD-D74E-863F-F8956C6D6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C00A9-BFD4-DAAB-142F-C76FA6FC0025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B7856-CCA7-BF58-DC59-B4A0DB3AD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7256-8B75-41D7-B6BF-DA4155223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46F9-E8FC-7677-9FD6-5A94E04BC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86FB197-4794-57F1-26AE-BB0686AF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82880"/>
            <a:ext cx="10515599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71B87F-D98C-0698-3C86-BE1680BA9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9C68E65-EF14-566F-56A8-746F7EEF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D2617D-3269-D0EB-572E-AA8118DC17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726393"/>
            <a:ext cx="10515599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E9928A67-5438-2F7A-949C-BE7CB5AB8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7C15498F-1502-7D4B-94B0-6D36677B6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E496A9-CFCD-36E8-DBE6-BD13F09F83DF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F6FEE-1E09-5FC7-07EE-A95E87D32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B6A7256-8B75-41D7-B6BF-DA4155223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644C3-A273-5524-1658-43EFD6D47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79"/>
            <a:ext cx="5696607" cy="932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SAMPLE TITLE (use 28 pt. font)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AE1A74-5B39-4B08-84CA-ADB6870E18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 dirty="0"/>
              <a:t>Sample Text (use 24 pt. font)</a:t>
            </a:r>
          </a:p>
          <a:p>
            <a:r>
              <a:rPr lang="en-US" sz="2400" dirty="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Sample Bullet (use 20 pt. font)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604A49-BEDB-EB1A-B916-609C272DF0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Citations and Sources</a:t>
            </a:r>
          </a:p>
        </p:txBody>
      </p:sp>
      <p:pic>
        <p:nvPicPr>
          <p:cNvPr id="7" name="Picture 6" descr="Logo: Department of Health &amp; Human Services, USA.">
            <a:extLst>
              <a:ext uri="{FF2B5EF4-FFF2-40B4-BE49-F238E27FC236}">
                <a16:creationId xmlns:a16="http://schemas.microsoft.com/office/drawing/2014/main" id="{AB481C8A-0B67-45D5-E8E7-F23D74A0D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2" name="Picture 11" descr="Logo: HRSA Maternal &amp; Child Health.">
            <a:extLst>
              <a:ext uri="{FF2B5EF4-FFF2-40B4-BE49-F238E27FC236}">
                <a16:creationId xmlns:a16="http://schemas.microsoft.com/office/drawing/2014/main" id="{6D06FCDF-A2F8-25C4-94C1-0AA89354D6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5FC66C-4001-9373-E364-A448218A10C2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BD4B62-D1B0-55AC-3258-F44CDAB0D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3303" y="0"/>
            <a:ext cx="11248697" cy="6851274"/>
            <a:chOff x="943303" y="0"/>
            <a:chExt cx="11248697" cy="68512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CC51A9-68C8-AC73-88BE-D4BBEB843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CB25B9-115E-DA6F-EE52-06FA4AFE7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0"/>
              <a:ext cx="5475890" cy="59908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40875F-02BD-855C-F838-D1731D451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6685298"/>
              <a:ext cx="5475890" cy="165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88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F9F73-7279-6C48-AC84-4962AFFB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780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Arial Bold 28pt, Blue RGB (15, 77, 123)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F8A71-A7B8-2945-8DEC-1B8F3B699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2979"/>
            <a:ext cx="10515600" cy="433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: Department of Health &amp; Human Services, USA.">
            <a:extLst>
              <a:ext uri="{FF2B5EF4-FFF2-40B4-BE49-F238E27FC236}">
                <a16:creationId xmlns:a16="http://schemas.microsoft.com/office/drawing/2014/main" id="{EFA224C0-2E38-9844-7231-CA1E1973EE7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8" name="Picture 17" descr="Logo: HRSA Maternal &amp; Child Health.">
            <a:extLst>
              <a:ext uri="{FF2B5EF4-FFF2-40B4-BE49-F238E27FC236}">
                <a16:creationId xmlns:a16="http://schemas.microsoft.com/office/drawing/2014/main" id="{E3869660-2CCB-0248-A95E-18B83776FD3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B10AB5-D714-E3B6-45F2-FA890A058B35}"/>
              </a:ext>
            </a:extLst>
          </p:cNvPr>
          <p:cNvSpPr/>
          <p:nvPr userDrawn="1"/>
        </p:nvSpPr>
        <p:spPr>
          <a:xfrm>
            <a:off x="1152538" y="6140230"/>
            <a:ext cx="9148750" cy="388172"/>
          </a:xfrm>
          <a:prstGeom prst="roundRect">
            <a:avLst/>
          </a:prstGeom>
          <a:solidFill>
            <a:srgbClr val="26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F84D1A2-DC79-3737-3E4D-B0AEDE481958}"/>
              </a:ext>
            </a:extLst>
          </p:cNvPr>
          <p:cNvSpPr txBox="1">
            <a:spLocks/>
          </p:cNvSpPr>
          <p:nvPr userDrawn="1"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07C5563-2EB9-BC4E-1F33-89D990AA9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EB2964-82D0-4712-8443-E5C852A32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6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42" r:id="rId2"/>
    <p:sldLayoutId id="2147483765" r:id="rId3"/>
    <p:sldLayoutId id="2147483766" r:id="rId4"/>
    <p:sldLayoutId id="2147483767" r:id="rId5"/>
    <p:sldLayoutId id="2147483663" r:id="rId6"/>
    <p:sldLayoutId id="2147483794" r:id="rId7"/>
    <p:sldLayoutId id="2147483658" r:id="rId8"/>
    <p:sldLayoutId id="2147483772" r:id="rId9"/>
    <p:sldLayoutId id="2147483773" r:id="rId10"/>
    <p:sldLayoutId id="2147483797" r:id="rId11"/>
    <p:sldLayoutId id="2147483798" r:id="rId12"/>
    <p:sldLayoutId id="2147483796" r:id="rId13"/>
    <p:sldLayoutId id="2147483799" r:id="rId14"/>
    <p:sldLayoutId id="2147483775" r:id="rId15"/>
    <p:sldLayoutId id="2147483779" r:id="rId16"/>
    <p:sldLayoutId id="2147483780" r:id="rId17"/>
    <p:sldLayoutId id="2147483781" r:id="rId18"/>
    <p:sldLayoutId id="2147483784" r:id="rId19"/>
    <p:sldLayoutId id="2147483786" r:id="rId20"/>
    <p:sldLayoutId id="2147483787" r:id="rId21"/>
    <p:sldLayoutId id="2147483790" r:id="rId22"/>
    <p:sldLayoutId id="2147483791" r:id="rId23"/>
    <p:sldLayoutId id="2147483792" r:id="rId24"/>
    <p:sldLayoutId id="2147483793" r:id="rId25"/>
    <p:sldLayoutId id="2147483748" r:id="rId26"/>
    <p:sldLayoutId id="214748369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E326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chb.hrsa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RSAgov" TargetMode="External"/><Relationship Id="rId2" Type="http://schemas.openxmlformats.org/officeDocument/2006/relationships/hyperlink" Target="https://www.facebook.com/HRSAg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stagram.com/hrsagov/" TargetMode="External"/><Relationship Id="rId4" Type="http://schemas.openxmlformats.org/officeDocument/2006/relationships/hyperlink" Target="https://www.linkedin.com/company/hrsa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RSAgov" TargetMode="External"/><Relationship Id="rId2" Type="http://schemas.openxmlformats.org/officeDocument/2006/relationships/hyperlink" Target="https://www.facebook.com/HRSAg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stagram.com/hrsagov/" TargetMode="External"/><Relationship Id="rId4" Type="http://schemas.openxmlformats.org/officeDocument/2006/relationships/hyperlink" Target="https://www.linkedin.com/company/hrsa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RSAgov/" TargetMode="External"/><Relationship Id="rId2" Type="http://schemas.openxmlformats.org/officeDocument/2006/relationships/hyperlink" Target="https://www.hrsa.gov/grants/find-funding?search=&amp;status=All&amp;bureau=24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hrsagov/" TargetMode="External"/><Relationship Id="rId5" Type="http://schemas.openxmlformats.org/officeDocument/2006/relationships/hyperlink" Target="https://www.linkedin.com/company/hrsagov/" TargetMode="External"/><Relationship Id="rId4" Type="http://schemas.openxmlformats.org/officeDocument/2006/relationships/hyperlink" Target="https://twitter.com/HRSA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karnell@hr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EPalladino@hr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MHW2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0" y="103721"/>
            <a:ext cx="10753619" cy="5702826"/>
          </a:xfrm>
          <a:prstGeom prst="rect">
            <a:avLst/>
          </a:prstGeom>
          <a:ln>
            <a:solidFill>
              <a:srgbClr val="F9D563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3BD35-96C8-E49C-33BD-465A1D18EE08}"/>
              </a:ext>
            </a:extLst>
          </p:cNvPr>
          <p:cNvSpPr txBox="1"/>
          <p:nvPr/>
        </p:nvSpPr>
        <p:spPr>
          <a:xfrm>
            <a:off x="1044333" y="3979630"/>
            <a:ext cx="4102560" cy="37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8" b="1" dirty="0">
                <a:solidFill>
                  <a:srgbClr val="002060"/>
                </a:solidFill>
              </a:rPr>
              <a:t>#HRSAhelpsmoms  #TheDoulaDifference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5175AF-8281-4928-0397-7C08BA78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5381"/>
            <a:ext cx="10515600" cy="1026840"/>
          </a:xfrm>
        </p:spPr>
        <p:txBody>
          <a:bodyPr>
            <a:noAutofit/>
          </a:bodyPr>
          <a:lstStyle/>
          <a:p>
            <a:r>
              <a:rPr lang="en-US" sz="3600" dirty="0"/>
              <a:t>Resources for</a:t>
            </a:r>
            <a:br>
              <a:rPr lang="en-US" sz="3200" dirty="0"/>
            </a:br>
            <a:r>
              <a:rPr lang="en-US" sz="2800" dirty="0"/>
              <a:t>#BMHW2023 #HRSAhelpsmoms #TheDoulaDifference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7C4D1-10E8-D487-7BC2-B99AF1D7B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15506"/>
            <a:ext cx="2070376" cy="361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April 11-17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C9C6B8AD-1A3A-8D85-D1FA-6440CDA4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67A4E7AD-F1C9-1599-3E60-2E8F848C98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6137EA-4236-8343-C353-1E4B2023F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94EE-1CFD-52A1-C1B3-D1CFC5BBECDE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latin typeface="Arial" panose="020B0604020202020204" pitchFamily="34" charset="0"/>
                <a:cs typeface="Arial" panose="020B0604020202020204" pitchFamily="34" charset="0"/>
                <a:hlinkClick r:id="rId4" tooltip="Maternal &amp; Child Health Burea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https://mchb.hrsa.gov</a:t>
            </a:r>
            <a:endParaRPr lang="en-US" sz="12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26065C7-F83B-F5F7-8F07-C67306810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72859"/>
              </p:ext>
            </p:extLst>
          </p:nvPr>
        </p:nvGraphicFramePr>
        <p:xfrm>
          <a:off x="2465799" y="2110996"/>
          <a:ext cx="6653484" cy="236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697">
                  <a:extLst>
                    <a:ext uri="{9D8B030D-6E8A-4147-A177-3AD203B41FA5}">
                      <a16:colId xmlns:a16="http://schemas.microsoft.com/office/drawing/2014/main" val="1302719874"/>
                    </a:ext>
                  </a:extLst>
                </a:gridCol>
                <a:gridCol w="1435787">
                  <a:extLst>
                    <a:ext uri="{9D8B030D-6E8A-4147-A177-3AD203B41FA5}">
                      <a16:colId xmlns:a16="http://schemas.microsoft.com/office/drawing/2014/main" val="1176255048"/>
                    </a:ext>
                  </a:extLst>
                </a:gridCol>
              </a:tblGrid>
              <a:tr h="4735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286362"/>
                  </a:ext>
                </a:extLst>
              </a:tr>
              <a:tr h="4735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 on 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333645"/>
                  </a:ext>
                </a:extLst>
              </a:tr>
              <a:tr h="473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conversations on 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9088"/>
                  </a:ext>
                </a:extLst>
              </a:tr>
              <a:tr h="473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your own 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80865"/>
                  </a:ext>
                </a:extLst>
              </a:tr>
              <a:tr h="473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Campaign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7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65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548D-159F-9EAD-0B02-C8D57A43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 on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26C4-BC32-57A6-4DE8-A56AA1F33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803"/>
            <a:ext cx="10515600" cy="626724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9F1C20"/>
                </a:solidFill>
                <a:effectLst/>
                <a:ea typeface="Calibri" panose="020F0502020204030204" pitchFamily="34" charset="0"/>
              </a:rPr>
              <a:t>Like, retweet, &amp; share posts across all @HRSAgov platforms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F207D-1A1A-FA22-E93C-545ADA522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7256-8B75-41D7-B6BF-DA41552230B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A36CA80-37ED-9008-73F8-3D1245E9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242665"/>
              </p:ext>
            </p:extLst>
          </p:nvPr>
        </p:nvGraphicFramePr>
        <p:xfrm>
          <a:off x="2353382" y="2025492"/>
          <a:ext cx="7485233" cy="28070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61671">
                  <a:extLst>
                    <a:ext uri="{9D8B030D-6E8A-4147-A177-3AD203B41FA5}">
                      <a16:colId xmlns:a16="http://schemas.microsoft.com/office/drawing/2014/main" val="2158711581"/>
                    </a:ext>
                  </a:extLst>
                </a:gridCol>
                <a:gridCol w="5923562">
                  <a:extLst>
                    <a:ext uri="{9D8B030D-6E8A-4147-A177-3AD203B41FA5}">
                      <a16:colId xmlns:a16="http://schemas.microsoft.com/office/drawing/2014/main" val="3939740053"/>
                    </a:ext>
                  </a:extLst>
                </a:gridCol>
              </a:tblGrid>
              <a:tr h="4355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116421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4/10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TEASER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Get ready for #BMHW2023!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317278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 4/11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Congratulate the Photo Contest Winners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646441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Weds 4/12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and share Rebecca’s Doula Story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7849896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 4/13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and share Breanna’s Doula Story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20866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 4/14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 and share HRSA’s summary post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947089"/>
                  </a:ext>
                </a:extLst>
              </a:tr>
            </a:tbl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2FAE73B9-8E56-05C1-BB90-2A29C0670050}"/>
              </a:ext>
            </a:extLst>
          </p:cNvPr>
          <p:cNvSpPr txBox="1"/>
          <p:nvPr/>
        </p:nvSpPr>
        <p:spPr>
          <a:xfrm>
            <a:off x="1045999" y="5343031"/>
            <a:ext cx="987397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hlinkClick r:id="rId2"/>
              </a:rPr>
              <a:t>FB</a:t>
            </a:r>
            <a:r>
              <a:rPr lang="en-US" sz="2000" dirty="0"/>
              <a:t> | </a:t>
            </a:r>
            <a:r>
              <a:rPr lang="en-US" sz="2000" dirty="0">
                <a:hlinkClick r:id="rId3"/>
              </a:rPr>
              <a:t>Twitter</a:t>
            </a:r>
            <a:r>
              <a:rPr lang="en-US" sz="2000" dirty="0"/>
              <a:t> | </a:t>
            </a:r>
            <a:r>
              <a:rPr lang="en-US" sz="2000" dirty="0">
                <a:hlinkClick r:id="rId4"/>
              </a:rPr>
              <a:t>LinkedIn</a:t>
            </a:r>
            <a:r>
              <a:rPr lang="en-US" sz="2000" dirty="0"/>
              <a:t> | </a:t>
            </a:r>
            <a:r>
              <a:rPr lang="en-US" sz="2000" dirty="0">
                <a:hlinkClick r:id="rId5"/>
              </a:rPr>
              <a:t>Instagram</a:t>
            </a:r>
            <a:endParaRPr lang="en-US" sz="2000" dirty="0"/>
          </a:p>
          <a:p>
            <a:pPr algn="ctr"/>
            <a:r>
              <a:rPr lang="en-US" sz="1600" b="1" dirty="0">
                <a:solidFill>
                  <a:srgbClr val="9F1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following hashtags in your posts</a:t>
            </a:r>
            <a:r>
              <a:rPr lang="en-US" sz="1600" dirty="0">
                <a:solidFill>
                  <a:srgbClr val="9F1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  #BMHW2023   #HRSAhelpsmoms   #TheDoulaDifference​</a:t>
            </a:r>
          </a:p>
        </p:txBody>
      </p:sp>
    </p:spTree>
    <p:extLst>
      <p:ext uri="{BB962C8B-B14F-4D97-AF65-F5344CB8AC3E}">
        <p14:creationId xmlns:p14="http://schemas.microsoft.com/office/powerpoint/2010/main" val="45478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548D-159F-9EAD-0B02-C8D57A43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Conversation on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26C4-BC32-57A6-4DE8-A56AA1F33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803"/>
            <a:ext cx="10515600" cy="4412164"/>
          </a:xfrm>
        </p:spPr>
        <p:txBody>
          <a:bodyPr>
            <a:normAutofit fontScale="3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When you add to the conversation your work, expertise, ideas, &amp; reactions, we create richer conversations to raise awareness and share the strides we make in achieving optimal Black maternal health. </a:t>
            </a:r>
            <a:r>
              <a:rPr lang="en-US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Ways to spark conversations: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500" dirty="0">
                <a:solidFill>
                  <a:schemeClr val="tx1"/>
                </a:solidFill>
              </a:rPr>
              <a:t>Comment on April 10 post with your HRSA program affiliation and how you will celebrate the week.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55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5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Comment on the April 11 post, congratulating the photo contest winners and share your thoughts on how #HRSAhelpsmoms. Bonus:  </a:t>
            </a:r>
            <a:r>
              <a:rPr lang="en-US" sz="5500" b="1" dirty="0">
                <a:solidFill>
                  <a:srgbClr val="2672A1"/>
                </a:solidFill>
                <a:effectLst/>
                <a:ea typeface="Calibri" panose="020F0502020204030204" pitchFamily="34" charset="0"/>
              </a:rPr>
              <a:t>Add your photo </a:t>
            </a:r>
            <a:r>
              <a:rPr lang="en-US" sz="55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featuring your team/your community engagement.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55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5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Comment on the April 12 post </a:t>
            </a:r>
            <a:r>
              <a:rPr lang="en-US" sz="5500" b="1" dirty="0">
                <a:solidFill>
                  <a:srgbClr val="2672A1"/>
                </a:solidFill>
                <a:effectLst/>
                <a:ea typeface="Calibri" panose="020F0502020204030204" pitchFamily="34" charset="0"/>
              </a:rPr>
              <a:t>sharing how you've seen doulas make a difference</a:t>
            </a:r>
            <a:r>
              <a:rPr lang="en-US" sz="55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in Black maternal health.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55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5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Comment on the April 13 post </a:t>
            </a:r>
            <a:r>
              <a:rPr lang="en-US" sz="5500" b="1" dirty="0">
                <a:solidFill>
                  <a:srgbClr val="2672A1"/>
                </a:solidFill>
                <a:effectLst/>
                <a:ea typeface="Calibri" panose="020F0502020204030204" pitchFamily="34" charset="0"/>
              </a:rPr>
              <a:t>sharing any best practices regarding doula training or program implementation</a:t>
            </a:r>
            <a:r>
              <a:rPr lang="en-US" sz="55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 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55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55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Comment on the April 14 post with information </a:t>
            </a:r>
            <a:r>
              <a:rPr lang="en-US" sz="5500" b="1" dirty="0">
                <a:solidFill>
                  <a:srgbClr val="2672A1"/>
                </a:solidFill>
                <a:effectLst/>
                <a:ea typeface="Calibri" panose="020F0502020204030204" pitchFamily="34" charset="0"/>
              </a:rPr>
              <a:t>highlighting your work </a:t>
            </a:r>
            <a:r>
              <a:rPr lang="en-US" sz="55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to advance Black maternal health.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F207D-1A1A-FA22-E93C-545ADA522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7256-8B75-41D7-B6BF-DA41552230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E73B9-8E56-05C1-BB90-2A29C0670050}"/>
              </a:ext>
            </a:extLst>
          </p:cNvPr>
          <p:cNvSpPr txBox="1"/>
          <p:nvPr/>
        </p:nvSpPr>
        <p:spPr>
          <a:xfrm>
            <a:off x="838200" y="5357472"/>
            <a:ext cx="987397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hlinkClick r:id="rId2"/>
              </a:rPr>
              <a:t>FB</a:t>
            </a:r>
            <a:r>
              <a:rPr lang="en-US" sz="2000" dirty="0"/>
              <a:t> | </a:t>
            </a:r>
            <a:r>
              <a:rPr lang="en-US" sz="2000" dirty="0">
                <a:hlinkClick r:id="rId3"/>
              </a:rPr>
              <a:t>Twitter</a:t>
            </a:r>
            <a:r>
              <a:rPr lang="en-US" sz="2000" dirty="0"/>
              <a:t> | </a:t>
            </a:r>
            <a:r>
              <a:rPr lang="en-US" sz="2000" dirty="0">
                <a:hlinkClick r:id="rId4"/>
              </a:rPr>
              <a:t>LinkedIn</a:t>
            </a:r>
            <a:r>
              <a:rPr lang="en-US" sz="2000" dirty="0"/>
              <a:t> | </a:t>
            </a:r>
            <a:r>
              <a:rPr lang="en-US" sz="2000" dirty="0">
                <a:hlinkClick r:id="rId5"/>
              </a:rPr>
              <a:t>Instagram</a:t>
            </a:r>
            <a:endParaRPr lang="en-US" sz="2000" dirty="0"/>
          </a:p>
          <a:p>
            <a:pPr algn="ctr"/>
            <a:r>
              <a:rPr lang="en-US" sz="1600" b="1" dirty="0">
                <a:solidFill>
                  <a:srgbClr val="9F1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following hashtags in your posts</a:t>
            </a:r>
            <a:r>
              <a:rPr lang="en-US" sz="1600" dirty="0">
                <a:solidFill>
                  <a:srgbClr val="9F1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  #BMHW2023   #HRSAhelpsmoms   #TheDoulaDifference​</a:t>
            </a:r>
          </a:p>
        </p:txBody>
      </p:sp>
    </p:spTree>
    <p:extLst>
      <p:ext uri="{BB962C8B-B14F-4D97-AF65-F5344CB8AC3E}">
        <p14:creationId xmlns:p14="http://schemas.microsoft.com/office/powerpoint/2010/main" val="51107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548D-159F-9EAD-0B02-C8D57A43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Posts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26C4-BC32-57A6-4DE8-A56AA1F33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802"/>
            <a:ext cx="10515600" cy="1058237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Join in and create your own posts using the </a:t>
            </a:r>
            <a:r>
              <a:rPr lang="en-US" sz="2000" b="1" dirty="0"/>
              <a:t>hashtags </a:t>
            </a:r>
            <a:r>
              <a:rPr lang="en-US" sz="2000" dirty="0"/>
              <a:t>#BMHW2023  #HRSAhelpsmoms #TheDoulaDifference! </a:t>
            </a:r>
            <a:endParaRPr lang="en-US" sz="22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F207D-1A1A-FA22-E93C-545ADA522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7256-8B75-41D7-B6BF-DA41552230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A51DC-B79D-2D98-22BD-9A73DFAEE99B}"/>
              </a:ext>
            </a:extLst>
          </p:cNvPr>
          <p:cNvSpPr txBox="1"/>
          <p:nvPr/>
        </p:nvSpPr>
        <p:spPr>
          <a:xfrm>
            <a:off x="838199" y="1891431"/>
            <a:ext cx="1051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67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  <a:endParaRPr lang="en-US" sz="1200" b="1" dirty="0">
              <a:solidFill>
                <a:srgbClr val="2672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B0861-BC6B-36C1-5E4D-D0A6F95D1365}"/>
              </a:ext>
            </a:extLst>
          </p:cNvPr>
          <p:cNvSpPr txBox="1"/>
          <p:nvPr/>
        </p:nvSpPr>
        <p:spPr>
          <a:xfrm>
            <a:off x="838198" y="2244514"/>
            <a:ext cx="104085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Black Maternal Health Week! [Name of your organization/region] is proud to join #HRSA to support Black maternal health through [describe your work]. #BMHW2023 #HRSAhelpsmoms #TheDoulaDifference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 #HRSA in creating better health outcomes. Check out the open #maternalhealth funding opportunities.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Find Grant Funding | HRSA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#BMHW2023 #HRSAhelpsmoms #TheDoulaDifference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you witnessed #TheDoulaDifference? [Explain how your work supports doulas in Black maternal health care]. #BMHW2023 #HRSAhelpsmoms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E73B9-8E56-05C1-BB90-2A29C0670050}"/>
              </a:ext>
            </a:extLst>
          </p:cNvPr>
          <p:cNvSpPr txBox="1"/>
          <p:nvPr/>
        </p:nvSpPr>
        <p:spPr>
          <a:xfrm>
            <a:off x="945223" y="5523464"/>
            <a:ext cx="987397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hlinkClick r:id="rId3"/>
              </a:rPr>
              <a:t>FB</a:t>
            </a:r>
            <a:r>
              <a:rPr lang="en-US" sz="2000" dirty="0"/>
              <a:t> | </a:t>
            </a:r>
            <a:r>
              <a:rPr lang="en-US" sz="2000" dirty="0">
                <a:hlinkClick r:id="rId4"/>
              </a:rPr>
              <a:t>Twitter</a:t>
            </a:r>
            <a:r>
              <a:rPr lang="en-US" sz="2000" dirty="0"/>
              <a:t> | </a:t>
            </a:r>
            <a:r>
              <a:rPr lang="en-US" sz="2000" dirty="0">
                <a:hlinkClick r:id="rId5"/>
              </a:rPr>
              <a:t>LinkedIn</a:t>
            </a:r>
            <a:r>
              <a:rPr lang="en-US" sz="2000" dirty="0"/>
              <a:t> | </a:t>
            </a:r>
            <a:r>
              <a:rPr lang="en-US" sz="2000" dirty="0">
                <a:hlinkClick r:id="rId6"/>
              </a:rPr>
              <a:t>Instagram</a:t>
            </a:r>
            <a:endParaRPr lang="en-US" sz="2000" dirty="0"/>
          </a:p>
          <a:p>
            <a:pPr algn="ctr"/>
            <a:r>
              <a:rPr lang="en-US" sz="1600" b="1" dirty="0">
                <a:solidFill>
                  <a:srgbClr val="9F1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following hashtags in your posts</a:t>
            </a:r>
            <a:r>
              <a:rPr lang="en-US" sz="1600" dirty="0">
                <a:solidFill>
                  <a:srgbClr val="9F1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  #BMHW2023   #HRSAhelpsmoms   #TheDoulaDifference​</a:t>
            </a:r>
          </a:p>
        </p:txBody>
      </p:sp>
    </p:spTree>
    <p:extLst>
      <p:ext uri="{BB962C8B-B14F-4D97-AF65-F5344CB8AC3E}">
        <p14:creationId xmlns:p14="http://schemas.microsoft.com/office/powerpoint/2010/main" val="61951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3D43-7887-462D-058A-BA211C7A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Asset:  Save this as a Picture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1ACF5-57DD-B6B1-9A95-D4DCA76699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47B20-8D55-32BF-18FC-B4644AA45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7256-8B75-41D7-B6BF-DA41552230B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5E9E28-000F-1049-577E-A697155DB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82" y="1197720"/>
            <a:ext cx="8949832" cy="46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373DB8-4D4D-D577-E884-CDE5AC410B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83FC8DF-1D44-3634-AE2A-BCC55FC6D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1" i="1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questions?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sz="4000" b="1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Katy Karnell and Erica Palladino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MCHB’s Public Affairs Specialists</a:t>
            </a:r>
            <a:br>
              <a:rPr lang="en-US" sz="2400" b="1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F4D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kkarnell@hrsa.gov</a:t>
            </a:r>
            <a:r>
              <a:rPr lang="en-US" sz="2400" b="1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b="1" dirty="0">
                <a:solidFill>
                  <a:srgbClr val="0F4D7B"/>
                </a:solidFill>
                <a:hlinkClick r:id="rId4"/>
              </a:rPr>
              <a:t>EPalladino@hrsa.gov</a:t>
            </a:r>
            <a:r>
              <a:rPr lang="it-IT" sz="2400" b="1" dirty="0">
                <a:solidFill>
                  <a:srgbClr val="0F4D7B"/>
                </a:solidFill>
              </a:rPr>
              <a:t> </a:t>
            </a:r>
            <a:endParaRPr lang="en-US" sz="2400" b="1" dirty="0">
              <a:solidFill>
                <a:srgbClr val="0F4D7B"/>
              </a:solidFill>
            </a:endParaRP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C406F287-ABFF-E824-7599-2B25D31B87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C01696FB-966B-C751-C074-8DA31D7459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B58B1-0D6C-B57B-E92B-C431F722A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B2964-82D0-4712-8443-E5C852A329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46D9B3-5A01-5812-8A09-340843FAC677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76741"/>
      </p:ext>
    </p:extLst>
  </p:cSld>
  <p:clrMapOvr>
    <a:masterClrMapping/>
  </p:clrMapOvr>
</p:sld>
</file>

<file path=ppt/theme/theme1.xml><?xml version="1.0" encoding="utf-8"?>
<a:theme xmlns:a="http://schemas.openxmlformats.org/drawingml/2006/main" name="2_MCHB_Theme">
  <a:themeElements>
    <a:clrScheme name="MCHB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3162"/>
      </a:accent1>
      <a:accent2>
        <a:srgbClr val="2171A2"/>
      </a:accent2>
      <a:accent3>
        <a:srgbClr val="A13233"/>
      </a:accent3>
      <a:accent4>
        <a:srgbClr val="EBA220"/>
      </a:accent4>
      <a:accent5>
        <a:srgbClr val="D9D9D9"/>
      </a:accent5>
      <a:accent6>
        <a:srgbClr val="E0B9B9"/>
      </a:accent6>
      <a:hlink>
        <a:srgbClr val="137F7C"/>
      </a:hlink>
      <a:folHlink>
        <a:srgbClr val="F9DC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c7d0ed18-d4ec-4450-b043-97ba750af715"/>
    <_ip_UnifiedCompliancePolicyProperties xmlns="http://schemas.microsoft.com/sharepoint/v3" xsi:nil="true"/>
    <_dlc_DocId xmlns="053a5afd-1424-405b-82d9-63deec7446f8">DZXA3YQD6WY2-2053-5742</_dlc_DocId>
    <_dlc_DocIdUrl xmlns="053a5afd-1424-405b-82d9-63deec7446f8">
      <Url>https://sharepoint.hrsa.gov/teams/mchb/oaa/_layouts/15/DocIdRedir.aspx?ID=DZXA3YQD6WY2-2053-5742</Url>
      <Description>DZXA3YQD6WY2-2053-5742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97AEFDE70F30428174CBCBF7A40E5F" ma:contentTypeVersion="14" ma:contentTypeDescription="Create a new document." ma:contentTypeScope="" ma:versionID="f84fd0b176f40148b676ff0c83256531">
  <xsd:schema xmlns:xsd="http://www.w3.org/2001/XMLSchema" xmlns:xs="http://www.w3.org/2001/XMLSchema" xmlns:p="http://schemas.microsoft.com/office/2006/metadata/properties" xmlns:ns1="http://schemas.microsoft.com/sharepoint/v3" xmlns:ns2="053a5afd-1424-405b-82d9-63deec7446f8" xmlns:ns3="c7d0ed18-d4ec-4450-b043-97ba750af715" xmlns:ns4="5cdf4915-cf6b-427b-8393-a2a6df9946f7" targetNamespace="http://schemas.microsoft.com/office/2006/metadata/properties" ma:root="true" ma:fieldsID="963e9e85b69bf46b084e00e5d101b1f9" ns1:_="" ns2:_="" ns3:_="" ns4:_="">
    <xsd:import namespace="http://schemas.microsoft.com/sharepoint/v3"/>
    <xsd:import namespace="053a5afd-1424-405b-82d9-63deec7446f8"/>
    <xsd:import namespace="c7d0ed18-d4ec-4450-b043-97ba750af715"/>
    <xsd:import namespace="5cdf4915-cf6b-427b-8393-a2a6df9946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3:TaxCatchAllLabel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a5afd-1424-405b-82d9-63deec7446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0ed18-d4ec-4450-b043-97ba750af715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59a78c66-c43d-4be2-8188-cca01223bdcd}" ma:internalName="TaxCatchAll" ma:showField="CatchAllData" ma:web="053a5afd-1424-405b-82d9-63deec7446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59a78c66-c43d-4be2-8188-cca01223bdcd}" ma:internalName="TaxCatchAllLabel" ma:readOnly="true" ma:showField="CatchAllDataLabel" ma:web="053a5afd-1424-405b-82d9-63deec7446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f4915-cf6b-427b-8393-a2a6df9946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DFEAAE-397B-4693-97C3-5D61E3E5324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D767EA-9026-455B-88FE-83F7B1BF02F9}">
  <ds:schemaRefs>
    <ds:schemaRef ds:uri="c7d0ed18-d4ec-4450-b043-97ba750af715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5cdf4915-cf6b-427b-8393-a2a6df9946f7"/>
    <ds:schemaRef ds:uri="053a5afd-1424-405b-82d9-63deec7446f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612AAA4-69F1-4E30-A4F5-703BDEE7BB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A90700-5419-4A7D-A24C-834C9C4DF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3a5afd-1424-405b-82d9-63deec7446f8"/>
    <ds:schemaRef ds:uri="c7d0ed18-d4ec-4450-b043-97ba750af715"/>
    <ds:schemaRef ds:uri="5cdf4915-cf6b-427b-8393-a2a6df9946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31462</TotalTime>
  <Words>484</Words>
  <Application>Microsoft Office PowerPoint</Application>
  <PresentationFormat>Widescreen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Courier New</vt:lpstr>
      <vt:lpstr>Arial</vt:lpstr>
      <vt:lpstr>Wingdings</vt:lpstr>
      <vt:lpstr>Calibri</vt:lpstr>
      <vt:lpstr>2_MCHB_Theme</vt:lpstr>
      <vt:lpstr>PowerPoint Presentation</vt:lpstr>
      <vt:lpstr>Resources for #BMHW2023 #HRSAhelpsmoms #TheDoulaDifference</vt:lpstr>
      <vt:lpstr>Engage on Social Media</vt:lpstr>
      <vt:lpstr>Spark Conversation on Social Media</vt:lpstr>
      <vt:lpstr>Create Your Own Posts </vt:lpstr>
      <vt:lpstr>Asset:  Save this as a Picture 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and Child Health Bureau Strategic Plan: Our Way Forward</dc:title>
  <dc:subject>Maternal and Child Health Bureau Strategic Plan: Our Way Forward</dc:subject>
  <dc:creator>HRSA</dc:creator>
  <cp:keywords/>
  <dc:description/>
  <cp:lastModifiedBy>Karnell, Kathryn (HRSA)</cp:lastModifiedBy>
  <cp:revision>157</cp:revision>
  <dcterms:created xsi:type="dcterms:W3CDTF">2021-09-01T13:56:09Z</dcterms:created>
  <dcterms:modified xsi:type="dcterms:W3CDTF">2023-04-03T21:21:06Z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0x010100EC97AEFDE70F30428174CBCBF7A40E5F</vt:lpwstr>
  </property>
  <property fmtid="{D5CDD505-2E9C-101B-9397-08002B2CF9AE}" pid="3" name="_dlc_DocIdItemGuid">
    <vt:lpwstr>69b519de-7c6c-43b0-8f43-da35735fc789</vt:lpwstr>
  </property>
  <property fmtid="{D5CDD505-2E9C-101B-9397-08002B2CF9AE}" pid="4" name="TaxKeyword">
    <vt:lpwstr/>
  </property>
  <property fmtid="{D5CDD505-2E9C-101B-9397-08002B2CF9AE}" pid="5" name="TaxKeywordTaxHTField">
    <vt:lpwstr/>
  </property>
</Properties>
</file>