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12"/>
  </p:notesMasterIdLst>
  <p:sldIdLst>
    <p:sldId id="256" r:id="rId2"/>
    <p:sldId id="282" r:id="rId3"/>
    <p:sldId id="259" r:id="rId4"/>
    <p:sldId id="283" r:id="rId5"/>
    <p:sldId id="258" r:id="rId6"/>
    <p:sldId id="260" r:id="rId7"/>
    <p:sldId id="286" r:id="rId8"/>
    <p:sldId id="287" r:id="rId9"/>
    <p:sldId id="285" r:id="rId10"/>
    <p:sldId id="288"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6" autoAdjust="0"/>
    <p:restoredTop sz="94660"/>
  </p:normalViewPr>
  <p:slideViewPr>
    <p:cSldViewPr snapToGrid="0">
      <p:cViewPr varScale="1">
        <p:scale>
          <a:sx n="110" d="100"/>
          <a:sy n="110" d="100"/>
        </p:scale>
        <p:origin x="27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92141F4-D59A-4B76-B185-4659E2DF3F3A}" type="datetimeFigureOut">
              <a:rPr lang="en-US" smtClean="0"/>
              <a:t>10/21/2021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C995D2A-06AD-4112-A464-0C0B5FEC0949}" type="slidenum">
              <a:rPr lang="en-US" smtClean="0"/>
              <a:t>‹#›</a:t>
            </a:fld>
            <a:endParaRPr lang="en-US"/>
          </a:p>
        </p:txBody>
      </p:sp>
    </p:spTree>
    <p:extLst>
      <p:ext uri="{BB962C8B-B14F-4D97-AF65-F5344CB8AC3E}">
        <p14:creationId xmlns:p14="http://schemas.microsoft.com/office/powerpoint/2010/main" val="40964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D4EDF7-3013-4246-A2FB-5940F16E1DDC}" type="datetime1">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44779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0D66B8-56C0-4053-9B9E-EC4B575689BB}" type="datetime1">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417243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091F64-290E-48FB-8D19-42C89D421620}" type="datetime1">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2560391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8F17EF-C193-47AA-9190-710FBD262C4D}" type="datetime1">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33509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A7E89E-1C83-4C54-9F09-8D37C79E58DF}" type="datetime1">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3360117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4117AE2-4B2C-4374-897B-6A6C14984F08}" type="datetime1">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275555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C366FD9-669A-4E93-8186-6E4DEE1D47AB}" type="datetime1">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765314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9B52AA-F80A-4861-96B9-97C1891002EF}" type="datetime1">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3299701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6527B4-E7C3-4E01-9505-DADE03EE4053}" type="datetime1">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380241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B43EB-C42D-41CD-8B41-C3D7D8A294FD}" type="datetime1">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749374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4A18CE-1371-4A96-855B-96592E6A5524}" type="datetime1">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9363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CFDC58-3270-4C6F-A2AD-4EDAB6B90AE4}" type="datetime1">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86887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6122F2-A46A-45DD-B7C6-80802C31BFB8}" type="datetime1">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165253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F4A761-EE48-4502-9B9E-859F0A6BB57A}" type="datetime1">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67124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1794C51-0971-42E5-B5F6-F2D7A76BB1A1}" type="datetime1">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1309411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77AC67-F5AF-413D-A038-5031396F28D5}" type="datetime1">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2200099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1BF416-8288-453C-890D-C53A3784EBAD}" type="datetime1">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EDCE58-3D92-4ABB-93F8-A7D6A23C90F9}" type="slidenum">
              <a:rPr lang="en-US" smtClean="0"/>
              <a:t>‹#›</a:t>
            </a:fld>
            <a:endParaRPr lang="en-US"/>
          </a:p>
        </p:txBody>
      </p:sp>
    </p:spTree>
    <p:extLst>
      <p:ext uri="{BB962C8B-B14F-4D97-AF65-F5344CB8AC3E}">
        <p14:creationId xmlns:p14="http://schemas.microsoft.com/office/powerpoint/2010/main" val="342251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E8CF810-D5B5-4246-BF1F-01010B4C44BA}" type="datetime1">
              <a:rPr lang="en-US" smtClean="0"/>
              <a:t>10/21/2021</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0EDCE58-3D92-4ABB-93F8-A7D6A23C90F9}" type="slidenum">
              <a:rPr lang="en-US" smtClean="0"/>
              <a:t>‹#›</a:t>
            </a:fld>
            <a:endParaRPr lang="en-US"/>
          </a:p>
        </p:txBody>
      </p:sp>
    </p:spTree>
    <p:extLst>
      <p:ext uri="{BB962C8B-B14F-4D97-AF65-F5344CB8AC3E}">
        <p14:creationId xmlns:p14="http://schemas.microsoft.com/office/powerpoint/2010/main" val="277688723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BB615B61-0AF7-44E7-933B-C95C25F3669C}"/>
              </a:ext>
            </a:extLst>
          </p:cNvPr>
          <p:cNvSpPr>
            <a:spLocks noGrp="1"/>
          </p:cNvSpPr>
          <p:nvPr>
            <p:ph type="subTitle" idx="1"/>
          </p:nvPr>
        </p:nvSpPr>
        <p:spPr>
          <a:xfrm>
            <a:off x="2412864" y="4202089"/>
            <a:ext cx="7543109" cy="1111867"/>
          </a:xfrm>
        </p:spPr>
        <p:txBody>
          <a:bodyPr/>
          <a:lstStyle/>
          <a:p>
            <a:endParaRPr lang="en-US" dirty="0"/>
          </a:p>
        </p:txBody>
      </p:sp>
      <p:sp>
        <p:nvSpPr>
          <p:cNvPr id="2" name="Title 1">
            <a:extLst>
              <a:ext uri="{FF2B5EF4-FFF2-40B4-BE49-F238E27FC236}">
                <a16:creationId xmlns:a16="http://schemas.microsoft.com/office/drawing/2014/main" id="{479D4D6E-96A1-42BB-B11E-3435312B8333}"/>
              </a:ext>
            </a:extLst>
          </p:cNvPr>
          <p:cNvSpPr>
            <a:spLocks noGrp="1"/>
          </p:cNvSpPr>
          <p:nvPr>
            <p:ph type="ctrTitle"/>
          </p:nvPr>
        </p:nvSpPr>
        <p:spPr>
          <a:xfrm>
            <a:off x="838199" y="291090"/>
            <a:ext cx="10515599" cy="932688"/>
          </a:xfrm>
        </p:spPr>
        <p:txBody>
          <a:bodyPr>
            <a:normAutofit fontScale="90000"/>
          </a:bodyPr>
          <a:lstStyle/>
          <a:p>
            <a:r>
              <a:rPr kumimoji="0" lang="en-US" sz="3200" b="1" i="0" u="none" strike="noStrike" kern="120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Employee Express</a:t>
            </a:r>
            <a:br>
              <a:rPr kumimoji="0" lang="en-US" sz="3200" b="1" i="0" u="none" strike="noStrike" kern="120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br>
            <a:r>
              <a:rPr kumimoji="0" lang="en-US" sz="3200" b="1" i="0" u="none" strike="noStrike" kern="1200" cap="all"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Times New Roman" panose="02020603050405020304" pitchFamily="18" charset="0"/>
              </a:rPr>
              <a:t>The new way of signing in</a:t>
            </a:r>
            <a:endParaRPr lang="en-US" sz="5400" dirty="0">
              <a:solidFill>
                <a:schemeClr val="bg1"/>
              </a:solidFill>
            </a:endParaRPr>
          </a:p>
        </p:txBody>
      </p:sp>
      <p:sp>
        <p:nvSpPr>
          <p:cNvPr id="4" name="TextBox 3">
            <a:extLst>
              <a:ext uri="{FF2B5EF4-FFF2-40B4-BE49-F238E27FC236}">
                <a16:creationId xmlns:a16="http://schemas.microsoft.com/office/drawing/2014/main" id="{ABB098D1-2E0A-4867-A38A-2FD78305E5AF}"/>
              </a:ext>
            </a:extLst>
          </p:cNvPr>
          <p:cNvSpPr txBox="1"/>
          <p:nvPr/>
        </p:nvSpPr>
        <p:spPr>
          <a:xfrm>
            <a:off x="3056965" y="1394837"/>
            <a:ext cx="6239435" cy="362472"/>
          </a:xfrm>
          <a:prstGeom prst="rect">
            <a:avLst/>
          </a:prstGeom>
          <a:noFill/>
        </p:spPr>
        <p:txBody>
          <a:bodyPr wrap="square" rtlCol="0">
            <a:spAutoFit/>
          </a:bodyPr>
          <a:lstStyle/>
          <a:p>
            <a:pPr marL="0" marR="0">
              <a:lnSpc>
                <a:spcPct val="107000"/>
              </a:lnSpc>
              <a:spcBef>
                <a:spcPts val="0"/>
              </a:spcBef>
              <a:spcAft>
                <a:spcPts val="800"/>
              </a:spcAft>
            </a:pPr>
            <a:r>
              <a:rPr lang="en-US" b="1" dirty="0">
                <a:effectLst/>
                <a:highlight>
                  <a:srgbClr val="FFFF00"/>
                </a:highlight>
                <a:latin typeface="Verdana" panose="020B0604030504040204" pitchFamily="34" charset="0"/>
                <a:ea typeface="Verdana" panose="020B0604030504040204" pitchFamily="34" charset="0"/>
                <a:cs typeface="Times New Roman" panose="02020603050405020304" pitchFamily="18" charset="0"/>
              </a:rPr>
              <a:t> You will have two methods to sign into EEX</a:t>
            </a:r>
            <a:endParaRPr lang="en-US" b="1"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026" name="Picture 1">
            <a:extLst>
              <a:ext uri="{FF2B5EF4-FFF2-40B4-BE49-F238E27FC236}">
                <a16:creationId xmlns:a16="http://schemas.microsoft.com/office/drawing/2014/main" id="{BFF41863-7C34-45B4-9375-1A54EDF76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027" y="2024402"/>
            <a:ext cx="7862129" cy="48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FCBC014E-2900-4A92-B123-16A01B9BF9D2}"/>
              </a:ext>
            </a:extLst>
          </p:cNvPr>
          <p:cNvSpPr txBox="1"/>
          <p:nvPr/>
        </p:nvSpPr>
        <p:spPr>
          <a:xfrm>
            <a:off x="6490974" y="3169958"/>
            <a:ext cx="1097280" cy="543162"/>
          </a:xfrm>
          <a:prstGeom prst="rect">
            <a:avLst/>
          </a:prstGeom>
          <a:noFill/>
        </p:spPr>
        <p:txBody>
          <a:bodyPr wrap="square" rtlCol="0">
            <a:spAutoFit/>
          </a:bodyPr>
          <a:lstStyle/>
          <a:p>
            <a:pPr marL="0" marR="0">
              <a:lnSpc>
                <a:spcPct val="107000"/>
              </a:lnSpc>
              <a:spcBef>
                <a:spcPts val="0"/>
              </a:spcBef>
              <a:spcAft>
                <a:spcPts val="800"/>
              </a:spcAft>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Sign in with PIV Card</a:t>
            </a:r>
          </a:p>
        </p:txBody>
      </p:sp>
      <p:sp>
        <p:nvSpPr>
          <p:cNvPr id="13" name="Arrow: Right 12">
            <a:extLst>
              <a:ext uri="{FF2B5EF4-FFF2-40B4-BE49-F238E27FC236}">
                <a16:creationId xmlns:a16="http://schemas.microsoft.com/office/drawing/2014/main" id="{316ACCEF-28B0-44F8-B8F6-53930602B229}"/>
              </a:ext>
            </a:extLst>
          </p:cNvPr>
          <p:cNvSpPr/>
          <p:nvPr/>
        </p:nvSpPr>
        <p:spPr>
          <a:xfrm>
            <a:off x="6554114" y="3750020"/>
            <a:ext cx="636495" cy="328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0A9874D-3E1C-4354-8802-BC16423B7FB4}"/>
              </a:ext>
            </a:extLst>
          </p:cNvPr>
          <p:cNvSpPr txBox="1"/>
          <p:nvPr/>
        </p:nvSpPr>
        <p:spPr>
          <a:xfrm>
            <a:off x="6469848" y="4202089"/>
            <a:ext cx="1097280" cy="543162"/>
          </a:xfrm>
          <a:prstGeom prst="rect">
            <a:avLst/>
          </a:prstGeom>
          <a:noFill/>
        </p:spPr>
        <p:txBody>
          <a:bodyPr wrap="square" rtlCol="0">
            <a:spAutoFit/>
          </a:bodyPr>
          <a:lstStyle/>
          <a:p>
            <a:pPr marL="0" marR="0">
              <a:lnSpc>
                <a:spcPct val="107000"/>
              </a:lnSpc>
              <a:spcBef>
                <a:spcPts val="0"/>
              </a:spcBef>
              <a:spcAft>
                <a:spcPts val="800"/>
              </a:spcAft>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Sign in with Login.gov</a:t>
            </a:r>
          </a:p>
        </p:txBody>
      </p:sp>
      <p:sp>
        <p:nvSpPr>
          <p:cNvPr id="15" name="Arrow: Right 14">
            <a:extLst>
              <a:ext uri="{FF2B5EF4-FFF2-40B4-BE49-F238E27FC236}">
                <a16:creationId xmlns:a16="http://schemas.microsoft.com/office/drawing/2014/main" id="{790ED1FF-9722-4611-AB0C-C292ADDA0C69}"/>
              </a:ext>
            </a:extLst>
          </p:cNvPr>
          <p:cNvSpPr/>
          <p:nvPr/>
        </p:nvSpPr>
        <p:spPr>
          <a:xfrm>
            <a:off x="6631910" y="4745130"/>
            <a:ext cx="573740" cy="352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E8419856-6CEB-4106-9C73-266AA6FB3845}"/>
              </a:ext>
            </a:extLst>
          </p:cNvPr>
          <p:cNvSpPr>
            <a:spLocks noGrp="1"/>
          </p:cNvSpPr>
          <p:nvPr>
            <p:ph type="sldNum" sz="quarter" idx="12"/>
          </p:nvPr>
        </p:nvSpPr>
        <p:spPr/>
        <p:txBody>
          <a:bodyPr/>
          <a:lstStyle/>
          <a:p>
            <a:fld id="{20EDCE58-3D92-4ABB-93F8-A7D6A23C90F9}" type="slidenum">
              <a:rPr lang="en-US" smtClean="0"/>
              <a:t>1</a:t>
            </a:fld>
            <a:endParaRPr lang="en-US"/>
          </a:p>
        </p:txBody>
      </p:sp>
    </p:spTree>
    <p:extLst>
      <p:ext uri="{BB962C8B-B14F-4D97-AF65-F5344CB8AC3E}">
        <p14:creationId xmlns:p14="http://schemas.microsoft.com/office/powerpoint/2010/main" val="35068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D51C9F-D214-4520-B878-B38F7AC0EEAA}"/>
              </a:ext>
            </a:extLst>
          </p:cNvPr>
          <p:cNvSpPr txBox="1"/>
          <p:nvPr/>
        </p:nvSpPr>
        <p:spPr>
          <a:xfrm>
            <a:off x="2243137" y="792255"/>
            <a:ext cx="7110413" cy="375552"/>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Always click the log out link to  close your Session and Protect your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data</a:t>
            </a:r>
            <a:endPar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0EC9F23E-8CA4-4D85-AAF6-267B2108924C}"/>
              </a:ext>
            </a:extLst>
          </p:cNvPr>
          <p:cNvPicPr>
            <a:picLocks noChangeAspect="1"/>
          </p:cNvPicPr>
          <p:nvPr/>
        </p:nvPicPr>
        <p:blipFill>
          <a:blip r:embed="rId2"/>
          <a:stretch>
            <a:fillRect/>
          </a:stretch>
        </p:blipFill>
        <p:spPr>
          <a:xfrm>
            <a:off x="1132011" y="1739396"/>
            <a:ext cx="8902471" cy="2961018"/>
          </a:xfrm>
          <a:prstGeom prst="rect">
            <a:avLst/>
          </a:prstGeom>
        </p:spPr>
      </p:pic>
      <p:sp>
        <p:nvSpPr>
          <p:cNvPr id="7" name="Arrow: Right 6">
            <a:extLst>
              <a:ext uri="{FF2B5EF4-FFF2-40B4-BE49-F238E27FC236}">
                <a16:creationId xmlns:a16="http://schemas.microsoft.com/office/drawing/2014/main" id="{D1E54930-A357-4873-88F9-ADD8F41A490A}"/>
              </a:ext>
            </a:extLst>
          </p:cNvPr>
          <p:cNvSpPr/>
          <p:nvPr/>
        </p:nvSpPr>
        <p:spPr>
          <a:xfrm>
            <a:off x="7810500" y="1686733"/>
            <a:ext cx="1381125" cy="4873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5" name="Picture 4">
            <a:extLst>
              <a:ext uri="{FF2B5EF4-FFF2-40B4-BE49-F238E27FC236}">
                <a16:creationId xmlns:a16="http://schemas.microsoft.com/office/drawing/2014/main" id="{709E3F9B-90E0-4BB2-A55B-8093B03397EB}"/>
              </a:ext>
            </a:extLst>
          </p:cNvPr>
          <p:cNvPicPr>
            <a:picLocks noChangeAspect="1"/>
          </p:cNvPicPr>
          <p:nvPr/>
        </p:nvPicPr>
        <p:blipFill>
          <a:blip r:embed="rId3"/>
          <a:stretch>
            <a:fillRect/>
          </a:stretch>
        </p:blipFill>
        <p:spPr>
          <a:xfrm>
            <a:off x="8348768" y="2204393"/>
            <a:ext cx="1685714" cy="285714"/>
          </a:xfrm>
          <a:prstGeom prst="rect">
            <a:avLst/>
          </a:prstGeom>
        </p:spPr>
      </p:pic>
      <p:sp>
        <p:nvSpPr>
          <p:cNvPr id="3" name="Slide Number Placeholder 2">
            <a:extLst>
              <a:ext uri="{FF2B5EF4-FFF2-40B4-BE49-F238E27FC236}">
                <a16:creationId xmlns:a16="http://schemas.microsoft.com/office/drawing/2014/main" id="{743B6220-4C06-4141-ABF8-8F74978AAEA4}"/>
              </a:ext>
            </a:extLst>
          </p:cNvPr>
          <p:cNvSpPr>
            <a:spLocks noGrp="1"/>
          </p:cNvSpPr>
          <p:nvPr>
            <p:ph type="sldNum" sz="quarter" idx="12"/>
          </p:nvPr>
        </p:nvSpPr>
        <p:spPr/>
        <p:txBody>
          <a:bodyPr/>
          <a:lstStyle/>
          <a:p>
            <a:fld id="{20EDCE58-3D92-4ABB-93F8-A7D6A23C90F9}" type="slidenum">
              <a:rPr lang="en-US" smtClean="0"/>
              <a:t>10</a:t>
            </a:fld>
            <a:endParaRPr lang="en-US"/>
          </a:p>
        </p:txBody>
      </p:sp>
    </p:spTree>
    <p:extLst>
      <p:ext uri="{BB962C8B-B14F-4D97-AF65-F5344CB8AC3E}">
        <p14:creationId xmlns:p14="http://schemas.microsoft.com/office/powerpoint/2010/main" val="4184144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5B9131-1541-4821-8B3E-D558D0E64A15}"/>
              </a:ext>
            </a:extLst>
          </p:cNvPr>
          <p:cNvPicPr>
            <a:picLocks noChangeAspect="1"/>
          </p:cNvPicPr>
          <p:nvPr/>
        </p:nvPicPr>
        <p:blipFill>
          <a:blip r:embed="rId2"/>
          <a:stretch>
            <a:fillRect/>
          </a:stretch>
        </p:blipFill>
        <p:spPr>
          <a:xfrm>
            <a:off x="4094348" y="1244174"/>
            <a:ext cx="4003304" cy="3934576"/>
          </a:xfrm>
          <a:prstGeom prst="rect">
            <a:avLst/>
          </a:prstGeom>
        </p:spPr>
      </p:pic>
      <p:sp>
        <p:nvSpPr>
          <p:cNvPr id="5" name="TextBox 4">
            <a:extLst>
              <a:ext uri="{FF2B5EF4-FFF2-40B4-BE49-F238E27FC236}">
                <a16:creationId xmlns:a16="http://schemas.microsoft.com/office/drawing/2014/main" id="{372F8926-490D-4EAA-BDEE-844E9BBAB99A}"/>
              </a:ext>
            </a:extLst>
          </p:cNvPr>
          <p:cNvSpPr txBox="1"/>
          <p:nvPr/>
        </p:nvSpPr>
        <p:spPr>
          <a:xfrm>
            <a:off x="4613340" y="209424"/>
            <a:ext cx="3298371" cy="1469826"/>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   Logging in with your PIV Card</a:t>
            </a:r>
          </a:p>
          <a:p>
            <a:pPr>
              <a:lnSpc>
                <a:spcPct val="107000"/>
              </a:lnSpc>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This method will require the use of your PIN Number</a:t>
            </a:r>
          </a:p>
          <a:p>
            <a:pPr marL="0" marR="0">
              <a:lnSpc>
                <a:spcPct val="107000"/>
              </a:lnSpc>
              <a:spcBef>
                <a:spcPts val="0"/>
              </a:spcBef>
              <a:spcAft>
                <a:spcPts val="800"/>
              </a:spcAft>
            </a:pP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429BD5D-6BB0-48A0-85F6-B189986541E6}"/>
              </a:ext>
            </a:extLst>
          </p:cNvPr>
          <p:cNvSpPr txBox="1"/>
          <p:nvPr/>
        </p:nvSpPr>
        <p:spPr>
          <a:xfrm>
            <a:off x="833718" y="2160494"/>
            <a:ext cx="2689411" cy="968278"/>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Insert your PIV card and then click on “Log in with your PIV Smartcard”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BE4E14B1-BA0E-495A-AD50-CACFEC86CA25}"/>
              </a:ext>
            </a:extLst>
          </p:cNvPr>
          <p:cNvSpPr>
            <a:spLocks noGrp="1"/>
          </p:cNvSpPr>
          <p:nvPr>
            <p:ph type="sldNum" sz="quarter" idx="12"/>
          </p:nvPr>
        </p:nvSpPr>
        <p:spPr/>
        <p:txBody>
          <a:bodyPr/>
          <a:lstStyle/>
          <a:p>
            <a:fld id="{20EDCE58-3D92-4ABB-93F8-A7D6A23C90F9}" type="slidenum">
              <a:rPr lang="en-US" smtClean="0"/>
              <a:t>2</a:t>
            </a:fld>
            <a:endParaRPr lang="en-US"/>
          </a:p>
        </p:txBody>
      </p:sp>
    </p:spTree>
    <p:extLst>
      <p:ext uri="{BB962C8B-B14F-4D97-AF65-F5344CB8AC3E}">
        <p14:creationId xmlns:p14="http://schemas.microsoft.com/office/powerpoint/2010/main" val="161356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34F86A15-ED67-47C1-A613-493DF6D00CA8}"/>
              </a:ext>
            </a:extLst>
          </p:cNvPr>
          <p:cNvPicPr>
            <a:picLocks noChangeAspect="1"/>
          </p:cNvPicPr>
          <p:nvPr/>
        </p:nvPicPr>
        <p:blipFill>
          <a:blip r:embed="rId2"/>
          <a:stretch>
            <a:fillRect/>
          </a:stretch>
        </p:blipFill>
        <p:spPr>
          <a:xfrm>
            <a:off x="869575" y="671910"/>
            <a:ext cx="10678957" cy="5259383"/>
          </a:xfrm>
          <a:prstGeom prst="rect">
            <a:avLst/>
          </a:prstGeom>
          <a:ln>
            <a:noFill/>
          </a:ln>
        </p:spPr>
      </p:pic>
      <p:sp>
        <p:nvSpPr>
          <p:cNvPr id="2" name="TextBox 1">
            <a:extLst>
              <a:ext uri="{FF2B5EF4-FFF2-40B4-BE49-F238E27FC236}">
                <a16:creationId xmlns:a16="http://schemas.microsoft.com/office/drawing/2014/main" id="{7A339C64-F8AA-45C4-AFEF-63836E18D635}"/>
              </a:ext>
            </a:extLst>
          </p:cNvPr>
          <p:cNvSpPr txBox="1"/>
          <p:nvPr/>
        </p:nvSpPr>
        <p:spPr>
          <a:xfrm>
            <a:off x="-80682" y="1492389"/>
            <a:ext cx="2133599" cy="871008"/>
          </a:xfrm>
          <a:prstGeom prst="rect">
            <a:avLst/>
          </a:prstGeom>
          <a:noFill/>
        </p:spPr>
        <p:txBody>
          <a:bodyPr wrap="square" rtlCol="0">
            <a:sp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If you select PIV, you will be asked to select your certificate</a:t>
            </a:r>
          </a:p>
        </p:txBody>
      </p:sp>
      <p:sp>
        <p:nvSpPr>
          <p:cNvPr id="4" name="Arrow: Right 3">
            <a:extLst>
              <a:ext uri="{FF2B5EF4-FFF2-40B4-BE49-F238E27FC236}">
                <a16:creationId xmlns:a16="http://schemas.microsoft.com/office/drawing/2014/main" id="{093B84D7-5FC9-44F7-92B6-2BD3EC6E8286}"/>
              </a:ext>
            </a:extLst>
          </p:cNvPr>
          <p:cNvSpPr/>
          <p:nvPr/>
        </p:nvSpPr>
        <p:spPr>
          <a:xfrm>
            <a:off x="981075" y="26479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Right 4">
            <a:extLst>
              <a:ext uri="{FF2B5EF4-FFF2-40B4-BE49-F238E27FC236}">
                <a16:creationId xmlns:a16="http://schemas.microsoft.com/office/drawing/2014/main" id="{BD92FA1D-3BEF-4EB3-8B7F-D09DF7AB31D8}"/>
              </a:ext>
            </a:extLst>
          </p:cNvPr>
          <p:cNvSpPr/>
          <p:nvPr/>
        </p:nvSpPr>
        <p:spPr>
          <a:xfrm>
            <a:off x="7530353" y="5167447"/>
            <a:ext cx="645459" cy="375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D0CBA08A-BC2F-49C4-8009-2E5CCBD572A0}"/>
              </a:ext>
            </a:extLst>
          </p:cNvPr>
          <p:cNvSpPr txBox="1"/>
          <p:nvPr/>
        </p:nvSpPr>
        <p:spPr>
          <a:xfrm>
            <a:off x="4043082" y="3692427"/>
            <a:ext cx="3792071" cy="671915"/>
          </a:xfrm>
          <a:prstGeom prst="rect">
            <a:avLst/>
          </a:prstGeom>
          <a:noFill/>
        </p:spPr>
        <p:txBody>
          <a:bodyPr wrap="square" rtlCol="0">
            <a:spAutoFit/>
          </a:bodyPr>
          <a:lstStyle/>
          <a:p>
            <a:pPr marL="0" marR="0">
              <a:lnSpc>
                <a:spcPct val="107000"/>
              </a:lnSpc>
              <a:spcBef>
                <a:spcPts val="0"/>
              </a:spcBef>
              <a:spcAft>
                <a:spcPts val="800"/>
              </a:spcAft>
            </a:pPr>
            <a:r>
              <a:rPr lang="en-US" dirty="0">
                <a:highlight>
                  <a:srgbClr val="FFFF00"/>
                </a:highlight>
                <a:latin typeface="Calibri" panose="020F0502020204030204" pitchFamily="34" charset="0"/>
                <a:ea typeface="Times New Roman" panose="02020603050405020304" pitchFamily="18" charset="0"/>
                <a:cs typeface="Times New Roman" panose="02020603050405020304" pitchFamily="18" charset="0"/>
              </a:rPr>
              <a:t>S</a:t>
            </a: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ome browsers may show more than one certificate to pick from</a:t>
            </a:r>
            <a:endPar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7" name="Arrow: Right 6">
            <a:extLst>
              <a:ext uri="{FF2B5EF4-FFF2-40B4-BE49-F238E27FC236}">
                <a16:creationId xmlns:a16="http://schemas.microsoft.com/office/drawing/2014/main" id="{EE09F079-EE27-47B5-8C83-7EC93C2D47D7}"/>
              </a:ext>
            </a:extLst>
          </p:cNvPr>
          <p:cNvSpPr/>
          <p:nvPr/>
        </p:nvSpPr>
        <p:spPr>
          <a:xfrm rot="16200000">
            <a:off x="5853684" y="3275658"/>
            <a:ext cx="484633" cy="349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ECE1E87-5EA7-4555-BA5C-A50F6E8C5174}"/>
              </a:ext>
            </a:extLst>
          </p:cNvPr>
          <p:cNvSpPr txBox="1"/>
          <p:nvPr/>
        </p:nvSpPr>
        <p:spPr>
          <a:xfrm>
            <a:off x="-80682" y="2460667"/>
            <a:ext cx="1281953" cy="671915"/>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Select a Certificate</a:t>
            </a:r>
          </a:p>
        </p:txBody>
      </p:sp>
      <p:sp>
        <p:nvSpPr>
          <p:cNvPr id="9" name="TextBox 8">
            <a:extLst>
              <a:ext uri="{FF2B5EF4-FFF2-40B4-BE49-F238E27FC236}">
                <a16:creationId xmlns:a16="http://schemas.microsoft.com/office/drawing/2014/main" id="{A9C1F59E-6F05-4AD8-8F2F-F156DDA9449E}"/>
              </a:ext>
            </a:extLst>
          </p:cNvPr>
          <p:cNvSpPr txBox="1"/>
          <p:nvPr/>
        </p:nvSpPr>
        <p:spPr>
          <a:xfrm>
            <a:off x="5939117" y="5167447"/>
            <a:ext cx="1577788" cy="37555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Then click OK</a:t>
            </a:r>
          </a:p>
        </p:txBody>
      </p:sp>
      <p:sp>
        <p:nvSpPr>
          <p:cNvPr id="11" name="Rectangle 10">
            <a:extLst>
              <a:ext uri="{FF2B5EF4-FFF2-40B4-BE49-F238E27FC236}">
                <a16:creationId xmlns:a16="http://schemas.microsoft.com/office/drawing/2014/main" id="{9767C6E5-CCD5-4720-B51B-BA7B88EF21ED}"/>
              </a:ext>
            </a:extLst>
          </p:cNvPr>
          <p:cNvSpPr/>
          <p:nvPr/>
        </p:nvSpPr>
        <p:spPr>
          <a:xfrm>
            <a:off x="2333625" y="2532650"/>
            <a:ext cx="3333750" cy="484632"/>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DC4E81A-48D5-426C-A0AB-14DB3F5D9A99}"/>
              </a:ext>
            </a:extLst>
          </p:cNvPr>
          <p:cNvSpPr txBox="1"/>
          <p:nvPr/>
        </p:nvSpPr>
        <p:spPr>
          <a:xfrm>
            <a:off x="2643188" y="2532650"/>
            <a:ext cx="2700338" cy="369332"/>
          </a:xfrm>
          <a:prstGeom prst="rect">
            <a:avLst/>
          </a:prstGeom>
          <a:noFill/>
        </p:spPr>
        <p:txBody>
          <a:bodyPr wrap="square" rtlCol="0">
            <a:spAutoFit/>
          </a:bodyPr>
          <a:lstStyle/>
          <a:p>
            <a:r>
              <a:rPr lang="en-US" dirty="0"/>
              <a:t>YOUR NAME</a:t>
            </a:r>
          </a:p>
        </p:txBody>
      </p:sp>
      <p:sp>
        <p:nvSpPr>
          <p:cNvPr id="12" name="Slide Number Placeholder 11">
            <a:extLst>
              <a:ext uri="{FF2B5EF4-FFF2-40B4-BE49-F238E27FC236}">
                <a16:creationId xmlns:a16="http://schemas.microsoft.com/office/drawing/2014/main" id="{83230BAD-0FA3-44DB-9B6E-D8336BC45B1D}"/>
              </a:ext>
            </a:extLst>
          </p:cNvPr>
          <p:cNvSpPr>
            <a:spLocks noGrp="1"/>
          </p:cNvSpPr>
          <p:nvPr>
            <p:ph type="sldNum" sz="quarter" idx="12"/>
          </p:nvPr>
        </p:nvSpPr>
        <p:spPr/>
        <p:txBody>
          <a:bodyPr/>
          <a:lstStyle/>
          <a:p>
            <a:fld id="{20EDCE58-3D92-4ABB-93F8-A7D6A23C90F9}" type="slidenum">
              <a:rPr lang="en-US" smtClean="0"/>
              <a:t>3</a:t>
            </a:fld>
            <a:endParaRPr lang="en-US"/>
          </a:p>
        </p:txBody>
      </p:sp>
    </p:spTree>
    <p:extLst>
      <p:ext uri="{BB962C8B-B14F-4D97-AF65-F5344CB8AC3E}">
        <p14:creationId xmlns:p14="http://schemas.microsoft.com/office/powerpoint/2010/main" val="128452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7F312A-D92B-4D96-91FA-B65496E93410}"/>
              </a:ext>
            </a:extLst>
          </p:cNvPr>
          <p:cNvPicPr>
            <a:picLocks noChangeAspect="1"/>
          </p:cNvPicPr>
          <p:nvPr/>
        </p:nvPicPr>
        <p:blipFill>
          <a:blip r:embed="rId2"/>
          <a:stretch>
            <a:fillRect/>
          </a:stretch>
        </p:blipFill>
        <p:spPr>
          <a:xfrm>
            <a:off x="2163717" y="323850"/>
            <a:ext cx="8620824" cy="6143487"/>
          </a:xfrm>
          <a:prstGeom prst="rect">
            <a:avLst/>
          </a:prstGeom>
        </p:spPr>
      </p:pic>
      <p:sp>
        <p:nvSpPr>
          <p:cNvPr id="4" name="TextBox 3">
            <a:extLst>
              <a:ext uri="{FF2B5EF4-FFF2-40B4-BE49-F238E27FC236}">
                <a16:creationId xmlns:a16="http://schemas.microsoft.com/office/drawing/2014/main" id="{F2007437-DAD1-403A-8843-F0F9EA0EF373}"/>
              </a:ext>
            </a:extLst>
          </p:cNvPr>
          <p:cNvSpPr txBox="1"/>
          <p:nvPr/>
        </p:nvSpPr>
        <p:spPr>
          <a:xfrm>
            <a:off x="0" y="2402541"/>
            <a:ext cx="2163717" cy="126464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select the wrong certificate, you will receive this message</a:t>
            </a:r>
          </a:p>
        </p:txBody>
      </p:sp>
      <p:sp>
        <p:nvSpPr>
          <p:cNvPr id="5" name="Arrow: Right 4">
            <a:extLst>
              <a:ext uri="{FF2B5EF4-FFF2-40B4-BE49-F238E27FC236}">
                <a16:creationId xmlns:a16="http://schemas.microsoft.com/office/drawing/2014/main" id="{C06A98CD-CD25-486F-A6C2-B3DCAD6EEB3D}"/>
              </a:ext>
            </a:extLst>
          </p:cNvPr>
          <p:cNvSpPr/>
          <p:nvPr/>
        </p:nvSpPr>
        <p:spPr>
          <a:xfrm>
            <a:off x="1081858" y="342486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6EC2EB5-2631-471A-A13C-580B8C0F5D87}"/>
              </a:ext>
            </a:extLst>
          </p:cNvPr>
          <p:cNvSpPr>
            <a:spLocks noGrp="1"/>
          </p:cNvSpPr>
          <p:nvPr>
            <p:ph type="sldNum" sz="quarter" idx="12"/>
          </p:nvPr>
        </p:nvSpPr>
        <p:spPr/>
        <p:txBody>
          <a:bodyPr/>
          <a:lstStyle/>
          <a:p>
            <a:fld id="{20EDCE58-3D92-4ABB-93F8-A7D6A23C90F9}" type="slidenum">
              <a:rPr lang="en-US" smtClean="0"/>
              <a:t>4</a:t>
            </a:fld>
            <a:endParaRPr lang="en-US"/>
          </a:p>
        </p:txBody>
      </p:sp>
    </p:spTree>
    <p:extLst>
      <p:ext uri="{BB962C8B-B14F-4D97-AF65-F5344CB8AC3E}">
        <p14:creationId xmlns:p14="http://schemas.microsoft.com/office/powerpoint/2010/main" val="379379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71723-644D-423A-9EF4-6695B5CED7B1}"/>
              </a:ext>
            </a:extLst>
          </p:cNvPr>
          <p:cNvPicPr>
            <a:picLocks noChangeAspect="1"/>
          </p:cNvPicPr>
          <p:nvPr/>
        </p:nvPicPr>
        <p:blipFill>
          <a:blip r:embed="rId2"/>
          <a:stretch>
            <a:fillRect/>
          </a:stretch>
        </p:blipFill>
        <p:spPr>
          <a:xfrm>
            <a:off x="1089279" y="643466"/>
            <a:ext cx="9854955" cy="5571065"/>
          </a:xfrm>
          <a:prstGeom prst="rect">
            <a:avLst/>
          </a:prstGeom>
          <a:ln>
            <a:noFill/>
          </a:ln>
        </p:spPr>
      </p:pic>
      <p:sp>
        <p:nvSpPr>
          <p:cNvPr id="2" name="TextBox 1">
            <a:extLst>
              <a:ext uri="{FF2B5EF4-FFF2-40B4-BE49-F238E27FC236}">
                <a16:creationId xmlns:a16="http://schemas.microsoft.com/office/drawing/2014/main" id="{AF9BE8BB-DA23-4290-8F31-2989A33740EA}"/>
              </a:ext>
            </a:extLst>
          </p:cNvPr>
          <p:cNvSpPr txBox="1"/>
          <p:nvPr/>
        </p:nvSpPr>
        <p:spPr>
          <a:xfrm>
            <a:off x="0" y="1672046"/>
            <a:ext cx="1323703" cy="1252843"/>
          </a:xfrm>
          <a:prstGeom prst="rect">
            <a:avLst/>
          </a:prstGeom>
          <a:noFill/>
        </p:spPr>
        <p:txBody>
          <a:bodyPr wrap="square" rtlCol="0">
            <a:spAutoFit/>
          </a:bodyPr>
          <a:lstStyle/>
          <a:p>
            <a:pPr marL="0" marR="0">
              <a:lnSpc>
                <a:spcPct val="106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E</a:t>
            </a:r>
            <a:r>
              <a:rPr lang="en-US"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nter your  pin number and click “OK”</a:t>
            </a:r>
            <a:endParaRPr lang="en-US" sz="1800" dirty="0">
              <a:effectLst/>
              <a:latin typeface="Times New Roman" panose="02020603050405020304" pitchFamily="18" charset="0"/>
              <a:ea typeface="Times New Roman" panose="02020603050405020304" pitchFamily="18" charset="0"/>
            </a:endParaRPr>
          </a:p>
        </p:txBody>
      </p:sp>
      <p:sp>
        <p:nvSpPr>
          <p:cNvPr id="4" name="Arrow: Right 3">
            <a:extLst>
              <a:ext uri="{FF2B5EF4-FFF2-40B4-BE49-F238E27FC236}">
                <a16:creationId xmlns:a16="http://schemas.microsoft.com/office/drawing/2014/main" id="{23B9C60E-BC10-460A-928E-64927B73BB5F}"/>
              </a:ext>
            </a:extLst>
          </p:cNvPr>
          <p:cNvSpPr/>
          <p:nvPr/>
        </p:nvSpPr>
        <p:spPr>
          <a:xfrm>
            <a:off x="600074" y="32919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2D2F1878-FF6C-4430-A536-EE2FCFCBF0CF}"/>
              </a:ext>
            </a:extLst>
          </p:cNvPr>
          <p:cNvSpPr/>
          <p:nvPr/>
        </p:nvSpPr>
        <p:spPr>
          <a:xfrm>
            <a:off x="600075" y="515302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0D6822B-1294-4C7D-B0EE-C313880AF79D}"/>
              </a:ext>
            </a:extLst>
          </p:cNvPr>
          <p:cNvSpPr txBox="1"/>
          <p:nvPr/>
        </p:nvSpPr>
        <p:spPr>
          <a:xfrm>
            <a:off x="0" y="2974707"/>
            <a:ext cx="1247766" cy="281231"/>
          </a:xfrm>
          <a:prstGeom prst="rect">
            <a:avLst/>
          </a:prstGeom>
          <a:noFill/>
        </p:spPr>
        <p:txBody>
          <a:bodyPr wrap="square" rtlCol="0">
            <a:spAutoFit/>
          </a:bodyPr>
          <a:lstStyle/>
          <a:p>
            <a:pPr marL="0" marR="0">
              <a:lnSpc>
                <a:spcPct val="107000"/>
              </a:lnSpc>
              <a:spcBef>
                <a:spcPts val="0"/>
              </a:spcBef>
              <a:spcAft>
                <a:spcPts val="800"/>
              </a:spcAft>
            </a:pPr>
            <a:r>
              <a:rPr lang="en-US" sz="12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Enter your PIN </a:t>
            </a:r>
          </a:p>
        </p:txBody>
      </p:sp>
      <p:sp>
        <p:nvSpPr>
          <p:cNvPr id="7" name="TextBox 6">
            <a:extLst>
              <a:ext uri="{FF2B5EF4-FFF2-40B4-BE49-F238E27FC236}">
                <a16:creationId xmlns:a16="http://schemas.microsoft.com/office/drawing/2014/main" id="{F8F03DED-D1D8-45E7-8FED-607DA34A3028}"/>
              </a:ext>
            </a:extLst>
          </p:cNvPr>
          <p:cNvSpPr txBox="1"/>
          <p:nvPr/>
        </p:nvSpPr>
        <p:spPr>
          <a:xfrm>
            <a:off x="-1" y="5103207"/>
            <a:ext cx="600075" cy="446597"/>
          </a:xfrm>
          <a:prstGeom prst="rect">
            <a:avLst/>
          </a:prstGeom>
          <a:noFill/>
        </p:spPr>
        <p:txBody>
          <a:bodyPr wrap="square" rtlCol="0">
            <a:spAutoFit/>
          </a:bodyPr>
          <a:lstStyle/>
          <a:p>
            <a:pPr marL="0" marR="0">
              <a:lnSpc>
                <a:spcPct val="107000"/>
              </a:lnSpc>
              <a:spcBef>
                <a:spcPts val="0"/>
              </a:spcBef>
              <a:spcAft>
                <a:spcPts val="800"/>
              </a:spcAft>
            </a:pPr>
            <a:r>
              <a:rPr lang="en-US" sz="11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Click “OK”</a:t>
            </a:r>
          </a:p>
        </p:txBody>
      </p:sp>
      <p:sp>
        <p:nvSpPr>
          <p:cNvPr id="8" name="Slide Number Placeholder 7">
            <a:extLst>
              <a:ext uri="{FF2B5EF4-FFF2-40B4-BE49-F238E27FC236}">
                <a16:creationId xmlns:a16="http://schemas.microsoft.com/office/drawing/2014/main" id="{B4F9FFE7-2BA2-4629-A3B7-9BFB31528B85}"/>
              </a:ext>
            </a:extLst>
          </p:cNvPr>
          <p:cNvSpPr>
            <a:spLocks noGrp="1"/>
          </p:cNvSpPr>
          <p:nvPr>
            <p:ph type="sldNum" sz="quarter" idx="12"/>
          </p:nvPr>
        </p:nvSpPr>
        <p:spPr/>
        <p:txBody>
          <a:bodyPr/>
          <a:lstStyle/>
          <a:p>
            <a:fld id="{20EDCE58-3D92-4ABB-93F8-A7D6A23C90F9}" type="slidenum">
              <a:rPr lang="en-US" smtClean="0"/>
              <a:t>5</a:t>
            </a:fld>
            <a:endParaRPr lang="en-US"/>
          </a:p>
        </p:txBody>
      </p:sp>
    </p:spTree>
    <p:extLst>
      <p:ext uri="{BB962C8B-B14F-4D97-AF65-F5344CB8AC3E}">
        <p14:creationId xmlns:p14="http://schemas.microsoft.com/office/powerpoint/2010/main" val="302004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144172-9974-4E88-877D-BB76B67A89AA}"/>
              </a:ext>
            </a:extLst>
          </p:cNvPr>
          <p:cNvSpPr txBox="1"/>
          <p:nvPr/>
        </p:nvSpPr>
        <p:spPr>
          <a:xfrm>
            <a:off x="4075612" y="165464"/>
            <a:ext cx="4297424" cy="676782"/>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have to register your PIV/Smartcard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to gain access to your</a:t>
            </a: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EEX Account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8EF6DD6-D227-420D-AB45-8033461CE0A8}"/>
              </a:ext>
            </a:extLst>
          </p:cNvPr>
          <p:cNvSpPr txBox="1"/>
          <p:nvPr/>
        </p:nvSpPr>
        <p:spPr>
          <a:xfrm>
            <a:off x="200025" y="3581400"/>
            <a:ext cx="2015971" cy="37555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Enter your full SSN</a:t>
            </a:r>
          </a:p>
        </p:txBody>
      </p:sp>
      <p:sp>
        <p:nvSpPr>
          <p:cNvPr id="7" name="TextBox 6">
            <a:extLst>
              <a:ext uri="{FF2B5EF4-FFF2-40B4-BE49-F238E27FC236}">
                <a16:creationId xmlns:a16="http://schemas.microsoft.com/office/drawing/2014/main" id="{237AF7E2-9C76-4C41-9935-746435413076}"/>
              </a:ext>
            </a:extLst>
          </p:cNvPr>
          <p:cNvSpPr txBox="1"/>
          <p:nvPr/>
        </p:nvSpPr>
        <p:spPr>
          <a:xfrm>
            <a:off x="200024" y="3880752"/>
            <a:ext cx="2238376" cy="375552"/>
          </a:xfrm>
          <a:prstGeom prst="rect">
            <a:avLst/>
          </a:prstGeom>
          <a:noFill/>
        </p:spPr>
        <p:txBody>
          <a:bodyPr wrap="square" rtlCol="0">
            <a:spAutoFit/>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Enter DOB as Shown</a:t>
            </a:r>
          </a:p>
        </p:txBody>
      </p:sp>
      <p:sp>
        <p:nvSpPr>
          <p:cNvPr id="8" name="Arrow: Right 7">
            <a:extLst>
              <a:ext uri="{FF2B5EF4-FFF2-40B4-BE49-F238E27FC236}">
                <a16:creationId xmlns:a16="http://schemas.microsoft.com/office/drawing/2014/main" id="{1E538DE6-E1C2-408E-9BF6-2900BC83C3D2}"/>
              </a:ext>
            </a:extLst>
          </p:cNvPr>
          <p:cNvSpPr/>
          <p:nvPr/>
        </p:nvSpPr>
        <p:spPr>
          <a:xfrm>
            <a:off x="2590238" y="3581400"/>
            <a:ext cx="978408" cy="375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B50BDF2-EC3B-45CD-96B1-009A5D678CB4}"/>
              </a:ext>
            </a:extLst>
          </p:cNvPr>
          <p:cNvSpPr/>
          <p:nvPr/>
        </p:nvSpPr>
        <p:spPr>
          <a:xfrm>
            <a:off x="2590238" y="3956952"/>
            <a:ext cx="978408" cy="3755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CD58A06-08D9-4D07-A259-486B0F02CFC8}"/>
              </a:ext>
            </a:extLst>
          </p:cNvPr>
          <p:cNvPicPr>
            <a:picLocks noChangeAspect="1"/>
          </p:cNvPicPr>
          <p:nvPr/>
        </p:nvPicPr>
        <p:blipFill>
          <a:blip r:embed="rId2"/>
          <a:stretch>
            <a:fillRect/>
          </a:stretch>
        </p:blipFill>
        <p:spPr>
          <a:xfrm>
            <a:off x="3568646" y="1851377"/>
            <a:ext cx="7741048" cy="3835597"/>
          </a:xfrm>
          <a:prstGeom prst="rect">
            <a:avLst/>
          </a:prstGeom>
        </p:spPr>
      </p:pic>
      <p:sp>
        <p:nvSpPr>
          <p:cNvPr id="11" name="TextBox 10">
            <a:extLst>
              <a:ext uri="{FF2B5EF4-FFF2-40B4-BE49-F238E27FC236}">
                <a16:creationId xmlns:a16="http://schemas.microsoft.com/office/drawing/2014/main" id="{FF4BB421-EA5C-48B9-9D57-9121E41D5851}"/>
              </a:ext>
            </a:extLst>
          </p:cNvPr>
          <p:cNvSpPr txBox="1"/>
          <p:nvPr/>
        </p:nvSpPr>
        <p:spPr>
          <a:xfrm>
            <a:off x="200024" y="2226932"/>
            <a:ext cx="3049203" cy="968278"/>
          </a:xfrm>
          <a:prstGeom prst="rect">
            <a:avLst/>
          </a:prstGeom>
          <a:noFill/>
        </p:spPr>
        <p:txBody>
          <a:bodyPr wrap="square">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If you are currently registered on EEX to use your PIV, you wil</a:t>
            </a:r>
            <a:r>
              <a:rPr lang="en-US" dirty="0">
                <a:latin typeface="Calibri" panose="020F0502020204030204" pitchFamily="34" charset="0"/>
                <a:ea typeface="Calibri" panose="020F0502020204030204" pitchFamily="34" charset="0"/>
                <a:cs typeface="Times New Roman" panose="02020603050405020304" pitchFamily="18" charset="0"/>
              </a:rPr>
              <a:t>l not see this screen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90E86B8-B534-4C5F-B114-1CC2204DFEF7}"/>
              </a:ext>
            </a:extLst>
          </p:cNvPr>
          <p:cNvSpPr>
            <a:spLocks noGrp="1"/>
          </p:cNvSpPr>
          <p:nvPr>
            <p:ph type="sldNum" sz="quarter" idx="12"/>
          </p:nvPr>
        </p:nvSpPr>
        <p:spPr/>
        <p:txBody>
          <a:bodyPr/>
          <a:lstStyle/>
          <a:p>
            <a:fld id="{20EDCE58-3D92-4ABB-93F8-A7D6A23C90F9}" type="slidenum">
              <a:rPr lang="en-US" smtClean="0"/>
              <a:t>6</a:t>
            </a:fld>
            <a:endParaRPr lang="en-US"/>
          </a:p>
        </p:txBody>
      </p:sp>
    </p:spTree>
    <p:extLst>
      <p:ext uri="{BB962C8B-B14F-4D97-AF65-F5344CB8AC3E}">
        <p14:creationId xmlns:p14="http://schemas.microsoft.com/office/powerpoint/2010/main" val="546776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7FCDF8-B791-4352-B656-E06394FD8C9C}"/>
              </a:ext>
            </a:extLst>
          </p:cNvPr>
          <p:cNvSpPr txBox="1"/>
          <p:nvPr/>
        </p:nvSpPr>
        <p:spPr>
          <a:xfrm>
            <a:off x="-69670" y="1933303"/>
            <a:ext cx="2319981" cy="2746457"/>
          </a:xfrm>
          <a:prstGeom prst="rect">
            <a:avLst/>
          </a:prstGeom>
          <a:noFill/>
        </p:spPr>
        <p:txBody>
          <a:bodyPr wrap="square" rtlCol="0">
            <a:spAutoFit/>
          </a:bodyPr>
          <a:lstStyle/>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Select your delivery method. If EEX only has an address on file, that will be your only option to receive your security code. This code will expire so please use it as soon as you receive it.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8144172-9974-4E88-877D-BB76B67A89AA}"/>
              </a:ext>
            </a:extLst>
          </p:cNvPr>
          <p:cNvSpPr txBox="1"/>
          <p:nvPr/>
        </p:nvSpPr>
        <p:spPr>
          <a:xfrm>
            <a:off x="4078942" y="170330"/>
            <a:ext cx="4294093" cy="671915"/>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Security code will be generated</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and sent to you to confirm your identity</a:t>
            </a:r>
            <a:endPar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Graphical user interface, application&#10;&#10;Description automatically generated">
            <a:extLst>
              <a:ext uri="{FF2B5EF4-FFF2-40B4-BE49-F238E27FC236}">
                <a16:creationId xmlns:a16="http://schemas.microsoft.com/office/drawing/2014/main" id="{D16D2F25-803E-4325-ADBB-F3528E7AB3BA}"/>
              </a:ext>
            </a:extLst>
          </p:cNvPr>
          <p:cNvPicPr/>
          <p:nvPr/>
        </p:nvPicPr>
        <p:blipFill>
          <a:blip r:embed="rId2">
            <a:extLst>
              <a:ext uri="{28A0092B-C50C-407E-A947-70E740481C1C}">
                <a14:useLocalDpi xmlns:a14="http://schemas.microsoft.com/office/drawing/2010/main" val="0"/>
              </a:ext>
            </a:extLst>
          </a:blip>
          <a:stretch>
            <a:fillRect/>
          </a:stretch>
        </p:blipFill>
        <p:spPr>
          <a:xfrm>
            <a:off x="2250312" y="1146492"/>
            <a:ext cx="6416167" cy="4055428"/>
          </a:xfrm>
          <a:prstGeom prst="rect">
            <a:avLst/>
          </a:prstGeom>
        </p:spPr>
      </p:pic>
      <p:sp>
        <p:nvSpPr>
          <p:cNvPr id="3" name="Slide Number Placeholder 2">
            <a:extLst>
              <a:ext uri="{FF2B5EF4-FFF2-40B4-BE49-F238E27FC236}">
                <a16:creationId xmlns:a16="http://schemas.microsoft.com/office/drawing/2014/main" id="{E6398A48-C8BC-4AA9-A67B-F07DEFFA2929}"/>
              </a:ext>
            </a:extLst>
          </p:cNvPr>
          <p:cNvSpPr>
            <a:spLocks noGrp="1"/>
          </p:cNvSpPr>
          <p:nvPr>
            <p:ph type="sldNum" sz="quarter" idx="12"/>
          </p:nvPr>
        </p:nvSpPr>
        <p:spPr/>
        <p:txBody>
          <a:bodyPr/>
          <a:lstStyle/>
          <a:p>
            <a:fld id="{20EDCE58-3D92-4ABB-93F8-A7D6A23C90F9}" type="slidenum">
              <a:rPr lang="en-US" smtClean="0"/>
              <a:t>7</a:t>
            </a:fld>
            <a:endParaRPr lang="en-US"/>
          </a:p>
        </p:txBody>
      </p:sp>
    </p:spTree>
    <p:extLst>
      <p:ext uri="{BB962C8B-B14F-4D97-AF65-F5344CB8AC3E}">
        <p14:creationId xmlns:p14="http://schemas.microsoft.com/office/powerpoint/2010/main" val="248387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95B38298-C3C4-48A0-9759-4742E63F2E40}"/>
              </a:ext>
            </a:extLst>
          </p:cNvPr>
          <p:cNvPicPr/>
          <p:nvPr/>
        </p:nvPicPr>
        <p:blipFill>
          <a:blip r:embed="rId2">
            <a:extLst>
              <a:ext uri="{28A0092B-C50C-407E-A947-70E740481C1C}">
                <a14:useLocalDpi xmlns:a14="http://schemas.microsoft.com/office/drawing/2010/main" val="0"/>
              </a:ext>
            </a:extLst>
          </a:blip>
          <a:stretch>
            <a:fillRect/>
          </a:stretch>
        </p:blipFill>
        <p:spPr>
          <a:xfrm>
            <a:off x="3124200" y="2183765"/>
            <a:ext cx="5943600" cy="2490470"/>
          </a:xfrm>
          <a:prstGeom prst="rect">
            <a:avLst/>
          </a:prstGeom>
        </p:spPr>
      </p:pic>
      <p:sp>
        <p:nvSpPr>
          <p:cNvPr id="7" name="TextBox 6">
            <a:extLst>
              <a:ext uri="{FF2B5EF4-FFF2-40B4-BE49-F238E27FC236}">
                <a16:creationId xmlns:a16="http://schemas.microsoft.com/office/drawing/2014/main" id="{3E50910F-A592-46AC-AC49-D09D396A32D6}"/>
              </a:ext>
            </a:extLst>
          </p:cNvPr>
          <p:cNvSpPr txBox="1"/>
          <p:nvPr/>
        </p:nvSpPr>
        <p:spPr>
          <a:xfrm>
            <a:off x="0" y="3552825"/>
            <a:ext cx="2438230" cy="968278"/>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Enter the Security Code sent via email or postal mail – 2</a:t>
            </a:r>
            <a:r>
              <a:rPr lang="en-US" sz="1800" baseline="30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Security Code</a:t>
            </a:r>
          </a:p>
        </p:txBody>
      </p:sp>
      <p:sp>
        <p:nvSpPr>
          <p:cNvPr id="8" name="Arrow: Right 7">
            <a:extLst>
              <a:ext uri="{FF2B5EF4-FFF2-40B4-BE49-F238E27FC236}">
                <a16:creationId xmlns:a16="http://schemas.microsoft.com/office/drawing/2014/main" id="{4ABADBDC-AC54-4A58-ACA0-D1E0AEFEF4A3}"/>
              </a:ext>
            </a:extLst>
          </p:cNvPr>
          <p:cNvSpPr/>
          <p:nvPr/>
        </p:nvSpPr>
        <p:spPr>
          <a:xfrm>
            <a:off x="2600155" y="349828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4E436D5F-62A1-46F8-A1A0-DAD92AF81E6D}"/>
              </a:ext>
            </a:extLst>
          </p:cNvPr>
          <p:cNvSpPr>
            <a:spLocks noGrp="1"/>
          </p:cNvSpPr>
          <p:nvPr>
            <p:ph type="sldNum" sz="quarter" idx="12"/>
          </p:nvPr>
        </p:nvSpPr>
        <p:spPr/>
        <p:txBody>
          <a:bodyPr/>
          <a:lstStyle/>
          <a:p>
            <a:fld id="{20EDCE58-3D92-4ABB-93F8-A7D6A23C90F9}" type="slidenum">
              <a:rPr lang="en-US" smtClean="0"/>
              <a:t>8</a:t>
            </a:fld>
            <a:endParaRPr lang="en-US"/>
          </a:p>
        </p:txBody>
      </p:sp>
    </p:spTree>
    <p:extLst>
      <p:ext uri="{BB962C8B-B14F-4D97-AF65-F5344CB8AC3E}">
        <p14:creationId xmlns:p14="http://schemas.microsoft.com/office/powerpoint/2010/main" val="55484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7FCDF8-B791-4352-B656-E06394FD8C9C}"/>
              </a:ext>
            </a:extLst>
          </p:cNvPr>
          <p:cNvSpPr txBox="1"/>
          <p:nvPr/>
        </p:nvSpPr>
        <p:spPr>
          <a:xfrm>
            <a:off x="0" y="1955029"/>
            <a:ext cx="975360" cy="1561005"/>
          </a:xfrm>
          <a:prstGeom prst="rect">
            <a:avLst/>
          </a:prstGeom>
          <a:noFill/>
        </p:spPr>
        <p:txBody>
          <a:bodyPr wrap="square" rtlCol="0">
            <a:spAutoFit/>
          </a:bodyPr>
          <a:lstStyle/>
          <a:p>
            <a:pPr marL="0" marR="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Now you are in your EEX Account</a:t>
            </a:r>
          </a:p>
        </p:txBody>
      </p:sp>
      <p:sp>
        <p:nvSpPr>
          <p:cNvPr id="4" name="TextBox 3">
            <a:extLst>
              <a:ext uri="{FF2B5EF4-FFF2-40B4-BE49-F238E27FC236}">
                <a16:creationId xmlns:a16="http://schemas.microsoft.com/office/drawing/2014/main" id="{58144172-9974-4E88-877D-BB76B67A89AA}"/>
              </a:ext>
            </a:extLst>
          </p:cNvPr>
          <p:cNvSpPr txBox="1"/>
          <p:nvPr/>
        </p:nvSpPr>
        <p:spPr>
          <a:xfrm>
            <a:off x="4078942" y="170330"/>
            <a:ext cx="4294093" cy="375552"/>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You are now in your EEX Account</a:t>
            </a:r>
          </a:p>
        </p:txBody>
      </p:sp>
      <p:pic>
        <p:nvPicPr>
          <p:cNvPr id="5" name="Picture 4">
            <a:extLst>
              <a:ext uri="{FF2B5EF4-FFF2-40B4-BE49-F238E27FC236}">
                <a16:creationId xmlns:a16="http://schemas.microsoft.com/office/drawing/2014/main" id="{26EC6221-CF9C-4D03-B9BD-FC3E1E2C7A63}"/>
              </a:ext>
            </a:extLst>
          </p:cNvPr>
          <p:cNvPicPr>
            <a:picLocks noChangeAspect="1"/>
          </p:cNvPicPr>
          <p:nvPr/>
        </p:nvPicPr>
        <p:blipFill>
          <a:blip r:embed="rId2"/>
          <a:stretch>
            <a:fillRect/>
          </a:stretch>
        </p:blipFill>
        <p:spPr>
          <a:xfrm>
            <a:off x="1132011" y="1739396"/>
            <a:ext cx="8902471" cy="2961018"/>
          </a:xfrm>
          <a:prstGeom prst="rect">
            <a:avLst/>
          </a:prstGeom>
        </p:spPr>
      </p:pic>
      <p:pic>
        <p:nvPicPr>
          <p:cNvPr id="7" name="Picture 6">
            <a:extLst>
              <a:ext uri="{FF2B5EF4-FFF2-40B4-BE49-F238E27FC236}">
                <a16:creationId xmlns:a16="http://schemas.microsoft.com/office/drawing/2014/main" id="{0D8B3776-5149-49D2-A56E-25451E46C2AE}"/>
              </a:ext>
            </a:extLst>
          </p:cNvPr>
          <p:cNvPicPr>
            <a:picLocks noChangeAspect="1"/>
          </p:cNvPicPr>
          <p:nvPr/>
        </p:nvPicPr>
        <p:blipFill>
          <a:blip r:embed="rId3"/>
          <a:stretch>
            <a:fillRect/>
          </a:stretch>
        </p:blipFill>
        <p:spPr>
          <a:xfrm>
            <a:off x="8118263" y="2202333"/>
            <a:ext cx="1685714" cy="276190"/>
          </a:xfrm>
          <a:prstGeom prst="rect">
            <a:avLst/>
          </a:prstGeom>
        </p:spPr>
      </p:pic>
      <p:sp>
        <p:nvSpPr>
          <p:cNvPr id="3" name="Slide Number Placeholder 2">
            <a:extLst>
              <a:ext uri="{FF2B5EF4-FFF2-40B4-BE49-F238E27FC236}">
                <a16:creationId xmlns:a16="http://schemas.microsoft.com/office/drawing/2014/main" id="{1DFB1970-1F05-47DF-9AD1-A5B0C72CC7D8}"/>
              </a:ext>
            </a:extLst>
          </p:cNvPr>
          <p:cNvSpPr>
            <a:spLocks noGrp="1"/>
          </p:cNvSpPr>
          <p:nvPr>
            <p:ph type="sldNum" sz="quarter" idx="12"/>
          </p:nvPr>
        </p:nvSpPr>
        <p:spPr/>
        <p:txBody>
          <a:bodyPr/>
          <a:lstStyle/>
          <a:p>
            <a:fld id="{20EDCE58-3D92-4ABB-93F8-A7D6A23C90F9}" type="slidenum">
              <a:rPr lang="en-US" smtClean="0"/>
              <a:t>9</a:t>
            </a:fld>
            <a:endParaRPr lang="en-US"/>
          </a:p>
        </p:txBody>
      </p:sp>
    </p:spTree>
    <p:extLst>
      <p:ext uri="{BB962C8B-B14F-4D97-AF65-F5344CB8AC3E}">
        <p14:creationId xmlns:p14="http://schemas.microsoft.com/office/powerpoint/2010/main" val="1890622838"/>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599</TotalTime>
  <Words>271</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Times New Roman</vt:lpstr>
      <vt:lpstr>Tw Cen MT</vt:lpstr>
      <vt:lpstr>Verdana</vt:lpstr>
      <vt:lpstr>Droplet</vt:lpstr>
      <vt:lpstr>Employee Express The new way of signing 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EEX/LOGIN.GOV</dc:title>
  <dc:creator>DeFore, Karen</dc:creator>
  <cp:lastModifiedBy>Bryning, Dana R</cp:lastModifiedBy>
  <cp:revision>65</cp:revision>
  <cp:lastPrinted>2021-10-19T18:51:12Z</cp:lastPrinted>
  <dcterms:created xsi:type="dcterms:W3CDTF">2021-09-28T10:28:42Z</dcterms:created>
  <dcterms:modified xsi:type="dcterms:W3CDTF">2021-10-21T16:07:34Z</dcterms:modified>
</cp:coreProperties>
</file>