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558497" r:id="rId1"/>
    <p:sldMasterId id="2147558511" r:id="rId2"/>
  </p:sldMasterIdLst>
  <p:notesMasterIdLst>
    <p:notesMasterId r:id="rId33"/>
  </p:notesMasterIdLst>
  <p:handoutMasterIdLst>
    <p:handoutMasterId r:id="rId34"/>
  </p:handoutMasterIdLst>
  <p:sldIdLst>
    <p:sldId id="20457" r:id="rId3"/>
    <p:sldId id="18823" r:id="rId4"/>
    <p:sldId id="20416" r:id="rId5"/>
    <p:sldId id="20521" r:id="rId6"/>
    <p:sldId id="20506" r:id="rId7"/>
    <p:sldId id="20524" r:id="rId8"/>
    <p:sldId id="20522" r:id="rId9"/>
    <p:sldId id="20517" r:id="rId10"/>
    <p:sldId id="20460" r:id="rId11"/>
    <p:sldId id="18810" r:id="rId12"/>
    <p:sldId id="20484" r:id="rId13"/>
    <p:sldId id="20446" r:id="rId14"/>
    <p:sldId id="18738" r:id="rId15"/>
    <p:sldId id="18057" r:id="rId16"/>
    <p:sldId id="17830" r:id="rId17"/>
    <p:sldId id="20512" r:id="rId18"/>
    <p:sldId id="18369" r:id="rId19"/>
    <p:sldId id="20468" r:id="rId20"/>
    <p:sldId id="20507" r:id="rId21"/>
    <p:sldId id="20503" r:id="rId22"/>
    <p:sldId id="18745" r:id="rId23"/>
    <p:sldId id="20476" r:id="rId24"/>
    <p:sldId id="20510" r:id="rId25"/>
    <p:sldId id="20486" r:id="rId26"/>
    <p:sldId id="20475" r:id="rId27"/>
    <p:sldId id="20502" r:id="rId28"/>
    <p:sldId id="20525" r:id="rId29"/>
    <p:sldId id="20523" r:id="rId30"/>
    <p:sldId id="20519" r:id="rId31"/>
    <p:sldId id="16550" r:id="rId32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000099"/>
    <a:srgbClr val="00CC00"/>
    <a:srgbClr val="FF9900"/>
    <a:srgbClr val="FFFF00"/>
    <a:srgbClr val="FFAA00"/>
    <a:srgbClr val="002060"/>
    <a:srgbClr val="EDA71A"/>
    <a:srgbClr val="F8A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32" autoAdjust="0"/>
    <p:restoredTop sz="95065" autoAdjust="0"/>
  </p:normalViewPr>
  <p:slideViewPr>
    <p:cSldViewPr snapToGrid="0">
      <p:cViewPr varScale="1">
        <p:scale>
          <a:sx n="140" d="100"/>
          <a:sy n="140" d="100"/>
        </p:scale>
        <p:origin x="348" y="126"/>
      </p:cViewPr>
      <p:guideLst>
        <p:guide orient="horz" pos="1620"/>
        <p:guide pos="2880"/>
        <p:guide orient="horz" pos="16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04" y="-342"/>
      </p:cViewPr>
      <p:guideLst>
        <p:guide orient="horz" pos="2929"/>
        <p:guide pos="2209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" y="2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t" anchorCtr="0" compatLnSpc="1">
            <a:prstTxWarp prst="textNoShape">
              <a:avLst/>
            </a:prstTxWarp>
          </a:bodyPr>
          <a:lstStyle>
            <a:lvl1pPr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73" y="2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t" anchorCtr="0" compatLnSpc="1">
            <a:prstTxWarp prst="textNoShape">
              <a:avLst/>
            </a:prstTxWarp>
          </a:bodyPr>
          <a:lstStyle>
            <a:lvl1pPr algn="r"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" y="8834461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b" anchorCtr="0" compatLnSpc="1">
            <a:prstTxWarp prst="textNoShape">
              <a:avLst/>
            </a:prstTxWarp>
          </a:bodyPr>
          <a:lstStyle>
            <a:lvl1pPr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73" y="8834461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b" anchorCtr="0" compatLnSpc="1">
            <a:prstTxWarp prst="textNoShape">
              <a:avLst/>
            </a:prstTxWarp>
          </a:bodyPr>
          <a:lstStyle>
            <a:lvl1pPr algn="r"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A3C653-1BAB-45DE-A1F7-766513442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78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" y="2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t" anchorCtr="0" compatLnSpc="1">
            <a:prstTxWarp prst="textNoShape">
              <a:avLst/>
            </a:prstTxWarp>
          </a:bodyPr>
          <a:lstStyle>
            <a:lvl1pPr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73" y="2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t" anchorCtr="0" compatLnSpc="1">
            <a:prstTxWarp prst="textNoShape">
              <a:avLst/>
            </a:prstTxWarp>
          </a:bodyPr>
          <a:lstStyle>
            <a:lvl1pPr algn="r"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70167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7" y="4416428"/>
            <a:ext cx="560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" y="8834461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b" anchorCtr="0" compatLnSpc="1">
            <a:prstTxWarp prst="textNoShape">
              <a:avLst/>
            </a:prstTxWarp>
          </a:bodyPr>
          <a:lstStyle>
            <a:lvl1pPr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73" y="8834461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24" tIns="47202" rIns="94424" bIns="47202" numCol="1" anchor="b" anchorCtr="0" compatLnSpc="1">
            <a:prstTxWarp prst="textNoShape">
              <a:avLst/>
            </a:prstTxWarp>
          </a:bodyPr>
          <a:lstStyle>
            <a:lvl1pPr algn="r" defTabSz="950119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0393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weather.com/glossary/g1.jpg?PHPSESSID=7pksp51498u2285moc5gaau5o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ema.connectsolutions.com/rls476wcjfic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70373" y="883446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77" tIns="47334" rIns="94677" bIns="47334" anchor="b"/>
          <a:lstStyle>
            <a:lvl1pPr defTabSz="796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6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6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6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6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8FD564-2B69-4AB1-BAB9-68080E37CF54}" type="slidenum">
              <a:rPr lang="en-US" sz="13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sz="1300" b="0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0363" y="227013"/>
            <a:ext cx="7869238" cy="44259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72" y="4416424"/>
            <a:ext cx="514032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77" tIns="47334" rIns="94677" bIns="47334"/>
          <a:lstStyle/>
          <a:p>
            <a:r>
              <a:rPr lang="en-US" sz="2100" dirty="0">
                <a:solidFill>
                  <a:srgbClr val="FF0000"/>
                </a:solidFill>
              </a:rPr>
              <a:t>EST FIRST MONDAY IN NOVEMBER  </a:t>
            </a:r>
          </a:p>
          <a:p>
            <a:r>
              <a:rPr lang="en-US" sz="2100" dirty="0">
                <a:solidFill>
                  <a:srgbClr val="FF0000"/>
                </a:solidFill>
              </a:rPr>
              <a:t>EDT SECOND MONDAY IN MARCH</a:t>
            </a:r>
          </a:p>
        </p:txBody>
      </p:sp>
    </p:spTree>
    <p:extLst>
      <p:ext uri="{BB962C8B-B14F-4D97-AF65-F5344CB8AC3E}">
        <p14:creationId xmlns:p14="http://schemas.microsoft.com/office/powerpoint/2010/main" val="179417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700088"/>
            <a:ext cx="61976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Only show if “Enhanced” or worse</a:t>
            </a:r>
          </a:p>
        </p:txBody>
      </p:sp>
    </p:spTree>
    <p:extLst>
      <p:ext uri="{BB962C8B-B14F-4D97-AF65-F5344CB8AC3E}">
        <p14:creationId xmlns:p14="http://schemas.microsoft.com/office/powerpoint/2010/main" val="310070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0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5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700088"/>
            <a:ext cx="61976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7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0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http://www.cpc.ncep.noaa.gov/products/expert_assessment/mdo_summary.php</a:t>
            </a:r>
          </a:p>
        </p:txBody>
      </p:sp>
    </p:spTree>
    <p:extLst>
      <p:ext uri="{BB962C8B-B14F-4D97-AF65-F5344CB8AC3E}">
        <p14:creationId xmlns:p14="http://schemas.microsoft.com/office/powerpoint/2010/main" val="2726518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SOLAR WIND IS HERE: </a:t>
            </a:r>
            <a:r>
              <a:rPr lang="en-US" dirty="0"/>
              <a:t>A high-speed stream of solar wind is buffeting Earth's magnetic field, causing intermittent </a:t>
            </a:r>
            <a:r>
              <a:rPr lang="en-US" b="1" dirty="0">
                <a:hlinkClick r:id="rId3"/>
              </a:rPr>
              <a:t>G1-class</a:t>
            </a:r>
            <a:r>
              <a:rPr lang="en-US" b="1" dirty="0"/>
              <a:t> </a:t>
            </a:r>
            <a:r>
              <a:rPr lang="en-US" dirty="0"/>
              <a:t>geomagnetic storms. High latitude sky watchers should be alert for auroras, especially in the southern hemisphere where winter darkness favors visibility.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18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derived</a:t>
            </a:r>
            <a:r>
              <a:rPr lang="en-US" baseline="0" dirty="0"/>
              <a:t> nightly from ICS 209.  When an ICS 209 is unavailable; INCIWEB, Region, &amp; State Official sites are acceptable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7EC96-2527-4286-B1DC-2055DDF55B9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3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EDA4060-49E0-40BC-9C42-0D61DAD39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6564F12-D9E2-4DD6-B6E8-1BD668DE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A8CAFF7-7A71-46F3-A4BE-50C2C6234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12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3" indent="-285540" defTabSz="10612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749" indent="-228433" defTabSz="10612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201" indent="-228433" defTabSz="10612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66" indent="-228433" defTabSz="10612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931" indent="-228433" defTabSz="10612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796" indent="-228433" defTabSz="10612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1" indent="-228433" defTabSz="10612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526" indent="-228433" defTabSz="10612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4C9F6-C680-401C-B29D-A24211F1E06F}" type="slidenum"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70373" y="883446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0" tIns="47275" rIns="94560" bIns="47275" anchor="b"/>
          <a:lstStyle>
            <a:lvl1pPr defTabSz="795338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95338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95338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95338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95338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795338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795338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795338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795338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988222-205F-4A15-A9D9-38A2C189628F}" type="slidenum">
              <a:rPr lang="en-US" sz="13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50838" y="227013"/>
            <a:ext cx="7869238" cy="44259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8101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0" tIns="47275" rIns="94560" bIns="47275"/>
          <a:lstStyle/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</a:rPr>
              <a:t>Briefing guidance: This is the opportunity to tell leadership what they DO need to worry about today, and what they DO NOT need to worry about.  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</a:rPr>
              <a:t>Don’t simply cover the blue text and move on.  Examples:</a:t>
            </a: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</a:rPr>
              <a:t>“The NWC reports a relatively quiet overnight shift, we are monitoring the weather threat in the mid-west, although given the forecast we do not anticipate significant impacts that would exceed state or local capabilities.”</a:t>
            </a: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</a:rPr>
              <a:t>“The NWC monitored a series of tornado touchdowns overnight in X area.  Initial reports were… </a:t>
            </a:r>
            <a:r>
              <a:rPr lang="en-US" dirty="0"/>
              <a:t>Any additional impact / damage reports will be delayed until after daybreak.  Over the course of the day we will continue to report on the situation. </a:t>
            </a:r>
            <a:r>
              <a:rPr lang="en-US" dirty="0">
                <a:latin typeface="Arial" panose="020B0604020202020204" pitchFamily="34" charset="0"/>
              </a:rPr>
              <a:t>The Region reports a low probability that we will see any requests for FEMA assistance.  We show a quiet 5 day outlook for the tropics this morning.”</a:t>
            </a: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</a:rPr>
              <a:t>You want to find a balance between briefing the entire Ops Brief from this slide, and glossing over the slide.</a:t>
            </a:r>
          </a:p>
        </p:txBody>
      </p:sp>
    </p:spTree>
    <p:extLst>
      <p:ext uri="{BB962C8B-B14F-4D97-AF65-F5344CB8AC3E}">
        <p14:creationId xmlns:p14="http://schemas.microsoft.com/office/powerpoint/2010/main" val="387903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86263" y="411163"/>
            <a:ext cx="14219238" cy="79978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953" y="7982299"/>
            <a:ext cx="4298738" cy="75633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04" tIns="53796" rIns="107604" bIns="53796"/>
          <a:lstStyle/>
          <a:p>
            <a:r>
              <a:rPr lang="en-US" dirty="0">
                <a:latin typeface="+mn-lt"/>
              </a:rPr>
              <a:t>Region 8 is reporting Joint PDAs for SD for a possible second declaration for SD, therefore we are reporting them on our products.  The incident period for DR-4440-SD is March 13th to April 26th; the Joint PDA's are for an incident that took place May 21st to Jun 7th. 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1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6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0088"/>
            <a:ext cx="6199187" cy="3486150"/>
          </a:xfrm>
          <a:prstGeom prst="rect">
            <a:avLst/>
          </a:prstGeo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9008" y="4416425"/>
            <a:ext cx="5503863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678113" y="1204913"/>
            <a:ext cx="10642601" cy="59864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66" tIns="40834" rIns="81666" bIns="40834"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5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9725" y="701675"/>
            <a:ext cx="6199188" cy="34861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61" tIns="40831" rIns="81661" bIns="40831"/>
          <a:lstStyle/>
          <a:p>
            <a:r>
              <a:rPr lang="en-US" dirty="0"/>
              <a:t>National IMATS:				</a:t>
            </a:r>
          </a:p>
          <a:p>
            <a:pPr defTabSz="796353">
              <a:defRPr/>
            </a:pPr>
            <a:r>
              <a:rPr lang="en-US" dirty="0"/>
              <a:t>National IMAT information is received</a:t>
            </a:r>
            <a:r>
              <a:rPr lang="en-US" baseline="0" dirty="0"/>
              <a:t> in an email titled “OCD IMAT-Field Leadership Cadre Availability Report 2018” Do not include Crisis IMAT in calculations.</a:t>
            </a:r>
            <a:endParaRPr lang="en-US" dirty="0"/>
          </a:p>
          <a:p>
            <a:r>
              <a:rPr lang="en-US" dirty="0"/>
              <a:t>Green:     2 Teams Available</a:t>
            </a:r>
          </a:p>
          <a:p>
            <a:r>
              <a:rPr lang="en-US" dirty="0"/>
              <a:t>Yellow:    1 Team Available</a:t>
            </a:r>
          </a:p>
          <a:p>
            <a:r>
              <a:rPr lang="en-US" dirty="0"/>
              <a:t>Red:        0 Teams Available</a:t>
            </a:r>
          </a:p>
          <a:p>
            <a:endParaRPr lang="en-US" dirty="0"/>
          </a:p>
          <a:p>
            <a:r>
              <a:rPr lang="en-US" dirty="0"/>
              <a:t>Regional IMATS:</a:t>
            </a:r>
          </a:p>
          <a:p>
            <a:r>
              <a:rPr lang="en-US" dirty="0"/>
              <a:t>Green:  ≥ 7 Teams Available</a:t>
            </a:r>
          </a:p>
          <a:p>
            <a:r>
              <a:rPr lang="en-US" dirty="0"/>
              <a:t>Yellow: 4 - 6 Teams Available</a:t>
            </a:r>
          </a:p>
          <a:p>
            <a:r>
              <a:rPr lang="en-US" dirty="0"/>
              <a:t>Red:    </a:t>
            </a:r>
            <a:r>
              <a:rPr lang="en-US" baseline="0" dirty="0"/>
              <a:t> </a:t>
            </a:r>
            <a:r>
              <a:rPr lang="en-US" dirty="0"/>
              <a:t>≤ 3 Teams Available</a:t>
            </a:r>
          </a:p>
          <a:p>
            <a:endParaRPr lang="en-US" dirty="0"/>
          </a:p>
          <a:p>
            <a:r>
              <a:rPr lang="en-US" dirty="0"/>
              <a:t>OCD Readiness: </a:t>
            </a:r>
          </a:p>
          <a:p>
            <a:r>
              <a:rPr lang="en-US" dirty="0"/>
              <a:t>     FCO:  </a:t>
            </a:r>
          </a:p>
          <a:p>
            <a:r>
              <a:rPr lang="en-US" dirty="0"/>
              <a:t>          STEP 1: Number of TYPE I FCOs – </a:t>
            </a:r>
          </a:p>
          <a:p>
            <a:r>
              <a:rPr lang="en-US" dirty="0"/>
              <a:t>                  • If there are 0-1 Type I FCOs, Cadre is RED – text: ≤1 Type I</a:t>
            </a:r>
          </a:p>
          <a:p>
            <a:r>
              <a:rPr lang="en-US" dirty="0"/>
              <a:t>                  • If there are 2 Type I FCOs, Cadre is YELLOW – text: = 2 Type I</a:t>
            </a:r>
          </a:p>
          <a:p>
            <a:r>
              <a:rPr lang="en-US" dirty="0"/>
              <a:t>                  • If there are 3 Type I FCOs, go to STEP 2</a:t>
            </a:r>
          </a:p>
          <a:p>
            <a:pPr defTabSz="816632">
              <a:defRPr/>
            </a:pPr>
            <a:r>
              <a:rPr lang="en-US" dirty="0"/>
              <a:t>                  • If there are 4+ Type I FCOs, Cadre is GREEN  – text: ≥4 Type I</a:t>
            </a:r>
          </a:p>
          <a:p>
            <a:r>
              <a:rPr lang="en-US" dirty="0"/>
              <a:t>          STEP 2: Number of TYPE II FCOs – </a:t>
            </a:r>
          </a:p>
          <a:p>
            <a:pPr defTabSz="816632">
              <a:defRPr/>
            </a:pPr>
            <a:r>
              <a:rPr lang="en-US" dirty="0"/>
              <a:t>                  • If there are 0-5 Type II FCOs, Cadre is YELLOW – text: = 3 Type I</a:t>
            </a:r>
          </a:p>
          <a:p>
            <a:pPr defTabSz="816632">
              <a:defRPr/>
            </a:pPr>
            <a:r>
              <a:rPr lang="en-US" dirty="0"/>
              <a:t>                  • If there are 6+ Type II FCOs, Cadre is GREEN – text: ≥9 Type I&amp;II</a:t>
            </a:r>
          </a:p>
          <a:p>
            <a:endParaRPr lang="en-US" baseline="0" dirty="0"/>
          </a:p>
          <a:p>
            <a:r>
              <a:rPr lang="en-US" baseline="0" dirty="0"/>
              <a:t>     FDRC:	GREEN: ≥3	YELLOW: =2	RED: ≤1		</a:t>
            </a:r>
          </a:p>
          <a:p>
            <a:endParaRPr lang="en-US" baseline="0" dirty="0"/>
          </a:p>
          <a:p>
            <a:r>
              <a:rPr lang="en-US" baseline="0" dirty="0"/>
              <a:t>US&amp;R AND MERS: </a:t>
            </a:r>
          </a:p>
          <a:p>
            <a:r>
              <a:rPr lang="en-US" baseline="0" dirty="0"/>
              <a:t>&gt;66% GREEN		US&amp;R information will come from Fred Endrikat or Michael Davis</a:t>
            </a:r>
          </a:p>
          <a:p>
            <a:r>
              <a:rPr lang="en-US" baseline="0" dirty="0"/>
              <a:t>33 – 65% YELLOW		MERS information comes via email titled “FEMA MERS Deployed”, normally around 2300L.  This shows where </a:t>
            </a:r>
          </a:p>
          <a:p>
            <a:r>
              <a:rPr lang="en-US" baseline="0" dirty="0"/>
              <a:t>&lt;33% RED			MERS assets are located (map should match).  MERS Availability is found on SharePoint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9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62" tIns="46531" rIns="93062" bIns="46531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904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7EC96-2527-4286-B1DC-2055DDF55B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86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51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2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4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70" y="11441390"/>
            <a:ext cx="3038475" cy="5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68" tIns="52930" rIns="105868" bIns="52930" anchor="b"/>
          <a:lstStyle/>
          <a:p>
            <a:pPr algn="r" defTabSz="796825"/>
            <a:fld id="{80EC82DD-5F62-454C-B556-7E5BFC7732D2}" type="slidenum">
              <a:rPr lang="en-US" sz="1600">
                <a:solidFill>
                  <a:prstClr val="black"/>
                </a:solidFill>
              </a:rPr>
              <a:pPr algn="r" defTabSz="796825"/>
              <a:t>3</a:t>
            </a:fld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901700"/>
            <a:ext cx="8026400" cy="4514850"/>
          </a:xfrm>
          <a:prstGeom prst="rect">
            <a:avLst/>
          </a:prstGeo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5719635"/>
            <a:ext cx="5607050" cy="5413298"/>
          </a:xfrm>
          <a:prstGeom prst="rect">
            <a:avLst/>
          </a:prstGeom>
          <a:noFill/>
          <a:ln/>
        </p:spPr>
        <p:txBody>
          <a:bodyPr lIns="105868" tIns="52930" rIns="105868" bIns="52930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0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700088"/>
            <a:ext cx="6197600" cy="3486150"/>
          </a:xfrm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FEMA’s Office of the Chief Security Officer (OCSO) is entrusted with the mission of protecting FEMA personnel, facilities, information, and equipment.  However, we cannot achieve this mission alone; security is everyone’s responsibility.  To facilitate this effort, OCSO is hosting a Security Awareness Week for all FEMA HQ staff.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are offering multiple opportunities to attend the following trainings either in-person or via Adobe Connect: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Classified National Security Information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Alert &amp; Accountability (ATHOC)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Foreign Access Management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OPSEC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Counterintelligence and Social Media Awareness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Derivative Classification and Marking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NCP Security Classification Guide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Fraud Awareness and Prevention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Personnel Security Suitability, Eligibility, and Q&amp;As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Duress Buttons, Active Shooter, and Vigilance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participate in any of the Security Awareness Week scheduled events, August 19-23, 2019, using Adobe Connect, find the link and call-in information below: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https://fema.connectsolutions.com/rls476wcjfic/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Conference Bridge #:     1-800-320-4330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Conference Code:           744573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2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83" y="11441393"/>
            <a:ext cx="3038475" cy="5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53" tIns="52922" rIns="105853" bIns="52922" anchor="b"/>
          <a:lstStyle/>
          <a:p>
            <a:pPr algn="r" defTabSz="796709"/>
            <a:fld id="{80EC82DD-5F62-454C-B556-7E5BFC7732D2}" type="slidenum">
              <a:rPr lang="en-US" sz="1600">
                <a:solidFill>
                  <a:prstClr val="black"/>
                </a:solidFill>
              </a:rPr>
              <a:pPr algn="r" defTabSz="796709"/>
              <a:t>4</a:t>
            </a:fld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901700"/>
            <a:ext cx="8026400" cy="4514850"/>
          </a:xfrm>
          <a:prstGeom prst="rect">
            <a:avLst/>
          </a:prstGeo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5719635"/>
            <a:ext cx="5607050" cy="5413298"/>
          </a:xfrm>
          <a:prstGeom prst="rect">
            <a:avLst/>
          </a:prstGeom>
          <a:noFill/>
          <a:ln/>
        </p:spPr>
        <p:txBody>
          <a:bodyPr lIns="105853" tIns="52922" rIns="105853" bIns="52922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3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80" y="883449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78" tIns="49236" rIns="98478" bIns="49236" anchor="b"/>
          <a:lstStyle/>
          <a:p>
            <a:pPr algn="r" defTabSz="741201"/>
            <a:fld id="{80EC82DD-5F62-454C-B556-7E5BFC7732D2}" type="slidenum">
              <a:rPr lang="en-US" sz="1400" b="0">
                <a:solidFill>
                  <a:prstClr val="black"/>
                </a:solidFill>
              </a:rPr>
              <a:pPr algn="r" defTabSz="741201"/>
              <a:t>5</a:t>
            </a:fld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4416424"/>
            <a:ext cx="5607050" cy="4179888"/>
          </a:xfrm>
          <a:noFill/>
          <a:ln/>
        </p:spPr>
        <p:txBody>
          <a:bodyPr lIns="98478" tIns="49236" rIns="98478" bIns="49236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80" y="883449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78" tIns="49236" rIns="98478" bIns="49236" anchor="b"/>
          <a:lstStyle/>
          <a:p>
            <a:pPr algn="r" defTabSz="741201"/>
            <a:fld id="{80EC82DD-5F62-454C-B556-7E5BFC7732D2}" type="slidenum">
              <a:rPr lang="en-US" sz="1400" b="0">
                <a:solidFill>
                  <a:prstClr val="black"/>
                </a:solidFill>
              </a:rPr>
              <a:pPr algn="r" defTabSz="741201"/>
              <a:t>6</a:t>
            </a:fld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4416424"/>
            <a:ext cx="5607050" cy="4179888"/>
          </a:xfrm>
          <a:noFill/>
          <a:ln/>
        </p:spPr>
        <p:txBody>
          <a:bodyPr lIns="98478" tIns="49236" rIns="98478" bIns="49236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83" y="11441393"/>
            <a:ext cx="3038475" cy="5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53" tIns="52922" rIns="105853" bIns="52922" anchor="b"/>
          <a:lstStyle/>
          <a:p>
            <a:pPr algn="r" defTabSz="796709"/>
            <a:fld id="{80EC82DD-5F62-454C-B556-7E5BFC7732D2}" type="slidenum">
              <a:rPr lang="en-US" sz="1600">
                <a:solidFill>
                  <a:prstClr val="black"/>
                </a:solidFill>
              </a:rPr>
              <a:pPr algn="r" defTabSz="796709"/>
              <a:t>7</a:t>
            </a:fld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901700"/>
            <a:ext cx="8026400" cy="4514850"/>
          </a:xfrm>
          <a:prstGeom prst="rect">
            <a:avLst/>
          </a:prstGeo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5719635"/>
            <a:ext cx="5607050" cy="5413298"/>
          </a:xfrm>
          <a:prstGeom prst="rect">
            <a:avLst/>
          </a:prstGeom>
          <a:noFill/>
          <a:ln/>
        </p:spPr>
        <p:txBody>
          <a:bodyPr lIns="105853" tIns="52922" rIns="105853" bIns="52922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83" y="11441393"/>
            <a:ext cx="3038475" cy="5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53" tIns="52922" rIns="105853" bIns="52922" anchor="b"/>
          <a:lstStyle/>
          <a:p>
            <a:pPr algn="r" defTabSz="796709"/>
            <a:fld id="{80EC82DD-5F62-454C-B556-7E5BFC7732D2}" type="slidenum">
              <a:rPr lang="en-US" sz="1600">
                <a:solidFill>
                  <a:prstClr val="black"/>
                </a:solidFill>
              </a:rPr>
              <a:pPr algn="r" defTabSz="796709"/>
              <a:t>8</a:t>
            </a:fld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901700"/>
            <a:ext cx="8026400" cy="4514850"/>
          </a:xfrm>
          <a:prstGeom prst="rect">
            <a:avLst/>
          </a:prstGeo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7" y="5719635"/>
            <a:ext cx="5607050" cy="5413298"/>
          </a:xfrm>
          <a:prstGeom prst="rect">
            <a:avLst/>
          </a:prstGeom>
          <a:noFill/>
          <a:ln/>
        </p:spPr>
        <p:txBody>
          <a:bodyPr lIns="105853" tIns="52922" rIns="105853" bIns="52922"/>
          <a:lstStyle/>
          <a:p>
            <a:pPr eaLnBrk="1" hangingPunct="1"/>
            <a:r>
              <a:rPr lang="en-US" dirty="0"/>
              <a:t>Updated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8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4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15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49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3F5E50-6394-4358-A8E0-CABDF7C525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8216" y="740664"/>
            <a:ext cx="6217920" cy="3474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93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264400" y="4684715"/>
            <a:ext cx="14224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 Unicode MS" pitchFamily="34" charset="-128"/>
              <a:cs typeface="Arial" charset="0"/>
            </a:endParaRPr>
          </a:p>
        </p:txBody>
      </p:sp>
      <p:pic>
        <p:nvPicPr>
          <p:cNvPr id="2053" name="Picture 5" descr="DHS_fema_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590"/>
            <a:ext cx="1828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93017-3D3E-4CE7-95D7-E06E4E65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37650" cy="557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431AE-26BF-4BCE-AB7E-3732793BA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" y="749808"/>
            <a:ext cx="4384338" cy="364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1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8498" r:id="rId1"/>
    <p:sldLayoutId id="2147558499" r:id="rId2"/>
    <p:sldLayoutId id="2147558500" r:id="rId3"/>
    <p:sldLayoutId id="2147558501" r:id="rId4"/>
    <p:sldLayoutId id="2147558502" r:id="rId5"/>
    <p:sldLayoutId id="2147558510" r:id="rId6"/>
  </p:sldLayoutIdLst>
  <p:hf hdr="0" ftr="0" dt="0"/>
  <p:txStyles>
    <p:titleStyle>
      <a:lvl1pPr marL="228600" indent="-228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685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11430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600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2057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2pPr>
      <a:lvl3pPr marL="460375" indent="-233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Courier New" panose="02070309020205020404" pitchFamily="49" charset="0"/>
        <a:buChar char="o"/>
        <a:tabLst/>
        <a:defRPr sz="1600">
          <a:solidFill>
            <a:schemeClr val="tx1"/>
          </a:solidFill>
          <a:latin typeface="+mn-lt"/>
        </a:defRPr>
      </a:lvl3pPr>
      <a:lvl4pPr marL="687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q"/>
        <a:defRPr sz="1600">
          <a:solidFill>
            <a:schemeClr val="tx1"/>
          </a:solidFill>
          <a:latin typeface="Arial Unicode MS" pitchFamily="34" charset="-128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7721600" y="4784725"/>
            <a:ext cx="1422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algn="r" eaLnBrk="0" hangingPunct="0"/>
            <a:endParaRPr lang="en-US" sz="12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6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8512" r:id="rId1"/>
    <p:sldLayoutId id="2147558513" r:id="rId2"/>
    <p:sldLayoutId id="2147558514" r:id="rId3"/>
  </p:sldLayoutIdLst>
  <p:hf sldNum="0" hdr="0" ftr="0" dt="0"/>
  <p:txStyles>
    <p:titleStyle>
      <a:lvl1pPr marL="227013" indent="-22701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marL="227013" indent="-22701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marL="227013" indent="-22701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marL="227013" indent="-22701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marL="227013" indent="-22701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685729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1142883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60003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2057189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FF"/>
          </a:solidFill>
          <a:latin typeface="+mn-lt"/>
        </a:defRPr>
      </a:lvl2pPr>
      <a:lvl3pPr marL="6842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0271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5pPr>
      <a:lvl6pPr marL="1828612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6pPr>
      <a:lvl7pPr marL="2285766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7pPr>
      <a:lvl8pPr marL="2742919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8pPr>
      <a:lvl9pPr marL="3200072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dictions/threats/threats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dictions/610day/610prcp.new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hyperlink" Target="http://www.cpc.ncep.noaa.gov/products/predictions/610day/610temp.new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ciweb.nwcg.gov/ftp/InciWeb/UTUTS/2012-06-22-18:38-dump/picts/pict-20120623-001036-0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nciweb.nwcg.gov/ftp/InciWeb/IDBOF/2012-08-05-08:44-trinity-ridge-fire/picts/pict-20120828-090300-0.jpeg" TargetMode="External"/><Relationship Id="rId5" Type="http://schemas.openxmlformats.org/officeDocument/2006/relationships/hyperlink" Target="http://inciweb.org/incident/photograph/3075/0/" TargetMode="External"/><Relationship Id="rId4" Type="http://schemas.openxmlformats.org/officeDocument/2006/relationships/hyperlink" Target="http://www.inciweb.org/incident/photograph/3003/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ema.gov/disaste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rvice.govdelivery.com/accounts/USDHSFEMA/subscriber/new?topic_id=USDHSFEMA_43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fema.net/org/ms/ocso/Pages/Security-Awareness-Week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EMA Cover"/>
          <p:cNvSpPr txBox="1">
            <a:spLocks noChangeArrowheads="1"/>
          </p:cNvSpPr>
          <p:nvPr/>
        </p:nvSpPr>
        <p:spPr bwMode="auto">
          <a:xfrm>
            <a:off x="6927850" y="0"/>
            <a:ext cx="22161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7E54B4-4344-4593-A861-DEF12D8AD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"/>
          <a:stretch/>
        </p:blipFill>
        <p:spPr>
          <a:xfrm>
            <a:off x="0" y="56216"/>
            <a:ext cx="9144000" cy="5142457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15134720-84B4-450D-982D-300487463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2993"/>
            <a:ext cx="9144000" cy="10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4603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Courier New" panose="02070309020205020404" pitchFamily="49" charset="0"/>
              <a:buChar char="o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6873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1828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286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2743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200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en-US" sz="2800" kern="0" dirty="0"/>
              <a:t>Wednesday</a:t>
            </a:r>
            <a:r>
              <a:rPr lang="en-US" sz="2800" b="1" kern="0" dirty="0"/>
              <a:t>, August </a:t>
            </a:r>
            <a:r>
              <a:rPr lang="en-US" sz="2800" kern="0" dirty="0"/>
              <a:t>21</a:t>
            </a:r>
            <a:r>
              <a:rPr lang="en-US" sz="2800" b="1" kern="0" dirty="0"/>
              <a:t>, 2019</a:t>
            </a:r>
          </a:p>
          <a:p>
            <a:pPr algn="ctr" eaLnBrk="1" hangingPunct="1"/>
            <a:r>
              <a:rPr lang="en-US" sz="2800" b="1" kern="0" dirty="0"/>
              <a:t>8:30 a.m. EDT </a:t>
            </a:r>
          </a:p>
        </p:txBody>
      </p:sp>
    </p:spTree>
    <p:extLst>
      <p:ext uri="{BB962C8B-B14F-4D97-AF65-F5344CB8AC3E}">
        <p14:creationId xmlns:p14="http://schemas.microsoft.com/office/powerpoint/2010/main" val="32111207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8769A-B565-4E26-9482-ADA505A08F5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3" b="358"/>
          <a:stretch/>
        </p:blipFill>
        <p:spPr>
          <a:xfrm>
            <a:off x="187571" y="748124"/>
            <a:ext cx="5676998" cy="38515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 noChangeAspect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</a:rPr>
              <a:t>Severe Weather Outlook</a:t>
            </a:r>
            <a:endParaRPr lang="en-US" sz="3200" b="0" kern="0" dirty="0">
              <a:latin typeface="Times New Roma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7D5AE9-7C8C-49A4-AF11-7685AB867D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1986566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786324E-DE3F-4044-892D-2E899CF55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2601315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9E9AC51-6397-4D18-B67A-522CB8EF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216064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42D7B9E-32E8-4D0A-8BF3-65E3E963D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830813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657BCBF-CB49-43F2-B4C3-F67D9D93A4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4445562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FA729B1-17F6-4352-BC5E-37A0DC9327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753910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DE076D89-D657-4C59-8093-4AD77A7E7D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1370238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CD23D-7FCF-4726-9A48-7881E51E526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8" b="800"/>
          <a:stretch/>
        </p:blipFill>
        <p:spPr>
          <a:xfrm>
            <a:off x="6298146" y="748923"/>
            <a:ext cx="2665744" cy="18141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ED3B09A4-E60C-4DF6-8264-501E01C74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217" y="740687"/>
            <a:ext cx="53035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DD2BDB63-77A1-4CCC-99FC-62DFA8F99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39699" y="743866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99FA8-A59D-409B-B60E-7FEC8A59991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 b="1002"/>
          <a:stretch/>
        </p:blipFill>
        <p:spPr>
          <a:xfrm>
            <a:off x="6298146" y="2789238"/>
            <a:ext cx="2676734" cy="1810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0619446C-BAE4-4856-8416-798B24D3E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48805" y="2782311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40945658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3241A03-498D-4401-8588-020958853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1986566"/>
            <a:ext cx="5225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2A5EB3F7-0C9A-4C22-95E2-CFE2DA27C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2601315"/>
            <a:ext cx="5225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58102904-889B-494F-9583-4A8B42CC9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216064"/>
            <a:ext cx="5225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9669AA77-DD78-46F8-BE13-775703184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830813"/>
            <a:ext cx="5225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22EBC7BA-01AE-4EAA-B93E-5A6476D32F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4445562"/>
            <a:ext cx="5225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8198BB88-4FAF-4F50-8DAF-8C1033BDE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8014" y="1236255"/>
            <a:ext cx="6217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Wed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61E7DCB-D26C-44C1-B1A2-7935CB6EF1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61453" y="2558952"/>
            <a:ext cx="6217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148BF5B6-46C7-4573-927E-409F3A5649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753910"/>
            <a:ext cx="526075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9BD96EDF-27EF-4960-A795-0F057D8613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1370238"/>
            <a:ext cx="526075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092" y="1604"/>
            <a:ext cx="9144000" cy="6397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Precipitation Forecast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5E91C4-C96F-49A3-B3CD-BFC6F1F80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8598" y="3890983"/>
            <a:ext cx="6217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 Fri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BB46-270F-4E12-AC33-F557EAE7999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3" y="749733"/>
            <a:ext cx="5670145" cy="3923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6B2249BF-8609-4A1D-A64F-737BB2554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0249" y="742806"/>
            <a:ext cx="9144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rgbClr val="000000"/>
                </a:solidFill>
              </a:rPr>
              <a:t>Wed</a:t>
            </a:r>
            <a:r>
              <a:rPr lang="en-US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100" i="1" dirty="0">
                <a:solidFill>
                  <a:srgbClr val="000000"/>
                </a:solidFill>
              </a:rPr>
              <a:t>Fri</a:t>
            </a:r>
            <a:endParaRPr lang="en-US" sz="105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5D2B5-CF18-4CF0-9651-CBF412979A2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51" y="748449"/>
            <a:ext cx="1804066" cy="1258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DF6C8-F058-468D-9B2D-9D21F1DFAC7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48" y="2078102"/>
            <a:ext cx="1812872" cy="12633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6A210-4684-481E-B062-0A93E72D89E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3412308"/>
            <a:ext cx="1805324" cy="1258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700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7013" indent="-227013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227013" indent="-227013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227013" indent="-227013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27013" indent="-227013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68572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114288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160003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20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Excessive Rainfall Forecast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6DEBBBB0-5018-418F-BB4D-D904177A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84" y="2763567"/>
            <a:ext cx="283165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Today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B9E28E49-43EB-4C4F-95F0-44D57746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198" y="2763860"/>
            <a:ext cx="28073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Thurs</a:t>
            </a:r>
            <a:r>
              <a:rPr lang="en-US" sz="1600" b="1" i="1" dirty="0">
                <a:solidFill>
                  <a:srgbClr val="000000"/>
                </a:solidFill>
              </a:rPr>
              <a:t>day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17519BD1-93ED-476B-A218-8B69EE51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212" y="2763567"/>
            <a:ext cx="283165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Wednes</a:t>
            </a:r>
            <a:r>
              <a:rPr lang="en-US" sz="1600" b="1" i="1" dirty="0">
                <a:solidFill>
                  <a:srgbClr val="000000"/>
                </a:solidFill>
              </a:rPr>
              <a:t>day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333EE8-B8C7-48F5-A679-69C2C573CA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5" y="748101"/>
            <a:ext cx="2738310" cy="1920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16772B-F4BA-4C82-8C5C-0B05F2706A3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85" y="748101"/>
            <a:ext cx="2738310" cy="1920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FFBFDE-1851-4E62-8362-5B1843DC1A2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0" y="748101"/>
            <a:ext cx="2738310" cy="1920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080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n-US" sz="3200" b="0" kern="0" dirty="0">
                <a:solidFill>
                  <a:srgbClr val="000000"/>
                </a:solidFill>
                <a:latin typeface="+mj-lt"/>
              </a:rPr>
              <a:t>Fire Weather Outlook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0869" y="2007840"/>
            <a:ext cx="28151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http://www.spc.noaa.gov/products/fire_wx/fwdy1.html</a:t>
            </a:r>
          </a:p>
        </p:txBody>
      </p:sp>
      <p:sp>
        <p:nvSpPr>
          <p:cNvPr id="16" name="Rectangle 8"/>
          <p:cNvSpPr>
            <a:spLocks noChangeAspect="1" noChangeArrowheads="1"/>
          </p:cNvSpPr>
          <p:nvPr/>
        </p:nvSpPr>
        <p:spPr bwMode="auto">
          <a:xfrm>
            <a:off x="186243" y="3708355"/>
            <a:ext cx="401110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i="1" dirty="0">
                <a:solidFill>
                  <a:srgbClr val="000000"/>
                </a:solidFill>
              </a:rPr>
              <a:t>Tuesday</a:t>
            </a:r>
          </a:p>
        </p:txBody>
      </p:sp>
      <p:sp>
        <p:nvSpPr>
          <p:cNvPr id="17" name="Rectangle 8"/>
          <p:cNvSpPr>
            <a:spLocks noChangeAspect="1" noChangeArrowheads="1"/>
          </p:cNvSpPr>
          <p:nvPr/>
        </p:nvSpPr>
        <p:spPr bwMode="auto">
          <a:xfrm>
            <a:off x="4953584" y="3708355"/>
            <a:ext cx="40172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i="1" dirty="0">
                <a:solidFill>
                  <a:srgbClr val="000000"/>
                </a:solidFill>
              </a:rPr>
              <a:t>Wednesday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BD494-1674-4A4D-B6D6-524D0A160A5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"/>
          <a:stretch/>
        </p:blipFill>
        <p:spPr>
          <a:xfrm>
            <a:off x="186243" y="751089"/>
            <a:ext cx="4011103" cy="2736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56838-8FB1-48DC-9374-2CD10E6BAD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4"/>
          <a:stretch/>
        </p:blipFill>
        <p:spPr>
          <a:xfrm>
            <a:off x="4953585" y="745252"/>
            <a:ext cx="4011102" cy="27464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8471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spect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defPPr>
              <a:defRPr lang="en-US"/>
            </a:defPPr>
            <a:lvl1pPr eaLnBrk="1" hangingPunct="1">
              <a:defRPr sz="3200" b="0">
                <a:latin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Hazards Outlook – Aug 23-27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292" y="2035485"/>
            <a:ext cx="4477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5975">
              <a:lnSpc>
                <a:spcPct val="100000"/>
              </a:lnSpc>
            </a:pPr>
            <a:r>
              <a:rPr lang="en-US" dirty="0">
                <a:latin typeface="Arial"/>
                <a:cs typeface="Arial"/>
                <a:hlinkClick r:id="rId3"/>
              </a:rPr>
              <a:t>h</a:t>
            </a:r>
            <a:r>
              <a:rPr lang="en-US" spc="-5" dirty="0">
                <a:latin typeface="Arial"/>
                <a:cs typeface="Arial"/>
                <a:hlinkClick r:id="rId3"/>
              </a:rPr>
              <a:t>tt</a:t>
            </a:r>
            <a:r>
              <a:rPr lang="en-US" dirty="0">
                <a:latin typeface="Arial"/>
                <a:cs typeface="Arial"/>
                <a:hlinkClick r:id="rId3"/>
              </a:rPr>
              <a:t>p</a:t>
            </a:r>
            <a:r>
              <a:rPr lang="en-US" spc="5" dirty="0">
                <a:latin typeface="Arial"/>
                <a:cs typeface="Arial"/>
                <a:hlinkClick r:id="rId3"/>
              </a:rPr>
              <a:t>:</a:t>
            </a:r>
            <a:r>
              <a:rPr lang="en-US" dirty="0">
                <a:latin typeface="Arial"/>
                <a:cs typeface="Arial"/>
                <a:hlinkClick r:id="rId3"/>
              </a:rPr>
              <a:t>//</a:t>
            </a:r>
            <a:r>
              <a:rPr lang="en-US" spc="-5" dirty="0">
                <a:latin typeface="Arial"/>
                <a:cs typeface="Arial"/>
                <a:hlinkClick r:id="rId3"/>
              </a:rPr>
              <a:t>w</a:t>
            </a:r>
            <a:r>
              <a:rPr lang="en-US" spc="10" dirty="0">
                <a:latin typeface="Arial"/>
                <a:cs typeface="Arial"/>
                <a:hlinkClick r:id="rId3"/>
              </a:rPr>
              <a:t>w</a:t>
            </a:r>
            <a:r>
              <a:rPr lang="en-US" spc="-5" dirty="0">
                <a:latin typeface="Arial"/>
                <a:cs typeface="Arial"/>
                <a:hlinkClick r:id="rId3"/>
              </a:rPr>
              <a:t>w</a:t>
            </a:r>
            <a:r>
              <a:rPr lang="en-US" spc="-10" dirty="0">
                <a:latin typeface="Arial"/>
                <a:cs typeface="Arial"/>
                <a:hlinkClick r:id="rId3"/>
              </a:rPr>
              <a:t>.</a:t>
            </a:r>
            <a:r>
              <a:rPr lang="en-US" spc="-5" dirty="0">
                <a:latin typeface="Arial"/>
                <a:cs typeface="Arial"/>
                <a:hlinkClick r:id="rId3"/>
              </a:rPr>
              <a:t>c</a:t>
            </a:r>
            <a:r>
              <a:rPr lang="en-US" dirty="0">
                <a:latin typeface="Arial"/>
                <a:cs typeface="Arial"/>
                <a:hlinkClick r:id="rId3"/>
              </a:rPr>
              <a:t>p</a:t>
            </a:r>
            <a:r>
              <a:rPr lang="en-US" spc="-5" dirty="0">
                <a:latin typeface="Arial"/>
                <a:cs typeface="Arial"/>
                <a:hlinkClick r:id="rId3"/>
              </a:rPr>
              <a:t>c</a:t>
            </a:r>
            <a:r>
              <a:rPr lang="en-US" dirty="0">
                <a:latin typeface="Arial"/>
                <a:cs typeface="Arial"/>
                <a:hlinkClick r:id="rId3"/>
              </a:rPr>
              <a:t>.n</a:t>
            </a:r>
            <a:r>
              <a:rPr lang="en-US" spc="-5" dirty="0">
                <a:latin typeface="Arial"/>
                <a:cs typeface="Arial"/>
                <a:hlinkClick r:id="rId3"/>
              </a:rPr>
              <a:t>ce</a:t>
            </a:r>
            <a:r>
              <a:rPr lang="en-US" dirty="0">
                <a:latin typeface="Arial"/>
                <a:cs typeface="Arial"/>
                <a:hlinkClick r:id="rId3"/>
              </a:rPr>
              <a:t>p.no</a:t>
            </a:r>
            <a:r>
              <a:rPr lang="en-US" spc="-5" dirty="0">
                <a:latin typeface="Arial"/>
                <a:cs typeface="Arial"/>
                <a:hlinkClick r:id="rId3"/>
              </a:rPr>
              <a:t>aa</a:t>
            </a:r>
            <a:r>
              <a:rPr lang="en-US" dirty="0">
                <a:latin typeface="Arial"/>
                <a:cs typeface="Arial"/>
                <a:hlinkClick r:id="rId3"/>
              </a:rPr>
              <a:t>.go</a:t>
            </a:r>
            <a:r>
              <a:rPr lang="en-US" spc="-5" dirty="0">
                <a:latin typeface="Arial"/>
                <a:cs typeface="Arial"/>
                <a:hlinkClick r:id="rId3"/>
              </a:rPr>
              <a:t>v</a:t>
            </a:r>
            <a:r>
              <a:rPr lang="en-US" dirty="0">
                <a:latin typeface="Arial"/>
                <a:cs typeface="Arial"/>
                <a:hlinkClick r:id="rId3"/>
              </a:rPr>
              <a:t>/p</a:t>
            </a:r>
            <a:r>
              <a:rPr lang="en-US" spc="-5" dirty="0">
                <a:latin typeface="Arial"/>
                <a:cs typeface="Arial"/>
                <a:hlinkClick r:id="rId3"/>
              </a:rPr>
              <a:t>r</a:t>
            </a:r>
            <a:r>
              <a:rPr lang="en-US" dirty="0">
                <a:latin typeface="Arial"/>
                <a:cs typeface="Arial"/>
                <a:hlinkClick r:id="rId3"/>
              </a:rPr>
              <a:t>o</a:t>
            </a:r>
            <a:r>
              <a:rPr lang="en-US" spc="-15" dirty="0">
                <a:latin typeface="Arial"/>
                <a:cs typeface="Arial"/>
                <a:hlinkClick r:id="rId3"/>
              </a:rPr>
              <a:t>d</a:t>
            </a:r>
            <a:r>
              <a:rPr lang="en-US" dirty="0">
                <a:latin typeface="Arial"/>
                <a:cs typeface="Arial"/>
                <a:hlinkClick r:id="rId3"/>
              </a:rPr>
              <a:t>u</a:t>
            </a:r>
            <a:r>
              <a:rPr lang="en-US" spc="-5" dirty="0">
                <a:latin typeface="Arial"/>
                <a:cs typeface="Arial"/>
                <a:hlinkClick r:id="rId3"/>
              </a:rPr>
              <a:t>cts</a:t>
            </a:r>
            <a:r>
              <a:rPr lang="en-US" dirty="0">
                <a:latin typeface="Arial"/>
                <a:cs typeface="Arial"/>
                <a:hlinkClick r:id="rId3"/>
              </a:rPr>
              <a:t>/p</a:t>
            </a:r>
            <a:r>
              <a:rPr lang="en-US" spc="-5" dirty="0">
                <a:latin typeface="Arial"/>
                <a:cs typeface="Arial"/>
                <a:hlinkClick r:id="rId3"/>
              </a:rPr>
              <a:t>re</a:t>
            </a:r>
            <a:r>
              <a:rPr lang="en-US" dirty="0">
                <a:latin typeface="Arial"/>
                <a:cs typeface="Arial"/>
                <a:hlinkClick r:id="rId3"/>
              </a:rPr>
              <a:t>di</a:t>
            </a:r>
            <a:r>
              <a:rPr lang="en-US" spc="-5" dirty="0">
                <a:latin typeface="Arial"/>
                <a:cs typeface="Arial"/>
                <a:hlinkClick r:id="rId3"/>
              </a:rPr>
              <a:t>ct</a:t>
            </a:r>
            <a:r>
              <a:rPr lang="en-US" dirty="0">
                <a:latin typeface="Arial"/>
                <a:cs typeface="Arial"/>
                <a:hlinkClick r:id="rId3"/>
              </a:rPr>
              <a:t>io</a:t>
            </a:r>
            <a:r>
              <a:rPr lang="en-US" spc="-15" dirty="0">
                <a:latin typeface="Arial"/>
                <a:cs typeface="Arial"/>
                <a:hlinkClick r:id="rId3"/>
              </a:rPr>
              <a:t>n</a:t>
            </a:r>
            <a:r>
              <a:rPr lang="en-US" spc="-5" dirty="0">
                <a:latin typeface="Arial"/>
                <a:cs typeface="Arial"/>
                <a:hlinkClick r:id="rId3"/>
              </a:rPr>
              <a:t>s</a:t>
            </a:r>
            <a:r>
              <a:rPr lang="en-US" dirty="0">
                <a:latin typeface="Arial"/>
                <a:cs typeface="Arial"/>
                <a:hlinkClick r:id="rId3"/>
              </a:rPr>
              <a:t>/</a:t>
            </a:r>
            <a:r>
              <a:rPr lang="en-US" spc="-5" dirty="0">
                <a:latin typeface="Arial"/>
                <a:cs typeface="Arial"/>
                <a:hlinkClick r:id="rId3"/>
              </a:rPr>
              <a:t>t</a:t>
            </a:r>
            <a:r>
              <a:rPr lang="en-US" dirty="0">
                <a:latin typeface="Arial"/>
                <a:cs typeface="Arial"/>
                <a:hlinkClick r:id="rId3"/>
              </a:rPr>
              <a:t>h</a:t>
            </a:r>
            <a:r>
              <a:rPr lang="en-US" spc="-5" dirty="0">
                <a:latin typeface="Arial"/>
                <a:cs typeface="Arial"/>
                <a:hlinkClick r:id="rId3"/>
              </a:rPr>
              <a:t>reats</a:t>
            </a:r>
            <a:r>
              <a:rPr lang="en-US" dirty="0">
                <a:latin typeface="Arial"/>
                <a:cs typeface="Arial"/>
                <a:hlinkClick r:id="rId3"/>
              </a:rPr>
              <a:t>/</a:t>
            </a:r>
            <a:r>
              <a:rPr lang="en-US" spc="-5" dirty="0">
                <a:latin typeface="Arial"/>
                <a:cs typeface="Arial"/>
                <a:hlinkClick r:id="rId3"/>
              </a:rPr>
              <a:t>t</a:t>
            </a:r>
            <a:r>
              <a:rPr lang="en-US" dirty="0">
                <a:latin typeface="Arial"/>
                <a:cs typeface="Arial"/>
                <a:hlinkClick r:id="rId3"/>
              </a:rPr>
              <a:t>h</a:t>
            </a:r>
            <a:r>
              <a:rPr lang="en-US" spc="-5" dirty="0">
                <a:latin typeface="Arial"/>
                <a:cs typeface="Arial"/>
                <a:hlinkClick r:id="rId3"/>
              </a:rPr>
              <a:t>reats</a:t>
            </a:r>
            <a:r>
              <a:rPr lang="en-US" dirty="0">
                <a:latin typeface="Arial"/>
                <a:cs typeface="Arial"/>
                <a:hlinkClick r:id="rId3"/>
              </a:rPr>
              <a:t>.php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EEA5A-F008-4F14-83E2-F88A6C0F76C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860560"/>
            <a:ext cx="6761017" cy="40578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98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5748528" y="1762125"/>
            <a:ext cx="187756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http://www.cpc.ncep.noaa.gov/products/predictions/610day/610prcp.new.gif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210695" y="1762125"/>
            <a:ext cx="2595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hlinkClick r:id="rId4"/>
              </a:rPr>
              <a:t>http://www.cpc.ncep.noaa.gov/products/predictions/610day/610temp.new.gif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Long Range Outlooks – Aug 25-29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613385" y="4457911"/>
            <a:ext cx="346028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i="1" dirty="0">
                <a:solidFill>
                  <a:srgbClr val="000000"/>
                </a:solidFill>
              </a:rPr>
              <a:t>6-10 Day Temperature Probability</a:t>
            </a:r>
            <a:endParaRPr lang="en-US" sz="1600" b="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5070335" y="4457911"/>
            <a:ext cx="347988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i="1" dirty="0">
                <a:solidFill>
                  <a:srgbClr val="000000"/>
                </a:solidFill>
              </a:rPr>
              <a:t>6-10 Day Precipitation Probability</a:t>
            </a:r>
            <a:endParaRPr lang="en-US" sz="1600" b="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2C381-FBA2-4758-9DB3-133F052B295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5" y="739722"/>
            <a:ext cx="3460282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D707B-A5A9-423D-9174-AA6DD141F7C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81" y="738260"/>
            <a:ext cx="3464841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7629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423" y="1854428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http://droughtmonitor.unl.edu/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U.S. Monthly Drought Outlook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8" y="750263"/>
            <a:ext cx="4131090" cy="31922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750620" y="1997859"/>
            <a:ext cx="40991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http://www.cpc.ncep.noaa.gov/products/expert_assessment/mdo_summary.php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66" y="749736"/>
            <a:ext cx="4134003" cy="31927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99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Space Weather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488AAA-5E05-45A8-8BCE-D356CEA9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4272"/>
              </p:ext>
            </p:extLst>
          </p:nvPr>
        </p:nvGraphicFramePr>
        <p:xfrm>
          <a:off x="1247041" y="749426"/>
          <a:ext cx="6610227" cy="13661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4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Weather Activity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Geomagnetic Storms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Blackouts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67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Past 24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Hours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67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Hours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27">
                <a:tc gridSpan="5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80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further</a:t>
                      </a:r>
                      <a:r>
                        <a:rPr lang="en-US" sz="80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information on NOAA Space Weather Scales r</a:t>
                      </a:r>
                      <a:r>
                        <a:rPr lang="en-US" sz="80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efer to: </a:t>
                      </a:r>
                      <a:r>
                        <a:rPr lang="en-US" sz="800" i="1" u="sng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http://www.swpc.noaa.gov/noaa-scales-explanation</a:t>
                      </a:r>
                      <a:endParaRPr lang="en-US" sz="800" b="0" i="1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04B591F-DA77-4AB8-BA50-9E0697864421}"/>
              </a:ext>
            </a:extLst>
          </p:cNvPr>
          <p:cNvSpPr txBox="1">
            <a:spLocks noChangeAspect="1"/>
          </p:cNvSpPr>
          <p:nvPr/>
        </p:nvSpPr>
        <p:spPr>
          <a:xfrm>
            <a:off x="1249959" y="2310491"/>
            <a:ext cx="3709545" cy="2766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91431" tIns="45716" rIns="91431" bIns="45716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HF Communication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66A32-29C7-4816-B781-7A68760F848C}"/>
              </a:ext>
            </a:extLst>
          </p:cNvPr>
          <p:cNvSpPr txBox="1">
            <a:spLocks noChangeAspect="1"/>
          </p:cNvSpPr>
          <p:nvPr/>
        </p:nvSpPr>
        <p:spPr>
          <a:xfrm>
            <a:off x="5800646" y="2310491"/>
            <a:ext cx="2057400" cy="276991"/>
          </a:xfrm>
          <a:prstGeom prst="rect">
            <a:avLst/>
          </a:prstGeom>
          <a:solidFill>
            <a:schemeClr val="bg1">
              <a:lumMod val="75000"/>
              <a:alpha val="78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algn="ctr">
              <a:defRPr sz="1200" b="0"/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Sunspot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72B91-481C-4719-881D-CBC38020AAE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57" y="2601486"/>
            <a:ext cx="2057400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6D798-7E4A-4224-8030-77EBA127815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41" y="2595686"/>
            <a:ext cx="3709545" cy="2093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29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166" y="-1"/>
            <a:ext cx="9144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rIns="9144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0" dirty="0">
                <a:solidFill>
                  <a:srgbClr val="000000"/>
                </a:solidFill>
                <a:latin typeface="+mj-lt"/>
              </a:rPr>
              <a:t>Wildfire </a:t>
            </a:r>
            <a:r>
              <a:rPr lang="en-US" sz="3200" b="0" kern="0" dirty="0">
                <a:solidFill>
                  <a:srgbClr val="000000"/>
                </a:solidFill>
                <a:latin typeface="+mj-lt"/>
              </a:rPr>
              <a:t>Summary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438C222-DF58-496F-A5C8-F9697475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19700"/>
              </p:ext>
            </p:extLst>
          </p:nvPr>
        </p:nvGraphicFramePr>
        <p:xfrm>
          <a:off x="181293" y="745307"/>
          <a:ext cx="8778240" cy="85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11700994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839707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875947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48401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366324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095088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76132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335023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961893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Fire Name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(County, 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FMAG 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Acres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Burned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Percent Contained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Evacuations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(Residents)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Structures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Fatalities Injuries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09456"/>
                  </a:ext>
                </a:extLst>
              </a:tr>
              <a:tr h="214813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Threatened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Damaged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Destroyed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78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McKinley Fire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(Matanuska-Susitna, AK)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4,349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(+2,349)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(+5%)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M/V: 2,056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1,028 homes/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commercial  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/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1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7742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6D721E8-9C34-4B79-8A06-F4345099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8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eaLnBrk="1" hangingPunct="1">
              <a:defRPr/>
            </a:pPr>
            <a:r>
              <a:rPr lang="en-US" sz="3200" b="0" dirty="0">
                <a:latin typeface="+mj-lt"/>
                <a:cs typeface="Arial" charset="0"/>
              </a:rPr>
              <a:t>FMAG Requests and Declarations</a:t>
            </a:r>
            <a:endParaRPr lang="en-US" sz="3200" b="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47" name="AutoShape 2" descr="map showing the outline (in red) of the fire overlaid on topographic map">
            <a:hlinkClick r:id="rId3"/>
            <a:extLst>
              <a:ext uri="{FF2B5EF4-FFF2-40B4-BE49-F238E27FC236}">
                <a16:creationId xmlns:a16="http://schemas.microsoft.com/office/drawing/2014/main" id="{B7620334-EEFC-4E41-A422-E698BD9A8C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52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8" name="AutoShape 4" descr="map showing the outline (in red) of the fire overlaid on topographic map">
            <a:hlinkClick r:id="rId3"/>
            <a:extLst>
              <a:ext uri="{FF2B5EF4-FFF2-40B4-BE49-F238E27FC236}">
                <a16:creationId xmlns:a16="http://schemas.microsoft.com/office/drawing/2014/main" id="{484B16CC-D310-4ED3-88AD-DAD801F35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21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6149" name="Straight Arrow Connector 10">
            <a:extLst>
              <a:ext uri="{FF2B5EF4-FFF2-40B4-BE49-F238E27FC236}">
                <a16:creationId xmlns:a16="http://schemas.microsoft.com/office/drawing/2014/main" id="{1DD3A881-F910-4C07-86FB-955B0E0FA9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138" y="21145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6150" name="AutoShape 2" descr="Fire burns along side of road in Division C on July 14, 2012">
            <a:hlinkClick r:id="rId4"/>
            <a:extLst>
              <a:ext uri="{FF2B5EF4-FFF2-40B4-BE49-F238E27FC236}">
                <a16:creationId xmlns:a16="http://schemas.microsoft.com/office/drawing/2014/main" id="{BD6D7528-F34C-4C52-AF88-2FDA30CB7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1" name="AutoShape 7" descr="power poles burning on the Salt Creek Fire">
            <a:hlinkClick r:id="rId5"/>
            <a:extLst>
              <a:ext uri="{FF2B5EF4-FFF2-40B4-BE49-F238E27FC236}">
                <a16:creationId xmlns:a16="http://schemas.microsoft.com/office/drawing/2014/main" id="{EF0345DE-13F6-4EB5-A725-99AF675068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2" name="AutoShape 4" descr="Aerial view of smoke from Trinity Ridge fire near Featherville">
            <a:hlinkClick r:id="rId6"/>
            <a:extLst>
              <a:ext uri="{FF2B5EF4-FFF2-40B4-BE49-F238E27FC236}">
                <a16:creationId xmlns:a16="http://schemas.microsoft.com/office/drawing/2014/main" id="{4F770AC6-22CA-4E6A-AF5E-9E32F7855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" name="Group 187">
            <a:extLst>
              <a:ext uri="{FF2B5EF4-FFF2-40B4-BE49-F238E27FC236}">
                <a16:creationId xmlns:a16="http://schemas.microsoft.com/office/drawing/2014/main" id="{DC3C4D5A-877B-4E2F-BFEC-C1EFAA67B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69415"/>
              </p:ext>
            </p:extLst>
          </p:nvPr>
        </p:nvGraphicFramePr>
        <p:xfrm>
          <a:off x="171450" y="701675"/>
          <a:ext cx="8710613" cy="3482976"/>
        </p:xfrm>
        <a:graphic>
          <a:graphicData uri="http://schemas.openxmlformats.org/drawingml/2006/table">
            <a:tbl>
              <a:tblPr/>
              <a:tblGrid>
                <a:gridCol w="12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11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Action (since last report)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FMAG No. and State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7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Requests DENIED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Requests APPROVED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FEMA-5287-FM; Alaska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1" marR="91441" marT="34291" marB="34291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 FMAG Data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34299" marB="34299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 Year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 FYTD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MTD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Monthly Average*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Cumulative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Acres Burned FYTD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Cumulative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Denied FMAGs FYTD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7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47,978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 Year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Previous FY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Yearly Average**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Total Acres Burned Previous Fiscal Year</a:t>
                      </a:r>
                    </a:p>
                  </a:txBody>
                  <a:tcPr marL="91441" marR="91441" marT="34291" marB="34291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Total Denied FMAGs Previous Fiscal Year</a:t>
                      </a:r>
                    </a:p>
                  </a:txBody>
                  <a:tcPr marL="91441" marR="91441" marT="34291" marB="34291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54.3</a:t>
                      </a:r>
                    </a:p>
                  </a:txBody>
                  <a:tcPr marL="91441" marR="91441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868,840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91441" marR="91441" marT="34291" marB="3429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09E7FB6-C0D9-4256-9A9F-BE3D089EC42D}"/>
              </a:ext>
            </a:extLst>
          </p:cNvPr>
          <p:cNvSpPr/>
          <p:nvPr/>
        </p:nvSpPr>
        <p:spPr>
          <a:xfrm>
            <a:off x="6497638" y="4157663"/>
            <a:ext cx="255746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5888" fontAlgn="ctr">
              <a:defRPr/>
            </a:pPr>
            <a:r>
              <a:rPr lang="en-US" b="0" dirty="0">
                <a:latin typeface="+mn-lt"/>
              </a:rPr>
              <a:t>*	Reflects the three year average for current month</a:t>
            </a:r>
          </a:p>
          <a:p>
            <a:pPr defTabSz="115888" fontAlgn="ctr">
              <a:defRPr/>
            </a:pPr>
            <a:r>
              <a:rPr lang="en-US" b="0" dirty="0">
                <a:latin typeface="+mn-lt"/>
              </a:rPr>
              <a:t>**	Reflects three year total average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1" tIns="45716" rIns="91431" bIns="45716" anchor="t">
            <a:normAutofit/>
          </a:bodyPr>
          <a:lstStyle/>
          <a:p>
            <a:pPr marL="0" indent="0">
              <a:defRPr/>
            </a:pPr>
            <a:r>
              <a:rPr lang="en-US" dirty="0"/>
              <a:t>National Current Operations &amp; Monitoring </a:t>
            </a:r>
            <a:endParaRPr lang="en-US" sz="32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2023" y="749492"/>
            <a:ext cx="8588048" cy="41654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20" rIns="91431" bIns="45720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Significant Incidents or Threats: </a:t>
            </a:r>
            <a:endParaRPr lang="en-US" sz="1400" b="0" dirty="0">
              <a:solidFill>
                <a:schemeClr val="tx1"/>
              </a:solidFill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thunderstorms possible – Mid- Atlantic and Central Appalachians to Northeast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rain and flash flooding possible – Central Plains to Middle Mississippi Valley; Mid-Atlantic to Northeast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McKinley Fire, AK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Tropical Activity:</a:t>
            </a:r>
            <a:endParaRPr lang="en-US" sz="1400" b="0" dirty="0">
              <a:solidFill>
                <a:schemeClr val="tx1"/>
              </a:solidFill>
            </a:endParaRPr>
          </a:p>
          <a:p>
            <a:pPr marL="171450" indent="-171450" defTabSz="68580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Atlantic:</a:t>
            </a:r>
          </a:p>
          <a:p>
            <a:pPr marL="457200" indent="-285750" defTabSz="685800">
              <a:buSzPct val="100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Storm Chantal</a:t>
            </a:r>
          </a:p>
          <a:p>
            <a:pPr marL="457200" indent="-285750" defTabSz="685800">
              <a:buSzPct val="100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 1: Low (20%)</a:t>
            </a:r>
            <a:endParaRPr lang="en-US" sz="1400" b="0" dirty="0">
              <a:solidFill>
                <a:srgbClr val="0000FF"/>
              </a:solidFill>
            </a:endParaRPr>
          </a:p>
          <a:p>
            <a:pPr marL="171450" indent="-171450" defTabSz="68580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Pacific: </a:t>
            </a:r>
          </a:p>
          <a:p>
            <a:pPr marL="457200" indent="-285750" defTabSz="685800">
              <a:buSzPct val="100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</a:rPr>
              <a:t>Disturbance 1: High </a:t>
            </a:r>
            <a:r>
              <a:rPr lang="en-US" sz="1400" b="0" dirty="0">
                <a:solidFill>
                  <a:srgbClr val="0000FF"/>
                </a:solidFill>
              </a:rPr>
              <a:t>(near 100%)</a:t>
            </a:r>
          </a:p>
          <a:p>
            <a:pPr marL="457200" indent="-285750" defTabSz="685800">
              <a:buSzPct val="100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</a:rPr>
              <a:t>Disturbance 2: </a:t>
            </a:r>
            <a:r>
              <a:rPr lang="en-US" sz="1400" b="0" dirty="0">
                <a:solidFill>
                  <a:srgbClr val="0000FF"/>
                </a:solidFill>
              </a:rPr>
              <a:t>Low (near 0%)</a:t>
            </a:r>
          </a:p>
          <a:p>
            <a:pPr marL="171450" indent="-171450" defTabSz="68580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Pacific: No new tropical cyclones expected in the next five days</a:t>
            </a:r>
          </a:p>
          <a:p>
            <a:pPr marL="171450" indent="-171450" defTabSz="68580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Pacific: No activity affecting U.S. interests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Declaration Activity: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No. 2 to 4435-DR-MO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No. 4 to 4451-DR-MO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Major Disaster Declaration Request – South Dakota + 2 tribes</a:t>
            </a:r>
            <a:endParaRPr lang="en-US" sz="14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042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3175" y="3175"/>
            <a:ext cx="9147175" cy="64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Joint Preliminary Damage Assessments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06232"/>
              </p:ext>
            </p:extLst>
          </p:nvPr>
        </p:nvGraphicFramePr>
        <p:xfrm>
          <a:off x="152400" y="755677"/>
          <a:ext cx="8839200" cy="178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1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4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IA/PA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Counties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33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– End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0800" marR="50800" marT="7144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0800" marR="50800" marT="7144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0800" marR="50800" marT="7144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0800" marR="50800" marT="7144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0803" marR="50803" marT="71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0800" marR="50800" marT="714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Rain Storm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886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8/13 – TBD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4523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Weather and Flooding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5601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(+1)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(+3)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8/20 – TBD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411183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Storms and Flooding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24 – Jul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(+2)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8/12 – </a:t>
                      </a:r>
                      <a:r>
                        <a:rPr lang="en-US" sz="1100" i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87714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(+1)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7/29 – </a:t>
                      </a:r>
                      <a:r>
                        <a:rPr lang="en-US" sz="1100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8/16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01958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91B9B93-46A4-4D91-86D0-D31587797F1A}"/>
              </a:ext>
            </a:extLst>
          </p:cNvPr>
          <p:cNvGrpSpPr/>
          <p:nvPr/>
        </p:nvGrpSpPr>
        <p:grpSpPr>
          <a:xfrm>
            <a:off x="2720975" y="5342051"/>
            <a:ext cx="4267200" cy="2112966"/>
            <a:chOff x="1695450" y="2513126"/>
            <a:chExt cx="4267200" cy="21129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9ADA968-9180-4A4B-B993-8A96D1D2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5450" y="2513126"/>
              <a:ext cx="4267200" cy="211296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276042-3E15-47CF-93A4-D0B21F0C9A6E}"/>
                </a:ext>
              </a:extLst>
            </p:cNvPr>
            <p:cNvSpPr/>
            <p:nvPr/>
          </p:nvSpPr>
          <p:spPr bwMode="auto">
            <a:xfrm>
              <a:off x="2374900" y="4273549"/>
              <a:ext cx="1079500" cy="11427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870D6D6-F569-45C1-A2D7-C8885F0276B7}"/>
              </a:ext>
            </a:extLst>
          </p:cNvPr>
          <p:cNvSpPr/>
          <p:nvPr/>
        </p:nvSpPr>
        <p:spPr>
          <a:xfrm>
            <a:off x="4211844" y="6648760"/>
            <a:ext cx="22397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4"/>
              </a:rPr>
              <a:t>https://www.fema.gov/disasters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4263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/>
              <a:t>Declaration Request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83458-E06B-43D3-82D7-6B12C47F4102}"/>
              </a:ext>
            </a:extLst>
          </p:cNvPr>
          <p:cNvSpPr/>
          <p:nvPr/>
        </p:nvSpPr>
        <p:spPr>
          <a:xfrm>
            <a:off x="187925" y="748482"/>
            <a:ext cx="43734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Declaration: </a:t>
            </a:r>
            <a:r>
              <a:rPr lang="en-US" sz="1400" b="0" dirty="0"/>
              <a:t>Major Disaster – South Dakota</a:t>
            </a:r>
          </a:p>
          <a:p>
            <a:r>
              <a:rPr lang="en-US" sz="1400" dirty="0"/>
              <a:t>Requested: </a:t>
            </a:r>
            <a:r>
              <a:rPr lang="en-US" sz="1400" b="0" dirty="0"/>
              <a:t>Aug 19</a:t>
            </a:r>
          </a:p>
          <a:p>
            <a:endParaRPr lang="en-US" dirty="0"/>
          </a:p>
          <a:p>
            <a:r>
              <a:rPr lang="en-US" sz="1400" dirty="0"/>
              <a:t>Approved: </a:t>
            </a:r>
            <a:r>
              <a:rPr lang="en-US" sz="1400" b="0" dirty="0"/>
              <a:t>TBD</a:t>
            </a:r>
          </a:p>
          <a:p>
            <a:r>
              <a:rPr lang="en-US" sz="1400" dirty="0"/>
              <a:t>Incident: </a:t>
            </a:r>
            <a:r>
              <a:rPr lang="en-US" sz="1400" b="0" dirty="0">
                <a:ea typeface="Calibri" panose="020F0502020204030204" pitchFamily="34" charset="0"/>
                <a:cs typeface="Times New Roman" panose="02020603050405020304" pitchFamily="18" charset="0"/>
              </a:rPr>
              <a:t>Severe storms, tornadoes, and flooding</a:t>
            </a:r>
            <a:endParaRPr lang="en-US" sz="1400" b="0" dirty="0"/>
          </a:p>
          <a:p>
            <a:r>
              <a:rPr lang="en-US" sz="1400" dirty="0"/>
              <a:t>Incident Period: </a:t>
            </a:r>
            <a:r>
              <a:rPr lang="en-US" sz="1400" b="0" dirty="0"/>
              <a:t>June 30 – July 21</a:t>
            </a:r>
          </a:p>
          <a:p>
            <a:endParaRPr lang="en-US" dirty="0"/>
          </a:p>
          <a:p>
            <a:r>
              <a:rPr lang="en-US" sz="1400" dirty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PA: </a:t>
            </a:r>
            <a:r>
              <a:rPr lang="en-US" sz="1400" b="0" dirty="0"/>
              <a:t>6 counties and the Cheyenne River Reservation and the Lower Brule Indian 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 Mitigation:</a:t>
            </a:r>
            <a:r>
              <a:rPr lang="en-US" sz="1400" b="0" dirty="0"/>
              <a:t> Statewide</a:t>
            </a:r>
          </a:p>
          <a:p>
            <a:endParaRPr lang="en-US" dirty="0"/>
          </a:p>
          <a:p>
            <a:r>
              <a:rPr lang="en-US" sz="1400" dirty="0"/>
              <a:t>FCO: </a:t>
            </a:r>
            <a:r>
              <a:rPr lang="en-US" sz="1400" b="0" dirty="0"/>
              <a:t>TBD</a:t>
            </a: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D3620-1F17-4A48-B930-BF0CE7B69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27" y="741555"/>
            <a:ext cx="3963016" cy="2548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619CE-69BC-4ADD-A90D-4CD8D373CB8C}"/>
              </a:ext>
            </a:extLst>
          </p:cNvPr>
          <p:cNvSpPr txBox="1"/>
          <p:nvPr/>
        </p:nvSpPr>
        <p:spPr>
          <a:xfrm>
            <a:off x="4791327" y="3392247"/>
            <a:ext cx="212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2" indent="-230188">
              <a:buSzPct val="125000"/>
              <a:buBlip>
                <a:blip r:embed="rId4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  <a:p>
            <a:pPr marL="230188" lvl="3" indent="-230188">
              <a:buSzPct val="125000"/>
              <a:buBlip>
                <a:blip r:embed="rId5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Requested Tribal Areas</a:t>
            </a:r>
          </a:p>
        </p:txBody>
      </p:sp>
    </p:spTree>
    <p:extLst>
      <p:ext uri="{BB962C8B-B14F-4D97-AF65-F5344CB8AC3E}">
        <p14:creationId xmlns:p14="http://schemas.microsoft.com/office/powerpoint/2010/main" val="19417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dirty="0">
                <a:latin typeface="Times New Roman" panose="02020603050405020304" pitchFamily="18" charset="0"/>
              </a:rPr>
              <a:t>Declaration Requests in Process – 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5538F5-8153-45C8-AAE0-ECC8D42AE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38946"/>
              </p:ext>
            </p:extLst>
          </p:nvPr>
        </p:nvGraphicFramePr>
        <p:xfrm>
          <a:off x="183207" y="745024"/>
          <a:ext cx="8777586" cy="1280160"/>
        </p:xfrm>
        <a:graphic>
          <a:graphicData uri="http://schemas.openxmlformats.org/drawingml/2006/table">
            <a:tbl>
              <a:tblPr/>
              <a:tblGrid>
                <a:gridCol w="43296">
                  <a:extLst>
                    <a:ext uri="{9D8B030D-6E8A-4147-A177-3AD203B41FA5}">
                      <a16:colId xmlns:a16="http://schemas.microsoft.com/office/drawing/2014/main" val="2741872276"/>
                    </a:ext>
                  </a:extLst>
                </a:gridCol>
                <a:gridCol w="664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414569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 charset="0"/>
                        </a:rPr>
                        <a:t>State / Tribe / Territory – Incident Description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Requested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LA –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Tropical Storm Barry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DR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Aug 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81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LA –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Flooding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DR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Aug 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854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WI –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Severe Storms, Straight-line Winds, Tornadoes, and Flooding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DR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Aug 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6256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SD </a:t>
                      </a:r>
                      <a:r>
                        <a:rPr lang="en-US" sz="10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(+2 Tribes*)</a:t>
                      </a:r>
                      <a:r>
                        <a:rPr lang="en-US" sz="1000" b="0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Severe Storms, Tornadoes, and Flooding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DR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FF"/>
                          </a:solidFill>
                          <a:latin typeface="+mn-lt"/>
                          <a:cs typeface="Times New Roman" pitchFamily="18" charset="0"/>
                        </a:rPr>
                        <a:t>Aug 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96953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6AFD31-2F6B-4D99-A40F-4167DACE61AC}"/>
              </a:ext>
            </a:extLst>
          </p:cNvPr>
          <p:cNvSpPr/>
          <p:nvPr/>
        </p:nvSpPr>
        <p:spPr>
          <a:xfrm>
            <a:off x="5574930" y="2130445"/>
            <a:ext cx="33858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0" i="1" dirty="0">
                <a:ea typeface="Calibri" panose="020F0502020204030204" pitchFamily="34" charset="0"/>
              </a:rPr>
              <a:t>*Cheyenne River Reservation and the Lower Brule Indian Reservation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3969905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Declaration Amendments</a:t>
            </a:r>
          </a:p>
        </p:txBody>
      </p:sp>
      <p:graphicFrame>
        <p:nvGraphicFramePr>
          <p:cNvPr id="5" name="Group 392">
            <a:extLst>
              <a:ext uri="{FF2B5EF4-FFF2-40B4-BE49-F238E27FC236}">
                <a16:creationId xmlns:a16="http://schemas.microsoft.com/office/drawing/2014/main" id="{E8CCA67E-3067-40D4-AD44-D6AF33E58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29637"/>
              </p:ext>
            </p:extLst>
          </p:nvPr>
        </p:nvGraphicFramePr>
        <p:xfrm>
          <a:off x="182879" y="750013"/>
          <a:ext cx="8778240" cy="8229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180258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Declaration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Number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Issued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4435-DR-MO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0" kern="25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 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Appoints Jon K. Huss as FCO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9951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4451-DR-MO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0" kern="25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 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Appoints Jon K. Huss as FCO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6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6955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B1CF43C-8883-4E18-AB94-36FDA26555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763" y="670915"/>
            <a:ext cx="6181861" cy="348548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E027EB-C8BE-4359-9505-851AD324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24829"/>
              </p:ext>
            </p:extLst>
          </p:nvPr>
        </p:nvGraphicFramePr>
        <p:xfrm>
          <a:off x="140756" y="4168937"/>
          <a:ext cx="8876751" cy="926131"/>
        </p:xfrm>
        <a:graphic>
          <a:graphicData uri="http://schemas.openxmlformats.org/drawingml/2006/table">
            <a:tbl>
              <a:tblPr firstRow="1" firstCol="1" bandRow="1"/>
              <a:tblGrid>
                <a:gridCol w="532481">
                  <a:extLst>
                    <a:ext uri="{9D8B030D-6E8A-4147-A177-3AD203B41FA5}">
                      <a16:colId xmlns:a16="http://schemas.microsoft.com/office/drawing/2014/main" val="1724316373"/>
                    </a:ext>
                  </a:extLst>
                </a:gridCol>
                <a:gridCol w="608549">
                  <a:extLst>
                    <a:ext uri="{9D8B030D-6E8A-4147-A177-3AD203B41FA5}">
                      <a16:colId xmlns:a16="http://schemas.microsoft.com/office/drawing/2014/main" val="951949690"/>
                    </a:ext>
                  </a:extLst>
                </a:gridCol>
                <a:gridCol w="608549">
                  <a:extLst>
                    <a:ext uri="{9D8B030D-6E8A-4147-A177-3AD203B41FA5}">
                      <a16:colId xmlns:a16="http://schemas.microsoft.com/office/drawing/2014/main" val="968108791"/>
                    </a:ext>
                  </a:extLst>
                </a:gridCol>
                <a:gridCol w="608549">
                  <a:extLst>
                    <a:ext uri="{9D8B030D-6E8A-4147-A177-3AD203B41FA5}">
                      <a16:colId xmlns:a16="http://schemas.microsoft.com/office/drawing/2014/main" val="433844492"/>
                    </a:ext>
                  </a:extLst>
                </a:gridCol>
                <a:gridCol w="532480">
                  <a:extLst>
                    <a:ext uri="{9D8B030D-6E8A-4147-A177-3AD203B41FA5}">
                      <a16:colId xmlns:a16="http://schemas.microsoft.com/office/drawing/2014/main" val="3672785144"/>
                    </a:ext>
                  </a:extLst>
                </a:gridCol>
                <a:gridCol w="940210">
                  <a:extLst>
                    <a:ext uri="{9D8B030D-6E8A-4147-A177-3AD203B41FA5}">
                      <a16:colId xmlns:a16="http://schemas.microsoft.com/office/drawing/2014/main" val="50662094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4442723"/>
                    </a:ext>
                  </a:extLst>
                </a:gridCol>
                <a:gridCol w="5020533">
                  <a:extLst>
                    <a:ext uri="{9D8B030D-6E8A-4147-A177-3AD203B41FA5}">
                      <a16:colId xmlns:a16="http://schemas.microsoft.com/office/drawing/2014/main" val="2546165568"/>
                    </a:ext>
                  </a:extLst>
                </a:gridCol>
              </a:tblGrid>
              <a:tr h="313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Team: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</a:t>
                      </a:r>
                      <a:endParaRPr lang="en-US" sz="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US&amp;R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(&gt;66%)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(&gt;66%)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FCOs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700" dirty="0">
                          <a:latin typeface="+mn-lt"/>
                        </a:rPr>
                        <a:t>(</a:t>
                      </a: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en-US" sz="700" dirty="0">
                          <a:latin typeface="+mn-lt"/>
                        </a:rPr>
                        <a:t> 1 Type </a:t>
                      </a:r>
                      <a:r>
                        <a:rPr lang="en-US" sz="7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FDRCs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(≤1</a:t>
                      </a: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WORKFORCE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 CADRE AVAILABILITY SUMMARY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Cadres with 25% or Less Availability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96112"/>
                  </a:ext>
                </a:extLst>
              </a:tr>
              <a:tr h="14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Assigned: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13,695 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en-US" sz="9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EA 25% (123/493); EHP 4% (24/544); ER 16% (11/69); FL 9% (14/154); FM 21% (60/283); HM 16%(190/1,200); HR 18% (40/225); IT 20% (129/653); LOG 23% (311/1,335); 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OPS 24%(68/286); 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PA 9% (238/2,632); PLAN 10% (40/402); SAF 14% (8/58); SEC 13%(16/124)</a:t>
                      </a:r>
                      <a:endParaRPr lang="en-US" sz="10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79420"/>
                  </a:ext>
                </a:extLst>
              </a:tr>
              <a:tr h="14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Unavailable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4,234</a:t>
                      </a:r>
                      <a:endParaRPr lang="en-US" sz="9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7119"/>
                  </a:ext>
                </a:extLst>
              </a:tr>
              <a:tr h="135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Deployed: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(+1)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5,838</a:t>
                      </a:r>
                      <a:endParaRPr lang="en-US" sz="9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91022"/>
                  </a:ext>
                </a:extLst>
              </a:tr>
              <a:tr h="183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Available: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(-1)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3,623 / 26%  </a:t>
                      </a:r>
                      <a:endParaRPr lang="en-US" sz="9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6258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810B7A1-6A69-44C9-95BE-5737EDAD4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64986"/>
              </p:ext>
            </p:extLst>
          </p:nvPr>
        </p:nvGraphicFramePr>
        <p:xfrm>
          <a:off x="140756" y="662616"/>
          <a:ext cx="1581387" cy="3506326"/>
        </p:xfrm>
        <a:graphic>
          <a:graphicData uri="http://schemas.openxmlformats.org/drawingml/2006/table">
            <a:tbl>
              <a:tblPr firstRow="1" firstCol="1" bandRow="1"/>
              <a:tblGrid>
                <a:gridCol w="577302">
                  <a:extLst>
                    <a:ext uri="{9D8B030D-6E8A-4147-A177-3AD203B41FA5}">
                      <a16:colId xmlns:a16="http://schemas.microsoft.com/office/drawing/2014/main" val="1270073808"/>
                    </a:ext>
                  </a:extLst>
                </a:gridCol>
                <a:gridCol w="189330">
                  <a:extLst>
                    <a:ext uri="{9D8B030D-6E8A-4147-A177-3AD203B41FA5}">
                      <a16:colId xmlns:a16="http://schemas.microsoft.com/office/drawing/2014/main" val="3115206316"/>
                    </a:ext>
                  </a:extLst>
                </a:gridCol>
                <a:gridCol w="190741">
                  <a:extLst>
                    <a:ext uri="{9D8B030D-6E8A-4147-A177-3AD203B41FA5}">
                      <a16:colId xmlns:a16="http://schemas.microsoft.com/office/drawing/2014/main" val="3286928547"/>
                    </a:ext>
                  </a:extLst>
                </a:gridCol>
                <a:gridCol w="624014">
                  <a:extLst>
                    <a:ext uri="{9D8B030D-6E8A-4147-A177-3AD203B41FA5}">
                      <a16:colId xmlns:a16="http://schemas.microsoft.com/office/drawing/2014/main" val="1720530324"/>
                    </a:ext>
                  </a:extLst>
                </a:gridCol>
              </a:tblGrid>
              <a:tr h="2594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 HQ</a:t>
                      </a:r>
                      <a:endParaRPr lang="en-US" sz="10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62526889"/>
                  </a:ext>
                </a:extLst>
              </a:tr>
              <a:tr h="1601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NWC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NRCC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29650"/>
                  </a:ext>
                </a:extLst>
              </a:tr>
              <a:tr h="2804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5995559"/>
                  </a:ext>
                </a:extLst>
              </a:tr>
              <a:tr h="331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8189452"/>
                  </a:ext>
                </a:extLst>
              </a:tr>
              <a:tr h="2594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 REGIONS</a:t>
                      </a:r>
                    </a:p>
                  </a:txBody>
                  <a:tcPr marL="0" marR="0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0228575"/>
                  </a:ext>
                </a:extLst>
              </a:tr>
              <a:tr h="1601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RRCC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32006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45813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01970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09130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29367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81452"/>
                  </a:ext>
                </a:extLst>
              </a:tr>
              <a:tr h="161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17944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67449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42874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56664"/>
                  </a:ext>
                </a:extLst>
              </a:tr>
              <a:tr h="16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97624"/>
                  </a:ext>
                </a:extLst>
              </a:tr>
              <a:tr h="10984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Activation Details</a:t>
                      </a:r>
                      <a:endParaRPr lang="en-US" sz="800" b="1" i="1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82999"/>
                  </a:ext>
                </a:extLst>
              </a:tr>
              <a:tr h="640621">
                <a:tc gridSpan="4">
                  <a:txBody>
                    <a:bodyPr/>
                    <a:lstStyle/>
                    <a:p>
                      <a:pPr marL="5397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4877451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C052167-1528-4A16-A33C-ECA5F9A8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77668"/>
              </p:ext>
            </p:extLst>
          </p:nvPr>
        </p:nvGraphicFramePr>
        <p:xfrm>
          <a:off x="7934698" y="662616"/>
          <a:ext cx="1081358" cy="3506321"/>
        </p:xfrm>
        <a:graphic>
          <a:graphicData uri="http://schemas.openxmlformats.org/drawingml/2006/table">
            <a:tbl>
              <a:tblPr firstRow="1" firstCol="1" bandRow="1"/>
              <a:tblGrid>
                <a:gridCol w="540679">
                  <a:extLst>
                    <a:ext uri="{9D8B030D-6E8A-4147-A177-3AD203B41FA5}">
                      <a16:colId xmlns:a16="http://schemas.microsoft.com/office/drawing/2014/main" val="1270073808"/>
                    </a:ext>
                  </a:extLst>
                </a:gridCol>
                <a:gridCol w="540679">
                  <a:extLst>
                    <a:ext uri="{9D8B030D-6E8A-4147-A177-3AD203B41FA5}">
                      <a16:colId xmlns:a16="http://schemas.microsoft.com/office/drawing/2014/main" val="3341831887"/>
                    </a:ext>
                  </a:extLst>
                </a:gridCol>
              </a:tblGrid>
              <a:tr h="2969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N-IMATs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Teams</a:t>
                      </a:r>
                      <a:endParaRPr lang="en-US" sz="105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26889"/>
                  </a:ext>
                </a:extLst>
              </a:tr>
              <a:tr h="1856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 (EX)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9650"/>
                  </a:ext>
                </a:extLst>
              </a:tr>
              <a:tr h="1856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95559"/>
                  </a:ext>
                </a:extLst>
              </a:tr>
              <a:tr h="1856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Crisis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51791"/>
                  </a:ext>
                </a:extLst>
              </a:tr>
              <a:tr h="340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89452"/>
                  </a:ext>
                </a:extLst>
              </a:tr>
              <a:tr h="2969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R-IMATs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4-6 </a:t>
                      </a:r>
                      <a:r>
                        <a:rPr lang="en-US" sz="800" dirty="0"/>
                        <a:t>Teams</a:t>
                      </a:r>
                      <a:endParaRPr lang="en-US" sz="700" b="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28575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45813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01970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09130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29367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25214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81452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17944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29180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67449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42874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56664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IX-2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1089"/>
                  </a:ext>
                </a:extLst>
              </a:tr>
              <a:tr h="158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97624"/>
                  </a:ext>
                </a:extLst>
              </a:tr>
              <a:tr h="258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90662"/>
                  </a:ext>
                </a:extLst>
              </a:tr>
              <a:tr h="111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PMC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48708"/>
                  </a:ext>
                </a:extLst>
              </a:tr>
              <a:tr h="126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Deployed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81595"/>
                  </a:ext>
                </a:extLst>
              </a:tr>
            </a:tbl>
          </a:graphicData>
        </a:graphic>
      </p:graphicFrame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F2F237DF-E780-43CC-9D3F-797C581CA642}"/>
              </a:ext>
            </a:extLst>
          </p:cNvPr>
          <p:cNvSpPr/>
          <p:nvPr/>
        </p:nvSpPr>
        <p:spPr bwMode="auto">
          <a:xfrm rot="10800000" flipH="1" flipV="1">
            <a:off x="-408951" y="3432484"/>
            <a:ext cx="91440" cy="91440"/>
          </a:xfrm>
          <a:prstGeom prst="flowChartMerg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6BF9EB0-1B94-4F55-BA4E-3175C521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374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0" kern="0" dirty="0">
                <a:latin typeface="Times New Roman"/>
                <a:cs typeface="Arial" charset="0"/>
              </a:rPr>
              <a:t>FEMA Common Operating Picture</a:t>
            </a:r>
          </a:p>
        </p:txBody>
      </p:sp>
      <p:sp>
        <p:nvSpPr>
          <p:cNvPr id="20" name="Flowchart: Merge 19">
            <a:extLst>
              <a:ext uri="{FF2B5EF4-FFF2-40B4-BE49-F238E27FC236}">
                <a16:creationId xmlns:a16="http://schemas.microsoft.com/office/drawing/2014/main" id="{F606B554-241C-46B1-9CB1-E62DDBB2591E}"/>
              </a:ext>
            </a:extLst>
          </p:cNvPr>
          <p:cNvSpPr/>
          <p:nvPr/>
        </p:nvSpPr>
        <p:spPr bwMode="auto">
          <a:xfrm rot="10800000" flipH="1" flipV="1">
            <a:off x="-403632" y="3914812"/>
            <a:ext cx="91439" cy="91439"/>
          </a:xfrm>
          <a:prstGeom prst="flowChartMerge">
            <a:avLst/>
          </a:prstGeom>
          <a:solidFill>
            <a:srgbClr val="00B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DEC848CC-7AB2-40A0-AD45-8C57722F6DC0}"/>
              </a:ext>
            </a:extLst>
          </p:cNvPr>
          <p:cNvSpPr/>
          <p:nvPr/>
        </p:nvSpPr>
        <p:spPr bwMode="auto">
          <a:xfrm>
            <a:off x="-289124" y="3914811"/>
            <a:ext cx="91440" cy="91440"/>
          </a:xfrm>
          <a:prstGeom prst="flowChartMerge">
            <a:avLst/>
          </a:prstGeom>
          <a:solidFill>
            <a:srgbClr val="00CC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6F1B0628-2335-4DE3-ADAD-81DCF89DADF8}"/>
              </a:ext>
            </a:extLst>
          </p:cNvPr>
          <p:cNvSpPr/>
          <p:nvPr/>
        </p:nvSpPr>
        <p:spPr bwMode="auto">
          <a:xfrm rot="10800000">
            <a:off x="-290865" y="3422905"/>
            <a:ext cx="91440" cy="91440"/>
          </a:xfrm>
          <a:prstGeom prst="flowChartMerge">
            <a:avLst/>
          </a:prstGeom>
          <a:solidFill>
            <a:srgbClr val="00B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lowchart: Merge 27">
            <a:extLst>
              <a:ext uri="{FF2B5EF4-FFF2-40B4-BE49-F238E27FC236}">
                <a16:creationId xmlns:a16="http://schemas.microsoft.com/office/drawing/2014/main" id="{7AFE65A3-FA01-4BA8-BA6D-DCD320EF7CE4}"/>
              </a:ext>
            </a:extLst>
          </p:cNvPr>
          <p:cNvSpPr/>
          <p:nvPr/>
        </p:nvSpPr>
        <p:spPr bwMode="auto">
          <a:xfrm>
            <a:off x="3836631" y="4797091"/>
            <a:ext cx="91440" cy="91440"/>
          </a:xfrm>
          <a:prstGeom prst="flowChartMerg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27027-1F34-4C31-A10E-BE2BCE4E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633" y="3712845"/>
            <a:ext cx="91440" cy="91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DD817-8FB4-4261-9F0D-C779E52CB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831414" y="4644668"/>
            <a:ext cx="91440" cy="91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E9B2B-1E5E-4619-82ED-B9DD4E3F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630" y="4498811"/>
            <a:ext cx="91440" cy="91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092B3-27F9-4BB6-B4DB-302AC6EA3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246" y="4168937"/>
            <a:ext cx="91440" cy="9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18FF5-461F-47BF-BB44-4BE5656E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630" y="4956062"/>
            <a:ext cx="91439" cy="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2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B44DB0-66B3-4CD0-B950-91C838691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8" y="469391"/>
            <a:ext cx="5160263" cy="1841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1520" y="2744614"/>
            <a:ext cx="5881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94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Arial"/>
                <a:cs typeface="Arial"/>
              </a:rPr>
              <a:t>FEMA’s </a:t>
            </a:r>
            <a:r>
              <a:rPr sz="2800" b="1" spc="-5" dirty="0">
                <a:latin typeface="Arial"/>
                <a:cs typeface="Arial"/>
              </a:rPr>
              <a:t>mission is helping people  before, during, and </a:t>
            </a:r>
            <a:r>
              <a:rPr sz="2800" b="1" dirty="0">
                <a:latin typeface="Arial"/>
                <a:cs typeface="Arial"/>
              </a:rPr>
              <a:t>after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disasters.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7392" y="6095"/>
            <a:ext cx="1811020" cy="690880"/>
          </a:xfrm>
          <a:custGeom>
            <a:avLst/>
            <a:gdLst/>
            <a:ahLst/>
            <a:cxnLst/>
            <a:rect l="l" t="t" r="r" b="b"/>
            <a:pathLst>
              <a:path w="1811020" h="690880">
                <a:moveTo>
                  <a:pt x="0" y="690372"/>
                </a:moveTo>
                <a:lnTo>
                  <a:pt x="1810511" y="690372"/>
                </a:lnTo>
                <a:lnTo>
                  <a:pt x="1810511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318" y="4825380"/>
            <a:ext cx="22853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50" b="0" i="1" dirty="0">
                <a:latin typeface="Arial"/>
                <a:cs typeface="Arial"/>
              </a:rPr>
              <a:t>Click </a:t>
            </a:r>
            <a:r>
              <a:rPr sz="1050" b="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here</a:t>
            </a:r>
            <a:r>
              <a:rPr lang="en-US" sz="1050" b="0" i="1" spc="-5" dirty="0">
                <a:latin typeface="Arial"/>
                <a:cs typeface="Arial"/>
              </a:rPr>
              <a:t> t</a:t>
            </a:r>
            <a:r>
              <a:rPr sz="1050" b="0" i="1" spc="-5" dirty="0">
                <a:latin typeface="Arial"/>
                <a:cs typeface="Arial"/>
              </a:rPr>
              <a:t>o </a:t>
            </a:r>
            <a:r>
              <a:rPr sz="1050" b="0" i="1" dirty="0">
                <a:latin typeface="Arial"/>
                <a:cs typeface="Arial"/>
              </a:rPr>
              <a:t>subscribe </a:t>
            </a:r>
            <a:r>
              <a:rPr sz="1050" b="0" i="1" spc="-5" dirty="0">
                <a:latin typeface="Arial"/>
                <a:cs typeface="Arial"/>
              </a:rPr>
              <a:t>to </a:t>
            </a:r>
            <a:r>
              <a:rPr sz="1050" b="0" i="1" dirty="0">
                <a:latin typeface="Arial"/>
                <a:cs typeface="Arial"/>
              </a:rPr>
              <a:t>this</a:t>
            </a:r>
            <a:r>
              <a:rPr sz="1050" b="0" i="1" spc="-70" dirty="0">
                <a:latin typeface="Arial"/>
                <a:cs typeface="Arial"/>
              </a:rPr>
              <a:t> </a:t>
            </a:r>
            <a:r>
              <a:rPr sz="1050" b="0" i="1" dirty="0">
                <a:latin typeface="Arial"/>
                <a:cs typeface="Arial"/>
              </a:rPr>
              <a:t>briefing.</a:t>
            </a:r>
            <a:endParaRPr sz="105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53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rIns="91440" anchor="ctr">
            <a:noAutofit/>
          </a:bodyPr>
          <a:lstStyle/>
          <a:p>
            <a:pPr marL="11112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McKinley Fire – AK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25" y="1660663"/>
            <a:ext cx="4383675" cy="287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Situation:</a:t>
            </a:r>
          </a:p>
          <a:p>
            <a:pPr marL="228600" marR="0" lvl="0" indent="-228600" algn="l" defTabSz="227007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Began Aug </a:t>
            </a:r>
            <a:r>
              <a:rPr lang="en-US" sz="1300" b="0" dirty="0">
                <a:solidFill>
                  <a:srgbClr val="0000FF"/>
                </a:solidFill>
                <a:latin typeface="Arial"/>
              </a:rPr>
              <a:t>17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and is burning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 private land, 18 miles north of Willow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(pop. 2k)</a:t>
            </a:r>
          </a:p>
          <a:p>
            <a:pPr marL="228600" marR="0" lvl="0" indent="-228600" algn="l" defTabSz="227007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Threatening three subdivisions, </a:t>
            </a:r>
            <a:r>
              <a:rPr lang="en-US" sz="1300" b="0" dirty="0">
                <a:solidFill>
                  <a:srgbClr val="0000FF"/>
                </a:solidFill>
                <a:latin typeface="Arial"/>
              </a:rPr>
              <a:t>state owned Alaska Railroad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and publicly owned power lines</a:t>
            </a:r>
          </a:p>
          <a:p>
            <a:pPr marL="0" marR="0" lvl="0" indent="0" algn="l" defTabSz="227007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Impacts: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300" b="0" dirty="0">
                <a:solidFill>
                  <a:srgbClr val="0000FF"/>
                </a:solidFill>
                <a:latin typeface="Arial"/>
              </a:rPr>
              <a:t>3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shelters open</a:t>
            </a:r>
            <a:r>
              <a:rPr lang="en-US" sz="1300" b="0" dirty="0">
                <a:solidFill>
                  <a:srgbClr val="0000FF"/>
                </a:solidFill>
                <a:latin typeface="Arial"/>
              </a:rPr>
              <a:t> with 95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occupants statewide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(ARC Midnight Shelter Count as of 5:48 pm EDT)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Response: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 EOC at Normal Operations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FMAG approved on Aug </a:t>
            </a:r>
            <a:r>
              <a:rPr lang="en-US" sz="1300" b="0" dirty="0">
                <a:solidFill>
                  <a:srgbClr val="0000FF"/>
                </a:solidFill>
                <a:latin typeface="Arial"/>
              </a:rPr>
              <a:t>20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FEMA Region X and NWC continue to monitor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17FE24E-CA12-40A9-A203-B7289E0BC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0382"/>
              </p:ext>
            </p:extLst>
          </p:nvPr>
        </p:nvGraphicFramePr>
        <p:xfrm>
          <a:off x="181293" y="738050"/>
          <a:ext cx="877824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11700994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839707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875947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48401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366324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095088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76132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335023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961893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Fire Name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(County, 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FMAG 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Acres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Burned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Percent Contained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Evacuations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(Residents)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Structures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Fatalities Injuries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0945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Threatened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Damaged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Destroyed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78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McKinley Fire  </a:t>
                      </a:r>
                      <a:br>
                        <a:rPr lang="en-US" sz="1000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(Matanuska-Susitna, AK)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5287-FM-AK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2,000</a:t>
                      </a:r>
                      <a:endParaRPr lang="en-US" sz="1000" dirty="0">
                        <a:solidFill>
                          <a:srgbClr val="0000FF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M: 2,056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1,028 homes/30 commercial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80 structures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 defTabSz="914400" rtl="0" eaLnBrk="1" latinLnBrk="0" hangingPunct="1"/>
                      <a:r>
                        <a:rPr lang="en-US" sz="10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 /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0689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C0973E-5B02-4ED0-A312-3B1DDC40F8B6}"/>
              </a:ext>
            </a:extLst>
          </p:cNvPr>
          <p:cNvSpPr txBox="1"/>
          <p:nvPr/>
        </p:nvSpPr>
        <p:spPr>
          <a:xfrm>
            <a:off x="7271218" y="1518504"/>
            <a:ext cx="1691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Evacuations: M = Mandatory / V = Voluntary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8AC66-2576-4A1A-9A74-48EA78AFE000}"/>
              </a:ext>
            </a:extLst>
          </p:cNvPr>
          <p:cNvSpPr/>
          <p:nvPr/>
        </p:nvSpPr>
        <p:spPr>
          <a:xfrm>
            <a:off x="5748793" y="4258950"/>
            <a:ext cx="3210739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DD002-2DEE-474D-8925-4CE7D106D8AD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12" y="1660663"/>
            <a:ext cx="4157382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764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/>
              <a:t>Declaration Request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406396-D89D-4AC7-A879-D2B0932694FD}"/>
              </a:ext>
            </a:extLst>
          </p:cNvPr>
          <p:cNvSpPr txBox="1"/>
          <p:nvPr/>
        </p:nvSpPr>
        <p:spPr>
          <a:xfrm>
            <a:off x="9313223" y="292387"/>
            <a:ext cx="59267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the legend from here / paste it onto your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any line you do not need and delete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Don’t change the font or font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may make the text white if it is over the water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1000" dirty="0"/>
              <a:t>What is going on?  These are bullets… each line is a different bullet level.  Only instead of Solid Bullet, Open Bullet, Square Bullet like we use for our products, these are custom made bullets using .</a:t>
            </a:r>
            <a:r>
              <a:rPr lang="en-US" sz="1000" dirty="0" err="1"/>
              <a:t>png</a:t>
            </a:r>
            <a:r>
              <a:rPr lang="en-US" sz="1000" dirty="0"/>
              <a:t> files of the proper shapes and colors.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83458-E06B-43D3-82D7-6B12C47F4102}"/>
              </a:ext>
            </a:extLst>
          </p:cNvPr>
          <p:cNvSpPr/>
          <p:nvPr/>
        </p:nvSpPr>
        <p:spPr>
          <a:xfrm>
            <a:off x="187925" y="755570"/>
            <a:ext cx="4653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Declaration: </a:t>
            </a:r>
            <a:r>
              <a:rPr lang="en-US" sz="1400" b="0" dirty="0"/>
              <a:t>Major Disaster – Louisiana</a:t>
            </a:r>
          </a:p>
          <a:p>
            <a:r>
              <a:rPr lang="en-US" sz="1400" dirty="0"/>
              <a:t>Requested: </a:t>
            </a:r>
            <a:r>
              <a:rPr lang="en-US" sz="1400" b="0" dirty="0"/>
              <a:t>Aug 14</a:t>
            </a:r>
          </a:p>
          <a:p>
            <a:endParaRPr lang="en-US" dirty="0"/>
          </a:p>
          <a:p>
            <a:r>
              <a:rPr lang="en-US" sz="1400" dirty="0"/>
              <a:t>Approved: </a:t>
            </a:r>
            <a:r>
              <a:rPr lang="en-US" sz="1400" b="0" dirty="0"/>
              <a:t>TBD</a:t>
            </a:r>
          </a:p>
          <a:p>
            <a:r>
              <a:rPr lang="en-US" sz="1400" dirty="0"/>
              <a:t>Incident: </a:t>
            </a:r>
            <a:r>
              <a:rPr lang="en-US" sz="1400" b="0" dirty="0">
                <a:ea typeface="Calibri" panose="020F0502020204030204" pitchFamily="34" charset="0"/>
                <a:cs typeface="Times New Roman" panose="02020603050405020304" pitchFamily="18" charset="0"/>
              </a:rPr>
              <a:t>Tropical Storm Barry</a:t>
            </a:r>
            <a:endParaRPr lang="en-US" sz="1400" b="0" dirty="0"/>
          </a:p>
          <a:p>
            <a:r>
              <a:rPr lang="en-US" sz="1400" dirty="0"/>
              <a:t>Incident Period: </a:t>
            </a:r>
            <a:r>
              <a:rPr lang="en-US" sz="1400" b="0" dirty="0"/>
              <a:t>Jul 10-15</a:t>
            </a:r>
          </a:p>
          <a:p>
            <a:endParaRPr lang="en-US" dirty="0"/>
          </a:p>
          <a:p>
            <a:r>
              <a:rPr lang="en-US" sz="1400" dirty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PA: </a:t>
            </a:r>
            <a:r>
              <a:rPr lang="en-US" sz="1400" b="0" dirty="0"/>
              <a:t>19 parishes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 Mitigation:</a:t>
            </a:r>
            <a:r>
              <a:rPr lang="en-US" sz="1400" b="0" dirty="0"/>
              <a:t> Statewide</a:t>
            </a:r>
          </a:p>
          <a:p>
            <a:endParaRPr lang="en-US" dirty="0"/>
          </a:p>
          <a:p>
            <a:r>
              <a:rPr lang="en-US" sz="1400" dirty="0"/>
              <a:t>FCO: </a:t>
            </a:r>
            <a:r>
              <a:rPr lang="en-US" sz="1400" b="0" dirty="0"/>
              <a:t>TBD</a:t>
            </a: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5A829-B10A-4EA4-9E63-1F2C50054D98}"/>
              </a:ext>
            </a:extLst>
          </p:cNvPr>
          <p:cNvSpPr txBox="1"/>
          <p:nvPr/>
        </p:nvSpPr>
        <p:spPr>
          <a:xfrm>
            <a:off x="9313223" y="2948465"/>
            <a:ext cx="2078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1" indent="-230188">
              <a:buSzPct val="125000"/>
              <a:buBlip>
                <a:blip r:embed="rId3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</a:p>
          <a:p>
            <a:pPr marL="230188" lvl="2" indent="-230188">
              <a:buSzPct val="125000"/>
              <a:buBlip>
                <a:blip r:embed="rId4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  <a:p>
            <a:pPr marL="230188" indent="-230188">
              <a:buSzPct val="125000"/>
              <a:buBlip>
                <a:blip r:embed="rId5">
                  <a:extLst/>
                </a:blip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&amp; PA</a:t>
            </a:r>
          </a:p>
          <a:p>
            <a:pPr marL="230188" lvl="3" indent="-230188">
              <a:buSzPct val="125000"/>
              <a:buBlip>
                <a:blip r:embed="rId6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Requested Tribal Area</a:t>
            </a:r>
          </a:p>
          <a:p>
            <a:pPr marL="230188" lvl="3" indent="-230188">
              <a:buSzPct val="125000"/>
              <a:buBlip>
                <a:blip r:embed="rId6"/>
              </a:buBlip>
            </a:pPr>
            <a:r>
              <a:rPr lang="en-US" sz="1200" dirty="0"/>
              <a:t>Declared Tribal Area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E6BC-94B5-4BD3-A8E7-879D0539B8D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172" y="748482"/>
            <a:ext cx="3657600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7BBFFA-EB7D-4A0B-8DB7-F5250526576B}"/>
              </a:ext>
            </a:extLst>
          </p:cNvPr>
          <p:cNvSpPr txBox="1"/>
          <p:nvPr/>
        </p:nvSpPr>
        <p:spPr>
          <a:xfrm>
            <a:off x="5304172" y="3763323"/>
            <a:ext cx="61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2" indent="-230188">
              <a:buSzPct val="125000"/>
              <a:buBlip>
                <a:blip r:embed="rId4"/>
              </a:buBlip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A1207-A340-4A39-8F12-5F5B896AE6CF}"/>
              </a:ext>
            </a:extLst>
          </p:cNvPr>
          <p:cNvSpPr txBox="1"/>
          <p:nvPr/>
        </p:nvSpPr>
        <p:spPr>
          <a:xfrm>
            <a:off x="5992238" y="1581763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Louisiana</a:t>
            </a:r>
          </a:p>
        </p:txBody>
      </p:sp>
    </p:spTree>
    <p:extLst>
      <p:ext uri="{BB962C8B-B14F-4D97-AF65-F5344CB8AC3E}">
        <p14:creationId xmlns:p14="http://schemas.microsoft.com/office/powerpoint/2010/main" val="57487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/>
              <a:t>Declaration Request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406396-D89D-4AC7-A879-D2B0932694FD}"/>
              </a:ext>
            </a:extLst>
          </p:cNvPr>
          <p:cNvSpPr txBox="1"/>
          <p:nvPr/>
        </p:nvSpPr>
        <p:spPr>
          <a:xfrm>
            <a:off x="9313223" y="292387"/>
            <a:ext cx="59267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the legend from here / paste it onto your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any line you do not need and delete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Don’t change the font or font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may make the text white if it is over the water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1000" dirty="0"/>
              <a:t>What is going on?  These are bullets… each line is a different bullet level.  Only instead of Solid Bullet, Open Bullet, Square Bullet like we use for our products, these are custom made bullets using .</a:t>
            </a:r>
            <a:r>
              <a:rPr lang="en-US" sz="1000" dirty="0" err="1"/>
              <a:t>png</a:t>
            </a:r>
            <a:r>
              <a:rPr lang="en-US" sz="1000" dirty="0"/>
              <a:t> files of the proper shapes and colors.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83458-E06B-43D3-82D7-6B12C47F4102}"/>
              </a:ext>
            </a:extLst>
          </p:cNvPr>
          <p:cNvSpPr/>
          <p:nvPr/>
        </p:nvSpPr>
        <p:spPr>
          <a:xfrm>
            <a:off x="187925" y="755570"/>
            <a:ext cx="4384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Declaration: </a:t>
            </a:r>
            <a:r>
              <a:rPr lang="en-US" sz="1400" b="0" dirty="0"/>
              <a:t>Major Disaster – Louisiana</a:t>
            </a:r>
          </a:p>
          <a:p>
            <a:r>
              <a:rPr lang="en-US" sz="1400" dirty="0"/>
              <a:t>Requested: </a:t>
            </a:r>
            <a:r>
              <a:rPr lang="en-US" sz="1400" b="0" dirty="0"/>
              <a:t>Aug 15</a:t>
            </a:r>
          </a:p>
          <a:p>
            <a:endParaRPr lang="en-US" dirty="0"/>
          </a:p>
          <a:p>
            <a:r>
              <a:rPr lang="en-US" sz="1400" dirty="0"/>
              <a:t>Approved: </a:t>
            </a:r>
            <a:r>
              <a:rPr lang="en-US" sz="1400" b="0" dirty="0"/>
              <a:t>TBD</a:t>
            </a:r>
          </a:p>
          <a:p>
            <a:r>
              <a:rPr lang="en-US" sz="1400" dirty="0"/>
              <a:t>Incident: </a:t>
            </a:r>
            <a:r>
              <a:rPr lang="en-US" sz="1400" b="0" dirty="0">
                <a:ea typeface="Calibri" panose="020F0502020204030204" pitchFamily="34" charset="0"/>
                <a:cs typeface="Times New Roman" panose="02020603050405020304" pitchFamily="18" charset="0"/>
              </a:rPr>
              <a:t>Flooding</a:t>
            </a:r>
            <a:endParaRPr lang="en-US" sz="1400" b="0" dirty="0"/>
          </a:p>
          <a:p>
            <a:r>
              <a:rPr lang="en-US" sz="1400" dirty="0"/>
              <a:t>Incident Period: </a:t>
            </a:r>
            <a:r>
              <a:rPr lang="en-US" sz="1400" b="0" dirty="0"/>
              <a:t>Feb 26 – Jul 30</a:t>
            </a:r>
          </a:p>
          <a:p>
            <a:endParaRPr lang="en-US" dirty="0"/>
          </a:p>
          <a:p>
            <a:r>
              <a:rPr lang="en-US" sz="1400" dirty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PA: </a:t>
            </a:r>
            <a:r>
              <a:rPr lang="en-US" sz="1400" b="0" dirty="0"/>
              <a:t>13 parishes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 Mitigation:</a:t>
            </a:r>
            <a:r>
              <a:rPr lang="en-US" sz="1400" b="0" dirty="0"/>
              <a:t> Statewide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FCO: </a:t>
            </a:r>
            <a:r>
              <a:rPr lang="en-US" sz="1400" b="0" dirty="0">
                <a:solidFill>
                  <a:srgbClr val="000000"/>
                </a:solidFill>
              </a:rPr>
              <a:t>TBD</a:t>
            </a: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5A829-B10A-4EA4-9E63-1F2C50054D98}"/>
              </a:ext>
            </a:extLst>
          </p:cNvPr>
          <p:cNvSpPr txBox="1"/>
          <p:nvPr/>
        </p:nvSpPr>
        <p:spPr>
          <a:xfrm>
            <a:off x="9313223" y="2948465"/>
            <a:ext cx="2078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1" indent="-230188">
              <a:buSzPct val="125000"/>
              <a:buBlip>
                <a:blip r:embed="rId3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</a:p>
          <a:p>
            <a:pPr marL="230188" lvl="2" indent="-230188">
              <a:buSzPct val="125000"/>
              <a:buBlip>
                <a:blip r:embed="rId4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  <a:p>
            <a:pPr marL="230188" indent="-230188">
              <a:buSzPct val="125000"/>
              <a:buBlip>
                <a:blip r:embed="rId5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&amp; PA</a:t>
            </a:r>
          </a:p>
          <a:p>
            <a:pPr marL="230188" lvl="3" indent="-230188">
              <a:buSzPct val="125000"/>
              <a:buBlip>
                <a:blip r:embed="rId6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Requested Tribal Area</a:t>
            </a:r>
          </a:p>
          <a:p>
            <a:pPr marL="230188" lvl="3" indent="-230188">
              <a:buSzPct val="125000"/>
              <a:buBlip>
                <a:blip r:embed="rId6"/>
              </a:buBlip>
            </a:pPr>
            <a:r>
              <a:rPr lang="en-US" sz="1200" dirty="0"/>
              <a:t>Declared Tribal Area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E6BC-94B5-4BD3-A8E7-879D0539B8D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72" y="749640"/>
            <a:ext cx="3657600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ABC92-5E59-4357-8A54-F3E8BAE39F59}"/>
              </a:ext>
            </a:extLst>
          </p:cNvPr>
          <p:cNvSpPr txBox="1"/>
          <p:nvPr/>
        </p:nvSpPr>
        <p:spPr>
          <a:xfrm>
            <a:off x="5304172" y="3763323"/>
            <a:ext cx="61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2" indent="-230188">
              <a:buSzPct val="125000"/>
              <a:buBlip>
                <a:blip r:embed="rId4"/>
              </a:buBlip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AD0C7-91F2-421D-A9A0-04D8EA34977D}"/>
              </a:ext>
            </a:extLst>
          </p:cNvPr>
          <p:cNvSpPr txBox="1"/>
          <p:nvPr/>
        </p:nvSpPr>
        <p:spPr>
          <a:xfrm>
            <a:off x="5992238" y="1581763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Louisiana</a:t>
            </a:r>
          </a:p>
        </p:txBody>
      </p:sp>
    </p:spTree>
    <p:extLst>
      <p:ext uri="{BB962C8B-B14F-4D97-AF65-F5344CB8AC3E}">
        <p14:creationId xmlns:p14="http://schemas.microsoft.com/office/powerpoint/2010/main" val="2538806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/>
              <a:t>Declaration Approval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406396-D89D-4AC7-A879-D2B0932694FD}"/>
              </a:ext>
            </a:extLst>
          </p:cNvPr>
          <p:cNvSpPr txBox="1"/>
          <p:nvPr/>
        </p:nvSpPr>
        <p:spPr>
          <a:xfrm>
            <a:off x="9313223" y="292387"/>
            <a:ext cx="59267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the legend from here / paste it onto your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any line you do not need and delete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Don’t change the font or font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may make the text white if it is over the water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1000" dirty="0"/>
              <a:t>What is going on?  These are bullets… each line is a different bullet level.  Only instead of Solid Bullet, Open Bullet, Square Bullet like we use for our products, these are custom made bullets using .</a:t>
            </a:r>
            <a:r>
              <a:rPr lang="en-US" sz="1000" dirty="0" err="1"/>
              <a:t>png</a:t>
            </a:r>
            <a:r>
              <a:rPr lang="en-US" sz="1000" dirty="0"/>
              <a:t> files of the proper shapes and colors.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7BBFFA-EB7D-4A0B-8DB7-F5250526576B}"/>
              </a:ext>
            </a:extLst>
          </p:cNvPr>
          <p:cNvSpPr txBox="1"/>
          <p:nvPr/>
        </p:nvSpPr>
        <p:spPr>
          <a:xfrm>
            <a:off x="5583381" y="4323247"/>
            <a:ext cx="61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2" indent="-230188">
              <a:buSzPct val="125000"/>
              <a:buBlip>
                <a:blip r:embed="rId3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C3710B-FFF7-4A00-B5D2-C5292A8B8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40" y="755570"/>
            <a:ext cx="2179744" cy="38446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B83458-E06B-43D3-82D7-6B12C47F4102}"/>
              </a:ext>
            </a:extLst>
          </p:cNvPr>
          <p:cNvSpPr/>
          <p:nvPr/>
        </p:nvSpPr>
        <p:spPr>
          <a:xfrm>
            <a:off x="187925" y="748643"/>
            <a:ext cx="42690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Declaration: </a:t>
            </a:r>
            <a:r>
              <a:rPr lang="en-US" sz="1400" b="0" dirty="0"/>
              <a:t>Major Disaster – New Hampshire</a:t>
            </a:r>
          </a:p>
          <a:p>
            <a:r>
              <a:rPr lang="en-US" sz="1400" dirty="0"/>
              <a:t>Requested: </a:t>
            </a:r>
            <a:r>
              <a:rPr lang="en-US" sz="1400" b="0" dirty="0"/>
              <a:t>Aug 8</a:t>
            </a:r>
          </a:p>
          <a:p>
            <a:endParaRPr lang="en-US" sz="1400" b="0" dirty="0">
              <a:solidFill>
                <a:srgbClr val="0000FF"/>
              </a:solidFill>
            </a:endParaRPr>
          </a:p>
          <a:p>
            <a:r>
              <a:rPr lang="en-US" sz="1400" dirty="0"/>
              <a:t>Approved: </a:t>
            </a:r>
            <a:r>
              <a:rPr lang="en-US" sz="1400" b="0" dirty="0"/>
              <a:t>August 15</a:t>
            </a:r>
          </a:p>
          <a:p>
            <a:r>
              <a:rPr lang="en-US" sz="1400" dirty="0"/>
              <a:t>Incident: </a:t>
            </a:r>
            <a:r>
              <a:rPr lang="en-US" sz="1400" b="0" dirty="0">
                <a:ea typeface="Calibri" panose="020F0502020204030204" pitchFamily="34" charset="0"/>
                <a:cs typeface="Times New Roman" panose="02020603050405020304" pitchFamily="18" charset="0"/>
              </a:rPr>
              <a:t>Severe Storms and Flooding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Incident Period: </a:t>
            </a:r>
            <a:r>
              <a:rPr lang="en-US" sz="1400" b="0" dirty="0"/>
              <a:t>Jul 11-12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 Only: </a:t>
            </a:r>
            <a:r>
              <a:rPr lang="en-US" sz="1400" b="0" dirty="0"/>
              <a:t>One county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Hazard Mitigation: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/>
              <a:t>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sz="1400" dirty="0"/>
              <a:t>FCO: </a:t>
            </a:r>
            <a:r>
              <a:rPr lang="en-US" sz="1400" b="0" dirty="0"/>
              <a:t>James McPherson</a:t>
            </a:r>
          </a:p>
          <a:p>
            <a:endParaRPr lang="en-US" sz="1400" b="0" dirty="0"/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b="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5A829-B10A-4EA4-9E63-1F2C50054D98}"/>
              </a:ext>
            </a:extLst>
          </p:cNvPr>
          <p:cNvSpPr txBox="1"/>
          <p:nvPr/>
        </p:nvSpPr>
        <p:spPr>
          <a:xfrm>
            <a:off x="9313223" y="2948465"/>
            <a:ext cx="2078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lvl="1" indent="-230188">
              <a:buSzPct val="125000"/>
              <a:buBlip>
                <a:blip r:embed="rId5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</a:p>
          <a:p>
            <a:pPr marL="230188" lvl="2" indent="-230188">
              <a:buSzPct val="125000"/>
              <a:buBlip>
                <a:blip r:embed="rId3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  <a:p>
            <a:pPr marL="230188" indent="-230188">
              <a:buSzPct val="125000"/>
              <a:buBlip>
                <a:blip r:embed="rId6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IA &amp; PA</a:t>
            </a:r>
          </a:p>
          <a:p>
            <a:pPr marL="230188" lvl="3" indent="-230188">
              <a:buSzPct val="125000"/>
              <a:buBlip>
                <a:blip r:embed="rId7"/>
              </a:buBlip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Requested Tribal Area</a:t>
            </a:r>
          </a:p>
          <a:p>
            <a:pPr marL="230188" lvl="3" indent="-230188">
              <a:buSzPct val="125000"/>
              <a:buBlip>
                <a:blip r:embed="rId7"/>
              </a:buBlip>
            </a:pPr>
            <a:r>
              <a:rPr lang="en-US" sz="1200" dirty="0"/>
              <a:t>Declared Tribal Area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15"/>
            <a:ext cx="914400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Five Day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5360" y="2488227"/>
            <a:ext cx="283056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Central Pacific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spect="1" noChangeArrowheads="1"/>
          </p:cNvSpPr>
          <p:nvPr/>
        </p:nvSpPr>
        <p:spPr bwMode="auto">
          <a:xfrm>
            <a:off x="6132463" y="2480131"/>
            <a:ext cx="28346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Atlantic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spect="1" noChangeArrowheads="1"/>
          </p:cNvSpPr>
          <p:nvPr/>
        </p:nvSpPr>
        <p:spPr bwMode="auto">
          <a:xfrm>
            <a:off x="3158518" y="2486926"/>
            <a:ext cx="283056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Eastern Pacific</a:t>
            </a:r>
            <a:endParaRPr 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C07AFA2-8DCA-48E8-BA68-CF55FBB3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0018"/>
            <a:ext cx="5014193" cy="28516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5B30E4D-F164-4833-A947-BCE7EE907C68}"/>
              </a:ext>
            </a:extLst>
          </p:cNvPr>
          <p:cNvGrpSpPr/>
          <p:nvPr/>
        </p:nvGrpSpPr>
        <p:grpSpPr>
          <a:xfrm>
            <a:off x="9313750" y="4716897"/>
            <a:ext cx="5032125" cy="281286"/>
            <a:chOff x="-97625" y="3901714"/>
            <a:chExt cx="5032125" cy="28128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4272AE9-79DB-4B16-A2B7-EA244B85006D}"/>
                </a:ext>
              </a:extLst>
            </p:cNvPr>
            <p:cNvSpPr/>
            <p:nvPr/>
          </p:nvSpPr>
          <p:spPr bwMode="auto">
            <a:xfrm>
              <a:off x="-97625" y="3915468"/>
              <a:ext cx="5032125" cy="264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" rIns="0" bIns="91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Arial" charset="0"/>
                </a:rPr>
                <a:t> Current Disturbances &amp; 5 Day Cyclone Formation:      &lt; 40% |      40-60% |      &gt; 60%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Tropical / Sub-Tropical Cyclone:     Depression |     Storm |     Hurricane |     Post-Tropical Cyclone / Remnants</a:t>
              </a:r>
            </a:p>
          </p:txBody>
        </p:sp>
        <p:sp>
          <p:nvSpPr>
            <p:cNvPr id="76" name="Multiplication Sign 75">
              <a:extLst>
                <a:ext uri="{FF2B5EF4-FFF2-40B4-BE49-F238E27FC236}">
                  <a16:creationId xmlns:a16="http://schemas.microsoft.com/office/drawing/2014/main" id="{408916D4-8D4F-4943-8B7D-9C29F098BB39}"/>
                </a:ext>
              </a:extLst>
            </p:cNvPr>
            <p:cNvSpPr/>
            <p:nvPr/>
          </p:nvSpPr>
          <p:spPr bwMode="auto">
            <a:xfrm>
              <a:off x="2210091" y="3901714"/>
              <a:ext cx="165135" cy="165135"/>
            </a:xfrm>
            <a:prstGeom prst="mathMultiply">
              <a:avLst>
                <a:gd name="adj1" fmla="val 19051"/>
              </a:avLst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Multiplication Sign 76">
              <a:extLst>
                <a:ext uri="{FF2B5EF4-FFF2-40B4-BE49-F238E27FC236}">
                  <a16:creationId xmlns:a16="http://schemas.microsoft.com/office/drawing/2014/main" id="{E76FF4E0-67EF-4A58-B8E1-CE3070DAFE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6762" y="3902257"/>
              <a:ext cx="164592" cy="164592"/>
            </a:xfrm>
            <a:prstGeom prst="mathMultiply">
              <a:avLst>
                <a:gd name="adj1" fmla="val 19051"/>
              </a:avLst>
            </a:prstGeom>
            <a:solidFill>
              <a:srgbClr val="FF92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Multiplication Sign 77">
              <a:extLst>
                <a:ext uri="{FF2B5EF4-FFF2-40B4-BE49-F238E27FC236}">
                  <a16:creationId xmlns:a16="http://schemas.microsoft.com/office/drawing/2014/main" id="{AB3A54B3-F01E-46EC-98C5-CBED492DDE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9218" y="3902257"/>
              <a:ext cx="164592" cy="164592"/>
            </a:xfrm>
            <a:prstGeom prst="mathMultiply">
              <a:avLst>
                <a:gd name="adj1" fmla="val 19051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Circle: Hollow 78">
              <a:extLst>
                <a:ext uri="{FF2B5EF4-FFF2-40B4-BE49-F238E27FC236}">
                  <a16:creationId xmlns:a16="http://schemas.microsoft.com/office/drawing/2014/main" id="{79C28D61-7C8C-4358-959D-B285D0E1DE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7424" y="4059895"/>
              <a:ext cx="109728" cy="109728"/>
            </a:xfrm>
            <a:prstGeom prst="donut">
              <a:avLst>
                <a:gd name="adj" fmla="val 21468"/>
              </a:avLst>
            </a:prstGeom>
            <a:solidFill>
              <a:srgbClr val="CF1F2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624944-3C92-404F-B488-64002EE578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27360" y="4059895"/>
              <a:ext cx="109728" cy="109728"/>
              <a:chOff x="2213004" y="4343288"/>
              <a:chExt cx="161056" cy="161056"/>
            </a:xfrm>
          </p:grpSpPr>
          <p:sp>
            <p:nvSpPr>
              <p:cNvPr id="85" name="Circle: Hollow 84">
                <a:extLst>
                  <a:ext uri="{FF2B5EF4-FFF2-40B4-BE49-F238E27FC236}">
                    <a16:creationId xmlns:a16="http://schemas.microsoft.com/office/drawing/2014/main" id="{126CC3CF-8C23-4B64-9800-D26A160D931A}"/>
                  </a:ext>
                </a:extLst>
              </p:cNvPr>
              <p:cNvSpPr/>
              <p:nvPr/>
            </p:nvSpPr>
            <p:spPr bwMode="auto">
              <a:xfrm>
                <a:off x="2231048" y="4361332"/>
                <a:ext cx="124968" cy="124968"/>
              </a:xfrm>
              <a:prstGeom prst="donut">
                <a:avLst>
                  <a:gd name="adj" fmla="val 21468"/>
                </a:avLst>
              </a:prstGeom>
              <a:solidFill>
                <a:srgbClr val="CF1F2C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Multiplication Sign 85">
                <a:extLst>
                  <a:ext uri="{FF2B5EF4-FFF2-40B4-BE49-F238E27FC236}">
                    <a16:creationId xmlns:a16="http://schemas.microsoft.com/office/drawing/2014/main" id="{AA24020F-F4E9-473A-8912-312FC4AABB1C}"/>
                  </a:ext>
                </a:extLst>
              </p:cNvPr>
              <p:cNvSpPr/>
              <p:nvPr/>
            </p:nvSpPr>
            <p:spPr bwMode="auto">
              <a:xfrm>
                <a:off x="2213004" y="4343288"/>
                <a:ext cx="161056" cy="161056"/>
              </a:xfrm>
              <a:prstGeom prst="mathMultiply">
                <a:avLst>
                  <a:gd name="adj1" fmla="val 9346"/>
                </a:avLst>
              </a:prstGeom>
              <a:solidFill>
                <a:srgbClr val="CF1F2C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5F0962F-C3C7-4F4E-962B-FEAC2C146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7" b="93845" l="10000" r="90000">
                          <a14:foregroundMark x1="48537" y1="5777" x2="40488" y2="12216"/>
                          <a14:foregroundMark x1="50244" y1="93845" x2="57195" y2="883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39787">
              <a:off x="2128385" y="4041691"/>
              <a:ext cx="109728" cy="141308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79BEFD1-5DB8-4C45-95A5-90AFC48B8475}"/>
                </a:ext>
              </a:extLst>
            </p:cNvPr>
            <p:cNvGrpSpPr/>
            <p:nvPr/>
          </p:nvGrpSpPr>
          <p:grpSpPr>
            <a:xfrm>
              <a:off x="2591658" y="4041692"/>
              <a:ext cx="109728" cy="141308"/>
              <a:chOff x="6597407" y="3603906"/>
              <a:chExt cx="109728" cy="141308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F20C5450-A189-43DA-9D59-DCD1AAFCB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777" b="93845" l="10000" r="90000">
                            <a14:foregroundMark x1="48537" y1="5777" x2="40488" y2="12216"/>
                            <a14:foregroundMark x1="50244" y1="93845" x2="57195" y2="883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39787">
                <a:off x="6597407" y="3603906"/>
                <a:ext cx="109728" cy="141308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23D0CE-92B0-41A5-9EF8-BB57783B9CAD}"/>
                  </a:ext>
                </a:extLst>
              </p:cNvPr>
              <p:cNvSpPr/>
              <p:nvPr/>
            </p:nvSpPr>
            <p:spPr bwMode="auto">
              <a:xfrm>
                <a:off x="6632370" y="3649801"/>
                <a:ext cx="45776" cy="45776"/>
              </a:xfrm>
              <a:prstGeom prst="ellipse">
                <a:avLst/>
              </a:prstGeom>
              <a:solidFill>
                <a:srgbClr val="CF1F2C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AA9E74-9A4B-4EB0-8C64-B7B936632173}"/>
              </a:ext>
            </a:extLst>
          </p:cNvPr>
          <p:cNvGrpSpPr/>
          <p:nvPr/>
        </p:nvGrpSpPr>
        <p:grpSpPr>
          <a:xfrm>
            <a:off x="14380806" y="4730320"/>
            <a:ext cx="4064058" cy="264688"/>
            <a:chOff x="1562643" y="4295912"/>
            <a:chExt cx="4064058" cy="2646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C225170-B5BF-498B-B2A4-4AE3616CF893}"/>
                </a:ext>
              </a:extLst>
            </p:cNvPr>
            <p:cNvSpPr/>
            <p:nvPr/>
          </p:nvSpPr>
          <p:spPr bwMode="auto">
            <a:xfrm>
              <a:off x="1562643" y="4295912"/>
              <a:ext cx="4064058" cy="264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" rIns="0" bIns="91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Arial" charset="0"/>
                </a:rPr>
                <a:t> Potential track area:     Watches:                   Warnings:                  Current wind extent: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</a:t>
              </a: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Day 1-3             Day 4-5        Hurricane       Trop Stm         Hurricane       Trop Stm         Hurricane        Trop Stm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C78A5A2-6882-4977-945D-6F359DE42131}"/>
                </a:ext>
              </a:extLst>
            </p:cNvPr>
            <p:cNvSpPr/>
            <p:nvPr/>
          </p:nvSpPr>
          <p:spPr bwMode="auto">
            <a:xfrm>
              <a:off x="1600200" y="4445013"/>
              <a:ext cx="174625" cy="97014"/>
            </a:xfrm>
            <a:custGeom>
              <a:avLst/>
              <a:gdLst>
                <a:gd name="connsiteX0" fmla="*/ 257175 w 257175"/>
                <a:gd name="connsiteY0" fmla="*/ 142875 h 142875"/>
                <a:gd name="connsiteX1" fmla="*/ 61912 w 257175"/>
                <a:gd name="connsiteY1" fmla="*/ 142875 h 142875"/>
                <a:gd name="connsiteX2" fmla="*/ 4762 w 257175"/>
                <a:gd name="connsiteY2" fmla="*/ 114300 h 142875"/>
                <a:gd name="connsiteX3" fmla="*/ 0 w 257175"/>
                <a:gd name="connsiteY3" fmla="*/ 33338 h 142875"/>
                <a:gd name="connsiteX4" fmla="*/ 33337 w 257175"/>
                <a:gd name="connsiteY4" fmla="*/ 0 h 142875"/>
                <a:gd name="connsiteX5" fmla="*/ 257175 w 257175"/>
                <a:gd name="connsiteY5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257175" y="142875"/>
                  </a:moveTo>
                  <a:lnTo>
                    <a:pt x="61912" y="142875"/>
                  </a:lnTo>
                  <a:lnTo>
                    <a:pt x="4762" y="114300"/>
                  </a:lnTo>
                  <a:lnTo>
                    <a:pt x="0" y="33338"/>
                  </a:lnTo>
                  <a:lnTo>
                    <a:pt x="33337" y="0"/>
                  </a:lnTo>
                  <a:lnTo>
                    <a:pt x="257175" y="14287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D0AE78-FECC-4C5A-9CED-3129FCB067A8}"/>
                </a:ext>
              </a:extLst>
            </p:cNvPr>
            <p:cNvSpPr/>
            <p:nvPr/>
          </p:nvSpPr>
          <p:spPr bwMode="auto">
            <a:xfrm>
              <a:off x="2105364" y="4439081"/>
              <a:ext cx="219533" cy="102945"/>
            </a:xfrm>
            <a:custGeom>
              <a:avLst/>
              <a:gdLst>
                <a:gd name="connsiteX0" fmla="*/ 835819 w 842963"/>
                <a:gd name="connsiteY0" fmla="*/ 100012 h 395287"/>
                <a:gd name="connsiteX1" fmla="*/ 142875 w 842963"/>
                <a:gd name="connsiteY1" fmla="*/ 0 h 395287"/>
                <a:gd name="connsiteX2" fmla="*/ 0 w 842963"/>
                <a:gd name="connsiteY2" fmla="*/ 159544 h 395287"/>
                <a:gd name="connsiteX3" fmla="*/ 7144 w 842963"/>
                <a:gd name="connsiteY3" fmla="*/ 269081 h 395287"/>
                <a:gd name="connsiteX4" fmla="*/ 128588 w 842963"/>
                <a:gd name="connsiteY4" fmla="*/ 383381 h 395287"/>
                <a:gd name="connsiteX5" fmla="*/ 842963 w 842963"/>
                <a:gd name="connsiteY5" fmla="*/ 395287 h 395287"/>
                <a:gd name="connsiteX6" fmla="*/ 638175 w 842963"/>
                <a:gd name="connsiteY6" fmla="*/ 280987 h 395287"/>
                <a:gd name="connsiteX7" fmla="*/ 645319 w 842963"/>
                <a:gd name="connsiteY7" fmla="*/ 180975 h 395287"/>
                <a:gd name="connsiteX8" fmla="*/ 835819 w 842963"/>
                <a:gd name="connsiteY8" fmla="*/ 100012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963" h="395287">
                  <a:moveTo>
                    <a:pt x="835819" y="100012"/>
                  </a:moveTo>
                  <a:lnTo>
                    <a:pt x="142875" y="0"/>
                  </a:lnTo>
                  <a:lnTo>
                    <a:pt x="0" y="159544"/>
                  </a:lnTo>
                  <a:lnTo>
                    <a:pt x="7144" y="269081"/>
                  </a:lnTo>
                  <a:lnTo>
                    <a:pt x="128588" y="383381"/>
                  </a:lnTo>
                  <a:lnTo>
                    <a:pt x="842963" y="395287"/>
                  </a:lnTo>
                  <a:lnTo>
                    <a:pt x="638175" y="280987"/>
                  </a:lnTo>
                  <a:lnTo>
                    <a:pt x="645319" y="180975"/>
                  </a:lnTo>
                  <a:lnTo>
                    <a:pt x="835819" y="100012"/>
                  </a:lnTo>
                  <a:close/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0B1CF0-C73E-4289-8795-042D5FDFE9A0}"/>
                </a:ext>
              </a:extLst>
            </p:cNvPr>
            <p:cNvSpPr/>
            <p:nvPr/>
          </p:nvSpPr>
          <p:spPr bwMode="auto">
            <a:xfrm>
              <a:off x="2645261" y="4444797"/>
              <a:ext cx="109728" cy="91440"/>
            </a:xfrm>
            <a:prstGeom prst="rect">
              <a:avLst/>
            </a:prstGeom>
            <a:solidFill>
              <a:srgbClr val="FFC1C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66CD29-0780-4F71-A177-B8E495BF5457}"/>
                </a:ext>
              </a:extLst>
            </p:cNvPr>
            <p:cNvSpPr/>
            <p:nvPr/>
          </p:nvSpPr>
          <p:spPr bwMode="auto">
            <a:xfrm>
              <a:off x="3118372" y="4444898"/>
              <a:ext cx="109728" cy="914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4F9608-DBA8-488A-944F-14E9A41CF36C}"/>
                </a:ext>
              </a:extLst>
            </p:cNvPr>
            <p:cNvSpPr/>
            <p:nvPr/>
          </p:nvSpPr>
          <p:spPr bwMode="auto">
            <a:xfrm>
              <a:off x="3611729" y="4444797"/>
              <a:ext cx="109728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A435AD2-903B-4EAF-81FA-AC09A23695EC}"/>
                </a:ext>
              </a:extLst>
            </p:cNvPr>
            <p:cNvSpPr/>
            <p:nvPr/>
          </p:nvSpPr>
          <p:spPr bwMode="auto">
            <a:xfrm>
              <a:off x="4094169" y="4444797"/>
              <a:ext cx="109728" cy="9144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A2F0A8-7B07-4A0A-96FC-4BBBBD9DE102}"/>
                </a:ext>
              </a:extLst>
            </p:cNvPr>
            <p:cNvSpPr/>
            <p:nvPr/>
          </p:nvSpPr>
          <p:spPr bwMode="auto">
            <a:xfrm>
              <a:off x="4588649" y="4443447"/>
              <a:ext cx="109728" cy="91440"/>
            </a:xfrm>
            <a:prstGeom prst="rect">
              <a:avLst/>
            </a:prstGeom>
            <a:solidFill>
              <a:srgbClr val="A14D4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9DE0F-E052-4046-9C50-6C3314817950}"/>
                </a:ext>
              </a:extLst>
            </p:cNvPr>
            <p:cNvSpPr/>
            <p:nvPr/>
          </p:nvSpPr>
          <p:spPr bwMode="auto">
            <a:xfrm>
              <a:off x="5087756" y="4443447"/>
              <a:ext cx="109728" cy="91440"/>
            </a:xfrm>
            <a:prstGeom prst="rect">
              <a:avLst/>
            </a:prstGeom>
            <a:solidFill>
              <a:srgbClr val="FDC14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B80530-B708-42E0-B937-5C838A8CF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7761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A5DCC6-6B9D-4E62-AD88-14160E16D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786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6DB201-FFE1-4FC2-8A39-FF17ECD604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3717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7DA6DF7-65A0-4AC8-80C3-6B2D31B9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" y="4869141"/>
            <a:ext cx="9144000" cy="28674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D00426D-DC19-455F-8B0D-D0DC5E8F081B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4D62D1-C250-4E34-964D-949087D037D1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74106-9681-4326-8B81-83610FAE40EF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F0AC4C-4FB7-4AC1-A33A-6E5483064C86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D57687-E6E3-43F6-9F14-20C5C2A2B67B}"/>
              </a:ext>
            </a:extLst>
          </p:cNvPr>
          <p:cNvSpPr/>
          <p:nvPr/>
        </p:nvSpPr>
        <p:spPr>
          <a:xfrm>
            <a:off x="6149659" y="2779181"/>
            <a:ext cx="28305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en-US" sz="12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Tropical Storm Chantal</a:t>
            </a:r>
            <a:r>
              <a:rPr lang="en-US" altLang="en-US" sz="1000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2:00 p.m. EDT)</a:t>
            </a:r>
            <a:endParaRPr lang="en-US" altLang="en-US" sz="1000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00FF"/>
                </a:solidFill>
              </a:rPr>
              <a:t>400 miles SE of Nova Scotia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Moving E at 15-20 mph away from the U.S.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Formation chance through 5 days: Low (10%)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8E5E51-99AD-428E-B873-07585303AAA4}"/>
              </a:ext>
            </a:extLst>
          </p:cNvPr>
          <p:cNvSpPr/>
          <p:nvPr/>
        </p:nvSpPr>
        <p:spPr>
          <a:xfrm>
            <a:off x="2523460" y="2734206"/>
            <a:ext cx="3714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en-US" sz="12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Disturbance 1</a:t>
            </a:r>
            <a:r>
              <a:rPr lang="en-US" altLang="en-US" sz="1000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2:00 a.m. EDT)</a:t>
            </a:r>
            <a:endParaRPr lang="en-US" altLang="en-US" sz="1000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A couple hundred miles S of southern coast of Mexico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Moving WNW at 10-15 mph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Formation chance through 5 days: High (90%)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600" b="0" dirty="0"/>
          </a:p>
          <a:p>
            <a:pPr defTabSz="914400">
              <a:defRPr/>
            </a:pPr>
            <a:r>
              <a:rPr lang="en-US" altLang="en-US" sz="12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Disturbance 2</a:t>
            </a:r>
            <a:r>
              <a:rPr lang="en-US" altLang="en-US" sz="1000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2:00 a.m. EDT)</a:t>
            </a:r>
            <a:endParaRPr lang="en-US" altLang="en-US" sz="1000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00FF"/>
                </a:solidFill>
              </a:rPr>
              <a:t>Located over the western portion of the eastern North Pacific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Moving </a:t>
            </a:r>
            <a:r>
              <a:rPr lang="en-US" sz="1200" b="0" dirty="0">
                <a:solidFill>
                  <a:srgbClr val="0000FF"/>
                </a:solidFill>
              </a:rPr>
              <a:t>westward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Formation chance through 5 days: </a:t>
            </a:r>
            <a:r>
              <a:rPr lang="en-US" sz="1200" b="0" dirty="0">
                <a:solidFill>
                  <a:srgbClr val="0000FF"/>
                </a:solidFill>
              </a:rPr>
              <a:t>Low (30%)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72FF6-3FF3-445A-B2E1-F763466FE8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6" y="766410"/>
            <a:ext cx="2789041" cy="16305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E831-55B7-4B00-BBD5-BDD12E9257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9" y="764863"/>
            <a:ext cx="2773731" cy="16316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8A5A8-3310-4FCA-8A06-FCD3D932B42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9" y="760542"/>
            <a:ext cx="2761676" cy="1630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AE9389-7DD1-458E-99BF-E67F096F0168}"/>
              </a:ext>
            </a:extLst>
          </p:cNvPr>
          <p:cNvSpPr/>
          <p:nvPr/>
        </p:nvSpPr>
        <p:spPr>
          <a:xfrm>
            <a:off x="4357293" y="1920730"/>
            <a:ext cx="9189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1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(90%)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DDA75-E1DF-4D6A-A0DB-3F8237933E92}"/>
              </a:ext>
            </a:extLst>
          </p:cNvPr>
          <p:cNvSpPr/>
          <p:nvPr/>
        </p:nvSpPr>
        <p:spPr>
          <a:xfrm>
            <a:off x="7258493" y="1163990"/>
            <a:ext cx="623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97L</a:t>
            </a:r>
          </a:p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(10%)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A80C7B-623D-498D-B185-608753A7F85A}"/>
              </a:ext>
            </a:extLst>
          </p:cNvPr>
          <p:cNvSpPr/>
          <p:nvPr/>
        </p:nvSpPr>
        <p:spPr>
          <a:xfrm>
            <a:off x="3558857" y="1258257"/>
            <a:ext cx="623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2</a:t>
            </a:r>
          </a:p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(30%)</a:t>
            </a:r>
          </a:p>
        </p:txBody>
      </p:sp>
    </p:spTree>
    <p:extLst>
      <p:ext uri="{BB962C8B-B14F-4D97-AF65-F5344CB8AC3E}">
        <p14:creationId xmlns:p14="http://schemas.microsoft.com/office/powerpoint/2010/main" val="73916574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ChangeAspect="1"/>
          </p:cNvSpPr>
          <p:nvPr/>
        </p:nvSpPr>
        <p:spPr bwMode="auto">
          <a:xfrm>
            <a:off x="0" y="-16881"/>
            <a:ext cx="9144000" cy="6397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FEMA OCSO Security Awareness Week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321" y="751540"/>
            <a:ext cx="4377680" cy="375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Security is everyone’s Responsibility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FEMA Office of the Chief Security Officer </a:t>
            </a:r>
            <a:r>
              <a:rPr lang="en-US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(OCSO)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offering multiple opportunities to attend the following training events: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Classified National Security Information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Alert &amp; Accountability (ATHOC)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Foreign Access Management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OPSEC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Counterintelligence and Social Media Awareness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Derivative Classification and Marking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NCP Security Classification Guide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Fraud Awareness and Prevention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Personnel Security Suitability, Eligibility, and Q&amp;As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Duress Buttons, Active Shooter, and Vigilance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FEMA personnel can participate either in-person or via Adobe Connect, find the link and call-in information at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Calibri" panose="020F0502020204030204" pitchFamily="34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Awareness Week intranet page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68151-9507-4CF1-B0C1-38191F8E7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" r="6214"/>
          <a:stretch/>
        </p:blipFill>
        <p:spPr>
          <a:xfrm>
            <a:off x="4572000" y="1149861"/>
            <a:ext cx="4377680" cy="22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377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15"/>
            <a:ext cx="914400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Atlantic 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AA9E74-9A4B-4EB0-8C64-B7B936632173}"/>
              </a:ext>
            </a:extLst>
          </p:cNvPr>
          <p:cNvGrpSpPr/>
          <p:nvPr/>
        </p:nvGrpSpPr>
        <p:grpSpPr>
          <a:xfrm>
            <a:off x="14380806" y="4730320"/>
            <a:ext cx="4064058" cy="264688"/>
            <a:chOff x="1562643" y="4295912"/>
            <a:chExt cx="4064058" cy="2646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C225170-B5BF-498B-B2A4-4AE3616CF893}"/>
                </a:ext>
              </a:extLst>
            </p:cNvPr>
            <p:cNvSpPr/>
            <p:nvPr/>
          </p:nvSpPr>
          <p:spPr bwMode="auto">
            <a:xfrm>
              <a:off x="1562643" y="4295912"/>
              <a:ext cx="4064058" cy="264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" rIns="0" bIns="91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Arial" charset="0"/>
                </a:rPr>
                <a:t> Potential track area:     Watches:                   Warnings:                  Current wind extent: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</a:t>
              </a: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Day 1-3             Day 4-5        Hurricane       Trop Stm         Hurricane       Trop Stm         Hurricane        Trop Stm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C78A5A2-6882-4977-945D-6F359DE42131}"/>
                </a:ext>
              </a:extLst>
            </p:cNvPr>
            <p:cNvSpPr/>
            <p:nvPr/>
          </p:nvSpPr>
          <p:spPr bwMode="auto">
            <a:xfrm>
              <a:off x="1600200" y="4445013"/>
              <a:ext cx="174625" cy="97014"/>
            </a:xfrm>
            <a:custGeom>
              <a:avLst/>
              <a:gdLst>
                <a:gd name="connsiteX0" fmla="*/ 257175 w 257175"/>
                <a:gd name="connsiteY0" fmla="*/ 142875 h 142875"/>
                <a:gd name="connsiteX1" fmla="*/ 61912 w 257175"/>
                <a:gd name="connsiteY1" fmla="*/ 142875 h 142875"/>
                <a:gd name="connsiteX2" fmla="*/ 4762 w 257175"/>
                <a:gd name="connsiteY2" fmla="*/ 114300 h 142875"/>
                <a:gd name="connsiteX3" fmla="*/ 0 w 257175"/>
                <a:gd name="connsiteY3" fmla="*/ 33338 h 142875"/>
                <a:gd name="connsiteX4" fmla="*/ 33337 w 257175"/>
                <a:gd name="connsiteY4" fmla="*/ 0 h 142875"/>
                <a:gd name="connsiteX5" fmla="*/ 257175 w 257175"/>
                <a:gd name="connsiteY5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257175" y="142875"/>
                  </a:moveTo>
                  <a:lnTo>
                    <a:pt x="61912" y="142875"/>
                  </a:lnTo>
                  <a:lnTo>
                    <a:pt x="4762" y="114300"/>
                  </a:lnTo>
                  <a:lnTo>
                    <a:pt x="0" y="33338"/>
                  </a:lnTo>
                  <a:lnTo>
                    <a:pt x="33337" y="0"/>
                  </a:lnTo>
                  <a:lnTo>
                    <a:pt x="257175" y="14287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D0AE78-FECC-4C5A-9CED-3129FCB067A8}"/>
                </a:ext>
              </a:extLst>
            </p:cNvPr>
            <p:cNvSpPr/>
            <p:nvPr/>
          </p:nvSpPr>
          <p:spPr bwMode="auto">
            <a:xfrm>
              <a:off x="2105364" y="4439081"/>
              <a:ext cx="219533" cy="102945"/>
            </a:xfrm>
            <a:custGeom>
              <a:avLst/>
              <a:gdLst>
                <a:gd name="connsiteX0" fmla="*/ 835819 w 842963"/>
                <a:gd name="connsiteY0" fmla="*/ 100012 h 395287"/>
                <a:gd name="connsiteX1" fmla="*/ 142875 w 842963"/>
                <a:gd name="connsiteY1" fmla="*/ 0 h 395287"/>
                <a:gd name="connsiteX2" fmla="*/ 0 w 842963"/>
                <a:gd name="connsiteY2" fmla="*/ 159544 h 395287"/>
                <a:gd name="connsiteX3" fmla="*/ 7144 w 842963"/>
                <a:gd name="connsiteY3" fmla="*/ 269081 h 395287"/>
                <a:gd name="connsiteX4" fmla="*/ 128588 w 842963"/>
                <a:gd name="connsiteY4" fmla="*/ 383381 h 395287"/>
                <a:gd name="connsiteX5" fmla="*/ 842963 w 842963"/>
                <a:gd name="connsiteY5" fmla="*/ 395287 h 395287"/>
                <a:gd name="connsiteX6" fmla="*/ 638175 w 842963"/>
                <a:gd name="connsiteY6" fmla="*/ 280987 h 395287"/>
                <a:gd name="connsiteX7" fmla="*/ 645319 w 842963"/>
                <a:gd name="connsiteY7" fmla="*/ 180975 h 395287"/>
                <a:gd name="connsiteX8" fmla="*/ 835819 w 842963"/>
                <a:gd name="connsiteY8" fmla="*/ 100012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963" h="395287">
                  <a:moveTo>
                    <a:pt x="835819" y="100012"/>
                  </a:moveTo>
                  <a:lnTo>
                    <a:pt x="142875" y="0"/>
                  </a:lnTo>
                  <a:lnTo>
                    <a:pt x="0" y="159544"/>
                  </a:lnTo>
                  <a:lnTo>
                    <a:pt x="7144" y="269081"/>
                  </a:lnTo>
                  <a:lnTo>
                    <a:pt x="128588" y="383381"/>
                  </a:lnTo>
                  <a:lnTo>
                    <a:pt x="842963" y="395287"/>
                  </a:lnTo>
                  <a:lnTo>
                    <a:pt x="638175" y="280987"/>
                  </a:lnTo>
                  <a:lnTo>
                    <a:pt x="645319" y="180975"/>
                  </a:lnTo>
                  <a:lnTo>
                    <a:pt x="835819" y="100012"/>
                  </a:lnTo>
                  <a:close/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0B1CF0-C73E-4289-8795-042D5FDFE9A0}"/>
                </a:ext>
              </a:extLst>
            </p:cNvPr>
            <p:cNvSpPr/>
            <p:nvPr/>
          </p:nvSpPr>
          <p:spPr bwMode="auto">
            <a:xfrm>
              <a:off x="2645261" y="4444797"/>
              <a:ext cx="109728" cy="91440"/>
            </a:xfrm>
            <a:prstGeom prst="rect">
              <a:avLst/>
            </a:prstGeom>
            <a:solidFill>
              <a:srgbClr val="FFC1C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66CD29-0780-4F71-A177-B8E495BF5457}"/>
                </a:ext>
              </a:extLst>
            </p:cNvPr>
            <p:cNvSpPr/>
            <p:nvPr/>
          </p:nvSpPr>
          <p:spPr bwMode="auto">
            <a:xfrm>
              <a:off x="3118372" y="4444898"/>
              <a:ext cx="109728" cy="914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4F9608-DBA8-488A-944F-14E9A41CF36C}"/>
                </a:ext>
              </a:extLst>
            </p:cNvPr>
            <p:cNvSpPr/>
            <p:nvPr/>
          </p:nvSpPr>
          <p:spPr bwMode="auto">
            <a:xfrm>
              <a:off x="3611729" y="4444797"/>
              <a:ext cx="109728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A435AD2-903B-4EAF-81FA-AC09A23695EC}"/>
                </a:ext>
              </a:extLst>
            </p:cNvPr>
            <p:cNvSpPr/>
            <p:nvPr/>
          </p:nvSpPr>
          <p:spPr bwMode="auto">
            <a:xfrm>
              <a:off x="4094169" y="4444797"/>
              <a:ext cx="109728" cy="9144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A2F0A8-7B07-4A0A-96FC-4BBBBD9DE102}"/>
                </a:ext>
              </a:extLst>
            </p:cNvPr>
            <p:cNvSpPr/>
            <p:nvPr/>
          </p:nvSpPr>
          <p:spPr bwMode="auto">
            <a:xfrm>
              <a:off x="4588649" y="4443447"/>
              <a:ext cx="109728" cy="91440"/>
            </a:xfrm>
            <a:prstGeom prst="rect">
              <a:avLst/>
            </a:prstGeom>
            <a:solidFill>
              <a:srgbClr val="A14D4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9DE0F-E052-4046-9C50-6C3314817950}"/>
                </a:ext>
              </a:extLst>
            </p:cNvPr>
            <p:cNvSpPr/>
            <p:nvPr/>
          </p:nvSpPr>
          <p:spPr bwMode="auto">
            <a:xfrm>
              <a:off x="5087756" y="4443447"/>
              <a:ext cx="109728" cy="91440"/>
            </a:xfrm>
            <a:prstGeom prst="rect">
              <a:avLst/>
            </a:prstGeom>
            <a:solidFill>
              <a:srgbClr val="FDC14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B80530-B708-42E0-B937-5C838A8CF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7761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A5DCC6-6B9D-4E62-AD88-14160E16D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786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6DB201-FFE1-4FC2-8A39-FF17ECD604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3717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7DA6DF7-65A0-4AC8-80C3-6B2D31B9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" y="4869141"/>
            <a:ext cx="9144000" cy="286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C1692-70F2-4383-9D37-57C1DE68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15" y="777325"/>
            <a:ext cx="5881756" cy="34652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EF25E8-4B2A-458C-9EE5-BBFE1E951136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38FAA-9267-44E9-8AB6-5EDC616454A5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7AF921-BF2C-4D9B-841A-3C938A077DC5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531AE-489C-48C4-8A18-4F8FD853FDB6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</p:spTree>
    <p:extLst>
      <p:ext uri="{BB962C8B-B14F-4D97-AF65-F5344CB8AC3E}">
        <p14:creationId xmlns:p14="http://schemas.microsoft.com/office/powerpoint/2010/main" val="17998179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652"/>
            <a:ext cx="91440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</a:t>
            </a:r>
            <a:r>
              <a:rPr lang="en-US" sz="3200" b="0" dirty="0">
                <a:solidFill>
                  <a:srgbClr val="000000"/>
                </a:solidFill>
                <a:latin typeface="Times New Roman"/>
              </a:rPr>
              <a:t>Atlantic</a:t>
            </a:r>
            <a:endParaRPr lang="en-US" sz="3200" b="0" dirty="0"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A808C9-C496-452D-800F-368F3D34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9894"/>
            <a:ext cx="9144000" cy="2867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4117F0-D796-445B-8F21-96514A699BD1}"/>
              </a:ext>
            </a:extLst>
          </p:cNvPr>
          <p:cNvSpPr/>
          <p:nvPr/>
        </p:nvSpPr>
        <p:spPr>
          <a:xfrm>
            <a:off x="132888" y="656454"/>
            <a:ext cx="48104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en-US" sz="14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Tropical Storm Chantal</a:t>
            </a:r>
            <a:r>
              <a:rPr lang="en-US" altLang="en-US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 Advisory #2 as of 5:00 a.m. EDT)</a:t>
            </a:r>
            <a:endParaRPr lang="en-US" altLang="en-US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445 miles S of Cape Race, Newfoundland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Moving E at 22 mph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Maximum sustained winds 40 mph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Tropical storm force winds extend 60 miles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Forecast to become a tropical depression in a couple of days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No threat to the U.S.</a:t>
            </a:r>
          </a:p>
          <a:p>
            <a:pPr defTabSz="914400">
              <a:defRPr/>
            </a:pPr>
            <a:endParaRPr lang="en-US" altLang="en-US" sz="1400" i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n-US" altLang="en-US" sz="14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Disturbance 1 </a:t>
            </a:r>
            <a:r>
              <a:rPr lang="en-US" altLang="en-US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8:00 a.m. EDT)</a:t>
            </a:r>
            <a:endParaRPr lang="en-US" altLang="en-US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Located over the central and northwestern Bahamas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Moving towards the FL peninsula and southeastern 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Formation chance through 48 hours: Low (near 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Formation chance through 5 days: Low (20%)</a:t>
            </a:r>
          </a:p>
          <a:p>
            <a:pPr lvl="0"/>
            <a:endParaRPr lang="en-US" b="0" dirty="0">
              <a:solidFill>
                <a:srgbClr val="0000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lvl="0"/>
            <a:endParaRPr lang="en-US" sz="1400" b="0" dirty="0"/>
          </a:p>
          <a:p>
            <a:pPr lvl="0"/>
            <a:endParaRPr lang="en-US" sz="1400" b="0" dirty="0"/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FF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FF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FF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7D04B-4E61-45B5-BF72-AB7246A4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18" y="734869"/>
            <a:ext cx="3120924" cy="2103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74A489-59B4-4362-905A-74404E7B643F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FDC66-3D15-4587-8124-A4D82E16E22F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48C65-E034-46E4-A042-391A91329541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97B7-B799-405A-9EAF-9C0C3959BE4A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AB616-9939-49E2-99EB-BB6EE9AA6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318" y="2905407"/>
            <a:ext cx="3120924" cy="1877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540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652"/>
            <a:ext cx="91440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</a:t>
            </a:r>
            <a:r>
              <a:rPr lang="en-US" sz="3200" b="0" dirty="0">
                <a:solidFill>
                  <a:srgbClr val="000000"/>
                </a:solidFill>
                <a:latin typeface="Times New Roman"/>
              </a:rPr>
              <a:t>Eastern Pacific</a:t>
            </a:r>
            <a:endParaRPr lang="en-US" sz="3200" b="0" dirty="0"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A808C9-C496-452D-800F-368F3D34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9894"/>
            <a:ext cx="9144000" cy="2867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4117F0-D796-445B-8F21-96514A699BD1}"/>
              </a:ext>
            </a:extLst>
          </p:cNvPr>
          <p:cNvSpPr/>
          <p:nvPr/>
        </p:nvSpPr>
        <p:spPr>
          <a:xfrm>
            <a:off x="132887" y="656454"/>
            <a:ext cx="48785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en-US" sz="14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Disturbance 1</a:t>
            </a:r>
            <a:r>
              <a:rPr lang="en-US" altLang="en-US" sz="1050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8:00 a.m. EDT)</a:t>
            </a:r>
            <a:endParaRPr lang="en-US" altLang="en-US" sz="1050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Several</a:t>
            </a:r>
            <a:r>
              <a:rPr lang="en-US" sz="1400" b="0" dirty="0"/>
              <a:t> hundred miles </a:t>
            </a:r>
            <a:r>
              <a:rPr lang="en-US" sz="1400" b="0" dirty="0">
                <a:solidFill>
                  <a:srgbClr val="0000FF"/>
                </a:solidFill>
              </a:rPr>
              <a:t>SSE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rgbClr val="0000FF"/>
                </a:solidFill>
              </a:rPr>
              <a:t>of the southern tip of the Baja California peninsula,</a:t>
            </a:r>
            <a:r>
              <a:rPr lang="en-US" sz="1400" b="0" dirty="0"/>
              <a:t> Mexico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Moving WNW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48 hours: High (</a:t>
            </a:r>
            <a:r>
              <a:rPr lang="en-US" sz="1400" b="0" dirty="0">
                <a:solidFill>
                  <a:srgbClr val="0000FF"/>
                </a:solidFill>
              </a:rPr>
              <a:t>near 100%)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5 days: High (</a:t>
            </a:r>
            <a:r>
              <a:rPr lang="en-US" sz="1400" b="0" dirty="0">
                <a:solidFill>
                  <a:srgbClr val="0000FF"/>
                </a:solidFill>
              </a:rPr>
              <a:t>near 100%)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600" b="0" dirty="0"/>
          </a:p>
          <a:p>
            <a:pPr defTabSz="914400">
              <a:defRPr/>
            </a:pPr>
            <a:r>
              <a:rPr lang="en-US" altLang="en-US" sz="14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Disturbance 2 </a:t>
            </a:r>
            <a:r>
              <a:rPr lang="en-US" altLang="en-US" sz="1050" b="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(as of 8:00 a.m. EDT)</a:t>
            </a:r>
            <a:endParaRPr lang="en-US" altLang="en-US" sz="1050" b="0" i="1" kern="0" dirty="0">
              <a:solidFill>
                <a:srgbClr val="0000FF"/>
              </a:solidFill>
              <a:ea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FF"/>
                </a:solidFill>
              </a:rPr>
              <a:t>Located over the western portion of the eastern North Pacific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Moving </a:t>
            </a:r>
            <a:r>
              <a:rPr lang="en-US" sz="1400" b="0" dirty="0">
                <a:solidFill>
                  <a:srgbClr val="0000FF"/>
                </a:solidFill>
              </a:rPr>
              <a:t>west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48 hours: Low (near 0%)</a:t>
            </a:r>
            <a:endParaRPr lang="en-US" sz="1400" b="0" dirty="0">
              <a:solidFill>
                <a:srgbClr val="0000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5 days: </a:t>
            </a:r>
            <a:r>
              <a:rPr lang="en-US" sz="1400" b="0" dirty="0">
                <a:solidFill>
                  <a:srgbClr val="0000FF"/>
                </a:solidFill>
              </a:rPr>
              <a:t>Low (near 0%)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FF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7D04B-4E61-45B5-BF72-AB7246A40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67" y="749094"/>
            <a:ext cx="3790375" cy="22296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E2256F-3BEA-4A7B-B6B3-333B6BC2609B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10905-CD8F-4700-AB40-0407CAD7B1F8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ACB41-DCB8-4E1D-B597-062E91FD5701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A46EE-2829-4222-868C-73491875E953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936A9-88F2-42FF-9464-ADBD0EA237A3}"/>
              </a:ext>
            </a:extLst>
          </p:cNvPr>
          <p:cNvSpPr/>
          <p:nvPr/>
        </p:nvSpPr>
        <p:spPr>
          <a:xfrm>
            <a:off x="5789439" y="1534937"/>
            <a:ext cx="623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2</a:t>
            </a:r>
          </a:p>
          <a:p>
            <a:pPr algn="ctr"/>
            <a:r>
              <a:rPr lang="en-US" sz="1050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(0%)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BDAC4-7C6F-485A-8056-96171F461B5C}"/>
              </a:ext>
            </a:extLst>
          </p:cNvPr>
          <p:cNvSpPr/>
          <p:nvPr/>
        </p:nvSpPr>
        <p:spPr>
          <a:xfrm>
            <a:off x="6920384" y="2315662"/>
            <a:ext cx="9189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1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rPr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val="33702064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15"/>
            <a:ext cx="914400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</a:t>
            </a:r>
            <a:r>
              <a:rPr lang="en-US" sz="3200" b="0" dirty="0">
                <a:solidFill>
                  <a:srgbClr val="000000"/>
                </a:solidFill>
                <a:latin typeface="Times New Roman"/>
              </a:rPr>
              <a:t>Central Pacific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 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AA9E74-9A4B-4EB0-8C64-B7B936632173}"/>
              </a:ext>
            </a:extLst>
          </p:cNvPr>
          <p:cNvGrpSpPr/>
          <p:nvPr/>
        </p:nvGrpSpPr>
        <p:grpSpPr>
          <a:xfrm>
            <a:off x="14380806" y="4730320"/>
            <a:ext cx="4064058" cy="264688"/>
            <a:chOff x="1562643" y="4295912"/>
            <a:chExt cx="4064058" cy="2646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C225170-B5BF-498B-B2A4-4AE3616CF893}"/>
                </a:ext>
              </a:extLst>
            </p:cNvPr>
            <p:cNvSpPr/>
            <p:nvPr/>
          </p:nvSpPr>
          <p:spPr bwMode="auto">
            <a:xfrm>
              <a:off x="1562643" y="4295912"/>
              <a:ext cx="4064058" cy="264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" rIns="0" bIns="91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Arial" charset="0"/>
                </a:rPr>
                <a:t> Potential track area:     Watches:                   Warnings:                  Current wind extent: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</a:t>
              </a: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Day 1-3             Day 4-5        Hurricane       Trop Stm         Hurricane       Trop Stm         Hurricane        Trop Stm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C78A5A2-6882-4977-945D-6F359DE42131}"/>
                </a:ext>
              </a:extLst>
            </p:cNvPr>
            <p:cNvSpPr/>
            <p:nvPr/>
          </p:nvSpPr>
          <p:spPr bwMode="auto">
            <a:xfrm>
              <a:off x="1600200" y="4445013"/>
              <a:ext cx="174625" cy="97014"/>
            </a:xfrm>
            <a:custGeom>
              <a:avLst/>
              <a:gdLst>
                <a:gd name="connsiteX0" fmla="*/ 257175 w 257175"/>
                <a:gd name="connsiteY0" fmla="*/ 142875 h 142875"/>
                <a:gd name="connsiteX1" fmla="*/ 61912 w 257175"/>
                <a:gd name="connsiteY1" fmla="*/ 142875 h 142875"/>
                <a:gd name="connsiteX2" fmla="*/ 4762 w 257175"/>
                <a:gd name="connsiteY2" fmla="*/ 114300 h 142875"/>
                <a:gd name="connsiteX3" fmla="*/ 0 w 257175"/>
                <a:gd name="connsiteY3" fmla="*/ 33338 h 142875"/>
                <a:gd name="connsiteX4" fmla="*/ 33337 w 257175"/>
                <a:gd name="connsiteY4" fmla="*/ 0 h 142875"/>
                <a:gd name="connsiteX5" fmla="*/ 257175 w 257175"/>
                <a:gd name="connsiteY5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257175" y="142875"/>
                  </a:moveTo>
                  <a:lnTo>
                    <a:pt x="61912" y="142875"/>
                  </a:lnTo>
                  <a:lnTo>
                    <a:pt x="4762" y="114300"/>
                  </a:lnTo>
                  <a:lnTo>
                    <a:pt x="0" y="33338"/>
                  </a:lnTo>
                  <a:lnTo>
                    <a:pt x="33337" y="0"/>
                  </a:lnTo>
                  <a:lnTo>
                    <a:pt x="257175" y="14287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D0AE78-FECC-4C5A-9CED-3129FCB067A8}"/>
                </a:ext>
              </a:extLst>
            </p:cNvPr>
            <p:cNvSpPr/>
            <p:nvPr/>
          </p:nvSpPr>
          <p:spPr bwMode="auto">
            <a:xfrm>
              <a:off x="2105364" y="4439081"/>
              <a:ext cx="219533" cy="102945"/>
            </a:xfrm>
            <a:custGeom>
              <a:avLst/>
              <a:gdLst>
                <a:gd name="connsiteX0" fmla="*/ 835819 w 842963"/>
                <a:gd name="connsiteY0" fmla="*/ 100012 h 395287"/>
                <a:gd name="connsiteX1" fmla="*/ 142875 w 842963"/>
                <a:gd name="connsiteY1" fmla="*/ 0 h 395287"/>
                <a:gd name="connsiteX2" fmla="*/ 0 w 842963"/>
                <a:gd name="connsiteY2" fmla="*/ 159544 h 395287"/>
                <a:gd name="connsiteX3" fmla="*/ 7144 w 842963"/>
                <a:gd name="connsiteY3" fmla="*/ 269081 h 395287"/>
                <a:gd name="connsiteX4" fmla="*/ 128588 w 842963"/>
                <a:gd name="connsiteY4" fmla="*/ 383381 h 395287"/>
                <a:gd name="connsiteX5" fmla="*/ 842963 w 842963"/>
                <a:gd name="connsiteY5" fmla="*/ 395287 h 395287"/>
                <a:gd name="connsiteX6" fmla="*/ 638175 w 842963"/>
                <a:gd name="connsiteY6" fmla="*/ 280987 h 395287"/>
                <a:gd name="connsiteX7" fmla="*/ 645319 w 842963"/>
                <a:gd name="connsiteY7" fmla="*/ 180975 h 395287"/>
                <a:gd name="connsiteX8" fmla="*/ 835819 w 842963"/>
                <a:gd name="connsiteY8" fmla="*/ 100012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963" h="395287">
                  <a:moveTo>
                    <a:pt x="835819" y="100012"/>
                  </a:moveTo>
                  <a:lnTo>
                    <a:pt x="142875" y="0"/>
                  </a:lnTo>
                  <a:lnTo>
                    <a:pt x="0" y="159544"/>
                  </a:lnTo>
                  <a:lnTo>
                    <a:pt x="7144" y="269081"/>
                  </a:lnTo>
                  <a:lnTo>
                    <a:pt x="128588" y="383381"/>
                  </a:lnTo>
                  <a:lnTo>
                    <a:pt x="842963" y="395287"/>
                  </a:lnTo>
                  <a:lnTo>
                    <a:pt x="638175" y="280987"/>
                  </a:lnTo>
                  <a:lnTo>
                    <a:pt x="645319" y="180975"/>
                  </a:lnTo>
                  <a:lnTo>
                    <a:pt x="835819" y="100012"/>
                  </a:lnTo>
                  <a:close/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0B1CF0-C73E-4289-8795-042D5FDFE9A0}"/>
                </a:ext>
              </a:extLst>
            </p:cNvPr>
            <p:cNvSpPr/>
            <p:nvPr/>
          </p:nvSpPr>
          <p:spPr bwMode="auto">
            <a:xfrm>
              <a:off x="2645261" y="4444797"/>
              <a:ext cx="109728" cy="91440"/>
            </a:xfrm>
            <a:prstGeom prst="rect">
              <a:avLst/>
            </a:prstGeom>
            <a:solidFill>
              <a:srgbClr val="FFC1C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66CD29-0780-4F71-A177-B8E495BF5457}"/>
                </a:ext>
              </a:extLst>
            </p:cNvPr>
            <p:cNvSpPr/>
            <p:nvPr/>
          </p:nvSpPr>
          <p:spPr bwMode="auto">
            <a:xfrm>
              <a:off x="3118372" y="4444898"/>
              <a:ext cx="109728" cy="914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4F9608-DBA8-488A-944F-14E9A41CF36C}"/>
                </a:ext>
              </a:extLst>
            </p:cNvPr>
            <p:cNvSpPr/>
            <p:nvPr/>
          </p:nvSpPr>
          <p:spPr bwMode="auto">
            <a:xfrm>
              <a:off x="3611729" y="4444797"/>
              <a:ext cx="109728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A435AD2-903B-4EAF-81FA-AC09A23695EC}"/>
                </a:ext>
              </a:extLst>
            </p:cNvPr>
            <p:cNvSpPr/>
            <p:nvPr/>
          </p:nvSpPr>
          <p:spPr bwMode="auto">
            <a:xfrm>
              <a:off x="4094169" y="4444797"/>
              <a:ext cx="109728" cy="9144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A2F0A8-7B07-4A0A-96FC-4BBBBD9DE102}"/>
                </a:ext>
              </a:extLst>
            </p:cNvPr>
            <p:cNvSpPr/>
            <p:nvPr/>
          </p:nvSpPr>
          <p:spPr bwMode="auto">
            <a:xfrm>
              <a:off x="4588649" y="4443447"/>
              <a:ext cx="109728" cy="91440"/>
            </a:xfrm>
            <a:prstGeom prst="rect">
              <a:avLst/>
            </a:prstGeom>
            <a:solidFill>
              <a:srgbClr val="A14D4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9DE0F-E052-4046-9C50-6C3314817950}"/>
                </a:ext>
              </a:extLst>
            </p:cNvPr>
            <p:cNvSpPr/>
            <p:nvPr/>
          </p:nvSpPr>
          <p:spPr bwMode="auto">
            <a:xfrm>
              <a:off x="5087756" y="4443447"/>
              <a:ext cx="109728" cy="91440"/>
            </a:xfrm>
            <a:prstGeom prst="rect">
              <a:avLst/>
            </a:prstGeom>
            <a:solidFill>
              <a:srgbClr val="FDC14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B80530-B708-42E0-B937-5C838A8CF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7761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A5DCC6-6B9D-4E62-AD88-14160E16D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786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6DB201-FFE1-4FC2-8A39-FF17ECD604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3717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7DA6DF7-65A0-4AC8-80C3-6B2D31B9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" y="4869141"/>
            <a:ext cx="9144000" cy="286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EF91CB-7D0A-4AE2-903A-EE96883045F6}"/>
              </a:ext>
            </a:extLst>
          </p:cNvPr>
          <p:cNvSpPr/>
          <p:nvPr/>
        </p:nvSpPr>
        <p:spPr>
          <a:xfrm>
            <a:off x="182182" y="7488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en-US" sz="14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Disturbance 1</a:t>
            </a:r>
            <a:r>
              <a:rPr lang="en-US" altLang="en-US" sz="1400" b="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>
                <a:ea typeface="Calibri" panose="020F0502020204030204" pitchFamily="34" charset="0"/>
                <a:cs typeface="Times New Roman" panose="02020603050405020304" pitchFamily="18" charset="0"/>
              </a:rPr>
              <a:t>(as of 2:00 p.m. EDT)</a:t>
            </a:r>
            <a:endParaRPr lang="en-US" altLang="en-US" b="0" i="1" kern="0" dirty="0">
              <a:ea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1,200 miles SW of Oahu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Moving WNW at 10 mph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48 hours: Low (20%)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Formation chance through 5 days: Low (20%)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C749BC-799E-4E1B-A7EA-5690B5B5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06" y="748816"/>
            <a:ext cx="4244457" cy="2471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4AA01C-B2B1-4349-A45B-479E3282322D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1A57C-CBBD-41C8-ABCC-AD17431E88A2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484C7-6F5A-41DE-9E18-FBEFDC2A6571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8A5EB1-3563-4E16-9CFE-4DBBF3147DF4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</p:spTree>
    <p:extLst>
      <p:ext uri="{BB962C8B-B14F-4D97-AF65-F5344CB8AC3E}">
        <p14:creationId xmlns:p14="http://schemas.microsoft.com/office/powerpoint/2010/main" val="10590128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D14A6-2706-4E59-8AB9-7F3E8C513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85" y="752864"/>
            <a:ext cx="5928830" cy="3458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15"/>
            <a:ext cx="914400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Tropical Outlook – </a:t>
            </a:r>
            <a:r>
              <a:rPr lang="en-US" sz="3200" b="0" dirty="0">
                <a:solidFill>
                  <a:srgbClr val="000000"/>
                </a:solidFill>
                <a:latin typeface="Times New Roman"/>
              </a:rPr>
              <a:t>Central Pacific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 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AA9E74-9A4B-4EB0-8C64-B7B936632173}"/>
              </a:ext>
            </a:extLst>
          </p:cNvPr>
          <p:cNvGrpSpPr/>
          <p:nvPr/>
        </p:nvGrpSpPr>
        <p:grpSpPr>
          <a:xfrm>
            <a:off x="14380806" y="4730320"/>
            <a:ext cx="4064058" cy="264688"/>
            <a:chOff x="1562643" y="4295912"/>
            <a:chExt cx="4064058" cy="2646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C225170-B5BF-498B-B2A4-4AE3616CF893}"/>
                </a:ext>
              </a:extLst>
            </p:cNvPr>
            <p:cNvSpPr/>
            <p:nvPr/>
          </p:nvSpPr>
          <p:spPr bwMode="auto">
            <a:xfrm>
              <a:off x="1562643" y="4295912"/>
              <a:ext cx="4064058" cy="264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" rIns="0" bIns="91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Arial" charset="0"/>
                </a:rPr>
                <a:t> Potential track area:     Watches:                   Warnings:                  Current wind extent: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</a:t>
              </a: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Day 1-3             Day 4-5        Hurricane       Trop Stm         Hurricane       Trop Stm         Hurricane        Trop Stm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C78A5A2-6882-4977-945D-6F359DE42131}"/>
                </a:ext>
              </a:extLst>
            </p:cNvPr>
            <p:cNvSpPr/>
            <p:nvPr/>
          </p:nvSpPr>
          <p:spPr bwMode="auto">
            <a:xfrm>
              <a:off x="1600200" y="4445013"/>
              <a:ext cx="174625" cy="97014"/>
            </a:xfrm>
            <a:custGeom>
              <a:avLst/>
              <a:gdLst>
                <a:gd name="connsiteX0" fmla="*/ 257175 w 257175"/>
                <a:gd name="connsiteY0" fmla="*/ 142875 h 142875"/>
                <a:gd name="connsiteX1" fmla="*/ 61912 w 257175"/>
                <a:gd name="connsiteY1" fmla="*/ 142875 h 142875"/>
                <a:gd name="connsiteX2" fmla="*/ 4762 w 257175"/>
                <a:gd name="connsiteY2" fmla="*/ 114300 h 142875"/>
                <a:gd name="connsiteX3" fmla="*/ 0 w 257175"/>
                <a:gd name="connsiteY3" fmla="*/ 33338 h 142875"/>
                <a:gd name="connsiteX4" fmla="*/ 33337 w 257175"/>
                <a:gd name="connsiteY4" fmla="*/ 0 h 142875"/>
                <a:gd name="connsiteX5" fmla="*/ 257175 w 257175"/>
                <a:gd name="connsiteY5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257175" y="142875"/>
                  </a:moveTo>
                  <a:lnTo>
                    <a:pt x="61912" y="142875"/>
                  </a:lnTo>
                  <a:lnTo>
                    <a:pt x="4762" y="114300"/>
                  </a:lnTo>
                  <a:lnTo>
                    <a:pt x="0" y="33338"/>
                  </a:lnTo>
                  <a:lnTo>
                    <a:pt x="33337" y="0"/>
                  </a:lnTo>
                  <a:lnTo>
                    <a:pt x="257175" y="14287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D0AE78-FECC-4C5A-9CED-3129FCB067A8}"/>
                </a:ext>
              </a:extLst>
            </p:cNvPr>
            <p:cNvSpPr/>
            <p:nvPr/>
          </p:nvSpPr>
          <p:spPr bwMode="auto">
            <a:xfrm>
              <a:off x="2105364" y="4439081"/>
              <a:ext cx="219533" cy="102945"/>
            </a:xfrm>
            <a:custGeom>
              <a:avLst/>
              <a:gdLst>
                <a:gd name="connsiteX0" fmla="*/ 835819 w 842963"/>
                <a:gd name="connsiteY0" fmla="*/ 100012 h 395287"/>
                <a:gd name="connsiteX1" fmla="*/ 142875 w 842963"/>
                <a:gd name="connsiteY1" fmla="*/ 0 h 395287"/>
                <a:gd name="connsiteX2" fmla="*/ 0 w 842963"/>
                <a:gd name="connsiteY2" fmla="*/ 159544 h 395287"/>
                <a:gd name="connsiteX3" fmla="*/ 7144 w 842963"/>
                <a:gd name="connsiteY3" fmla="*/ 269081 h 395287"/>
                <a:gd name="connsiteX4" fmla="*/ 128588 w 842963"/>
                <a:gd name="connsiteY4" fmla="*/ 383381 h 395287"/>
                <a:gd name="connsiteX5" fmla="*/ 842963 w 842963"/>
                <a:gd name="connsiteY5" fmla="*/ 395287 h 395287"/>
                <a:gd name="connsiteX6" fmla="*/ 638175 w 842963"/>
                <a:gd name="connsiteY6" fmla="*/ 280987 h 395287"/>
                <a:gd name="connsiteX7" fmla="*/ 645319 w 842963"/>
                <a:gd name="connsiteY7" fmla="*/ 180975 h 395287"/>
                <a:gd name="connsiteX8" fmla="*/ 835819 w 842963"/>
                <a:gd name="connsiteY8" fmla="*/ 100012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963" h="395287">
                  <a:moveTo>
                    <a:pt x="835819" y="100012"/>
                  </a:moveTo>
                  <a:lnTo>
                    <a:pt x="142875" y="0"/>
                  </a:lnTo>
                  <a:lnTo>
                    <a:pt x="0" y="159544"/>
                  </a:lnTo>
                  <a:lnTo>
                    <a:pt x="7144" y="269081"/>
                  </a:lnTo>
                  <a:lnTo>
                    <a:pt x="128588" y="383381"/>
                  </a:lnTo>
                  <a:lnTo>
                    <a:pt x="842963" y="395287"/>
                  </a:lnTo>
                  <a:lnTo>
                    <a:pt x="638175" y="280987"/>
                  </a:lnTo>
                  <a:lnTo>
                    <a:pt x="645319" y="180975"/>
                  </a:lnTo>
                  <a:lnTo>
                    <a:pt x="835819" y="100012"/>
                  </a:lnTo>
                  <a:close/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0B1CF0-C73E-4289-8795-042D5FDFE9A0}"/>
                </a:ext>
              </a:extLst>
            </p:cNvPr>
            <p:cNvSpPr/>
            <p:nvPr/>
          </p:nvSpPr>
          <p:spPr bwMode="auto">
            <a:xfrm>
              <a:off x="2645261" y="4444797"/>
              <a:ext cx="109728" cy="91440"/>
            </a:xfrm>
            <a:prstGeom prst="rect">
              <a:avLst/>
            </a:prstGeom>
            <a:solidFill>
              <a:srgbClr val="FFC1C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66CD29-0780-4F71-A177-B8E495BF5457}"/>
                </a:ext>
              </a:extLst>
            </p:cNvPr>
            <p:cNvSpPr/>
            <p:nvPr/>
          </p:nvSpPr>
          <p:spPr bwMode="auto">
            <a:xfrm>
              <a:off x="3118372" y="4444898"/>
              <a:ext cx="109728" cy="914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4F9608-DBA8-488A-944F-14E9A41CF36C}"/>
                </a:ext>
              </a:extLst>
            </p:cNvPr>
            <p:cNvSpPr/>
            <p:nvPr/>
          </p:nvSpPr>
          <p:spPr bwMode="auto">
            <a:xfrm>
              <a:off x="3611729" y="4444797"/>
              <a:ext cx="109728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A435AD2-903B-4EAF-81FA-AC09A23695EC}"/>
                </a:ext>
              </a:extLst>
            </p:cNvPr>
            <p:cNvSpPr/>
            <p:nvPr/>
          </p:nvSpPr>
          <p:spPr bwMode="auto">
            <a:xfrm>
              <a:off x="4094169" y="4444797"/>
              <a:ext cx="109728" cy="9144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A2F0A8-7B07-4A0A-96FC-4BBBBD9DE102}"/>
                </a:ext>
              </a:extLst>
            </p:cNvPr>
            <p:cNvSpPr/>
            <p:nvPr/>
          </p:nvSpPr>
          <p:spPr bwMode="auto">
            <a:xfrm>
              <a:off x="4588649" y="4443447"/>
              <a:ext cx="109728" cy="91440"/>
            </a:xfrm>
            <a:prstGeom prst="rect">
              <a:avLst/>
            </a:prstGeom>
            <a:solidFill>
              <a:srgbClr val="A14D4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9DE0F-E052-4046-9C50-6C3314817950}"/>
                </a:ext>
              </a:extLst>
            </p:cNvPr>
            <p:cNvSpPr/>
            <p:nvPr/>
          </p:nvSpPr>
          <p:spPr bwMode="auto">
            <a:xfrm>
              <a:off x="5087756" y="4443447"/>
              <a:ext cx="109728" cy="91440"/>
            </a:xfrm>
            <a:prstGeom prst="rect">
              <a:avLst/>
            </a:prstGeom>
            <a:solidFill>
              <a:srgbClr val="FDC14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B80530-B708-42E0-B937-5C838A8CF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7761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A5DCC6-6B9D-4E62-AD88-14160E16D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786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6DB201-FFE1-4FC2-8A39-FF17ECD604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3717" y="4327740"/>
              <a:ext cx="0" cy="20116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7DA6DF7-65A0-4AC8-80C3-6B2D31B9B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" y="4869141"/>
            <a:ext cx="9144000" cy="2867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1C951F-686F-4FB4-89AC-FF7980F9C168}"/>
              </a:ext>
            </a:extLst>
          </p:cNvPr>
          <p:cNvSpPr/>
          <p:nvPr/>
        </p:nvSpPr>
        <p:spPr bwMode="auto">
          <a:xfrm>
            <a:off x="9605956" y="961560"/>
            <a:ext cx="1064172" cy="223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If Needed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BDE0D9-1C50-4E5D-97B4-DE9E7DEC7DD9}"/>
              </a:ext>
            </a:extLst>
          </p:cNvPr>
          <p:cNvSpPr txBox="1"/>
          <p:nvPr/>
        </p:nvSpPr>
        <p:spPr>
          <a:xfrm>
            <a:off x="9707698" y="1304104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DDC31B-1150-48C0-9662-6B32012350ED}"/>
              </a:ext>
            </a:extLst>
          </p:cNvPr>
          <p:cNvSpPr txBox="1"/>
          <p:nvPr/>
        </p:nvSpPr>
        <p:spPr>
          <a:xfrm>
            <a:off x="9707698" y="1851889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92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57191-1878-4A90-98F5-05F98E3FD70B}"/>
              </a:ext>
            </a:extLst>
          </p:cNvPr>
          <p:cNvSpPr txBox="1"/>
          <p:nvPr/>
        </p:nvSpPr>
        <p:spPr>
          <a:xfrm>
            <a:off x="9707698" y="2399675"/>
            <a:ext cx="8582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</a:p>
        </p:txBody>
      </p:sp>
    </p:spTree>
    <p:extLst>
      <p:ext uri="{BB962C8B-B14F-4D97-AF65-F5344CB8AC3E}">
        <p14:creationId xmlns:p14="http://schemas.microsoft.com/office/powerpoint/2010/main" val="14329521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772C-23F5-43EA-9B65-49F5617B126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/>
          <a:stretch/>
        </p:blipFill>
        <p:spPr>
          <a:xfrm>
            <a:off x="186355" y="744807"/>
            <a:ext cx="5653336" cy="3657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-24123"/>
            <a:ext cx="9144000" cy="6397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National </a:t>
            </a:r>
            <a:r>
              <a:rPr lang="en-US" sz="3200" b="0" kern="0" dirty="0">
                <a:latin typeface="Times New Roman"/>
                <a:cs typeface="Arial" charset="0"/>
              </a:rPr>
              <a:t>Weather </a:t>
            </a:r>
            <a:r>
              <a:rPr lang="en-US" sz="3200" b="0" kern="0" dirty="0">
                <a:solidFill>
                  <a:srgbClr val="000000"/>
                </a:solidFill>
                <a:latin typeface="Times New Roman"/>
                <a:cs typeface="Arial" charset="0"/>
              </a:rPr>
              <a:t>Forecast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241A03-498D-4401-8588-020958853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1986566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2A5EB3F7-0C9A-4C22-95E2-CFE2DA27C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2601315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58102904-889B-494F-9583-4A8B42CC9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216064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9669AA77-DD78-46F8-BE13-775703184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3830813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22EBC7BA-01AE-4EAA-B93E-5A6476D32F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9519" y="4445562"/>
            <a:ext cx="5225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148BF5B6-46C7-4573-927E-409F3A5649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753910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9BD96EDF-27EF-4960-A795-0F057D8613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7732" y="1370238"/>
            <a:ext cx="526075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6B2249BF-8609-4A1D-A64F-737BB2554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1429" y="744014"/>
            <a:ext cx="53035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W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88ECF-C665-4335-8169-4D126E355EB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17" y="751325"/>
            <a:ext cx="2743200" cy="1783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ectangle 8">
            <a:extLst>
              <a:ext uri="{FF2B5EF4-FFF2-40B4-BE49-F238E27FC236}">
                <a16:creationId xmlns:a16="http://schemas.microsoft.com/office/drawing/2014/main" id="{8198BB88-4FAF-4F50-8DAF-8C1033BDE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38242" y="743839"/>
            <a:ext cx="52607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7E95E-03AE-4D18-A145-7DB8982BAB9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5" y="2630736"/>
            <a:ext cx="2743200" cy="17729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8">
            <a:extLst>
              <a:ext uri="{FF2B5EF4-FFF2-40B4-BE49-F238E27FC236}">
                <a16:creationId xmlns:a16="http://schemas.microsoft.com/office/drawing/2014/main" id="{161E7DCB-D26C-44C1-B1A2-7935CB6EF1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45853" y="2625181"/>
            <a:ext cx="530352" cy="2324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33068405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_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1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19194C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2681759</TotalTime>
  <Words>2740</Words>
  <Application>Microsoft Office PowerPoint</Application>
  <PresentationFormat>On-screen Show (16:9)</PresentationFormat>
  <Paragraphs>705</Paragraphs>
  <Slides>30</Slides>
  <Notes>30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Calibri</vt:lpstr>
      <vt:lpstr>Courier New</vt:lpstr>
      <vt:lpstr>Symbol</vt:lpstr>
      <vt:lpstr>Times New Roman</vt:lpstr>
      <vt:lpstr>Wingdings</vt:lpstr>
      <vt:lpstr>20_Default Design</vt:lpstr>
      <vt:lpstr>61_Default Design</vt:lpstr>
      <vt:lpstr>PowerPoint Presentation</vt:lpstr>
      <vt:lpstr>National Current Operations &amp; Monitoring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Declaration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Declaration Request</vt:lpstr>
      <vt:lpstr>Declaration Request</vt:lpstr>
      <vt:lpstr>Declaration Approval</vt:lpstr>
      <vt:lpstr>PowerPoint Presentation</vt:lpstr>
    </vt:vector>
  </TitlesOfParts>
  <Company>FEMA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Lee, Sandra</cp:lastModifiedBy>
  <cp:revision>201347</cp:revision>
  <cp:lastPrinted>2019-08-21T11:57:32Z</cp:lastPrinted>
  <dcterms:created xsi:type="dcterms:W3CDTF">2009-08-11T15:06:03Z</dcterms:created>
  <dcterms:modified xsi:type="dcterms:W3CDTF">2019-08-21T13:01:32Z</dcterms:modified>
</cp:coreProperties>
</file>