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1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56EF-C55E-40D3-B1BA-DD8F61FFA0E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7D52-EBA3-44A9-9D9F-FD59A074D0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88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56EF-C55E-40D3-B1BA-DD8F61FFA0E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7D52-EBA3-44A9-9D9F-FD59A074D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1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56EF-C55E-40D3-B1BA-DD8F61FFA0E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7D52-EBA3-44A9-9D9F-FD59A074D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4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56EF-C55E-40D3-B1BA-DD8F61FFA0E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7D52-EBA3-44A9-9D9F-FD59A074D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0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56EF-C55E-40D3-B1BA-DD8F61FFA0E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7D52-EBA3-44A9-9D9F-FD59A074D0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00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56EF-C55E-40D3-B1BA-DD8F61FFA0E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7D52-EBA3-44A9-9D9F-FD59A074D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2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56EF-C55E-40D3-B1BA-DD8F61FFA0E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7D52-EBA3-44A9-9D9F-FD59A074D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4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56EF-C55E-40D3-B1BA-DD8F61FFA0E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7D52-EBA3-44A9-9D9F-FD59A074D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9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56EF-C55E-40D3-B1BA-DD8F61FFA0E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7D52-EBA3-44A9-9D9F-FD59A074D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1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FF556EF-C55E-40D3-B1BA-DD8F61FFA0E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6A7D52-EBA3-44A9-9D9F-FD59A074D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4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56EF-C55E-40D3-B1BA-DD8F61FFA0E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7D52-EBA3-44A9-9D9F-FD59A074D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7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FF556EF-C55E-40D3-B1BA-DD8F61FFA0E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06A7D52-EBA3-44A9-9D9F-FD59A074D0F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67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80A31-95D6-49DC-B220-308A76DD00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Conservation Desktop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Select Applications </a:t>
            </a:r>
            <a:br>
              <a:rPr lang="en-US" dirty="0"/>
            </a:br>
            <a:r>
              <a:rPr lang="en-US" dirty="0"/>
              <a:t>Tool (SAT)</a:t>
            </a:r>
          </a:p>
        </p:txBody>
      </p:sp>
    </p:spTree>
    <p:extLst>
      <p:ext uri="{BB962C8B-B14F-4D97-AF65-F5344CB8AC3E}">
        <p14:creationId xmlns:p14="http://schemas.microsoft.com/office/powerpoint/2010/main" val="3438484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B502E-1FA4-49DA-A6E5-DFCE178C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78CF8-35BE-4107-8154-CE84FB0E0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Once application ranking is pre-approved in SAT no changes can be done in CART without changing the ranking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not make changes in the assessment with preapproved ranking status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If any changes are needed, application needs to be un pre-approved in SAT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Work with ARC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CD and </a:t>
            </a:r>
            <a:r>
              <a:rPr lang="en-US" dirty="0" err="1"/>
              <a:t>ProTracts</a:t>
            </a:r>
            <a:r>
              <a:rPr lang="en-US" dirty="0"/>
              <a:t> items need to be deleted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Once changes are completed, rank again in CART, then ranking can be preapproved again in SAT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Watch for ranking changes. Compare to initial ranking score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Fund changes (increases, decreases)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8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1471-4D1B-4973-B1D8-CB66F885B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Select Application Tool (SAT) 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91690-6B2E-406A-AF56-71AF85669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Conservation Desktop </a:t>
            </a:r>
            <a:r>
              <a:rPr lang="en-US" sz="2000" dirty="0"/>
              <a:t>- Select Applications Tool (SAT) allows State Program Managers to pre- approve applications from one or more funding pools that have been assessed and ranked in the Conservation Assessment and Ranking Tool (CART). 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901C46-4D95-4B71-95BF-4AA0C7DF7200}"/>
              </a:ext>
            </a:extLst>
          </p:cNvPr>
          <p:cNvSpPr/>
          <p:nvPr/>
        </p:nvSpPr>
        <p:spPr>
          <a:xfrm>
            <a:off x="1298371" y="2753447"/>
            <a:ext cx="10135823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000" dirty="0"/>
              <a:t>Allows State Program Managers to pre-approve assessments submitted from CART ranking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/>
              <a:t>Allows multiple pools to be selected for funding for the same application in </a:t>
            </a:r>
            <a:r>
              <a:rPr lang="en-US" sz="2000" dirty="0" err="1"/>
              <a:t>ProTracts</a:t>
            </a:r>
            <a:r>
              <a:rPr lang="en-US" sz="2000" dirty="0"/>
              <a:t> or other funding sources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000" dirty="0"/>
              <a:t>Pre-approval in SAT must occur before creating Agreement Items in CD to ensure the Items contain the correct funding pool information before submitting to </a:t>
            </a:r>
            <a:r>
              <a:rPr lang="en-US" sz="2000" dirty="0" err="1"/>
              <a:t>ProTracts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sz="2000" dirty="0"/>
              <a:t>When an assessment is pre-approved, the eligible practices from that ranking pool are selected for funding and only those practices can be submitted to </a:t>
            </a:r>
            <a:r>
              <a:rPr lang="en-US" sz="2000" dirty="0" err="1"/>
              <a:t>ProTracts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sz="2000" dirty="0"/>
              <a:t>When an assessment is pre-approved no changes can be done in CART. If changes are needed in CART, the assessment needs to be un pre-approved first</a:t>
            </a:r>
          </a:p>
        </p:txBody>
      </p:sp>
    </p:spTree>
    <p:extLst>
      <p:ext uri="{BB962C8B-B14F-4D97-AF65-F5344CB8AC3E}">
        <p14:creationId xmlns:p14="http://schemas.microsoft.com/office/powerpoint/2010/main" val="370821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511FC-91D6-4437-B55D-FD4FEB353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 Roles – Link to </a:t>
            </a:r>
            <a:r>
              <a:rPr lang="en-US" dirty="0" err="1"/>
              <a:t>ProTracts</a:t>
            </a:r>
            <a:r>
              <a:rPr lang="en-US" dirty="0"/>
              <a:t> permissions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4D778-9F0E-4D5F-A1A6-D90BA17BD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State Roles 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– Can Pre-Approve &amp; Undo Pre-Approved Assessments in SAT: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ProTracts</a:t>
            </a:r>
            <a:r>
              <a:rPr lang="en-US" dirty="0"/>
              <a:t> State Program Manager (State Office and ARCs)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Initial preapproval in CD is done by the SO and then follow-up un-preapproval/preapprovals for minor changes can be done by the ARCs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Do not make changes in CART without ranking been un-preapproved in SAT first</a:t>
            </a:r>
          </a:p>
          <a:p>
            <a:endParaRPr lang="en-US" dirty="0"/>
          </a:p>
          <a:p>
            <a:r>
              <a:rPr lang="en-US" b="1" dirty="0"/>
              <a:t>Field Roles </a:t>
            </a:r>
            <a:r>
              <a:rPr lang="en-US" dirty="0"/>
              <a:t>-  </a:t>
            </a:r>
            <a:r>
              <a:rPr lang="en-US" u="sng" dirty="0"/>
              <a:t>Can view and export data from SAT</a:t>
            </a:r>
            <a:r>
              <a:rPr lang="en-US" dirty="0"/>
              <a:t>: </a:t>
            </a: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US" dirty="0" err="1"/>
              <a:t>ProTracts</a:t>
            </a:r>
            <a:r>
              <a:rPr lang="en-US" dirty="0"/>
              <a:t>- Designated Conservationist (SDC/DC)</a:t>
            </a: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US" dirty="0" err="1"/>
              <a:t>ProTracts</a:t>
            </a:r>
            <a:r>
              <a:rPr lang="en-US" dirty="0"/>
              <a:t>- Planner (Soil Cons, Soil Con Tech)</a:t>
            </a: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US" dirty="0" err="1"/>
              <a:t>ProTracts</a:t>
            </a:r>
            <a:r>
              <a:rPr lang="en-US" dirty="0"/>
              <a:t>- Farm Bill Specialist (PA)</a:t>
            </a: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US" dirty="0" err="1"/>
              <a:t>ProTracts</a:t>
            </a:r>
            <a:r>
              <a:rPr lang="en-US" dirty="0"/>
              <a:t>- Contract Support (Grazing Specialist, Forester, Engineer, Biologist)</a:t>
            </a:r>
          </a:p>
          <a:p>
            <a:pPr marL="57835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9260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0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C1620-E74F-4191-850F-3E007D65E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781" y="229367"/>
            <a:ext cx="10058400" cy="1450757"/>
          </a:xfrm>
        </p:spPr>
        <p:txBody>
          <a:bodyPr/>
          <a:lstStyle/>
          <a:p>
            <a:r>
              <a:rPr lang="en-US" sz="4800" dirty="0"/>
              <a:t>Select Applications, Finalize Plan &amp; Contract</a:t>
            </a:r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F4CA7A2-21B0-4B95-B887-76005ACCB329}"/>
              </a:ext>
            </a:extLst>
          </p:cNvPr>
          <p:cNvCxnSpPr>
            <a:cxnSpLocks/>
          </p:cNvCxnSpPr>
          <p:nvPr/>
        </p:nvCxnSpPr>
        <p:spPr>
          <a:xfrm>
            <a:off x="2066299" y="4102323"/>
            <a:ext cx="0" cy="69506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E337712-45F0-4016-8006-FAEDFD319DC8}"/>
              </a:ext>
            </a:extLst>
          </p:cNvPr>
          <p:cNvSpPr txBox="1"/>
          <p:nvPr/>
        </p:nvSpPr>
        <p:spPr>
          <a:xfrm>
            <a:off x="5168978" y="1789978"/>
            <a:ext cx="1527302" cy="2092881"/>
          </a:xfrm>
          <a:prstGeom prst="rect">
            <a:avLst/>
          </a:prstGeom>
          <a:solidFill>
            <a:srgbClr val="008A3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CD</a:t>
            </a: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Finalize Preapproved Applications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Digitize Practices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Finalize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29BF05-5A1D-4999-A9E0-378977FC1C7E}"/>
              </a:ext>
            </a:extLst>
          </p:cNvPr>
          <p:cNvSpPr txBox="1"/>
          <p:nvPr/>
        </p:nvSpPr>
        <p:spPr>
          <a:xfrm>
            <a:off x="8581478" y="2166650"/>
            <a:ext cx="1320945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ProTracts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Finalize Contract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1F6C4E9-F0FC-45F1-AC3A-1DA7993233BD}"/>
              </a:ext>
            </a:extLst>
          </p:cNvPr>
          <p:cNvCxnSpPr>
            <a:cxnSpLocks/>
          </p:cNvCxnSpPr>
          <p:nvPr/>
        </p:nvCxnSpPr>
        <p:spPr>
          <a:xfrm>
            <a:off x="8290464" y="2628315"/>
            <a:ext cx="291014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FC4D468-FF07-48DC-8A9B-AA25E0F501BE}"/>
              </a:ext>
            </a:extLst>
          </p:cNvPr>
          <p:cNvSpPr txBox="1"/>
          <p:nvPr/>
        </p:nvSpPr>
        <p:spPr>
          <a:xfrm>
            <a:off x="6937605" y="1788067"/>
            <a:ext cx="1352859" cy="1785104"/>
          </a:xfrm>
          <a:prstGeom prst="rect">
            <a:avLst/>
          </a:prstGeom>
          <a:solidFill>
            <a:srgbClr val="008A3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CD</a:t>
            </a: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Agreement Items Tool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Create Items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Submit items to Protracts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B69FB39-B1D3-47AA-95B6-9301B0A54429}"/>
              </a:ext>
            </a:extLst>
          </p:cNvPr>
          <p:cNvCxnSpPr>
            <a:cxnSpLocks/>
          </p:cNvCxnSpPr>
          <p:nvPr/>
        </p:nvCxnSpPr>
        <p:spPr>
          <a:xfrm>
            <a:off x="6657213" y="2680619"/>
            <a:ext cx="291014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D069ABE-C227-4B0E-9A45-B111D4874850}"/>
              </a:ext>
            </a:extLst>
          </p:cNvPr>
          <p:cNvSpPr txBox="1"/>
          <p:nvPr/>
        </p:nvSpPr>
        <p:spPr>
          <a:xfrm>
            <a:off x="1378661" y="1783548"/>
            <a:ext cx="1488235" cy="2677656"/>
          </a:xfrm>
          <a:prstGeom prst="rect">
            <a:avLst/>
          </a:prstGeom>
          <a:solidFill>
            <a:srgbClr val="008A3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CD</a:t>
            </a: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Select Applications for Pre-Approval by Ranking Pool- at SO level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Export Report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1C4F88B-AFCA-428D-BA62-B258E308C346}"/>
              </a:ext>
            </a:extLst>
          </p:cNvPr>
          <p:cNvCxnSpPr>
            <a:cxnSpLocks/>
          </p:cNvCxnSpPr>
          <p:nvPr/>
        </p:nvCxnSpPr>
        <p:spPr>
          <a:xfrm>
            <a:off x="4823549" y="2708900"/>
            <a:ext cx="327756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88677B-175D-427B-9410-785B9139230D}"/>
              </a:ext>
            </a:extLst>
          </p:cNvPr>
          <p:cNvSpPr txBox="1"/>
          <p:nvPr/>
        </p:nvSpPr>
        <p:spPr>
          <a:xfrm>
            <a:off x="3329046" y="1789978"/>
            <a:ext cx="1428608" cy="153888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ProTracts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pre-approve Application- By SDC/DC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3742FC-9193-4918-83EE-D2A99D69711D}"/>
              </a:ext>
            </a:extLst>
          </p:cNvPr>
          <p:cNvCxnSpPr>
            <a:cxnSpLocks/>
          </p:cNvCxnSpPr>
          <p:nvPr/>
        </p:nvCxnSpPr>
        <p:spPr>
          <a:xfrm>
            <a:off x="2866896" y="2732514"/>
            <a:ext cx="433855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44ABFE7-BB37-4A24-A713-E7E7252E117E}"/>
              </a:ext>
            </a:extLst>
          </p:cNvPr>
          <p:cNvSpPr txBox="1"/>
          <p:nvPr/>
        </p:nvSpPr>
        <p:spPr>
          <a:xfrm>
            <a:off x="1000139" y="4805773"/>
            <a:ext cx="2856614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Pre-Approval updates the following</a:t>
            </a:r>
            <a:r>
              <a:rPr lang="en-US" sz="1400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CART Ranking Status from Submitted to pre-approved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Assessment and ranking is locked from editing.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Practices are selected for funding</a:t>
            </a:r>
          </a:p>
        </p:txBody>
      </p:sp>
    </p:spTree>
    <p:extLst>
      <p:ext uri="{BB962C8B-B14F-4D97-AF65-F5344CB8AC3E}">
        <p14:creationId xmlns:p14="http://schemas.microsoft.com/office/powerpoint/2010/main" val="344404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B8075-A03B-4E74-9E9E-C2E800244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export data from 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CB2B3-FA99-40E6-8AB1-E06917E26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Conservation Desktop</a:t>
            </a:r>
          </a:p>
          <a:p>
            <a:pPr marL="544068" lvl="1" indent="-342900">
              <a:buAutoNum type="arabicPeriod"/>
            </a:pPr>
            <a:r>
              <a:rPr lang="en-US" dirty="0"/>
              <a:t>Go to Programs- Select applications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2</a:t>
            </a:r>
            <a:r>
              <a:rPr lang="en-US" dirty="0"/>
              <a:t>. Select State, Program, Ranking Pool, Category (all)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DDFFD0-50C8-4FCC-9803-E192DA443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443" y="2477277"/>
            <a:ext cx="8174102" cy="8695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C814F8-4A2E-4A2A-B506-BA0A44BA0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256" y="3857414"/>
            <a:ext cx="83724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3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B8075-A03B-4E74-9E9E-C2E800244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export data from 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CB2B3-FA99-40E6-8AB1-E06917E26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Conservation Desktop</a:t>
            </a:r>
          </a:p>
          <a:p>
            <a:pPr marL="201168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 3</a:t>
            </a:r>
            <a:r>
              <a:rPr lang="en-US" dirty="0"/>
              <a:t>. Click search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4</a:t>
            </a:r>
            <a:r>
              <a:rPr lang="en-US" dirty="0"/>
              <a:t>. Export – spreadsheet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9F9071-5F99-4AA1-88E5-085E16D5F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84" y="2517352"/>
            <a:ext cx="1914525" cy="857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5E3A46-8362-47CE-8D86-170CD26533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415" y="3857414"/>
            <a:ext cx="10139265" cy="134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51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AEF49B-7E11-4C29-B928-D0508008E4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18" t="6664" r="2414" b="5045"/>
          <a:stretch/>
        </p:blipFill>
        <p:spPr>
          <a:xfrm>
            <a:off x="107302" y="141905"/>
            <a:ext cx="11977396" cy="62048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119FBF-940B-48FD-8D6B-7A3CF31DD0F6}"/>
              </a:ext>
            </a:extLst>
          </p:cNvPr>
          <p:cNvSpPr txBox="1"/>
          <p:nvPr/>
        </p:nvSpPr>
        <p:spPr>
          <a:xfrm>
            <a:off x="7941977" y="7122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46C387-6F05-4F69-8F1C-3F28256F03EA}"/>
              </a:ext>
            </a:extLst>
          </p:cNvPr>
          <p:cNvSpPr txBox="1"/>
          <p:nvPr/>
        </p:nvSpPr>
        <p:spPr>
          <a:xfrm>
            <a:off x="5159229" y="23656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CF61D7-B946-4236-94B3-3F0F6DF22DEB}"/>
              </a:ext>
            </a:extLst>
          </p:cNvPr>
          <p:cNvSpPr txBox="1"/>
          <p:nvPr/>
        </p:nvSpPr>
        <p:spPr>
          <a:xfrm>
            <a:off x="964734" y="3059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5BC437-6FD7-4749-991F-74F873E2AADE}"/>
              </a:ext>
            </a:extLst>
          </p:cNvPr>
          <p:cNvSpPr txBox="1"/>
          <p:nvPr/>
        </p:nvSpPr>
        <p:spPr>
          <a:xfrm>
            <a:off x="3206691" y="4139857"/>
            <a:ext cx="3016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32003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268B4-CCD8-4B87-9BC0-1C56DD3BC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from SAT report- spreadsheet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3A4A14-4F8E-42D3-A8D9-DDB2A91B7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2464" y="1906344"/>
            <a:ext cx="10058400" cy="48451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D3A0D5-AB5C-4457-9434-DE4031FC8F32}"/>
              </a:ext>
            </a:extLst>
          </p:cNvPr>
          <p:cNvSpPr txBox="1"/>
          <p:nvPr/>
        </p:nvSpPr>
        <p:spPr>
          <a:xfrm>
            <a:off x="1172464" y="2567031"/>
            <a:ext cx="1050501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Applications will only show in SAT if the ranking has been completed in CART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Information will only be for the selected ranking pool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Need to run report for each fund code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application was ranked in multiple fund codes, then they will show under those ranking pools in SAT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is a good way to review if application was ranked in the correct fund code/ranking pool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Ranking status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Completed – ranked but not submitted- application cannot be selected for funding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Submitted – ranking completed- can be selected for funding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Preapproved – selected for funding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Ranking Score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Shows ranking in order regardless of the priority given in Protracts (High, Medium, Low)</a:t>
            </a:r>
          </a:p>
        </p:txBody>
      </p:sp>
    </p:spTree>
    <p:extLst>
      <p:ext uri="{BB962C8B-B14F-4D97-AF65-F5344CB8AC3E}">
        <p14:creationId xmlns:p14="http://schemas.microsoft.com/office/powerpoint/2010/main" val="3647802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268B4-CCD8-4B87-9BC0-1C56DD3BC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from SAT report- spreadsheet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3A4A14-4F8E-42D3-A8D9-DDB2A91B7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2464" y="1906344"/>
            <a:ext cx="10058400" cy="48451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D3A0D5-AB5C-4457-9434-DE4031FC8F32}"/>
              </a:ext>
            </a:extLst>
          </p:cNvPr>
          <p:cNvSpPr txBox="1"/>
          <p:nvPr/>
        </p:nvSpPr>
        <p:spPr>
          <a:xfrm>
            <a:off x="1172464" y="2600587"/>
            <a:ext cx="1050501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Assessment name – shows which practices are included in the ranking pool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Good tool to check if any practice is missing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Estimated vs. Actual Cost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Estimated cost is the one entered in CART at time of application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Actual cost is the one coming from Protracts when plan is uploaded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396726-22FE-4B6E-B150-54CF6B8361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7450" y="3276089"/>
            <a:ext cx="565785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2814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340</TotalTime>
  <Words>676</Words>
  <Application>Microsoft Office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</vt:lpstr>
      <vt:lpstr>Conservation Desktop   Select Applications  Tool (SAT)</vt:lpstr>
      <vt:lpstr>Select Application Tool (SAT) Overview</vt:lpstr>
      <vt:lpstr>SAT Roles – Link to ProTracts permissions</vt:lpstr>
      <vt:lpstr>Select Applications, Finalize Plan &amp; Contract</vt:lpstr>
      <vt:lpstr>How to export data from SAT</vt:lpstr>
      <vt:lpstr>How to export data from SAT</vt:lpstr>
      <vt:lpstr>PowerPoint Presentation</vt:lpstr>
      <vt:lpstr>Data from SAT report- spreadsheet</vt:lpstr>
      <vt:lpstr>Data from SAT report- spreadsheet</vt:lpstr>
      <vt:lpstr>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Desktop   Select Applications  Tool (SAT)</dc:title>
  <dc:creator>Crespo, Zenik - NRCS, Clarion, PA</dc:creator>
  <cp:lastModifiedBy>White, Lauren - FPAC-NRCS, Harrisburg, PA</cp:lastModifiedBy>
  <cp:revision>10</cp:revision>
  <dcterms:created xsi:type="dcterms:W3CDTF">2022-11-18T19:26:09Z</dcterms:created>
  <dcterms:modified xsi:type="dcterms:W3CDTF">2023-01-23T14:40:48Z</dcterms:modified>
</cp:coreProperties>
</file>