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2" r:id="rId5"/>
    <p:sldMasterId id="2147483689" r:id="rId6"/>
  </p:sldMasterIdLst>
  <p:notesMasterIdLst>
    <p:notesMasterId r:id="rId17"/>
  </p:notesMasterIdLst>
  <p:sldIdLst>
    <p:sldId id="263" r:id="rId7"/>
    <p:sldId id="279" r:id="rId8"/>
    <p:sldId id="267" r:id="rId9"/>
    <p:sldId id="280" r:id="rId10"/>
    <p:sldId id="265" r:id="rId11"/>
    <p:sldId id="285" r:id="rId12"/>
    <p:sldId id="276" r:id="rId13"/>
    <p:sldId id="289" r:id="rId14"/>
    <p:sldId id="281" r:id="rId15"/>
    <p:sldId id="28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1C6503-6B64-B8C3-151E-55357CA66CC6}" name="Nair, Hanish (Pragmatics, Inc)" initials="HN" userId="S::834232@bah.com::1b55eaff-3757-427d-8fa6-b8d86ef91e06" providerId="AD"/>
  <p188:author id="{2765E310-6966-9F8A-80BF-63287665BB1B}" name="Tanniru, Neelima (Element)" initials="TN" userId="S::852390@bah.com::490fc62a-a969-45a3-8acb-aacb4c9d998b" providerId="AD"/>
  <p188:author id="{953D353D-5000-F33A-A3A5-EB07B7581609}" name="Nair, Hanish (Pragmatics, Inc)" initials="NI" userId="S::834232@bah.com::60b82d7d-564b-41c8-9150-a664929de516" providerId="AD"/>
  <p188:author id="{D888314E-18B9-3A23-F667-A58A5210D1E9}" name="Jameel, Wissam [USA]" initials="JW" userId="S::562949@bah.com::6b6da029-ee9d-43bb-a636-471ad5c7b07c" providerId="AD"/>
  <p188:author id="{D027735A-B4BA-9B08-20DD-4464A6A6B1DA}" name="Usher, Dan [USA]" initials="UD" userId="S::519623@bah.com::86803285-4f10-436a-9117-5b7e77bec9cb" providerId="AD"/>
  <p188:author id="{0D41B26A-DE34-69F8-1B44-4E39C61942F2}" name="Kruman, Jeff [USA]" initials="KJ" userId="S::608666@bah.com::8abe1dd2-a5a9-445a-99e2-50679b29a10a" providerId="AD"/>
  <p188:author id="{CEDF9883-CC12-7735-0E7F-42FD45764788}" name="Lowenstein, Mandi [USA]" initials="LM" userId="S::589276@bah.com::de12a3ed-6758-4827-9593-78dfda036286" providerId="AD"/>
  <p188:author id="{AB5DDC8D-48A9-7E04-CE4A-6697F53E5592}" name="Knight, Christi [USA]" initials="KC" userId="S::581000@bah.com::cc3be69f-3019-444a-a7c6-71940ce3d705" providerId="AD"/>
  <p188:author id="{77D511A8-66B6-1DCF-9849-419C5475AD2F}" name="Martha Marr" initials="MM" userId="Martha Marr" providerId="None"/>
  <p188:author id="{82D91CCB-5F4B-78D6-9CEB-A4DEEE195D83}" name="Rubin, Pam [USA]" initials="RP" userId="S::582644@bah.com::e064c0e5-f4c8-43d5-b53e-e418f87a93bf" providerId="AD"/>
  <p188:author id="{5276F0DE-FAD9-A2E3-C0EA-13602DA33264}" name="Miller, Allyson [USA]" initials="AM" userId="S::550619@bah.com::1b0afd21-b928-4f55-8120-a57db4e0f65e" providerId="AD"/>
  <p188:author id="{5D9A0DE8-AC75-5D5E-6752-7E52397A8368}" name="Heyden, Michael [USA]" initials="H[" userId="S::575637@bah.com::6400fe79-4a9c-4eb2-b59e-8cbdc9acda3c" providerId="AD"/>
  <p188:author id="{2E80F1EF-1751-4D8A-7784-5E3E8B2EB349}" name="Phelps, Aaron [USA]" initials="PA" userId="S::537426@bah.com::2ae5c590-5df1-444a-abce-69a511c6054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hael Mitchell" initials="MM" lastIdx="8" clrIdx="0">
    <p:extLst>
      <p:ext uri="{19B8F6BF-5375-455C-9EA6-DF929625EA0E}">
        <p15:presenceInfo xmlns:p15="http://schemas.microsoft.com/office/powerpoint/2012/main" userId="S-1-5-21-4095628063-3556742122-3606576086-185520" providerId="AD"/>
      </p:ext>
    </p:extLst>
  </p:cmAuthor>
  <p:cmAuthor id="2" name="Knight, Christi [USA]" initials="K[" lastIdx="1" clrIdx="1">
    <p:extLst>
      <p:ext uri="{19B8F6BF-5375-455C-9EA6-DF929625EA0E}">
        <p15:presenceInfo xmlns:p15="http://schemas.microsoft.com/office/powerpoint/2012/main" userId="S::581000@bah.com::8fb72b20-051c-446c-bd2f-4d68351ce604" providerId="AD"/>
      </p:ext>
    </p:extLst>
  </p:cmAuthor>
  <p:cmAuthor id="3" name="Ronald Graham" initials="RG" lastIdx="2" clrIdx="2">
    <p:extLst>
      <p:ext uri="{19B8F6BF-5375-455C-9EA6-DF929625EA0E}">
        <p15:presenceInfo xmlns:p15="http://schemas.microsoft.com/office/powerpoint/2012/main" userId="S-1-5-21-4095628063-3556742122-3606576086-816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8/10/relationships/authors" Target="authors.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2415ED-FE2D-4771-8927-1BF9CE3E055F}"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FA7793-F24A-48D2-BA14-594574859426}" type="slidenum">
              <a:rPr lang="en-US" smtClean="0"/>
              <a:t>‹#›</a:t>
            </a:fld>
            <a:endParaRPr lang="en-US"/>
          </a:p>
        </p:txBody>
      </p:sp>
    </p:spTree>
    <p:extLst>
      <p:ext uri="{BB962C8B-B14F-4D97-AF65-F5344CB8AC3E}">
        <p14:creationId xmlns:p14="http://schemas.microsoft.com/office/powerpoint/2010/main" val="307421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7793-F24A-48D2-BA14-594574859426}" type="slidenum">
              <a:rPr lang="en-US" smtClean="0"/>
              <a:t>1</a:t>
            </a:fld>
            <a:endParaRPr lang="en-US"/>
          </a:p>
        </p:txBody>
      </p:sp>
    </p:spTree>
    <p:extLst>
      <p:ext uri="{BB962C8B-B14F-4D97-AF65-F5344CB8AC3E}">
        <p14:creationId xmlns:p14="http://schemas.microsoft.com/office/powerpoint/2010/main" val="1924686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7793-F24A-48D2-BA14-594574859426}" type="slidenum">
              <a:rPr lang="en-US" smtClean="0"/>
              <a:t>2</a:t>
            </a:fld>
            <a:endParaRPr lang="en-US"/>
          </a:p>
        </p:txBody>
      </p:sp>
    </p:spTree>
    <p:extLst>
      <p:ext uri="{BB962C8B-B14F-4D97-AF65-F5344CB8AC3E}">
        <p14:creationId xmlns:p14="http://schemas.microsoft.com/office/powerpoint/2010/main" val="423082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7793-F24A-48D2-BA14-594574859426}" type="slidenum">
              <a:rPr lang="en-US" smtClean="0"/>
              <a:t>3</a:t>
            </a:fld>
            <a:endParaRPr lang="en-US"/>
          </a:p>
        </p:txBody>
      </p:sp>
    </p:spTree>
    <p:extLst>
      <p:ext uri="{BB962C8B-B14F-4D97-AF65-F5344CB8AC3E}">
        <p14:creationId xmlns:p14="http://schemas.microsoft.com/office/powerpoint/2010/main" val="3300348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7793-F24A-48D2-BA14-594574859426}" type="slidenum">
              <a:rPr lang="en-US" smtClean="0"/>
              <a:t>4</a:t>
            </a:fld>
            <a:endParaRPr lang="en-US"/>
          </a:p>
        </p:txBody>
      </p:sp>
    </p:spTree>
    <p:extLst>
      <p:ext uri="{BB962C8B-B14F-4D97-AF65-F5344CB8AC3E}">
        <p14:creationId xmlns:p14="http://schemas.microsoft.com/office/powerpoint/2010/main" val="223313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7793-F24A-48D2-BA14-594574859426}" type="slidenum">
              <a:rPr lang="en-US" smtClean="0"/>
              <a:t>5</a:t>
            </a:fld>
            <a:endParaRPr lang="en-US"/>
          </a:p>
        </p:txBody>
      </p:sp>
    </p:spTree>
    <p:extLst>
      <p:ext uri="{BB962C8B-B14F-4D97-AF65-F5344CB8AC3E}">
        <p14:creationId xmlns:p14="http://schemas.microsoft.com/office/powerpoint/2010/main" val="331969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7793-F24A-48D2-BA14-594574859426}" type="slidenum">
              <a:rPr lang="en-US" smtClean="0"/>
              <a:t>6</a:t>
            </a:fld>
            <a:endParaRPr lang="en-US"/>
          </a:p>
        </p:txBody>
      </p:sp>
    </p:spTree>
    <p:extLst>
      <p:ext uri="{BB962C8B-B14F-4D97-AF65-F5344CB8AC3E}">
        <p14:creationId xmlns:p14="http://schemas.microsoft.com/office/powerpoint/2010/main" val="1511018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7793-F24A-48D2-BA14-594574859426}" type="slidenum">
              <a:rPr lang="en-US" smtClean="0"/>
              <a:t>7</a:t>
            </a:fld>
            <a:endParaRPr lang="en-US"/>
          </a:p>
        </p:txBody>
      </p:sp>
    </p:spTree>
    <p:extLst>
      <p:ext uri="{BB962C8B-B14F-4D97-AF65-F5344CB8AC3E}">
        <p14:creationId xmlns:p14="http://schemas.microsoft.com/office/powerpoint/2010/main" val="3889592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ECFA7793-F24A-48D2-BA14-594574859426}" type="slidenum">
              <a:rPr lang="en-US" smtClean="0"/>
              <a:t>9</a:t>
            </a:fld>
            <a:endParaRPr lang="en-US"/>
          </a:p>
        </p:txBody>
      </p:sp>
    </p:spTree>
    <p:extLst>
      <p:ext uri="{BB962C8B-B14F-4D97-AF65-F5344CB8AC3E}">
        <p14:creationId xmlns:p14="http://schemas.microsoft.com/office/powerpoint/2010/main" val="1560746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C7B52-6DF8-5F4C-EC74-ACE55BD35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C8E617-024E-A456-E802-0BB3835FCF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2000427-C42F-E2E3-5831-A8D32A7499C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a:extLst>
              <a:ext uri="{FF2B5EF4-FFF2-40B4-BE49-F238E27FC236}">
                <a16:creationId xmlns:a16="http://schemas.microsoft.com/office/drawing/2014/main" id="{36165A22-E6B8-528C-B76E-E41795FAEEED}"/>
              </a:ext>
            </a:extLst>
          </p:cNvPr>
          <p:cNvSpPr>
            <a:spLocks noGrp="1"/>
          </p:cNvSpPr>
          <p:nvPr>
            <p:ph type="sldNum" sz="quarter" idx="5"/>
          </p:nvPr>
        </p:nvSpPr>
        <p:spPr/>
        <p:txBody>
          <a:bodyPr/>
          <a:lstStyle/>
          <a:p>
            <a:fld id="{ECFA7793-F24A-48D2-BA14-594574859426}" type="slidenum">
              <a:rPr lang="en-US" smtClean="0"/>
              <a:t>10</a:t>
            </a:fld>
            <a:endParaRPr lang="en-US"/>
          </a:p>
        </p:txBody>
      </p:sp>
    </p:spTree>
    <p:extLst>
      <p:ext uri="{BB962C8B-B14F-4D97-AF65-F5344CB8AC3E}">
        <p14:creationId xmlns:p14="http://schemas.microsoft.com/office/powerpoint/2010/main" val="1977543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CMS title6">
    <p:bg>
      <p:bgPr>
        <a:solidFill>
          <a:schemeClr val="bg1"/>
        </a:solidFill>
        <a:effectLst/>
      </p:bgPr>
    </p:bg>
    <p:spTree>
      <p:nvGrpSpPr>
        <p:cNvPr id="1" name=""/>
        <p:cNvGrpSpPr/>
        <p:nvPr/>
      </p:nvGrpSpPr>
      <p:grpSpPr>
        <a:xfrm>
          <a:off x="0" y="0"/>
          <a:ext cx="0" cy="0"/>
          <a:chOff x="0" y="0"/>
          <a:chExt cx="0" cy="0"/>
        </a:xfrm>
      </p:grpSpPr>
      <p:sp>
        <p:nvSpPr>
          <p:cNvPr id="13" name="TextBox 12"/>
          <p:cNvSpPr txBox="1"/>
          <p:nvPr/>
        </p:nvSpPr>
        <p:spPr>
          <a:xfrm>
            <a:off x="-2224195" y="4928188"/>
            <a:ext cx="184731" cy="369332"/>
          </a:xfrm>
          <a:prstGeom prst="rect">
            <a:avLst/>
          </a:prstGeom>
          <a:noFill/>
        </p:spPr>
        <p:txBody>
          <a:bodyPr wrap="none" rtlCol="0">
            <a:spAutoFit/>
          </a:bodyPr>
          <a:lstStyle/>
          <a:p>
            <a:endParaRPr lang="en-US" sz="1800"/>
          </a:p>
        </p:txBody>
      </p:sp>
      <p:sp>
        <p:nvSpPr>
          <p:cNvPr id="12" name="Title 7"/>
          <p:cNvSpPr>
            <a:spLocks noGrp="1"/>
          </p:cNvSpPr>
          <p:nvPr>
            <p:ph type="title"/>
          </p:nvPr>
        </p:nvSpPr>
        <p:spPr>
          <a:xfrm>
            <a:off x="0" y="-28738"/>
            <a:ext cx="12192000" cy="914400"/>
          </a:xfrm>
        </p:spPr>
        <p:txBody>
          <a:bodyPr/>
          <a:lstStyle/>
          <a:p>
            <a:r>
              <a:rPr lang="en-US"/>
              <a:t>Click to edit Master title style</a:t>
            </a:r>
          </a:p>
        </p:txBody>
      </p:sp>
      <p:sp>
        <p:nvSpPr>
          <p:cNvPr id="8" name="TextBox 7"/>
          <p:cNvSpPr txBox="1"/>
          <p:nvPr/>
        </p:nvSpPr>
        <p:spPr>
          <a:xfrm>
            <a:off x="-2224195" y="4928188"/>
            <a:ext cx="184731" cy="369332"/>
          </a:xfrm>
          <a:prstGeom prst="rect">
            <a:avLst/>
          </a:prstGeom>
          <a:noFill/>
        </p:spPr>
        <p:txBody>
          <a:bodyPr wrap="none" rtlCol="0">
            <a:spAutoFit/>
          </a:bodyPr>
          <a:lstStyle/>
          <a:p>
            <a:endParaRPr lang="en-US" sz="1800"/>
          </a:p>
        </p:txBody>
      </p:sp>
      <p:pic>
        <p:nvPicPr>
          <p:cNvPr id="10" name="Picture 9" descr="The Centers for Medicare and Medicaid logo."/>
          <p:cNvPicPr>
            <a:picLocks noChangeAspect="1"/>
          </p:cNvPicPr>
          <p:nvPr/>
        </p:nvPicPr>
        <p:blipFill>
          <a:blip r:embed="rId2" cstate="print"/>
          <a:stretch>
            <a:fillRect/>
          </a:stretch>
        </p:blipFill>
        <p:spPr>
          <a:xfrm>
            <a:off x="101600" y="2550068"/>
            <a:ext cx="11887200" cy="3088732"/>
          </a:xfrm>
          <a:prstGeom prst="rect">
            <a:avLst/>
          </a:prstGeom>
        </p:spPr>
      </p:pic>
      <p:sp>
        <p:nvSpPr>
          <p:cNvPr id="14" name="Text Placeholder 2"/>
          <p:cNvSpPr>
            <a:spLocks noGrp="1"/>
          </p:cNvSpPr>
          <p:nvPr>
            <p:ph type="body" sz="quarter" idx="10" hasCustomPrompt="1"/>
          </p:nvPr>
        </p:nvSpPr>
        <p:spPr>
          <a:xfrm>
            <a:off x="406400" y="2819400"/>
            <a:ext cx="11379200" cy="1752600"/>
          </a:xfrm>
        </p:spPr>
        <p:txBody>
          <a:bodyPr>
            <a:normAutofit/>
          </a:bodyPr>
          <a:lstStyle>
            <a:lvl1pPr marL="0" indent="0" algn="l">
              <a:buNone/>
              <a:defRPr sz="2400" b="1" i="1">
                <a:solidFill>
                  <a:srgbClr val="084A9C"/>
                </a:solidFill>
              </a:defRPr>
            </a:lvl1pPr>
          </a:lstStyle>
          <a:p>
            <a:pPr algn="l"/>
            <a:r>
              <a:rPr lang="en-US" sz="2400" b="1" i="1">
                <a:solidFill>
                  <a:srgbClr val="084A9C"/>
                </a:solidFill>
              </a:rPr>
              <a:t>Subtitle</a:t>
            </a:r>
          </a:p>
          <a:p>
            <a:pPr algn="l"/>
            <a:endParaRPr lang="en-US" sz="2800" b="0" i="1">
              <a:solidFill>
                <a:srgbClr val="084A9C"/>
              </a:solidFill>
            </a:endParaRPr>
          </a:p>
        </p:txBody>
      </p:sp>
      <p:sp>
        <p:nvSpPr>
          <p:cNvPr id="15" name="Text Placeholder 2"/>
          <p:cNvSpPr>
            <a:spLocks noGrp="1"/>
          </p:cNvSpPr>
          <p:nvPr>
            <p:ph type="body" sz="quarter" idx="11" hasCustomPrompt="1"/>
          </p:nvPr>
        </p:nvSpPr>
        <p:spPr>
          <a:xfrm>
            <a:off x="406400" y="4724400"/>
            <a:ext cx="11379200" cy="838200"/>
          </a:xfrm>
        </p:spPr>
        <p:txBody>
          <a:bodyPr>
            <a:normAutofit/>
          </a:bodyPr>
          <a:lstStyle>
            <a:lvl1pPr marL="0" indent="0" algn="l">
              <a:buNone/>
              <a:defRPr sz="2400" b="1" i="1">
                <a:solidFill>
                  <a:srgbClr val="084A9C"/>
                </a:solidFill>
              </a:defRPr>
            </a:lvl1pPr>
          </a:lstStyle>
          <a:p>
            <a:pPr algn="l"/>
            <a:r>
              <a:rPr lang="en-US" sz="2400" b="0" i="1">
                <a:solidFill>
                  <a:srgbClr val="084A9C"/>
                </a:solidFill>
              </a:rPr>
              <a:t>Presenter/Date</a:t>
            </a:r>
            <a:endParaRPr lang="en-US" sz="2800" b="0" i="1">
              <a:solidFill>
                <a:srgbClr val="084A9C"/>
              </a:solidFill>
            </a:endParaRPr>
          </a:p>
        </p:txBody>
      </p:sp>
    </p:spTree>
    <p:extLst>
      <p:ext uri="{BB962C8B-B14F-4D97-AF65-F5344CB8AC3E}">
        <p14:creationId xmlns:p14="http://schemas.microsoft.com/office/powerpoint/2010/main" val="2894310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MS title6">
    <p:bg>
      <p:bgPr>
        <a:solidFill>
          <a:schemeClr val="bg1"/>
        </a:solidFill>
        <a:effectLst/>
      </p:bgPr>
    </p:bg>
    <p:spTree>
      <p:nvGrpSpPr>
        <p:cNvPr id="1" name=""/>
        <p:cNvGrpSpPr/>
        <p:nvPr/>
      </p:nvGrpSpPr>
      <p:grpSpPr>
        <a:xfrm>
          <a:off x="0" y="0"/>
          <a:ext cx="0" cy="0"/>
          <a:chOff x="0" y="0"/>
          <a:chExt cx="0" cy="0"/>
        </a:xfrm>
      </p:grpSpPr>
      <p:sp>
        <p:nvSpPr>
          <p:cNvPr id="13" name="TextBox 12"/>
          <p:cNvSpPr txBox="1"/>
          <p:nvPr/>
        </p:nvSpPr>
        <p:spPr>
          <a:xfrm>
            <a:off x="-2224195" y="4928188"/>
            <a:ext cx="184731" cy="369332"/>
          </a:xfrm>
          <a:prstGeom prst="rect">
            <a:avLst/>
          </a:prstGeom>
          <a:noFill/>
        </p:spPr>
        <p:txBody>
          <a:bodyPr wrap="none" rtlCol="0">
            <a:spAutoFit/>
          </a:bodyPr>
          <a:lstStyle/>
          <a:p>
            <a:endParaRPr lang="en-US" sz="1800"/>
          </a:p>
        </p:txBody>
      </p:sp>
      <p:sp>
        <p:nvSpPr>
          <p:cNvPr id="12" name="Title 7"/>
          <p:cNvSpPr>
            <a:spLocks noGrp="1"/>
          </p:cNvSpPr>
          <p:nvPr>
            <p:ph type="title"/>
          </p:nvPr>
        </p:nvSpPr>
        <p:spPr>
          <a:xfrm>
            <a:off x="0" y="1371600"/>
            <a:ext cx="12192000" cy="914400"/>
          </a:xfrm>
        </p:spPr>
        <p:txBody>
          <a:bodyPr/>
          <a:lstStyle/>
          <a:p>
            <a:r>
              <a:rPr lang="en-US"/>
              <a:t>Click to edit Master title style</a:t>
            </a:r>
          </a:p>
        </p:txBody>
      </p:sp>
      <p:sp>
        <p:nvSpPr>
          <p:cNvPr id="7" name="Text Placeholder 2"/>
          <p:cNvSpPr>
            <a:spLocks noGrp="1"/>
          </p:cNvSpPr>
          <p:nvPr>
            <p:ph type="body" sz="quarter" idx="10" hasCustomPrompt="1"/>
          </p:nvPr>
        </p:nvSpPr>
        <p:spPr>
          <a:xfrm>
            <a:off x="6604000" y="3048000"/>
            <a:ext cx="4368800" cy="914400"/>
          </a:xfrm>
        </p:spPr>
        <p:txBody>
          <a:bodyPr>
            <a:normAutofit/>
          </a:bodyPr>
          <a:lstStyle>
            <a:lvl1pPr marL="0" indent="0" algn="l">
              <a:buNone/>
              <a:defRPr sz="2400" b="1" i="1">
                <a:solidFill>
                  <a:srgbClr val="084A9C"/>
                </a:solidFill>
              </a:defRPr>
            </a:lvl1pPr>
          </a:lstStyle>
          <a:p>
            <a:pPr algn="l"/>
            <a:r>
              <a:rPr lang="en-US" sz="2400" b="1" i="1">
                <a:solidFill>
                  <a:srgbClr val="084A9C"/>
                </a:solidFill>
              </a:rPr>
              <a:t>Subtitle</a:t>
            </a:r>
          </a:p>
          <a:p>
            <a:pPr algn="l"/>
            <a:endParaRPr lang="en-US" sz="2800" b="0" i="1">
              <a:solidFill>
                <a:srgbClr val="084A9C"/>
              </a:solidFill>
            </a:endParaRPr>
          </a:p>
        </p:txBody>
      </p:sp>
      <p:sp>
        <p:nvSpPr>
          <p:cNvPr id="11" name="Text Placeholder 2"/>
          <p:cNvSpPr>
            <a:spLocks noGrp="1"/>
          </p:cNvSpPr>
          <p:nvPr>
            <p:ph type="body" sz="quarter" idx="11" hasCustomPrompt="1"/>
          </p:nvPr>
        </p:nvSpPr>
        <p:spPr>
          <a:xfrm>
            <a:off x="6604000" y="4191000"/>
            <a:ext cx="4368800" cy="838200"/>
          </a:xfrm>
        </p:spPr>
        <p:txBody>
          <a:bodyPr>
            <a:normAutofit/>
          </a:bodyPr>
          <a:lstStyle>
            <a:lvl1pPr marL="0" indent="0" algn="l">
              <a:buNone/>
              <a:defRPr sz="2400" b="1" i="1">
                <a:solidFill>
                  <a:srgbClr val="084A9C"/>
                </a:solidFill>
              </a:defRPr>
            </a:lvl1pPr>
          </a:lstStyle>
          <a:p>
            <a:pPr algn="l"/>
            <a:r>
              <a:rPr lang="en-US" sz="2400" b="0" i="1">
                <a:solidFill>
                  <a:srgbClr val="084A9C"/>
                </a:solidFill>
              </a:rPr>
              <a:t>Presenter/Date</a:t>
            </a:r>
            <a:endParaRPr lang="en-US" sz="2800" b="0" i="1">
              <a:solidFill>
                <a:srgbClr val="084A9C"/>
              </a:solidFill>
            </a:endParaRPr>
          </a:p>
        </p:txBody>
      </p:sp>
      <p:pic>
        <p:nvPicPr>
          <p:cNvPr id="9" name="Picture 8" descr="The Centers for Medicare and Medicaid logo."/>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3461" y="228600"/>
            <a:ext cx="3536433" cy="914400"/>
          </a:xfrm>
          <a:prstGeom prst="rect">
            <a:avLst/>
          </a:prstGeom>
        </p:spPr>
      </p:pic>
      <p:sp>
        <p:nvSpPr>
          <p:cNvPr id="8" name="TextBox 7"/>
          <p:cNvSpPr txBox="1"/>
          <p:nvPr/>
        </p:nvSpPr>
        <p:spPr>
          <a:xfrm>
            <a:off x="-2224195" y="4928188"/>
            <a:ext cx="184731" cy="369332"/>
          </a:xfrm>
          <a:prstGeom prst="rect">
            <a:avLst/>
          </a:prstGeom>
          <a:noFill/>
        </p:spPr>
        <p:txBody>
          <a:bodyPr wrap="none" rtlCol="0">
            <a:spAutoFit/>
          </a:bodyPr>
          <a:lstStyle/>
          <a:p>
            <a:endParaRPr lang="en-US" sz="1800"/>
          </a:p>
        </p:txBody>
      </p:sp>
    </p:spTree>
    <p:extLst>
      <p:ext uri="{BB962C8B-B14F-4D97-AF65-F5344CB8AC3E}">
        <p14:creationId xmlns:p14="http://schemas.microsoft.com/office/powerpoint/2010/main" val="2641134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CMS content2">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12192000" cy="914400"/>
          </a:xfrm>
          <a:prstGeom prst="rect">
            <a:avLst/>
          </a:prstGeom>
          <a:solidFill>
            <a:srgbClr val="084A9C"/>
          </a:solidFill>
          <a:effectLst>
            <a:outerShdw dist="76200" dir="5640000" algn="tl" rotWithShape="0">
              <a:srgbClr val="FFD004"/>
            </a:outerShdw>
          </a:effectLst>
        </p:spPr>
        <p:txBody>
          <a:bodyPr/>
          <a:lstStyle>
            <a:lvl1pPr>
              <a:defRPr>
                <a:solidFill>
                  <a:schemeClr val="bg1"/>
                </a:solidFill>
              </a:defRPr>
            </a:lvl1pPr>
          </a:lstStyle>
          <a:p>
            <a:r>
              <a:rPr lang="en-US"/>
              <a:t>Click to edit Master title style</a:t>
            </a:r>
          </a:p>
        </p:txBody>
      </p:sp>
      <p:sp>
        <p:nvSpPr>
          <p:cNvPr id="6" name="Content Placeholder 2"/>
          <p:cNvSpPr>
            <a:spLocks noGrp="1"/>
          </p:cNvSpPr>
          <p:nvPr>
            <p:ph idx="1"/>
          </p:nvPr>
        </p:nvSpPr>
        <p:spPr>
          <a:xfrm>
            <a:off x="609600" y="1371600"/>
            <a:ext cx="10972800"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a:xfrm>
            <a:off x="9347200" y="6492875"/>
            <a:ext cx="2844800" cy="365125"/>
          </a:xfrm>
        </p:spPr>
        <p:txBody>
          <a:bodyPr/>
          <a:lstStyle/>
          <a:p>
            <a:fld id="{0137C6E4-1F27-4588-8D26-0529C8944BC2}" type="slidenum">
              <a:rPr lang="en-US" smtClean="0"/>
              <a:t>‹#›</a:t>
            </a:fld>
            <a:endParaRPr lang="en-US"/>
          </a:p>
        </p:txBody>
      </p:sp>
      <p:sp>
        <p:nvSpPr>
          <p:cNvPr id="7" name="Date Placeholder 7"/>
          <p:cNvSpPr txBox="1">
            <a:spLocks/>
          </p:cNvSpPr>
          <p:nvPr/>
        </p:nvSpPr>
        <p:spPr>
          <a:xfrm>
            <a:off x="0" y="6492875"/>
            <a:ext cx="9956800" cy="365125"/>
          </a:xfrm>
          <a:prstGeom prst="rect">
            <a:avLst/>
          </a:prstGeom>
        </p:spPr>
        <p:txBody>
          <a:bodyPr anchor="ctr"/>
          <a:lstStyle>
            <a:lvl1pPr algn="l">
              <a:defRPr sz="800">
                <a:solidFill>
                  <a:schemeClr val="tx1">
                    <a:tint val="75000"/>
                  </a:schemeClr>
                </a:solidFill>
              </a:defRPr>
            </a:lvl1pPr>
          </a:lstStyle>
          <a:p>
            <a:pPr>
              <a:defRPr/>
            </a:pPr>
            <a:r>
              <a:rPr lang="en-US" sz="800">
                <a:solidFill>
                  <a:prstClr val="black"/>
                </a:solidFill>
                <a:ea typeface="MS PGothic" panose="020B0600070205080204" pitchFamily="34" charset="-128"/>
              </a:rPr>
              <a:t>INFORMATION NOT RELEASABLE TO THE PUBLIC UNLESS AUTHORIZED BY LAW:  This information has not been publicly disclosed and may be privileged and confidential.  It is for internal government use only and must not be disseminated, distributed, or copied to persons not authorized to receive the information.  Unauthorized disclosure may result in prosecution to the full extent of the law.</a:t>
            </a:r>
          </a:p>
        </p:txBody>
      </p:sp>
    </p:spTree>
    <p:extLst>
      <p:ext uri="{BB962C8B-B14F-4D97-AF65-F5344CB8AC3E}">
        <p14:creationId xmlns:p14="http://schemas.microsoft.com/office/powerpoint/2010/main" val="19494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MS content2">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10972800"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p:cNvSpPr>
            <a:spLocks noGrp="1"/>
          </p:cNvSpPr>
          <p:nvPr>
            <p:ph type="title"/>
          </p:nvPr>
        </p:nvSpPr>
        <p:spPr>
          <a:xfrm>
            <a:off x="0" y="0"/>
            <a:ext cx="12192000" cy="914400"/>
          </a:xfrm>
          <a:prstGeom prst="rect">
            <a:avLst/>
          </a:prstGeom>
          <a:solidFill>
            <a:srgbClr val="FFD004"/>
          </a:solidFill>
          <a:effectLst>
            <a:outerShdw dist="76200" dir="5640000" algn="tl" rotWithShape="0">
              <a:srgbClr val="084A9C"/>
            </a:outerShdw>
          </a:effectLst>
        </p:spPr>
        <p:txBody>
          <a:bodyPr vert="horz" lIns="91440" tIns="45720" rIns="91440" bIns="45720" rtlCol="0" anchor="ctr">
            <a:noAutofit/>
          </a:bodyPr>
          <a:lstStyle/>
          <a:p>
            <a:r>
              <a:rPr lang="en-US"/>
              <a:t>Click to edit Master title style</a:t>
            </a:r>
          </a:p>
        </p:txBody>
      </p:sp>
      <p:sp>
        <p:nvSpPr>
          <p:cNvPr id="4" name="Slide Number Placeholder 3"/>
          <p:cNvSpPr>
            <a:spLocks noGrp="1"/>
          </p:cNvSpPr>
          <p:nvPr>
            <p:ph type="sldNum" sz="quarter" idx="10"/>
          </p:nvPr>
        </p:nvSpPr>
        <p:spPr/>
        <p:txBody>
          <a:bodyPr/>
          <a:lstStyle/>
          <a:p>
            <a:fld id="{0137C6E4-1F27-4588-8D26-0529C8944BC2}" type="slidenum">
              <a:rPr lang="en-US" smtClean="0"/>
              <a:t>‹#›</a:t>
            </a:fld>
            <a:endParaRPr lang="en-US"/>
          </a:p>
        </p:txBody>
      </p:sp>
    </p:spTree>
    <p:extLst>
      <p:ext uri="{BB962C8B-B14F-4D97-AF65-F5344CB8AC3E}">
        <p14:creationId xmlns:p14="http://schemas.microsoft.com/office/powerpoint/2010/main" val="308181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MS title6">
    <p:spTree>
      <p:nvGrpSpPr>
        <p:cNvPr id="1" name=""/>
        <p:cNvGrpSpPr/>
        <p:nvPr/>
      </p:nvGrpSpPr>
      <p:grpSpPr>
        <a:xfrm>
          <a:off x="0" y="0"/>
          <a:ext cx="0" cy="0"/>
          <a:chOff x="0" y="0"/>
          <a:chExt cx="0" cy="0"/>
        </a:xfrm>
      </p:grpSpPr>
      <p:sp>
        <p:nvSpPr>
          <p:cNvPr id="13" name="TextBox 12"/>
          <p:cNvSpPr txBox="1"/>
          <p:nvPr/>
        </p:nvSpPr>
        <p:spPr>
          <a:xfrm>
            <a:off x="-2224195" y="4928188"/>
            <a:ext cx="184731" cy="369332"/>
          </a:xfrm>
          <a:prstGeom prst="rect">
            <a:avLst/>
          </a:prstGeom>
          <a:noFill/>
        </p:spPr>
        <p:txBody>
          <a:bodyPr wrap="none" rtlCol="0">
            <a:spAutoFit/>
          </a:bodyPr>
          <a:lstStyle/>
          <a:p>
            <a:endParaRPr lang="en-US" sz="1800"/>
          </a:p>
        </p:txBody>
      </p:sp>
      <p:sp>
        <p:nvSpPr>
          <p:cNvPr id="12" name="Title 7"/>
          <p:cNvSpPr>
            <a:spLocks noGrp="1"/>
          </p:cNvSpPr>
          <p:nvPr>
            <p:ph type="title"/>
          </p:nvPr>
        </p:nvSpPr>
        <p:spPr>
          <a:xfrm>
            <a:off x="0" y="-28738"/>
            <a:ext cx="12192000" cy="914400"/>
          </a:xfrm>
        </p:spPr>
        <p:txBody>
          <a:bodyPr/>
          <a:lstStyle>
            <a:lvl1pPr>
              <a:defRPr/>
            </a:lvl1pPr>
          </a:lstStyle>
          <a:p>
            <a:r>
              <a:rPr lang="en-US"/>
              <a:t>Click to edit Master title style</a:t>
            </a:r>
          </a:p>
        </p:txBody>
      </p:sp>
      <p:sp>
        <p:nvSpPr>
          <p:cNvPr id="8" name="TextBox 7"/>
          <p:cNvSpPr txBox="1"/>
          <p:nvPr userDrawn="1"/>
        </p:nvSpPr>
        <p:spPr>
          <a:xfrm>
            <a:off x="-2224195" y="4928188"/>
            <a:ext cx="184731" cy="369332"/>
          </a:xfrm>
          <a:prstGeom prst="rect">
            <a:avLst/>
          </a:prstGeom>
          <a:noFill/>
        </p:spPr>
        <p:txBody>
          <a:bodyPr wrap="none" rtlCol="0">
            <a:spAutoFit/>
          </a:bodyPr>
          <a:lstStyle/>
          <a:p>
            <a:endParaRPr lang="en-US" sz="1800"/>
          </a:p>
        </p:txBody>
      </p:sp>
      <p:pic>
        <p:nvPicPr>
          <p:cNvPr id="10" name="Picture 9" descr="The Centers for Medicare and Medicaid logo."/>
          <p:cNvPicPr>
            <a:picLocks noChangeAspect="1"/>
          </p:cNvPicPr>
          <p:nvPr userDrawn="1"/>
        </p:nvPicPr>
        <p:blipFill>
          <a:blip r:embed="rId2" cstate="print"/>
          <a:stretch>
            <a:fillRect/>
          </a:stretch>
        </p:blipFill>
        <p:spPr>
          <a:xfrm>
            <a:off x="101600" y="2550068"/>
            <a:ext cx="11887200" cy="3088732"/>
          </a:xfrm>
          <a:prstGeom prst="rect">
            <a:avLst/>
          </a:prstGeom>
        </p:spPr>
      </p:pic>
      <p:sp>
        <p:nvSpPr>
          <p:cNvPr id="14" name="Text Placeholder 2"/>
          <p:cNvSpPr>
            <a:spLocks noGrp="1"/>
          </p:cNvSpPr>
          <p:nvPr>
            <p:ph type="body" sz="quarter" idx="10" hasCustomPrompt="1"/>
          </p:nvPr>
        </p:nvSpPr>
        <p:spPr>
          <a:xfrm>
            <a:off x="406400" y="2819400"/>
            <a:ext cx="11379200" cy="1752600"/>
          </a:xfrm>
        </p:spPr>
        <p:txBody>
          <a:bodyPr>
            <a:normAutofit/>
          </a:bodyPr>
          <a:lstStyle>
            <a:lvl1pPr marL="0" indent="0" algn="l">
              <a:buNone/>
              <a:defRPr sz="2400" b="1" i="1">
                <a:solidFill>
                  <a:srgbClr val="084A9C"/>
                </a:solidFill>
              </a:defRPr>
            </a:lvl1pPr>
          </a:lstStyle>
          <a:p>
            <a:pPr algn="l"/>
            <a:r>
              <a:rPr lang="en-US" sz="2400" b="1" i="1">
                <a:solidFill>
                  <a:srgbClr val="084A9C"/>
                </a:solidFill>
              </a:rPr>
              <a:t>Subtitle</a:t>
            </a:r>
          </a:p>
          <a:p>
            <a:pPr algn="l"/>
            <a:endParaRPr lang="en-US" sz="2800" b="0" i="1">
              <a:solidFill>
                <a:srgbClr val="084A9C"/>
              </a:solidFill>
            </a:endParaRPr>
          </a:p>
        </p:txBody>
      </p:sp>
      <p:sp>
        <p:nvSpPr>
          <p:cNvPr id="15" name="Text Placeholder 2"/>
          <p:cNvSpPr>
            <a:spLocks noGrp="1"/>
          </p:cNvSpPr>
          <p:nvPr>
            <p:ph type="body" sz="quarter" idx="11" hasCustomPrompt="1"/>
          </p:nvPr>
        </p:nvSpPr>
        <p:spPr>
          <a:xfrm>
            <a:off x="406400" y="4724400"/>
            <a:ext cx="11379200" cy="838200"/>
          </a:xfrm>
        </p:spPr>
        <p:txBody>
          <a:bodyPr>
            <a:normAutofit/>
          </a:bodyPr>
          <a:lstStyle>
            <a:lvl1pPr marL="0" indent="0" algn="l">
              <a:buNone/>
              <a:defRPr sz="2400" b="1" i="1">
                <a:solidFill>
                  <a:srgbClr val="084A9C"/>
                </a:solidFill>
              </a:defRPr>
            </a:lvl1pPr>
          </a:lstStyle>
          <a:p>
            <a:pPr algn="l"/>
            <a:r>
              <a:rPr lang="en-US" sz="2400" b="0" i="1">
                <a:solidFill>
                  <a:srgbClr val="084A9C"/>
                </a:solidFill>
              </a:rPr>
              <a:t>Presenter/Date</a:t>
            </a:r>
            <a:endParaRPr lang="en-US" sz="2800" b="0" i="1">
              <a:solidFill>
                <a:srgbClr val="084A9C"/>
              </a:solidFill>
            </a:endParaRPr>
          </a:p>
        </p:txBody>
      </p:sp>
    </p:spTree>
    <p:extLst>
      <p:ext uri="{BB962C8B-B14F-4D97-AF65-F5344CB8AC3E}">
        <p14:creationId xmlns:p14="http://schemas.microsoft.com/office/powerpoint/2010/main" val="4252715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MS title6">
    <p:spTree>
      <p:nvGrpSpPr>
        <p:cNvPr id="1" name=""/>
        <p:cNvGrpSpPr/>
        <p:nvPr/>
      </p:nvGrpSpPr>
      <p:grpSpPr>
        <a:xfrm>
          <a:off x="0" y="0"/>
          <a:ext cx="0" cy="0"/>
          <a:chOff x="0" y="0"/>
          <a:chExt cx="0" cy="0"/>
        </a:xfrm>
      </p:grpSpPr>
      <p:sp>
        <p:nvSpPr>
          <p:cNvPr id="13" name="TextBox 12"/>
          <p:cNvSpPr txBox="1"/>
          <p:nvPr/>
        </p:nvSpPr>
        <p:spPr>
          <a:xfrm>
            <a:off x="-2224195" y="4928188"/>
            <a:ext cx="184731" cy="369332"/>
          </a:xfrm>
          <a:prstGeom prst="rect">
            <a:avLst/>
          </a:prstGeom>
          <a:noFill/>
        </p:spPr>
        <p:txBody>
          <a:bodyPr wrap="none" rtlCol="0">
            <a:spAutoFit/>
          </a:bodyPr>
          <a:lstStyle/>
          <a:p>
            <a:endParaRPr lang="en-US" sz="1800"/>
          </a:p>
        </p:txBody>
      </p:sp>
      <p:sp>
        <p:nvSpPr>
          <p:cNvPr id="12" name="Title 7"/>
          <p:cNvSpPr>
            <a:spLocks noGrp="1"/>
          </p:cNvSpPr>
          <p:nvPr>
            <p:ph type="title"/>
          </p:nvPr>
        </p:nvSpPr>
        <p:spPr>
          <a:xfrm>
            <a:off x="0" y="1371600"/>
            <a:ext cx="12192000" cy="914400"/>
          </a:xfrm>
        </p:spPr>
        <p:txBody>
          <a:bodyPr/>
          <a:lstStyle/>
          <a:p>
            <a:r>
              <a:rPr lang="en-US"/>
              <a:t>Click to edit Master title style</a:t>
            </a:r>
          </a:p>
        </p:txBody>
      </p:sp>
      <p:sp>
        <p:nvSpPr>
          <p:cNvPr id="7" name="Text Placeholder 2"/>
          <p:cNvSpPr>
            <a:spLocks noGrp="1"/>
          </p:cNvSpPr>
          <p:nvPr>
            <p:ph type="body" sz="quarter" idx="10" hasCustomPrompt="1"/>
          </p:nvPr>
        </p:nvSpPr>
        <p:spPr>
          <a:xfrm>
            <a:off x="6604000" y="3048000"/>
            <a:ext cx="4368800" cy="914400"/>
          </a:xfrm>
        </p:spPr>
        <p:txBody>
          <a:bodyPr>
            <a:normAutofit/>
          </a:bodyPr>
          <a:lstStyle>
            <a:lvl1pPr marL="0" indent="0" algn="l">
              <a:buNone/>
              <a:defRPr sz="2400" b="1" i="1">
                <a:solidFill>
                  <a:srgbClr val="084A9C"/>
                </a:solidFill>
              </a:defRPr>
            </a:lvl1pPr>
          </a:lstStyle>
          <a:p>
            <a:pPr algn="l"/>
            <a:r>
              <a:rPr lang="en-US" sz="2400" b="1" i="1">
                <a:solidFill>
                  <a:srgbClr val="084A9C"/>
                </a:solidFill>
              </a:rPr>
              <a:t>Subtitle</a:t>
            </a:r>
          </a:p>
          <a:p>
            <a:pPr algn="l"/>
            <a:endParaRPr lang="en-US" sz="2800" b="0" i="1">
              <a:solidFill>
                <a:srgbClr val="084A9C"/>
              </a:solidFill>
            </a:endParaRPr>
          </a:p>
        </p:txBody>
      </p:sp>
      <p:sp>
        <p:nvSpPr>
          <p:cNvPr id="11" name="Text Placeholder 2"/>
          <p:cNvSpPr>
            <a:spLocks noGrp="1"/>
          </p:cNvSpPr>
          <p:nvPr>
            <p:ph type="body" sz="quarter" idx="11" hasCustomPrompt="1"/>
          </p:nvPr>
        </p:nvSpPr>
        <p:spPr>
          <a:xfrm>
            <a:off x="6604000" y="4191000"/>
            <a:ext cx="4368800" cy="838200"/>
          </a:xfrm>
        </p:spPr>
        <p:txBody>
          <a:bodyPr>
            <a:normAutofit/>
          </a:bodyPr>
          <a:lstStyle>
            <a:lvl1pPr marL="0" indent="0" algn="l">
              <a:buNone/>
              <a:defRPr sz="2400" b="1" i="1">
                <a:solidFill>
                  <a:srgbClr val="084A9C"/>
                </a:solidFill>
              </a:defRPr>
            </a:lvl1pPr>
          </a:lstStyle>
          <a:p>
            <a:pPr algn="l"/>
            <a:r>
              <a:rPr lang="en-US" sz="2400" b="0" i="1">
                <a:solidFill>
                  <a:srgbClr val="084A9C"/>
                </a:solidFill>
              </a:rPr>
              <a:t>Presenter/Date</a:t>
            </a:r>
            <a:endParaRPr lang="en-US" sz="2800" b="0" i="1">
              <a:solidFill>
                <a:srgbClr val="084A9C"/>
              </a:solidFill>
            </a:endParaRPr>
          </a:p>
        </p:txBody>
      </p:sp>
      <p:pic>
        <p:nvPicPr>
          <p:cNvPr id="9" name="Picture 8" descr="The Centers for Medicare and Medicaid logo."/>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3461" y="228600"/>
            <a:ext cx="3536433" cy="914400"/>
          </a:xfrm>
          <a:prstGeom prst="rect">
            <a:avLst/>
          </a:prstGeom>
        </p:spPr>
      </p:pic>
      <p:sp>
        <p:nvSpPr>
          <p:cNvPr id="8" name="TextBox 7"/>
          <p:cNvSpPr txBox="1"/>
          <p:nvPr userDrawn="1"/>
        </p:nvSpPr>
        <p:spPr>
          <a:xfrm>
            <a:off x="-2224195" y="4928188"/>
            <a:ext cx="184731" cy="369332"/>
          </a:xfrm>
          <a:prstGeom prst="rect">
            <a:avLst/>
          </a:prstGeom>
          <a:noFill/>
        </p:spPr>
        <p:txBody>
          <a:bodyPr wrap="none" rtlCol="0">
            <a:spAutoFit/>
          </a:bodyPr>
          <a:lstStyle/>
          <a:p>
            <a:endParaRPr lang="en-US" sz="1800"/>
          </a:p>
        </p:txBody>
      </p:sp>
    </p:spTree>
    <p:extLst>
      <p:ext uri="{BB962C8B-B14F-4D97-AF65-F5344CB8AC3E}">
        <p14:creationId xmlns:p14="http://schemas.microsoft.com/office/powerpoint/2010/main" val="388654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MS content2">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12192000" cy="914400"/>
          </a:xfrm>
          <a:prstGeom prst="rect">
            <a:avLst/>
          </a:prstGeom>
          <a:solidFill>
            <a:srgbClr val="084A9C"/>
          </a:solidFill>
          <a:effectLst>
            <a:outerShdw dist="76200" dir="5640000" algn="tl" rotWithShape="0">
              <a:srgbClr val="FFD004"/>
            </a:outerShdw>
          </a:effectLst>
        </p:spPr>
        <p:txBody>
          <a:bodyPr/>
          <a:lstStyle>
            <a:lvl1pPr>
              <a:defRPr>
                <a:solidFill>
                  <a:schemeClr val="bg1"/>
                </a:solidFill>
              </a:defRPr>
            </a:lvl1pPr>
          </a:lstStyle>
          <a:p>
            <a:r>
              <a:rPr lang="en-US"/>
              <a:t>Click to edit Master title style</a:t>
            </a:r>
          </a:p>
        </p:txBody>
      </p:sp>
      <p:sp>
        <p:nvSpPr>
          <p:cNvPr id="6" name="Content Placeholder 2"/>
          <p:cNvSpPr>
            <a:spLocks noGrp="1"/>
          </p:cNvSpPr>
          <p:nvPr>
            <p:ph idx="1"/>
          </p:nvPr>
        </p:nvSpPr>
        <p:spPr>
          <a:xfrm>
            <a:off x="609600" y="1371601"/>
            <a:ext cx="10972800" cy="4754564"/>
          </a:xfrm>
        </p:spPr>
        <p:txBody>
          <a:bodyPr/>
          <a:lstStyle>
            <a:lvl1pPr marL="342900" indent="-342900">
              <a:buClr>
                <a:srgbClr val="0B1F65"/>
              </a:buClr>
              <a:buFont typeface="Webdings" panose="05030102010509060703" pitchFamily="18" charset="2"/>
              <a:buChar char="4"/>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8185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MS content2">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600"/>
            <a:ext cx="10972800"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p:cNvSpPr>
            <a:spLocks noGrp="1"/>
          </p:cNvSpPr>
          <p:nvPr>
            <p:ph type="title"/>
          </p:nvPr>
        </p:nvSpPr>
        <p:spPr>
          <a:xfrm>
            <a:off x="0" y="0"/>
            <a:ext cx="12192000" cy="914400"/>
          </a:xfrm>
          <a:prstGeom prst="rect">
            <a:avLst/>
          </a:prstGeom>
          <a:solidFill>
            <a:srgbClr val="FFD004"/>
          </a:solidFill>
          <a:effectLst>
            <a:outerShdw dist="76200" dir="5640000" algn="tl" rotWithShape="0">
              <a:srgbClr val="084A9C"/>
            </a:outerShdw>
          </a:effectLst>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154280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CMS content2">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371599"/>
            <a:ext cx="10972800" cy="4754880"/>
          </a:xfrm>
        </p:spPr>
        <p:txBody>
          <a:bodyPr/>
          <a:lstStyle>
            <a:lvl1pPr marL="342900" indent="-342900">
              <a:buFont typeface="Wingdings" panose="05000000000000000000" pitchFamily="2" charset="2"/>
              <a:buChar char="§"/>
              <a:defRPr/>
            </a:lvl1pPr>
            <a:lvl2pPr marL="742950" indent="-285750">
              <a:buFont typeface="Arial" panose="020B0604020202020204" pitchFamily="34" charset="0"/>
              <a:buChar char="•"/>
              <a:defRPr/>
            </a:lvl2pPr>
            <a:lvl3pPr marL="1143000" indent="-228600">
              <a:buSzPct val="50000"/>
              <a:buFont typeface="Wingdings" panose="05000000000000000000" pitchFamily="2" charset="2"/>
              <a:buChar char="q"/>
              <a:defRPr/>
            </a:lvl3pPr>
            <a:lvl4pPr marL="1371600" indent="0">
              <a:buNone/>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Placeholder 8"/>
          <p:cNvSpPr>
            <a:spLocks noGrp="1"/>
          </p:cNvSpPr>
          <p:nvPr>
            <p:ph type="title"/>
          </p:nvPr>
        </p:nvSpPr>
        <p:spPr>
          <a:xfrm>
            <a:off x="0" y="0"/>
            <a:ext cx="12192000" cy="914400"/>
          </a:xfrm>
          <a:prstGeom prst="rect">
            <a:avLst/>
          </a:prstGeom>
          <a:solidFill>
            <a:srgbClr val="084A9C"/>
          </a:solidFill>
          <a:effectLst>
            <a:outerShdw dist="76200" dir="5640000" algn="tl" rotWithShape="0">
              <a:srgbClr val="084A9C"/>
            </a:outerShdw>
          </a:effectLst>
        </p:spPr>
        <p:txBody>
          <a:bodyPr vert="horz" lIns="91440" tIns="45720" rIns="91440" bIns="45720" rtlCol="0" anchor="ctr">
            <a:noAutofit/>
          </a:bodyPr>
          <a:lstStyle>
            <a:lvl1pPr>
              <a:defRPr sz="3600">
                <a:solidFill>
                  <a:schemeClr val="bg1"/>
                </a:solidFill>
              </a:defRPr>
            </a:lvl1pPr>
          </a:lstStyle>
          <a:p>
            <a:r>
              <a:rPr lang="en-US"/>
              <a:t>Click to edit Master title style</a:t>
            </a:r>
          </a:p>
        </p:txBody>
      </p:sp>
    </p:spTree>
    <p:extLst>
      <p:ext uri="{BB962C8B-B14F-4D97-AF65-F5344CB8AC3E}">
        <p14:creationId xmlns:p14="http://schemas.microsoft.com/office/powerpoint/2010/main" val="3275394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12648" y="1371600"/>
            <a:ext cx="10972800"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0578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037138"/>
            <a:ext cx="12192000" cy="741362"/>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88E952E-8B9B-C749-83A2-ECB72555933D}" type="datetimeFigureOut">
              <a:rPr lang="en-US" smtClean="0"/>
              <a:pPr/>
              <a:t>9/16/2026</a:t>
            </a:fld>
            <a:endParaRPr lang="en-US"/>
          </a:p>
        </p:txBody>
      </p:sp>
    </p:spTree>
    <p:extLst>
      <p:ext uri="{BB962C8B-B14F-4D97-AF65-F5344CB8AC3E}">
        <p14:creationId xmlns:p14="http://schemas.microsoft.com/office/powerpoint/2010/main" val="58077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0" name="Rectangle 9"/>
          <p:cNvSpPr/>
          <p:nvPr userDrawn="1"/>
        </p:nvSpPr>
        <p:spPr>
          <a:xfrm>
            <a:off x="0" y="0"/>
            <a:ext cx="12192000" cy="552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96500" y="6035929"/>
            <a:ext cx="1841500" cy="640842"/>
          </a:xfrm>
          <a:prstGeom prst="rect">
            <a:avLst/>
          </a:prstGeom>
        </p:spPr>
      </p:pic>
      <p:sp>
        <p:nvSpPr>
          <p:cNvPr id="3" name="Text Placeholder 2"/>
          <p:cNvSpPr>
            <a:spLocks noGrp="1"/>
          </p:cNvSpPr>
          <p:nvPr>
            <p:ph type="body" sz="quarter" idx="10"/>
          </p:nvPr>
        </p:nvSpPr>
        <p:spPr>
          <a:xfrm>
            <a:off x="295564" y="5830094"/>
            <a:ext cx="8764588" cy="1052512"/>
          </a:xfrm>
          <a:prstGeom prst="rect">
            <a:avLst/>
          </a:prstGeom>
        </p:spPr>
        <p:txBody>
          <a:bodyPr/>
          <a:lstStyle>
            <a:lvl1pPr marL="0" indent="0">
              <a:buNone/>
              <a:defRPr sz="4400" b="1">
                <a:solidFill>
                  <a:schemeClr val="bg1"/>
                </a:solidFill>
                <a:latin typeface="Avenir Book" charset="0"/>
                <a:ea typeface="Avenir Book" charset="0"/>
                <a:cs typeface="Avenir Book" charset="0"/>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DCA8F568-34E8-4320-8AF9-DF45D025AB1D}"/>
              </a:ext>
            </a:extLst>
          </p:cNvPr>
          <p:cNvSpPr>
            <a:spLocks noGrp="1"/>
          </p:cNvSpPr>
          <p:nvPr>
            <p:ph sz="quarter" idx="11"/>
          </p:nvPr>
        </p:nvSpPr>
        <p:spPr>
          <a:xfrm>
            <a:off x="295275" y="295275"/>
            <a:ext cx="11642725" cy="5029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4171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reserve="1" userDrawn="1">
  <p:cSld name="1_Custom Layout">
    <p:spTree>
      <p:nvGrpSpPr>
        <p:cNvPr id="1" name="Shape 16"/>
        <p:cNvGrpSpPr/>
        <p:nvPr/>
      </p:nvGrpSpPr>
      <p:grpSpPr>
        <a:xfrm>
          <a:off x="0" y="0"/>
          <a:ext cx="0" cy="0"/>
          <a:chOff x="0" y="0"/>
          <a:chExt cx="0" cy="0"/>
        </a:xfrm>
      </p:grpSpPr>
      <p:sp>
        <p:nvSpPr>
          <p:cNvPr id="17" name="Google Shape;17;p3"/>
          <p:cNvSpPr/>
          <p:nvPr/>
        </p:nvSpPr>
        <p:spPr>
          <a:xfrm>
            <a:off x="0" y="0"/>
            <a:ext cx="12192000" cy="5524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8" name="Google Shape;18;p3"/>
          <p:cNvPicPr preferRelativeResize="0"/>
          <p:nvPr/>
        </p:nvPicPr>
        <p:blipFill rotWithShape="1">
          <a:blip r:embed="rId2">
            <a:alphaModFix/>
          </a:blip>
          <a:srcRect/>
          <a:stretch/>
        </p:blipFill>
        <p:spPr>
          <a:xfrm>
            <a:off x="10096500" y="6035929"/>
            <a:ext cx="1841500" cy="640842"/>
          </a:xfrm>
          <a:prstGeom prst="rect">
            <a:avLst/>
          </a:prstGeom>
          <a:noFill/>
          <a:ln>
            <a:noFill/>
          </a:ln>
        </p:spPr>
      </p:pic>
      <p:sp>
        <p:nvSpPr>
          <p:cNvPr id="19" name="Google Shape;19;p3"/>
          <p:cNvSpPr txBox="1">
            <a:spLocks noGrp="1"/>
          </p:cNvSpPr>
          <p:nvPr>
            <p:ph type="body" idx="1"/>
          </p:nvPr>
        </p:nvSpPr>
        <p:spPr>
          <a:xfrm>
            <a:off x="295564" y="5830094"/>
            <a:ext cx="8764588" cy="10525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400"/>
              <a:buFont typeface="Arial"/>
              <a:buNone/>
              <a:defRPr sz="4400" b="1" i="0" u="none" strike="noStrike" cap="none">
                <a:solidFill>
                  <a:schemeClr val="lt1"/>
                </a:solidFill>
                <a:latin typeface="Avenir"/>
                <a:ea typeface="Avenir"/>
                <a:cs typeface="Avenir"/>
                <a:sym typeface="Avenir"/>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53938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MS content2">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215488"/>
            <a:ext cx="10972800" cy="4910680"/>
          </a:xfrm>
        </p:spPr>
        <p:txBody>
          <a:bodyPr>
            <a:normAutofit/>
          </a:bodyPr>
          <a:lstStyle>
            <a:lvl1pPr>
              <a:defRPr sz="18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a:xfrm>
            <a:off x="1656678" y="6492880"/>
            <a:ext cx="2844800" cy="365125"/>
          </a:xfrm>
          <a:prstGeom prst="rect">
            <a:avLst/>
          </a:prstGeom>
        </p:spPr>
        <p:txBody>
          <a:bodyPr/>
          <a:lstStyle/>
          <a:p>
            <a:endParaRPr lang="en-US">
              <a:solidFill>
                <a:prstClr val="black">
                  <a:tint val="75000"/>
                </a:prstClr>
              </a:solidFill>
            </a:endParaRPr>
          </a:p>
        </p:txBody>
      </p:sp>
      <p:sp>
        <p:nvSpPr>
          <p:cNvPr id="7" name="Title 1"/>
          <p:cNvSpPr>
            <a:spLocks noGrp="1"/>
          </p:cNvSpPr>
          <p:nvPr>
            <p:ph type="title"/>
          </p:nvPr>
        </p:nvSpPr>
        <p:spPr>
          <a:xfrm>
            <a:off x="0" y="5"/>
            <a:ext cx="12192000" cy="981307"/>
          </a:xfrm>
        </p:spPr>
        <p:txBody>
          <a:bodyPr/>
          <a:lstStyle>
            <a:lvl1pPr>
              <a:defRPr sz="2800"/>
            </a:lvl1pPr>
          </a:lstStyle>
          <a:p>
            <a:r>
              <a:rPr lang="en-US"/>
              <a:t>Click to edit Master title style</a:t>
            </a:r>
          </a:p>
        </p:txBody>
      </p:sp>
      <p:sp>
        <p:nvSpPr>
          <p:cNvPr id="9" name="Slide Number Placeholder 5"/>
          <p:cNvSpPr>
            <a:spLocks noGrp="1"/>
          </p:cNvSpPr>
          <p:nvPr>
            <p:ph type="sldNum" sz="quarter" idx="12"/>
          </p:nvPr>
        </p:nvSpPr>
        <p:spPr>
          <a:xfrm>
            <a:off x="11589572" y="6605200"/>
            <a:ext cx="602428" cy="252805"/>
          </a:xfrm>
          <a:prstGeom prst="rect">
            <a:avLst/>
          </a:prstGeom>
        </p:spPr>
        <p:txBody>
          <a:bodyPr/>
          <a:lstStyle>
            <a:lvl1pPr>
              <a:defRPr/>
            </a:lvl1pPr>
          </a:lstStyle>
          <a:p>
            <a:pPr>
              <a:defRPr/>
            </a:pPr>
            <a:fld id="{469EEFCE-B27D-4EF8-9EA7-C62FAEDD5C2C}" type="slidenum">
              <a:rPr lang="en-US"/>
              <a:pPr>
                <a:defRPr/>
              </a:pPr>
              <a:t>‹#›</a:t>
            </a:fld>
            <a:endParaRPr lang="en-US"/>
          </a:p>
        </p:txBody>
      </p:sp>
    </p:spTree>
    <p:extLst>
      <p:ext uri="{BB962C8B-B14F-4D97-AF65-F5344CB8AC3E}">
        <p14:creationId xmlns:p14="http://schemas.microsoft.com/office/powerpoint/2010/main" val="2783814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4.e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3.jpeg"/><Relationship Id="rId5" Type="http://schemas.openxmlformats.org/officeDocument/2006/relationships/theme" Target="../theme/theme3.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p:cNvSpPr>
            <a:spLocks noGrp="1"/>
          </p:cNvSpPr>
          <p:nvPr>
            <p:ph type="title"/>
          </p:nvPr>
        </p:nvSpPr>
        <p:spPr>
          <a:xfrm>
            <a:off x="0" y="0"/>
            <a:ext cx="12192000" cy="914400"/>
          </a:xfrm>
          <a:prstGeom prst="rect">
            <a:avLst/>
          </a:prstGeom>
          <a:solidFill>
            <a:srgbClr val="FFD004"/>
          </a:solidFill>
          <a:effectLst>
            <a:outerShdw dist="76200" dir="5640000" algn="tl" rotWithShape="0">
              <a:srgbClr val="084A9C"/>
            </a:outerShdw>
          </a:effectLst>
        </p:spPr>
        <p:txBody>
          <a:bodyPr vert="horz" lIns="91440" tIns="45720" rIns="91440" bIns="45720" rtlCol="0" anchor="ctr">
            <a:noAutofit/>
          </a:bodyPr>
          <a:lstStyle/>
          <a:p>
            <a:r>
              <a:rPr lang="en-US"/>
              <a:t>Click to edit Master title style</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7C6E4-1F27-4588-8D26-0529C8944BC2}" type="slidenum">
              <a:rPr lang="en-US" smtClean="0"/>
              <a:t>‹#›</a:t>
            </a:fld>
            <a:endParaRPr lang="en-US"/>
          </a:p>
        </p:txBody>
      </p:sp>
    </p:spTree>
    <p:extLst>
      <p:ext uri="{BB962C8B-B14F-4D97-AF65-F5344CB8AC3E}">
        <p14:creationId xmlns:p14="http://schemas.microsoft.com/office/powerpoint/2010/main" val="94996506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txStyles>
    <p:titleStyle>
      <a:lvl1pPr indent="0" algn="ctr" defTabSz="914400" rtl="0" eaLnBrk="1" latinLnBrk="0" hangingPunct="1">
        <a:spcBef>
          <a:spcPts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371600"/>
            <a:ext cx="10972800" cy="47548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p:cNvSpPr>
            <a:spLocks noGrp="1"/>
          </p:cNvSpPr>
          <p:nvPr>
            <p:ph type="title"/>
          </p:nvPr>
        </p:nvSpPr>
        <p:spPr>
          <a:xfrm>
            <a:off x="0" y="0"/>
            <a:ext cx="12192000" cy="914400"/>
          </a:xfrm>
          <a:prstGeom prst="rect">
            <a:avLst/>
          </a:prstGeom>
          <a:solidFill>
            <a:srgbClr val="FFD004"/>
          </a:solidFill>
          <a:effectLst>
            <a:outerShdw dist="76200" dir="5640000" algn="tl" rotWithShape="0">
              <a:srgbClr val="084A9C"/>
            </a:outerShdw>
          </a:effectLst>
        </p:spPr>
        <p:txBody>
          <a:bodyPr vert="horz" lIns="91440" tIns="45720" rIns="91440" bIns="45720" rtlCol="0" anchor="ctr">
            <a:noAutofit/>
          </a:bodyPr>
          <a:lstStyle/>
          <a:p>
            <a:r>
              <a:rPr lang="en-US"/>
              <a:t>Click to edit Master title style</a:t>
            </a:r>
          </a:p>
        </p:txBody>
      </p:sp>
      <p:sp>
        <p:nvSpPr>
          <p:cNvPr id="5" name="Date Placeholder 7"/>
          <p:cNvSpPr txBox="1">
            <a:spLocks/>
          </p:cNvSpPr>
          <p:nvPr/>
        </p:nvSpPr>
        <p:spPr>
          <a:xfrm>
            <a:off x="0" y="6492875"/>
            <a:ext cx="9956800" cy="365125"/>
          </a:xfrm>
          <a:prstGeom prst="rect">
            <a:avLst/>
          </a:prstGeom>
        </p:spPr>
        <p:txBody>
          <a:bodyPr anchor="ctr"/>
          <a:lstStyle>
            <a:lvl1pPr algn="l">
              <a:defRPr sz="800">
                <a:solidFill>
                  <a:schemeClr val="tx1">
                    <a:tint val="75000"/>
                  </a:schemeClr>
                </a:solidFill>
              </a:defRPr>
            </a:lvl1pPr>
          </a:lstStyle>
          <a:p>
            <a:pPr>
              <a:defRPr/>
            </a:pPr>
            <a:r>
              <a:rPr lang="en-US" sz="800">
                <a:solidFill>
                  <a:prstClr val="black"/>
                </a:solidFill>
                <a:ea typeface="MS PGothic" panose="020B0600070205080204" pitchFamily="34" charset="-128"/>
              </a:rPr>
              <a:t>INFORMATION NOT RELEASABLE TO THE PUBLIC UNLESS AUTHORIZED BY LAW:  This information has not been publicly disclosed and may be privileged and confidential.  It is for internal government use only and must not be disseminated, distributed, or copied to persons not authorized to receive the information.  Unauthorized disclosure may result in prosecution to the full extent of the law.</a:t>
            </a:r>
          </a:p>
        </p:txBody>
      </p:sp>
      <p:sp>
        <p:nvSpPr>
          <p:cNvPr id="7" name="Slide Number Placeholder 5"/>
          <p:cNvSpPr txBox="1">
            <a:spLocks/>
          </p:cNvSpPr>
          <p:nvPr/>
        </p:nvSpPr>
        <p:spPr>
          <a:xfrm>
            <a:off x="9347200" y="6492875"/>
            <a:ext cx="284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094FFBA-3D1A-4B45-8F6C-1A0CC9FD5D7F}" type="slidenum">
              <a:rPr lang="en-US" altLang="en-US" smtClean="0"/>
              <a:pPr algn="r"/>
              <a:t>‹#›</a:t>
            </a:fld>
            <a:endParaRPr lang="en-US" altLang="en-US"/>
          </a:p>
        </p:txBody>
      </p:sp>
    </p:spTree>
    <p:extLst>
      <p:ext uri="{BB962C8B-B14F-4D97-AF65-F5344CB8AC3E}">
        <p14:creationId xmlns:p14="http://schemas.microsoft.com/office/powerpoint/2010/main" val="227842077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Lst>
  <p:hf hdr="0" ftr="0" dt="0"/>
  <p:txStyles>
    <p:titleStyle>
      <a:lvl1pPr indent="0" algn="ctr" defTabSz="914400" rtl="0" eaLnBrk="1" latinLnBrk="0" hangingPunct="1">
        <a:spcBef>
          <a:spcPts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1B7C82CD-14D6-2D45-AD86-234F5EFDDE58}" type="datetimeFigureOut">
              <a:rPr lang="en-US" smtClean="0"/>
              <a:pPr/>
              <a:t>9/16/2026</a:t>
            </a:fld>
            <a:endParaRPr lang="en-US"/>
          </a:p>
        </p:txBody>
      </p:sp>
      <p:pic>
        <p:nvPicPr>
          <p:cNvPr id="7" name="Picture 6" descr="Centers for Medicare &amp; Medicaid Services logo" title="CMS Logo"/>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1968500" y="1908391"/>
            <a:ext cx="7297610" cy="2539568"/>
          </a:xfrm>
          <a:prstGeom prst="rect">
            <a:avLst/>
          </a:prstGeom>
        </p:spPr>
      </p:pic>
    </p:spTree>
    <p:extLst>
      <p:ext uri="{BB962C8B-B14F-4D97-AF65-F5344CB8AC3E}">
        <p14:creationId xmlns:p14="http://schemas.microsoft.com/office/powerpoint/2010/main" val="167912809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mailto:tatum.walker@cms.hhs.gov"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mailto:Syam.Koganti@cms.hhs.gov"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confluence.cms.gov/x/wLh8VQ"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mailto:E_MSI_Release_Management@bah.com"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app.slack.com/client/TGYJGRB1T/CH7679KCH"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app.slack.com/client/TGYJGRB1T/CH7679KCH" TargetMode="External"/><Relationship Id="rId2" Type="http://schemas.openxmlformats.org/officeDocument/2006/relationships/hyperlink" Target="mailto:E_MSI_Release_Management@bah.com"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mailto:E_MSI_Release_Management@bah.com"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app.slack.com/client/TGYJGRB1T/CH7679KCH"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mailto:E_MSI_Release_Management@bah.com"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hyperlink" Target="https://app.slack.com/client/TGYJGRB1T/CH7679K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581E1E6D-811C-4046-BF2C-58C175B0D684}"/>
              </a:ext>
            </a:extLst>
          </p:cNvPr>
          <p:cNvSpPr>
            <a:spLocks noGrp="1"/>
          </p:cNvSpPr>
          <p:nvPr>
            <p:ph type="subTitle" idx="1"/>
          </p:nvPr>
        </p:nvSpPr>
        <p:spPr/>
        <p:txBody>
          <a:bodyPr lIns="91440" tIns="45720" rIns="91440" bIns="45720" anchor="t"/>
          <a:lstStyle/>
          <a:p>
            <a:r>
              <a:rPr lang="en-US"/>
              <a:t>Marketplace Change Guidelines – OE for 2027</a:t>
            </a:r>
            <a:endParaRPr lang="en-US">
              <a:ea typeface="Calibri"/>
              <a:cs typeface="Calibri"/>
            </a:endParaRPr>
          </a:p>
        </p:txBody>
      </p:sp>
    </p:spTree>
    <p:extLst>
      <p:ext uri="{BB962C8B-B14F-4D97-AF65-F5344CB8AC3E}">
        <p14:creationId xmlns:p14="http://schemas.microsoft.com/office/powerpoint/2010/main" val="1346855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FEF24F22-4D3E-4E5D-BF85-03CF8A2DBC92}"/>
              </a:ext>
            </a:extLst>
          </p:cNvPr>
          <p:cNvSpPr>
            <a:spLocks noGrp="1"/>
          </p:cNvSpPr>
          <p:nvPr>
            <p:ph sz="quarter" idx="11"/>
          </p:nvPr>
        </p:nvSpPr>
        <p:spPr>
          <a:xfrm>
            <a:off x="295275" y="295275"/>
            <a:ext cx="11642725" cy="5143000"/>
          </a:xfrm>
        </p:spPr>
        <p:txBody>
          <a:bodyPr lIns="91440" tIns="45720" rIns="91440" bIns="45720" anchor="t"/>
          <a:lstStyle/>
          <a:p>
            <a:pPr marL="0" indent="0">
              <a:buNone/>
            </a:pPr>
            <a:r>
              <a:rPr lang="en-US" sz="2400" b="1" dirty="0"/>
              <a:t>Purpose of these Change Guidelines</a:t>
            </a:r>
            <a:endParaRPr lang="en-US" sz="2400" dirty="0"/>
          </a:p>
          <a:p>
            <a:r>
              <a:rPr lang="en-US" sz="1800" dirty="0"/>
              <a:t>These change guidelines are necessary to prohibit the introduction of unplanned, non-urgent and discretionary changes into production system environments during Marketplace Open Enrollment Periods</a:t>
            </a:r>
            <a:endParaRPr lang="en-US" sz="1800" dirty="0">
              <a:cs typeface="Calibri"/>
            </a:endParaRPr>
          </a:p>
          <a:p>
            <a:r>
              <a:rPr lang="en-US" sz="1800" dirty="0"/>
              <a:t>They provide a heightened level of scrutiny of all change requests (MGGD JIRA tickets) submitted for approval to CMS and XOC approval authorities</a:t>
            </a:r>
            <a:endParaRPr lang="en-US" sz="1800" dirty="0">
              <a:cs typeface="Calibri"/>
            </a:endParaRPr>
          </a:p>
          <a:p>
            <a:r>
              <a:rPr lang="en-US" sz="1800" dirty="0"/>
              <a:t>These change guidelines apply primarily to the individual systems' infrastructure and/or platform changes that are not part of an application system release implementation or deployment plan that is already known and planned</a:t>
            </a:r>
            <a:endParaRPr lang="en-US" sz="1800" dirty="0">
              <a:cs typeface="Calibri"/>
            </a:endParaRPr>
          </a:p>
          <a:p>
            <a:r>
              <a:rPr lang="en-US" sz="1800" dirty="0"/>
              <a:t>These change guidelines are not intended to restrict implementation or deployment of planned application system releases approved by CMS, or for application systems that are not subject to these change guidelines. Nor is it meant to prevent the implementation or deployment of planned infrastructure or platform changes that have been assessed to be low risk and approved by CMS</a:t>
            </a:r>
            <a:endParaRPr lang="en-US" sz="1800" dirty="0">
              <a:ea typeface="Calibri" panose="020F0502020204030204"/>
              <a:cs typeface="Calibri" panose="020F0502020204030204"/>
            </a:endParaRPr>
          </a:p>
          <a:p>
            <a:pPr marL="0" indent="0">
              <a:buNone/>
            </a:pPr>
            <a:endParaRPr lang="en-US" sz="2400" dirty="0">
              <a:ea typeface="Calibri" panose="020F0502020204030204"/>
              <a:cs typeface="Calibri" panose="020F0502020204030204"/>
            </a:endParaRPr>
          </a:p>
        </p:txBody>
      </p:sp>
      <p:sp>
        <p:nvSpPr>
          <p:cNvPr id="3" name="Text Placeholder 1">
            <a:extLst>
              <a:ext uri="{FF2B5EF4-FFF2-40B4-BE49-F238E27FC236}">
                <a16:creationId xmlns:a16="http://schemas.microsoft.com/office/drawing/2014/main" id="{AC2CF3F7-65B0-664A-A982-074A6DFA737F}"/>
              </a:ext>
            </a:extLst>
          </p:cNvPr>
          <p:cNvSpPr txBox="1">
            <a:spLocks/>
          </p:cNvSpPr>
          <p:nvPr/>
        </p:nvSpPr>
        <p:spPr>
          <a:xfrm>
            <a:off x="295275" y="5696744"/>
            <a:ext cx="9105900" cy="1052512"/>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a:buNone/>
              <a:defRPr sz="4400" b="1" kern="1200">
                <a:solidFill>
                  <a:schemeClr val="bg1"/>
                </a:solidFill>
                <a:latin typeface="Avenir Book" charset="0"/>
                <a:ea typeface="Avenir Book" charset="0"/>
                <a:cs typeface="Avenir Book"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a:latin typeface="Avenir Book"/>
              </a:rPr>
              <a:t>Change Guidelines for OE for 2027</a:t>
            </a:r>
          </a:p>
        </p:txBody>
      </p:sp>
    </p:spTree>
    <p:extLst>
      <p:ext uri="{BB962C8B-B14F-4D97-AF65-F5344CB8AC3E}">
        <p14:creationId xmlns:p14="http://schemas.microsoft.com/office/powerpoint/2010/main" val="639846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F24F22-4D3E-4E5D-BF85-03CF8A2DBC92}"/>
              </a:ext>
            </a:extLst>
          </p:cNvPr>
          <p:cNvSpPr>
            <a:spLocks noGrp="1"/>
          </p:cNvSpPr>
          <p:nvPr>
            <p:ph sz="quarter" idx="11"/>
          </p:nvPr>
        </p:nvSpPr>
        <p:spPr/>
        <p:txBody>
          <a:bodyPr lIns="91440" tIns="45720" rIns="91440" bIns="45720" anchor="t"/>
          <a:lstStyle/>
          <a:p>
            <a:pPr marL="0" indent="0">
              <a:buNone/>
            </a:pPr>
            <a:r>
              <a:rPr lang="en-US" sz="2400" b="1" dirty="0"/>
              <a:t>Change Guidelines for Production Change Approval during OE for 2027</a:t>
            </a:r>
            <a:endParaRPr lang="en-US" sz="2400" dirty="0"/>
          </a:p>
          <a:p>
            <a:r>
              <a:rPr lang="en-US" sz="1800" dirty="0"/>
              <a:t>All Production environment changes requested during this period will require the standard approvals by the responsible CMS GTL and MITG/DMIO with Go/No Go Review and URGENT Request</a:t>
            </a:r>
            <a:endParaRPr lang="en-US" sz="1800" dirty="0">
              <a:ea typeface="Calibri"/>
              <a:cs typeface="Calibri"/>
            </a:endParaRPr>
          </a:p>
          <a:p>
            <a:r>
              <a:rPr lang="en-US" sz="1800" dirty="0"/>
              <a:t>Production Changes reviewed during the Go/No Go meeting may also need additional approval before implementation may proceed</a:t>
            </a:r>
          </a:p>
          <a:p>
            <a:pPr lvl="1"/>
            <a:r>
              <a:rPr lang="en-US" sz="1800" dirty="0"/>
              <a:t>CMS XOC Floor Generals will engage the CCIIO and OC Managers as needed for any required leadership approvals and will communicate decisions to the XOC</a:t>
            </a:r>
            <a:endParaRPr lang="en-US" sz="1800" dirty="0">
              <a:cs typeface="Calibri"/>
            </a:endParaRPr>
          </a:p>
          <a:p>
            <a:pPr lvl="1"/>
            <a:r>
              <a:rPr lang="en-US" sz="1800" dirty="0"/>
              <a:t>The MITG/DMIO Managers will ensure MITG Leadership, MOCC, CCIIO CTO, and OC/WETG leadership are informed of all approved changes, as well as escalate any related concerns</a:t>
            </a:r>
            <a:endParaRPr lang="en-US" sz="1800" dirty="0">
              <a:cs typeface="Calibri"/>
            </a:endParaRPr>
          </a:p>
          <a:p>
            <a:pPr lvl="1"/>
            <a:r>
              <a:rPr lang="en-US" sz="1800" dirty="0">
                <a:ea typeface="Calibri"/>
                <a:cs typeface="Calibri"/>
              </a:rPr>
              <a:t>Once MITG/DMIO provides the final approval, MSI Release Management Support will update the final approval in the deployment JIRA change request. The ADO can verify the final approval in JIRA or reach out to the XOC</a:t>
            </a:r>
          </a:p>
          <a:p>
            <a:endParaRPr lang="en-US" sz="2100" dirty="0">
              <a:highlight>
                <a:srgbClr val="FFFF00"/>
              </a:highlight>
              <a:ea typeface="Calibri"/>
              <a:cs typeface="Calibri"/>
            </a:endParaRPr>
          </a:p>
        </p:txBody>
      </p:sp>
      <p:sp>
        <p:nvSpPr>
          <p:cNvPr id="7" name="Text Placeholder 1">
            <a:extLst>
              <a:ext uri="{FF2B5EF4-FFF2-40B4-BE49-F238E27FC236}">
                <a16:creationId xmlns:a16="http://schemas.microsoft.com/office/drawing/2014/main" id="{2572808C-CC7F-40BE-A2C0-D3CC802C5610}"/>
              </a:ext>
            </a:extLst>
          </p:cNvPr>
          <p:cNvSpPr txBox="1">
            <a:spLocks/>
          </p:cNvSpPr>
          <p:nvPr/>
        </p:nvSpPr>
        <p:spPr>
          <a:xfrm>
            <a:off x="295275" y="5696744"/>
            <a:ext cx="9105900" cy="1052512"/>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a:buNone/>
              <a:defRPr sz="4400" b="1" kern="1200">
                <a:solidFill>
                  <a:schemeClr val="bg1"/>
                </a:solidFill>
                <a:latin typeface="Avenir Book" charset="0"/>
                <a:ea typeface="Avenir Book" charset="0"/>
                <a:cs typeface="Avenir Book"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a:latin typeface="Avenir Book"/>
              </a:rPr>
              <a:t>Change Guidelines for OE for 2027</a:t>
            </a:r>
          </a:p>
        </p:txBody>
      </p:sp>
    </p:spTree>
    <p:extLst>
      <p:ext uri="{BB962C8B-B14F-4D97-AF65-F5344CB8AC3E}">
        <p14:creationId xmlns:p14="http://schemas.microsoft.com/office/powerpoint/2010/main" val="1939188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F24F22-4D3E-4E5D-BF85-03CF8A2DBC92}"/>
              </a:ext>
            </a:extLst>
          </p:cNvPr>
          <p:cNvSpPr>
            <a:spLocks noGrp="1"/>
          </p:cNvSpPr>
          <p:nvPr>
            <p:ph sz="quarter" idx="11"/>
          </p:nvPr>
        </p:nvSpPr>
        <p:spPr/>
        <p:txBody>
          <a:bodyPr lIns="91440" tIns="45720" rIns="91440" bIns="45720" anchor="t"/>
          <a:lstStyle/>
          <a:p>
            <a:pPr marL="0" indent="0">
              <a:buNone/>
            </a:pPr>
            <a:r>
              <a:rPr lang="en-US" sz="2400" b="1" dirty="0"/>
              <a:t>Change Guidelines during OE for 2027</a:t>
            </a:r>
            <a:endParaRPr lang="en-US" sz="2400" b="1" dirty="0">
              <a:ea typeface="Calibri"/>
              <a:cs typeface="Calibri"/>
            </a:endParaRPr>
          </a:p>
          <a:p>
            <a:r>
              <a:rPr lang="en-US" sz="1800" b="1" dirty="0">
                <a:solidFill>
                  <a:srgbClr val="FF0000"/>
                </a:solidFill>
              </a:rPr>
              <a:t>PROD Changes should not plan to start prior to 8:00 PM (EDT)</a:t>
            </a:r>
            <a:endParaRPr lang="en-US" sz="1800" b="1" dirty="0">
              <a:solidFill>
                <a:srgbClr val="FF0000"/>
              </a:solidFill>
              <a:ea typeface="Calibri"/>
              <a:cs typeface="Calibri"/>
            </a:endParaRPr>
          </a:p>
          <a:p>
            <a:r>
              <a:rPr lang="en-US" sz="1800" b="1" dirty="0">
                <a:solidFill>
                  <a:srgbClr val="FF0000"/>
                </a:solidFill>
              </a:rPr>
              <a:t>The regular Maintenance Outage Window is Sunday 12:00 AM – 12:00 PM (EDT)</a:t>
            </a:r>
            <a:endParaRPr lang="en-US" sz="1800" b="1" dirty="0">
              <a:solidFill>
                <a:srgbClr val="FF0000"/>
              </a:solidFill>
              <a:ea typeface="Calibri"/>
              <a:cs typeface="Calibri"/>
            </a:endParaRPr>
          </a:p>
          <a:p>
            <a:r>
              <a:rPr lang="en-US" sz="1800" dirty="0"/>
              <a:t>Ongoing (recurring) MGGD tickets are reduced to 30 days during OE period instead of the usual 90 days</a:t>
            </a:r>
            <a:endParaRPr lang="en-US" sz="1800" dirty="0">
              <a:ea typeface="Calibri"/>
              <a:cs typeface="Calibri"/>
            </a:endParaRPr>
          </a:p>
          <a:p>
            <a:r>
              <a:rPr lang="en-US" sz="1800" dirty="0"/>
              <a:t>These change guidelines will be enforced through the standard XOC Go/No-Go meeting and Urgent IT Request approval processes</a:t>
            </a:r>
            <a:endParaRPr lang="en-US" sz="1800" dirty="0">
              <a:ea typeface="Calibri"/>
              <a:cs typeface="Calibri"/>
            </a:endParaRPr>
          </a:p>
          <a:p>
            <a:r>
              <a:rPr lang="en-US" sz="1800" dirty="0"/>
              <a:t>Development Teams working on the Marketplace under the Office of Communication (OC) should work with their CMS Product Managers and Program Managers on any development or infrastructure changes that would require downtime to deploy or update and any releases that impact teams outside of OC. If you have questions, please contact </a:t>
            </a:r>
            <a:r>
              <a:rPr lang="en-US" sz="1800" dirty="0">
                <a:hlinkClick r:id="rId3"/>
              </a:rPr>
              <a:t>Tatum Walker</a:t>
            </a:r>
            <a:r>
              <a:rPr lang="en-US" sz="1800" dirty="0"/>
              <a:t> or </a:t>
            </a:r>
            <a:r>
              <a:rPr lang="en-US" sz="1800" dirty="0">
                <a:hlinkClick r:id="rId4"/>
              </a:rPr>
              <a:t>Syam Koganti</a:t>
            </a:r>
            <a:endParaRPr lang="en-US" sz="1800" dirty="0">
              <a:ea typeface="Calibri"/>
              <a:cs typeface="Calibri"/>
            </a:endParaRPr>
          </a:p>
          <a:p>
            <a:r>
              <a:rPr lang="en-US" sz="1800" dirty="0">
                <a:ea typeface="Calibri"/>
                <a:cs typeface="Calibri"/>
              </a:rPr>
              <a:t>These change guidelines do</a:t>
            </a:r>
            <a:r>
              <a:rPr lang="en-US" sz="1800" dirty="0">
                <a:ea typeface="+mn-lt"/>
                <a:cs typeface="+mn-lt"/>
              </a:rPr>
              <a:t> not apply to lower environment implementation (IMPL) changes. IECM should be used to make ADOs aware of changes in the IMPL environment</a:t>
            </a:r>
          </a:p>
          <a:p>
            <a:r>
              <a:rPr lang="en-US" sz="1800" dirty="0">
                <a:ea typeface="+mn-lt"/>
                <a:cs typeface="+mn-lt"/>
              </a:rPr>
              <a:t>There are dedicated timeframes during OE when no performance testing activities can be conducted in the lower environments </a:t>
            </a:r>
            <a:endParaRPr lang="en-US" sz="1800" dirty="0">
              <a:ea typeface="Calibri"/>
              <a:cs typeface="Calibri"/>
            </a:endParaRPr>
          </a:p>
        </p:txBody>
      </p:sp>
      <p:sp>
        <p:nvSpPr>
          <p:cNvPr id="7" name="Text Placeholder 1">
            <a:extLst>
              <a:ext uri="{FF2B5EF4-FFF2-40B4-BE49-F238E27FC236}">
                <a16:creationId xmlns:a16="http://schemas.microsoft.com/office/drawing/2014/main" id="{7E46062D-1001-FEAA-91E2-4F2B3C99D1B8}"/>
              </a:ext>
            </a:extLst>
          </p:cNvPr>
          <p:cNvSpPr txBox="1">
            <a:spLocks/>
          </p:cNvSpPr>
          <p:nvPr/>
        </p:nvSpPr>
        <p:spPr>
          <a:xfrm>
            <a:off x="295275" y="5696744"/>
            <a:ext cx="9105900" cy="1052512"/>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a:buNone/>
              <a:defRPr sz="4400" b="1" kern="1200">
                <a:solidFill>
                  <a:schemeClr val="bg1"/>
                </a:solidFill>
                <a:latin typeface="Avenir Book" charset="0"/>
                <a:ea typeface="Avenir Book" charset="0"/>
                <a:cs typeface="Avenir Book"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a:latin typeface="Avenir Book"/>
              </a:rPr>
              <a:t>Change Guidelines for OE for 2027</a:t>
            </a:r>
          </a:p>
        </p:txBody>
      </p:sp>
    </p:spTree>
    <p:extLst>
      <p:ext uri="{BB962C8B-B14F-4D97-AF65-F5344CB8AC3E}">
        <p14:creationId xmlns:p14="http://schemas.microsoft.com/office/powerpoint/2010/main" val="1072506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5BB7B8-0BD8-4F15-8F86-EFADEF62FB90}"/>
              </a:ext>
            </a:extLst>
          </p:cNvPr>
          <p:cNvSpPr>
            <a:spLocks noGrp="1"/>
          </p:cNvSpPr>
          <p:nvPr>
            <p:ph sz="quarter" idx="11"/>
          </p:nvPr>
        </p:nvSpPr>
        <p:spPr>
          <a:xfrm>
            <a:off x="254000" y="609601"/>
            <a:ext cx="11773877" cy="4724400"/>
          </a:xfrm>
        </p:spPr>
        <p:txBody>
          <a:bodyPr lIns="91440" tIns="45720" rIns="91440" bIns="45720" numCol="1" anchor="t"/>
          <a:lstStyle/>
          <a:p>
            <a:r>
              <a:rPr lang="en-US" sz="1600" b="1" dirty="0">
                <a:solidFill>
                  <a:srgbClr val="0070C0"/>
                </a:solidFill>
              </a:rPr>
              <a:t>DSH including the Hub, EDI, EFT, and ESDCU components</a:t>
            </a:r>
          </a:p>
          <a:p>
            <a:r>
              <a:rPr lang="en-US" sz="1600" b="1" dirty="0">
                <a:solidFill>
                  <a:srgbClr val="0070C0"/>
                </a:solidFill>
                <a:ea typeface="+mn-lt"/>
                <a:cs typeface="+mn-lt"/>
              </a:rPr>
              <a:t>FFM including the EE, SES, IES, DSRS, Correspondence, MCR components, and supporting platform integrations for Mutual TLS, Shared Services, and Egress Network Firewall components</a:t>
            </a:r>
          </a:p>
          <a:p>
            <a:r>
              <a:rPr lang="en-US" sz="1600" b="1" dirty="0">
                <a:solidFill>
                  <a:srgbClr val="0070C0"/>
                </a:solidFill>
              </a:rPr>
              <a:t>MIDAS</a:t>
            </a:r>
            <a:endParaRPr lang="en-US" sz="1600" b="1" dirty="0">
              <a:solidFill>
                <a:srgbClr val="0070C0"/>
              </a:solidFill>
              <a:ea typeface="Calibri"/>
              <a:cs typeface="Calibri"/>
            </a:endParaRPr>
          </a:p>
          <a:p>
            <a:r>
              <a:rPr lang="en-US" sz="1600" b="1" dirty="0">
                <a:solidFill>
                  <a:srgbClr val="0070C0"/>
                </a:solidFill>
              </a:rPr>
              <a:t>MNPS (Notice Generation)</a:t>
            </a:r>
          </a:p>
          <a:p>
            <a:r>
              <a:rPr lang="en-US" sz="1600" b="1" dirty="0">
                <a:solidFill>
                  <a:srgbClr val="0070C0"/>
                </a:solidFill>
                <a:ea typeface="+mn-lt"/>
                <a:cs typeface="+mn-lt"/>
              </a:rPr>
              <a:t>Access (SLS, SLSGW), </a:t>
            </a:r>
            <a:endParaRPr lang="en-US" sz="1600" b="1" dirty="0">
              <a:solidFill>
                <a:srgbClr val="0070C0"/>
              </a:solidFill>
              <a:ea typeface="Calibri"/>
              <a:cs typeface="Calibri"/>
            </a:endParaRPr>
          </a:p>
          <a:p>
            <a:r>
              <a:rPr lang="en-US" sz="1600" b="1" dirty="0">
                <a:solidFill>
                  <a:srgbClr val="0070C0"/>
                </a:solidFill>
                <a:ea typeface="+mn-lt"/>
                <a:cs typeface="+mn-lt"/>
              </a:rPr>
              <a:t>Apply (Marketplace Eligibility Application (MEA / App 3.0)  and 2.0 Codebase, Income Calculator)</a:t>
            </a:r>
          </a:p>
          <a:p>
            <a:r>
              <a:rPr lang="en-US" sz="1600" b="1" dirty="0">
                <a:solidFill>
                  <a:srgbClr val="0070C0"/>
                </a:solidFill>
                <a:ea typeface="+mn-lt"/>
                <a:cs typeface="+mn-lt"/>
              </a:rPr>
              <a:t>Accounts (My Account Evolution (</a:t>
            </a:r>
            <a:r>
              <a:rPr lang="en-US" sz="1600" b="1" dirty="0" err="1">
                <a:solidFill>
                  <a:srgbClr val="0070C0"/>
                </a:solidFill>
                <a:ea typeface="+mn-lt"/>
                <a:cs typeface="+mn-lt"/>
              </a:rPr>
              <a:t>MAEv</a:t>
            </a:r>
            <a:r>
              <a:rPr lang="en-US" sz="1600" b="1" dirty="0">
                <a:solidFill>
                  <a:srgbClr val="0070C0"/>
                </a:solidFill>
                <a:ea typeface="+mn-lt"/>
                <a:cs typeface="+mn-lt"/>
              </a:rPr>
              <a:t>), Accounts UI)</a:t>
            </a:r>
          </a:p>
          <a:p>
            <a:r>
              <a:rPr lang="en-US" sz="1600" b="1" dirty="0">
                <a:solidFill>
                  <a:srgbClr val="0070C0"/>
                </a:solidFill>
                <a:ea typeface="+mn-lt"/>
                <a:cs typeface="+mn-lt"/>
              </a:rPr>
              <a:t>API (MAPI, FLH API)</a:t>
            </a:r>
          </a:p>
          <a:p>
            <a:r>
              <a:rPr lang="en-US" sz="1600" b="1" dirty="0">
                <a:solidFill>
                  <a:srgbClr val="0070C0"/>
                </a:solidFill>
                <a:ea typeface="+mn-lt"/>
                <a:cs typeface="+mn-lt"/>
              </a:rPr>
              <a:t>Enroll (PC2, Window Shopping)</a:t>
            </a:r>
            <a:endParaRPr lang="en-US" sz="1600" b="1" dirty="0">
              <a:solidFill>
                <a:srgbClr val="0070C0"/>
              </a:solidFill>
            </a:endParaRPr>
          </a:p>
          <a:p>
            <a:r>
              <a:rPr lang="en-US" sz="1600" b="1" dirty="0">
                <a:solidFill>
                  <a:srgbClr val="0070C0"/>
                </a:solidFill>
                <a:ea typeface="Calibri"/>
                <a:cs typeface="Calibri"/>
              </a:rPr>
              <a:t>ITT/CITSS (Performance testing restrictions during OE dates)</a:t>
            </a:r>
          </a:p>
          <a:p>
            <a:pPr lvl="1">
              <a:buFont typeface="Wingdings" panose="05000000000000000000" pitchFamily="2" charset="2"/>
              <a:buChar char="v"/>
            </a:pPr>
            <a:r>
              <a:rPr lang="en-US" sz="1600" dirty="0">
                <a:ea typeface="Calibri"/>
                <a:cs typeface="Calibri"/>
              </a:rPr>
              <a:t>October 31 – November 3: Teams can resume performance testing activities after 8:00 AM EST on November 3, 2026.</a:t>
            </a:r>
          </a:p>
          <a:p>
            <a:pPr lvl="1">
              <a:buFont typeface="Wingdings" panose="05000000000000000000" pitchFamily="2" charset="2"/>
              <a:buChar char="v"/>
            </a:pPr>
            <a:r>
              <a:rPr lang="en-US" sz="1600" dirty="0">
                <a:ea typeface="Calibri"/>
                <a:cs typeface="Calibri"/>
              </a:rPr>
              <a:t>December 11 – 16: Teams can resume performance testing activities after 8:00 AM EST on December 16, 2026.</a:t>
            </a:r>
          </a:p>
          <a:p>
            <a:pPr lvl="1">
              <a:buFont typeface="Wingdings" panose="05000000000000000000" pitchFamily="2" charset="2"/>
              <a:buChar char="v"/>
            </a:pPr>
            <a:r>
              <a:rPr lang="en-US" sz="1600" dirty="0">
                <a:ea typeface="Calibri"/>
                <a:cs typeface="Calibri"/>
              </a:rPr>
              <a:t>January 12 – 16: Teams can resume performance testing activities after 8:00 AM EST on January 16, 2027.</a:t>
            </a:r>
          </a:p>
        </p:txBody>
      </p:sp>
      <p:sp>
        <p:nvSpPr>
          <p:cNvPr id="4" name="Rectangle 3">
            <a:extLst>
              <a:ext uri="{FF2B5EF4-FFF2-40B4-BE49-F238E27FC236}">
                <a16:creationId xmlns:a16="http://schemas.microsoft.com/office/drawing/2014/main" id="{4A76A0BA-EEA9-415C-95FA-D072D5F2BEDB}"/>
              </a:ext>
            </a:extLst>
          </p:cNvPr>
          <p:cNvSpPr/>
          <p:nvPr/>
        </p:nvSpPr>
        <p:spPr>
          <a:xfrm>
            <a:off x="254000" y="86381"/>
            <a:ext cx="11509375" cy="461665"/>
          </a:xfrm>
          <a:prstGeom prst="rect">
            <a:avLst/>
          </a:prstGeom>
        </p:spPr>
        <p:txBody>
          <a:bodyPr wrap="square" lIns="91440" tIns="45720" rIns="91440" bIns="45720" anchor="t">
            <a:spAutoFit/>
          </a:bodyPr>
          <a:lstStyle/>
          <a:p>
            <a:r>
              <a:rPr lang="en-US" sz="2400" b="1" dirty="0"/>
              <a:t>Marketplace Systems subject to these change guidelines:</a:t>
            </a:r>
          </a:p>
        </p:txBody>
      </p:sp>
      <p:sp>
        <p:nvSpPr>
          <p:cNvPr id="8" name="Text Placeholder 1">
            <a:extLst>
              <a:ext uri="{FF2B5EF4-FFF2-40B4-BE49-F238E27FC236}">
                <a16:creationId xmlns:a16="http://schemas.microsoft.com/office/drawing/2014/main" id="{6F46B5A1-A353-739C-E3D5-8A414C40381F}"/>
              </a:ext>
            </a:extLst>
          </p:cNvPr>
          <p:cNvSpPr txBox="1">
            <a:spLocks/>
          </p:cNvSpPr>
          <p:nvPr/>
        </p:nvSpPr>
        <p:spPr>
          <a:xfrm>
            <a:off x="295275" y="5696744"/>
            <a:ext cx="9105900" cy="1052512"/>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a:buNone/>
              <a:defRPr sz="4400" b="1" kern="1200">
                <a:solidFill>
                  <a:schemeClr val="bg1"/>
                </a:solidFill>
                <a:latin typeface="Avenir Book" charset="0"/>
                <a:ea typeface="Avenir Book" charset="0"/>
                <a:cs typeface="Avenir Book"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a:latin typeface="Avenir Book"/>
              </a:rPr>
              <a:t>Change Guidelines for OE for 2027</a:t>
            </a:r>
          </a:p>
        </p:txBody>
      </p:sp>
    </p:spTree>
    <p:extLst>
      <p:ext uri="{BB962C8B-B14F-4D97-AF65-F5344CB8AC3E}">
        <p14:creationId xmlns:p14="http://schemas.microsoft.com/office/powerpoint/2010/main" val="2984688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79DDF-9C4A-2413-2758-771FAE0F456D}"/>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DC873DF-88D2-2F7A-52F2-55BAF42EC4DB}"/>
              </a:ext>
            </a:extLst>
          </p:cNvPr>
          <p:cNvSpPr>
            <a:spLocks noGrp="1"/>
          </p:cNvSpPr>
          <p:nvPr>
            <p:ph sz="quarter" idx="11"/>
          </p:nvPr>
        </p:nvSpPr>
        <p:spPr>
          <a:xfrm>
            <a:off x="295275" y="295275"/>
            <a:ext cx="11642725" cy="5143000"/>
          </a:xfrm>
        </p:spPr>
        <p:txBody>
          <a:bodyPr lIns="91440" tIns="45720" rIns="91440" bIns="45720" anchor="t"/>
          <a:lstStyle/>
          <a:p>
            <a:pPr>
              <a:buNone/>
            </a:pPr>
            <a:r>
              <a:rPr lang="en-US" sz="2400" b="1" dirty="0"/>
              <a:t>Change Guidelines for Patching </a:t>
            </a:r>
            <a:endParaRPr lang="en-US" sz="2400" b="1" dirty="0">
              <a:ea typeface="Calibri"/>
              <a:cs typeface="Calibri"/>
            </a:endParaRPr>
          </a:p>
          <a:p>
            <a:r>
              <a:rPr lang="en-US" sz="1800" dirty="0">
                <a:ea typeface="Calibri"/>
                <a:cs typeface="Calibri"/>
              </a:rPr>
              <a:t>Any components for systems subject to these change guidelines that support </a:t>
            </a:r>
            <a:r>
              <a:rPr lang="en-US" sz="1800" b="1" dirty="0">
                <a:ea typeface="Calibri"/>
                <a:cs typeface="Calibri"/>
              </a:rPr>
              <a:t>zero-downtime patch deployment</a:t>
            </a:r>
            <a:r>
              <a:rPr lang="en-US" sz="1800" dirty="0">
                <a:ea typeface="Calibri"/>
                <a:cs typeface="Calibri"/>
              </a:rPr>
              <a:t> </a:t>
            </a:r>
            <a:r>
              <a:rPr lang="en-US" sz="1800" b="1" dirty="0">
                <a:ea typeface="Calibri"/>
                <a:cs typeface="Calibri"/>
              </a:rPr>
              <a:t>will deploy</a:t>
            </a:r>
            <a:r>
              <a:rPr lang="en-US" sz="1800" dirty="0">
                <a:ea typeface="Calibri"/>
                <a:cs typeface="Calibri"/>
              </a:rPr>
              <a:t> OS patching during all patching cycles.</a:t>
            </a:r>
            <a:endParaRPr lang="en-US" sz="1800" b="1" dirty="0">
              <a:ea typeface="Calibri"/>
              <a:cs typeface="Calibri"/>
            </a:endParaRPr>
          </a:p>
          <a:p>
            <a:r>
              <a:rPr lang="en-US" sz="1800" dirty="0">
                <a:ea typeface="Calibri"/>
                <a:cs typeface="Calibri"/>
              </a:rPr>
              <a:t>Any components for systems subject to these change guidelines that do not support </a:t>
            </a:r>
            <a:r>
              <a:rPr lang="en-US" sz="1800" b="1" dirty="0">
                <a:ea typeface="Calibri"/>
                <a:cs typeface="Calibri"/>
              </a:rPr>
              <a:t>zero-downtime patch deployment will not deploy</a:t>
            </a:r>
            <a:r>
              <a:rPr lang="en-US" sz="1800" dirty="0">
                <a:ea typeface="Calibri"/>
                <a:cs typeface="Calibri"/>
              </a:rPr>
              <a:t> OS patches during OE. The following are examples of those components:</a:t>
            </a:r>
          </a:p>
          <a:p>
            <a:pPr lvl="1"/>
            <a:r>
              <a:rPr lang="en-US" sz="1800" b="1" dirty="0" err="1">
                <a:solidFill>
                  <a:srgbClr val="FF0000"/>
                </a:solidFill>
                <a:ea typeface="Calibri"/>
                <a:cs typeface="Calibri"/>
              </a:rPr>
              <a:t>MarkLogic</a:t>
            </a:r>
            <a:r>
              <a:rPr lang="en-US" sz="1800" b="1" dirty="0">
                <a:solidFill>
                  <a:srgbClr val="FF0000"/>
                </a:solidFill>
                <a:ea typeface="Calibri"/>
                <a:cs typeface="Calibri"/>
              </a:rPr>
              <a:t> databases</a:t>
            </a:r>
          </a:p>
          <a:p>
            <a:pPr lvl="1"/>
            <a:r>
              <a:rPr lang="en-US" sz="1800" b="1" dirty="0">
                <a:solidFill>
                  <a:srgbClr val="FF0000"/>
                </a:solidFill>
                <a:ea typeface="Calibri"/>
                <a:cs typeface="Calibri"/>
              </a:rPr>
              <a:t>COTS applications like EDI, SAS, etc.</a:t>
            </a:r>
          </a:p>
          <a:p>
            <a:r>
              <a:rPr lang="en-US" sz="1800" dirty="0">
                <a:ea typeface="Calibri"/>
                <a:cs typeface="Calibri"/>
              </a:rPr>
              <a:t>All OE patch cycles below:</a:t>
            </a:r>
          </a:p>
          <a:p>
            <a:pPr lvl="1"/>
            <a:r>
              <a:rPr lang="en-US" sz="1800" b="1" dirty="0">
                <a:solidFill>
                  <a:srgbClr val="FF0000"/>
                </a:solidFill>
                <a:ea typeface="Calibri"/>
                <a:cs typeface="Calibri"/>
              </a:rPr>
              <a:t>10-13 to 11-8 (Xray)</a:t>
            </a:r>
          </a:p>
          <a:p>
            <a:pPr lvl="1"/>
            <a:r>
              <a:rPr lang="en-US" sz="1800" b="1" dirty="0">
                <a:solidFill>
                  <a:srgbClr val="FF0000"/>
                </a:solidFill>
                <a:latin typeface="Calibri"/>
                <a:ea typeface="Calibri"/>
                <a:cs typeface="Calibri"/>
              </a:rPr>
              <a:t>11-10</a:t>
            </a:r>
            <a:r>
              <a:rPr lang="en-US" sz="1800" b="1" dirty="0">
                <a:solidFill>
                  <a:srgbClr val="FF0000"/>
                </a:solidFill>
                <a:ea typeface="Calibri"/>
                <a:cs typeface="Calibri"/>
              </a:rPr>
              <a:t> to 12-6 (Yankee)</a:t>
            </a:r>
          </a:p>
          <a:p>
            <a:pPr lvl="1"/>
            <a:r>
              <a:rPr lang="en-US" sz="1800" b="1" dirty="0">
                <a:solidFill>
                  <a:srgbClr val="FF0000"/>
                </a:solidFill>
                <a:latin typeface="Calibri"/>
                <a:ea typeface="Calibri"/>
                <a:cs typeface="Calibri"/>
              </a:rPr>
              <a:t>12-8</a:t>
            </a:r>
            <a:r>
              <a:rPr lang="en-US" sz="1800" b="1" dirty="0">
                <a:solidFill>
                  <a:srgbClr val="FF0000"/>
                </a:solidFill>
                <a:ea typeface="Calibri"/>
                <a:cs typeface="Calibri"/>
              </a:rPr>
              <a:t> to 1-3 ( Zulu) </a:t>
            </a:r>
          </a:p>
          <a:p>
            <a:pPr marL="342900" indent="-342900"/>
            <a:r>
              <a:rPr lang="en-US" sz="1800" dirty="0">
                <a:ea typeface="Calibri"/>
                <a:cs typeface="Calibri"/>
              </a:rPr>
              <a:t>Patching Calendar for 2026: </a:t>
            </a:r>
            <a:r>
              <a:rPr lang="en-US" sz="1800" dirty="0">
                <a:ea typeface="Calibri"/>
                <a:cs typeface="Calibri"/>
                <a:hlinkClick r:id="rId3"/>
              </a:rPr>
              <a:t>https://confluence.cms.gov/x/wLh8VQ</a:t>
            </a:r>
            <a:endParaRPr lang="en-US" sz="1800" dirty="0">
              <a:ea typeface="Calibri"/>
              <a:cs typeface="Calibri"/>
            </a:endParaRPr>
          </a:p>
          <a:p>
            <a:endParaRPr lang="en-US" sz="2200" dirty="0">
              <a:highlight>
                <a:srgbClr val="FFFF00"/>
              </a:highlight>
              <a:ea typeface="Calibri"/>
              <a:cs typeface="Calibri"/>
            </a:endParaRPr>
          </a:p>
          <a:p>
            <a:pPr lvl="1"/>
            <a:endParaRPr lang="en-US" sz="2000" dirty="0">
              <a:ea typeface="Calibri"/>
              <a:cs typeface="Calibri"/>
            </a:endParaRPr>
          </a:p>
          <a:p>
            <a:endParaRPr lang="en-US" sz="2400" dirty="0">
              <a:ea typeface="Calibri"/>
              <a:cs typeface="Calibri"/>
            </a:endParaRPr>
          </a:p>
          <a:p>
            <a:endParaRPr lang="en-US" sz="2400" dirty="0">
              <a:ea typeface="Calibri"/>
              <a:cs typeface="Calibri"/>
            </a:endParaRPr>
          </a:p>
        </p:txBody>
      </p:sp>
      <p:sp>
        <p:nvSpPr>
          <p:cNvPr id="7" name="Text Placeholder 1">
            <a:extLst>
              <a:ext uri="{FF2B5EF4-FFF2-40B4-BE49-F238E27FC236}">
                <a16:creationId xmlns:a16="http://schemas.microsoft.com/office/drawing/2014/main" id="{F9CBC8BE-9E60-E487-5CC2-30D1E1EE3DDA}"/>
              </a:ext>
            </a:extLst>
          </p:cNvPr>
          <p:cNvSpPr txBox="1">
            <a:spLocks/>
          </p:cNvSpPr>
          <p:nvPr/>
        </p:nvSpPr>
        <p:spPr>
          <a:xfrm>
            <a:off x="295275" y="5696744"/>
            <a:ext cx="9105900" cy="1052512"/>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a:buNone/>
              <a:defRPr sz="4400" b="1" kern="1200">
                <a:solidFill>
                  <a:schemeClr val="bg1"/>
                </a:solidFill>
                <a:latin typeface="Avenir Book" charset="0"/>
                <a:ea typeface="Avenir Book" charset="0"/>
                <a:cs typeface="Avenir Book"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a:latin typeface="Avenir Book"/>
              </a:rPr>
              <a:t>Change Guidelines for OE for 2027</a:t>
            </a:r>
          </a:p>
        </p:txBody>
      </p:sp>
    </p:spTree>
    <p:extLst>
      <p:ext uri="{BB962C8B-B14F-4D97-AF65-F5344CB8AC3E}">
        <p14:creationId xmlns:p14="http://schemas.microsoft.com/office/powerpoint/2010/main" val="1394097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ACE035-5419-45D9-86A4-C41B7133B882}"/>
              </a:ext>
            </a:extLst>
          </p:cNvPr>
          <p:cNvSpPr>
            <a:spLocks noGrp="1"/>
          </p:cNvSpPr>
          <p:nvPr>
            <p:ph sz="quarter" idx="11"/>
          </p:nvPr>
        </p:nvSpPr>
        <p:spPr>
          <a:xfrm>
            <a:off x="220262" y="108745"/>
            <a:ext cx="11676463" cy="5377656"/>
          </a:xfrm>
        </p:spPr>
        <p:txBody>
          <a:bodyPr lIns="91440" tIns="45720" rIns="91440" bIns="45720" anchor="t">
            <a:noAutofit/>
          </a:bodyPr>
          <a:lstStyle/>
          <a:p>
            <a:pPr marL="0" indent="0">
              <a:buNone/>
            </a:pPr>
            <a:r>
              <a:rPr lang="en-US" sz="2400" b="1" dirty="0"/>
              <a:t>Key Dates: October 1, 2026, 12:00 AM EDT - January 16, 2027, 5:00 AM EST</a:t>
            </a:r>
            <a:endParaRPr lang="en-US" sz="2400" b="1" dirty="0">
              <a:ea typeface="Calibri"/>
              <a:cs typeface="Calibri"/>
            </a:endParaRPr>
          </a:p>
          <a:p>
            <a:r>
              <a:rPr lang="en-US" sz="1600" b="1" dirty="0">
                <a:solidFill>
                  <a:srgbClr val="00B050"/>
                </a:solidFill>
              </a:rPr>
              <a:t>October 1 – Start of change guideline period</a:t>
            </a:r>
            <a:endParaRPr lang="en-US" sz="1600" b="1" dirty="0">
              <a:solidFill>
                <a:srgbClr val="00B050"/>
              </a:solidFill>
              <a:ea typeface="Calibri"/>
              <a:cs typeface="Calibri"/>
            </a:endParaRPr>
          </a:p>
          <a:p>
            <a:r>
              <a:rPr lang="en-US" sz="1600" b="1" dirty="0">
                <a:solidFill>
                  <a:srgbClr val="00B050"/>
                </a:solidFill>
              </a:rPr>
              <a:t>October 4, 11, 18 – Available Maintenance Window (Sunday 12:00 AM – 12:00 PM EST)</a:t>
            </a:r>
            <a:endParaRPr lang="en-US" sz="1600" b="1" dirty="0">
              <a:solidFill>
                <a:srgbClr val="00B050"/>
              </a:solidFill>
              <a:ea typeface="Calibri"/>
              <a:cs typeface="Calibri"/>
            </a:endParaRPr>
          </a:p>
          <a:p>
            <a:pPr lvl="1"/>
            <a:r>
              <a:rPr lang="en-US" sz="1600" dirty="0"/>
              <a:t>October 4 is also the Production patching date for the September (Victor) patching cycle - this will be the last patching prior to OE for 2027</a:t>
            </a:r>
            <a:endParaRPr lang="en-US" sz="1600" dirty="0">
              <a:ea typeface="Calibri" panose="020F0502020204030204"/>
              <a:cs typeface="Calibri" panose="020F0502020204030204"/>
            </a:endParaRPr>
          </a:p>
          <a:p>
            <a:r>
              <a:rPr lang="en-US" sz="1600" dirty="0"/>
              <a:t>October 2 is also planned FFE OE October release code deployment at midnight</a:t>
            </a:r>
            <a:endParaRPr lang="en-US" sz="1600" dirty="0">
              <a:ea typeface="Calibri"/>
              <a:cs typeface="Calibri"/>
            </a:endParaRPr>
          </a:p>
          <a:p>
            <a:r>
              <a:rPr lang="en-US" sz="1600" dirty="0"/>
              <a:t>October 23 is also planned FFE Pre OE October release code deployment at midnight</a:t>
            </a:r>
            <a:endParaRPr lang="en-US" sz="1600" dirty="0">
              <a:ea typeface="Calibri"/>
              <a:cs typeface="Calibri"/>
            </a:endParaRPr>
          </a:p>
          <a:p>
            <a:r>
              <a:rPr lang="en-US" sz="1600" b="1" dirty="0">
                <a:solidFill>
                  <a:srgbClr val="FF0000"/>
                </a:solidFill>
              </a:rPr>
              <a:t>October 24, 25, 31 – Non-Maintenance  Weekend</a:t>
            </a:r>
            <a:endParaRPr lang="en-US" sz="1600" b="1" dirty="0">
              <a:solidFill>
                <a:srgbClr val="FF0000"/>
              </a:solidFill>
              <a:ea typeface="Calibri"/>
              <a:cs typeface="Calibri"/>
            </a:endParaRPr>
          </a:p>
          <a:p>
            <a:pPr lvl="1"/>
            <a:r>
              <a:rPr lang="en-US" sz="1600" dirty="0"/>
              <a:t>No planned down-time – all Marketplace systems should be available</a:t>
            </a:r>
            <a:endParaRPr lang="en-US" sz="1600" dirty="0">
              <a:ea typeface="Calibri"/>
              <a:cs typeface="Calibri"/>
            </a:endParaRPr>
          </a:p>
          <a:p>
            <a:pPr lvl="1"/>
            <a:r>
              <a:rPr lang="en-US" sz="1600" dirty="0"/>
              <a:t>No infrastructure changes should be implemented</a:t>
            </a:r>
            <a:endParaRPr lang="en-US" sz="1600" dirty="0">
              <a:ea typeface="Calibri"/>
              <a:cs typeface="Calibri"/>
            </a:endParaRPr>
          </a:p>
          <a:p>
            <a:pPr lvl="1"/>
            <a:r>
              <a:rPr lang="en-US" sz="1600" dirty="0"/>
              <a:t>ALL the Security Scans should be paused 10/30/2026 8:00 PM EDT – 11/2/2026  8:00 PM EST</a:t>
            </a:r>
            <a:endParaRPr lang="en-US" sz="1600" dirty="0">
              <a:ea typeface="Calibri"/>
              <a:cs typeface="Calibri"/>
            </a:endParaRPr>
          </a:p>
          <a:p>
            <a:r>
              <a:rPr lang="en-US" sz="1600" dirty="0">
                <a:solidFill>
                  <a:srgbClr val="0070C0"/>
                </a:solidFill>
                <a:ea typeface="+mn-lt"/>
                <a:cs typeface="+mn-lt"/>
              </a:rPr>
              <a:t>October 31 – November 3: No performance testing will be permitted in the lower environments. Teams can resume performance testing activities after 8:00 AM EST on November 3, 2026.</a:t>
            </a:r>
          </a:p>
          <a:p>
            <a:pPr marL="0" indent="0">
              <a:buNone/>
            </a:pPr>
            <a:endParaRPr lang="en-US" sz="900" dirty="0">
              <a:solidFill>
                <a:srgbClr val="0070C0"/>
              </a:solidFill>
              <a:ea typeface="+mn-lt"/>
              <a:cs typeface="+mn-lt"/>
            </a:endParaRPr>
          </a:p>
          <a:p>
            <a:pPr marL="0" indent="0">
              <a:buNone/>
            </a:pPr>
            <a:r>
              <a:rPr lang="en-US" sz="1600" dirty="0">
                <a:highlight>
                  <a:srgbClr val="FFFF00"/>
                </a:highlight>
              </a:rPr>
              <a:t>Please direct any questions or concerns to the MSI Release Management Team. </a:t>
            </a:r>
          </a:p>
          <a:p>
            <a:pPr marL="0" indent="0">
              <a:buNone/>
            </a:pPr>
            <a:r>
              <a:rPr lang="en-US" sz="1600" b="1" dirty="0">
                <a:highlight>
                  <a:srgbClr val="FFFF00"/>
                </a:highlight>
              </a:rPr>
              <a:t>Email</a:t>
            </a:r>
            <a:r>
              <a:rPr lang="en-US" sz="1600" dirty="0">
                <a:highlight>
                  <a:srgbClr val="FFFF00"/>
                </a:highlight>
              </a:rPr>
              <a:t>: </a:t>
            </a:r>
            <a:r>
              <a:rPr lang="en-US" sz="1600" u="sng" dirty="0">
                <a:highlight>
                  <a:srgbClr val="FFFF00"/>
                </a:highlight>
                <a:hlinkClick r:id="rId3"/>
              </a:rPr>
              <a:t>E_MSI_Release_Management@bah.com</a:t>
            </a:r>
            <a:r>
              <a:rPr lang="en-US" sz="1600" dirty="0">
                <a:highlight>
                  <a:srgbClr val="FFFF00"/>
                </a:highlight>
              </a:rPr>
              <a:t> </a:t>
            </a:r>
          </a:p>
          <a:p>
            <a:pPr marL="0" indent="0">
              <a:buNone/>
            </a:pPr>
            <a:r>
              <a:rPr lang="en-US" sz="1600" b="1" dirty="0">
                <a:highlight>
                  <a:srgbClr val="FFFF00"/>
                </a:highlight>
              </a:rPr>
              <a:t>MSI Environment/Release Management Slack Channel</a:t>
            </a:r>
            <a:r>
              <a:rPr lang="en-US" sz="1600" dirty="0">
                <a:highlight>
                  <a:srgbClr val="FFFF00"/>
                </a:highlight>
              </a:rPr>
              <a:t>: </a:t>
            </a:r>
            <a:r>
              <a:rPr lang="en-US" sz="1600" u="sng" dirty="0">
                <a:highlight>
                  <a:srgbClr val="FFFF00"/>
                </a:highlight>
                <a:hlinkClick r:id="rId4"/>
              </a:rPr>
              <a:t>https://app.slack.com/client/TGYJGRB1T/CH7679KCH</a:t>
            </a:r>
            <a:endParaRPr lang="en-US" sz="1600" dirty="0">
              <a:solidFill>
                <a:srgbClr val="0070C0"/>
              </a:solidFill>
              <a:highlight>
                <a:srgbClr val="FFFF00"/>
              </a:highlight>
              <a:ea typeface="+mn-lt"/>
              <a:cs typeface="+mn-lt"/>
            </a:endParaRPr>
          </a:p>
        </p:txBody>
      </p:sp>
      <p:sp>
        <p:nvSpPr>
          <p:cNvPr id="7" name="Text Placeholder 1">
            <a:extLst>
              <a:ext uri="{FF2B5EF4-FFF2-40B4-BE49-F238E27FC236}">
                <a16:creationId xmlns:a16="http://schemas.microsoft.com/office/drawing/2014/main" id="{36E72DBA-3E1A-CAED-23A0-6BCFEA87E46C}"/>
              </a:ext>
            </a:extLst>
          </p:cNvPr>
          <p:cNvSpPr txBox="1">
            <a:spLocks/>
          </p:cNvSpPr>
          <p:nvPr/>
        </p:nvSpPr>
        <p:spPr>
          <a:xfrm>
            <a:off x="295275" y="5696744"/>
            <a:ext cx="9105900" cy="1052512"/>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a:buNone/>
              <a:defRPr sz="4400" b="1" kern="1200">
                <a:solidFill>
                  <a:schemeClr val="bg1"/>
                </a:solidFill>
                <a:latin typeface="Avenir Book" charset="0"/>
                <a:ea typeface="Avenir Book" charset="0"/>
                <a:cs typeface="Avenir Book"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dirty="0">
                <a:latin typeface="Avenir Book"/>
              </a:rPr>
              <a:t>Change Guidelines for OE for 2027</a:t>
            </a:r>
          </a:p>
        </p:txBody>
      </p:sp>
    </p:spTree>
    <p:extLst>
      <p:ext uri="{BB962C8B-B14F-4D97-AF65-F5344CB8AC3E}">
        <p14:creationId xmlns:p14="http://schemas.microsoft.com/office/powerpoint/2010/main" val="2786980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094C48-5B96-BAC3-C4E7-7AECB02AEADB}"/>
              </a:ext>
            </a:extLst>
          </p:cNvPr>
          <p:cNvSpPr>
            <a:spLocks noGrp="1"/>
          </p:cNvSpPr>
          <p:nvPr>
            <p:ph type="body" sz="quarter" idx="10"/>
          </p:nvPr>
        </p:nvSpPr>
        <p:spPr>
          <a:xfrm>
            <a:off x="295564" y="5830094"/>
            <a:ext cx="8764588" cy="629700"/>
          </a:xfrm>
        </p:spPr>
        <p:txBody>
          <a:bodyPr/>
          <a:lstStyle/>
          <a:p>
            <a:r>
              <a:rPr lang="en-US" dirty="0">
                <a:latin typeface="Avenir Book"/>
              </a:rPr>
              <a:t>Change Guidelines for OE for 2027</a:t>
            </a:r>
          </a:p>
        </p:txBody>
      </p:sp>
      <p:sp>
        <p:nvSpPr>
          <p:cNvPr id="3" name="Content Placeholder 2">
            <a:extLst>
              <a:ext uri="{FF2B5EF4-FFF2-40B4-BE49-F238E27FC236}">
                <a16:creationId xmlns:a16="http://schemas.microsoft.com/office/drawing/2014/main" id="{7F27DF64-44BD-83F3-D609-6B4E57E2D1E1}"/>
              </a:ext>
            </a:extLst>
          </p:cNvPr>
          <p:cNvSpPr>
            <a:spLocks noGrp="1"/>
          </p:cNvSpPr>
          <p:nvPr>
            <p:ph sz="quarter" idx="11"/>
          </p:nvPr>
        </p:nvSpPr>
        <p:spPr>
          <a:xfrm>
            <a:off x="295275" y="295275"/>
            <a:ext cx="11642725" cy="5151796"/>
          </a:xfrm>
        </p:spPr>
        <p:txBody>
          <a:bodyPr/>
          <a:lstStyle/>
          <a:p>
            <a:pPr marL="0" indent="0">
              <a:buNone/>
            </a:pPr>
            <a:r>
              <a:rPr lang="en-US" sz="2400" b="1" dirty="0"/>
              <a:t>Key Dates: October 1, 2026, 12:00 AM EDT - January 16, 2027, 5:00 AM EST</a:t>
            </a:r>
          </a:p>
          <a:p>
            <a:pPr marL="0" indent="0">
              <a:buNone/>
            </a:pPr>
            <a:endParaRPr lang="en-US" sz="1600" b="1" dirty="0">
              <a:solidFill>
                <a:srgbClr val="FF0000"/>
              </a:solidFill>
              <a:ea typeface="+mn-lt"/>
              <a:cs typeface="+mn-lt"/>
            </a:endParaRPr>
          </a:p>
          <a:p>
            <a:r>
              <a:rPr lang="en-US" sz="1600" b="1" dirty="0">
                <a:solidFill>
                  <a:srgbClr val="FF0000"/>
                </a:solidFill>
                <a:ea typeface="+mn-lt"/>
                <a:cs typeface="+mn-lt"/>
              </a:rPr>
              <a:t>November 1 – Non-Maintenance  Weekend</a:t>
            </a:r>
          </a:p>
          <a:p>
            <a:pPr lvl="1"/>
            <a:r>
              <a:rPr lang="en-US" sz="1600" dirty="0">
                <a:ea typeface="+mn-lt"/>
                <a:cs typeface="+mn-lt"/>
              </a:rPr>
              <a:t>No planned down-time – all Marketplace systems should be available</a:t>
            </a:r>
          </a:p>
          <a:p>
            <a:pPr lvl="1"/>
            <a:r>
              <a:rPr lang="en-US" sz="1600" dirty="0">
                <a:ea typeface="+mn-lt"/>
                <a:cs typeface="+mn-lt"/>
              </a:rPr>
              <a:t>No infrastructure changes should be implemented</a:t>
            </a:r>
          </a:p>
          <a:p>
            <a:r>
              <a:rPr lang="en-US" sz="1600" b="1" dirty="0">
                <a:solidFill>
                  <a:srgbClr val="0070C0"/>
                </a:solidFill>
              </a:rPr>
              <a:t>November 1 – First Day of Open Enrollment (Sunday)</a:t>
            </a:r>
            <a:endParaRPr lang="en-US" sz="1600" b="1" dirty="0">
              <a:solidFill>
                <a:srgbClr val="0070C0"/>
              </a:solidFill>
              <a:ea typeface="Calibri"/>
              <a:cs typeface="Calibri"/>
            </a:endParaRPr>
          </a:p>
          <a:p>
            <a:r>
              <a:rPr lang="en-US" sz="1600" dirty="0">
                <a:cs typeface="Calibri"/>
              </a:rPr>
              <a:t>November 1 – Daylight Savings Time ends at 2:00 AM EDT (Sunday). </a:t>
            </a:r>
            <a:r>
              <a:rPr lang="en-US" sz="1600" dirty="0">
                <a:ea typeface="+mn-lt"/>
                <a:cs typeface="+mn-lt"/>
              </a:rPr>
              <a:t>Clocks will move back one hour to 1:00 AM EST. Please account for this time change when planning deployments or maintenance during this window. SSA Services will be unavailable from 12:01 AM EDT - 4:00 AM EST</a:t>
            </a:r>
          </a:p>
          <a:p>
            <a:r>
              <a:rPr lang="en-US" sz="1600" b="1" dirty="0">
                <a:solidFill>
                  <a:srgbClr val="00B050"/>
                </a:solidFill>
                <a:ea typeface="+mn-lt"/>
                <a:cs typeface="+mn-lt"/>
              </a:rPr>
              <a:t>November 8, 15, 22, 29 – Available Maintenance Window (Sunday 12:00 AM – 12:00 PM EST)</a:t>
            </a:r>
          </a:p>
          <a:p>
            <a:pPr lvl="1"/>
            <a:r>
              <a:rPr lang="en-US" sz="1600" dirty="0"/>
              <a:t>November 8 Production patching date for the October (Xray) cycle, OS patch deployment applies to all systems except components of the systems subject to these guidelines that do not support zero-downtime</a:t>
            </a:r>
          </a:p>
          <a:p>
            <a:pPr marL="457200" lvl="1" indent="0">
              <a:buNone/>
            </a:pPr>
            <a:endParaRPr lang="en-US" sz="1600" dirty="0">
              <a:ea typeface="+mn-lt"/>
              <a:cs typeface="+mn-lt"/>
            </a:endParaRPr>
          </a:p>
          <a:p>
            <a:pPr marL="0" indent="0">
              <a:buNone/>
            </a:pPr>
            <a:r>
              <a:rPr lang="en-US" sz="1600" dirty="0">
                <a:highlight>
                  <a:srgbClr val="FFFF00"/>
                </a:highlight>
              </a:rPr>
              <a:t>Please direct any questions or concerns to the MSI Release Management Team. </a:t>
            </a:r>
          </a:p>
          <a:p>
            <a:pPr marL="0" indent="0">
              <a:buNone/>
            </a:pPr>
            <a:r>
              <a:rPr lang="en-US" sz="1600" b="1" dirty="0">
                <a:highlight>
                  <a:srgbClr val="FFFF00"/>
                </a:highlight>
              </a:rPr>
              <a:t>Email</a:t>
            </a:r>
            <a:r>
              <a:rPr lang="en-US" sz="1600" dirty="0">
                <a:highlight>
                  <a:srgbClr val="FFFF00"/>
                </a:highlight>
              </a:rPr>
              <a:t>: </a:t>
            </a:r>
            <a:r>
              <a:rPr lang="en-US" sz="1600" u="sng" dirty="0">
                <a:highlight>
                  <a:srgbClr val="FFFF00"/>
                </a:highlight>
                <a:hlinkClick r:id="rId2"/>
              </a:rPr>
              <a:t>E_MSI_Release_Management@bah.com</a:t>
            </a:r>
            <a:r>
              <a:rPr lang="en-US" sz="1600" dirty="0">
                <a:highlight>
                  <a:srgbClr val="FFFF00"/>
                </a:highlight>
              </a:rPr>
              <a:t> </a:t>
            </a:r>
          </a:p>
          <a:p>
            <a:pPr marL="0" indent="0">
              <a:buNone/>
            </a:pPr>
            <a:r>
              <a:rPr lang="en-US" sz="1600" b="1" dirty="0">
                <a:highlight>
                  <a:srgbClr val="FFFF00"/>
                </a:highlight>
              </a:rPr>
              <a:t>MSI Environment/Release Management Slack Channel</a:t>
            </a:r>
            <a:r>
              <a:rPr lang="en-US" sz="1600" dirty="0">
                <a:highlight>
                  <a:srgbClr val="FFFF00"/>
                </a:highlight>
              </a:rPr>
              <a:t>: </a:t>
            </a:r>
            <a:r>
              <a:rPr lang="en-US" sz="1600" u="sng" dirty="0">
                <a:highlight>
                  <a:srgbClr val="FFFF00"/>
                </a:highlight>
                <a:hlinkClick r:id="rId3"/>
              </a:rPr>
              <a:t>https://app.slack.com/client/TGYJGRB1T/CH7679KCH</a:t>
            </a:r>
            <a:endParaRPr lang="en-US" sz="1600" dirty="0"/>
          </a:p>
        </p:txBody>
      </p:sp>
    </p:spTree>
    <p:extLst>
      <p:ext uri="{BB962C8B-B14F-4D97-AF65-F5344CB8AC3E}">
        <p14:creationId xmlns:p14="http://schemas.microsoft.com/office/powerpoint/2010/main" val="3733769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ACE035-5419-45D9-86A4-C41B7133B882}"/>
              </a:ext>
            </a:extLst>
          </p:cNvPr>
          <p:cNvSpPr>
            <a:spLocks noGrp="1"/>
          </p:cNvSpPr>
          <p:nvPr>
            <p:ph sz="quarter" idx="11"/>
          </p:nvPr>
        </p:nvSpPr>
        <p:spPr>
          <a:xfrm>
            <a:off x="295564" y="93784"/>
            <a:ext cx="11626805" cy="5345398"/>
          </a:xfrm>
        </p:spPr>
        <p:txBody>
          <a:bodyPr lIns="91440" tIns="45720" rIns="91440" bIns="45720" anchor="t">
            <a:noAutofit/>
          </a:bodyPr>
          <a:lstStyle/>
          <a:p>
            <a:pPr marL="0" indent="0">
              <a:buNone/>
            </a:pPr>
            <a:r>
              <a:rPr lang="en-US" sz="2400" b="1" dirty="0"/>
              <a:t>Key Dates (Continued): </a:t>
            </a:r>
            <a:r>
              <a:rPr lang="en-US" sz="2400" b="1" dirty="0">
                <a:ea typeface="+mn-lt"/>
                <a:cs typeface="+mn-lt"/>
              </a:rPr>
              <a:t>October 1, 2026, 12:00 AM EDT - January 16, 2027, 5:00 AM EST</a:t>
            </a:r>
          </a:p>
          <a:p>
            <a:pPr marL="0" indent="0">
              <a:buNone/>
            </a:pPr>
            <a:endParaRPr lang="en-US" sz="1600" dirty="0">
              <a:ea typeface="Calibri"/>
              <a:cs typeface="Calibri"/>
            </a:endParaRPr>
          </a:p>
          <a:p>
            <a:r>
              <a:rPr lang="en-US" sz="1600" b="1" dirty="0">
                <a:solidFill>
                  <a:srgbClr val="00B050"/>
                </a:solidFill>
                <a:ea typeface="+mn-lt"/>
                <a:cs typeface="+mn-lt"/>
              </a:rPr>
              <a:t>December 6 – Available Maintenance Window (Sunday 12:00 AM – 12:00 PM EST)</a:t>
            </a:r>
          </a:p>
          <a:p>
            <a:pPr lvl="1"/>
            <a:r>
              <a:rPr lang="en-US" sz="1600" dirty="0">
                <a:ea typeface="+mn-lt"/>
                <a:cs typeface="+mn-lt"/>
              </a:rPr>
              <a:t>December 6 Production patching date for the November (Yankee) cycle  OS patch deployment applies to all systems except components of the systems subject to these guidelines that do not support zero-downtime</a:t>
            </a:r>
          </a:p>
          <a:p>
            <a:r>
              <a:rPr lang="en-US" sz="1600" dirty="0">
                <a:ea typeface="+mn-lt"/>
                <a:cs typeface="+mn-lt"/>
              </a:rPr>
              <a:t>December 11 – 16: No performance testing will be permitted in the lower environments. Teams can resume performance testing activities after 8:00 AM EST on December 16, 2026.</a:t>
            </a:r>
          </a:p>
          <a:p>
            <a:r>
              <a:rPr lang="en-US" sz="1600" b="1" dirty="0">
                <a:solidFill>
                  <a:srgbClr val="FF0000"/>
                </a:solidFill>
                <a:ea typeface="+mn-lt"/>
                <a:cs typeface="+mn-lt"/>
              </a:rPr>
              <a:t>December 12 - 15 – High Volume/Maintenance Period – No Maintenance (Before the deadline for 1/1/2027 coverage which ends on 12/16/2026 at 5:00 AM EST due to Alaska/Hawaii Extension) </a:t>
            </a:r>
          </a:p>
          <a:p>
            <a:pPr lvl="1"/>
            <a:r>
              <a:rPr lang="en-US" sz="1600" dirty="0">
                <a:ea typeface="+mn-lt"/>
                <a:cs typeface="+mn-lt"/>
              </a:rPr>
              <a:t>No planned down-time – all Marketplace systems should be available</a:t>
            </a:r>
            <a:endParaRPr lang="en-US" sz="1600" dirty="0">
              <a:ea typeface="Calibri"/>
              <a:cs typeface="Calibri"/>
            </a:endParaRPr>
          </a:p>
          <a:p>
            <a:pPr lvl="1"/>
            <a:r>
              <a:rPr lang="en-US" sz="1600" dirty="0">
                <a:ea typeface="+mn-lt"/>
                <a:cs typeface="+mn-lt"/>
              </a:rPr>
              <a:t>No infrastructure changes should be implemented</a:t>
            </a:r>
          </a:p>
          <a:p>
            <a:pPr lvl="1"/>
            <a:r>
              <a:rPr lang="en-US" sz="1600" dirty="0">
                <a:ea typeface="+mn-lt"/>
                <a:cs typeface="+mn-lt"/>
              </a:rPr>
              <a:t>All the Security Scans should be paused 12/13/2026 8:00 PM EST – 12/16/2026 8:00 PM EST</a:t>
            </a:r>
          </a:p>
          <a:p>
            <a:pPr marL="457200" lvl="1" indent="0">
              <a:buNone/>
            </a:pPr>
            <a:endParaRPr lang="en-US" sz="1600" dirty="0">
              <a:ea typeface="+mn-lt"/>
              <a:cs typeface="+mn-lt"/>
            </a:endParaRPr>
          </a:p>
          <a:p>
            <a:pPr marL="0" indent="0">
              <a:buNone/>
            </a:pPr>
            <a:r>
              <a:rPr lang="en-US" sz="1600" dirty="0">
                <a:highlight>
                  <a:srgbClr val="FFFF00"/>
                </a:highlight>
              </a:rPr>
              <a:t>Please direct any questions or concerns to the MSI Release Management Team. </a:t>
            </a:r>
          </a:p>
          <a:p>
            <a:pPr marL="0" indent="0">
              <a:buNone/>
            </a:pPr>
            <a:r>
              <a:rPr lang="en-US" sz="1600" b="1" dirty="0">
                <a:highlight>
                  <a:srgbClr val="FFFF00"/>
                </a:highlight>
              </a:rPr>
              <a:t>Email</a:t>
            </a:r>
            <a:r>
              <a:rPr lang="en-US" sz="1600" dirty="0">
                <a:highlight>
                  <a:srgbClr val="FFFF00"/>
                </a:highlight>
              </a:rPr>
              <a:t>: </a:t>
            </a:r>
            <a:r>
              <a:rPr lang="en-US" sz="1600" u="sng" dirty="0">
                <a:highlight>
                  <a:srgbClr val="FFFF00"/>
                </a:highlight>
                <a:hlinkClick r:id="rId3"/>
              </a:rPr>
              <a:t>E_MSI_Release_Management@bah.com</a:t>
            </a:r>
            <a:r>
              <a:rPr lang="en-US" sz="1600" dirty="0">
                <a:highlight>
                  <a:srgbClr val="FFFF00"/>
                </a:highlight>
              </a:rPr>
              <a:t> </a:t>
            </a:r>
          </a:p>
          <a:p>
            <a:pPr marL="0" indent="0">
              <a:buNone/>
            </a:pPr>
            <a:r>
              <a:rPr lang="en-US" sz="1600" b="1" dirty="0">
                <a:highlight>
                  <a:srgbClr val="FFFF00"/>
                </a:highlight>
              </a:rPr>
              <a:t>MSI Environment/Release Management Slack Channel</a:t>
            </a:r>
            <a:r>
              <a:rPr lang="en-US" sz="1600" dirty="0">
                <a:highlight>
                  <a:srgbClr val="FFFF00"/>
                </a:highlight>
              </a:rPr>
              <a:t>: </a:t>
            </a:r>
            <a:r>
              <a:rPr lang="en-US" sz="1600" u="sng" dirty="0">
                <a:highlight>
                  <a:srgbClr val="FFFF00"/>
                </a:highlight>
                <a:hlinkClick r:id="rId4"/>
              </a:rPr>
              <a:t>https://app.slack.com/client/TGYJGRB1T/CH7679KCH</a:t>
            </a:r>
            <a:endParaRPr lang="en-US" sz="1600" dirty="0">
              <a:highlight>
                <a:srgbClr val="FFFF00"/>
              </a:highlight>
              <a:ea typeface="+mn-lt"/>
              <a:cs typeface="+mn-lt"/>
            </a:endParaRPr>
          </a:p>
        </p:txBody>
      </p:sp>
      <p:sp>
        <p:nvSpPr>
          <p:cNvPr id="7" name="Text Placeholder 1">
            <a:extLst>
              <a:ext uri="{FF2B5EF4-FFF2-40B4-BE49-F238E27FC236}">
                <a16:creationId xmlns:a16="http://schemas.microsoft.com/office/drawing/2014/main" id="{75A1E688-BA13-7E7F-613A-000FE5E375AA}"/>
              </a:ext>
            </a:extLst>
          </p:cNvPr>
          <p:cNvSpPr txBox="1">
            <a:spLocks/>
          </p:cNvSpPr>
          <p:nvPr/>
        </p:nvSpPr>
        <p:spPr>
          <a:xfrm>
            <a:off x="295275" y="5696744"/>
            <a:ext cx="9105900" cy="1052512"/>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a:buNone/>
              <a:defRPr sz="4400" b="1" kern="1200">
                <a:solidFill>
                  <a:schemeClr val="bg1"/>
                </a:solidFill>
                <a:latin typeface="Avenir Book" charset="0"/>
                <a:ea typeface="Avenir Book" charset="0"/>
                <a:cs typeface="Avenir Book"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a:latin typeface="Avenir Book"/>
              </a:rPr>
              <a:t>Change Guidelines for OE for 2027</a:t>
            </a:r>
          </a:p>
        </p:txBody>
      </p:sp>
    </p:spTree>
    <p:extLst>
      <p:ext uri="{BB962C8B-B14F-4D97-AF65-F5344CB8AC3E}">
        <p14:creationId xmlns:p14="http://schemas.microsoft.com/office/powerpoint/2010/main" val="2972961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A1527-CF4C-2F7C-6B34-FAF64E38E2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050218-C516-D323-12AF-9D22CA56E6CC}"/>
              </a:ext>
            </a:extLst>
          </p:cNvPr>
          <p:cNvSpPr>
            <a:spLocks noGrp="1"/>
          </p:cNvSpPr>
          <p:nvPr>
            <p:ph sz="quarter" idx="11"/>
          </p:nvPr>
        </p:nvSpPr>
        <p:spPr>
          <a:xfrm>
            <a:off x="295564" y="93783"/>
            <a:ext cx="11626805" cy="5372951"/>
          </a:xfrm>
          <a:noFill/>
        </p:spPr>
        <p:txBody>
          <a:bodyPr lIns="91440" tIns="45720" rIns="91440" bIns="45720" anchor="t">
            <a:noAutofit/>
          </a:bodyPr>
          <a:lstStyle/>
          <a:p>
            <a:pPr marL="0" indent="0">
              <a:buNone/>
            </a:pPr>
            <a:r>
              <a:rPr lang="en-US" sz="2400" b="1" dirty="0"/>
              <a:t>Key Dates (Continued): October 1, 2026, 12:00 AM EDT - January 16, 2027, 5:00 AM EST</a:t>
            </a:r>
          </a:p>
          <a:p>
            <a:r>
              <a:rPr lang="en-US" sz="1600" b="1" dirty="0">
                <a:solidFill>
                  <a:srgbClr val="00B050"/>
                </a:solidFill>
                <a:ea typeface="+mn-lt"/>
                <a:cs typeface="+mn-lt"/>
              </a:rPr>
              <a:t>January  3 – Available Maintenance Window (Sunday 12:00 AM – 12:00 PM EST)</a:t>
            </a:r>
          </a:p>
          <a:p>
            <a:pPr lvl="1"/>
            <a:r>
              <a:rPr lang="en-US" sz="1600" dirty="0">
                <a:ea typeface="+mn-lt"/>
                <a:cs typeface="+mn-lt"/>
              </a:rPr>
              <a:t>January 3 Production patching for the December (Zulu) cycle OS patch deployment applies to all systems except components of the systems subject to these guidelines that do not support zero-downtime</a:t>
            </a:r>
          </a:p>
          <a:p>
            <a:r>
              <a:rPr lang="en-US" sz="1600" b="1" dirty="0">
                <a:solidFill>
                  <a:srgbClr val="FF0000"/>
                </a:solidFill>
                <a:ea typeface="+mn-lt"/>
                <a:cs typeface="+mn-lt"/>
              </a:rPr>
              <a:t>January 9 - 16 –  High Volume/Maintenance Period – No Maintenance (Before the deadline for 2/1/2027 coverage which ends on 1/16/2027 at 5:00am EST when OE Ends for the FFE due to Alaska/Hawaii Extension)</a:t>
            </a:r>
          </a:p>
          <a:p>
            <a:pPr lvl="1"/>
            <a:r>
              <a:rPr lang="en-US" sz="1600" dirty="0">
                <a:ea typeface="+mn-lt"/>
                <a:cs typeface="+mn-lt"/>
              </a:rPr>
              <a:t>No planned down-time – all Marketplace systems should be available</a:t>
            </a:r>
          </a:p>
          <a:p>
            <a:pPr lvl="1"/>
            <a:r>
              <a:rPr lang="en-US" sz="1600" dirty="0">
                <a:ea typeface="+mn-lt"/>
                <a:cs typeface="+mn-lt"/>
              </a:rPr>
              <a:t>No infrastructure changes should be implemented</a:t>
            </a:r>
          </a:p>
          <a:p>
            <a:pPr lvl="1"/>
            <a:r>
              <a:rPr lang="en-US" sz="1600" dirty="0">
                <a:ea typeface="+mn-lt"/>
                <a:cs typeface="+mn-lt"/>
              </a:rPr>
              <a:t>All the Security Scans should be paused 1/13/2027 8:00 PM EST – 1/16/2027 8:00 PM EST</a:t>
            </a:r>
          </a:p>
          <a:p>
            <a:r>
              <a:rPr lang="en-US" sz="1600" dirty="0">
                <a:ea typeface="+mn-lt"/>
                <a:cs typeface="+mn-lt"/>
              </a:rPr>
              <a:t>January 12 – 16: No performance testing will be permitted in the lower environments. Teams can resume performance testing activities after 8:00am EST on January 16</a:t>
            </a:r>
          </a:p>
          <a:p>
            <a:r>
              <a:rPr lang="en-US" sz="1600" b="1" dirty="0">
                <a:solidFill>
                  <a:srgbClr val="0070C0"/>
                </a:solidFill>
                <a:ea typeface="+mn-lt"/>
                <a:cs typeface="+mn-lt"/>
              </a:rPr>
              <a:t>January 15 – Last Day of Open Enrollment **</a:t>
            </a:r>
          </a:p>
          <a:p>
            <a:r>
              <a:rPr lang="en-US" sz="1600" b="1" dirty="0">
                <a:solidFill>
                  <a:srgbClr val="0070C0"/>
                </a:solidFill>
                <a:ea typeface="+mn-lt"/>
                <a:cs typeface="+mn-lt"/>
              </a:rPr>
              <a:t>January 16 (at 5 AM EST) – Open Enrollment closes; Last day of the change guideline period</a:t>
            </a:r>
          </a:p>
          <a:p>
            <a:pPr marL="0" indent="0">
              <a:buNone/>
            </a:pPr>
            <a:r>
              <a:rPr lang="en-US" sz="1600" dirty="0">
                <a:ea typeface="+mn-lt"/>
                <a:cs typeface="+mn-lt"/>
              </a:rPr>
              <a:t>**Should CMS extend the Marketplace Open Enrollment period, the change guideline period may also be extended**</a:t>
            </a:r>
          </a:p>
          <a:p>
            <a:pPr marL="0" indent="0">
              <a:buNone/>
            </a:pPr>
            <a:r>
              <a:rPr lang="en-US" sz="1600" dirty="0">
                <a:highlight>
                  <a:srgbClr val="FFFF00"/>
                </a:highlight>
              </a:rPr>
              <a:t>Please direct any questions or concerns to the MSI Release Management Team. </a:t>
            </a:r>
          </a:p>
          <a:p>
            <a:pPr marL="0" indent="0">
              <a:buNone/>
            </a:pPr>
            <a:r>
              <a:rPr lang="en-US" sz="1600" b="1" dirty="0">
                <a:highlight>
                  <a:srgbClr val="FFFF00"/>
                </a:highlight>
              </a:rPr>
              <a:t>Email</a:t>
            </a:r>
            <a:r>
              <a:rPr lang="en-US" sz="1600" dirty="0">
                <a:highlight>
                  <a:srgbClr val="FFFF00"/>
                </a:highlight>
              </a:rPr>
              <a:t>: </a:t>
            </a:r>
            <a:r>
              <a:rPr lang="en-US" sz="1600" u="sng" dirty="0">
                <a:highlight>
                  <a:srgbClr val="FFFF00"/>
                </a:highlight>
                <a:hlinkClick r:id="rId3"/>
              </a:rPr>
              <a:t>E_MSI_Release_Management@bah.com</a:t>
            </a:r>
            <a:r>
              <a:rPr lang="en-US" sz="1600" dirty="0">
                <a:highlight>
                  <a:srgbClr val="FFFF00"/>
                </a:highlight>
              </a:rPr>
              <a:t> </a:t>
            </a:r>
          </a:p>
          <a:p>
            <a:pPr marL="0" indent="0">
              <a:buNone/>
            </a:pPr>
            <a:r>
              <a:rPr lang="en-US" sz="1600" b="1" dirty="0">
                <a:highlight>
                  <a:srgbClr val="FFFF00"/>
                </a:highlight>
              </a:rPr>
              <a:t>MSI Environment/Release Management Slack Channel</a:t>
            </a:r>
            <a:r>
              <a:rPr lang="en-US" sz="1600" dirty="0">
                <a:highlight>
                  <a:srgbClr val="FFFF00"/>
                </a:highlight>
              </a:rPr>
              <a:t>: </a:t>
            </a:r>
            <a:r>
              <a:rPr lang="en-US" sz="1600" u="sng" dirty="0">
                <a:highlight>
                  <a:srgbClr val="FFFF00"/>
                </a:highlight>
                <a:hlinkClick r:id="rId4"/>
              </a:rPr>
              <a:t>https://app.slack.com/client/TGYJGRB1T/CH7679KCH</a:t>
            </a:r>
            <a:endParaRPr lang="en-US" sz="1600" dirty="0">
              <a:highlight>
                <a:srgbClr val="FFFF00"/>
              </a:highlight>
            </a:endParaRPr>
          </a:p>
          <a:p>
            <a:pPr marL="0" indent="0">
              <a:buNone/>
            </a:pPr>
            <a:endParaRPr lang="en-US" sz="1600" dirty="0">
              <a:ea typeface="+mn-lt"/>
              <a:cs typeface="+mn-lt"/>
            </a:endParaRPr>
          </a:p>
        </p:txBody>
      </p:sp>
      <p:sp>
        <p:nvSpPr>
          <p:cNvPr id="7" name="Text Placeholder 1">
            <a:extLst>
              <a:ext uri="{FF2B5EF4-FFF2-40B4-BE49-F238E27FC236}">
                <a16:creationId xmlns:a16="http://schemas.microsoft.com/office/drawing/2014/main" id="{8F192117-1BD7-2CAF-AD57-DA5B172F570E}"/>
              </a:ext>
            </a:extLst>
          </p:cNvPr>
          <p:cNvSpPr txBox="1">
            <a:spLocks/>
          </p:cNvSpPr>
          <p:nvPr/>
        </p:nvSpPr>
        <p:spPr>
          <a:xfrm>
            <a:off x="295275" y="5696744"/>
            <a:ext cx="9105900" cy="1052512"/>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a:buNone/>
              <a:defRPr sz="4400" b="1" kern="1200">
                <a:solidFill>
                  <a:schemeClr val="bg1"/>
                </a:solidFill>
                <a:latin typeface="Avenir Book" charset="0"/>
                <a:ea typeface="Avenir Book" charset="0"/>
                <a:cs typeface="Avenir Book"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a:latin typeface="Avenir Book"/>
              </a:rPr>
              <a:t>Change Guidelines for OE for 2027</a:t>
            </a:r>
          </a:p>
        </p:txBody>
      </p:sp>
    </p:spTree>
    <p:extLst>
      <p:ext uri="{BB962C8B-B14F-4D97-AF65-F5344CB8AC3E}">
        <p14:creationId xmlns:p14="http://schemas.microsoft.com/office/powerpoint/2010/main" val="1656165068"/>
      </p:ext>
    </p:extLst>
  </p:cSld>
  <p:clrMapOvr>
    <a:masterClrMapping/>
  </p:clrMapOvr>
</p:sld>
</file>

<file path=ppt/theme/theme1.xml><?xml version="1.0" encoding="utf-8"?>
<a:theme xmlns:a="http://schemas.openxmlformats.org/drawingml/2006/main" name="CMS_template">
  <a:themeElements>
    <a:clrScheme name="CMS">
      <a:dk1>
        <a:sysClr val="windowText" lastClr="000000"/>
      </a:dk1>
      <a:lt1>
        <a:sysClr val="window" lastClr="FFFFFF"/>
      </a:lt1>
      <a:dk2>
        <a:srgbClr val="1F497D"/>
      </a:dk2>
      <a:lt2>
        <a:srgbClr val="6B94C7"/>
      </a:lt2>
      <a:accent1>
        <a:srgbClr val="2F527D"/>
      </a:accent1>
      <a:accent2>
        <a:srgbClr val="FAD94C"/>
      </a:accent2>
      <a:accent3>
        <a:srgbClr val="C0C0C0"/>
      </a:accent3>
      <a:accent4>
        <a:srgbClr val="FDF699"/>
      </a:accent4>
      <a:accent5>
        <a:srgbClr val="72A3C4"/>
      </a:accent5>
      <a:accent6>
        <a:srgbClr val="5C5C5C"/>
      </a:accent6>
      <a:hlink>
        <a:srgbClr val="000000"/>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95E8BD9B-264B-4678-B8A1-70EAE29C6A43}" vid="{8D5CAE3E-D9A8-43ED-8F66-F5738CC43204}"/>
    </a:ext>
  </a:extLst>
</a:theme>
</file>

<file path=ppt/theme/theme2.xml><?xml version="1.0" encoding="utf-8"?>
<a:theme xmlns:a="http://schemas.openxmlformats.org/drawingml/2006/main" name="1_CMS_template">
  <a:themeElements>
    <a:clrScheme name="CMS">
      <a:dk1>
        <a:sysClr val="windowText" lastClr="000000"/>
      </a:dk1>
      <a:lt1>
        <a:sysClr val="window" lastClr="FFFFFF"/>
      </a:lt1>
      <a:dk2>
        <a:srgbClr val="1F497D"/>
      </a:dk2>
      <a:lt2>
        <a:srgbClr val="6B94C7"/>
      </a:lt2>
      <a:accent1>
        <a:srgbClr val="2F527D"/>
      </a:accent1>
      <a:accent2>
        <a:srgbClr val="FAD94C"/>
      </a:accent2>
      <a:accent3>
        <a:srgbClr val="C0C0C0"/>
      </a:accent3>
      <a:accent4>
        <a:srgbClr val="FDF699"/>
      </a:accent4>
      <a:accent5>
        <a:srgbClr val="72A3C4"/>
      </a:accent5>
      <a:accent6>
        <a:srgbClr val="5C5C5C"/>
      </a:accent6>
      <a:hlink>
        <a:srgbClr val="000000"/>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95E8BD9B-264B-4678-B8A1-70EAE29C6A43}" vid="{5BC7AB38-48EC-4ACF-BE47-04EDBCB05365}"/>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e646d36-1ea6-45f5-a3fb-2d1bee2c7715">
      <Terms xmlns="http://schemas.microsoft.com/office/infopath/2007/PartnerControls"/>
    </lcf76f155ced4ddcb4097134ff3c332f>
    <TaxCatchAll xmlns="c80460f4-b0da-4852-8e51-f216ed020f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EED0315CE024347B662AD32D5054414" ma:contentTypeVersion="39" ma:contentTypeDescription="Create a new document." ma:contentTypeScope="" ma:versionID="73e563c3498e2954f1d5544c368940c1">
  <xsd:schema xmlns:xsd="http://www.w3.org/2001/XMLSchema" xmlns:xs="http://www.w3.org/2001/XMLSchema" xmlns:p="http://schemas.microsoft.com/office/2006/metadata/properties" xmlns:ns2="c80460f4-b0da-4852-8e51-f216ed020fa3" xmlns:ns3="0e646d36-1ea6-45f5-a3fb-2d1bee2c7715" targetNamespace="http://schemas.microsoft.com/office/2006/metadata/properties" ma:root="true" ma:fieldsID="2f6429e93be53511f22e21b185276241" ns2:_="" ns3:_="">
    <xsd:import namespace="c80460f4-b0da-4852-8e51-f216ed020fa3"/>
    <xsd:import namespace="0e646d36-1ea6-45f5-a3fb-2d1bee2c7715"/>
    <xsd:element name="properties">
      <xsd:complexType>
        <xsd:sequence>
          <xsd:element name="documentManagement">
            <xsd:complexType>
              <xsd:all>
                <xsd:element ref="ns2:SharedWithUsers" minOccurs="0"/>
                <xsd:element ref="ns2:SharedWithDetails" minOccurs="0"/>
                <xsd:element ref="ns3:MediaServiceDateTaken"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0460f4-b0da-4852-8e51-f216ed020fa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3" nillable="true" ma:displayName="Taxonomy Catch All Column" ma:hidden="true" ma:list="{03167195-a910-4c7f-9ac4-16edaf157cdd}" ma:internalName="TaxCatchAll" ma:showField="CatchAllData" ma:web="c80460f4-b0da-4852-8e51-f216ed020f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e646d36-1ea6-45f5-a3fb-2d1bee2c7715" elementFormDefault="qualified">
    <xsd:import namespace="http://schemas.microsoft.com/office/2006/documentManagement/types"/>
    <xsd:import namespace="http://schemas.microsoft.com/office/infopath/2007/PartnerControls"/>
    <xsd:element name="MediaServiceDateTaken" ma:index="10" nillable="true" ma:displayName="MediaServiceDateTaken" ma:hidden="true" ma:indexed="true" ma:internalName="MediaServiceDateTaken"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f74fca95-fc27-4d9d-95fe-91d8ae13857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2B9AF1-49FF-4916-88A7-B7AEEE980CC5}">
  <ds:schemaRefs>
    <ds:schemaRef ds:uri="0e646d36-1ea6-45f5-a3fb-2d1bee2c7715"/>
    <ds:schemaRef ds:uri="c80460f4-b0da-4852-8e51-f216ed020fa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C5ED35C-3091-439E-BF1D-693977DBE87F}">
  <ds:schemaRefs>
    <ds:schemaRef ds:uri="http://schemas.microsoft.com/sharepoint/v3/contenttype/forms"/>
  </ds:schemaRefs>
</ds:datastoreItem>
</file>

<file path=customXml/itemProps3.xml><?xml version="1.0" encoding="utf-8"?>
<ds:datastoreItem xmlns:ds="http://schemas.openxmlformats.org/officeDocument/2006/customXml" ds:itemID="{79CBBB88-6C29-4548-A742-CB354FC69B86}">
  <ds:schemaRefs>
    <ds:schemaRef ds:uri="0e646d36-1ea6-45f5-a3fb-2d1bee2c7715"/>
    <ds:schemaRef ds:uri="c80460f4-b0da-4852-8e51-f216ed020f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51d9dc18-15ea-424b-b24d-55ab4d4e7519}" enabled="1" method="Privileged" siteId="{66d73691-ea97-48b1-95d5-e94f0a46b878}" contentBits="0" removed="0"/>
  <clbl:label id="{d5fe813e-0caa-432a-b2ac-d555aa91bd1c}" enabled="0" method="" siteId="{d5fe813e-0caa-432a-b2ac-d555aa91bd1c}" removed="1"/>
</clbl:labelList>
</file>

<file path=docProps/app.xml><?xml version="1.0" encoding="utf-8"?>
<Properties xmlns="http://schemas.openxmlformats.org/officeDocument/2006/extended-properties" xmlns:vt="http://schemas.openxmlformats.org/officeDocument/2006/docPropsVTypes">
  <Template>CMS Template - Wide</Template>
  <TotalTime>136</TotalTime>
  <Words>1764</Words>
  <Application>Microsoft Office PowerPoint</Application>
  <PresentationFormat>Widescreen</PresentationFormat>
  <Paragraphs>119</Paragraphs>
  <Slides>10</Slides>
  <Notes>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10</vt:i4>
      </vt:variant>
    </vt:vector>
  </HeadingPairs>
  <TitlesOfParts>
    <vt:vector size="22" baseType="lpstr">
      <vt:lpstr>MS PGothic</vt:lpstr>
      <vt:lpstr>Aptos</vt:lpstr>
      <vt:lpstr>Arial</vt:lpstr>
      <vt:lpstr>Avenir</vt:lpstr>
      <vt:lpstr>Avenir Book</vt:lpstr>
      <vt:lpstr>Calibri</vt:lpstr>
      <vt:lpstr>Calibri Light</vt:lpstr>
      <vt:lpstr>Webdings</vt:lpstr>
      <vt:lpstr>Wingdings</vt:lpstr>
      <vt:lpstr>CMS_template</vt:lpstr>
      <vt:lpstr>1_CMS_template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Usher, Daniel [USA]</dc:creator>
  <cp:lastModifiedBy>Kachiraju, Raji (CMS/CTR)</cp:lastModifiedBy>
  <cp:revision>11</cp:revision>
  <dcterms:created xsi:type="dcterms:W3CDTF">2020-06-03T18:46:11Z</dcterms:created>
  <dcterms:modified xsi:type="dcterms:W3CDTF">2026-09-16T15:33:28Z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0x0101000EED0315CE024347B662AD32D5054414</vt:lpwstr>
  </property>
  <property fmtid="{D5CDD505-2E9C-101B-9397-08002B2CF9AE}" pid="3" name="MediaServiceImageTags">
    <vt:lpwstr/>
  </property>
</Properties>
</file>