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D3E"/>
    <a:srgbClr val="51C3EC"/>
    <a:srgbClr val="093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16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3D32B-6D02-F142-9855-E4D1A61D625E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31DEA-7B7E-5F47-94F9-1CED07D85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91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4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31DEA-7B7E-5F47-94F9-1CED07D857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4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5BBB-5954-2D4B-9003-574FE440F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94194-574C-074D-BDD1-6B5B3C81D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067F-CFC9-E54D-967C-B0FB3E16B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B1E23-7DEF-CD4B-A11D-7AD7C741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DAF83-400C-CB46-9AE1-70916469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4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8903-DAC7-0C4D-8359-09E51772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B937D-BDB8-9F46-8B2D-89EBB37F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30F51-A90B-4340-A68C-96CB82B9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2EBB2-6753-B44F-8F74-3FC74DB5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742B-AF28-494A-8A58-9240778E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F22E7-5A1F-D345-8789-F81506DE0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79EB-6A8E-6847-808D-DDCE5A327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950FD-6710-7B4F-BDEA-48B1A396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23314-487F-1347-A350-B795C1F25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0806A-413D-DD48-B37F-BED68E05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DA54-5895-FF4C-9EBA-20AD19A3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1299-AEEB-EE4B-B8F1-A6CD9C12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A8C59-D3A4-FB44-B3B4-F5D85F5E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3B23A-6C7F-D44C-9F71-09D8B260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4C168-B2F2-C748-AB6C-1BC68379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2FF3-201F-C342-B1E9-221B78F7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60F78-8E2A-4B45-9914-9BF7A1E6F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40959-F09E-E044-984A-51CA27A2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B99A6-EEF9-5945-A828-136A429C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0264-B8A4-E24B-920D-51BC09F7A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E9EF-EA39-1949-BD34-980BA25F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8AE4B-79CD-4F44-A0BC-C5DEE329B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B2606-5D6C-7447-89E9-B300AF55E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8D6FE-F987-1F47-85EC-27C39407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B7E13-AC63-574C-B3A4-138D2503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77858-F381-9143-BE0C-734B60AB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7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7189-8316-FA48-8CF7-7C6F1B58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6593F-054C-F14C-B8E5-18D931AE5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59FD1-D880-DE44-9621-63494BDF3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73932-7662-DC4F-868F-6A2B090F9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C0D0A2-AAB8-9348-A1F7-6F47FBC75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D9DC9-88F9-0C42-AE3C-5774BC13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D19013-47F1-354E-A0AE-B9F09815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01D9C-FE6B-7E4D-95F5-E8C3390D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C81C-6282-0549-9B2A-CB45ECDB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5FD1F-B831-AF4B-9AEF-42EC3364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8EE48-86CF-8F44-A3B9-DB3F703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624EC-152D-2C45-A2D2-9FEADB07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F92C1-4DC7-7243-B1EA-EEEBE5D3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352A3-3A24-C545-8BCA-CC9E4E80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94A40-4F44-F54C-AA51-FA8A2E17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3C4C-92F2-594D-A854-337E8EC9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B85E-EB44-9E4E-8C92-B298CC83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B8C4B-ED1B-8C46-B467-D5A81D96B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A704B-A780-D249-9D5E-9B4BB7CD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7664-EA95-4949-97C0-3FE55396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0D032-825E-E040-944A-34677E83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2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0791-C752-CD41-8AA0-0C7B468A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06613-E1F4-CF49-AC8A-AE077AF45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ACE67-430B-5046-93A5-A586AD09C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92905-970C-8F4E-9DE2-7FB1B0F7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B2505-1B0C-BC4B-8E16-BD3B960E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FF710-25C5-B441-B7BC-4C23FCB8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8CCB0E-44F8-284F-9797-F127B7F5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5752-9168-434D-81C2-17B105141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579F4-8D4B-A441-AC81-B3C8767DA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0F7BB-4BCB-0149-8239-533410F9FE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350E-2B4C-3746-89EF-1EFB91428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5DC66-76FF-934B-83FE-698EB755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219F-30FD-9C45-9AD2-F55DFEA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oldmansachs.com/insights/pages/face-masks-and-gdp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oldmansachs.com/insights/pages/face-masks-and-gd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ake, decorated, red, sitting&#10;&#10;Description automatically generated">
            <a:extLst>
              <a:ext uri="{FF2B5EF4-FFF2-40B4-BE49-F238E27FC236}">
                <a16:creationId xmlns:a16="http://schemas.microsoft.com/office/drawing/2014/main" id="{AB816867-0C25-9543-A96C-5886787105F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-361825"/>
            <a:ext cx="12192000" cy="81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87664B-7EF5-864D-9114-135DB42DC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145" y="353989"/>
            <a:ext cx="9933710" cy="2362614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  <a:cs typeface="Al Bayan Plain" pitchFamily="2" charset="-78"/>
              </a:rPr>
              <a:t>Utah Hospital Association #MaskUpUtah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544075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DAC312-D04F-AE41-9292-750FCC9E9675}"/>
              </a:ext>
            </a:extLst>
          </p:cNvPr>
          <p:cNvSpPr txBox="1"/>
          <p:nvPr/>
        </p:nvSpPr>
        <p:spPr>
          <a:xfrm>
            <a:off x="4560162" y="3348232"/>
            <a:ext cx="2884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July 13, 2020</a:t>
            </a:r>
          </a:p>
        </p:txBody>
      </p:sp>
    </p:spTree>
    <p:extLst>
      <p:ext uri="{BB962C8B-B14F-4D97-AF65-F5344CB8AC3E}">
        <p14:creationId xmlns:p14="http://schemas.microsoft.com/office/powerpoint/2010/main" val="114089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A3BC89-6D75-D047-A696-3814D48C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355600"/>
            <a:ext cx="2634532" cy="1325563"/>
          </a:xfrm>
        </p:spPr>
        <p:txBody>
          <a:bodyPr/>
          <a:lstStyle/>
          <a:p>
            <a:r>
              <a:rPr lang="en-US" dirty="0"/>
              <a:t>New Cases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619294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4B2C9-7103-9B4A-98B3-15693F2331E6}"/>
              </a:ext>
            </a:extLst>
          </p:cNvPr>
          <p:cNvSpPr txBox="1"/>
          <p:nvPr/>
        </p:nvSpPr>
        <p:spPr>
          <a:xfrm>
            <a:off x="496524" y="1892029"/>
            <a:ext cx="1119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583071-4F0A-4CE4-8D42-9ABA85611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395" y="119400"/>
            <a:ext cx="7907821" cy="58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5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619294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4B2C9-7103-9B4A-98B3-15693F2331E6}"/>
              </a:ext>
            </a:extLst>
          </p:cNvPr>
          <p:cNvSpPr txBox="1"/>
          <p:nvPr/>
        </p:nvSpPr>
        <p:spPr>
          <a:xfrm>
            <a:off x="496524" y="1892029"/>
            <a:ext cx="1119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8D36F9-5D46-4100-9231-0361087F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</a:t>
            </a:r>
          </a:p>
        </p:txBody>
      </p:sp>
      <p:pic>
        <p:nvPicPr>
          <p:cNvPr id="7" name="Picture 6" descr="A picture containing building&#10;&#10;Description automatically generated">
            <a:extLst>
              <a:ext uri="{FF2B5EF4-FFF2-40B4-BE49-F238E27FC236}">
                <a16:creationId xmlns:a16="http://schemas.microsoft.com/office/drawing/2014/main" id="{7F88F451-9F2B-448B-ADBD-50B41F9EF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111" y="1270591"/>
            <a:ext cx="8801579" cy="462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3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619294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4B2C9-7103-9B4A-98B3-15693F2331E6}"/>
              </a:ext>
            </a:extLst>
          </p:cNvPr>
          <p:cNvSpPr txBox="1"/>
          <p:nvPr/>
        </p:nvSpPr>
        <p:spPr>
          <a:xfrm>
            <a:off x="496524" y="1892029"/>
            <a:ext cx="1119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8D36F9-5D46-4100-9231-0361087F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1350"/>
            <a:ext cx="10515600" cy="1325563"/>
          </a:xfrm>
        </p:spPr>
        <p:txBody>
          <a:bodyPr/>
          <a:lstStyle/>
          <a:p>
            <a:r>
              <a:rPr lang="en-US" dirty="0"/>
              <a:t>Positive Test Percentage</a:t>
            </a:r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138ED7-3A25-4C0F-8183-46240AEA4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764" y="1261798"/>
            <a:ext cx="9916035" cy="476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7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619294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4B2C9-7103-9B4A-98B3-15693F2331E6}"/>
              </a:ext>
            </a:extLst>
          </p:cNvPr>
          <p:cNvSpPr txBox="1"/>
          <p:nvPr/>
        </p:nvSpPr>
        <p:spPr>
          <a:xfrm>
            <a:off x="496524" y="1892029"/>
            <a:ext cx="1119895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“Our baseline estimate is that a national mandate could raise the percentage of people who wear masks by 15pp (percentage points) and cut the daily growth rate of confirmed cases by 1.0pp to 0.6%.” </a:t>
            </a:r>
            <a:r>
              <a:rPr lang="en-US" sz="2000" dirty="0"/>
              <a:t>GOLDMAN SACHS.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https://www.goldmansachs.com/insights/pages/face-masks-and-gdp.html</a:t>
            </a:r>
            <a:endParaRPr lang="en-US" sz="4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8D36F9-5D46-4100-9231-0361087F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1350"/>
            <a:ext cx="10515600" cy="1325563"/>
          </a:xfrm>
        </p:spPr>
        <p:txBody>
          <a:bodyPr/>
          <a:lstStyle/>
          <a:p>
            <a:r>
              <a:rPr lang="en-US" b="1" dirty="0"/>
              <a:t>Goldman Sachs Study On Efficacy of Masking</a:t>
            </a:r>
          </a:p>
        </p:txBody>
      </p:sp>
    </p:spTree>
    <p:extLst>
      <p:ext uri="{BB962C8B-B14F-4D97-AF65-F5344CB8AC3E}">
        <p14:creationId xmlns:p14="http://schemas.microsoft.com/office/powerpoint/2010/main" val="69472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54DF6209-1D17-3A4F-BF85-B6A1415DC160}"/>
              </a:ext>
            </a:extLst>
          </p:cNvPr>
          <p:cNvSpPr/>
          <p:nvPr/>
        </p:nvSpPr>
        <p:spPr>
          <a:xfrm flipH="1">
            <a:off x="-608641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73000"/>
                  <a:lumOff val="27000"/>
                </a:srgbClr>
              </a:gs>
              <a:gs pos="63000">
                <a:srgbClr val="FFFFFF"/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B165DC7-664D-874B-80F7-55DB3390A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045" y="5606161"/>
            <a:ext cx="4457700" cy="1917700"/>
          </a:xfrm>
          <a:prstGeom prst="rect">
            <a:avLst/>
          </a:prstGeom>
        </p:spPr>
      </p:pic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45B5B94-DFBA-1247-918F-4BE43F92E82E}"/>
              </a:ext>
            </a:extLst>
          </p:cNvPr>
          <p:cNvSpPr/>
          <p:nvPr/>
        </p:nvSpPr>
        <p:spPr>
          <a:xfrm>
            <a:off x="-5619294" y="4558774"/>
            <a:ext cx="12911812" cy="2585597"/>
          </a:xfrm>
          <a:custGeom>
            <a:avLst/>
            <a:gdLst>
              <a:gd name="connsiteX0" fmla="*/ 0 w 12911812"/>
              <a:gd name="connsiteY0" fmla="*/ 2585597 h 2585597"/>
              <a:gd name="connsiteX1" fmla="*/ 0 w 12911812"/>
              <a:gd name="connsiteY1" fmla="*/ 2068478 h 2585597"/>
              <a:gd name="connsiteX2" fmla="*/ 0 w 12911812"/>
              <a:gd name="connsiteY2" fmla="*/ 1525502 h 2585597"/>
              <a:gd name="connsiteX3" fmla="*/ 0 w 12911812"/>
              <a:gd name="connsiteY3" fmla="*/ 982527 h 2585597"/>
              <a:gd name="connsiteX4" fmla="*/ 0 w 12911812"/>
              <a:gd name="connsiteY4" fmla="*/ 517119 h 2585597"/>
              <a:gd name="connsiteX5" fmla="*/ 0 w 12911812"/>
              <a:gd name="connsiteY5" fmla="*/ 0 h 2585597"/>
              <a:gd name="connsiteX6" fmla="*/ 586901 w 12911812"/>
              <a:gd name="connsiteY6" fmla="*/ 117527 h 2585597"/>
              <a:gd name="connsiteX7" fmla="*/ 786447 w 12911812"/>
              <a:gd name="connsiteY7" fmla="*/ 157486 h 2585597"/>
              <a:gd name="connsiteX8" fmla="*/ 1502465 w 12911812"/>
              <a:gd name="connsiteY8" fmla="*/ 300869 h 2585597"/>
              <a:gd name="connsiteX9" fmla="*/ 1702012 w 12911812"/>
              <a:gd name="connsiteY9" fmla="*/ 340829 h 2585597"/>
              <a:gd name="connsiteX10" fmla="*/ 2288912 w 12911812"/>
              <a:gd name="connsiteY10" fmla="*/ 458356 h 2585597"/>
              <a:gd name="connsiteX11" fmla="*/ 3134049 w 12911812"/>
              <a:gd name="connsiteY11" fmla="*/ 627595 h 2585597"/>
              <a:gd name="connsiteX12" fmla="*/ 3979186 w 12911812"/>
              <a:gd name="connsiteY12" fmla="*/ 796834 h 2585597"/>
              <a:gd name="connsiteX13" fmla="*/ 4695204 w 12911812"/>
              <a:gd name="connsiteY13" fmla="*/ 940217 h 2585597"/>
              <a:gd name="connsiteX14" fmla="*/ 5152987 w 12911812"/>
              <a:gd name="connsiteY14" fmla="*/ 1031888 h 2585597"/>
              <a:gd name="connsiteX15" fmla="*/ 5352533 w 12911812"/>
              <a:gd name="connsiteY15" fmla="*/ 1071847 h 2585597"/>
              <a:gd name="connsiteX16" fmla="*/ 5810315 w 12911812"/>
              <a:gd name="connsiteY16" fmla="*/ 1163519 h 2585597"/>
              <a:gd name="connsiteX17" fmla="*/ 6526334 w 12911812"/>
              <a:gd name="connsiteY17" fmla="*/ 1306902 h 2585597"/>
              <a:gd name="connsiteX18" fmla="*/ 7371471 w 12911812"/>
              <a:gd name="connsiteY18" fmla="*/ 1476141 h 2585597"/>
              <a:gd name="connsiteX19" fmla="*/ 7571017 w 12911812"/>
              <a:gd name="connsiteY19" fmla="*/ 1516100 h 2585597"/>
              <a:gd name="connsiteX20" fmla="*/ 7770563 w 12911812"/>
              <a:gd name="connsiteY20" fmla="*/ 1556059 h 2585597"/>
              <a:gd name="connsiteX21" fmla="*/ 8615700 w 12911812"/>
              <a:gd name="connsiteY21" fmla="*/ 1725298 h 2585597"/>
              <a:gd name="connsiteX22" fmla="*/ 8815246 w 12911812"/>
              <a:gd name="connsiteY22" fmla="*/ 1765258 h 2585597"/>
              <a:gd name="connsiteX23" fmla="*/ 9402147 w 12911812"/>
              <a:gd name="connsiteY23" fmla="*/ 1882785 h 2585597"/>
              <a:gd name="connsiteX24" fmla="*/ 9730811 w 12911812"/>
              <a:gd name="connsiteY24" fmla="*/ 1948600 h 2585597"/>
              <a:gd name="connsiteX25" fmla="*/ 10059475 w 12911812"/>
              <a:gd name="connsiteY25" fmla="*/ 2014415 h 2585597"/>
              <a:gd name="connsiteX26" fmla="*/ 10388140 w 12911812"/>
              <a:gd name="connsiteY26" fmla="*/ 2080230 h 2585597"/>
              <a:gd name="connsiteX27" fmla="*/ 10716804 w 12911812"/>
              <a:gd name="connsiteY27" fmla="*/ 2146046 h 2585597"/>
              <a:gd name="connsiteX28" fmla="*/ 11174586 w 12911812"/>
              <a:gd name="connsiteY28" fmla="*/ 2237717 h 2585597"/>
              <a:gd name="connsiteX29" fmla="*/ 11503251 w 12911812"/>
              <a:gd name="connsiteY29" fmla="*/ 2303532 h 2585597"/>
              <a:gd name="connsiteX30" fmla="*/ 11961033 w 12911812"/>
              <a:gd name="connsiteY30" fmla="*/ 2395203 h 2585597"/>
              <a:gd name="connsiteX31" fmla="*/ 12911812 w 12911812"/>
              <a:gd name="connsiteY31" fmla="*/ 2585597 h 2585597"/>
              <a:gd name="connsiteX32" fmla="*/ 12583148 w 12911812"/>
              <a:gd name="connsiteY32" fmla="*/ 2585597 h 2585597"/>
              <a:gd name="connsiteX33" fmla="*/ 12383602 w 12911812"/>
              <a:gd name="connsiteY33" fmla="*/ 2585597 h 2585597"/>
              <a:gd name="connsiteX34" fmla="*/ 11538465 w 12911812"/>
              <a:gd name="connsiteY34" fmla="*/ 2585597 h 2585597"/>
              <a:gd name="connsiteX35" fmla="*/ 10693328 w 12911812"/>
              <a:gd name="connsiteY35" fmla="*/ 2585597 h 2585597"/>
              <a:gd name="connsiteX36" fmla="*/ 10493782 w 12911812"/>
              <a:gd name="connsiteY36" fmla="*/ 2585597 h 2585597"/>
              <a:gd name="connsiteX37" fmla="*/ 10165117 w 12911812"/>
              <a:gd name="connsiteY37" fmla="*/ 2585597 h 2585597"/>
              <a:gd name="connsiteX38" fmla="*/ 9578217 w 12911812"/>
              <a:gd name="connsiteY38" fmla="*/ 2585597 h 2585597"/>
              <a:gd name="connsiteX39" fmla="*/ 8862198 w 12911812"/>
              <a:gd name="connsiteY39" fmla="*/ 2585597 h 2585597"/>
              <a:gd name="connsiteX40" fmla="*/ 8404416 w 12911812"/>
              <a:gd name="connsiteY40" fmla="*/ 2585597 h 2585597"/>
              <a:gd name="connsiteX41" fmla="*/ 8075752 w 12911812"/>
              <a:gd name="connsiteY41" fmla="*/ 2585597 h 2585597"/>
              <a:gd name="connsiteX42" fmla="*/ 7747087 w 12911812"/>
              <a:gd name="connsiteY42" fmla="*/ 2585597 h 2585597"/>
              <a:gd name="connsiteX43" fmla="*/ 7031069 w 12911812"/>
              <a:gd name="connsiteY43" fmla="*/ 2585597 h 2585597"/>
              <a:gd name="connsiteX44" fmla="*/ 6831522 w 12911812"/>
              <a:gd name="connsiteY44" fmla="*/ 2585597 h 2585597"/>
              <a:gd name="connsiteX45" fmla="*/ 6373740 w 12911812"/>
              <a:gd name="connsiteY45" fmla="*/ 2585597 h 2585597"/>
              <a:gd name="connsiteX46" fmla="*/ 5786839 w 12911812"/>
              <a:gd name="connsiteY46" fmla="*/ 2585597 h 2585597"/>
              <a:gd name="connsiteX47" fmla="*/ 5458175 w 12911812"/>
              <a:gd name="connsiteY47" fmla="*/ 2585597 h 2585597"/>
              <a:gd name="connsiteX48" fmla="*/ 4613038 w 12911812"/>
              <a:gd name="connsiteY48" fmla="*/ 2585597 h 2585597"/>
              <a:gd name="connsiteX49" fmla="*/ 4413492 w 12911812"/>
              <a:gd name="connsiteY49" fmla="*/ 2585597 h 2585597"/>
              <a:gd name="connsiteX50" fmla="*/ 4213946 w 12911812"/>
              <a:gd name="connsiteY50" fmla="*/ 2585597 h 2585597"/>
              <a:gd name="connsiteX51" fmla="*/ 3756163 w 12911812"/>
              <a:gd name="connsiteY51" fmla="*/ 2585597 h 2585597"/>
              <a:gd name="connsiteX52" fmla="*/ 3169263 w 12911812"/>
              <a:gd name="connsiteY52" fmla="*/ 2585597 h 2585597"/>
              <a:gd name="connsiteX53" fmla="*/ 2453244 w 12911812"/>
              <a:gd name="connsiteY53" fmla="*/ 2585597 h 2585597"/>
              <a:gd name="connsiteX54" fmla="*/ 1737226 w 12911812"/>
              <a:gd name="connsiteY54" fmla="*/ 2585597 h 2585597"/>
              <a:gd name="connsiteX55" fmla="*/ 892089 w 12911812"/>
              <a:gd name="connsiteY55" fmla="*/ 2585597 h 2585597"/>
              <a:gd name="connsiteX56" fmla="*/ 0 w 12911812"/>
              <a:gd name="connsiteY56" fmla="*/ 2585597 h 258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1812" h="2585597" fill="none" extrusionOk="0">
                <a:moveTo>
                  <a:pt x="0" y="2585597"/>
                </a:moveTo>
                <a:cubicBezTo>
                  <a:pt x="-17850" y="2472998"/>
                  <a:pt x="60170" y="2231279"/>
                  <a:pt x="0" y="2068478"/>
                </a:cubicBezTo>
                <a:cubicBezTo>
                  <a:pt x="-60170" y="1905677"/>
                  <a:pt x="16358" y="1634440"/>
                  <a:pt x="0" y="1525502"/>
                </a:cubicBezTo>
                <a:cubicBezTo>
                  <a:pt x="-16358" y="1416564"/>
                  <a:pt x="42562" y="1231127"/>
                  <a:pt x="0" y="982527"/>
                </a:cubicBezTo>
                <a:cubicBezTo>
                  <a:pt x="-42562" y="733927"/>
                  <a:pt x="22659" y="654691"/>
                  <a:pt x="0" y="517119"/>
                </a:cubicBezTo>
                <a:cubicBezTo>
                  <a:pt x="-22659" y="379547"/>
                  <a:pt x="13099" y="227032"/>
                  <a:pt x="0" y="0"/>
                </a:cubicBezTo>
                <a:cubicBezTo>
                  <a:pt x="294514" y="45798"/>
                  <a:pt x="455746" y="158502"/>
                  <a:pt x="586901" y="117527"/>
                </a:cubicBezTo>
                <a:cubicBezTo>
                  <a:pt x="718056" y="76552"/>
                  <a:pt x="708642" y="158744"/>
                  <a:pt x="786447" y="157486"/>
                </a:cubicBezTo>
                <a:cubicBezTo>
                  <a:pt x="864252" y="156229"/>
                  <a:pt x="1219733" y="255543"/>
                  <a:pt x="1502465" y="300869"/>
                </a:cubicBezTo>
                <a:cubicBezTo>
                  <a:pt x="1785197" y="346196"/>
                  <a:pt x="1611142" y="340484"/>
                  <a:pt x="1702012" y="340829"/>
                </a:cubicBezTo>
                <a:cubicBezTo>
                  <a:pt x="1792882" y="341174"/>
                  <a:pt x="2085832" y="437981"/>
                  <a:pt x="2288912" y="458356"/>
                </a:cubicBezTo>
                <a:cubicBezTo>
                  <a:pt x="2491992" y="478731"/>
                  <a:pt x="2793863" y="664868"/>
                  <a:pt x="3134049" y="627595"/>
                </a:cubicBezTo>
                <a:cubicBezTo>
                  <a:pt x="3474235" y="590322"/>
                  <a:pt x="3586152" y="734374"/>
                  <a:pt x="3979186" y="796834"/>
                </a:cubicBezTo>
                <a:cubicBezTo>
                  <a:pt x="4372220" y="859294"/>
                  <a:pt x="4436908" y="898854"/>
                  <a:pt x="4695204" y="940217"/>
                </a:cubicBezTo>
                <a:cubicBezTo>
                  <a:pt x="4953500" y="981580"/>
                  <a:pt x="5014420" y="1022562"/>
                  <a:pt x="5152987" y="1031888"/>
                </a:cubicBezTo>
                <a:cubicBezTo>
                  <a:pt x="5291554" y="1041214"/>
                  <a:pt x="5260774" y="1059392"/>
                  <a:pt x="5352533" y="1071847"/>
                </a:cubicBezTo>
                <a:cubicBezTo>
                  <a:pt x="5444292" y="1084302"/>
                  <a:pt x="5666446" y="1164334"/>
                  <a:pt x="5810315" y="1163519"/>
                </a:cubicBezTo>
                <a:cubicBezTo>
                  <a:pt x="5954184" y="1162703"/>
                  <a:pt x="6322269" y="1350614"/>
                  <a:pt x="6526334" y="1306902"/>
                </a:cubicBezTo>
                <a:cubicBezTo>
                  <a:pt x="6730399" y="1263190"/>
                  <a:pt x="6938196" y="1458742"/>
                  <a:pt x="7371471" y="1476141"/>
                </a:cubicBezTo>
                <a:cubicBezTo>
                  <a:pt x="7804746" y="1493540"/>
                  <a:pt x="7526956" y="1526864"/>
                  <a:pt x="7571017" y="1516100"/>
                </a:cubicBezTo>
                <a:cubicBezTo>
                  <a:pt x="7615078" y="1505336"/>
                  <a:pt x="7671753" y="1537279"/>
                  <a:pt x="7770563" y="1556059"/>
                </a:cubicBezTo>
                <a:cubicBezTo>
                  <a:pt x="7869373" y="1574839"/>
                  <a:pt x="8205004" y="1745664"/>
                  <a:pt x="8615700" y="1725298"/>
                </a:cubicBezTo>
                <a:cubicBezTo>
                  <a:pt x="9026396" y="1704933"/>
                  <a:pt x="8752624" y="1756317"/>
                  <a:pt x="8815246" y="1765258"/>
                </a:cubicBezTo>
                <a:cubicBezTo>
                  <a:pt x="8877868" y="1774198"/>
                  <a:pt x="9222182" y="1918783"/>
                  <a:pt x="9402147" y="1882785"/>
                </a:cubicBezTo>
                <a:cubicBezTo>
                  <a:pt x="9582112" y="1846787"/>
                  <a:pt x="9599452" y="1932751"/>
                  <a:pt x="9730811" y="1948600"/>
                </a:cubicBezTo>
                <a:cubicBezTo>
                  <a:pt x="9862170" y="1964449"/>
                  <a:pt x="9967103" y="2014978"/>
                  <a:pt x="10059475" y="2014415"/>
                </a:cubicBezTo>
                <a:cubicBezTo>
                  <a:pt x="10151847" y="2013852"/>
                  <a:pt x="10314663" y="2075240"/>
                  <a:pt x="10388140" y="2080230"/>
                </a:cubicBezTo>
                <a:cubicBezTo>
                  <a:pt x="10461617" y="2085221"/>
                  <a:pt x="10606800" y="2150522"/>
                  <a:pt x="10716804" y="2146046"/>
                </a:cubicBezTo>
                <a:cubicBezTo>
                  <a:pt x="10826808" y="2141570"/>
                  <a:pt x="11056185" y="2239874"/>
                  <a:pt x="11174586" y="2237717"/>
                </a:cubicBezTo>
                <a:cubicBezTo>
                  <a:pt x="11292987" y="2235560"/>
                  <a:pt x="11425609" y="2292863"/>
                  <a:pt x="11503251" y="2303532"/>
                </a:cubicBezTo>
                <a:cubicBezTo>
                  <a:pt x="11580893" y="2314202"/>
                  <a:pt x="11786278" y="2412352"/>
                  <a:pt x="11961033" y="2395203"/>
                </a:cubicBezTo>
                <a:cubicBezTo>
                  <a:pt x="12135788" y="2378054"/>
                  <a:pt x="12642736" y="2560490"/>
                  <a:pt x="12911812" y="2585597"/>
                </a:cubicBezTo>
                <a:cubicBezTo>
                  <a:pt x="12812452" y="2593076"/>
                  <a:pt x="12675067" y="2560132"/>
                  <a:pt x="12583148" y="2585597"/>
                </a:cubicBezTo>
                <a:cubicBezTo>
                  <a:pt x="12491229" y="2611062"/>
                  <a:pt x="12478192" y="2578959"/>
                  <a:pt x="12383602" y="2585597"/>
                </a:cubicBezTo>
                <a:cubicBezTo>
                  <a:pt x="12289012" y="2592235"/>
                  <a:pt x="11750861" y="2525691"/>
                  <a:pt x="11538465" y="2585597"/>
                </a:cubicBezTo>
                <a:cubicBezTo>
                  <a:pt x="11326069" y="2645503"/>
                  <a:pt x="10868015" y="2518311"/>
                  <a:pt x="10693328" y="2585597"/>
                </a:cubicBezTo>
                <a:cubicBezTo>
                  <a:pt x="10518641" y="2652883"/>
                  <a:pt x="10560348" y="2579452"/>
                  <a:pt x="10493782" y="2585597"/>
                </a:cubicBezTo>
                <a:cubicBezTo>
                  <a:pt x="10427216" y="2591742"/>
                  <a:pt x="10289699" y="2573527"/>
                  <a:pt x="10165117" y="2585597"/>
                </a:cubicBezTo>
                <a:cubicBezTo>
                  <a:pt x="10040536" y="2597667"/>
                  <a:pt x="9768496" y="2515266"/>
                  <a:pt x="9578217" y="2585597"/>
                </a:cubicBezTo>
                <a:cubicBezTo>
                  <a:pt x="9387938" y="2655928"/>
                  <a:pt x="9075165" y="2533768"/>
                  <a:pt x="8862198" y="2585597"/>
                </a:cubicBezTo>
                <a:cubicBezTo>
                  <a:pt x="8649231" y="2637426"/>
                  <a:pt x="8564840" y="2534316"/>
                  <a:pt x="8404416" y="2585597"/>
                </a:cubicBezTo>
                <a:cubicBezTo>
                  <a:pt x="8243992" y="2636878"/>
                  <a:pt x="8218224" y="2580817"/>
                  <a:pt x="8075752" y="2585597"/>
                </a:cubicBezTo>
                <a:cubicBezTo>
                  <a:pt x="7933280" y="2590377"/>
                  <a:pt x="7842016" y="2563808"/>
                  <a:pt x="7747087" y="2585597"/>
                </a:cubicBezTo>
                <a:cubicBezTo>
                  <a:pt x="7652159" y="2607386"/>
                  <a:pt x="7304569" y="2583667"/>
                  <a:pt x="7031069" y="2585597"/>
                </a:cubicBezTo>
                <a:cubicBezTo>
                  <a:pt x="6757569" y="2587527"/>
                  <a:pt x="6899606" y="2582282"/>
                  <a:pt x="6831522" y="2585597"/>
                </a:cubicBezTo>
                <a:cubicBezTo>
                  <a:pt x="6763438" y="2588912"/>
                  <a:pt x="6473937" y="2560678"/>
                  <a:pt x="6373740" y="2585597"/>
                </a:cubicBezTo>
                <a:cubicBezTo>
                  <a:pt x="6273543" y="2610516"/>
                  <a:pt x="5929858" y="2521558"/>
                  <a:pt x="5786839" y="2585597"/>
                </a:cubicBezTo>
                <a:cubicBezTo>
                  <a:pt x="5643820" y="2649636"/>
                  <a:pt x="5554829" y="2554153"/>
                  <a:pt x="5458175" y="2585597"/>
                </a:cubicBezTo>
                <a:cubicBezTo>
                  <a:pt x="5361521" y="2617041"/>
                  <a:pt x="4980973" y="2577028"/>
                  <a:pt x="4613038" y="2585597"/>
                </a:cubicBezTo>
                <a:cubicBezTo>
                  <a:pt x="4245103" y="2594166"/>
                  <a:pt x="4465283" y="2579679"/>
                  <a:pt x="4413492" y="2585597"/>
                </a:cubicBezTo>
                <a:cubicBezTo>
                  <a:pt x="4361701" y="2591515"/>
                  <a:pt x="4299108" y="2581663"/>
                  <a:pt x="4213946" y="2585597"/>
                </a:cubicBezTo>
                <a:cubicBezTo>
                  <a:pt x="4128784" y="2589531"/>
                  <a:pt x="3947544" y="2556385"/>
                  <a:pt x="3756163" y="2585597"/>
                </a:cubicBezTo>
                <a:cubicBezTo>
                  <a:pt x="3564782" y="2614809"/>
                  <a:pt x="3337922" y="2577129"/>
                  <a:pt x="3169263" y="2585597"/>
                </a:cubicBezTo>
                <a:cubicBezTo>
                  <a:pt x="3000604" y="2594065"/>
                  <a:pt x="2787633" y="2536856"/>
                  <a:pt x="2453244" y="2585597"/>
                </a:cubicBezTo>
                <a:cubicBezTo>
                  <a:pt x="2118855" y="2634338"/>
                  <a:pt x="1955632" y="2546996"/>
                  <a:pt x="1737226" y="2585597"/>
                </a:cubicBezTo>
                <a:cubicBezTo>
                  <a:pt x="1518820" y="2624198"/>
                  <a:pt x="1083445" y="2493295"/>
                  <a:pt x="892089" y="2585597"/>
                </a:cubicBezTo>
                <a:cubicBezTo>
                  <a:pt x="700733" y="2677899"/>
                  <a:pt x="192551" y="2568512"/>
                  <a:pt x="0" y="2585597"/>
                </a:cubicBezTo>
                <a:close/>
              </a:path>
              <a:path w="12911812" h="2585597" stroke="0" extrusionOk="0">
                <a:moveTo>
                  <a:pt x="0" y="2585597"/>
                </a:moveTo>
                <a:cubicBezTo>
                  <a:pt x="-48599" y="2456933"/>
                  <a:pt x="22836" y="2225255"/>
                  <a:pt x="0" y="2094334"/>
                </a:cubicBezTo>
                <a:cubicBezTo>
                  <a:pt x="-22836" y="1963413"/>
                  <a:pt x="10956" y="1808997"/>
                  <a:pt x="0" y="1654782"/>
                </a:cubicBezTo>
                <a:cubicBezTo>
                  <a:pt x="-10956" y="1500567"/>
                  <a:pt x="63247" y="1217507"/>
                  <a:pt x="0" y="1085951"/>
                </a:cubicBezTo>
                <a:cubicBezTo>
                  <a:pt x="-63247" y="954395"/>
                  <a:pt x="19559" y="787846"/>
                  <a:pt x="0" y="594687"/>
                </a:cubicBezTo>
                <a:cubicBezTo>
                  <a:pt x="-19559" y="401528"/>
                  <a:pt x="30059" y="122064"/>
                  <a:pt x="0" y="0"/>
                </a:cubicBezTo>
                <a:cubicBezTo>
                  <a:pt x="210959" y="14594"/>
                  <a:pt x="538437" y="151165"/>
                  <a:pt x="845137" y="169239"/>
                </a:cubicBezTo>
                <a:cubicBezTo>
                  <a:pt x="1151837" y="187313"/>
                  <a:pt x="1260734" y="294749"/>
                  <a:pt x="1432037" y="286766"/>
                </a:cubicBezTo>
                <a:cubicBezTo>
                  <a:pt x="1603340" y="278783"/>
                  <a:pt x="1825383" y="412792"/>
                  <a:pt x="2018938" y="404293"/>
                </a:cubicBezTo>
                <a:cubicBezTo>
                  <a:pt x="2212493" y="395794"/>
                  <a:pt x="2260712" y="483237"/>
                  <a:pt x="2347602" y="470109"/>
                </a:cubicBezTo>
                <a:cubicBezTo>
                  <a:pt x="2434492" y="456981"/>
                  <a:pt x="2526766" y="535890"/>
                  <a:pt x="2676266" y="535924"/>
                </a:cubicBezTo>
                <a:cubicBezTo>
                  <a:pt x="2825766" y="535958"/>
                  <a:pt x="3001544" y="620063"/>
                  <a:pt x="3263167" y="653451"/>
                </a:cubicBezTo>
                <a:cubicBezTo>
                  <a:pt x="3524790" y="686839"/>
                  <a:pt x="3711150" y="768135"/>
                  <a:pt x="3979186" y="796834"/>
                </a:cubicBezTo>
                <a:cubicBezTo>
                  <a:pt x="4247222" y="825532"/>
                  <a:pt x="4115997" y="838439"/>
                  <a:pt x="4178732" y="836793"/>
                </a:cubicBezTo>
                <a:cubicBezTo>
                  <a:pt x="4241467" y="835147"/>
                  <a:pt x="4547688" y="971142"/>
                  <a:pt x="4765632" y="954320"/>
                </a:cubicBezTo>
                <a:cubicBezTo>
                  <a:pt x="4983576" y="937498"/>
                  <a:pt x="5184951" y="1109867"/>
                  <a:pt x="5352533" y="1071847"/>
                </a:cubicBezTo>
                <a:cubicBezTo>
                  <a:pt x="5520115" y="1033827"/>
                  <a:pt x="5744993" y="1184666"/>
                  <a:pt x="5939434" y="1189375"/>
                </a:cubicBezTo>
                <a:cubicBezTo>
                  <a:pt x="6133875" y="1194084"/>
                  <a:pt x="6483230" y="1313388"/>
                  <a:pt x="6655452" y="1332758"/>
                </a:cubicBezTo>
                <a:cubicBezTo>
                  <a:pt x="6827674" y="1352128"/>
                  <a:pt x="7166331" y="1504028"/>
                  <a:pt x="7371471" y="1476141"/>
                </a:cubicBezTo>
                <a:cubicBezTo>
                  <a:pt x="7576611" y="1448254"/>
                  <a:pt x="7802193" y="1610373"/>
                  <a:pt x="8087490" y="1619524"/>
                </a:cubicBezTo>
                <a:cubicBezTo>
                  <a:pt x="8372787" y="1628674"/>
                  <a:pt x="8217386" y="1667629"/>
                  <a:pt x="8287036" y="1659483"/>
                </a:cubicBezTo>
                <a:cubicBezTo>
                  <a:pt x="8356686" y="1651337"/>
                  <a:pt x="8472696" y="1701756"/>
                  <a:pt x="8615700" y="1725298"/>
                </a:cubicBezTo>
                <a:cubicBezTo>
                  <a:pt x="8758704" y="1748840"/>
                  <a:pt x="9070311" y="1825298"/>
                  <a:pt x="9331719" y="1868681"/>
                </a:cubicBezTo>
                <a:cubicBezTo>
                  <a:pt x="9593126" y="1912065"/>
                  <a:pt x="9688021" y="1962318"/>
                  <a:pt x="9789501" y="1960353"/>
                </a:cubicBezTo>
                <a:cubicBezTo>
                  <a:pt x="9890981" y="1958388"/>
                  <a:pt x="10010533" y="2009168"/>
                  <a:pt x="10118165" y="2026168"/>
                </a:cubicBezTo>
                <a:cubicBezTo>
                  <a:pt x="10225797" y="2043168"/>
                  <a:pt x="10616093" y="2208182"/>
                  <a:pt x="10834184" y="2169551"/>
                </a:cubicBezTo>
                <a:cubicBezTo>
                  <a:pt x="11052275" y="2130920"/>
                  <a:pt x="11149129" y="2244214"/>
                  <a:pt x="11421085" y="2287078"/>
                </a:cubicBezTo>
                <a:cubicBezTo>
                  <a:pt x="11693041" y="2329942"/>
                  <a:pt x="11809895" y="2399917"/>
                  <a:pt x="12007985" y="2404605"/>
                </a:cubicBezTo>
                <a:cubicBezTo>
                  <a:pt x="12206075" y="2409293"/>
                  <a:pt x="12513701" y="2531322"/>
                  <a:pt x="12911812" y="2585597"/>
                </a:cubicBezTo>
                <a:cubicBezTo>
                  <a:pt x="12646747" y="2615602"/>
                  <a:pt x="12453275" y="2584419"/>
                  <a:pt x="12195793" y="2585597"/>
                </a:cubicBezTo>
                <a:cubicBezTo>
                  <a:pt x="11938311" y="2586775"/>
                  <a:pt x="11985862" y="2567917"/>
                  <a:pt x="11867129" y="2585597"/>
                </a:cubicBezTo>
                <a:cubicBezTo>
                  <a:pt x="11748396" y="2603277"/>
                  <a:pt x="11447748" y="2537052"/>
                  <a:pt x="11151110" y="2585597"/>
                </a:cubicBezTo>
                <a:cubicBezTo>
                  <a:pt x="10854472" y="2634142"/>
                  <a:pt x="10991800" y="2572443"/>
                  <a:pt x="10951564" y="2585597"/>
                </a:cubicBezTo>
                <a:cubicBezTo>
                  <a:pt x="10911328" y="2598751"/>
                  <a:pt x="10392920" y="2507380"/>
                  <a:pt x="10235546" y="2585597"/>
                </a:cubicBezTo>
                <a:cubicBezTo>
                  <a:pt x="10078172" y="2663814"/>
                  <a:pt x="10003823" y="2559182"/>
                  <a:pt x="9906881" y="2585597"/>
                </a:cubicBezTo>
                <a:cubicBezTo>
                  <a:pt x="9809939" y="2612012"/>
                  <a:pt x="9780496" y="2579570"/>
                  <a:pt x="9707335" y="2585597"/>
                </a:cubicBezTo>
                <a:cubicBezTo>
                  <a:pt x="9634174" y="2591624"/>
                  <a:pt x="9529366" y="2564162"/>
                  <a:pt x="9378671" y="2585597"/>
                </a:cubicBezTo>
                <a:cubicBezTo>
                  <a:pt x="9227976" y="2607032"/>
                  <a:pt x="8943723" y="2583804"/>
                  <a:pt x="8662652" y="2585597"/>
                </a:cubicBezTo>
                <a:cubicBezTo>
                  <a:pt x="8381581" y="2587390"/>
                  <a:pt x="8469762" y="2558614"/>
                  <a:pt x="8333988" y="2585597"/>
                </a:cubicBezTo>
                <a:cubicBezTo>
                  <a:pt x="8198214" y="2612580"/>
                  <a:pt x="8217350" y="2565233"/>
                  <a:pt x="8134442" y="2585597"/>
                </a:cubicBezTo>
                <a:cubicBezTo>
                  <a:pt x="8051534" y="2605961"/>
                  <a:pt x="7894219" y="2551012"/>
                  <a:pt x="7805777" y="2585597"/>
                </a:cubicBezTo>
                <a:cubicBezTo>
                  <a:pt x="7717336" y="2620182"/>
                  <a:pt x="7483576" y="2575784"/>
                  <a:pt x="7347995" y="2585597"/>
                </a:cubicBezTo>
                <a:cubicBezTo>
                  <a:pt x="7212414" y="2595410"/>
                  <a:pt x="6920399" y="2530365"/>
                  <a:pt x="6761094" y="2585597"/>
                </a:cubicBezTo>
                <a:cubicBezTo>
                  <a:pt x="6601789" y="2640829"/>
                  <a:pt x="6540991" y="2550182"/>
                  <a:pt x="6432430" y="2585597"/>
                </a:cubicBezTo>
                <a:cubicBezTo>
                  <a:pt x="6323869" y="2621012"/>
                  <a:pt x="6004072" y="2572528"/>
                  <a:pt x="5587293" y="2585597"/>
                </a:cubicBezTo>
                <a:cubicBezTo>
                  <a:pt x="5170514" y="2598666"/>
                  <a:pt x="5167578" y="2531252"/>
                  <a:pt x="5000393" y="2585597"/>
                </a:cubicBezTo>
                <a:cubicBezTo>
                  <a:pt x="4833208" y="2639942"/>
                  <a:pt x="4342484" y="2574521"/>
                  <a:pt x="4155256" y="2585597"/>
                </a:cubicBezTo>
                <a:cubicBezTo>
                  <a:pt x="3968028" y="2596673"/>
                  <a:pt x="3779309" y="2560697"/>
                  <a:pt x="3439237" y="2585597"/>
                </a:cubicBezTo>
                <a:cubicBezTo>
                  <a:pt x="3099165" y="2610497"/>
                  <a:pt x="3122202" y="2564462"/>
                  <a:pt x="2981455" y="2585597"/>
                </a:cubicBezTo>
                <a:cubicBezTo>
                  <a:pt x="2840708" y="2606732"/>
                  <a:pt x="2574384" y="2542235"/>
                  <a:pt x="2265436" y="2585597"/>
                </a:cubicBezTo>
                <a:cubicBezTo>
                  <a:pt x="1956488" y="2628959"/>
                  <a:pt x="2101092" y="2559246"/>
                  <a:pt x="1936772" y="2585597"/>
                </a:cubicBezTo>
                <a:cubicBezTo>
                  <a:pt x="1772452" y="2611948"/>
                  <a:pt x="1498426" y="2552399"/>
                  <a:pt x="1349871" y="2585597"/>
                </a:cubicBezTo>
                <a:cubicBezTo>
                  <a:pt x="1201316" y="2618795"/>
                  <a:pt x="1248178" y="2561982"/>
                  <a:pt x="1150325" y="2585597"/>
                </a:cubicBezTo>
                <a:cubicBezTo>
                  <a:pt x="1052472" y="2609212"/>
                  <a:pt x="380542" y="2539143"/>
                  <a:pt x="0" y="2585597"/>
                </a:cubicBezTo>
                <a:close/>
              </a:path>
            </a:pathLst>
          </a:custGeom>
          <a:gradFill flip="none" rotWithShape="1">
            <a:gsLst>
              <a:gs pos="0">
                <a:srgbClr val="51C3EC">
                  <a:lumMod val="0"/>
                  <a:lumOff val="100000"/>
                </a:srgbClr>
              </a:gs>
              <a:gs pos="52000">
                <a:srgbClr val="D81D3E">
                  <a:alpha val="60000"/>
                </a:srgbClr>
              </a:gs>
            </a:gsLst>
            <a:lin ang="15000000" scaled="0"/>
            <a:tileRect/>
          </a:gradFill>
          <a:ln w="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t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4B2C9-7103-9B4A-98B3-15693F2331E6}"/>
              </a:ext>
            </a:extLst>
          </p:cNvPr>
          <p:cNvSpPr txBox="1"/>
          <p:nvPr/>
        </p:nvSpPr>
        <p:spPr>
          <a:xfrm>
            <a:off x="491387" y="1892029"/>
            <a:ext cx="1119895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hlinkClick r:id="rId4"/>
            </a:endParaRPr>
          </a:p>
          <a:p>
            <a:r>
              <a:rPr lang="en-US" sz="4400" dirty="0"/>
              <a:t>Their “calculations imply that a face mask mandate could potentially substitute for lockdowns that would otherwise subtract nearly 5% from GDP.” </a:t>
            </a: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https://www.goldmansachs.com/insights/pages/face-masks-and-gdp.html</a:t>
            </a:r>
            <a:endParaRPr lang="en-US" sz="4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8D36F9-5D46-4100-9231-0361087F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1350"/>
            <a:ext cx="10515600" cy="1325563"/>
          </a:xfrm>
        </p:spPr>
        <p:txBody>
          <a:bodyPr/>
          <a:lstStyle/>
          <a:p>
            <a:r>
              <a:rPr lang="en-US" b="1" dirty="0"/>
              <a:t>Masking vs. Lockdowns Avoids 5% GDP Loss</a:t>
            </a:r>
          </a:p>
        </p:txBody>
      </p:sp>
    </p:spTree>
    <p:extLst>
      <p:ext uri="{BB962C8B-B14F-4D97-AF65-F5344CB8AC3E}">
        <p14:creationId xmlns:p14="http://schemas.microsoft.com/office/powerpoint/2010/main" val="4137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A 100yr Presentation" id="{234C7AAB-71C3-F344-9921-C7EFFBA4B921}" vid="{4181FE4C-764B-C94E-ADE8-F17A069DFF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</TotalTime>
  <Words>134</Words>
  <Application>Microsoft Office PowerPoint</Application>
  <PresentationFormat>Widescreen</PresentationFormat>
  <Paragraphs>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Office Theme</vt:lpstr>
      <vt:lpstr>Utah Hospital Association #MaskUpUtah</vt:lpstr>
      <vt:lpstr>New Cases</vt:lpstr>
      <vt:lpstr>Heat Map</vt:lpstr>
      <vt:lpstr>Positive Test Percentage</vt:lpstr>
      <vt:lpstr>Goldman Sachs Study On Efficacy of Masking</vt:lpstr>
      <vt:lpstr>Masking vs. Lockdowns Avoids 5% GDP Loss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**DRAFT ** Utah COVID-19 Response Data Presentation</dc:title>
  <dc:creator>Scott Horne</dc:creator>
  <cp:keywords/>
  <cp:lastModifiedBy>Greg Bell</cp:lastModifiedBy>
  <cp:revision>8</cp:revision>
  <dcterms:created xsi:type="dcterms:W3CDTF">2020-06-04T02:09:04Z</dcterms:created>
  <dcterms:modified xsi:type="dcterms:W3CDTF">2020-07-14T23:15:36Z</dcterms:modified>
</cp:coreProperties>
</file>