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9" r:id="rId2"/>
    <p:sldId id="386" r:id="rId3"/>
    <p:sldId id="388" r:id="rId4"/>
    <p:sldId id="390" r:id="rId5"/>
    <p:sldId id="391" r:id="rId6"/>
    <p:sldId id="3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45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4104A-5D93-4BC9-96CA-658DD953689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EBFC76-BF00-450D-A170-67CF7205C2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Salt Lake County</a:t>
          </a:r>
        </a:p>
      </dgm:t>
    </dgm:pt>
    <dgm:pt modelId="{2BEF9AA2-F94A-4EFC-9C47-FA743FE62FFD}" type="parTrans" cxnId="{4363A77D-1F68-4C9A-A203-00001FA2F00B}">
      <dgm:prSet/>
      <dgm:spPr/>
      <dgm:t>
        <a:bodyPr/>
        <a:lstStyle/>
        <a:p>
          <a:endParaRPr lang="en-US"/>
        </a:p>
      </dgm:t>
    </dgm:pt>
    <dgm:pt modelId="{962C9CCA-0FBE-4E7F-8770-FF0F1F59EC15}" type="sibTrans" cxnId="{4363A77D-1F68-4C9A-A203-00001FA2F00B}">
      <dgm:prSet/>
      <dgm:spPr/>
      <dgm:t>
        <a:bodyPr/>
        <a:lstStyle/>
        <a:p>
          <a:endParaRPr lang="en-US"/>
        </a:p>
      </dgm:t>
    </dgm:pt>
    <dgm:pt modelId="{C838655A-A3D2-4E6F-9241-F21DC64B37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$203 Million</a:t>
          </a:r>
        </a:p>
      </dgm:t>
    </dgm:pt>
    <dgm:pt modelId="{7AA9AB33-871C-4456-A0E2-D170756FE4CD}" type="parTrans" cxnId="{7B73A8B1-8275-4379-99D7-BB1ADA6681C5}">
      <dgm:prSet/>
      <dgm:spPr/>
      <dgm:t>
        <a:bodyPr/>
        <a:lstStyle/>
        <a:p>
          <a:endParaRPr lang="en-US"/>
        </a:p>
      </dgm:t>
    </dgm:pt>
    <dgm:pt modelId="{413E8B9D-0D96-4CA5-AC02-2D6DC073AE20}" type="sibTrans" cxnId="{7B73A8B1-8275-4379-99D7-BB1ADA6681C5}">
      <dgm:prSet/>
      <dgm:spPr/>
      <dgm:t>
        <a:bodyPr/>
        <a:lstStyle/>
        <a:p>
          <a:endParaRPr lang="en-US"/>
        </a:p>
      </dgm:t>
    </dgm:pt>
    <dgm:pt modelId="{D19B4AC1-1ED9-4268-B497-40CB9799B7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Utah County</a:t>
          </a:r>
        </a:p>
      </dgm:t>
    </dgm:pt>
    <dgm:pt modelId="{2627D4DD-F856-4626-B20E-BE062C5B9D12}" type="parTrans" cxnId="{CE0995C1-9A5F-44E0-909D-8E4F65120E8E}">
      <dgm:prSet/>
      <dgm:spPr/>
      <dgm:t>
        <a:bodyPr/>
        <a:lstStyle/>
        <a:p>
          <a:endParaRPr lang="en-US"/>
        </a:p>
      </dgm:t>
    </dgm:pt>
    <dgm:pt modelId="{6A27E791-34B8-425F-ABBC-522C7D433AC5}" type="sibTrans" cxnId="{CE0995C1-9A5F-44E0-909D-8E4F65120E8E}">
      <dgm:prSet/>
      <dgm:spPr/>
      <dgm:t>
        <a:bodyPr/>
        <a:lstStyle/>
        <a:p>
          <a:endParaRPr lang="en-US"/>
        </a:p>
      </dgm:t>
    </dgm:pt>
    <dgm:pt modelId="{E98D2BED-0B5F-47A6-AED5-BA07E5A8C2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$111 Million </a:t>
          </a:r>
        </a:p>
      </dgm:t>
    </dgm:pt>
    <dgm:pt modelId="{59730254-77DB-4F68-879F-A1546D3DA848}" type="parTrans" cxnId="{05A04297-DA58-4B3D-801C-AC698FF32EE6}">
      <dgm:prSet/>
      <dgm:spPr/>
      <dgm:t>
        <a:bodyPr/>
        <a:lstStyle/>
        <a:p>
          <a:endParaRPr lang="en-US"/>
        </a:p>
      </dgm:t>
    </dgm:pt>
    <dgm:pt modelId="{FD77A894-D1EA-4975-A53F-3643A42E3B0A}" type="sibTrans" cxnId="{05A04297-DA58-4B3D-801C-AC698FF32EE6}">
      <dgm:prSet/>
      <dgm:spPr/>
      <dgm:t>
        <a:bodyPr/>
        <a:lstStyle/>
        <a:p>
          <a:endParaRPr lang="en-US"/>
        </a:p>
      </dgm:t>
    </dgm:pt>
    <dgm:pt modelId="{DC9C6F81-A98F-4158-8D95-10398A2EF5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27 Counties &amp; Cities and Towns</a:t>
          </a:r>
        </a:p>
      </dgm:t>
    </dgm:pt>
    <dgm:pt modelId="{C61AEA5A-8EA2-41C3-AE94-61FB47E15F60}" type="parTrans" cxnId="{E01A6A0D-94E9-46CB-AA18-23FFE3B43DE7}">
      <dgm:prSet/>
      <dgm:spPr/>
      <dgm:t>
        <a:bodyPr/>
        <a:lstStyle/>
        <a:p>
          <a:endParaRPr lang="en-US"/>
        </a:p>
      </dgm:t>
    </dgm:pt>
    <dgm:pt modelId="{BFEF95A8-0A28-42BA-B174-DE03D7C1A4A0}" type="sibTrans" cxnId="{E01A6A0D-94E9-46CB-AA18-23FFE3B43DE7}">
      <dgm:prSet/>
      <dgm:spPr/>
      <dgm:t>
        <a:bodyPr/>
        <a:lstStyle/>
        <a:p>
          <a:endParaRPr lang="en-US"/>
        </a:p>
      </dgm:t>
    </dgm:pt>
    <dgm:pt modelId="{C236D5D2-2AF9-449D-857A-F8AAA6E98E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$247 Million </a:t>
          </a:r>
        </a:p>
      </dgm:t>
    </dgm:pt>
    <dgm:pt modelId="{2763B9AA-8F0F-4F76-8966-0BB3668CA531}" type="parTrans" cxnId="{ED10F3AE-4DF6-45E4-B777-568B7EB35B30}">
      <dgm:prSet/>
      <dgm:spPr/>
      <dgm:t>
        <a:bodyPr/>
        <a:lstStyle/>
        <a:p>
          <a:endParaRPr lang="en-US"/>
        </a:p>
      </dgm:t>
    </dgm:pt>
    <dgm:pt modelId="{CEE1093B-1644-48C3-94E6-2969B7085AB6}" type="sibTrans" cxnId="{ED10F3AE-4DF6-45E4-B777-568B7EB35B30}">
      <dgm:prSet/>
      <dgm:spPr/>
      <dgm:t>
        <a:bodyPr/>
        <a:lstStyle/>
        <a:p>
          <a:endParaRPr lang="en-US"/>
        </a:p>
      </dgm:t>
    </dgm:pt>
    <dgm:pt modelId="{8C4E2714-1F12-48F7-85C5-E49651459EBF}" type="pres">
      <dgm:prSet presAssocID="{39B4104A-5D93-4BC9-96CA-658DD9536891}" presName="root" presStyleCnt="0">
        <dgm:presLayoutVars>
          <dgm:dir/>
          <dgm:resizeHandles val="exact"/>
        </dgm:presLayoutVars>
      </dgm:prSet>
      <dgm:spPr/>
    </dgm:pt>
    <dgm:pt modelId="{85AA95F0-F9A0-4F9F-B010-E4BA975E2B41}" type="pres">
      <dgm:prSet presAssocID="{D7EBFC76-BF00-450D-A170-67CF7205C21E}" presName="compNode" presStyleCnt="0"/>
      <dgm:spPr/>
    </dgm:pt>
    <dgm:pt modelId="{F9EF4A8A-08E4-4483-B36C-E1930C6511AE}" type="pres">
      <dgm:prSet presAssocID="{D7EBFC76-BF00-450D-A170-67CF7205C21E}" presName="bgRect" presStyleLbl="bgShp" presStyleIdx="0" presStyleCnt="3"/>
      <dgm:spPr/>
    </dgm:pt>
    <dgm:pt modelId="{2150150E-CF5F-4DA3-8ADC-48B8F9D9A1C4}" type="pres">
      <dgm:prSet presAssocID="{D7EBFC76-BF00-450D-A170-67CF7205C21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F380289-7EFA-48AA-825B-2D0C0134A4B1}" type="pres">
      <dgm:prSet presAssocID="{D7EBFC76-BF00-450D-A170-67CF7205C21E}" presName="spaceRect" presStyleCnt="0"/>
      <dgm:spPr/>
    </dgm:pt>
    <dgm:pt modelId="{F82E01D0-8F4E-43A4-B6ED-ED673056419F}" type="pres">
      <dgm:prSet presAssocID="{D7EBFC76-BF00-450D-A170-67CF7205C21E}" presName="parTx" presStyleLbl="revTx" presStyleIdx="0" presStyleCnt="6">
        <dgm:presLayoutVars>
          <dgm:chMax val="0"/>
          <dgm:chPref val="0"/>
        </dgm:presLayoutVars>
      </dgm:prSet>
      <dgm:spPr/>
    </dgm:pt>
    <dgm:pt modelId="{B757A5CB-B239-4F5D-A4EC-5DBB41CF50EF}" type="pres">
      <dgm:prSet presAssocID="{D7EBFC76-BF00-450D-A170-67CF7205C21E}" presName="desTx" presStyleLbl="revTx" presStyleIdx="1" presStyleCnt="6">
        <dgm:presLayoutVars/>
      </dgm:prSet>
      <dgm:spPr/>
    </dgm:pt>
    <dgm:pt modelId="{F6C39F92-6358-4298-B4DD-8661D1892AF9}" type="pres">
      <dgm:prSet presAssocID="{962C9CCA-0FBE-4E7F-8770-FF0F1F59EC15}" presName="sibTrans" presStyleCnt="0"/>
      <dgm:spPr/>
    </dgm:pt>
    <dgm:pt modelId="{895A7DA7-F0BB-4D06-9056-C8495E621C71}" type="pres">
      <dgm:prSet presAssocID="{D19B4AC1-1ED9-4268-B497-40CB9799B738}" presName="compNode" presStyleCnt="0"/>
      <dgm:spPr/>
    </dgm:pt>
    <dgm:pt modelId="{9812111B-DE71-4F07-A4A8-038770754426}" type="pres">
      <dgm:prSet presAssocID="{D19B4AC1-1ED9-4268-B497-40CB9799B738}" presName="bgRect" presStyleLbl="bgShp" presStyleIdx="1" presStyleCnt="3"/>
      <dgm:spPr/>
    </dgm:pt>
    <dgm:pt modelId="{F6C54681-8F31-409A-B0D5-156096E97358}" type="pres">
      <dgm:prSet presAssocID="{D19B4AC1-1ED9-4268-B497-40CB9799B7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62248F3-840F-4179-A60C-4C0685569391}" type="pres">
      <dgm:prSet presAssocID="{D19B4AC1-1ED9-4268-B497-40CB9799B738}" presName="spaceRect" presStyleCnt="0"/>
      <dgm:spPr/>
    </dgm:pt>
    <dgm:pt modelId="{0A039230-0602-4B19-BEA6-0E806F0786F4}" type="pres">
      <dgm:prSet presAssocID="{D19B4AC1-1ED9-4268-B497-40CB9799B738}" presName="parTx" presStyleLbl="revTx" presStyleIdx="2" presStyleCnt="6">
        <dgm:presLayoutVars>
          <dgm:chMax val="0"/>
          <dgm:chPref val="0"/>
        </dgm:presLayoutVars>
      </dgm:prSet>
      <dgm:spPr/>
    </dgm:pt>
    <dgm:pt modelId="{585394EE-4AD1-4D09-B555-FC39BF334FAB}" type="pres">
      <dgm:prSet presAssocID="{D19B4AC1-1ED9-4268-B497-40CB9799B738}" presName="desTx" presStyleLbl="revTx" presStyleIdx="3" presStyleCnt="6">
        <dgm:presLayoutVars/>
      </dgm:prSet>
      <dgm:spPr/>
    </dgm:pt>
    <dgm:pt modelId="{3A68918A-241F-4E5D-8E74-8EB891B1740E}" type="pres">
      <dgm:prSet presAssocID="{6A27E791-34B8-425F-ABBC-522C7D433AC5}" presName="sibTrans" presStyleCnt="0"/>
      <dgm:spPr/>
    </dgm:pt>
    <dgm:pt modelId="{01E2A338-A6B3-4363-A4A6-082BE5FCF055}" type="pres">
      <dgm:prSet presAssocID="{DC9C6F81-A98F-4158-8D95-10398A2EF5ED}" presName="compNode" presStyleCnt="0"/>
      <dgm:spPr/>
    </dgm:pt>
    <dgm:pt modelId="{0E21B5C6-E60F-408A-80EC-504C58E7FCB7}" type="pres">
      <dgm:prSet presAssocID="{DC9C6F81-A98F-4158-8D95-10398A2EF5ED}" presName="bgRect" presStyleLbl="bgShp" presStyleIdx="2" presStyleCnt="3"/>
      <dgm:spPr/>
    </dgm:pt>
    <dgm:pt modelId="{15A0DB30-0FC9-4F86-B7F6-9ED124D9D270}" type="pres">
      <dgm:prSet presAssocID="{DC9C6F81-A98F-4158-8D95-10398A2EF5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A2C42A7-13C9-4977-B094-150ED056F955}" type="pres">
      <dgm:prSet presAssocID="{DC9C6F81-A98F-4158-8D95-10398A2EF5ED}" presName="spaceRect" presStyleCnt="0"/>
      <dgm:spPr/>
    </dgm:pt>
    <dgm:pt modelId="{8938926C-7F8D-42DA-8D42-1279782F71D8}" type="pres">
      <dgm:prSet presAssocID="{DC9C6F81-A98F-4158-8D95-10398A2EF5ED}" presName="parTx" presStyleLbl="revTx" presStyleIdx="4" presStyleCnt="6">
        <dgm:presLayoutVars>
          <dgm:chMax val="0"/>
          <dgm:chPref val="0"/>
        </dgm:presLayoutVars>
      </dgm:prSet>
      <dgm:spPr/>
    </dgm:pt>
    <dgm:pt modelId="{B0E41A1A-0167-4871-9E80-9C306249A511}" type="pres">
      <dgm:prSet presAssocID="{DC9C6F81-A98F-4158-8D95-10398A2EF5ED}" presName="desTx" presStyleLbl="revTx" presStyleIdx="5" presStyleCnt="6">
        <dgm:presLayoutVars/>
      </dgm:prSet>
      <dgm:spPr/>
    </dgm:pt>
  </dgm:ptLst>
  <dgm:cxnLst>
    <dgm:cxn modelId="{E01A6A0D-94E9-46CB-AA18-23FFE3B43DE7}" srcId="{39B4104A-5D93-4BC9-96CA-658DD9536891}" destId="{DC9C6F81-A98F-4158-8D95-10398A2EF5ED}" srcOrd="2" destOrd="0" parTransId="{C61AEA5A-8EA2-41C3-AE94-61FB47E15F60}" sibTransId="{BFEF95A8-0A28-42BA-B174-DE03D7C1A4A0}"/>
    <dgm:cxn modelId="{DD804519-A7A0-4BBB-B8E4-B379015006C2}" type="presOf" srcId="{E98D2BED-0B5F-47A6-AED5-BA07E5A8C26F}" destId="{585394EE-4AD1-4D09-B555-FC39BF334FAB}" srcOrd="0" destOrd="0" presId="urn:microsoft.com/office/officeart/2018/2/layout/IconVerticalSolidList"/>
    <dgm:cxn modelId="{A92C701E-DC1B-4AE5-B22A-2341D7217F79}" type="presOf" srcId="{C236D5D2-2AF9-449D-857A-F8AAA6E98E45}" destId="{B0E41A1A-0167-4871-9E80-9C306249A511}" srcOrd="0" destOrd="0" presId="urn:microsoft.com/office/officeart/2018/2/layout/IconVerticalSolidList"/>
    <dgm:cxn modelId="{BFB2B429-9093-4BFA-8783-BDFD3013E314}" type="presOf" srcId="{C838655A-A3D2-4E6F-9241-F21DC64B37BF}" destId="{B757A5CB-B239-4F5D-A4EC-5DBB41CF50EF}" srcOrd="0" destOrd="0" presId="urn:microsoft.com/office/officeart/2018/2/layout/IconVerticalSolidList"/>
    <dgm:cxn modelId="{FAD09F5F-C5EE-4AAF-8977-B5424B0BF9A0}" type="presOf" srcId="{D7EBFC76-BF00-450D-A170-67CF7205C21E}" destId="{F82E01D0-8F4E-43A4-B6ED-ED673056419F}" srcOrd="0" destOrd="0" presId="urn:microsoft.com/office/officeart/2018/2/layout/IconVerticalSolidList"/>
    <dgm:cxn modelId="{E4E6D368-0715-4F60-AE86-0CB4D50133D0}" type="presOf" srcId="{39B4104A-5D93-4BC9-96CA-658DD9536891}" destId="{8C4E2714-1F12-48F7-85C5-E49651459EBF}" srcOrd="0" destOrd="0" presId="urn:microsoft.com/office/officeart/2018/2/layout/IconVerticalSolidList"/>
    <dgm:cxn modelId="{4363A77D-1F68-4C9A-A203-00001FA2F00B}" srcId="{39B4104A-5D93-4BC9-96CA-658DD9536891}" destId="{D7EBFC76-BF00-450D-A170-67CF7205C21E}" srcOrd="0" destOrd="0" parTransId="{2BEF9AA2-F94A-4EFC-9C47-FA743FE62FFD}" sibTransId="{962C9CCA-0FBE-4E7F-8770-FF0F1F59EC15}"/>
    <dgm:cxn modelId="{42BDBA83-D51F-48BC-B00B-CFB159E5C161}" type="presOf" srcId="{D19B4AC1-1ED9-4268-B497-40CB9799B738}" destId="{0A039230-0602-4B19-BEA6-0E806F0786F4}" srcOrd="0" destOrd="0" presId="urn:microsoft.com/office/officeart/2018/2/layout/IconVerticalSolidList"/>
    <dgm:cxn modelId="{0D547485-5B08-4B33-87D4-B5445A17DB5D}" type="presOf" srcId="{DC9C6F81-A98F-4158-8D95-10398A2EF5ED}" destId="{8938926C-7F8D-42DA-8D42-1279782F71D8}" srcOrd="0" destOrd="0" presId="urn:microsoft.com/office/officeart/2018/2/layout/IconVerticalSolidList"/>
    <dgm:cxn modelId="{05A04297-DA58-4B3D-801C-AC698FF32EE6}" srcId="{D19B4AC1-1ED9-4268-B497-40CB9799B738}" destId="{E98D2BED-0B5F-47A6-AED5-BA07E5A8C26F}" srcOrd="0" destOrd="0" parTransId="{59730254-77DB-4F68-879F-A1546D3DA848}" sibTransId="{FD77A894-D1EA-4975-A53F-3643A42E3B0A}"/>
    <dgm:cxn modelId="{ED10F3AE-4DF6-45E4-B777-568B7EB35B30}" srcId="{DC9C6F81-A98F-4158-8D95-10398A2EF5ED}" destId="{C236D5D2-2AF9-449D-857A-F8AAA6E98E45}" srcOrd="0" destOrd="0" parTransId="{2763B9AA-8F0F-4F76-8966-0BB3668CA531}" sibTransId="{CEE1093B-1644-48C3-94E6-2969B7085AB6}"/>
    <dgm:cxn modelId="{7B73A8B1-8275-4379-99D7-BB1ADA6681C5}" srcId="{D7EBFC76-BF00-450D-A170-67CF7205C21E}" destId="{C838655A-A3D2-4E6F-9241-F21DC64B37BF}" srcOrd="0" destOrd="0" parTransId="{7AA9AB33-871C-4456-A0E2-D170756FE4CD}" sibTransId="{413E8B9D-0D96-4CA5-AC02-2D6DC073AE20}"/>
    <dgm:cxn modelId="{CE0995C1-9A5F-44E0-909D-8E4F65120E8E}" srcId="{39B4104A-5D93-4BC9-96CA-658DD9536891}" destId="{D19B4AC1-1ED9-4268-B497-40CB9799B738}" srcOrd="1" destOrd="0" parTransId="{2627D4DD-F856-4626-B20E-BE062C5B9D12}" sibTransId="{6A27E791-34B8-425F-ABBC-522C7D433AC5}"/>
    <dgm:cxn modelId="{34507230-095B-4CC6-B1B1-421B1862335A}" type="presParOf" srcId="{8C4E2714-1F12-48F7-85C5-E49651459EBF}" destId="{85AA95F0-F9A0-4F9F-B010-E4BA975E2B41}" srcOrd="0" destOrd="0" presId="urn:microsoft.com/office/officeart/2018/2/layout/IconVerticalSolidList"/>
    <dgm:cxn modelId="{8FB0B1BB-B352-4426-990C-143DAD4E55C6}" type="presParOf" srcId="{85AA95F0-F9A0-4F9F-B010-E4BA975E2B41}" destId="{F9EF4A8A-08E4-4483-B36C-E1930C6511AE}" srcOrd="0" destOrd="0" presId="urn:microsoft.com/office/officeart/2018/2/layout/IconVerticalSolidList"/>
    <dgm:cxn modelId="{12EA8DD9-F347-45B1-B061-94BD9EFF27DD}" type="presParOf" srcId="{85AA95F0-F9A0-4F9F-B010-E4BA975E2B41}" destId="{2150150E-CF5F-4DA3-8ADC-48B8F9D9A1C4}" srcOrd="1" destOrd="0" presId="urn:microsoft.com/office/officeart/2018/2/layout/IconVerticalSolidList"/>
    <dgm:cxn modelId="{CA01D587-FBDE-4B43-92CE-135FCA71A7D7}" type="presParOf" srcId="{85AA95F0-F9A0-4F9F-B010-E4BA975E2B41}" destId="{CF380289-7EFA-48AA-825B-2D0C0134A4B1}" srcOrd="2" destOrd="0" presId="urn:microsoft.com/office/officeart/2018/2/layout/IconVerticalSolidList"/>
    <dgm:cxn modelId="{7EE20648-02B3-481B-B4A2-E4C73D3D5C51}" type="presParOf" srcId="{85AA95F0-F9A0-4F9F-B010-E4BA975E2B41}" destId="{F82E01D0-8F4E-43A4-B6ED-ED673056419F}" srcOrd="3" destOrd="0" presId="urn:microsoft.com/office/officeart/2018/2/layout/IconVerticalSolidList"/>
    <dgm:cxn modelId="{CF00D9A5-01BD-4089-A3EA-829DEA4D6605}" type="presParOf" srcId="{85AA95F0-F9A0-4F9F-B010-E4BA975E2B41}" destId="{B757A5CB-B239-4F5D-A4EC-5DBB41CF50EF}" srcOrd="4" destOrd="0" presId="urn:microsoft.com/office/officeart/2018/2/layout/IconVerticalSolidList"/>
    <dgm:cxn modelId="{BD91F5CF-D36F-47A5-AA5F-2C9DEF2B9AD8}" type="presParOf" srcId="{8C4E2714-1F12-48F7-85C5-E49651459EBF}" destId="{F6C39F92-6358-4298-B4DD-8661D1892AF9}" srcOrd="1" destOrd="0" presId="urn:microsoft.com/office/officeart/2018/2/layout/IconVerticalSolidList"/>
    <dgm:cxn modelId="{329EF656-C868-4E14-804D-FD77A4D36772}" type="presParOf" srcId="{8C4E2714-1F12-48F7-85C5-E49651459EBF}" destId="{895A7DA7-F0BB-4D06-9056-C8495E621C71}" srcOrd="2" destOrd="0" presId="urn:microsoft.com/office/officeart/2018/2/layout/IconVerticalSolidList"/>
    <dgm:cxn modelId="{80B8D64B-9BC4-48A7-89D7-EA10EE70F6BA}" type="presParOf" srcId="{895A7DA7-F0BB-4D06-9056-C8495E621C71}" destId="{9812111B-DE71-4F07-A4A8-038770754426}" srcOrd="0" destOrd="0" presId="urn:microsoft.com/office/officeart/2018/2/layout/IconVerticalSolidList"/>
    <dgm:cxn modelId="{5EBF1D73-6BF2-4E85-B60E-02869909A3A6}" type="presParOf" srcId="{895A7DA7-F0BB-4D06-9056-C8495E621C71}" destId="{F6C54681-8F31-409A-B0D5-156096E97358}" srcOrd="1" destOrd="0" presId="urn:microsoft.com/office/officeart/2018/2/layout/IconVerticalSolidList"/>
    <dgm:cxn modelId="{61758792-E580-4F7F-BAA0-30EADBD996B5}" type="presParOf" srcId="{895A7DA7-F0BB-4D06-9056-C8495E621C71}" destId="{262248F3-840F-4179-A60C-4C0685569391}" srcOrd="2" destOrd="0" presId="urn:microsoft.com/office/officeart/2018/2/layout/IconVerticalSolidList"/>
    <dgm:cxn modelId="{5B6D7FF9-3B1C-431A-A8E6-8219E3E71BBE}" type="presParOf" srcId="{895A7DA7-F0BB-4D06-9056-C8495E621C71}" destId="{0A039230-0602-4B19-BEA6-0E806F0786F4}" srcOrd="3" destOrd="0" presId="urn:microsoft.com/office/officeart/2018/2/layout/IconVerticalSolidList"/>
    <dgm:cxn modelId="{0900BEA5-F9DC-4834-B809-68C963F1F851}" type="presParOf" srcId="{895A7DA7-F0BB-4D06-9056-C8495E621C71}" destId="{585394EE-4AD1-4D09-B555-FC39BF334FAB}" srcOrd="4" destOrd="0" presId="urn:microsoft.com/office/officeart/2018/2/layout/IconVerticalSolidList"/>
    <dgm:cxn modelId="{003ADD23-D6E7-42F8-8B67-80B369C5D1F3}" type="presParOf" srcId="{8C4E2714-1F12-48F7-85C5-E49651459EBF}" destId="{3A68918A-241F-4E5D-8E74-8EB891B1740E}" srcOrd="3" destOrd="0" presId="urn:microsoft.com/office/officeart/2018/2/layout/IconVerticalSolidList"/>
    <dgm:cxn modelId="{523E4CDE-90DB-4D66-AC3E-DD996F19D636}" type="presParOf" srcId="{8C4E2714-1F12-48F7-85C5-E49651459EBF}" destId="{01E2A338-A6B3-4363-A4A6-082BE5FCF055}" srcOrd="4" destOrd="0" presId="urn:microsoft.com/office/officeart/2018/2/layout/IconVerticalSolidList"/>
    <dgm:cxn modelId="{400D1653-91D7-44F4-B47D-415506A0374D}" type="presParOf" srcId="{01E2A338-A6B3-4363-A4A6-082BE5FCF055}" destId="{0E21B5C6-E60F-408A-80EC-504C58E7FCB7}" srcOrd="0" destOrd="0" presId="urn:microsoft.com/office/officeart/2018/2/layout/IconVerticalSolidList"/>
    <dgm:cxn modelId="{0B38D90E-B2DC-4F82-93F5-B2A739235B1D}" type="presParOf" srcId="{01E2A338-A6B3-4363-A4A6-082BE5FCF055}" destId="{15A0DB30-0FC9-4F86-B7F6-9ED124D9D270}" srcOrd="1" destOrd="0" presId="urn:microsoft.com/office/officeart/2018/2/layout/IconVerticalSolidList"/>
    <dgm:cxn modelId="{4CF8E519-7612-44E0-B61C-39DFA5D10AAB}" type="presParOf" srcId="{01E2A338-A6B3-4363-A4A6-082BE5FCF055}" destId="{3A2C42A7-13C9-4977-B094-150ED056F955}" srcOrd="2" destOrd="0" presId="urn:microsoft.com/office/officeart/2018/2/layout/IconVerticalSolidList"/>
    <dgm:cxn modelId="{ABFE3CC1-8549-4CFF-8834-30AEB9E0714E}" type="presParOf" srcId="{01E2A338-A6B3-4363-A4A6-082BE5FCF055}" destId="{8938926C-7F8D-42DA-8D42-1279782F71D8}" srcOrd="3" destOrd="0" presId="urn:microsoft.com/office/officeart/2018/2/layout/IconVerticalSolidList"/>
    <dgm:cxn modelId="{8B15F077-8B58-42CD-B014-D664A5FFF1CD}" type="presParOf" srcId="{01E2A338-A6B3-4363-A4A6-082BE5FCF055}" destId="{B0E41A1A-0167-4871-9E80-9C306249A51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B42E-0F82-4D43-8F50-B0385C1377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9899C-EFC0-438F-9BD1-6DE8C7AFEB85}">
      <dgm:prSet phldrT="[Text]"/>
      <dgm:spPr/>
      <dgm:t>
        <a:bodyPr/>
        <a:lstStyle/>
        <a:p>
          <a:r>
            <a:rPr lang="en-US" dirty="0"/>
            <a:t>Tranche 1</a:t>
          </a:r>
        </a:p>
      </dgm:t>
    </dgm:pt>
    <dgm:pt modelId="{2F774066-62A3-4921-9CBB-129046CF5DA1}" type="parTrans" cxnId="{9964560D-2FDF-4A73-B4AA-5CB3E6248A8C}">
      <dgm:prSet/>
      <dgm:spPr/>
      <dgm:t>
        <a:bodyPr/>
        <a:lstStyle/>
        <a:p>
          <a:endParaRPr lang="en-US"/>
        </a:p>
      </dgm:t>
    </dgm:pt>
    <dgm:pt modelId="{C6BBC2AD-8152-4B3C-9D2C-0FE6E240AF2D}" type="sibTrans" cxnId="{9964560D-2FDF-4A73-B4AA-5CB3E6248A8C}">
      <dgm:prSet/>
      <dgm:spPr/>
      <dgm:t>
        <a:bodyPr/>
        <a:lstStyle/>
        <a:p>
          <a:endParaRPr lang="en-US"/>
        </a:p>
      </dgm:t>
    </dgm:pt>
    <dgm:pt modelId="{F6961DED-CB12-4AC7-B622-699F6FE17D91}">
      <dgm:prSet phldrT="[Text]"/>
      <dgm:spPr/>
      <dgm:t>
        <a:bodyPr/>
        <a:lstStyle/>
        <a:p>
          <a:r>
            <a:rPr lang="en-US" dirty="0"/>
            <a:t>City A: $2,916.67</a:t>
          </a:r>
        </a:p>
      </dgm:t>
    </dgm:pt>
    <dgm:pt modelId="{918EC8E2-B4D0-47AE-94D2-4CEC378DC2A8}" type="parTrans" cxnId="{D015BC54-CD03-4CFB-B0C9-C93A1689865F}">
      <dgm:prSet/>
      <dgm:spPr/>
      <dgm:t>
        <a:bodyPr/>
        <a:lstStyle/>
        <a:p>
          <a:endParaRPr lang="en-US"/>
        </a:p>
      </dgm:t>
    </dgm:pt>
    <dgm:pt modelId="{6D7D484A-4824-4CDA-9FAD-FA6199170451}" type="sibTrans" cxnId="{D015BC54-CD03-4CFB-B0C9-C93A1689865F}">
      <dgm:prSet/>
      <dgm:spPr/>
      <dgm:t>
        <a:bodyPr/>
        <a:lstStyle/>
        <a:p>
          <a:endParaRPr lang="en-US"/>
        </a:p>
      </dgm:t>
    </dgm:pt>
    <dgm:pt modelId="{C205EA91-2B1E-4A97-A8B2-D2A9B14F0032}">
      <dgm:prSet phldrT="[Text]"/>
      <dgm:spPr/>
      <dgm:t>
        <a:bodyPr/>
        <a:lstStyle/>
        <a:p>
          <a:r>
            <a:rPr lang="en-US" dirty="0"/>
            <a:t>Tranche 2</a:t>
          </a:r>
        </a:p>
      </dgm:t>
    </dgm:pt>
    <dgm:pt modelId="{2F6F21FC-E9CD-4BCE-878E-CA1630B01688}" type="parTrans" cxnId="{4F8456CB-A5A6-449D-BD90-027BD8773288}">
      <dgm:prSet/>
      <dgm:spPr/>
      <dgm:t>
        <a:bodyPr/>
        <a:lstStyle/>
        <a:p>
          <a:endParaRPr lang="en-US"/>
        </a:p>
      </dgm:t>
    </dgm:pt>
    <dgm:pt modelId="{A9A32C94-B0C9-4333-868A-7A0AB38843AF}" type="sibTrans" cxnId="{4F8456CB-A5A6-449D-BD90-027BD8773288}">
      <dgm:prSet/>
      <dgm:spPr/>
      <dgm:t>
        <a:bodyPr/>
        <a:lstStyle/>
        <a:p>
          <a:endParaRPr lang="en-US"/>
        </a:p>
      </dgm:t>
    </dgm:pt>
    <dgm:pt modelId="{1E7952A7-4C81-436D-B1AC-5269F953E26B}">
      <dgm:prSet phldrT="[Text]"/>
      <dgm:spPr/>
      <dgm:t>
        <a:bodyPr/>
        <a:lstStyle/>
        <a:p>
          <a:r>
            <a:rPr lang="en-US" dirty="0"/>
            <a:t>City A: $2,916.67</a:t>
          </a:r>
        </a:p>
      </dgm:t>
    </dgm:pt>
    <dgm:pt modelId="{C0006451-5EDE-47EF-8826-A5313AC73269}" type="parTrans" cxnId="{B1145F58-B903-4E32-905D-C7AC23A1579F}">
      <dgm:prSet/>
      <dgm:spPr/>
      <dgm:t>
        <a:bodyPr/>
        <a:lstStyle/>
        <a:p>
          <a:endParaRPr lang="en-US"/>
        </a:p>
      </dgm:t>
    </dgm:pt>
    <dgm:pt modelId="{FEF71FC7-E0EB-41E9-B8F3-1EC049762445}" type="sibTrans" cxnId="{B1145F58-B903-4E32-905D-C7AC23A1579F}">
      <dgm:prSet/>
      <dgm:spPr/>
      <dgm:t>
        <a:bodyPr/>
        <a:lstStyle/>
        <a:p>
          <a:endParaRPr lang="en-US"/>
        </a:p>
      </dgm:t>
    </dgm:pt>
    <dgm:pt modelId="{09502B84-881A-40B6-BD32-B40815D1234A}">
      <dgm:prSet phldrT="[Text]"/>
      <dgm:spPr/>
      <dgm:t>
        <a:bodyPr/>
        <a:lstStyle/>
        <a:p>
          <a:r>
            <a:rPr lang="en-US" dirty="0"/>
            <a:t>Tranche 3</a:t>
          </a:r>
        </a:p>
      </dgm:t>
    </dgm:pt>
    <dgm:pt modelId="{83C250D6-5CAF-45F7-87DF-D0948A2C40A4}" type="parTrans" cxnId="{CF289EA1-B94D-4043-91C6-B83C03C301D2}">
      <dgm:prSet/>
      <dgm:spPr/>
      <dgm:t>
        <a:bodyPr/>
        <a:lstStyle/>
        <a:p>
          <a:endParaRPr lang="en-US"/>
        </a:p>
      </dgm:t>
    </dgm:pt>
    <dgm:pt modelId="{340DA2EA-A965-4320-95A6-2563D3B8D8EF}" type="sibTrans" cxnId="{CF289EA1-B94D-4043-91C6-B83C03C301D2}">
      <dgm:prSet/>
      <dgm:spPr/>
      <dgm:t>
        <a:bodyPr/>
        <a:lstStyle/>
        <a:p>
          <a:endParaRPr lang="en-US"/>
        </a:p>
      </dgm:t>
    </dgm:pt>
    <dgm:pt modelId="{E54C157A-45AE-4097-82E9-81A44EB1F93D}">
      <dgm:prSet phldrT="[Text]"/>
      <dgm:spPr/>
      <dgm:t>
        <a:bodyPr/>
        <a:lstStyle/>
        <a:p>
          <a:r>
            <a:rPr lang="en-US" dirty="0"/>
            <a:t>City A: $2,916.67</a:t>
          </a:r>
        </a:p>
      </dgm:t>
    </dgm:pt>
    <dgm:pt modelId="{BCB0B7EF-743E-4530-910D-9C063CF2CC0B}" type="parTrans" cxnId="{D927E7DD-3C2D-4155-B357-194E0FE284D0}">
      <dgm:prSet/>
      <dgm:spPr/>
      <dgm:t>
        <a:bodyPr/>
        <a:lstStyle/>
        <a:p>
          <a:endParaRPr lang="en-US"/>
        </a:p>
      </dgm:t>
    </dgm:pt>
    <dgm:pt modelId="{16222030-8E0C-4EBC-8430-E028E3C14172}" type="sibTrans" cxnId="{D927E7DD-3C2D-4155-B357-194E0FE284D0}">
      <dgm:prSet/>
      <dgm:spPr/>
      <dgm:t>
        <a:bodyPr/>
        <a:lstStyle/>
        <a:p>
          <a:endParaRPr lang="en-US"/>
        </a:p>
      </dgm:t>
    </dgm:pt>
    <dgm:pt modelId="{AEFB65CE-51F8-4123-8350-086796BB403B}">
      <dgm:prSet phldrT="[Text]"/>
      <dgm:spPr/>
      <dgm:t>
        <a:bodyPr/>
        <a:lstStyle/>
        <a:p>
          <a:r>
            <a:rPr lang="en-US" dirty="0"/>
            <a:t>City B: $7,291.67</a:t>
          </a:r>
        </a:p>
      </dgm:t>
    </dgm:pt>
    <dgm:pt modelId="{02804863-8142-4B5E-92F6-0DE620A3D6F8}" type="parTrans" cxnId="{39A76434-DD1E-48F3-8965-5D31E87DB591}">
      <dgm:prSet/>
      <dgm:spPr/>
      <dgm:t>
        <a:bodyPr/>
        <a:lstStyle/>
        <a:p>
          <a:endParaRPr lang="en-US"/>
        </a:p>
      </dgm:t>
    </dgm:pt>
    <dgm:pt modelId="{BECFC82B-81EE-4FD7-B43B-8AF6BFCB505B}" type="sibTrans" cxnId="{39A76434-DD1E-48F3-8965-5D31E87DB591}">
      <dgm:prSet/>
      <dgm:spPr/>
      <dgm:t>
        <a:bodyPr/>
        <a:lstStyle/>
        <a:p>
          <a:endParaRPr lang="en-US"/>
        </a:p>
      </dgm:t>
    </dgm:pt>
    <dgm:pt modelId="{9E66FF37-CB90-41F0-92C5-F8410928BBB9}">
      <dgm:prSet phldrT="[Text]"/>
      <dgm:spPr/>
      <dgm:t>
        <a:bodyPr/>
        <a:lstStyle/>
        <a:p>
          <a:r>
            <a:rPr lang="en-US" dirty="0"/>
            <a:t>County: $13,125</a:t>
          </a:r>
        </a:p>
      </dgm:t>
    </dgm:pt>
    <dgm:pt modelId="{02913A18-541B-4F28-9605-10253EA856E9}" type="parTrans" cxnId="{915C351F-5CD1-4404-8986-5EC7D22B1F1D}">
      <dgm:prSet/>
      <dgm:spPr/>
      <dgm:t>
        <a:bodyPr/>
        <a:lstStyle/>
        <a:p>
          <a:endParaRPr lang="en-US"/>
        </a:p>
      </dgm:t>
    </dgm:pt>
    <dgm:pt modelId="{E9243361-B411-49A9-8020-488F3FD3EE8C}" type="sibTrans" cxnId="{915C351F-5CD1-4404-8986-5EC7D22B1F1D}">
      <dgm:prSet/>
      <dgm:spPr/>
      <dgm:t>
        <a:bodyPr/>
        <a:lstStyle/>
        <a:p>
          <a:endParaRPr lang="en-US"/>
        </a:p>
      </dgm:t>
    </dgm:pt>
    <dgm:pt modelId="{AB6E1662-9923-4D8D-9D74-22B97C81CF64}">
      <dgm:prSet/>
      <dgm:spPr/>
      <dgm:t>
        <a:bodyPr/>
        <a:lstStyle/>
        <a:p>
          <a:r>
            <a:rPr lang="en-US" dirty="0"/>
            <a:t>City B: $7,291.67</a:t>
          </a:r>
        </a:p>
      </dgm:t>
    </dgm:pt>
    <dgm:pt modelId="{CF5C4A30-2DCE-4512-9DB7-B04A1B12F9F3}" type="parTrans" cxnId="{5D8BFEB8-3F6D-4A17-8C70-25F60614060E}">
      <dgm:prSet/>
      <dgm:spPr/>
      <dgm:t>
        <a:bodyPr/>
        <a:lstStyle/>
        <a:p>
          <a:endParaRPr lang="en-US"/>
        </a:p>
      </dgm:t>
    </dgm:pt>
    <dgm:pt modelId="{B250002E-FDFF-4988-9CC5-DF43776E2184}" type="sibTrans" cxnId="{5D8BFEB8-3F6D-4A17-8C70-25F60614060E}">
      <dgm:prSet/>
      <dgm:spPr/>
      <dgm:t>
        <a:bodyPr/>
        <a:lstStyle/>
        <a:p>
          <a:endParaRPr lang="en-US"/>
        </a:p>
      </dgm:t>
    </dgm:pt>
    <dgm:pt modelId="{24039C5F-80B9-427A-BAE3-4E2DE22553EC}">
      <dgm:prSet/>
      <dgm:spPr/>
      <dgm:t>
        <a:bodyPr/>
        <a:lstStyle/>
        <a:p>
          <a:r>
            <a:rPr lang="en-US" dirty="0"/>
            <a:t>County: $13,125</a:t>
          </a:r>
        </a:p>
      </dgm:t>
    </dgm:pt>
    <dgm:pt modelId="{1AF239A0-EFEE-438C-82E4-7AB9C2790CBB}" type="parTrans" cxnId="{1AD8A725-E5B5-4CF5-8BAB-F7A8ADECD8FB}">
      <dgm:prSet/>
      <dgm:spPr/>
      <dgm:t>
        <a:bodyPr/>
        <a:lstStyle/>
        <a:p>
          <a:endParaRPr lang="en-US"/>
        </a:p>
      </dgm:t>
    </dgm:pt>
    <dgm:pt modelId="{809C8B2C-EC3C-4F56-BC14-4D522D9070D2}" type="sibTrans" cxnId="{1AD8A725-E5B5-4CF5-8BAB-F7A8ADECD8FB}">
      <dgm:prSet/>
      <dgm:spPr/>
      <dgm:t>
        <a:bodyPr/>
        <a:lstStyle/>
        <a:p>
          <a:endParaRPr lang="en-US"/>
        </a:p>
      </dgm:t>
    </dgm:pt>
    <dgm:pt modelId="{8B031C64-D109-45F5-8CC4-B1FDE9A217AA}">
      <dgm:prSet/>
      <dgm:spPr/>
      <dgm:t>
        <a:bodyPr/>
        <a:lstStyle/>
        <a:p>
          <a:r>
            <a:rPr lang="en-US"/>
            <a:t>City B: $7,291.67</a:t>
          </a:r>
          <a:endParaRPr lang="en-US" dirty="0"/>
        </a:p>
      </dgm:t>
    </dgm:pt>
    <dgm:pt modelId="{5B7E2FFE-A487-4D2F-AFED-C900796E36A0}" type="parTrans" cxnId="{6AE9CF9B-44EC-4252-80A4-F10799B266EC}">
      <dgm:prSet/>
      <dgm:spPr/>
      <dgm:t>
        <a:bodyPr/>
        <a:lstStyle/>
        <a:p>
          <a:endParaRPr lang="en-US"/>
        </a:p>
      </dgm:t>
    </dgm:pt>
    <dgm:pt modelId="{D8853AAF-4581-4229-AD6C-D3C497763E7B}" type="sibTrans" cxnId="{6AE9CF9B-44EC-4252-80A4-F10799B266EC}">
      <dgm:prSet/>
      <dgm:spPr/>
      <dgm:t>
        <a:bodyPr/>
        <a:lstStyle/>
        <a:p>
          <a:endParaRPr lang="en-US"/>
        </a:p>
      </dgm:t>
    </dgm:pt>
    <dgm:pt modelId="{C8940FCA-1270-4235-8388-DF831C18D04B}">
      <dgm:prSet/>
      <dgm:spPr/>
      <dgm:t>
        <a:bodyPr/>
        <a:lstStyle/>
        <a:p>
          <a:r>
            <a:rPr lang="en-US" dirty="0"/>
            <a:t>County: $13,125</a:t>
          </a:r>
        </a:p>
      </dgm:t>
    </dgm:pt>
    <dgm:pt modelId="{83A33FFF-C303-45FD-BDD9-70334F56E32F}" type="parTrans" cxnId="{FC786FA9-0A7E-4AF7-8A7A-8E8B075658A4}">
      <dgm:prSet/>
      <dgm:spPr/>
      <dgm:t>
        <a:bodyPr/>
        <a:lstStyle/>
        <a:p>
          <a:endParaRPr lang="en-US"/>
        </a:p>
      </dgm:t>
    </dgm:pt>
    <dgm:pt modelId="{4C22BAAE-DB56-46C6-9596-EB270F6228E5}" type="sibTrans" cxnId="{FC786FA9-0A7E-4AF7-8A7A-8E8B075658A4}">
      <dgm:prSet/>
      <dgm:spPr/>
      <dgm:t>
        <a:bodyPr/>
        <a:lstStyle/>
        <a:p>
          <a:endParaRPr lang="en-US"/>
        </a:p>
      </dgm:t>
    </dgm:pt>
    <dgm:pt modelId="{D282B3C7-32D7-4561-BAB2-3DF2AED41FA0}" type="pres">
      <dgm:prSet presAssocID="{F678B42E-0F82-4D43-8F50-B0385C1377F8}" presName="linearFlow" presStyleCnt="0">
        <dgm:presLayoutVars>
          <dgm:dir/>
          <dgm:animLvl val="lvl"/>
          <dgm:resizeHandles val="exact"/>
        </dgm:presLayoutVars>
      </dgm:prSet>
      <dgm:spPr/>
    </dgm:pt>
    <dgm:pt modelId="{883CF756-721A-49E4-986E-8341FD49D769}" type="pres">
      <dgm:prSet presAssocID="{CA29899C-EFC0-438F-9BD1-6DE8C7AFEB85}" presName="composite" presStyleCnt="0"/>
      <dgm:spPr/>
    </dgm:pt>
    <dgm:pt modelId="{6558C974-20B8-40C8-8984-AAD159DF83BC}" type="pres">
      <dgm:prSet presAssocID="{CA29899C-EFC0-438F-9BD1-6DE8C7AFEB8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FA38D3F-5AD7-484D-BDD5-F079CEA6CFF7}" type="pres">
      <dgm:prSet presAssocID="{CA29899C-EFC0-438F-9BD1-6DE8C7AFEB85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EC962286-39CC-4290-AB78-8E1C139F9A78}" type="pres">
      <dgm:prSet presAssocID="{C6BBC2AD-8152-4B3C-9D2C-0FE6E240AF2D}" presName="sp" presStyleCnt="0"/>
      <dgm:spPr/>
    </dgm:pt>
    <dgm:pt modelId="{FFA66F82-8C3B-4624-B227-BF1EDE5AE110}" type="pres">
      <dgm:prSet presAssocID="{C205EA91-2B1E-4A97-A8B2-D2A9B14F0032}" presName="composite" presStyleCnt="0"/>
      <dgm:spPr/>
    </dgm:pt>
    <dgm:pt modelId="{0735AD49-E688-4851-84E7-27E055785A54}" type="pres">
      <dgm:prSet presAssocID="{C205EA91-2B1E-4A97-A8B2-D2A9B14F003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4DC3742-D3A2-4B8D-9A88-83CD4A4E15BE}" type="pres">
      <dgm:prSet presAssocID="{C205EA91-2B1E-4A97-A8B2-D2A9B14F0032}" presName="descendantText" presStyleLbl="alignAcc1" presStyleIdx="1" presStyleCnt="3">
        <dgm:presLayoutVars>
          <dgm:bulletEnabled val="1"/>
        </dgm:presLayoutVars>
      </dgm:prSet>
      <dgm:spPr/>
    </dgm:pt>
    <dgm:pt modelId="{71B8F862-68D0-4DA7-B555-66BB8E49D3BC}" type="pres">
      <dgm:prSet presAssocID="{A9A32C94-B0C9-4333-868A-7A0AB38843AF}" presName="sp" presStyleCnt="0"/>
      <dgm:spPr/>
    </dgm:pt>
    <dgm:pt modelId="{6BEEBB2E-FAC4-4B21-8E3C-F29216A001E9}" type="pres">
      <dgm:prSet presAssocID="{09502B84-881A-40B6-BD32-B40815D1234A}" presName="composite" presStyleCnt="0"/>
      <dgm:spPr/>
    </dgm:pt>
    <dgm:pt modelId="{EDEF4584-8B6D-465D-BDB2-03C784122D19}" type="pres">
      <dgm:prSet presAssocID="{09502B84-881A-40B6-BD32-B40815D1234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C3204F4-CAEE-4C05-9EDB-6308E3191231}" type="pres">
      <dgm:prSet presAssocID="{09502B84-881A-40B6-BD32-B40815D1234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AA6A007-618C-4958-A767-9C5E443EF819}" type="presOf" srcId="{E54C157A-45AE-4097-82E9-81A44EB1F93D}" destId="{BC3204F4-CAEE-4C05-9EDB-6308E3191231}" srcOrd="0" destOrd="0" presId="urn:microsoft.com/office/officeart/2005/8/layout/chevron2"/>
    <dgm:cxn modelId="{EEADA00A-FF48-4DDA-A821-D1BD3B46795D}" type="presOf" srcId="{1E7952A7-4C81-436D-B1AC-5269F953E26B}" destId="{44DC3742-D3A2-4B8D-9A88-83CD4A4E15BE}" srcOrd="0" destOrd="0" presId="urn:microsoft.com/office/officeart/2005/8/layout/chevron2"/>
    <dgm:cxn modelId="{9964560D-2FDF-4A73-B4AA-5CB3E6248A8C}" srcId="{F678B42E-0F82-4D43-8F50-B0385C1377F8}" destId="{CA29899C-EFC0-438F-9BD1-6DE8C7AFEB85}" srcOrd="0" destOrd="0" parTransId="{2F774066-62A3-4921-9CBB-129046CF5DA1}" sibTransId="{C6BBC2AD-8152-4B3C-9D2C-0FE6E240AF2D}"/>
    <dgm:cxn modelId="{95589714-14BD-4784-A4DD-FEF528D89214}" type="presOf" srcId="{C205EA91-2B1E-4A97-A8B2-D2A9B14F0032}" destId="{0735AD49-E688-4851-84E7-27E055785A54}" srcOrd="0" destOrd="0" presId="urn:microsoft.com/office/officeart/2005/8/layout/chevron2"/>
    <dgm:cxn modelId="{915C351F-5CD1-4404-8986-5EC7D22B1F1D}" srcId="{CA29899C-EFC0-438F-9BD1-6DE8C7AFEB85}" destId="{9E66FF37-CB90-41F0-92C5-F8410928BBB9}" srcOrd="2" destOrd="0" parTransId="{02913A18-541B-4F28-9605-10253EA856E9}" sibTransId="{E9243361-B411-49A9-8020-488F3FD3EE8C}"/>
    <dgm:cxn modelId="{1AD8A725-E5B5-4CF5-8BAB-F7A8ADECD8FB}" srcId="{C205EA91-2B1E-4A97-A8B2-D2A9B14F0032}" destId="{24039C5F-80B9-427A-BAE3-4E2DE22553EC}" srcOrd="2" destOrd="0" parTransId="{1AF239A0-EFEE-438C-82E4-7AB9C2790CBB}" sibTransId="{809C8B2C-EC3C-4F56-BC14-4D522D9070D2}"/>
    <dgm:cxn modelId="{06C09131-508A-497D-809B-390093383614}" type="presOf" srcId="{CA29899C-EFC0-438F-9BD1-6DE8C7AFEB85}" destId="{6558C974-20B8-40C8-8984-AAD159DF83BC}" srcOrd="0" destOrd="0" presId="urn:microsoft.com/office/officeart/2005/8/layout/chevron2"/>
    <dgm:cxn modelId="{39A76434-DD1E-48F3-8965-5D31E87DB591}" srcId="{CA29899C-EFC0-438F-9BD1-6DE8C7AFEB85}" destId="{AEFB65CE-51F8-4123-8350-086796BB403B}" srcOrd="1" destOrd="0" parTransId="{02804863-8142-4B5E-92F6-0DE620A3D6F8}" sibTransId="{BECFC82B-81EE-4FD7-B43B-8AF6BFCB505B}"/>
    <dgm:cxn modelId="{9A73233B-58A1-484A-8140-81F8CE498B0F}" type="presOf" srcId="{24039C5F-80B9-427A-BAE3-4E2DE22553EC}" destId="{44DC3742-D3A2-4B8D-9A88-83CD4A4E15BE}" srcOrd="0" destOrd="2" presId="urn:microsoft.com/office/officeart/2005/8/layout/chevron2"/>
    <dgm:cxn modelId="{099F583E-CC1D-4E4A-A7DA-54395F6BA0A5}" type="presOf" srcId="{AB6E1662-9923-4D8D-9D74-22B97C81CF64}" destId="{44DC3742-D3A2-4B8D-9A88-83CD4A4E15BE}" srcOrd="0" destOrd="1" presId="urn:microsoft.com/office/officeart/2005/8/layout/chevron2"/>
    <dgm:cxn modelId="{20B32B68-329C-498B-91C5-33289DEFE0F9}" type="presOf" srcId="{F678B42E-0F82-4D43-8F50-B0385C1377F8}" destId="{D282B3C7-32D7-4561-BAB2-3DF2AED41FA0}" srcOrd="0" destOrd="0" presId="urn:microsoft.com/office/officeart/2005/8/layout/chevron2"/>
    <dgm:cxn modelId="{5B839849-9CB2-4501-AF8E-38BC6A20E6D7}" type="presOf" srcId="{09502B84-881A-40B6-BD32-B40815D1234A}" destId="{EDEF4584-8B6D-465D-BDB2-03C784122D19}" srcOrd="0" destOrd="0" presId="urn:microsoft.com/office/officeart/2005/8/layout/chevron2"/>
    <dgm:cxn modelId="{D015BC54-CD03-4CFB-B0C9-C93A1689865F}" srcId="{CA29899C-EFC0-438F-9BD1-6DE8C7AFEB85}" destId="{F6961DED-CB12-4AC7-B622-699F6FE17D91}" srcOrd="0" destOrd="0" parTransId="{918EC8E2-B4D0-47AE-94D2-4CEC378DC2A8}" sibTransId="{6D7D484A-4824-4CDA-9FAD-FA6199170451}"/>
    <dgm:cxn modelId="{B1145F58-B903-4E32-905D-C7AC23A1579F}" srcId="{C205EA91-2B1E-4A97-A8B2-D2A9B14F0032}" destId="{1E7952A7-4C81-436D-B1AC-5269F953E26B}" srcOrd="0" destOrd="0" parTransId="{C0006451-5EDE-47EF-8826-A5313AC73269}" sibTransId="{FEF71FC7-E0EB-41E9-B8F3-1EC049762445}"/>
    <dgm:cxn modelId="{3CBF7081-BAC0-4744-8C98-B28A368DCC34}" type="presOf" srcId="{C8940FCA-1270-4235-8388-DF831C18D04B}" destId="{BC3204F4-CAEE-4C05-9EDB-6308E3191231}" srcOrd="0" destOrd="2" presId="urn:microsoft.com/office/officeart/2005/8/layout/chevron2"/>
    <dgm:cxn modelId="{6AE9CF9B-44EC-4252-80A4-F10799B266EC}" srcId="{09502B84-881A-40B6-BD32-B40815D1234A}" destId="{8B031C64-D109-45F5-8CC4-B1FDE9A217AA}" srcOrd="1" destOrd="0" parTransId="{5B7E2FFE-A487-4D2F-AFED-C900796E36A0}" sibTransId="{D8853AAF-4581-4229-AD6C-D3C497763E7B}"/>
    <dgm:cxn modelId="{7DA2E29F-D45B-4AF2-AF37-6679555BE339}" type="presOf" srcId="{F6961DED-CB12-4AC7-B622-699F6FE17D91}" destId="{CFA38D3F-5AD7-484D-BDD5-F079CEA6CFF7}" srcOrd="0" destOrd="0" presId="urn:microsoft.com/office/officeart/2005/8/layout/chevron2"/>
    <dgm:cxn modelId="{CF289EA1-B94D-4043-91C6-B83C03C301D2}" srcId="{F678B42E-0F82-4D43-8F50-B0385C1377F8}" destId="{09502B84-881A-40B6-BD32-B40815D1234A}" srcOrd="2" destOrd="0" parTransId="{83C250D6-5CAF-45F7-87DF-D0948A2C40A4}" sibTransId="{340DA2EA-A965-4320-95A6-2563D3B8D8EF}"/>
    <dgm:cxn modelId="{FC786FA9-0A7E-4AF7-8A7A-8E8B075658A4}" srcId="{09502B84-881A-40B6-BD32-B40815D1234A}" destId="{C8940FCA-1270-4235-8388-DF831C18D04B}" srcOrd="2" destOrd="0" parTransId="{83A33FFF-C303-45FD-BDD9-70334F56E32F}" sibTransId="{4C22BAAE-DB56-46C6-9596-EB270F6228E5}"/>
    <dgm:cxn modelId="{5D8BFEB8-3F6D-4A17-8C70-25F60614060E}" srcId="{C205EA91-2B1E-4A97-A8B2-D2A9B14F0032}" destId="{AB6E1662-9923-4D8D-9D74-22B97C81CF64}" srcOrd="1" destOrd="0" parTransId="{CF5C4A30-2DCE-4512-9DB7-B04A1B12F9F3}" sibTransId="{B250002E-FDFF-4988-9CC5-DF43776E2184}"/>
    <dgm:cxn modelId="{CC8177BC-A086-4C54-8318-67847CA6CFED}" type="presOf" srcId="{AEFB65CE-51F8-4123-8350-086796BB403B}" destId="{CFA38D3F-5AD7-484D-BDD5-F079CEA6CFF7}" srcOrd="0" destOrd="1" presId="urn:microsoft.com/office/officeart/2005/8/layout/chevron2"/>
    <dgm:cxn modelId="{4F8456CB-A5A6-449D-BD90-027BD8773288}" srcId="{F678B42E-0F82-4D43-8F50-B0385C1377F8}" destId="{C205EA91-2B1E-4A97-A8B2-D2A9B14F0032}" srcOrd="1" destOrd="0" parTransId="{2F6F21FC-E9CD-4BCE-878E-CA1630B01688}" sibTransId="{A9A32C94-B0C9-4333-868A-7A0AB38843AF}"/>
    <dgm:cxn modelId="{142C6BDD-2C80-4488-B008-479BD2081894}" type="presOf" srcId="{8B031C64-D109-45F5-8CC4-B1FDE9A217AA}" destId="{BC3204F4-CAEE-4C05-9EDB-6308E3191231}" srcOrd="0" destOrd="1" presId="urn:microsoft.com/office/officeart/2005/8/layout/chevron2"/>
    <dgm:cxn modelId="{D927E7DD-3C2D-4155-B357-194E0FE284D0}" srcId="{09502B84-881A-40B6-BD32-B40815D1234A}" destId="{E54C157A-45AE-4097-82E9-81A44EB1F93D}" srcOrd="0" destOrd="0" parTransId="{BCB0B7EF-743E-4530-910D-9C063CF2CC0B}" sibTransId="{16222030-8E0C-4EBC-8430-E028E3C14172}"/>
    <dgm:cxn modelId="{4CA883F4-07B5-4669-8A15-A4A1DBE32657}" type="presOf" srcId="{9E66FF37-CB90-41F0-92C5-F8410928BBB9}" destId="{CFA38D3F-5AD7-484D-BDD5-F079CEA6CFF7}" srcOrd="0" destOrd="2" presId="urn:microsoft.com/office/officeart/2005/8/layout/chevron2"/>
    <dgm:cxn modelId="{BA8AD7D5-2035-42C6-B281-973819D5F981}" type="presParOf" srcId="{D282B3C7-32D7-4561-BAB2-3DF2AED41FA0}" destId="{883CF756-721A-49E4-986E-8341FD49D769}" srcOrd="0" destOrd="0" presId="urn:microsoft.com/office/officeart/2005/8/layout/chevron2"/>
    <dgm:cxn modelId="{0FC1A838-B662-4FE5-95AD-EBED263C1CE3}" type="presParOf" srcId="{883CF756-721A-49E4-986E-8341FD49D769}" destId="{6558C974-20B8-40C8-8984-AAD159DF83BC}" srcOrd="0" destOrd="0" presId="urn:microsoft.com/office/officeart/2005/8/layout/chevron2"/>
    <dgm:cxn modelId="{F9D0814D-F948-4AD6-8CD7-A32DE5420051}" type="presParOf" srcId="{883CF756-721A-49E4-986E-8341FD49D769}" destId="{CFA38D3F-5AD7-484D-BDD5-F079CEA6CFF7}" srcOrd="1" destOrd="0" presId="urn:microsoft.com/office/officeart/2005/8/layout/chevron2"/>
    <dgm:cxn modelId="{C8FED560-F4DE-4735-94F9-BE6B915CB680}" type="presParOf" srcId="{D282B3C7-32D7-4561-BAB2-3DF2AED41FA0}" destId="{EC962286-39CC-4290-AB78-8E1C139F9A78}" srcOrd="1" destOrd="0" presId="urn:microsoft.com/office/officeart/2005/8/layout/chevron2"/>
    <dgm:cxn modelId="{547E6424-BF13-4607-9AAA-CA77C5D0BAA1}" type="presParOf" srcId="{D282B3C7-32D7-4561-BAB2-3DF2AED41FA0}" destId="{FFA66F82-8C3B-4624-B227-BF1EDE5AE110}" srcOrd="2" destOrd="0" presId="urn:microsoft.com/office/officeart/2005/8/layout/chevron2"/>
    <dgm:cxn modelId="{110C41C5-ADC9-450C-BF35-D051BF26648E}" type="presParOf" srcId="{FFA66F82-8C3B-4624-B227-BF1EDE5AE110}" destId="{0735AD49-E688-4851-84E7-27E055785A54}" srcOrd="0" destOrd="0" presId="urn:microsoft.com/office/officeart/2005/8/layout/chevron2"/>
    <dgm:cxn modelId="{69E970EC-63BE-4478-ABF1-08384503E6FE}" type="presParOf" srcId="{FFA66F82-8C3B-4624-B227-BF1EDE5AE110}" destId="{44DC3742-D3A2-4B8D-9A88-83CD4A4E15BE}" srcOrd="1" destOrd="0" presId="urn:microsoft.com/office/officeart/2005/8/layout/chevron2"/>
    <dgm:cxn modelId="{8EB34121-0962-43BF-9716-00F4A6C3A269}" type="presParOf" srcId="{D282B3C7-32D7-4561-BAB2-3DF2AED41FA0}" destId="{71B8F862-68D0-4DA7-B555-66BB8E49D3BC}" srcOrd="3" destOrd="0" presId="urn:microsoft.com/office/officeart/2005/8/layout/chevron2"/>
    <dgm:cxn modelId="{7F793A50-8744-4EC8-AA09-10668CCD3EAC}" type="presParOf" srcId="{D282B3C7-32D7-4561-BAB2-3DF2AED41FA0}" destId="{6BEEBB2E-FAC4-4B21-8E3C-F29216A001E9}" srcOrd="4" destOrd="0" presId="urn:microsoft.com/office/officeart/2005/8/layout/chevron2"/>
    <dgm:cxn modelId="{6C07507F-6A07-4A1A-BF0E-2C4E5BBF160E}" type="presParOf" srcId="{6BEEBB2E-FAC4-4B21-8E3C-F29216A001E9}" destId="{EDEF4584-8B6D-465D-BDB2-03C784122D19}" srcOrd="0" destOrd="0" presId="urn:microsoft.com/office/officeart/2005/8/layout/chevron2"/>
    <dgm:cxn modelId="{DA6C1B09-E2B2-4D90-9896-F695AA7A015C}" type="presParOf" srcId="{6BEEBB2E-FAC4-4B21-8E3C-F29216A001E9}" destId="{BC3204F4-CAEE-4C05-9EDB-6308E31912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F4A8A-08E4-4483-B36C-E1930C6511AE}">
      <dsp:nvSpPr>
        <dsp:cNvPr id="0" name=""/>
        <dsp:cNvSpPr/>
      </dsp:nvSpPr>
      <dsp:spPr>
        <a:xfrm>
          <a:off x="0" y="531"/>
          <a:ext cx="5181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0150E-CF5F-4DA3-8ADC-48B8F9D9A1C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E01D0-8F4E-43A4-B6ED-ED673056419F}">
      <dsp:nvSpPr>
        <dsp:cNvPr id="0" name=""/>
        <dsp:cNvSpPr/>
      </dsp:nvSpPr>
      <dsp:spPr>
        <a:xfrm>
          <a:off x="1435590" y="531"/>
          <a:ext cx="23317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Salt Lake County</a:t>
          </a:r>
        </a:p>
      </dsp:txBody>
      <dsp:txXfrm>
        <a:off x="1435590" y="531"/>
        <a:ext cx="2331720" cy="1242935"/>
      </dsp:txXfrm>
    </dsp:sp>
    <dsp:sp modelId="{B757A5CB-B239-4F5D-A4EC-5DBB41CF50EF}">
      <dsp:nvSpPr>
        <dsp:cNvPr id="0" name=""/>
        <dsp:cNvSpPr/>
      </dsp:nvSpPr>
      <dsp:spPr>
        <a:xfrm>
          <a:off x="3767310" y="531"/>
          <a:ext cx="14142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$203 Million</a:t>
          </a:r>
        </a:p>
      </dsp:txBody>
      <dsp:txXfrm>
        <a:off x="3767310" y="531"/>
        <a:ext cx="1414289" cy="1242935"/>
      </dsp:txXfrm>
    </dsp:sp>
    <dsp:sp modelId="{9812111B-DE71-4F07-A4A8-038770754426}">
      <dsp:nvSpPr>
        <dsp:cNvPr id="0" name=""/>
        <dsp:cNvSpPr/>
      </dsp:nvSpPr>
      <dsp:spPr>
        <a:xfrm>
          <a:off x="0" y="1554201"/>
          <a:ext cx="5181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54681-8F31-409A-B0D5-156096E9735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39230-0602-4B19-BEA6-0E806F0786F4}">
      <dsp:nvSpPr>
        <dsp:cNvPr id="0" name=""/>
        <dsp:cNvSpPr/>
      </dsp:nvSpPr>
      <dsp:spPr>
        <a:xfrm>
          <a:off x="1435590" y="1554201"/>
          <a:ext cx="23317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Utah County</a:t>
          </a:r>
        </a:p>
      </dsp:txBody>
      <dsp:txXfrm>
        <a:off x="1435590" y="1554201"/>
        <a:ext cx="2331720" cy="1242935"/>
      </dsp:txXfrm>
    </dsp:sp>
    <dsp:sp modelId="{585394EE-4AD1-4D09-B555-FC39BF334FAB}">
      <dsp:nvSpPr>
        <dsp:cNvPr id="0" name=""/>
        <dsp:cNvSpPr/>
      </dsp:nvSpPr>
      <dsp:spPr>
        <a:xfrm>
          <a:off x="3767310" y="1554201"/>
          <a:ext cx="14142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$111 Million </a:t>
          </a:r>
        </a:p>
      </dsp:txBody>
      <dsp:txXfrm>
        <a:off x="3767310" y="1554201"/>
        <a:ext cx="1414289" cy="1242935"/>
      </dsp:txXfrm>
    </dsp:sp>
    <dsp:sp modelId="{0E21B5C6-E60F-408A-80EC-504C58E7FCB7}">
      <dsp:nvSpPr>
        <dsp:cNvPr id="0" name=""/>
        <dsp:cNvSpPr/>
      </dsp:nvSpPr>
      <dsp:spPr>
        <a:xfrm>
          <a:off x="0" y="3107870"/>
          <a:ext cx="5181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0DB30-0FC9-4F86-B7F6-9ED124D9D27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8926C-7F8D-42DA-8D42-1279782F71D8}">
      <dsp:nvSpPr>
        <dsp:cNvPr id="0" name=""/>
        <dsp:cNvSpPr/>
      </dsp:nvSpPr>
      <dsp:spPr>
        <a:xfrm>
          <a:off x="1435590" y="3107870"/>
          <a:ext cx="23317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27 Counties &amp; Cities and Towns</a:t>
          </a:r>
        </a:p>
      </dsp:txBody>
      <dsp:txXfrm>
        <a:off x="1435590" y="3107870"/>
        <a:ext cx="2331720" cy="1242935"/>
      </dsp:txXfrm>
    </dsp:sp>
    <dsp:sp modelId="{B0E41A1A-0167-4871-9E80-9C306249A511}">
      <dsp:nvSpPr>
        <dsp:cNvPr id="0" name=""/>
        <dsp:cNvSpPr/>
      </dsp:nvSpPr>
      <dsp:spPr>
        <a:xfrm>
          <a:off x="3767310" y="3107870"/>
          <a:ext cx="14142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$247 Million </a:t>
          </a:r>
        </a:p>
      </dsp:txBody>
      <dsp:txXfrm>
        <a:off x="3767310" y="3107870"/>
        <a:ext cx="141428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8C974-20B8-40C8-8984-AAD159DF83BC}">
      <dsp:nvSpPr>
        <dsp:cNvPr id="0" name=""/>
        <dsp:cNvSpPr/>
      </dsp:nvSpPr>
      <dsp:spPr>
        <a:xfrm rot="5400000">
          <a:off x="-197806" y="199482"/>
          <a:ext cx="1318706" cy="92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Tranche 1</a:t>
          </a:r>
        </a:p>
      </dsp:txBody>
      <dsp:txXfrm rot="-5400000">
        <a:off x="0" y="463223"/>
        <a:ext cx="923094" cy="395612"/>
      </dsp:txXfrm>
    </dsp:sp>
    <dsp:sp modelId="{CFA38D3F-5AD7-484D-BDD5-F079CEA6CFF7}">
      <dsp:nvSpPr>
        <dsp:cNvPr id="0" name=""/>
        <dsp:cNvSpPr/>
      </dsp:nvSpPr>
      <dsp:spPr>
        <a:xfrm rot="5400000">
          <a:off x="2766642" y="-1841871"/>
          <a:ext cx="857159" cy="4544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City A: $2,916.67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City B: $7,291.67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County: $13,125</a:t>
          </a:r>
        </a:p>
      </dsp:txBody>
      <dsp:txXfrm rot="-5400000">
        <a:off x="923095" y="43519"/>
        <a:ext cx="4502411" cy="773473"/>
      </dsp:txXfrm>
    </dsp:sp>
    <dsp:sp modelId="{0735AD49-E688-4851-84E7-27E055785A54}">
      <dsp:nvSpPr>
        <dsp:cNvPr id="0" name=""/>
        <dsp:cNvSpPr/>
      </dsp:nvSpPr>
      <dsp:spPr>
        <a:xfrm rot="5400000">
          <a:off x="-197806" y="1319924"/>
          <a:ext cx="1318706" cy="92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Tranche 2</a:t>
          </a:r>
        </a:p>
      </dsp:txBody>
      <dsp:txXfrm rot="-5400000">
        <a:off x="0" y="1583665"/>
        <a:ext cx="923094" cy="395612"/>
      </dsp:txXfrm>
    </dsp:sp>
    <dsp:sp modelId="{44DC3742-D3A2-4B8D-9A88-83CD4A4E15BE}">
      <dsp:nvSpPr>
        <dsp:cNvPr id="0" name=""/>
        <dsp:cNvSpPr/>
      </dsp:nvSpPr>
      <dsp:spPr>
        <a:xfrm rot="5400000">
          <a:off x="2766642" y="-721428"/>
          <a:ext cx="857159" cy="4544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City A: $2,916.67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City B: $7,291.67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County: $13,125</a:t>
          </a:r>
        </a:p>
      </dsp:txBody>
      <dsp:txXfrm rot="-5400000">
        <a:off x="923095" y="1163962"/>
        <a:ext cx="4502411" cy="773473"/>
      </dsp:txXfrm>
    </dsp:sp>
    <dsp:sp modelId="{EDEF4584-8B6D-465D-BDB2-03C784122D19}">
      <dsp:nvSpPr>
        <dsp:cNvPr id="0" name=""/>
        <dsp:cNvSpPr/>
      </dsp:nvSpPr>
      <dsp:spPr>
        <a:xfrm rot="5400000">
          <a:off x="-197806" y="2440367"/>
          <a:ext cx="1318706" cy="92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Tranche 3</a:t>
          </a:r>
        </a:p>
      </dsp:txBody>
      <dsp:txXfrm rot="-5400000">
        <a:off x="0" y="2704108"/>
        <a:ext cx="923094" cy="395612"/>
      </dsp:txXfrm>
    </dsp:sp>
    <dsp:sp modelId="{BC3204F4-CAEE-4C05-9EDB-6308E3191231}">
      <dsp:nvSpPr>
        <dsp:cNvPr id="0" name=""/>
        <dsp:cNvSpPr/>
      </dsp:nvSpPr>
      <dsp:spPr>
        <a:xfrm rot="5400000">
          <a:off x="2766642" y="399013"/>
          <a:ext cx="857159" cy="4544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City A: $2,916.67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City B: $7,291.67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County: $13,125</a:t>
          </a:r>
        </a:p>
      </dsp:txBody>
      <dsp:txXfrm rot="-5400000">
        <a:off x="923095" y="2284404"/>
        <a:ext cx="4502411" cy="773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4552" y="2225488"/>
            <a:ext cx="11382895" cy="952687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UTAH LEAGUE OF CITIES AND TOWNS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4445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Project Name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BF22D-BBA0-A941-B396-36151CB9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ABF22D-BBA0-A941-B396-36151CB9E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43180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0800" y="1447800"/>
            <a:ext cx="43180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62389"/>
            <a:ext cx="43180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0800" y="3862389"/>
            <a:ext cx="43180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F6B97B9-9EA3-45A8-BBE1-8A0487B92F0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06"/>
            <a:ext cx="10515600" cy="11937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C3F7-B546-4D4B-B6A7-D1F7958EF4F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ABF22D-BBA0-A941-B396-36151CB9E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C3F7-B546-4D4B-B6A7-D1F7958EF4F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5288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635" y="1257300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319337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BF22D-BBA0-A941-B396-36151CB9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/>
          <a:stretch/>
        </p:blipFill>
        <p:spPr>
          <a:xfrm>
            <a:off x="0" y="-10271"/>
            <a:ext cx="12192000" cy="68682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549C3F7-B546-4D4B-B6A7-D1F7958EF4F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3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ome.treasury.gov/policy-issues/cares/state-and-local-government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8831-5971-46A0-800A-3EFA79F4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CARES Act: Local Distribution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068A0-6FDD-42DA-936E-5BAD0970B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u="sng" dirty="0"/>
              <a:t>Allocation: Population </a:t>
            </a:r>
          </a:p>
          <a:p>
            <a:r>
              <a:rPr lang="en-US" sz="2200" dirty="0"/>
              <a:t>Under the CARES Act cities or counties with populations over 500,000 could receive a direct allocation from the 45% local allocation based on population.</a:t>
            </a:r>
          </a:p>
          <a:p>
            <a:r>
              <a:rPr lang="en-US" sz="2200" dirty="0"/>
              <a:t>Utah and Salt Lake Counties were the only two counties that qualified for a direct allocation. </a:t>
            </a:r>
          </a:p>
          <a:p>
            <a:r>
              <a:rPr lang="en-US" sz="2200" dirty="0"/>
              <a:t>Based on population Salt Lake County received approximately $203 Million and Utah County received $111 million.</a:t>
            </a:r>
          </a:p>
          <a:p>
            <a:r>
              <a:rPr lang="en-US" sz="2200" dirty="0"/>
              <a:t>That leaves $247 million to be distributed to local governments. </a:t>
            </a:r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AD4B8A-141C-430B-98C3-B4751D7B08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069926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9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E813-DD37-4C3E-802E-E49671A8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Act: Local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F097-F8D6-4837-BFA9-48CCCCB7C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Distribution in 3 Tranches:</a:t>
            </a:r>
            <a:r>
              <a:rPr lang="en-US" dirty="0"/>
              <a:t> To Counties and Cities and Towns outside of SL/UT Counties </a:t>
            </a:r>
            <a:endParaRPr lang="en-US" u="sng" dirty="0"/>
          </a:p>
          <a:p>
            <a:r>
              <a:rPr lang="en-US" dirty="0"/>
              <a:t>June: </a:t>
            </a:r>
          </a:p>
          <a:p>
            <a:pPr lvl="1"/>
            <a:r>
              <a:rPr lang="en-US" dirty="0"/>
              <a:t>Distribution of 1/3 of allocation based on population</a:t>
            </a:r>
          </a:p>
          <a:p>
            <a:r>
              <a:rPr lang="en-US" dirty="0"/>
              <a:t>Summer:</a:t>
            </a:r>
          </a:p>
          <a:p>
            <a:pPr lvl="1"/>
            <a:r>
              <a:rPr lang="en-US" dirty="0"/>
              <a:t>Distribution of 1/3 of allocation based on population or updated formula </a:t>
            </a:r>
          </a:p>
          <a:p>
            <a:r>
              <a:rPr lang="en-US" dirty="0"/>
              <a:t>Early Fall:</a:t>
            </a:r>
          </a:p>
          <a:p>
            <a:pPr lvl="1"/>
            <a:r>
              <a:rPr lang="en-US" dirty="0"/>
              <a:t>Distribution of 1/3 of allocation based on population or updated formula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3529B5-4B04-4ECE-B319-BE123A3D776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5396847"/>
              </p:ext>
            </p:extLst>
          </p:nvPr>
        </p:nvGraphicFramePr>
        <p:xfrm>
          <a:off x="6172199" y="2614018"/>
          <a:ext cx="5467349" cy="356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6A0E7F-FB9F-4981-9B24-18EC28A604BF}"/>
              </a:ext>
            </a:extLst>
          </p:cNvPr>
          <p:cNvSpPr txBox="1"/>
          <p:nvPr/>
        </p:nvSpPr>
        <p:spPr>
          <a:xfrm>
            <a:off x="6172200" y="1690688"/>
            <a:ext cx="546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City A: Population 100 (100 X 87.50 = $8,750)</a:t>
            </a:r>
          </a:p>
          <a:p>
            <a:r>
              <a:rPr lang="en-US" sz="1600" dirty="0"/>
              <a:t>City B: Population 250 (250 X 87.50 = $21,875)</a:t>
            </a:r>
          </a:p>
          <a:p>
            <a:r>
              <a:rPr lang="en-US" sz="1600" dirty="0"/>
              <a:t>County: Population 400 ((350 X 87.50)+(50 X 175) = $39,375)</a:t>
            </a:r>
          </a:p>
        </p:txBody>
      </p:sp>
    </p:spTree>
    <p:extLst>
      <p:ext uri="{BB962C8B-B14F-4D97-AF65-F5344CB8AC3E}">
        <p14:creationId xmlns:p14="http://schemas.microsoft.com/office/powerpoint/2010/main" val="20470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9EF1-B4B0-417C-864F-FC1BDA29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CARES Act: Treasury Guidance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D2BC-E5F6-4AE2-B638-699208BC6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7441"/>
            <a:ext cx="5181600" cy="453543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https://home.treasury.gov/policy-issues/cares/state-and-local-governments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FAQs</a:t>
            </a:r>
          </a:p>
          <a:p>
            <a:endParaRPr lang="en-US" b="1" dirty="0"/>
          </a:p>
          <a:p>
            <a:r>
              <a:rPr lang="en-US" b="1" dirty="0"/>
              <a:t>Guidance for State, Territorial, Local, and Tribal Governments 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C85DE4-6307-4F10-946A-4AF6EC0EC6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08" y="2047875"/>
            <a:ext cx="5044467" cy="3790950"/>
          </a:xfrm>
        </p:spPr>
      </p:pic>
    </p:spTree>
    <p:extLst>
      <p:ext uri="{BB962C8B-B14F-4D97-AF65-F5344CB8AC3E}">
        <p14:creationId xmlns:p14="http://schemas.microsoft.com/office/powerpoint/2010/main" val="3668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33B7-D9AA-4C1F-BE30-FEF4031B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Act: Treasury Guidance Cont.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990D68-94FD-4469-8908-784587FA11CD}"/>
              </a:ext>
            </a:extLst>
          </p:cNvPr>
          <p:cNvSpPr txBox="1">
            <a:spLocks/>
          </p:cNvSpPr>
          <p:nvPr/>
        </p:nvSpPr>
        <p:spPr>
          <a:xfrm>
            <a:off x="838200" y="2037347"/>
            <a:ext cx="5181600" cy="4139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To cover unbudgeted expenses directly related to COVID19 expenditures.</a:t>
            </a:r>
          </a:p>
          <a:p>
            <a:r>
              <a:rPr lang="en-US"/>
              <a:t>Medical </a:t>
            </a:r>
          </a:p>
          <a:p>
            <a:r>
              <a:rPr lang="en-US"/>
              <a:t>Public Health </a:t>
            </a:r>
          </a:p>
          <a:p>
            <a:r>
              <a:rPr lang="en-US"/>
              <a:t>Payroll for employees dedicated to COVID19 management </a:t>
            </a:r>
          </a:p>
          <a:p>
            <a:r>
              <a:rPr lang="en-US"/>
              <a:t>Compliance Costs </a:t>
            </a:r>
          </a:p>
          <a:p>
            <a:r>
              <a:rPr lang="en-US"/>
              <a:t>Economic Support and revitalization </a:t>
            </a: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94678D2-BFAD-4694-9FB1-DED9D2118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037347"/>
            <a:ext cx="4933950" cy="42777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CARES Act Funding </a:t>
            </a:r>
            <a:r>
              <a:rPr lang="en-US" dirty="0">
                <a:highlight>
                  <a:srgbClr val="FF0000"/>
                </a:highlight>
              </a:rPr>
              <a:t>Cannot</a:t>
            </a:r>
            <a:r>
              <a:rPr lang="en-US" dirty="0"/>
              <a:t> Cover</a:t>
            </a:r>
          </a:p>
          <a:p>
            <a:pPr lvl="1"/>
            <a:r>
              <a:rPr lang="en-US" sz="2800" dirty="0"/>
              <a:t>Lost Revenue </a:t>
            </a:r>
          </a:p>
          <a:p>
            <a:pPr lvl="1"/>
            <a:r>
              <a:rPr lang="en-US" sz="2800" dirty="0"/>
              <a:t>Budget Shortfalls </a:t>
            </a:r>
          </a:p>
          <a:p>
            <a:pPr lvl="1"/>
            <a:r>
              <a:rPr lang="en-US" sz="2800" dirty="0"/>
              <a:t>Damages</a:t>
            </a:r>
          </a:p>
          <a:p>
            <a:pPr lvl="1"/>
            <a:r>
              <a:rPr lang="en-US" sz="2800" dirty="0"/>
              <a:t>Payroll for employees not dedicated to COVID19</a:t>
            </a:r>
          </a:p>
          <a:p>
            <a:pPr lvl="1"/>
            <a:r>
              <a:rPr lang="en-US" sz="2800" dirty="0"/>
              <a:t>Severance Pay</a:t>
            </a:r>
          </a:p>
          <a:p>
            <a:pPr lvl="1"/>
            <a:r>
              <a:rPr lang="en-US" sz="2800" dirty="0"/>
              <a:t>Workforce Bonuses (Some exceptions)</a:t>
            </a:r>
          </a:p>
          <a:p>
            <a:pPr lvl="1"/>
            <a:r>
              <a:rPr lang="en-US" sz="2800" dirty="0"/>
              <a:t>Construction projects </a:t>
            </a:r>
          </a:p>
          <a:p>
            <a:pPr lvl="1"/>
            <a:r>
              <a:rPr lang="en-US" sz="2800" dirty="0"/>
              <a:t>Expenses city/town may have already contemplated </a:t>
            </a:r>
          </a:p>
        </p:txBody>
      </p:sp>
    </p:spTree>
    <p:extLst>
      <p:ext uri="{BB962C8B-B14F-4D97-AF65-F5344CB8AC3E}">
        <p14:creationId xmlns:p14="http://schemas.microsoft.com/office/powerpoint/2010/main" val="5541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E0B0-E380-4BCE-9447-513B3F4C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Act: Treasury Guidance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C133-9AD5-455A-9ED9-7C226CA1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Payroll expenses: Employees Substantially Dedicated to COVID19</a:t>
            </a:r>
          </a:p>
          <a:p>
            <a:pPr lvl="1"/>
            <a:r>
              <a:rPr lang="en-US" dirty="0"/>
              <a:t>Public Health, Public Safety, Health Care, Human Services, etc. </a:t>
            </a:r>
          </a:p>
          <a:p>
            <a:pPr lvl="2"/>
            <a:r>
              <a:rPr lang="en-US" dirty="0"/>
              <a:t>Recommend creating a policy establishing a substantially dedicated</a:t>
            </a:r>
          </a:p>
          <a:p>
            <a:pPr lvl="1"/>
            <a:r>
              <a:rPr lang="en-US" dirty="0"/>
              <a:t>Federal Family First Act </a:t>
            </a:r>
          </a:p>
          <a:p>
            <a:r>
              <a:rPr lang="en-US" dirty="0"/>
              <a:t>Reimburse funds used for “substantially different use”</a:t>
            </a:r>
          </a:p>
          <a:p>
            <a:r>
              <a:rPr lang="en-US" dirty="0"/>
              <a:t>Workers Compensation</a:t>
            </a:r>
          </a:p>
          <a:p>
            <a:pPr lvl="1"/>
            <a:r>
              <a:rPr lang="en-US" dirty="0"/>
              <a:t>Increased cost between March 1 to December 30, 2020</a:t>
            </a:r>
          </a:p>
          <a:p>
            <a:r>
              <a:rPr lang="en-US" dirty="0"/>
              <a:t>Grant programs</a:t>
            </a:r>
          </a:p>
          <a:p>
            <a:pPr lvl="1"/>
            <a:r>
              <a:rPr lang="en-US" dirty="0"/>
              <a:t>Prevent eviction or homelessness, pay rent, funeral costs, emergency needs</a:t>
            </a:r>
          </a:p>
          <a:p>
            <a:pPr lvl="1"/>
            <a:r>
              <a:rPr lang="en-US" dirty="0"/>
              <a:t>Can’t use grant to pay property tax</a:t>
            </a:r>
          </a:p>
          <a:p>
            <a:r>
              <a:rPr lang="en-US" dirty="0"/>
              <a:t>Small Business Grants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5ECE-EEC8-480F-8D4E-A32C545D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17" y="18255"/>
            <a:ext cx="11876965" cy="1325563"/>
          </a:xfrm>
        </p:spPr>
        <p:txBody>
          <a:bodyPr>
            <a:normAutofit/>
          </a:bodyPr>
          <a:lstStyle/>
          <a:p>
            <a:r>
              <a:rPr lang="en-US" dirty="0"/>
              <a:t>Salt Lake County and CARES Act: 9 things to know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F2BF-10E8-4B9F-8BB9-18A8B693F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266" y="1825625"/>
            <a:ext cx="5810534" cy="484813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City chief executive must sign</a:t>
            </a:r>
          </a:p>
          <a:p>
            <a:pPr marL="514350" indent="-514350">
              <a:buAutoNum type="arabicParenR"/>
            </a:pPr>
            <a:r>
              <a:rPr lang="en-US" dirty="0"/>
              <a:t>City must spend by Oct 1</a:t>
            </a:r>
          </a:p>
          <a:p>
            <a:pPr marL="514350" indent="-514350">
              <a:buAutoNum type="arabicParenR"/>
            </a:pPr>
            <a:r>
              <a:rPr lang="en-US" dirty="0"/>
              <a:t>City must adhere to current or future federal guidelines</a:t>
            </a:r>
          </a:p>
          <a:p>
            <a:pPr marL="514350" indent="-514350">
              <a:buAutoNum type="arabicParenR"/>
            </a:pPr>
            <a:r>
              <a:rPr lang="en-US" dirty="0"/>
              <a:t>If Inspector General determines that city spent the $ inappropriately, then the city is liable to repay the fed gov’t</a:t>
            </a:r>
          </a:p>
          <a:p>
            <a:pPr marL="514350" indent="-514350">
              <a:buAutoNum type="arabicParenR"/>
            </a:pPr>
            <a:r>
              <a:rPr lang="en-US" dirty="0"/>
              <a:t>If a city receives funding similar in purpose to the CARES Act, then the city must repay the county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19E282-3A9A-4061-A6C3-B93B558E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965209" cy="48481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6) The city shall retain documentation of the expenditures</a:t>
            </a:r>
          </a:p>
          <a:p>
            <a:pPr marL="0" indent="0">
              <a:buNone/>
            </a:pPr>
            <a:r>
              <a:rPr lang="en-US" dirty="0"/>
              <a:t>7) The city must post the uses or subgrants on a website or medium available to the public</a:t>
            </a:r>
          </a:p>
          <a:p>
            <a:pPr marL="0" indent="0">
              <a:buNone/>
            </a:pPr>
            <a:r>
              <a:rPr lang="en-US" dirty="0"/>
              <a:t>8) The city must provide a monthly report to the county</a:t>
            </a:r>
          </a:p>
          <a:p>
            <a:pPr marL="0" indent="0">
              <a:buNone/>
            </a:pPr>
            <a:r>
              <a:rPr lang="en-US" dirty="0"/>
              <a:t>9) The city must agree to other standard contractual terms (i.e. indemnity</a:t>
            </a:r>
            <a:r>
              <a:rPr lang="en-US"/>
              <a:t>, immunity,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CT PowerPoint Template 3" id="{8EAD19B7-1E68-284F-B834-36FD6207287D}" vid="{0592B4C3-DCB9-EB4A-B7FE-D21748D98D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572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CARES Act: Local Distribution</vt:lpstr>
      <vt:lpstr>CARES Act: Local Distribution</vt:lpstr>
      <vt:lpstr>CARES Act: Treasury Guidance </vt:lpstr>
      <vt:lpstr>CARES Act: Treasury Guidance Cont. </vt:lpstr>
      <vt:lpstr>CARES Act: Treasury Guidance Cont. </vt:lpstr>
      <vt:lpstr>Salt Lake County and CARES Act: 9 things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Aid, Relief and Economic Security (CARES) Act</dc:title>
  <dc:creator>Wayne Bradshaw</dc:creator>
  <cp:lastModifiedBy>Wayne Bradshaw</cp:lastModifiedBy>
  <cp:revision>25</cp:revision>
  <dcterms:created xsi:type="dcterms:W3CDTF">2020-05-12T15:25:09Z</dcterms:created>
  <dcterms:modified xsi:type="dcterms:W3CDTF">2020-06-02T21:06:50Z</dcterms:modified>
</cp:coreProperties>
</file>