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345" r:id="rId4"/>
    <p:sldId id="332" r:id="rId5"/>
    <p:sldId id="346" r:id="rId6"/>
    <p:sldId id="341" r:id="rId7"/>
    <p:sldId id="342" r:id="rId8"/>
    <p:sldId id="344" r:id="rId9"/>
    <p:sldId id="288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C77CE99-B346-4929-9E8B-84DD7533E55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5116E98-7F8C-497F-B141-CA8CB986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59974-39B9-4356-8667-443696F52A1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DB94-103E-4A44-BB2D-57F2ED74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C5278D-C0C3-4B7D-8E03-04230D7B785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3F1D58-6462-4781-A0EA-495BBE14340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RPReplay-Final1590686359.mo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10600" cy="1295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AA"/>
                </a:solidFill>
              </a:rPr>
              <a:t>Covid19 Response and Reopening</a:t>
            </a:r>
            <a:endParaRPr lang="en-US" sz="5400" dirty="0">
              <a:solidFill>
                <a:srgbClr val="0069A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819400"/>
            <a:ext cx="52911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Guidelines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1752" y="2590800"/>
            <a:ext cx="4117848" cy="3733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/>
              <a:t>Govenor’s</a:t>
            </a:r>
            <a:r>
              <a:rPr lang="en-US" sz="2000" dirty="0" smtClean="0"/>
              <a:t> 4.x Plans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Provo City’s ‘proceed with Caution’ Initiative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Department Operating plan</a:t>
            </a:r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Staff Training, Communication</a:t>
            </a:r>
          </a:p>
          <a:p>
            <a:pPr algn="l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337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13648" cy="465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7 Week closure to design plan that best matched our operating practices</a:t>
            </a:r>
            <a:endParaRPr lang="en-US" dirty="0" smtClean="0"/>
          </a:p>
          <a:p>
            <a:pPr lvl="1"/>
            <a:r>
              <a:rPr lang="en-US" dirty="0" smtClean="0"/>
              <a:t>Developed early plans on anticipated changes—Forest Fire</a:t>
            </a:r>
          </a:p>
          <a:p>
            <a:pPr lvl="2"/>
            <a:r>
              <a:rPr lang="en-US" dirty="0" smtClean="0"/>
              <a:t>Fitness Schedule</a:t>
            </a:r>
          </a:p>
          <a:p>
            <a:pPr lvl="2"/>
            <a:r>
              <a:rPr lang="en-US" dirty="0" smtClean="0"/>
              <a:t>Online Membership Sales</a:t>
            </a:r>
          </a:p>
          <a:p>
            <a:r>
              <a:rPr lang="en-US" dirty="0" smtClean="0"/>
              <a:t>Full Department Coordination for staged approach</a:t>
            </a:r>
          </a:p>
          <a:p>
            <a:pPr lvl="1"/>
            <a:r>
              <a:rPr lang="en-US" dirty="0" smtClean="0"/>
              <a:t>Focus on amenity access, not programs</a:t>
            </a:r>
          </a:p>
          <a:p>
            <a:pPr lvl="1"/>
            <a:r>
              <a:rPr lang="en-US" dirty="0" smtClean="0"/>
              <a:t>Focused on options for residents and not cost recovery rates</a:t>
            </a:r>
          </a:p>
          <a:p>
            <a:pPr lvl="1"/>
            <a:r>
              <a:rPr lang="en-US" dirty="0" smtClean="0"/>
              <a:t>Individual activities, not full social experience</a:t>
            </a:r>
          </a:p>
          <a:p>
            <a:r>
              <a:rPr lang="en-US" dirty="0" smtClean="0"/>
              <a:t>Broke our own rules</a:t>
            </a:r>
          </a:p>
          <a:p>
            <a:pPr lvl="1"/>
            <a:r>
              <a:rPr lang="en-US" dirty="0" smtClean="0"/>
              <a:t>Released tentative plans to patrons and staff, with caveats</a:t>
            </a:r>
          </a:p>
          <a:p>
            <a:pPr lvl="1"/>
            <a:r>
              <a:rPr lang="en-US" dirty="0" smtClean="0"/>
              <a:t>Dynamic and reflexive programs and plans—</a:t>
            </a:r>
            <a:r>
              <a:rPr lang="en-US" dirty="0" err="1" smtClean="0"/>
              <a:t>adapatability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26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533400"/>
            <a:ext cx="8537447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Moderate Operating Plans: Orange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1752" y="2590800"/>
            <a:ext cx="4956048" cy="35082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1752" y="2590800"/>
            <a:ext cx="3965448" cy="3733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Memberships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Sports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Fitness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Aquatics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Child Watch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Employees</a:t>
            </a:r>
          </a:p>
          <a:p>
            <a:pPr algn="l"/>
            <a:endParaRPr 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285238"/>
            <a:ext cx="2442798" cy="434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" t="3302" r="50398" b="23602"/>
          <a:stretch/>
        </p:blipFill>
        <p:spPr bwMode="auto">
          <a:xfrm>
            <a:off x="3876096" y="2259839"/>
            <a:ext cx="2540579" cy="437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Operating Plans: Orange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5718048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Principles</a:t>
            </a:r>
          </a:p>
          <a:p>
            <a:pPr lvl="1"/>
            <a:r>
              <a:rPr lang="en-US" dirty="0" smtClean="0"/>
              <a:t>Education and Opportunity, not enforcement</a:t>
            </a:r>
          </a:p>
          <a:p>
            <a:pPr lvl="1"/>
            <a:r>
              <a:rPr lang="en-US" dirty="0" smtClean="0"/>
              <a:t>Protect Relationship, focus long-term</a:t>
            </a:r>
          </a:p>
          <a:p>
            <a:pPr lvl="1"/>
            <a:r>
              <a:rPr lang="en-US" dirty="0" smtClean="0"/>
              <a:t>Communicate Shared Responsibility</a:t>
            </a:r>
          </a:p>
          <a:p>
            <a:pPr lvl="1"/>
            <a:r>
              <a:rPr lang="en-US" dirty="0" smtClean="0"/>
              <a:t>Stress Front Control Points</a:t>
            </a:r>
          </a:p>
          <a:p>
            <a:pPr lvl="1"/>
            <a:r>
              <a:rPr lang="en-US" dirty="0" smtClean="0"/>
              <a:t>Adapt Facility Flow to capacities and control points</a:t>
            </a:r>
          </a:p>
          <a:p>
            <a:pPr lvl="1"/>
            <a:r>
              <a:rPr lang="en-US" dirty="0" smtClean="0"/>
              <a:t>Expectation exceeded by experience</a:t>
            </a:r>
          </a:p>
          <a:p>
            <a:pPr lvl="2"/>
            <a:r>
              <a:rPr lang="en-US" dirty="0" smtClean="0"/>
              <a:t>Reservations</a:t>
            </a:r>
          </a:p>
          <a:p>
            <a:pPr lvl="2"/>
            <a:r>
              <a:rPr lang="en-US" dirty="0" smtClean="0"/>
              <a:t>Lines</a:t>
            </a:r>
          </a:p>
          <a:p>
            <a:pPr lvl="2"/>
            <a:r>
              <a:rPr lang="en-US" dirty="0" smtClean="0"/>
              <a:t>Customized Experience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98600"/>
            <a:ext cx="26989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Communication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1752" y="2590800"/>
            <a:ext cx="4956048" cy="35082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1752" y="2590800"/>
            <a:ext cx="5108448" cy="3733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Website Plans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Emails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>
                <a:hlinkClick r:id="rId2" action="ppaction://hlinkfile"/>
              </a:rPr>
              <a:t>Social Media</a:t>
            </a:r>
            <a:r>
              <a:rPr lang="en-US" sz="2000" dirty="0" smtClean="0"/>
              <a:t>, Zoom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In-Facility Signage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City PIO structure 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12352"/>
          <a:stretch/>
        </p:blipFill>
        <p:spPr bwMode="auto">
          <a:xfrm>
            <a:off x="5791200" y="2328322"/>
            <a:ext cx="2860144" cy="39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Operating Plans: Yellow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1752" y="2590800"/>
            <a:ext cx="4956048" cy="35082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1752" y="2590800"/>
            <a:ext cx="5337048" cy="35717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Screening in Place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Fitness Capacity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Drop in Sports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Aquatics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Indoor Playground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Senior Amenities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6348"/>
            <a:ext cx="2590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for New Normal: Green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1752" y="2590800"/>
            <a:ext cx="4956048" cy="35082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1752" y="2590800"/>
            <a:ext cx="3965448" cy="3733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Senior Programs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Sports Leagues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Returning to Events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Staying Flexible</a:t>
            </a:r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34" y="2705100"/>
            <a:ext cx="417783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684744" cy="57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tyle Guide">
      <a:dk1>
        <a:srgbClr val="2F2B20"/>
      </a:dk1>
      <a:lt1>
        <a:srgbClr val="FFFFFF"/>
      </a:lt1>
      <a:dk2>
        <a:srgbClr val="807F83"/>
      </a:dk2>
      <a:lt2>
        <a:srgbClr val="FFFFFF"/>
      </a:lt2>
      <a:accent1>
        <a:srgbClr val="009DDC"/>
      </a:accent1>
      <a:accent2>
        <a:srgbClr val="FDB813"/>
      </a:accent2>
      <a:accent3>
        <a:srgbClr val="7BC143"/>
      </a:accent3>
      <a:accent4>
        <a:srgbClr val="B32317"/>
      </a:accent4>
      <a:accent5>
        <a:srgbClr val="4F2683"/>
      </a:accent5>
      <a:accent6>
        <a:srgbClr val="0069AA"/>
      </a:accent6>
      <a:hlink>
        <a:srgbClr val="FFD200"/>
      </a:hlink>
      <a:folHlink>
        <a:srgbClr val="EE322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6517</TotalTime>
  <Words>198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Covid19 Response and Reopening</vt:lpstr>
      <vt:lpstr>Establishing Guidelines</vt:lpstr>
      <vt:lpstr>Establishing Guidelines</vt:lpstr>
      <vt:lpstr>Moderate Operating Plans: Orange </vt:lpstr>
      <vt:lpstr>Moderate Operating Plans: Orange</vt:lpstr>
      <vt:lpstr>Member Communication</vt:lpstr>
      <vt:lpstr>Low Operating Plans: Yellow</vt:lpstr>
      <vt:lpstr>Planning for New Normal: Green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Huntsman</dc:creator>
  <cp:lastModifiedBy>Bryce Merrill</cp:lastModifiedBy>
  <cp:revision>75</cp:revision>
  <cp:lastPrinted>2015-11-19T18:52:35Z</cp:lastPrinted>
  <dcterms:created xsi:type="dcterms:W3CDTF">2013-05-02T14:19:38Z</dcterms:created>
  <dcterms:modified xsi:type="dcterms:W3CDTF">2020-05-28T19:16:40Z</dcterms:modified>
</cp:coreProperties>
</file>