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57" r:id="rId5"/>
  </p:sldMasterIdLst>
  <p:notesMasterIdLst>
    <p:notesMasterId r:id="rId16"/>
  </p:notesMasterIdLst>
  <p:sldIdLst>
    <p:sldId id="315" r:id="rId6"/>
    <p:sldId id="262" r:id="rId7"/>
    <p:sldId id="316" r:id="rId8"/>
    <p:sldId id="307" r:id="rId9"/>
    <p:sldId id="273" r:id="rId10"/>
    <p:sldId id="306" r:id="rId11"/>
    <p:sldId id="292" r:id="rId12"/>
    <p:sldId id="317" r:id="rId13"/>
    <p:sldId id="293" r:id="rId14"/>
    <p:sldId id="294" r:id="rId15"/>
  </p:sldIdLst>
  <p:sldSz cx="9144000" cy="6858000" type="screen4x3"/>
  <p:notesSz cx="7102475" cy="9037638"/>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argeant" initials="ES" lastIdx="5" clrIdx="0">
    <p:extLst>
      <p:ext uri="{19B8F6BF-5375-455C-9EA6-DF929625EA0E}">
        <p15:presenceInfo xmlns:p15="http://schemas.microsoft.com/office/powerpoint/2012/main" userId="S-1-5-21-2755083393-3461047361-361947297-2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A"/>
    <a:srgbClr val="808080"/>
    <a:srgbClr val="582C83"/>
    <a:srgbClr val="00B388"/>
    <a:srgbClr val="F68D2E"/>
    <a:srgbClr val="AF1685"/>
    <a:srgbClr val="E9E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FF982-96AE-41E0-8B68-89C1ACBD037B}" v="11" dt="2025-11-13T16:51:40.019"/>
    <p1510:client id="{B5BA0BEE-37FE-3CE0-51B4-99425F7179CD}" v="72" dt="2025-11-14T12:39:02.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4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02F80-69EA-4673-8AAF-7119EB3A51EF}"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en-GB"/>
        </a:p>
      </dgm:t>
    </dgm:pt>
    <dgm:pt modelId="{01965178-2AAB-4CCE-A378-D493CA5CFBD0}">
      <dgm:prSet phldrT="[Text]" phldr="0"/>
      <dgm:spPr/>
      <dgm:t>
        <a:bodyPr/>
        <a:lstStyle/>
        <a:p>
          <a:r>
            <a:rPr lang="en-GB"/>
            <a:t>Expression of interest form </a:t>
          </a:r>
        </a:p>
        <a:p>
          <a:r>
            <a:rPr lang="en-GB"/>
            <a:t>(EoI)</a:t>
          </a:r>
        </a:p>
      </dgm:t>
    </dgm:pt>
    <dgm:pt modelId="{A7BA0B02-325E-4922-A9AB-BF0BC7D96DC5}" type="parTrans" cxnId="{CE9C660B-158E-4030-9DE3-EB6A8005D79F}">
      <dgm:prSet/>
      <dgm:spPr/>
      <dgm:t>
        <a:bodyPr/>
        <a:lstStyle/>
        <a:p>
          <a:endParaRPr lang="en-GB"/>
        </a:p>
      </dgm:t>
    </dgm:pt>
    <dgm:pt modelId="{EB80C467-6175-44AA-954E-B67F9EB555D0}" type="sibTrans" cxnId="{CE9C660B-158E-4030-9DE3-EB6A8005D79F}">
      <dgm:prSet/>
      <dgm:spPr/>
      <dgm:t>
        <a:bodyPr/>
        <a:lstStyle/>
        <a:p>
          <a:endParaRPr lang="en-GB"/>
        </a:p>
      </dgm:t>
    </dgm:pt>
    <dgm:pt modelId="{88ED383C-793A-43B4-A8CA-C38EAF47CF2E}">
      <dgm:prSet phldrT="[Text]" phldr="0"/>
      <dgm:spPr/>
      <dgm:t>
        <a:bodyPr/>
        <a:lstStyle/>
        <a:p>
          <a:r>
            <a:rPr lang="en-GB"/>
            <a:t>Information session</a:t>
          </a:r>
        </a:p>
        <a:p>
          <a:r>
            <a:rPr lang="en-GB"/>
            <a:t>(Optional) </a:t>
          </a:r>
        </a:p>
      </dgm:t>
    </dgm:pt>
    <dgm:pt modelId="{36F53899-BA17-451D-AA0F-B8E052E2B3FF}" type="parTrans" cxnId="{951D1288-3A00-4122-BA1E-2125350DEC0C}">
      <dgm:prSet/>
      <dgm:spPr/>
      <dgm:t>
        <a:bodyPr/>
        <a:lstStyle/>
        <a:p>
          <a:endParaRPr lang="en-GB"/>
        </a:p>
      </dgm:t>
    </dgm:pt>
    <dgm:pt modelId="{389DCD70-4543-40AC-924B-F015113958B4}" type="sibTrans" cxnId="{951D1288-3A00-4122-BA1E-2125350DEC0C}">
      <dgm:prSet/>
      <dgm:spPr/>
      <dgm:t>
        <a:bodyPr/>
        <a:lstStyle/>
        <a:p>
          <a:endParaRPr lang="en-GB"/>
        </a:p>
      </dgm:t>
    </dgm:pt>
    <dgm:pt modelId="{635DDA67-43E1-4CC4-A3A0-C72FA0F3DF6D}">
      <dgm:prSet phldrT="[Text]" phldr="0"/>
      <dgm:spPr/>
      <dgm:t>
        <a:bodyPr/>
        <a:lstStyle/>
        <a:p>
          <a:r>
            <a:rPr lang="en-GB"/>
            <a:t>Memorandum of Understanding form </a:t>
          </a:r>
        </a:p>
        <a:p>
          <a:r>
            <a:rPr lang="en-GB"/>
            <a:t>(MoU)</a:t>
          </a:r>
        </a:p>
      </dgm:t>
    </dgm:pt>
    <dgm:pt modelId="{86D858FF-2E46-4B4A-8F84-00E04083A7B4}" type="parTrans" cxnId="{B812D943-C6D9-43E0-97D2-1E80CD0DF4F1}">
      <dgm:prSet/>
      <dgm:spPr/>
      <dgm:t>
        <a:bodyPr/>
        <a:lstStyle/>
        <a:p>
          <a:endParaRPr lang="en-GB"/>
        </a:p>
      </dgm:t>
    </dgm:pt>
    <dgm:pt modelId="{634AC48B-A0C7-4107-8003-280314861FC7}" type="sibTrans" cxnId="{B812D943-C6D9-43E0-97D2-1E80CD0DF4F1}">
      <dgm:prSet/>
      <dgm:spPr/>
      <dgm:t>
        <a:bodyPr/>
        <a:lstStyle/>
        <a:p>
          <a:endParaRPr lang="en-GB"/>
        </a:p>
      </dgm:t>
    </dgm:pt>
    <dgm:pt modelId="{B68972D8-2ED3-4641-B970-67E43F7B594C}">
      <dgm:prSet phldrT="[Text]" phldr="0"/>
      <dgm:spPr/>
      <dgm:t>
        <a:bodyPr/>
        <a:lstStyle/>
        <a:p>
          <a:r>
            <a:rPr lang="en-GB"/>
            <a:t>Confirmation email</a:t>
          </a:r>
        </a:p>
      </dgm:t>
    </dgm:pt>
    <dgm:pt modelId="{8818AABB-76F1-4BBC-B8C0-75EC2F5AE65A}" type="parTrans" cxnId="{96794409-AB6C-4E50-8C7E-14DD795989D2}">
      <dgm:prSet/>
      <dgm:spPr/>
      <dgm:t>
        <a:bodyPr/>
        <a:lstStyle/>
        <a:p>
          <a:endParaRPr lang="en-GB"/>
        </a:p>
      </dgm:t>
    </dgm:pt>
    <dgm:pt modelId="{336232E0-08DA-470E-9195-0742D0CCCCF3}" type="sibTrans" cxnId="{96794409-AB6C-4E50-8C7E-14DD795989D2}">
      <dgm:prSet/>
      <dgm:spPr/>
      <dgm:t>
        <a:bodyPr/>
        <a:lstStyle/>
        <a:p>
          <a:endParaRPr lang="en-GB"/>
        </a:p>
      </dgm:t>
    </dgm:pt>
    <dgm:pt modelId="{99F580AE-2633-4A4E-90D5-C6A4AC981B90}">
      <dgm:prSet phldrT="[Text]" phldr="0"/>
      <dgm:spPr/>
      <dgm:t>
        <a:bodyPr/>
        <a:lstStyle/>
        <a:p>
          <a:r>
            <a:rPr lang="en-GB"/>
            <a:t>Next steps call</a:t>
          </a:r>
        </a:p>
      </dgm:t>
    </dgm:pt>
    <dgm:pt modelId="{12410726-5D19-4D9D-8104-2A4D0D123F97}" type="parTrans" cxnId="{C499FAE8-29A3-45B2-976A-4C6D5A9723D8}">
      <dgm:prSet/>
      <dgm:spPr/>
      <dgm:t>
        <a:bodyPr/>
        <a:lstStyle/>
        <a:p>
          <a:endParaRPr lang="en-GB"/>
        </a:p>
      </dgm:t>
    </dgm:pt>
    <dgm:pt modelId="{3BC7BDF6-4730-4BCE-8DC9-500CEAEA3AA2}" type="sibTrans" cxnId="{C499FAE8-29A3-45B2-976A-4C6D5A9723D8}">
      <dgm:prSet/>
      <dgm:spPr/>
      <dgm:t>
        <a:bodyPr/>
        <a:lstStyle/>
        <a:p>
          <a:endParaRPr lang="en-GB"/>
        </a:p>
      </dgm:t>
    </dgm:pt>
    <dgm:pt modelId="{035619AB-8315-4B36-8761-DA59F859BF6E}">
      <dgm:prSet phldrT="[Text]" phldr="0"/>
      <dgm:spPr/>
      <dgm:t>
        <a:bodyPr/>
        <a:lstStyle/>
        <a:p>
          <a:r>
            <a:rPr lang="en-GB"/>
            <a:t>Induction </a:t>
          </a:r>
        </a:p>
      </dgm:t>
    </dgm:pt>
    <dgm:pt modelId="{BC8AFF57-C0AC-4B5E-8053-2C8E0A94287A}" type="parTrans" cxnId="{6E8527EB-70DF-431D-948A-5FC8EBBDD627}">
      <dgm:prSet/>
      <dgm:spPr/>
      <dgm:t>
        <a:bodyPr/>
        <a:lstStyle/>
        <a:p>
          <a:endParaRPr lang="en-GB"/>
        </a:p>
      </dgm:t>
    </dgm:pt>
    <dgm:pt modelId="{3D7038DF-8719-4113-B329-7F5FCBC432B2}" type="sibTrans" cxnId="{6E8527EB-70DF-431D-948A-5FC8EBBDD627}">
      <dgm:prSet/>
      <dgm:spPr/>
      <dgm:t>
        <a:bodyPr/>
        <a:lstStyle/>
        <a:p>
          <a:endParaRPr lang="en-GB"/>
        </a:p>
      </dgm:t>
    </dgm:pt>
    <dgm:pt modelId="{922E4571-298F-4A9D-B82E-E78C9B3C916F}" type="pres">
      <dgm:prSet presAssocID="{06C02F80-69EA-4673-8AAF-7119EB3A51EF}" presName="CompostProcess" presStyleCnt="0">
        <dgm:presLayoutVars>
          <dgm:dir/>
          <dgm:resizeHandles val="exact"/>
        </dgm:presLayoutVars>
      </dgm:prSet>
      <dgm:spPr/>
    </dgm:pt>
    <dgm:pt modelId="{A1611E27-314B-4ED9-ACE6-8C555A688412}" type="pres">
      <dgm:prSet presAssocID="{06C02F80-69EA-4673-8AAF-7119EB3A51EF}" presName="arrow" presStyleLbl="bgShp" presStyleIdx="0" presStyleCnt="1"/>
      <dgm:spPr/>
    </dgm:pt>
    <dgm:pt modelId="{B9E9F814-450E-47E6-938B-F1A02FDADF4F}" type="pres">
      <dgm:prSet presAssocID="{06C02F80-69EA-4673-8AAF-7119EB3A51EF}" presName="linearProcess" presStyleCnt="0"/>
      <dgm:spPr/>
    </dgm:pt>
    <dgm:pt modelId="{9EB1C142-E0FB-4F9C-AD6D-46CC680CDFA8}" type="pres">
      <dgm:prSet presAssocID="{01965178-2AAB-4CCE-A378-D493CA5CFBD0}" presName="textNode" presStyleLbl="node1" presStyleIdx="0" presStyleCnt="6">
        <dgm:presLayoutVars>
          <dgm:bulletEnabled val="1"/>
        </dgm:presLayoutVars>
      </dgm:prSet>
      <dgm:spPr/>
    </dgm:pt>
    <dgm:pt modelId="{9F4E189D-FE99-4129-BD8A-58CC2A77AB67}" type="pres">
      <dgm:prSet presAssocID="{EB80C467-6175-44AA-954E-B67F9EB555D0}" presName="sibTrans" presStyleCnt="0"/>
      <dgm:spPr/>
    </dgm:pt>
    <dgm:pt modelId="{08D71EF1-BB6C-4CF4-89F4-FA45B436FAD3}" type="pres">
      <dgm:prSet presAssocID="{88ED383C-793A-43B4-A8CA-C38EAF47CF2E}" presName="textNode" presStyleLbl="node1" presStyleIdx="1" presStyleCnt="6">
        <dgm:presLayoutVars>
          <dgm:bulletEnabled val="1"/>
        </dgm:presLayoutVars>
      </dgm:prSet>
      <dgm:spPr/>
    </dgm:pt>
    <dgm:pt modelId="{DECD7590-17FC-4485-9BD5-84991BE7855B}" type="pres">
      <dgm:prSet presAssocID="{389DCD70-4543-40AC-924B-F015113958B4}" presName="sibTrans" presStyleCnt="0"/>
      <dgm:spPr/>
    </dgm:pt>
    <dgm:pt modelId="{3A30A53A-430B-4BC5-A4A8-184E2894C7E9}" type="pres">
      <dgm:prSet presAssocID="{635DDA67-43E1-4CC4-A3A0-C72FA0F3DF6D}" presName="textNode" presStyleLbl="node1" presStyleIdx="2" presStyleCnt="6">
        <dgm:presLayoutVars>
          <dgm:bulletEnabled val="1"/>
        </dgm:presLayoutVars>
      </dgm:prSet>
      <dgm:spPr/>
    </dgm:pt>
    <dgm:pt modelId="{5B3272E5-F200-4CFB-9256-914373C83B7F}" type="pres">
      <dgm:prSet presAssocID="{634AC48B-A0C7-4107-8003-280314861FC7}" presName="sibTrans" presStyleCnt="0"/>
      <dgm:spPr/>
    </dgm:pt>
    <dgm:pt modelId="{2EE110D1-2DBD-4E26-A4EA-BDB36D21A2D8}" type="pres">
      <dgm:prSet presAssocID="{B68972D8-2ED3-4641-B970-67E43F7B594C}" presName="textNode" presStyleLbl="node1" presStyleIdx="3" presStyleCnt="6">
        <dgm:presLayoutVars>
          <dgm:bulletEnabled val="1"/>
        </dgm:presLayoutVars>
      </dgm:prSet>
      <dgm:spPr/>
    </dgm:pt>
    <dgm:pt modelId="{2D4E25AE-D24A-4981-9EA3-359D13BC9028}" type="pres">
      <dgm:prSet presAssocID="{336232E0-08DA-470E-9195-0742D0CCCCF3}" presName="sibTrans" presStyleCnt="0"/>
      <dgm:spPr/>
    </dgm:pt>
    <dgm:pt modelId="{F7D0B49C-4979-4C4F-A63F-027DDBE105DB}" type="pres">
      <dgm:prSet presAssocID="{99F580AE-2633-4A4E-90D5-C6A4AC981B90}" presName="textNode" presStyleLbl="node1" presStyleIdx="4" presStyleCnt="6">
        <dgm:presLayoutVars>
          <dgm:bulletEnabled val="1"/>
        </dgm:presLayoutVars>
      </dgm:prSet>
      <dgm:spPr/>
    </dgm:pt>
    <dgm:pt modelId="{F95E09FA-3B9D-46FF-8C70-FD3DCA8F2569}" type="pres">
      <dgm:prSet presAssocID="{3BC7BDF6-4730-4BCE-8DC9-500CEAEA3AA2}" presName="sibTrans" presStyleCnt="0"/>
      <dgm:spPr/>
    </dgm:pt>
    <dgm:pt modelId="{48ADCFAF-5D6A-4622-901D-5543DFA07EE5}" type="pres">
      <dgm:prSet presAssocID="{035619AB-8315-4B36-8761-DA59F859BF6E}" presName="textNode" presStyleLbl="node1" presStyleIdx="5" presStyleCnt="6">
        <dgm:presLayoutVars>
          <dgm:bulletEnabled val="1"/>
        </dgm:presLayoutVars>
      </dgm:prSet>
      <dgm:spPr/>
    </dgm:pt>
  </dgm:ptLst>
  <dgm:cxnLst>
    <dgm:cxn modelId="{96794409-AB6C-4E50-8C7E-14DD795989D2}" srcId="{06C02F80-69EA-4673-8AAF-7119EB3A51EF}" destId="{B68972D8-2ED3-4641-B970-67E43F7B594C}" srcOrd="3" destOrd="0" parTransId="{8818AABB-76F1-4BBC-B8C0-75EC2F5AE65A}" sibTransId="{336232E0-08DA-470E-9195-0742D0CCCCF3}"/>
    <dgm:cxn modelId="{CE9C660B-158E-4030-9DE3-EB6A8005D79F}" srcId="{06C02F80-69EA-4673-8AAF-7119EB3A51EF}" destId="{01965178-2AAB-4CCE-A378-D493CA5CFBD0}" srcOrd="0" destOrd="0" parTransId="{A7BA0B02-325E-4922-A9AB-BF0BC7D96DC5}" sibTransId="{EB80C467-6175-44AA-954E-B67F9EB555D0}"/>
    <dgm:cxn modelId="{8AD4E227-5636-4345-B77B-864F24178F38}" type="presOf" srcId="{01965178-2AAB-4CCE-A378-D493CA5CFBD0}" destId="{9EB1C142-E0FB-4F9C-AD6D-46CC680CDFA8}" srcOrd="0" destOrd="0" presId="urn:microsoft.com/office/officeart/2005/8/layout/hProcess9"/>
    <dgm:cxn modelId="{B812D943-C6D9-43E0-97D2-1E80CD0DF4F1}" srcId="{06C02F80-69EA-4673-8AAF-7119EB3A51EF}" destId="{635DDA67-43E1-4CC4-A3A0-C72FA0F3DF6D}" srcOrd="2" destOrd="0" parTransId="{86D858FF-2E46-4B4A-8F84-00E04083A7B4}" sibTransId="{634AC48B-A0C7-4107-8003-280314861FC7}"/>
    <dgm:cxn modelId="{FBAC8E6B-0CF2-4659-8553-65342025A6F7}" type="presOf" srcId="{06C02F80-69EA-4673-8AAF-7119EB3A51EF}" destId="{922E4571-298F-4A9D-B82E-E78C9B3C916F}" srcOrd="0" destOrd="0" presId="urn:microsoft.com/office/officeart/2005/8/layout/hProcess9"/>
    <dgm:cxn modelId="{9F7D087A-6241-4CAE-ACE4-3FC2969ED7EB}" type="presOf" srcId="{035619AB-8315-4B36-8761-DA59F859BF6E}" destId="{48ADCFAF-5D6A-4622-901D-5543DFA07EE5}" srcOrd="0" destOrd="0" presId="urn:microsoft.com/office/officeart/2005/8/layout/hProcess9"/>
    <dgm:cxn modelId="{E9E55B7C-967B-48D7-8384-E2DFDAED78F9}" type="presOf" srcId="{99F580AE-2633-4A4E-90D5-C6A4AC981B90}" destId="{F7D0B49C-4979-4C4F-A63F-027DDBE105DB}" srcOrd="0" destOrd="0" presId="urn:microsoft.com/office/officeart/2005/8/layout/hProcess9"/>
    <dgm:cxn modelId="{76A1EF7E-91FE-4F47-B7A5-A6D013E153EC}" type="presOf" srcId="{88ED383C-793A-43B4-A8CA-C38EAF47CF2E}" destId="{08D71EF1-BB6C-4CF4-89F4-FA45B436FAD3}" srcOrd="0" destOrd="0" presId="urn:microsoft.com/office/officeart/2005/8/layout/hProcess9"/>
    <dgm:cxn modelId="{951D1288-3A00-4122-BA1E-2125350DEC0C}" srcId="{06C02F80-69EA-4673-8AAF-7119EB3A51EF}" destId="{88ED383C-793A-43B4-A8CA-C38EAF47CF2E}" srcOrd="1" destOrd="0" parTransId="{36F53899-BA17-451D-AA0F-B8E052E2B3FF}" sibTransId="{389DCD70-4543-40AC-924B-F015113958B4}"/>
    <dgm:cxn modelId="{7C7EA295-0F8B-4B54-B136-479765E87D90}" type="presOf" srcId="{B68972D8-2ED3-4641-B970-67E43F7B594C}" destId="{2EE110D1-2DBD-4E26-A4EA-BDB36D21A2D8}" srcOrd="0" destOrd="0" presId="urn:microsoft.com/office/officeart/2005/8/layout/hProcess9"/>
    <dgm:cxn modelId="{778D31A9-2A32-4F02-8B6D-41450CFEA734}" type="presOf" srcId="{635DDA67-43E1-4CC4-A3A0-C72FA0F3DF6D}" destId="{3A30A53A-430B-4BC5-A4A8-184E2894C7E9}" srcOrd="0" destOrd="0" presId="urn:microsoft.com/office/officeart/2005/8/layout/hProcess9"/>
    <dgm:cxn modelId="{C499FAE8-29A3-45B2-976A-4C6D5A9723D8}" srcId="{06C02F80-69EA-4673-8AAF-7119EB3A51EF}" destId="{99F580AE-2633-4A4E-90D5-C6A4AC981B90}" srcOrd="4" destOrd="0" parTransId="{12410726-5D19-4D9D-8104-2A4D0D123F97}" sibTransId="{3BC7BDF6-4730-4BCE-8DC9-500CEAEA3AA2}"/>
    <dgm:cxn modelId="{6E8527EB-70DF-431D-948A-5FC8EBBDD627}" srcId="{06C02F80-69EA-4673-8AAF-7119EB3A51EF}" destId="{035619AB-8315-4B36-8761-DA59F859BF6E}" srcOrd="5" destOrd="0" parTransId="{BC8AFF57-C0AC-4B5E-8053-2C8E0A94287A}" sibTransId="{3D7038DF-8719-4113-B329-7F5FCBC432B2}"/>
    <dgm:cxn modelId="{60C6414C-1F2B-4CAE-8B08-521CAAB76BB2}" type="presParOf" srcId="{922E4571-298F-4A9D-B82E-E78C9B3C916F}" destId="{A1611E27-314B-4ED9-ACE6-8C555A688412}" srcOrd="0" destOrd="0" presId="urn:microsoft.com/office/officeart/2005/8/layout/hProcess9"/>
    <dgm:cxn modelId="{204EE512-D055-4398-BB0C-BA0756524614}" type="presParOf" srcId="{922E4571-298F-4A9D-B82E-E78C9B3C916F}" destId="{B9E9F814-450E-47E6-938B-F1A02FDADF4F}" srcOrd="1" destOrd="0" presId="urn:microsoft.com/office/officeart/2005/8/layout/hProcess9"/>
    <dgm:cxn modelId="{4148D1C6-80E4-466D-9090-239DDD403726}" type="presParOf" srcId="{B9E9F814-450E-47E6-938B-F1A02FDADF4F}" destId="{9EB1C142-E0FB-4F9C-AD6D-46CC680CDFA8}" srcOrd="0" destOrd="0" presId="urn:microsoft.com/office/officeart/2005/8/layout/hProcess9"/>
    <dgm:cxn modelId="{61FDA785-BE66-4C7B-A34A-648C0F83BF6E}" type="presParOf" srcId="{B9E9F814-450E-47E6-938B-F1A02FDADF4F}" destId="{9F4E189D-FE99-4129-BD8A-58CC2A77AB67}" srcOrd="1" destOrd="0" presId="urn:microsoft.com/office/officeart/2005/8/layout/hProcess9"/>
    <dgm:cxn modelId="{F1FEEDB8-5611-4DF5-9923-90664E64FADF}" type="presParOf" srcId="{B9E9F814-450E-47E6-938B-F1A02FDADF4F}" destId="{08D71EF1-BB6C-4CF4-89F4-FA45B436FAD3}" srcOrd="2" destOrd="0" presId="urn:microsoft.com/office/officeart/2005/8/layout/hProcess9"/>
    <dgm:cxn modelId="{78FF0467-6020-4D57-98FA-44C5FB099AA3}" type="presParOf" srcId="{B9E9F814-450E-47E6-938B-F1A02FDADF4F}" destId="{DECD7590-17FC-4485-9BD5-84991BE7855B}" srcOrd="3" destOrd="0" presId="urn:microsoft.com/office/officeart/2005/8/layout/hProcess9"/>
    <dgm:cxn modelId="{0C6329BB-7DF9-434B-A3A1-0F4F62FAC74A}" type="presParOf" srcId="{B9E9F814-450E-47E6-938B-F1A02FDADF4F}" destId="{3A30A53A-430B-4BC5-A4A8-184E2894C7E9}" srcOrd="4" destOrd="0" presId="urn:microsoft.com/office/officeart/2005/8/layout/hProcess9"/>
    <dgm:cxn modelId="{716CCDD4-4488-42FC-969A-8D8DC13E5FB4}" type="presParOf" srcId="{B9E9F814-450E-47E6-938B-F1A02FDADF4F}" destId="{5B3272E5-F200-4CFB-9256-914373C83B7F}" srcOrd="5" destOrd="0" presId="urn:microsoft.com/office/officeart/2005/8/layout/hProcess9"/>
    <dgm:cxn modelId="{C161D841-D119-489A-8D24-C723494989FB}" type="presParOf" srcId="{B9E9F814-450E-47E6-938B-F1A02FDADF4F}" destId="{2EE110D1-2DBD-4E26-A4EA-BDB36D21A2D8}" srcOrd="6" destOrd="0" presId="urn:microsoft.com/office/officeart/2005/8/layout/hProcess9"/>
    <dgm:cxn modelId="{AFB7C230-DA88-4FB1-85EF-CE4996C1EED8}" type="presParOf" srcId="{B9E9F814-450E-47E6-938B-F1A02FDADF4F}" destId="{2D4E25AE-D24A-4981-9EA3-359D13BC9028}" srcOrd="7" destOrd="0" presId="urn:microsoft.com/office/officeart/2005/8/layout/hProcess9"/>
    <dgm:cxn modelId="{46ABB9BC-8F09-464D-A978-D44B0075099E}" type="presParOf" srcId="{B9E9F814-450E-47E6-938B-F1A02FDADF4F}" destId="{F7D0B49C-4979-4C4F-A63F-027DDBE105DB}" srcOrd="8" destOrd="0" presId="urn:microsoft.com/office/officeart/2005/8/layout/hProcess9"/>
    <dgm:cxn modelId="{64151302-739E-4EB6-B6FF-0EAF19530DE1}" type="presParOf" srcId="{B9E9F814-450E-47E6-938B-F1A02FDADF4F}" destId="{F95E09FA-3B9D-46FF-8C70-FD3DCA8F2569}" srcOrd="9" destOrd="0" presId="urn:microsoft.com/office/officeart/2005/8/layout/hProcess9"/>
    <dgm:cxn modelId="{39D48E5A-83D7-449E-A867-AAFDACDE39C3}" type="presParOf" srcId="{B9E9F814-450E-47E6-938B-F1A02FDADF4F}" destId="{48ADCFAF-5D6A-4622-901D-5543DFA07EE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11E27-314B-4ED9-ACE6-8C555A688412}">
      <dsp:nvSpPr>
        <dsp:cNvPr id="0" name=""/>
        <dsp:cNvSpPr/>
      </dsp:nvSpPr>
      <dsp:spPr>
        <a:xfrm>
          <a:off x="656204" y="0"/>
          <a:ext cx="7436983" cy="550907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B1C142-E0FB-4F9C-AD6D-46CC680CDFA8}">
      <dsp:nvSpPr>
        <dsp:cNvPr id="0" name=""/>
        <dsp:cNvSpPr/>
      </dsp:nvSpPr>
      <dsp:spPr>
        <a:xfrm>
          <a:off x="2403" y="1652723"/>
          <a:ext cx="1399133" cy="22036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Expression of interest form </a:t>
          </a:r>
        </a:p>
        <a:p>
          <a:pPr marL="0" lvl="0" indent="0" algn="ctr" defTabSz="666750">
            <a:lnSpc>
              <a:spcPct val="90000"/>
            </a:lnSpc>
            <a:spcBef>
              <a:spcPct val="0"/>
            </a:spcBef>
            <a:spcAft>
              <a:spcPct val="35000"/>
            </a:spcAft>
            <a:buNone/>
          </a:pPr>
          <a:r>
            <a:rPr lang="en-GB" sz="1500" kern="1200"/>
            <a:t>(EoI)</a:t>
          </a:r>
        </a:p>
      </dsp:txBody>
      <dsp:txXfrm>
        <a:off x="70703" y="1721023"/>
        <a:ext cx="1262533" cy="2067031"/>
      </dsp:txXfrm>
    </dsp:sp>
    <dsp:sp modelId="{08D71EF1-BB6C-4CF4-89F4-FA45B436FAD3}">
      <dsp:nvSpPr>
        <dsp:cNvPr id="0" name=""/>
        <dsp:cNvSpPr/>
      </dsp:nvSpPr>
      <dsp:spPr>
        <a:xfrm>
          <a:off x="1471493" y="1652723"/>
          <a:ext cx="1399133" cy="22036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Information session</a:t>
          </a:r>
        </a:p>
        <a:p>
          <a:pPr marL="0" lvl="0" indent="0" algn="ctr" defTabSz="666750">
            <a:lnSpc>
              <a:spcPct val="90000"/>
            </a:lnSpc>
            <a:spcBef>
              <a:spcPct val="0"/>
            </a:spcBef>
            <a:spcAft>
              <a:spcPct val="35000"/>
            </a:spcAft>
            <a:buNone/>
          </a:pPr>
          <a:r>
            <a:rPr lang="en-GB" sz="1500" kern="1200"/>
            <a:t>(Optional) </a:t>
          </a:r>
        </a:p>
      </dsp:txBody>
      <dsp:txXfrm>
        <a:off x="1539793" y="1721023"/>
        <a:ext cx="1262533" cy="2067031"/>
      </dsp:txXfrm>
    </dsp:sp>
    <dsp:sp modelId="{3A30A53A-430B-4BC5-A4A8-184E2894C7E9}">
      <dsp:nvSpPr>
        <dsp:cNvPr id="0" name=""/>
        <dsp:cNvSpPr/>
      </dsp:nvSpPr>
      <dsp:spPr>
        <a:xfrm>
          <a:off x="2940583" y="1652723"/>
          <a:ext cx="1399133" cy="22036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Memorandum of Understanding form </a:t>
          </a:r>
        </a:p>
        <a:p>
          <a:pPr marL="0" lvl="0" indent="0" algn="ctr" defTabSz="666750">
            <a:lnSpc>
              <a:spcPct val="90000"/>
            </a:lnSpc>
            <a:spcBef>
              <a:spcPct val="0"/>
            </a:spcBef>
            <a:spcAft>
              <a:spcPct val="35000"/>
            </a:spcAft>
            <a:buNone/>
          </a:pPr>
          <a:r>
            <a:rPr lang="en-GB" sz="1500" kern="1200"/>
            <a:t>(MoU)</a:t>
          </a:r>
        </a:p>
      </dsp:txBody>
      <dsp:txXfrm>
        <a:off x="3008883" y="1721023"/>
        <a:ext cx="1262533" cy="2067031"/>
      </dsp:txXfrm>
    </dsp:sp>
    <dsp:sp modelId="{2EE110D1-2DBD-4E26-A4EA-BDB36D21A2D8}">
      <dsp:nvSpPr>
        <dsp:cNvPr id="0" name=""/>
        <dsp:cNvSpPr/>
      </dsp:nvSpPr>
      <dsp:spPr>
        <a:xfrm>
          <a:off x="4409674" y="1652723"/>
          <a:ext cx="1399133" cy="22036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Confirmation email</a:t>
          </a:r>
        </a:p>
      </dsp:txBody>
      <dsp:txXfrm>
        <a:off x="4477974" y="1721023"/>
        <a:ext cx="1262533" cy="2067031"/>
      </dsp:txXfrm>
    </dsp:sp>
    <dsp:sp modelId="{F7D0B49C-4979-4C4F-A63F-027DDBE105DB}">
      <dsp:nvSpPr>
        <dsp:cNvPr id="0" name=""/>
        <dsp:cNvSpPr/>
      </dsp:nvSpPr>
      <dsp:spPr>
        <a:xfrm>
          <a:off x="5878764" y="1652723"/>
          <a:ext cx="1399133" cy="22036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Next steps call</a:t>
          </a:r>
        </a:p>
      </dsp:txBody>
      <dsp:txXfrm>
        <a:off x="5947064" y="1721023"/>
        <a:ext cx="1262533" cy="2067031"/>
      </dsp:txXfrm>
    </dsp:sp>
    <dsp:sp modelId="{48ADCFAF-5D6A-4622-901D-5543DFA07EE5}">
      <dsp:nvSpPr>
        <dsp:cNvPr id="0" name=""/>
        <dsp:cNvSpPr/>
      </dsp:nvSpPr>
      <dsp:spPr>
        <a:xfrm>
          <a:off x="7347855" y="1652723"/>
          <a:ext cx="1399133" cy="22036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Induction </a:t>
          </a:r>
        </a:p>
      </dsp:txBody>
      <dsp:txXfrm>
        <a:off x="7416155" y="1721023"/>
        <a:ext cx="1262533" cy="20670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4023093" y="0"/>
            <a:ext cx="3077739" cy="45188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322ECEB-6FFB-426D-B5BC-D7FC17979D07}" type="datetimeFigureOut">
              <a:rPr lang="en-GB"/>
              <a:pPr>
                <a:defRPr/>
              </a:pPr>
              <a:t>09/03/2026</a:t>
            </a:fld>
            <a:endParaRPr lang="en-GB"/>
          </a:p>
        </p:txBody>
      </p:sp>
      <p:sp>
        <p:nvSpPr>
          <p:cNvPr id="4" name="Slide Image Placeholder 3"/>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10249" y="4292878"/>
            <a:ext cx="5681980" cy="4066937"/>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p:cNvSpPr>
            <a:spLocks noGrp="1"/>
          </p:cNvSpPr>
          <p:nvPr>
            <p:ph type="ftr" sz="quarter" idx="4"/>
          </p:nvPr>
        </p:nvSpPr>
        <p:spPr>
          <a:xfrm>
            <a:off x="0" y="8584187"/>
            <a:ext cx="3077739" cy="45188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3093" y="8584187"/>
            <a:ext cx="3077739" cy="45188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741C62-5C5D-473D-9A17-1D1993267808}" type="slidenum">
              <a:rPr lang="en-GB"/>
              <a:pPr>
                <a:defRPr/>
              </a:pPr>
              <a:t>‹#›</a:t>
            </a:fld>
            <a:endParaRPr lang="en-GB"/>
          </a:p>
        </p:txBody>
      </p:sp>
    </p:spTree>
    <p:extLst>
      <p:ext uri="{BB962C8B-B14F-4D97-AF65-F5344CB8AC3E}">
        <p14:creationId xmlns:p14="http://schemas.microsoft.com/office/powerpoint/2010/main" val="11252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F254-92D6-A98F-8AC6-2CE1F3C2C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DFB58-FAD6-87CC-04D6-6BFF0FD9E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6DD93-B34E-D662-DDA5-2F92D9604CD4}"/>
              </a:ext>
            </a:extLst>
          </p:cNvPr>
          <p:cNvSpPr>
            <a:spLocks noGrp="1"/>
          </p:cNvSpPr>
          <p:nvPr>
            <p:ph type="body" idx="1"/>
          </p:nvPr>
        </p:nvSpPr>
        <p:spPr/>
        <p:txBody>
          <a:bodyPr/>
          <a:lstStyle/>
          <a:p>
            <a:endParaRPr lang="en-GB" i="0" baseline="0"/>
          </a:p>
        </p:txBody>
      </p:sp>
      <p:sp>
        <p:nvSpPr>
          <p:cNvPr id="4" name="Slide Number Placeholder 3">
            <a:extLst>
              <a:ext uri="{FF2B5EF4-FFF2-40B4-BE49-F238E27FC236}">
                <a16:creationId xmlns:a16="http://schemas.microsoft.com/office/drawing/2014/main" id="{C2379803-9A95-6489-488E-3091E2E1930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41C62-5C5D-473D-9A17-1D1993267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281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30513" y="190500"/>
            <a:ext cx="1285875" cy="965200"/>
          </a:xfrm>
        </p:spPr>
      </p:sp>
      <p:sp>
        <p:nvSpPr>
          <p:cNvPr id="3" name="Notes Placeholder 2"/>
          <p:cNvSpPr>
            <a:spLocks noGrp="1"/>
          </p:cNvSpPr>
          <p:nvPr>
            <p:ph type="body" idx="1"/>
          </p:nvPr>
        </p:nvSpPr>
        <p:spPr>
          <a:xfrm>
            <a:off x="276104" y="1155733"/>
            <a:ext cx="6753028" cy="8992493"/>
          </a:xfrm>
        </p:spPr>
        <p:txBody>
          <a:bodyPr/>
          <a:lstStyle/>
          <a:p>
            <a:pPr defTabSz="948507">
              <a:defRPr/>
            </a:pPr>
            <a:endParaRPr lang="en-US" b="0" u="none"/>
          </a:p>
          <a:p>
            <a:endParaRPr lang="en-GB" b="0" u="none"/>
          </a:p>
          <a:p>
            <a:endParaRPr lang="en-US" b="0" baseline="0">
              <a:solidFill>
                <a:prstClr val="black"/>
              </a:solidFill>
            </a:endParaRPr>
          </a:p>
          <a:p>
            <a:endParaRPr lang="en-US" b="1">
              <a:solidFill>
                <a:prstClr val="black"/>
              </a:solidFill>
            </a:endParaRPr>
          </a:p>
          <a:p>
            <a:endParaRPr lang="en-US" b="1">
              <a:solidFill>
                <a:prstClr val="black"/>
              </a:solidFill>
            </a:endParaRPr>
          </a:p>
          <a:p>
            <a:endParaRPr lang="en-US" b="1">
              <a:solidFill>
                <a:prstClr val="black"/>
              </a:solidFill>
            </a:endParaRPr>
          </a:p>
          <a:p>
            <a:endParaRPr lang="en-US" b="1">
              <a:solidFill>
                <a:prstClr val="black"/>
              </a:solidFill>
            </a:endParaRPr>
          </a:p>
          <a:p>
            <a:endParaRPr lang="en-US" b="1">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83741C62-5C5D-473D-9A17-1D199326780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60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4E3D-584B-29E5-8803-27F98F109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AE97D-069E-1D26-E281-54A77D609402}"/>
              </a:ext>
            </a:extLst>
          </p:cNvPr>
          <p:cNvSpPr>
            <a:spLocks noGrp="1" noRot="1" noChangeAspect="1"/>
          </p:cNvSpPr>
          <p:nvPr>
            <p:ph type="sldImg"/>
          </p:nvPr>
        </p:nvSpPr>
        <p:spPr>
          <a:xfrm>
            <a:off x="2830513" y="190500"/>
            <a:ext cx="1285875" cy="965200"/>
          </a:xfrm>
        </p:spPr>
      </p:sp>
      <p:sp>
        <p:nvSpPr>
          <p:cNvPr id="3" name="Notes Placeholder 2">
            <a:extLst>
              <a:ext uri="{FF2B5EF4-FFF2-40B4-BE49-F238E27FC236}">
                <a16:creationId xmlns:a16="http://schemas.microsoft.com/office/drawing/2014/main" id="{079CBE59-FC4F-DE1D-D88F-A44949215F62}"/>
              </a:ext>
            </a:extLst>
          </p:cNvPr>
          <p:cNvSpPr>
            <a:spLocks noGrp="1"/>
          </p:cNvSpPr>
          <p:nvPr>
            <p:ph type="body" idx="1"/>
          </p:nvPr>
        </p:nvSpPr>
        <p:spPr>
          <a:xfrm>
            <a:off x="276104" y="1155733"/>
            <a:ext cx="6753028" cy="8992493"/>
          </a:xfrm>
        </p:spPr>
        <p:txBody>
          <a:bodyPr/>
          <a:lstStyle/>
          <a:p>
            <a:pPr defTabSz="948507">
              <a:defRPr/>
            </a:pPr>
            <a:endParaRPr lang="en-US" b="0" u="none"/>
          </a:p>
          <a:p>
            <a:endParaRPr lang="en-GB" b="0" u="none"/>
          </a:p>
          <a:p>
            <a:endParaRPr lang="en-US" b="0" baseline="0">
              <a:solidFill>
                <a:prstClr val="black"/>
              </a:solidFill>
            </a:endParaRPr>
          </a:p>
          <a:p>
            <a:endParaRPr lang="en-US" b="1">
              <a:solidFill>
                <a:prstClr val="black"/>
              </a:solidFill>
            </a:endParaRPr>
          </a:p>
          <a:p>
            <a:endParaRPr lang="en-US" b="1">
              <a:solidFill>
                <a:prstClr val="black"/>
              </a:solidFill>
            </a:endParaRPr>
          </a:p>
          <a:p>
            <a:endParaRPr lang="en-US" b="1">
              <a:solidFill>
                <a:prstClr val="black"/>
              </a:solidFill>
            </a:endParaRPr>
          </a:p>
          <a:p>
            <a:endParaRPr lang="en-US" b="1">
              <a:solidFill>
                <a:prstClr val="black"/>
              </a:solidFill>
            </a:endParaRPr>
          </a:p>
          <a:p>
            <a:endParaRPr lang="en-US" b="1">
              <a:solidFill>
                <a:prstClr val="black"/>
              </a:solidFill>
            </a:endParaRPr>
          </a:p>
        </p:txBody>
      </p:sp>
      <p:sp>
        <p:nvSpPr>
          <p:cNvPr id="4" name="Slide Number Placeholder 3">
            <a:extLst>
              <a:ext uri="{FF2B5EF4-FFF2-40B4-BE49-F238E27FC236}">
                <a16:creationId xmlns:a16="http://schemas.microsoft.com/office/drawing/2014/main" id="{BE50833E-7C45-58B8-436D-EA56F6474156}"/>
              </a:ext>
            </a:extLst>
          </p:cNvPr>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83741C62-5C5D-473D-9A17-1D199326780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22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668">
              <a:defRPr/>
            </a:pPr>
            <a:r>
              <a:rPr lang="en-GB">
                <a:ea typeface="Calibri"/>
                <a:cs typeface="Calibri"/>
              </a:rPr>
              <a:t>This could be removed? I have put the graphic in slide 2 </a:t>
            </a:r>
          </a:p>
        </p:txBody>
      </p:sp>
      <p:sp>
        <p:nvSpPr>
          <p:cNvPr id="4" name="Slide Number Placeholder 3"/>
          <p:cNvSpPr>
            <a:spLocks noGrp="1"/>
          </p:cNvSpPr>
          <p:nvPr>
            <p:ph type="sldNum" sz="quarter" idx="5"/>
          </p:nvPr>
        </p:nvSpPr>
        <p:spPr/>
        <p:txBody>
          <a:bodyPr/>
          <a:lstStyle/>
          <a:p>
            <a:pPr>
              <a:defRPr/>
            </a:pPr>
            <a:fld id="{83741C62-5C5D-473D-9A17-1D1993267808}" type="slidenum">
              <a:rPr lang="en-GB" smtClean="0"/>
              <a:pPr>
                <a:defRPr/>
              </a:pPr>
              <a:t>4</a:t>
            </a:fld>
            <a:endParaRPr lang="en-GB"/>
          </a:p>
        </p:txBody>
      </p:sp>
    </p:spTree>
    <p:extLst>
      <p:ext uri="{BB962C8B-B14F-4D97-AF65-F5344CB8AC3E}">
        <p14:creationId xmlns:p14="http://schemas.microsoft.com/office/powerpoint/2010/main" val="233786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668"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41C62-5C5D-473D-9A17-1D1993267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40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3741C62-5C5D-473D-9A17-1D1993267808}" type="slidenum">
              <a:rPr lang="en-GB" smtClean="0"/>
              <a:pPr>
                <a:defRPr/>
              </a:pPr>
              <a:t>6</a:t>
            </a:fld>
            <a:endParaRPr lang="en-GB"/>
          </a:p>
        </p:txBody>
      </p:sp>
    </p:spTree>
    <p:extLst>
      <p:ext uri="{BB962C8B-B14F-4D97-AF65-F5344CB8AC3E}">
        <p14:creationId xmlns:p14="http://schemas.microsoft.com/office/powerpoint/2010/main" val="173886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Maybe this is not needed either?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A52AF-C16C-418B-A411-91DFE0636B5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114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a:defRPr/>
            </a:pPr>
            <a:fld id="{83741C62-5C5D-473D-9A17-1D1993267808}" type="slidenum">
              <a:rPr lang="en-GB" smtClean="0"/>
              <a:pPr>
                <a:defRPr/>
              </a:pPr>
              <a:t>9</a:t>
            </a:fld>
            <a:endParaRPr lang="en-GB"/>
          </a:p>
        </p:txBody>
      </p:sp>
    </p:spTree>
    <p:extLst>
      <p:ext uri="{BB962C8B-B14F-4D97-AF65-F5344CB8AC3E}">
        <p14:creationId xmlns:p14="http://schemas.microsoft.com/office/powerpoint/2010/main" val="189729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41C62-5C5D-473D-9A17-1D1993267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08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77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468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891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34063"/>
            <a:ext cx="91440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107504" y="6479758"/>
            <a:ext cx="1368375" cy="261610"/>
          </a:xfrm>
          <a:prstGeom prst="rect">
            <a:avLst/>
          </a:prstGeom>
          <a:noFill/>
        </p:spPr>
        <p:txBody>
          <a:bodyPr wrap="square" rtlCol="0">
            <a:spAutoFit/>
          </a:bodyPr>
          <a:lstStyle/>
          <a:p>
            <a:r>
              <a:rPr lang="en-GB" sz="1100" b="0" i="0" kern="1200">
                <a:solidFill>
                  <a:schemeClr val="bg1"/>
                </a:solidFill>
                <a:effectLst/>
                <a:latin typeface="Calibri" pitchFamily="34" charset="0"/>
                <a:ea typeface="+mn-ea"/>
                <a:cs typeface="Arial" charset="0"/>
              </a:rPr>
              <a:t>©</a:t>
            </a:r>
            <a:r>
              <a:rPr lang="en-GB" sz="1100" b="0" i="0" kern="1200" baseline="0">
                <a:solidFill>
                  <a:schemeClr val="bg1"/>
                </a:solidFill>
                <a:effectLst/>
                <a:latin typeface="Calibri" pitchFamily="34" charset="0"/>
                <a:ea typeface="+mn-ea"/>
                <a:cs typeface="Arial" charset="0"/>
              </a:rPr>
              <a:t> NDNA</a:t>
            </a:r>
            <a:endParaRPr lang="en-GB" sz="1100">
              <a:solidFill>
                <a:schemeClr val="bg1"/>
              </a:solidFill>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6" y="188915"/>
            <a:ext cx="20891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34065"/>
            <a:ext cx="91440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6479759"/>
            <a:ext cx="1368375" cy="219291"/>
          </a:xfrm>
          <a:prstGeom prst="rect">
            <a:avLst/>
          </a:prstGeom>
          <a:noFill/>
        </p:spPr>
        <p:txBody>
          <a:bodyPr wrap="square" rtlCol="0">
            <a:spAutoFit/>
          </a:bodyPr>
          <a:lstStyle/>
          <a:p>
            <a:r>
              <a:rPr lang="en-GB" sz="825" b="0" i="0" kern="1200">
                <a:solidFill>
                  <a:schemeClr val="bg1"/>
                </a:solidFill>
                <a:effectLst/>
                <a:latin typeface="Calibri" pitchFamily="34" charset="0"/>
                <a:ea typeface="+mn-ea"/>
                <a:cs typeface="Arial" charset="0"/>
              </a:rPr>
              <a:t>©</a:t>
            </a:r>
            <a:r>
              <a:rPr lang="en-GB" sz="825" b="0" i="0" kern="1200" baseline="0">
                <a:solidFill>
                  <a:schemeClr val="bg1"/>
                </a:solidFill>
                <a:effectLst/>
                <a:latin typeface="Calibri" pitchFamily="34" charset="0"/>
                <a:ea typeface="+mn-ea"/>
                <a:cs typeface="Arial" charset="0"/>
              </a:rPr>
              <a:t> NDNA</a:t>
            </a:r>
            <a:endParaRPr lang="en-GB" sz="825">
              <a:solidFill>
                <a:schemeClr val="bg1"/>
              </a:solidFill>
            </a:endParaRPr>
          </a:p>
        </p:txBody>
      </p:sp>
    </p:spTree>
    <p:extLst>
      <p:ext uri="{BB962C8B-B14F-4D97-AF65-F5344CB8AC3E}">
        <p14:creationId xmlns:p14="http://schemas.microsoft.com/office/powerpoint/2010/main" val="4041256866"/>
      </p:ext>
    </p:extLst>
  </p:cSld>
  <p:clrMap bg1="lt1" tx1="dk1" bg2="lt2" tx2="dk2" accent1="accent1" accent2="accent2" accent3="accent3" accent4="accent4" accent5="accent5" accent6="accent6" hlink="hlink" folHlink="folHlink"/>
  <p:sldLayoutIdLst>
    <p:sldLayoutId id="2147483658"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372D6-32CC-1AB5-2F87-36383B7A0FF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564D646-8607-82BA-32E5-AEE3950C69E3}"/>
              </a:ext>
            </a:extLst>
          </p:cNvPr>
          <p:cNvPicPr>
            <a:picLocks noChangeAspect="1"/>
          </p:cNvPicPr>
          <p:nvPr/>
        </p:nvPicPr>
        <p:blipFill rotWithShape="1">
          <a:blip r:embed="rId3"/>
          <a:srcRect t="13092" r="3802" b="22754"/>
          <a:stretch/>
        </p:blipFill>
        <p:spPr>
          <a:xfrm>
            <a:off x="0" y="2206809"/>
            <a:ext cx="9144000" cy="3123945"/>
          </a:xfrm>
          <a:prstGeom prst="rect">
            <a:avLst/>
          </a:prstGeom>
          <a:ln w="12700">
            <a:solidFill>
              <a:schemeClr val="tx1">
                <a:lumMod val="50000"/>
                <a:lumOff val="50000"/>
              </a:schemeClr>
            </a:solidFill>
          </a:ln>
        </p:spPr>
      </p:pic>
      <p:sp>
        <p:nvSpPr>
          <p:cNvPr id="3" name="TextBox 2">
            <a:extLst>
              <a:ext uri="{FF2B5EF4-FFF2-40B4-BE49-F238E27FC236}">
                <a16:creationId xmlns:a16="http://schemas.microsoft.com/office/drawing/2014/main" id="{F11F2284-8B2D-2026-6198-82AB60D451B1}"/>
              </a:ext>
            </a:extLst>
          </p:cNvPr>
          <p:cNvSpPr txBox="1"/>
          <p:nvPr/>
        </p:nvSpPr>
        <p:spPr>
          <a:xfrm>
            <a:off x="-1786571" y="185375"/>
            <a:ext cx="10787063" cy="107721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Georgia" panose="02040502050405020303" pitchFamily="18" charset="0"/>
                <a:ea typeface="+mn-ea"/>
                <a:cs typeface="Arial" charset="0"/>
              </a:rPr>
              <a:t>Maths Champions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Georgia" panose="02040502050405020303" pitchFamily="18" charset="0"/>
                <a:ea typeface="+mn-ea"/>
                <a:cs typeface="Arial" charset="0"/>
              </a:rPr>
              <a:t>programme</a:t>
            </a:r>
          </a:p>
        </p:txBody>
      </p:sp>
    </p:spTree>
    <p:extLst>
      <p:ext uri="{BB962C8B-B14F-4D97-AF65-F5344CB8AC3E}">
        <p14:creationId xmlns:p14="http://schemas.microsoft.com/office/powerpoint/2010/main" val="274665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7051" y="1135854"/>
            <a:ext cx="5202949" cy="163121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u="none" strike="noStrike" kern="1200" cap="none" spc="0" normalizeH="0" baseline="0" noProof="0">
                <a:ln>
                  <a:noFill/>
                </a:ln>
                <a:solidFill>
                  <a:srgbClr val="002060"/>
                </a:solidFill>
                <a:effectLst/>
                <a:uLnTx/>
                <a:uFillTx/>
                <a:latin typeface="Calibri" pitchFamily="34" charset="0"/>
                <a:ea typeface="+mn-ea"/>
                <a:cs typeface="Arial" charset="0"/>
              </a:rPr>
              <a:t>“Being involved in the Maths Champions programme has been an amazing experience and one which will impact on the children and staff for years to come.”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itchFamily="34" charset="0"/>
                <a:ea typeface="+mn-ea"/>
                <a:cs typeface="Arial" charset="0"/>
              </a:rPr>
              <a:t>PVI Pre-school</a:t>
            </a:r>
            <a:endParaRPr kumimoji="0" lang="en-GB" sz="2000" b="1" i="0" u="none" strike="noStrike" kern="1200" cap="none" spc="0" normalizeH="0" baseline="0" noProof="0">
              <a:ln>
                <a:noFill/>
              </a:ln>
              <a:solidFill>
                <a:srgbClr val="002060"/>
              </a:solidFill>
              <a:effectLst/>
              <a:uLnTx/>
              <a:uFillTx/>
              <a:latin typeface="Calibri" pitchFamily="34" charset="0"/>
              <a:ea typeface="+mn-ea"/>
              <a:cs typeface="Arial" charset="0"/>
            </a:endParaRPr>
          </a:p>
        </p:txBody>
      </p:sp>
      <p:pic>
        <p:nvPicPr>
          <p:cNvPr id="9" name="Picture 8">
            <a:extLst>
              <a:ext uri="{FF2B5EF4-FFF2-40B4-BE49-F238E27FC236}">
                <a16:creationId xmlns:a16="http://schemas.microsoft.com/office/drawing/2014/main" id="{23147AD7-5D69-7C21-5DB0-0DB72604F333}"/>
              </a:ext>
            </a:extLst>
          </p:cNvPr>
          <p:cNvPicPr>
            <a:picLocks noChangeAspect="1"/>
          </p:cNvPicPr>
          <p:nvPr/>
        </p:nvPicPr>
        <p:blipFill rotWithShape="1">
          <a:blip r:embed="rId3"/>
          <a:srcRect t="13092" r="3802" b="22754"/>
          <a:stretch/>
        </p:blipFill>
        <p:spPr>
          <a:xfrm>
            <a:off x="0" y="3024548"/>
            <a:ext cx="9144000" cy="3123945"/>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376497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7611" y="479397"/>
            <a:ext cx="10787063" cy="58477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Georgia" panose="02040502050405020303" pitchFamily="18" charset="0"/>
                <a:ea typeface="+mn-ea"/>
                <a:cs typeface="Arial" charset="0"/>
              </a:rPr>
              <a:t>Programme overview</a:t>
            </a:r>
          </a:p>
        </p:txBody>
      </p:sp>
      <p:sp>
        <p:nvSpPr>
          <p:cNvPr id="3" name="TextBox 2"/>
          <p:cNvSpPr txBox="1"/>
          <p:nvPr/>
        </p:nvSpPr>
        <p:spPr>
          <a:xfrm>
            <a:off x="4155440" y="1268190"/>
            <a:ext cx="4988560" cy="440120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Calibri" pitchFamily="34" charset="0"/>
                <a:ea typeface="+mn-ea"/>
                <a:cs typeface="Arial" charset="0"/>
              </a:rPr>
              <a:t>Fully funded Online professional development programme with 12 months’ access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2060"/>
              </a:solidFill>
              <a:effectLst/>
              <a:uLnTx/>
              <a:uFillTx/>
              <a:latin typeface="Calibri" pitchFamily="34" charset="0"/>
              <a:ea typeface="+mn-ea"/>
              <a:cs typeface="Arial" charset="0"/>
            </a:endParaRPr>
          </a:p>
          <a:p>
            <a:pPr marL="285750" indent="-285750">
              <a:buFont typeface="Arial" panose="020B0604020202020204" pitchFamily="34" charset="0"/>
              <a:buChar char="•"/>
              <a:defRPr/>
            </a:pPr>
            <a:r>
              <a:rPr lang="en-GB" sz="2000">
                <a:solidFill>
                  <a:srgbClr val="002060"/>
                </a:solidFill>
              </a:rPr>
              <a:t>Continuously reviewed to ensure training and resources are based on latest research</a:t>
            </a:r>
          </a:p>
          <a:p>
            <a:pPr marL="285750" indent="-285750">
              <a:buFont typeface="Arial" panose="020B0604020202020204" pitchFamily="34" charset="0"/>
              <a:buChar char="•"/>
              <a:defRPr/>
            </a:pPr>
            <a:endParaRPr lang="en-GB" sz="2000">
              <a:solidFill>
                <a:srgbClr val="002060"/>
              </a:solidFill>
            </a:endParaRPr>
          </a:p>
          <a:p>
            <a:pPr marL="285750" indent="-285750">
              <a:buFont typeface="Arial" panose="020B0604020202020204" pitchFamily="34" charset="0"/>
              <a:buChar char="•"/>
              <a:defRPr/>
            </a:pPr>
            <a:r>
              <a:rPr lang="en-GB" sz="2000">
                <a:solidFill>
                  <a:srgbClr val="002060"/>
                </a:solidFill>
              </a:rPr>
              <a:t>Led by Maths Champion with support of Deputy in the setting </a:t>
            </a:r>
          </a:p>
          <a:p>
            <a:pPr marL="285750" indent="-285750">
              <a:buFont typeface="Arial" panose="020B0604020202020204" pitchFamily="34" charset="0"/>
              <a:buChar char="•"/>
              <a:defRPr/>
            </a:pPr>
            <a:endParaRPr lang="en-GB" sz="2000">
              <a:solidFill>
                <a:srgbClr val="002060"/>
              </a:solidFill>
            </a:endParaRPr>
          </a:p>
          <a:p>
            <a:pPr marL="285750" indent="-285750">
              <a:buFont typeface="Arial" panose="020B0604020202020204" pitchFamily="34" charset="0"/>
              <a:buChar char="•"/>
              <a:defRPr/>
            </a:pPr>
            <a:r>
              <a:rPr lang="en-GB" sz="2000">
                <a:solidFill>
                  <a:srgbClr val="002060"/>
                </a:solidFill>
              </a:rPr>
              <a:t>Support from an NDNA Early Years Advisor</a:t>
            </a:r>
          </a:p>
          <a:p>
            <a:pPr marL="285750" indent="-285750">
              <a:buFont typeface="Arial" panose="020B0604020202020204" pitchFamily="34" charset="0"/>
              <a:buChar char="•"/>
              <a:defRPr/>
            </a:pPr>
            <a:endParaRPr kumimoji="0" lang="en-GB" sz="2000" b="0" i="0" u="none" strike="noStrike" kern="1200" cap="none" spc="0" normalizeH="0" baseline="0" noProof="0">
              <a:ln>
                <a:noFill/>
              </a:ln>
              <a:solidFill>
                <a:srgbClr val="002060"/>
              </a:solidFill>
              <a:effectLst/>
              <a:uLnTx/>
              <a:uFillTx/>
              <a:latin typeface="Calibri" pitchFamily="34" charset="0"/>
              <a:ea typeface="+mn-ea"/>
              <a:cs typeface="Arial" charset="0"/>
            </a:endParaRPr>
          </a:p>
          <a:p>
            <a:pPr marL="285750" indent="-285750">
              <a:buFont typeface="Arial" panose="020B0604020202020204" pitchFamily="34" charset="0"/>
              <a:buChar char="•"/>
              <a:defRPr/>
            </a:pPr>
            <a:endParaRPr kumimoji="0" lang="en-US" sz="2000" b="0" i="0" u="none" strike="noStrike" kern="1200" cap="none" spc="0" normalizeH="0" baseline="0" noProof="0">
              <a:ln>
                <a:noFill/>
              </a:ln>
              <a:solidFill>
                <a:srgbClr val="002060"/>
              </a:solidFill>
              <a:effectLst/>
              <a:uLnTx/>
              <a:uFillTx/>
              <a:latin typeface="Calibri" pitchFamily="34"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2060"/>
              </a:solidFill>
              <a:effectLst/>
              <a:uLnTx/>
              <a:uFillTx/>
              <a:latin typeface="Calibri" pitchFamily="34" charset="0"/>
              <a:ea typeface="+mn-ea"/>
              <a:cs typeface="Arial" charset="0"/>
            </a:endParaRPr>
          </a:p>
        </p:txBody>
      </p:sp>
      <p:pic>
        <p:nvPicPr>
          <p:cNvPr id="13" name="Picture 12">
            <a:extLst>
              <a:ext uri="{FF2B5EF4-FFF2-40B4-BE49-F238E27FC236}">
                <a16:creationId xmlns:a16="http://schemas.microsoft.com/office/drawing/2014/main" id="{0463A65A-0CC3-814A-014B-FADE5830E12F}"/>
              </a:ext>
            </a:extLst>
          </p:cNvPr>
          <p:cNvPicPr>
            <a:picLocks noChangeAspect="1"/>
          </p:cNvPicPr>
          <p:nvPr/>
        </p:nvPicPr>
        <p:blipFill>
          <a:blip r:embed="rId3"/>
          <a:stretch>
            <a:fillRect/>
          </a:stretch>
        </p:blipFill>
        <p:spPr>
          <a:xfrm>
            <a:off x="423094" y="1268189"/>
            <a:ext cx="3482195" cy="3477875"/>
          </a:xfrm>
          <a:prstGeom prst="rect">
            <a:avLst/>
          </a:prstGeom>
          <a:ln w="12700">
            <a:solidFill>
              <a:schemeClr val="tx1">
                <a:lumMod val="50000"/>
                <a:lumOff val="50000"/>
              </a:schemeClr>
            </a:solidFill>
          </a:ln>
        </p:spPr>
      </p:pic>
      <p:sp>
        <p:nvSpPr>
          <p:cNvPr id="15" name="TextBox 14">
            <a:extLst>
              <a:ext uri="{FF2B5EF4-FFF2-40B4-BE49-F238E27FC236}">
                <a16:creationId xmlns:a16="http://schemas.microsoft.com/office/drawing/2014/main" id="{734BF0A7-F7B2-659A-8E4B-0078B3C72E9A}"/>
              </a:ext>
            </a:extLst>
          </p:cNvPr>
          <p:cNvSpPr txBox="1"/>
          <p:nvPr/>
        </p:nvSpPr>
        <p:spPr>
          <a:xfrm>
            <a:off x="298018" y="4887078"/>
            <a:ext cx="3732346" cy="1206677"/>
          </a:xfrm>
          <a:prstGeom prst="rect">
            <a:avLst/>
          </a:prstGeom>
          <a:noFill/>
        </p:spPr>
        <p:txBody>
          <a:bodyPr wrap="square">
            <a:spAutoFit/>
          </a:bodyPr>
          <a:lstStyle/>
          <a:p>
            <a:pPr>
              <a:lnSpc>
                <a:spcPct val="115000"/>
              </a:lnSpc>
              <a:spcAft>
                <a:spcPts val="1000"/>
              </a:spcAft>
            </a:pPr>
            <a:r>
              <a:rPr lang="en-GB" sz="1600">
                <a:solidFill>
                  <a:srgbClr val="002060"/>
                </a:solidFill>
                <a:effectLst/>
                <a:latin typeface="Calibri" panose="020F0502020204030204" pitchFamily="34" charset="0"/>
                <a:ea typeface="Arial" panose="020B0604020202020204" pitchFamily="34" charset="0"/>
                <a:cs typeface="Times New Roman" panose="02020603050405020304" pitchFamily="18" charset="0"/>
              </a:rPr>
              <a:t>“My confidence has grown, and I am much more aware of the progression of early number skills, and I feel that I can embed this next year with a new set of children.”</a:t>
            </a:r>
            <a:endParaRPr lang="en-GB" sz="160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3850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635D-A19C-E033-807F-DBCB5ACA3F6C}"/>
            </a:ext>
          </a:extLst>
        </p:cNvPr>
        <p:cNvGrpSpPr/>
        <p:nvPr/>
      </p:nvGrpSpPr>
      <p:grpSpPr>
        <a:xfrm>
          <a:off x="0" y="0"/>
          <a:ext cx="0" cy="0"/>
          <a:chOff x="0" y="0"/>
          <a:chExt cx="0" cy="0"/>
        </a:xfrm>
      </p:grpSpPr>
      <p:pic>
        <p:nvPicPr>
          <p:cNvPr id="8" name="Picture 7" descr="A diagram of steps to math champions&#10;&#10;AI-generated content may be incorrect.">
            <a:extLst>
              <a:ext uri="{FF2B5EF4-FFF2-40B4-BE49-F238E27FC236}">
                <a16:creationId xmlns:a16="http://schemas.microsoft.com/office/drawing/2014/main" id="{041F6F89-09EA-0CC1-A89F-A36591975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8" y="1270000"/>
            <a:ext cx="9030304" cy="4620975"/>
          </a:xfrm>
          <a:prstGeom prst="rect">
            <a:avLst/>
          </a:prstGeom>
        </p:spPr>
      </p:pic>
    </p:spTree>
    <p:extLst>
      <p:ext uri="{BB962C8B-B14F-4D97-AF65-F5344CB8AC3E}">
        <p14:creationId xmlns:p14="http://schemas.microsoft.com/office/powerpoint/2010/main" val="390552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D2B4-86AC-D09F-FC6D-C8EED95DBC70}"/>
              </a:ext>
            </a:extLst>
          </p:cNvPr>
          <p:cNvSpPr txBox="1"/>
          <p:nvPr/>
        </p:nvSpPr>
        <p:spPr>
          <a:xfrm>
            <a:off x="2962822" y="127888"/>
            <a:ext cx="6048672" cy="95410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Georgia" panose="02040502050405020303" pitchFamily="18" charset="0"/>
                <a:ea typeface="Calibri" panose="020F0502020204030204" pitchFamily="34" charset="0"/>
                <a:cs typeface="Arial" charset="0"/>
              </a:rPr>
              <a:t>Effectiveness trial and longitudinal analysis</a:t>
            </a:r>
          </a:p>
        </p:txBody>
      </p:sp>
      <p:pic>
        <p:nvPicPr>
          <p:cNvPr id="3" name="Picture 2">
            <a:extLst>
              <a:ext uri="{FF2B5EF4-FFF2-40B4-BE49-F238E27FC236}">
                <a16:creationId xmlns:a16="http://schemas.microsoft.com/office/drawing/2014/main" id="{5211AA8D-FAB8-A97A-ED94-B238A6129E2F}"/>
              </a:ext>
            </a:extLst>
          </p:cNvPr>
          <p:cNvPicPr>
            <a:picLocks noChangeAspect="1"/>
          </p:cNvPicPr>
          <p:nvPr/>
        </p:nvPicPr>
        <p:blipFill>
          <a:blip r:embed="rId3"/>
          <a:stretch>
            <a:fillRect/>
          </a:stretch>
        </p:blipFill>
        <p:spPr>
          <a:xfrm>
            <a:off x="3955645" y="3808766"/>
            <a:ext cx="4706149" cy="2180745"/>
          </a:xfrm>
          <a:prstGeom prst="rect">
            <a:avLst/>
          </a:prstGeom>
          <a:ln w="12700">
            <a:solidFill>
              <a:schemeClr val="tx1">
                <a:lumMod val="50000"/>
                <a:lumOff val="50000"/>
              </a:schemeClr>
            </a:solidFill>
          </a:ln>
        </p:spPr>
      </p:pic>
      <p:pic>
        <p:nvPicPr>
          <p:cNvPr id="4" name="Picture 3">
            <a:extLst>
              <a:ext uri="{FF2B5EF4-FFF2-40B4-BE49-F238E27FC236}">
                <a16:creationId xmlns:a16="http://schemas.microsoft.com/office/drawing/2014/main" id="{5894CA5F-DF74-9D49-A782-C9EAF4D3A0A6}"/>
              </a:ext>
            </a:extLst>
          </p:cNvPr>
          <p:cNvPicPr>
            <a:picLocks noChangeAspect="1"/>
          </p:cNvPicPr>
          <p:nvPr/>
        </p:nvPicPr>
        <p:blipFill>
          <a:blip r:embed="rId4"/>
          <a:stretch>
            <a:fillRect/>
          </a:stretch>
        </p:blipFill>
        <p:spPr>
          <a:xfrm>
            <a:off x="609747" y="1396129"/>
            <a:ext cx="4706149" cy="2180747"/>
          </a:xfrm>
          <a:prstGeom prst="rect">
            <a:avLst/>
          </a:prstGeom>
          <a:ln w="12700">
            <a:solidFill>
              <a:schemeClr val="tx1">
                <a:lumMod val="50000"/>
                <a:lumOff val="50000"/>
              </a:schemeClr>
            </a:solidFill>
          </a:ln>
        </p:spPr>
      </p:pic>
      <p:sp>
        <p:nvSpPr>
          <p:cNvPr id="6" name="TextBox 5">
            <a:extLst>
              <a:ext uri="{FF2B5EF4-FFF2-40B4-BE49-F238E27FC236}">
                <a16:creationId xmlns:a16="http://schemas.microsoft.com/office/drawing/2014/main" id="{BD79FC2C-30F6-8D93-F0C3-52060EBE64CE}"/>
              </a:ext>
            </a:extLst>
          </p:cNvPr>
          <p:cNvSpPr txBox="1"/>
          <p:nvPr/>
        </p:nvSpPr>
        <p:spPr>
          <a:xfrm>
            <a:off x="482206" y="3891010"/>
            <a:ext cx="3057828" cy="2016258"/>
          </a:xfrm>
          <a:prstGeom prst="rect">
            <a:avLst/>
          </a:prstGeom>
          <a:noFill/>
        </p:spPr>
        <p:txBody>
          <a:bodyPr wrap="square">
            <a:spAutoFit/>
          </a:bodyPr>
          <a:lstStyle/>
          <a:p>
            <a:pPr>
              <a:lnSpc>
                <a:spcPct val="115000"/>
              </a:lnSpc>
              <a:spcAft>
                <a:spcPts val="1000"/>
              </a:spcAft>
            </a:pPr>
            <a:r>
              <a:rPr lang="en-GB">
                <a:solidFill>
                  <a:srgbClr val="002060"/>
                </a:solidFill>
                <a:effectLst/>
                <a:latin typeface="Calibri" panose="020F0502020204030204" pitchFamily="34" charset="0"/>
                <a:ea typeface="Arial" panose="020B0604020202020204" pitchFamily="34" charset="0"/>
                <a:cs typeface="Times New Roman" panose="02020603050405020304" pitchFamily="18" charset="0"/>
              </a:rPr>
              <a:t>“My confidence has grown, and I am much more aware of the progression of early number skills, and I feel that I can embed this next year with a new set of children</a:t>
            </a:r>
            <a:r>
              <a:rPr lang="en-GB" sz="2000">
                <a:solidFill>
                  <a:srgbClr val="002060"/>
                </a:solidFill>
                <a:effectLst/>
                <a:latin typeface="Calibri" panose="020F0502020204030204" pitchFamily="34" charset="0"/>
                <a:ea typeface="Arial" panose="020B0604020202020204" pitchFamily="34" charset="0"/>
                <a:cs typeface="Times New Roman" panose="02020603050405020304" pitchFamily="18" charset="0"/>
              </a:rPr>
              <a:t>.”</a:t>
            </a:r>
            <a:endParaRPr lang="en-GB" sz="200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A4C5233-21FF-F5F3-AC11-40899B19FF22}"/>
              </a:ext>
            </a:extLst>
          </p:cNvPr>
          <p:cNvSpPr txBox="1"/>
          <p:nvPr/>
        </p:nvSpPr>
        <p:spPr>
          <a:xfrm>
            <a:off x="5486399" y="1332340"/>
            <a:ext cx="3313471" cy="2308324"/>
          </a:xfrm>
          <a:prstGeom prst="rect">
            <a:avLst/>
          </a:prstGeom>
          <a:noFill/>
        </p:spPr>
        <p:txBody>
          <a:bodyPr wrap="square">
            <a:spAutoFit/>
          </a:bodyPr>
          <a:lstStyle/>
          <a:p>
            <a:r>
              <a:rPr lang="en-GB">
                <a:solidFill>
                  <a:srgbClr val="002060"/>
                </a:solidFill>
                <a:cs typeface="Times New Roman" panose="02020603050405020304" pitchFamily="18" charset="0"/>
              </a:rPr>
              <a:t>“Having taught in Nursery for over 10 years this programme provided an excellent opportunity for me to review my practice. Very importantly, this included reviewing the environment which impacts greatly on children's learning.”</a:t>
            </a:r>
          </a:p>
        </p:txBody>
      </p:sp>
    </p:spTree>
    <p:extLst>
      <p:ext uri="{BB962C8B-B14F-4D97-AF65-F5344CB8AC3E}">
        <p14:creationId xmlns:p14="http://schemas.microsoft.com/office/powerpoint/2010/main" val="123191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1933" y="361244"/>
            <a:ext cx="6282778" cy="95410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Georgia" panose="02040502050405020303" pitchFamily="18" charset="0"/>
                <a:ea typeface="Calibri" panose="020F0502020204030204" pitchFamily="34" charset="0"/>
                <a:cs typeface="Arial" charset="0"/>
              </a:rPr>
              <a:t>Effectiveness trial and longitudinal analysis</a:t>
            </a:r>
          </a:p>
        </p:txBody>
      </p:sp>
      <p:sp>
        <p:nvSpPr>
          <p:cNvPr id="5" name="TextBox 4"/>
          <p:cNvSpPr txBox="1"/>
          <p:nvPr/>
        </p:nvSpPr>
        <p:spPr>
          <a:xfrm>
            <a:off x="6156176" y="2996952"/>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pic>
        <p:nvPicPr>
          <p:cNvPr id="2" name="Picture 4">
            <a:extLst>
              <a:ext uri="{FF2B5EF4-FFF2-40B4-BE49-F238E27FC236}">
                <a16:creationId xmlns:a16="http://schemas.microsoft.com/office/drawing/2014/main" id="{9574D0E8-7BB0-C728-EA37-AEE265CEDF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93" y="1381600"/>
            <a:ext cx="3230701" cy="3230701"/>
          </a:xfrm>
          <a:prstGeom prst="rect">
            <a:avLst/>
          </a:prstGeom>
          <a:noFill/>
          <a:ln w="1270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4109B7E7-140D-A0BF-CFFD-2F0774B8D3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588" y="1381600"/>
            <a:ext cx="3230701" cy="3230701"/>
          </a:xfrm>
          <a:prstGeom prst="rect">
            <a:avLst/>
          </a:prstGeom>
          <a:noFill/>
          <a:ln w="1270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646806-522B-DD3D-5A2D-A60DA75BB33F}"/>
              </a:ext>
            </a:extLst>
          </p:cNvPr>
          <p:cNvSpPr txBox="1"/>
          <p:nvPr/>
        </p:nvSpPr>
        <p:spPr>
          <a:xfrm>
            <a:off x="188686" y="5858321"/>
            <a:ext cx="8822808" cy="369332"/>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itchFamily="34" charset="0"/>
                <a:ea typeface="+mn-ea"/>
                <a:cs typeface="Arial" charset="0"/>
              </a:rPr>
              <a:t>Professional development + </a:t>
            </a:r>
            <a:r>
              <a:rPr kumimoji="0" lang="en-GB" sz="1800" b="1" i="0" u="none" strike="noStrike" kern="1200" cap="none" spc="0" normalizeH="0" baseline="0" noProof="0">
                <a:ln>
                  <a:noFill/>
                </a:ln>
                <a:solidFill>
                  <a:srgbClr val="002060"/>
                </a:solidFill>
                <a:effectLst/>
                <a:uLnTx/>
                <a:uFillTx/>
                <a:latin typeface="Calibri" pitchFamily="34" charset="0"/>
                <a:ea typeface="+mn-ea"/>
                <a:cs typeface="Arial" charset="0"/>
              </a:rPr>
              <a:t>Improved staff confidence = Better outcomes for children  </a:t>
            </a:r>
          </a:p>
        </p:txBody>
      </p:sp>
      <p:sp>
        <p:nvSpPr>
          <p:cNvPr id="8" name="TextBox 7">
            <a:extLst>
              <a:ext uri="{FF2B5EF4-FFF2-40B4-BE49-F238E27FC236}">
                <a16:creationId xmlns:a16="http://schemas.microsoft.com/office/drawing/2014/main" id="{85C44294-B1F0-857E-74B8-F7B14F151DEF}"/>
              </a:ext>
            </a:extLst>
          </p:cNvPr>
          <p:cNvSpPr txBox="1"/>
          <p:nvPr/>
        </p:nvSpPr>
        <p:spPr>
          <a:xfrm>
            <a:off x="481214" y="4830069"/>
            <a:ext cx="8303953" cy="646331"/>
          </a:xfrm>
          <a:prstGeom prst="rect">
            <a:avLst/>
          </a:prstGeom>
          <a:noFill/>
        </p:spPr>
        <p:txBody>
          <a:bodyPr wrap="square">
            <a:spAutoFit/>
          </a:bodyPr>
          <a:lstStyle/>
          <a:p>
            <a:r>
              <a:rPr lang="en-GB" sz="1800">
                <a:solidFill>
                  <a:srgbClr val="002060"/>
                </a:solidFill>
                <a:effectLst/>
                <a:latin typeface="Calibri" panose="020F0502020204030204" pitchFamily="34" charset="0"/>
                <a:ea typeface="Arial" panose="020B0604020202020204" pitchFamily="34" charset="0"/>
                <a:cs typeface="Times New Roman" panose="02020603050405020304" pitchFamily="18" charset="0"/>
              </a:rPr>
              <a:t>“The majority of children are achieving at least the expected level in Mathematics, and most are achieving well beyond the expected level.” </a:t>
            </a:r>
            <a:r>
              <a:rPr lang="en-GB" sz="1800" b="1">
                <a:solidFill>
                  <a:srgbClr val="002060"/>
                </a:solidFill>
                <a:effectLst/>
                <a:latin typeface="Calibri" panose="020F0502020204030204" pitchFamily="34" charset="0"/>
                <a:ea typeface="Arial" panose="020B0604020202020204" pitchFamily="34" charset="0"/>
                <a:cs typeface="Times New Roman" panose="02020603050405020304" pitchFamily="18" charset="0"/>
              </a:rPr>
              <a:t>Maintained Nursery Class</a:t>
            </a:r>
            <a:endParaRPr lang="en-GB" b="1">
              <a:solidFill>
                <a:srgbClr val="002060"/>
              </a:solidFill>
            </a:endParaRPr>
          </a:p>
        </p:txBody>
      </p:sp>
    </p:spTree>
    <p:extLst>
      <p:ext uri="{BB962C8B-B14F-4D97-AF65-F5344CB8AC3E}">
        <p14:creationId xmlns:p14="http://schemas.microsoft.com/office/powerpoint/2010/main" val="259686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1EB60A-BD1F-B901-32DC-59B216DF2658}"/>
              </a:ext>
            </a:extLst>
          </p:cNvPr>
          <p:cNvSpPr txBox="1"/>
          <p:nvPr/>
        </p:nvSpPr>
        <p:spPr>
          <a:xfrm>
            <a:off x="558799" y="1707790"/>
            <a:ext cx="4368800" cy="4228850"/>
          </a:xfrm>
          <a:prstGeom prst="rect">
            <a:avLst/>
          </a:prstGeom>
          <a:noFill/>
        </p:spPr>
        <p:txBody>
          <a:bodyPr wrap="square" lIns="91440" tIns="45720" rIns="91440" bIns="45720" anchor="t">
            <a:spAutoFit/>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Calibri"/>
                <a:ea typeface="+mn-ea"/>
                <a:cs typeface="Calibri"/>
              </a:rPr>
              <a:t>PVI, maintained or school-based nursery setting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Calibri"/>
                <a:ea typeface="+mn-ea"/>
                <a:cs typeface="Calibri"/>
              </a:rPr>
              <a:t>2 staff members with a Level 3 or higher qualification to act as the Champion and Deputy Champion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Calibri"/>
                <a:ea typeface="+mn-ea"/>
                <a:cs typeface="Calibri"/>
              </a:rPr>
              <a:t>Access to a computer</a:t>
            </a:r>
          </a:p>
          <a:p>
            <a:pPr marL="171450" indent="-171450">
              <a:spcBef>
                <a:spcPct val="30000"/>
              </a:spcBef>
              <a:buFont typeface="Arial" panose="020B0604020202020204" pitchFamily="34" charset="0"/>
              <a:buChar char="•"/>
              <a:defRPr/>
            </a:pPr>
            <a:r>
              <a:rPr lang="en-US" sz="2400">
                <a:solidFill>
                  <a:srgbClr val="002060"/>
                </a:solidFill>
                <a:latin typeface="Calibri"/>
                <a:ea typeface="Calibri"/>
                <a:cs typeface="Calibri"/>
              </a:rPr>
              <a:t>Commitment to complete the </a:t>
            </a:r>
            <a:r>
              <a:rPr lang="en-US" sz="2400" err="1">
                <a:solidFill>
                  <a:srgbClr val="002060"/>
                </a:solidFill>
                <a:latin typeface="Calibri"/>
                <a:ea typeface="Calibri"/>
                <a:cs typeface="Calibri"/>
              </a:rPr>
              <a:t>programme</a:t>
            </a:r>
            <a:r>
              <a:rPr lang="en-US" sz="2400">
                <a:solidFill>
                  <a:srgbClr val="002060"/>
                </a:solidFill>
                <a:latin typeface="Calibri"/>
                <a:ea typeface="Calibri"/>
                <a:cs typeface="Calibri"/>
              </a:rPr>
              <a:t> </a:t>
            </a:r>
            <a:endParaRPr lang="en-US" sz="2400" b="0" i="0" u="none" strike="noStrike" kern="1200" cap="none" spc="0" normalizeH="0" baseline="0" noProof="0">
              <a:ln>
                <a:noFill/>
              </a:ln>
              <a:solidFill>
                <a:srgbClr val="002060"/>
              </a:solidFill>
              <a:effectLst/>
              <a:uLnTx/>
              <a:uFillTx/>
              <a:latin typeface="Calibri"/>
              <a:ea typeface="Calibri"/>
              <a:cs typeface="Calibri"/>
            </a:endParaRPr>
          </a:p>
          <a:p>
            <a:pPr eaLnBrk="0" hangingPunct="0">
              <a:spcBef>
                <a:spcPct val="30000"/>
              </a:spcBef>
              <a:defRPr/>
            </a:pPr>
            <a:endParaRPr lang="en-US" sz="2400">
              <a:solidFill>
                <a:srgbClr val="002060"/>
              </a:solidFill>
              <a:latin typeface="Calibri"/>
              <a:ea typeface="Calibri"/>
              <a:cs typeface="Calibri"/>
            </a:endParaRPr>
          </a:p>
        </p:txBody>
      </p:sp>
      <p:sp>
        <p:nvSpPr>
          <p:cNvPr id="4" name="TextBox 3">
            <a:extLst>
              <a:ext uri="{FF2B5EF4-FFF2-40B4-BE49-F238E27FC236}">
                <a16:creationId xmlns:a16="http://schemas.microsoft.com/office/drawing/2014/main" id="{4612FE17-34F7-EDFA-03AB-E62095D57B1C}"/>
              </a:ext>
            </a:extLst>
          </p:cNvPr>
          <p:cNvSpPr txBox="1"/>
          <p:nvPr/>
        </p:nvSpPr>
        <p:spPr>
          <a:xfrm>
            <a:off x="2962822" y="160546"/>
            <a:ext cx="6048672" cy="52322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0"/>
              </a:spcAft>
              <a:buClrTx/>
              <a:buSzTx/>
              <a:buFontTx/>
              <a:buNone/>
              <a:tabLst/>
              <a:defRPr/>
            </a:pPr>
            <a:r>
              <a:rPr lang="en-US" sz="2800" b="1">
                <a:solidFill>
                  <a:srgbClr val="002060"/>
                </a:solidFill>
                <a:latin typeface="Georgia" panose="02040502050405020303" pitchFamily="18" charset="0"/>
                <a:ea typeface="Calibri" panose="020F0502020204030204" pitchFamily="34" charset="0"/>
              </a:rPr>
              <a:t>A</a:t>
            </a:r>
            <a:r>
              <a:rPr lang="en-GB" sz="2800" b="1" err="1">
                <a:solidFill>
                  <a:srgbClr val="002060"/>
                </a:solidFill>
                <a:latin typeface="Georgia" panose="02040502050405020303" pitchFamily="18" charset="0"/>
                <a:ea typeface="Calibri" panose="020F0502020204030204" pitchFamily="34" charset="0"/>
              </a:rPr>
              <a:t>ccessing</a:t>
            </a:r>
            <a:r>
              <a:rPr lang="en-GB" sz="2800" b="1">
                <a:solidFill>
                  <a:srgbClr val="002060"/>
                </a:solidFill>
                <a:latin typeface="Georgia" panose="02040502050405020303" pitchFamily="18" charset="0"/>
                <a:ea typeface="Calibri" panose="020F0502020204030204" pitchFamily="34" charset="0"/>
              </a:rPr>
              <a:t> Maths Champions</a:t>
            </a:r>
            <a:endParaRPr kumimoji="0" lang="en-GB" sz="2800" b="1" i="0" u="none" strike="noStrike" kern="1200" cap="none" spc="0" normalizeH="0" baseline="0" noProof="0">
              <a:ln>
                <a:noFill/>
              </a:ln>
              <a:solidFill>
                <a:srgbClr val="002060"/>
              </a:solidFill>
              <a:effectLst/>
              <a:uLnTx/>
              <a:uFillTx/>
              <a:latin typeface="Georgia" panose="02040502050405020303" pitchFamily="18" charset="0"/>
              <a:ea typeface="Calibri" panose="020F0502020204030204" pitchFamily="34" charset="0"/>
              <a:cs typeface="Arial" charset="0"/>
            </a:endParaRPr>
          </a:p>
        </p:txBody>
      </p:sp>
      <p:pic>
        <p:nvPicPr>
          <p:cNvPr id="5" name="ClipArt Placeholder 4" descr="ivy &amp; conker pattern_3370.jpg">
            <a:extLst>
              <a:ext uri="{FF2B5EF4-FFF2-40B4-BE49-F238E27FC236}">
                <a16:creationId xmlns:a16="http://schemas.microsoft.com/office/drawing/2014/main" id="{2EB8DF37-66F9-9569-64A7-9CFC28632E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 r="1578"/>
          <a:stretch/>
        </p:blipFill>
        <p:spPr>
          <a:xfrm>
            <a:off x="5304251" y="1936955"/>
            <a:ext cx="3280950" cy="3290390"/>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45718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94BE5-FFE0-60ED-5668-DC8E27D9DA75}"/>
              </a:ext>
            </a:extLst>
          </p:cNvPr>
          <p:cNvSpPr txBox="1"/>
          <p:nvPr/>
        </p:nvSpPr>
        <p:spPr>
          <a:xfrm>
            <a:off x="4838581" y="146442"/>
            <a:ext cx="4158462" cy="523220"/>
          </a:xfrm>
          <a:prstGeom prst="rect">
            <a:avLst/>
          </a:prstGeom>
          <a:noFill/>
        </p:spPr>
        <p:txBody>
          <a:bodyPr wrap="square" rtlCol="0">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Georgia" panose="02040502050405020303" pitchFamily="18" charset="0"/>
                <a:ea typeface="+mn-ea"/>
                <a:cs typeface="Arial" charset="0"/>
              </a:rPr>
              <a:t>Application process</a:t>
            </a:r>
            <a:endParaRPr kumimoji="0" lang="en-GB" sz="2800" b="1" i="0" u="none" strike="noStrike" kern="1200" cap="none" spc="0" normalizeH="0" baseline="0" noProof="0">
              <a:ln>
                <a:noFill/>
              </a:ln>
              <a:solidFill>
                <a:srgbClr val="002060"/>
              </a:solidFill>
              <a:effectLst/>
              <a:uLnTx/>
              <a:uFillTx/>
              <a:latin typeface="Georgia" panose="02040502050405020303" pitchFamily="18" charset="0"/>
              <a:ea typeface="+mn-ea"/>
              <a:cs typeface="Arial" charset="0"/>
            </a:endParaRPr>
          </a:p>
        </p:txBody>
      </p:sp>
      <p:graphicFrame>
        <p:nvGraphicFramePr>
          <p:cNvPr id="4" name="Diagram 3">
            <a:extLst>
              <a:ext uri="{FF2B5EF4-FFF2-40B4-BE49-F238E27FC236}">
                <a16:creationId xmlns:a16="http://schemas.microsoft.com/office/drawing/2014/main" id="{0EC46515-7792-2281-1FA3-C10C464CD5C4}"/>
              </a:ext>
            </a:extLst>
          </p:cNvPr>
          <p:cNvGraphicFramePr/>
          <p:nvPr>
            <p:extLst>
              <p:ext uri="{D42A27DB-BD31-4B8C-83A1-F6EECF244321}">
                <p14:modId xmlns:p14="http://schemas.microsoft.com/office/powerpoint/2010/main" val="367493114"/>
              </p:ext>
            </p:extLst>
          </p:nvPr>
        </p:nvGraphicFramePr>
        <p:xfrm>
          <a:off x="197304" y="967921"/>
          <a:ext cx="8749392" cy="5509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76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0C20F3-A034-78F8-531C-750A5B17B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1042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9A25A620-AE1D-16B9-98A4-47BAF1715A13}"/>
              </a:ext>
            </a:extLst>
          </p:cNvPr>
          <p:cNvSpPr/>
          <p:nvPr/>
        </p:nvSpPr>
        <p:spPr>
          <a:xfrm>
            <a:off x="1110824" y="3926922"/>
            <a:ext cx="4693159" cy="1868762"/>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 really good </a:t>
            </a:r>
            <a:r>
              <a:rPr lang="en-US" sz="1600"/>
              <a:t>training opportunity. Helped me gain confidence in mathematical development and share that confidence wit</a:t>
            </a:r>
            <a:r>
              <a:rPr lang="en-US"/>
              <a:t>h others.</a:t>
            </a:r>
            <a:endParaRPr lang="en-GB"/>
          </a:p>
        </p:txBody>
      </p:sp>
      <p:sp>
        <p:nvSpPr>
          <p:cNvPr id="3" name="Speech Bubble: Oval 2">
            <a:extLst>
              <a:ext uri="{FF2B5EF4-FFF2-40B4-BE49-F238E27FC236}">
                <a16:creationId xmlns:a16="http://schemas.microsoft.com/office/drawing/2014/main" id="{FE3C7376-D967-0967-41DA-AF41C5EA819B}"/>
              </a:ext>
            </a:extLst>
          </p:cNvPr>
          <p:cNvSpPr/>
          <p:nvPr/>
        </p:nvSpPr>
        <p:spPr>
          <a:xfrm>
            <a:off x="4489016" y="99246"/>
            <a:ext cx="4419553" cy="3454231"/>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The difference the Maths Champion programme has made for our setting, our team and the children has been fantastic. The confidence in our teaching has increased and we embraced the programme as a team to provide a </a:t>
            </a:r>
            <a:r>
              <a:rPr lang="en-US" sz="1600" err="1"/>
              <a:t>maths</a:t>
            </a:r>
            <a:r>
              <a:rPr lang="en-US" sz="1600"/>
              <a:t> rich environment. </a:t>
            </a:r>
            <a:endParaRPr lang="en-US" sz="1600">
              <a:ea typeface="Calibri"/>
              <a:cs typeface="Calibri"/>
            </a:endParaRPr>
          </a:p>
          <a:p>
            <a:pPr algn="ctr"/>
            <a:r>
              <a:rPr lang="en-US" sz="1600"/>
              <a:t>Who knew we would all become so excited about </a:t>
            </a:r>
            <a:r>
              <a:rPr lang="en-US" sz="1600" err="1"/>
              <a:t>maths</a:t>
            </a:r>
            <a:r>
              <a:rPr lang="en-US" sz="1600"/>
              <a:t>!</a:t>
            </a:r>
            <a:endParaRPr lang="en-GB" sz="1600">
              <a:ea typeface="Calibri"/>
              <a:cs typeface="Calibri"/>
            </a:endParaRPr>
          </a:p>
        </p:txBody>
      </p:sp>
      <p:sp>
        <p:nvSpPr>
          <p:cNvPr id="6" name="Speech Bubble: Oval 5">
            <a:extLst>
              <a:ext uri="{FF2B5EF4-FFF2-40B4-BE49-F238E27FC236}">
                <a16:creationId xmlns:a16="http://schemas.microsoft.com/office/drawing/2014/main" id="{497F4627-6746-250C-65AF-8A1745C09498}"/>
              </a:ext>
            </a:extLst>
          </p:cNvPr>
          <p:cNvSpPr/>
          <p:nvPr/>
        </p:nvSpPr>
        <p:spPr>
          <a:xfrm>
            <a:off x="174743" y="1225001"/>
            <a:ext cx="4216506" cy="2199967"/>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err="1"/>
              <a:t>Particpating</a:t>
            </a:r>
            <a:r>
              <a:rPr lang="en-US" sz="1400"/>
              <a:t> in this programme was so helpful and beneficial to all our children, our parents and our staff. We had amazing feedback from our recent Ofsted inspection as they did a deep dive in Maths, they were so impressed with everything we implemented.</a:t>
            </a:r>
            <a:endParaRPr lang="en-GB" sz="1400">
              <a:ea typeface="Calibri"/>
              <a:cs typeface="Calibri"/>
            </a:endParaRPr>
          </a:p>
        </p:txBody>
      </p:sp>
      <p:sp>
        <p:nvSpPr>
          <p:cNvPr id="7" name="Speech Bubble: Oval 6">
            <a:extLst>
              <a:ext uri="{FF2B5EF4-FFF2-40B4-BE49-F238E27FC236}">
                <a16:creationId xmlns:a16="http://schemas.microsoft.com/office/drawing/2014/main" id="{9447CCAB-8D74-48FE-59E5-083D43215B21}"/>
              </a:ext>
            </a:extLst>
          </p:cNvPr>
          <p:cNvSpPr/>
          <p:nvPr/>
        </p:nvSpPr>
        <p:spPr>
          <a:xfrm>
            <a:off x="6269275" y="3721015"/>
            <a:ext cx="2005481" cy="1747380"/>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An inspiring and motivating programme!</a:t>
            </a:r>
            <a:endParaRPr lang="en-GB" sz="1600">
              <a:ea typeface="Calibri"/>
              <a:cs typeface="Calibri"/>
            </a:endParaRPr>
          </a:p>
        </p:txBody>
      </p:sp>
    </p:spTree>
    <p:extLst>
      <p:ext uri="{BB962C8B-B14F-4D97-AF65-F5344CB8AC3E}">
        <p14:creationId xmlns:p14="http://schemas.microsoft.com/office/powerpoint/2010/main" val="5264886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EAFBA7C-6581-4858-BDF0-BCE94E30A880}" vid="{E527C81B-0122-419C-A763-64C60E0FE11F}"/>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D351B1C049EF4C88699C14BFB14F36" ma:contentTypeVersion="17" ma:contentTypeDescription="Create a new document." ma:contentTypeScope="" ma:versionID="2e7e5c264cf0d41faaf4e7c9f3470cea">
  <xsd:schema xmlns:xsd="http://www.w3.org/2001/XMLSchema" xmlns:xs="http://www.w3.org/2001/XMLSchema" xmlns:p="http://schemas.microsoft.com/office/2006/metadata/properties" xmlns:ns2="f93be0a7-3e74-41f2-a592-79b63f69a4e8" xmlns:ns3="48e1a448-0c6c-4c09-9f36-7bf89b8f80d0" targetNamespace="http://schemas.microsoft.com/office/2006/metadata/properties" ma:root="true" ma:fieldsID="c444f5eacbab78597e694beaa771b7aa" ns2:_="" ns3:_="">
    <xsd:import namespace="f93be0a7-3e74-41f2-a592-79b63f69a4e8"/>
    <xsd:import namespace="48e1a448-0c6c-4c09-9f36-7bf89b8f80d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onth"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3be0a7-3e74-41f2-a592-79b63f69a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6936261-2fb5-46fa-addd-c529291b190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onth" ma:index="23" nillable="true" ma:displayName="Month" ma:format="Dropdown" ma:internalName="Month">
      <xsd:simpleType>
        <xsd:restriction base="dms:Choice">
          <xsd:enumeration value="September"/>
          <xsd:enumeration value="October"/>
          <xsd:enumeration value="November"/>
          <xsd:enumeration value="December"/>
          <xsd:enumeration value="January"/>
          <xsd:enumeration value="February"/>
          <xsd:enumeration value="March"/>
          <xsd:enumeration value="April"/>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e1a448-0c6c-4c09-9f36-7bf89b8f80d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cd34a41-9aa0-40f8-b624-6098b4540408}" ma:internalName="TaxCatchAll" ma:showField="CatchAllData" ma:web="48e1a448-0c6c-4c09-9f36-7bf89b8f80d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3be0a7-3e74-41f2-a592-79b63f69a4e8">
      <Terms xmlns="http://schemas.microsoft.com/office/infopath/2007/PartnerControls"/>
    </lcf76f155ced4ddcb4097134ff3c332f>
    <TaxCatchAll xmlns="48e1a448-0c6c-4c09-9f36-7bf89b8f80d0" xsi:nil="true"/>
    <SharedWithUsers xmlns="48e1a448-0c6c-4c09-9f36-7bf89b8f80d0">
      <UserInfo>
        <DisplayName/>
        <AccountId xsi:nil="true"/>
        <AccountType/>
      </UserInfo>
    </SharedWithUsers>
    <MediaLengthInSeconds xmlns="f93be0a7-3e74-41f2-a592-79b63f69a4e8" xsi:nil="true"/>
    <Month xmlns="f93be0a7-3e74-41f2-a592-79b63f69a4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81BE39-10A8-4310-A474-57EAF8116C57}">
  <ds:schemaRefs>
    <ds:schemaRef ds:uri="48e1a448-0c6c-4c09-9f36-7bf89b8f80d0"/>
    <ds:schemaRef ds:uri="f93be0a7-3e74-41f2-a592-79b63f69a4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C5CF17-BAD1-41DF-A14E-4C5E811D44E9}">
  <ds:schemaRefs>
    <ds:schemaRef ds:uri="48e1a448-0c6c-4c09-9f36-7bf89b8f80d0"/>
    <ds:schemaRef ds:uri="f93be0a7-3e74-41f2-a592-79b63f69a4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3A1639-CE90-4646-BAC2-37D00CDCDA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NDNA general presentation template</Template>
  <TotalTime>1</TotalTime>
  <Words>457</Words>
  <Application>Microsoft Office PowerPoint</Application>
  <PresentationFormat>On-screen Show (4:3)</PresentationFormat>
  <Paragraphs>63</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Arial</vt:lpstr>
      <vt:lpstr>Calibri</vt:lpstr>
      <vt:lpstr>Georgia</vt:lpstr>
      <vt:lpstr>Times New Roman</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Dunn (NDNA)</dc:creator>
  <cp:lastModifiedBy>Lisa Slater</cp:lastModifiedBy>
  <cp:revision>2</cp:revision>
  <cp:lastPrinted>2025-01-23T13:08:46Z</cp:lastPrinted>
  <dcterms:created xsi:type="dcterms:W3CDTF">2020-01-14T12:50:17Z</dcterms:created>
  <dcterms:modified xsi:type="dcterms:W3CDTF">2026-03-09T11:59:28Z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0x01010029D351B1C049EF4C88699C14BFB14F36</vt:lpwstr>
  </property>
  <property fmtid="{D5CDD505-2E9C-101B-9397-08002B2CF9AE}" pid="3" name="MediaServiceImageTags">
    <vt:lpwstr/>
  </property>
  <property fmtid="{D5CDD505-2E9C-101B-9397-08002B2CF9AE}" pid="4" name="Order">
    <vt:r8>1262200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Includedincourse2">
    <vt:bool>false</vt:bool>
  </property>
</Properties>
</file>