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85" r:id="rId7"/>
  </p:sldMasterIdLst>
  <p:notesMasterIdLst>
    <p:notesMasterId r:id="rId12"/>
  </p:notesMasterIdLst>
  <p:handoutMasterIdLst>
    <p:handoutMasterId r:id="rId13"/>
  </p:handoutMasterIdLst>
  <p:sldIdLst>
    <p:sldId id="305" r:id="rId8"/>
    <p:sldId id="318" r:id="rId9"/>
    <p:sldId id="317" r:id="rId10"/>
    <p:sldId id="31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 Lacey" initials="JL" lastIdx="7" clrIdx="0"/>
  <p:cmAuthor id="1" name="Sabrina Cohen-Hatton" initials="SC"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EF"/>
    <a:srgbClr val="FFFFFF"/>
    <a:srgbClr val="FFFDDD"/>
    <a:srgbClr val="FFFEEB"/>
    <a:srgbClr val="E6E6E6"/>
    <a:srgbClr val="FFFFCC"/>
    <a:srgbClr val="FFFFD5"/>
    <a:srgbClr val="CC0000"/>
    <a:srgbClr val="990033"/>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3" autoAdjust="0"/>
    <p:restoredTop sz="93792" autoAdjust="0"/>
  </p:normalViewPr>
  <p:slideViewPr>
    <p:cSldViewPr snapToGrid="0" snapToObjects="1">
      <p:cViewPr varScale="1">
        <p:scale>
          <a:sx n="67" d="100"/>
          <a:sy n="67" d="100"/>
        </p:scale>
        <p:origin x="1448" y="32"/>
      </p:cViewPr>
      <p:guideLst>
        <p:guide orient="horz" pos="2160"/>
        <p:guide pos="2880"/>
      </p:guideLst>
    </p:cSldViewPr>
  </p:slideViewPr>
  <p:outlineViewPr>
    <p:cViewPr>
      <p:scale>
        <a:sx n="33" d="100"/>
        <a:sy n="33" d="100"/>
      </p:scale>
      <p:origin x="0" y="1378"/>
    </p:cViewPr>
  </p:outlineViewPr>
  <p:notesTextViewPr>
    <p:cViewPr>
      <p:scale>
        <a:sx n="100" d="100"/>
        <a:sy n="100" d="100"/>
      </p:scale>
      <p:origin x="0" y="0"/>
    </p:cViewPr>
  </p:notesTextViewPr>
  <p:notesViewPr>
    <p:cSldViewPr snapToGrid="0" snapToObjects="1">
      <p:cViewPr varScale="1">
        <p:scale>
          <a:sx n="50" d="100"/>
          <a:sy n="50" d="100"/>
        </p:scale>
        <p:origin x="184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BC7999-CEC8-4D47-8046-9DA24F42290D}" type="datetimeFigureOut">
              <a:rPr lang="en-US" smtClean="0"/>
              <a:t>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EBF21C-CC14-BB4E-8F0E-DEAC4185D04D}" type="slidenum">
              <a:rPr lang="en-US" smtClean="0"/>
              <a:t>‹#›</a:t>
            </a:fld>
            <a:endParaRPr lang="en-US"/>
          </a:p>
        </p:txBody>
      </p:sp>
    </p:spTree>
    <p:extLst>
      <p:ext uri="{BB962C8B-B14F-4D97-AF65-F5344CB8AC3E}">
        <p14:creationId xmlns:p14="http://schemas.microsoft.com/office/powerpoint/2010/main" val="3470333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0E4AE-BCA4-1849-AAF1-7259AEAFE1E4}" type="datetimeFigureOut">
              <a:rPr lang="en-US" smtClean="0"/>
              <a:t>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B9D48-8D2C-4A4D-B33D-2D6795D0DB60}" type="slidenum">
              <a:rPr lang="en-US" smtClean="0"/>
              <a:t>‹#›</a:t>
            </a:fld>
            <a:endParaRPr lang="en-US"/>
          </a:p>
        </p:txBody>
      </p:sp>
    </p:spTree>
    <p:extLst>
      <p:ext uri="{BB962C8B-B14F-4D97-AF65-F5344CB8AC3E}">
        <p14:creationId xmlns:p14="http://schemas.microsoft.com/office/powerpoint/2010/main" val="39808748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D53FF-1D65-4E46-84C9-AFCC185716BA}"/>
              </a:ext>
            </a:extLst>
          </p:cNvPr>
          <p:cNvPicPr>
            <a:picLocks noChangeAspect="1"/>
          </p:cNvPicPr>
          <p:nvPr userDrawn="1"/>
        </p:nvPicPr>
        <p:blipFill>
          <a:blip r:embed="rId2">
            <a:duotone>
              <a:schemeClr val="bg2">
                <a:shade val="45000"/>
                <a:satMod val="135000"/>
              </a:schemeClr>
              <a:prstClr val="white"/>
            </a:duotone>
            <a:alphaModFix amt="50000"/>
            <a:extLst>
              <a:ext uri="{BEBA8EAE-BF5A-486C-A8C5-ECC9F3942E4B}">
                <a14:imgProps xmlns:a14="http://schemas.microsoft.com/office/drawing/2010/main">
                  <a14:imgLayer r:embed="rId3">
                    <a14:imgEffect>
                      <a14:artisticCrisscrossEtching trans="100000" pressure="1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524750" y="293158"/>
            <a:ext cx="1619250" cy="1852083"/>
          </a:xfrm>
          <a:prstGeom prst="rect">
            <a:avLst/>
          </a:prstGeom>
          <a:effectLst>
            <a:glow>
              <a:schemeClr val="accent1">
                <a:alpha val="0"/>
              </a:schemeClr>
            </a:glow>
            <a:softEdge rad="0"/>
          </a:effectLst>
        </p:spPr>
      </p:pic>
      <p:sp>
        <p:nvSpPr>
          <p:cNvPr id="2" name="Title 1"/>
          <p:cNvSpPr>
            <a:spLocks noGrp="1"/>
          </p:cNvSpPr>
          <p:nvPr>
            <p:ph type="ctrTitle"/>
          </p:nvPr>
        </p:nvSpPr>
        <p:spPr>
          <a:xfrm>
            <a:off x="224125" y="2130426"/>
            <a:ext cx="8691080" cy="1470025"/>
          </a:xfrm>
        </p:spPr>
        <p:txBody>
          <a:bodyPr/>
          <a:lstStyle>
            <a:lvl1pPr algn="ctr">
              <a:defRPr>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24126" y="3886200"/>
            <a:ext cx="8691079" cy="1752600"/>
          </a:xfrm>
        </p:spPr>
        <p:txBody>
          <a:bodyPr vert="horz" lIns="91429" tIns="45715" rIns="91429" bIns="45715" rtlCol="0">
            <a:normAutofit/>
          </a:bodyPr>
          <a:lstStyle>
            <a:lvl1pPr>
              <a:defRPr lang="en-US">
                <a:solidFill>
                  <a:schemeClr val="tx1">
                    <a:tint val="75000"/>
                  </a:schemeClr>
                </a:solidFill>
              </a:defRPr>
            </a:lvl1pPr>
          </a:lstStyle>
          <a:p>
            <a:pPr marL="0" lvl="0" indent="0" algn="ctr">
              <a:buNone/>
            </a:pPr>
            <a:r>
              <a:rPr lang="en-GB"/>
              <a:t>Click to edit Master subtitle style</a:t>
            </a:r>
            <a:endParaRPr lang="en-US"/>
          </a:p>
        </p:txBody>
      </p:sp>
    </p:spTree>
    <p:extLst>
      <p:ext uri="{BB962C8B-B14F-4D97-AF65-F5344CB8AC3E}">
        <p14:creationId xmlns:p14="http://schemas.microsoft.com/office/powerpoint/2010/main" val="339154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7901" y="596766"/>
            <a:ext cx="3247613" cy="838334"/>
          </a:xfr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575050" y="596766"/>
            <a:ext cx="5371284" cy="50994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217901" y="1435101"/>
            <a:ext cx="3247613" cy="4261094"/>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GB"/>
              <a:t>Click to edit Master text styles</a:t>
            </a:r>
          </a:p>
        </p:txBody>
      </p:sp>
    </p:spTree>
    <p:extLst>
      <p:ext uri="{BB962C8B-B14F-4D97-AF65-F5344CB8AC3E}">
        <p14:creationId xmlns:p14="http://schemas.microsoft.com/office/powerpoint/2010/main" val="150895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67418"/>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44893"/>
            <a:ext cx="5486400" cy="37495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dirty="0"/>
          </a:p>
        </p:txBody>
      </p:sp>
      <p:sp>
        <p:nvSpPr>
          <p:cNvPr id="4" name="Text Placeholder 3"/>
          <p:cNvSpPr>
            <a:spLocks noGrp="1"/>
          </p:cNvSpPr>
          <p:nvPr>
            <p:ph type="body" sz="half" idx="2"/>
          </p:nvPr>
        </p:nvSpPr>
        <p:spPr>
          <a:xfrm>
            <a:off x="1792288" y="5129689"/>
            <a:ext cx="5486400" cy="570831"/>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GB" dirty="0"/>
              <a:t>Click to edit Master text styles</a:t>
            </a:r>
          </a:p>
        </p:txBody>
      </p:sp>
    </p:spTree>
    <p:extLst>
      <p:ext uri="{BB962C8B-B14F-4D97-AF65-F5344CB8AC3E}">
        <p14:creationId xmlns:p14="http://schemas.microsoft.com/office/powerpoint/2010/main" val="39206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0164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5641"/>
            <a:ext cx="2057400" cy="5074880"/>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625642"/>
            <a:ext cx="6019800" cy="5074879"/>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9182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7901" y="596766"/>
            <a:ext cx="3247613" cy="838334"/>
          </a:xfr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575050" y="596766"/>
            <a:ext cx="5371284" cy="50994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217901" y="1435101"/>
            <a:ext cx="3247613" cy="4261094"/>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GB"/>
              <a:t>Click to edit Master text styles</a:t>
            </a:r>
          </a:p>
        </p:txBody>
      </p:sp>
    </p:spTree>
    <p:extLst>
      <p:ext uri="{BB962C8B-B14F-4D97-AF65-F5344CB8AC3E}">
        <p14:creationId xmlns:p14="http://schemas.microsoft.com/office/powerpoint/2010/main" val="368803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7429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125" y="2130426"/>
            <a:ext cx="8691080" cy="1470025"/>
          </a:xfrm>
        </p:spPr>
        <p:txBody>
          <a:bodyPr/>
          <a:lstStyle>
            <a:lvl1pPr algn="ctr">
              <a:defRPr>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24126" y="3886200"/>
            <a:ext cx="8691079" cy="1752600"/>
          </a:xfrm>
        </p:spPr>
        <p:txBody>
          <a:bodyPr vert="horz" lIns="91429" tIns="45715" rIns="91429" bIns="45715" rtlCol="0">
            <a:normAutofit/>
          </a:bodyPr>
          <a:lstStyle>
            <a:lvl1pPr>
              <a:defRPr lang="en-US">
                <a:solidFill>
                  <a:schemeClr val="tx1">
                    <a:tint val="75000"/>
                  </a:schemeClr>
                </a:solidFill>
              </a:defRPr>
            </a:lvl1pPr>
          </a:lstStyle>
          <a:p>
            <a:pPr marL="0" lvl="0" indent="0" algn="ctr">
              <a:buNone/>
            </a:pPr>
            <a:r>
              <a:rPr lang="en-GB"/>
              <a:t>Click to edit Master subtitle style</a:t>
            </a:r>
            <a:endParaRPr lang="en-US"/>
          </a:p>
        </p:txBody>
      </p:sp>
    </p:spTree>
    <p:extLst>
      <p:ext uri="{BB962C8B-B14F-4D97-AF65-F5344CB8AC3E}">
        <p14:creationId xmlns:p14="http://schemas.microsoft.com/office/powerpoint/2010/main" val="24273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80859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54" y="4251267"/>
            <a:ext cx="8641274"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255254" y="2751079"/>
            <a:ext cx="8641274"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43781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CC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dirty="0"/>
              <a:t>Click to edit Master title style</a:t>
            </a:r>
            <a:endParaRPr lang="en-US" dirty="0"/>
          </a:p>
        </p:txBody>
      </p:sp>
      <p:sp>
        <p:nvSpPr>
          <p:cNvPr id="3" name="Content Placeholder 2"/>
          <p:cNvSpPr>
            <a:spLocks noGrp="1"/>
          </p:cNvSpPr>
          <p:nvPr>
            <p:ph sz="half" idx="1"/>
          </p:nvPr>
        </p:nvSpPr>
        <p:spPr>
          <a:xfrm>
            <a:off x="205448" y="1600201"/>
            <a:ext cx="4290353" cy="410032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1"/>
            <a:ext cx="4285682" cy="410032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2174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205448" y="1535113"/>
            <a:ext cx="4291941"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205448" y="2174876"/>
            <a:ext cx="4291941"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6" y="1535113"/>
            <a:ext cx="4288857"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6" y="2174876"/>
            <a:ext cx="4288857"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6610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CC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36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D64596-6140-7743-8BE0-E2CAAAA31A73}"/>
              </a:ext>
            </a:extLst>
          </p:cNvPr>
          <p:cNvSpPr/>
          <p:nvPr userDrawn="1"/>
        </p:nvSpPr>
        <p:spPr>
          <a:xfrm>
            <a:off x="0" y="231983"/>
            <a:ext cx="9144000" cy="5626206"/>
          </a:xfrm>
          <a:prstGeom prst="rect">
            <a:avLst/>
          </a:prstGeom>
          <a:solidFill>
            <a:srgbClr val="FFFEEF"/>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prstClr val="white"/>
              </a:solidFill>
            </a:endParaRPr>
          </a:p>
        </p:txBody>
      </p:sp>
      <p:sp>
        <p:nvSpPr>
          <p:cNvPr id="2" name="Title Placeholder 1"/>
          <p:cNvSpPr>
            <a:spLocks noGrp="1"/>
          </p:cNvSpPr>
          <p:nvPr>
            <p:ph type="title"/>
          </p:nvPr>
        </p:nvSpPr>
        <p:spPr>
          <a:xfrm>
            <a:off x="205448" y="567892"/>
            <a:ext cx="8728435" cy="733207"/>
          </a:xfrm>
          <a:prstGeom prst="rect">
            <a:avLst/>
          </a:prstGeom>
        </p:spPr>
        <p:txBody>
          <a:bodyPr vert="horz" lIns="91429" tIns="45715" rIns="91429" bIns="45715"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99881" y="1234559"/>
            <a:ext cx="8728435" cy="4435257"/>
          </a:xfrm>
          <a:prstGeom prst="rect">
            <a:avLst/>
          </a:prstGeom>
        </p:spPr>
        <p:txBody>
          <a:bodyPr vert="horz" lIns="91429" tIns="45715" rIns="91429" bIns="4571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p:cNvSpPr txBox="1"/>
          <p:nvPr userDrawn="1"/>
        </p:nvSpPr>
        <p:spPr>
          <a:xfrm>
            <a:off x="0" y="6080559"/>
            <a:ext cx="9144000" cy="777441"/>
          </a:xfrm>
          <a:prstGeom prst="rect">
            <a:avLst/>
          </a:prstGeom>
          <a:solidFill>
            <a:schemeClr val="tx1"/>
          </a:solidFill>
        </p:spPr>
        <p:txBody>
          <a:bodyPr wrap="square" rtlCol="0">
            <a:spAutoFit/>
          </a:bodyPr>
          <a:lstStyle/>
          <a:p>
            <a:endParaRPr lang="en-GB" sz="5400"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80560"/>
            <a:ext cx="615431" cy="631550"/>
          </a:xfrm>
          <a:prstGeom prst="rect">
            <a:avLst/>
          </a:prstGeom>
        </p:spPr>
      </p:pic>
      <p:pic>
        <p:nvPicPr>
          <p:cNvPr id="9" name="Picture 8"/>
          <p:cNvPicPr/>
          <p:nvPr userDrawn="1"/>
        </p:nvPicPr>
        <p:blipFill rotWithShape="1">
          <a:blip r:embed="rId4"/>
          <a:srcRect l="26145" t="74539" r="16544" b="23480"/>
          <a:stretch/>
        </p:blipFill>
        <p:spPr bwMode="auto">
          <a:xfrm>
            <a:off x="0" y="6745276"/>
            <a:ext cx="9144000" cy="127000"/>
          </a:xfrm>
          <a:prstGeom prst="rect">
            <a:avLst/>
          </a:prstGeom>
          <a:ln>
            <a:noFill/>
          </a:ln>
          <a:extLst>
            <a:ext uri="{53640926-AAD7-44D8-BBD7-CCE9431645EC}">
              <a14:shadowObscured xmlns:a14="http://schemas.microsoft.com/office/drawing/2010/main"/>
            </a:ext>
          </a:extLst>
        </p:spPr>
      </p:pic>
      <p:sp>
        <p:nvSpPr>
          <p:cNvPr id="12" name="TextBox 11"/>
          <p:cNvSpPr txBox="1"/>
          <p:nvPr userDrawn="1"/>
        </p:nvSpPr>
        <p:spPr>
          <a:xfrm>
            <a:off x="948252" y="6165502"/>
            <a:ext cx="7402882" cy="461665"/>
          </a:xfrm>
          <a:prstGeom prst="rect">
            <a:avLst/>
          </a:prstGeom>
          <a:noFill/>
        </p:spPr>
        <p:txBody>
          <a:bodyPr wrap="square" rtlCol="0">
            <a:spAutoFit/>
          </a:bodyPr>
          <a:lstStyle/>
          <a:p>
            <a:pPr algn="ctr"/>
            <a:r>
              <a:rPr lang="en-GB" sz="2400" b="1" dirty="0">
                <a:solidFill>
                  <a:schemeClr val="bg1"/>
                </a:solidFill>
              </a:rPr>
              <a:t>PREVENTION | PROTECTION | RESPONSE | PEOPLE</a:t>
            </a:r>
          </a:p>
        </p:txBody>
      </p:sp>
    </p:spTree>
    <p:extLst>
      <p:ext uri="{BB962C8B-B14F-4D97-AF65-F5344CB8AC3E}">
        <p14:creationId xmlns:p14="http://schemas.microsoft.com/office/powerpoint/2010/main" val="1935125506"/>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457145" rtl="0" eaLnBrk="1" latinLnBrk="0" hangingPunct="1">
        <a:spcBef>
          <a:spcPct val="0"/>
        </a:spcBef>
        <a:buNone/>
        <a:defRPr sz="4000" b="1" kern="1200">
          <a:solidFill>
            <a:schemeClr val="tx1"/>
          </a:solidFill>
          <a:latin typeface="+mj-lt"/>
          <a:ea typeface="+mj-ea"/>
          <a:cs typeface="Verdana"/>
        </a:defRPr>
      </a:lvl1pPr>
    </p:titleStyle>
    <p:bodyStyle>
      <a:lvl1pPr marL="342859" indent="-342859" algn="l" defTabSz="457145" rtl="0" eaLnBrk="1" latinLnBrk="0" hangingPunct="1">
        <a:spcBef>
          <a:spcPct val="20000"/>
        </a:spcBef>
        <a:buFont typeface="Arial"/>
        <a:buChar char="•"/>
        <a:defRPr sz="2800" kern="1200">
          <a:solidFill>
            <a:srgbClr val="2E373E"/>
          </a:solidFill>
          <a:latin typeface="+mn-lt"/>
          <a:ea typeface="+mn-ea"/>
          <a:cs typeface="Verdana"/>
        </a:defRPr>
      </a:lvl1pPr>
      <a:lvl2pPr marL="742861" indent="-285716" algn="l" defTabSz="457145" rtl="0" eaLnBrk="1" latinLnBrk="0" hangingPunct="1">
        <a:spcBef>
          <a:spcPct val="20000"/>
        </a:spcBef>
        <a:buFont typeface="Arial"/>
        <a:buChar char="–"/>
        <a:defRPr sz="2400" kern="1200">
          <a:solidFill>
            <a:srgbClr val="2E373E"/>
          </a:solidFill>
          <a:latin typeface="+mn-lt"/>
          <a:ea typeface="+mn-ea"/>
          <a:cs typeface="Verdana"/>
        </a:defRPr>
      </a:lvl2pPr>
      <a:lvl3pPr marL="1142863" indent="-228573" algn="l" defTabSz="457145" rtl="0" eaLnBrk="1" latinLnBrk="0" hangingPunct="1">
        <a:spcBef>
          <a:spcPct val="20000"/>
        </a:spcBef>
        <a:buFont typeface="Arial"/>
        <a:buChar char="•"/>
        <a:defRPr sz="2000" kern="1200">
          <a:solidFill>
            <a:srgbClr val="2E373E"/>
          </a:solidFill>
          <a:latin typeface="+mn-lt"/>
          <a:ea typeface="+mn-ea"/>
          <a:cs typeface="Verdana"/>
        </a:defRPr>
      </a:lvl3pPr>
      <a:lvl4pPr marL="1600008" indent="-228573" algn="l" defTabSz="457145" rtl="0" eaLnBrk="1" latinLnBrk="0" hangingPunct="1">
        <a:spcBef>
          <a:spcPct val="20000"/>
        </a:spcBef>
        <a:buFont typeface="Arial"/>
        <a:buChar char="–"/>
        <a:defRPr sz="1800" kern="1200">
          <a:solidFill>
            <a:srgbClr val="2E373E"/>
          </a:solidFill>
          <a:latin typeface="+mn-lt"/>
          <a:ea typeface="+mn-ea"/>
          <a:cs typeface="Verdana"/>
        </a:defRPr>
      </a:lvl4pPr>
      <a:lvl5pPr marL="2057153" indent="-228573" algn="l" defTabSz="457145" rtl="0" eaLnBrk="1" latinLnBrk="0" hangingPunct="1">
        <a:spcBef>
          <a:spcPct val="20000"/>
        </a:spcBef>
        <a:buFont typeface="Arial"/>
        <a:buChar char="»"/>
        <a:defRPr sz="1800" kern="1200">
          <a:solidFill>
            <a:srgbClr val="2E373E"/>
          </a:solidFill>
          <a:latin typeface="+mn-lt"/>
          <a:ea typeface="+mn-ea"/>
          <a:cs typeface="Verdana"/>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D64596-6140-7743-8BE0-E2CAAAA31A73}"/>
              </a:ext>
            </a:extLst>
          </p:cNvPr>
          <p:cNvSpPr/>
          <p:nvPr userDrawn="1"/>
        </p:nvSpPr>
        <p:spPr>
          <a:xfrm>
            <a:off x="0" y="231983"/>
            <a:ext cx="9144000" cy="5626206"/>
          </a:xfrm>
          <a:prstGeom prst="rect">
            <a:avLst/>
          </a:prstGeom>
          <a:gradFill>
            <a:gsLst>
              <a:gs pos="6000">
                <a:srgbClr val="FFFFFF"/>
              </a:gs>
              <a:gs pos="52000">
                <a:srgbClr val="FFFEEB"/>
              </a:gs>
            </a:gsLst>
            <a:lin ang="16200000" scaled="1"/>
          </a:gra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en-US" dirty="0">
              <a:solidFill>
                <a:prstClr val="white"/>
              </a:solidFill>
            </a:endParaRPr>
          </a:p>
        </p:txBody>
      </p:sp>
      <p:sp>
        <p:nvSpPr>
          <p:cNvPr id="2" name="Title Placeholder 1"/>
          <p:cNvSpPr>
            <a:spLocks noGrp="1"/>
          </p:cNvSpPr>
          <p:nvPr>
            <p:ph type="title"/>
          </p:nvPr>
        </p:nvSpPr>
        <p:spPr>
          <a:xfrm>
            <a:off x="205448" y="567892"/>
            <a:ext cx="8728435" cy="733207"/>
          </a:xfrm>
          <a:prstGeom prst="rect">
            <a:avLst/>
          </a:prstGeom>
        </p:spPr>
        <p:txBody>
          <a:bodyPr vert="horz" lIns="91429" tIns="45715" rIns="91429" bIns="45715"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99881" y="1234559"/>
            <a:ext cx="8728435" cy="4435257"/>
          </a:xfrm>
          <a:prstGeom prst="rect">
            <a:avLst/>
          </a:prstGeom>
        </p:spPr>
        <p:txBody>
          <a:bodyPr vert="horz" lIns="91429" tIns="45715" rIns="91429" bIns="4571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p:cNvSpPr txBox="1"/>
          <p:nvPr userDrawn="1"/>
        </p:nvSpPr>
        <p:spPr>
          <a:xfrm>
            <a:off x="0" y="6080559"/>
            <a:ext cx="9144000" cy="777441"/>
          </a:xfrm>
          <a:prstGeom prst="rect">
            <a:avLst/>
          </a:prstGeom>
          <a:solidFill>
            <a:schemeClr val="tx1"/>
          </a:solidFill>
        </p:spPr>
        <p:txBody>
          <a:bodyPr wrap="square" rtlCol="0">
            <a:spAutoFit/>
          </a:bodyPr>
          <a:lstStyle/>
          <a:p>
            <a:endParaRPr lang="en-GB" sz="5400"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080560"/>
            <a:ext cx="615431" cy="631550"/>
          </a:xfrm>
          <a:prstGeom prst="rect">
            <a:avLst/>
          </a:prstGeom>
        </p:spPr>
      </p:pic>
      <p:pic>
        <p:nvPicPr>
          <p:cNvPr id="9" name="Picture 8"/>
          <p:cNvPicPr/>
          <p:nvPr userDrawn="1"/>
        </p:nvPicPr>
        <p:blipFill rotWithShape="1">
          <a:blip r:embed="rId15"/>
          <a:srcRect l="26145" t="74539" r="16544" b="23480"/>
          <a:stretch/>
        </p:blipFill>
        <p:spPr bwMode="auto">
          <a:xfrm>
            <a:off x="0" y="6745276"/>
            <a:ext cx="9144000" cy="127000"/>
          </a:xfrm>
          <a:prstGeom prst="rect">
            <a:avLst/>
          </a:prstGeom>
          <a:ln>
            <a:noFill/>
          </a:ln>
          <a:extLst>
            <a:ext uri="{53640926-AAD7-44D8-BBD7-CCE9431645EC}">
              <a14:shadowObscured xmlns:a14="http://schemas.microsoft.com/office/drawing/2010/main"/>
            </a:ext>
          </a:extLst>
        </p:spPr>
      </p:pic>
      <p:sp>
        <p:nvSpPr>
          <p:cNvPr id="12" name="TextBox 11"/>
          <p:cNvSpPr txBox="1"/>
          <p:nvPr userDrawn="1"/>
        </p:nvSpPr>
        <p:spPr>
          <a:xfrm>
            <a:off x="948252" y="6165502"/>
            <a:ext cx="7402882" cy="461665"/>
          </a:xfrm>
          <a:prstGeom prst="rect">
            <a:avLst/>
          </a:prstGeom>
          <a:noFill/>
        </p:spPr>
        <p:txBody>
          <a:bodyPr wrap="square" rtlCol="0">
            <a:spAutoFit/>
          </a:bodyPr>
          <a:lstStyle/>
          <a:p>
            <a:pPr algn="ctr"/>
            <a:r>
              <a:rPr lang="en-GB" sz="2400" b="1" dirty="0">
                <a:solidFill>
                  <a:schemeClr val="bg1"/>
                </a:solidFill>
              </a:rPr>
              <a:t>PREVENTION | PROTECTION | RESPONSE | PEOPLE</a:t>
            </a:r>
          </a:p>
        </p:txBody>
      </p:sp>
    </p:spTree>
    <p:extLst>
      <p:ext uri="{BB962C8B-B14F-4D97-AF65-F5344CB8AC3E}">
        <p14:creationId xmlns:p14="http://schemas.microsoft.com/office/powerpoint/2010/main" val="2842997680"/>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8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6" r:id="rId12"/>
  </p:sldLayoutIdLst>
  <p:hf hdr="0" ftr="0" dt="0"/>
  <p:txStyles>
    <p:titleStyle>
      <a:lvl1pPr algn="ctr" defTabSz="457145" rtl="0" eaLnBrk="1" latinLnBrk="0" hangingPunct="1">
        <a:spcBef>
          <a:spcPct val="0"/>
        </a:spcBef>
        <a:buNone/>
        <a:defRPr sz="4000" b="1" kern="1200">
          <a:solidFill>
            <a:schemeClr val="tx1"/>
          </a:solidFill>
          <a:latin typeface="+mj-lt"/>
          <a:ea typeface="+mj-ea"/>
          <a:cs typeface="Verdana"/>
        </a:defRPr>
      </a:lvl1pPr>
    </p:titleStyle>
    <p:bodyStyle>
      <a:lvl1pPr marL="342859" indent="-342859" algn="l" defTabSz="457145" rtl="0" eaLnBrk="1" latinLnBrk="0" hangingPunct="1">
        <a:spcBef>
          <a:spcPct val="20000"/>
        </a:spcBef>
        <a:buFont typeface="Arial"/>
        <a:buChar char="•"/>
        <a:defRPr sz="2800" kern="1200">
          <a:solidFill>
            <a:srgbClr val="2E373E"/>
          </a:solidFill>
          <a:latin typeface="+mn-lt"/>
          <a:ea typeface="+mn-ea"/>
          <a:cs typeface="Verdana"/>
        </a:defRPr>
      </a:lvl1pPr>
      <a:lvl2pPr marL="742861" indent="-285716" algn="l" defTabSz="457145" rtl="0" eaLnBrk="1" latinLnBrk="0" hangingPunct="1">
        <a:spcBef>
          <a:spcPct val="20000"/>
        </a:spcBef>
        <a:buFont typeface="Arial"/>
        <a:buChar char="–"/>
        <a:defRPr sz="2400" kern="1200">
          <a:solidFill>
            <a:srgbClr val="2E373E"/>
          </a:solidFill>
          <a:latin typeface="+mn-lt"/>
          <a:ea typeface="+mn-ea"/>
          <a:cs typeface="Verdana"/>
        </a:defRPr>
      </a:lvl2pPr>
      <a:lvl3pPr marL="1142863" indent="-228573" algn="l" defTabSz="457145" rtl="0" eaLnBrk="1" latinLnBrk="0" hangingPunct="1">
        <a:spcBef>
          <a:spcPct val="20000"/>
        </a:spcBef>
        <a:buFont typeface="Arial"/>
        <a:buChar char="•"/>
        <a:defRPr sz="2000" kern="1200">
          <a:solidFill>
            <a:srgbClr val="2E373E"/>
          </a:solidFill>
          <a:latin typeface="+mn-lt"/>
          <a:ea typeface="+mn-ea"/>
          <a:cs typeface="Verdana"/>
        </a:defRPr>
      </a:lvl3pPr>
      <a:lvl4pPr marL="1600008" indent="-228573" algn="l" defTabSz="457145" rtl="0" eaLnBrk="1" latinLnBrk="0" hangingPunct="1">
        <a:spcBef>
          <a:spcPct val="20000"/>
        </a:spcBef>
        <a:buFont typeface="Arial"/>
        <a:buChar char="–"/>
        <a:defRPr sz="1800" kern="1200">
          <a:solidFill>
            <a:srgbClr val="2E373E"/>
          </a:solidFill>
          <a:latin typeface="+mn-lt"/>
          <a:ea typeface="+mn-ea"/>
          <a:cs typeface="Verdana"/>
        </a:defRPr>
      </a:lvl4pPr>
      <a:lvl5pPr marL="2057153" indent="-228573" algn="l" defTabSz="457145" rtl="0" eaLnBrk="1" latinLnBrk="0" hangingPunct="1">
        <a:spcBef>
          <a:spcPct val="20000"/>
        </a:spcBef>
        <a:buFont typeface="Arial"/>
        <a:buChar char="»"/>
        <a:defRPr sz="1800" kern="1200">
          <a:solidFill>
            <a:srgbClr val="2E373E"/>
          </a:solidFill>
          <a:latin typeface="+mn-lt"/>
          <a:ea typeface="+mn-ea"/>
          <a:cs typeface="Verdana"/>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wsfrs/" TargetMode="External"/><Relationship Id="rId2" Type="http://schemas.openxmlformats.org/officeDocument/2006/relationships/hyperlink" Target="https://twitter.com/WestSussexFire" TargetMode="External"/><Relationship Id="rId1" Type="http://schemas.openxmlformats.org/officeDocument/2006/relationships/slideLayout" Target="../slideLayouts/slideLayout2.xml"/><Relationship Id="rId5" Type="http://schemas.openxmlformats.org/officeDocument/2006/relationships/hyperlink" Target="http://www.westsussex.gov.uk/fire" TargetMode="External"/><Relationship Id="rId4" Type="http://schemas.openxmlformats.org/officeDocument/2006/relationships/hyperlink" Target="https://www.instagram.com/westsussexfire/" TargetMode="External"/></Relationships>
</file>

<file path=ppt/slides/_rels/slide3.xml.rels><?xml version="1.0" encoding="UTF-8" standalone="yes" ?><Relationships xmlns="http://schemas.openxmlformats.org/package/2006/relationships"><Relationship Id="rId8" Target="../media/image7.png" Type="http://schemas.openxmlformats.org/officeDocument/2006/relationships/image"/><Relationship Id="rId3" Target="../slideLayouts/slideLayout2.xml" Type="http://schemas.openxmlformats.org/officeDocument/2006/relationships/slideLayout"/><Relationship Id="rId7" Target="file:///G:\Fire%20&amp;%20Rescue\Media\10%20-%20Logos%20and%20Badges\Corporate%20Badges%20and%20Logos\Corporate%20Badges%20and%20Logos\WSFRS%20Large%20Transparent.gif" TargetMode="External" Type="http://schemas.openxmlformats.org/officeDocument/2006/relationships/image"/><Relationship Id="rId2" Target="../media/media1.mp4" Type="http://schemas.openxmlformats.org/officeDocument/2006/relationships/video"/><Relationship Id="rId1" Target="../media/media1.mp4" Type="http://schemas.microsoft.com/office/2007/relationships/media"/><Relationship Id="rId6" Target="../media/image5.gif" Type="http://schemas.openxmlformats.org/officeDocument/2006/relationships/image"/><Relationship Id="rId11" Target="../media/image9.jpeg" Type="http://schemas.openxmlformats.org/officeDocument/2006/relationships/image"/><Relationship Id="rId5" Target="file:///G:\Fire%20&amp;%20Rescue\Media\10%20-%20Logos%20and%20Badges\Corporate%20Badges%20and%20Logos\WSFRS.jpg" TargetMode="External" Type="http://schemas.openxmlformats.org/officeDocument/2006/relationships/image"/><Relationship Id="rId10" Target="../media/image8.png" Type="http://schemas.openxmlformats.org/officeDocument/2006/relationships/image"/><Relationship Id="rId4" Target="../media/image6.jpeg" Type="http://schemas.openxmlformats.org/officeDocument/2006/relationships/image"/><Relationship Id="rId9" Target="mailto:FRSMedia@westsussex.gov.uk" TargetMode="External" Type="http://schemas.openxmlformats.org/officeDocument/2006/relationships/hyperlink"/></Relationships>
</file>

<file path=ppt/slides/_rels/slide4.xml.rels><?xml version="1.0" encoding="UTF-8" standalone="yes"?>
<Relationships xmlns="http://schemas.openxmlformats.org/package/2006/relationships"><Relationship Id="rId2" Type="http://schemas.openxmlformats.org/officeDocument/2006/relationships/hyperlink" Target="http://www.westsussex.gov.uk/fi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84632" y="1343526"/>
            <a:ext cx="184666" cy="369332"/>
          </a:xfrm>
          <a:prstGeom prst="rect">
            <a:avLst/>
          </a:prstGeom>
          <a:noFill/>
        </p:spPr>
        <p:txBody>
          <a:bodyPr wrap="none" rtlCol="0">
            <a:spAutoFit/>
          </a:bodyPr>
          <a:lstStyle/>
          <a:p>
            <a:endParaRPr lang="en-US" dirty="0"/>
          </a:p>
        </p:txBody>
      </p:sp>
      <p:pic>
        <p:nvPicPr>
          <p:cNvPr id="6" name="Picture 5" descr="A picture containing background pattern&#10;&#10;Description automatically generated">
            <a:extLst>
              <a:ext uri="{FF2B5EF4-FFF2-40B4-BE49-F238E27FC236}">
                <a16:creationId xmlns:a16="http://schemas.microsoft.com/office/drawing/2014/main" id="{F09F06E3-B5D6-429B-8FBD-9016A55ED556}"/>
              </a:ext>
            </a:extLst>
          </p:cNvPr>
          <p:cNvPicPr>
            <a:picLocks noChangeAspect="1"/>
          </p:cNvPicPr>
          <p:nvPr/>
        </p:nvPicPr>
        <p:blipFill>
          <a:blip r:embed="rId2"/>
          <a:stretch>
            <a:fillRect/>
          </a:stretch>
        </p:blipFill>
        <p:spPr>
          <a:xfrm>
            <a:off x="6905896" y="234931"/>
            <a:ext cx="2238104" cy="2479693"/>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CAA050CD-CE0D-4627-BC0B-F455F74327A4}"/>
              </a:ext>
            </a:extLst>
          </p:cNvPr>
          <p:cNvPicPr>
            <a:picLocks noChangeAspect="1"/>
          </p:cNvPicPr>
          <p:nvPr/>
        </p:nvPicPr>
        <p:blipFill>
          <a:blip r:embed="rId3"/>
          <a:stretch>
            <a:fillRect/>
          </a:stretch>
        </p:blipFill>
        <p:spPr>
          <a:xfrm>
            <a:off x="7702979" y="355546"/>
            <a:ext cx="1317195" cy="1357312"/>
          </a:xfrm>
          <a:prstGeom prst="rect">
            <a:avLst/>
          </a:prstGeom>
        </p:spPr>
      </p:pic>
      <p:sp>
        <p:nvSpPr>
          <p:cNvPr id="7" name="TextBox 6"/>
          <p:cNvSpPr txBox="1"/>
          <p:nvPr/>
        </p:nvSpPr>
        <p:spPr>
          <a:xfrm>
            <a:off x="543761" y="2714624"/>
            <a:ext cx="8400213" cy="4832092"/>
          </a:xfrm>
          <a:prstGeom prst="rect">
            <a:avLst/>
          </a:prstGeom>
          <a:noFill/>
        </p:spPr>
        <p:txBody>
          <a:bodyPr wrap="square" rtlCol="0">
            <a:spAutoFit/>
          </a:bodyPr>
          <a:lstStyle/>
          <a:p>
            <a:r>
              <a:rPr lang="en-GB" sz="2000" dirty="0">
                <a:solidFill>
                  <a:schemeClr val="tx1">
                    <a:lumMod val="85000"/>
                    <a:lumOff val="15000"/>
                  </a:schemeClr>
                </a:solidFill>
                <a:latin typeface="+mj-lt"/>
                <a:cs typeface="Verdana"/>
              </a:rPr>
              <a:t>West Sussex Fire &amp; Rescue Service is recruiting wholetime (full-time) firefighters. Applications open on Friday 5 March 2021.</a:t>
            </a:r>
          </a:p>
          <a:p>
            <a:endParaRPr lang="en-GB" sz="2000" dirty="0">
              <a:solidFill>
                <a:schemeClr val="tx1">
                  <a:lumMod val="85000"/>
                  <a:lumOff val="15000"/>
                </a:schemeClr>
              </a:solidFill>
              <a:latin typeface="+mj-lt"/>
              <a:cs typeface="Verdana"/>
            </a:endParaRPr>
          </a:p>
          <a:p>
            <a:r>
              <a:rPr lang="en-GB" sz="2000" dirty="0">
                <a:solidFill>
                  <a:schemeClr val="tx1">
                    <a:lumMod val="85000"/>
                    <a:lumOff val="15000"/>
                  </a:schemeClr>
                </a:solidFill>
                <a:latin typeface="+mj-lt"/>
                <a:cs typeface="Verdana"/>
              </a:rPr>
              <a:t>This toolkit includes:</a:t>
            </a:r>
          </a:p>
          <a:p>
            <a:pPr marL="457200" indent="-457200">
              <a:buFont typeface="Arial" panose="020B0604020202020204" pitchFamily="34" charset="0"/>
              <a:buChar char="•"/>
            </a:pPr>
            <a:r>
              <a:rPr lang="en-GB" sz="2000" dirty="0">
                <a:solidFill>
                  <a:schemeClr val="tx1">
                    <a:lumMod val="85000"/>
                    <a:lumOff val="15000"/>
                  </a:schemeClr>
                </a:solidFill>
                <a:latin typeface="+mj-lt"/>
                <a:cs typeface="Verdana"/>
              </a:rPr>
              <a:t>Social media posts</a:t>
            </a:r>
          </a:p>
          <a:p>
            <a:pPr marL="457200" indent="-457200">
              <a:buFont typeface="Arial" panose="020B0604020202020204" pitchFamily="34" charset="0"/>
              <a:buChar char="•"/>
            </a:pPr>
            <a:r>
              <a:rPr lang="en-GB" sz="2000" dirty="0">
                <a:solidFill>
                  <a:schemeClr val="tx1">
                    <a:lumMod val="85000"/>
                    <a:lumOff val="15000"/>
                  </a:schemeClr>
                </a:solidFill>
                <a:latin typeface="+mj-lt"/>
                <a:cs typeface="Verdana"/>
              </a:rPr>
              <a:t>Logos</a:t>
            </a:r>
          </a:p>
          <a:p>
            <a:pPr marL="457200" indent="-457200">
              <a:buFont typeface="Arial" panose="020B0604020202020204" pitchFamily="34" charset="0"/>
              <a:buChar char="•"/>
            </a:pPr>
            <a:r>
              <a:rPr lang="en-GB" sz="2000" dirty="0">
                <a:solidFill>
                  <a:schemeClr val="tx1">
                    <a:lumMod val="85000"/>
                    <a:lumOff val="15000"/>
                  </a:schemeClr>
                </a:solidFill>
                <a:cs typeface="Verdana"/>
              </a:rPr>
              <a:t>Images</a:t>
            </a:r>
            <a:endParaRPr lang="en-GB" sz="2000" dirty="0">
              <a:solidFill>
                <a:schemeClr val="tx1">
                  <a:lumMod val="85000"/>
                  <a:lumOff val="15000"/>
                </a:schemeClr>
              </a:solidFill>
              <a:latin typeface="+mj-lt"/>
              <a:cs typeface="Verdana"/>
            </a:endParaRPr>
          </a:p>
          <a:p>
            <a:pPr marL="457200" indent="-457200">
              <a:buFont typeface="Arial" panose="020B0604020202020204" pitchFamily="34" charset="0"/>
              <a:buChar char="•"/>
            </a:pPr>
            <a:r>
              <a:rPr lang="en-GB" sz="2000" dirty="0">
                <a:solidFill>
                  <a:schemeClr val="tx1">
                    <a:lumMod val="85000"/>
                    <a:lumOff val="15000"/>
                  </a:schemeClr>
                </a:solidFill>
                <a:latin typeface="+mj-lt"/>
                <a:cs typeface="Verdana"/>
              </a:rPr>
              <a:t>Generic article</a:t>
            </a:r>
          </a:p>
          <a:p>
            <a:pPr marL="457200" indent="-457200">
              <a:buFont typeface="Arial" panose="020B0604020202020204" pitchFamily="34" charset="0"/>
              <a:buChar char="•"/>
            </a:pPr>
            <a:endParaRPr lang="en-GB" sz="2000" dirty="0">
              <a:solidFill>
                <a:schemeClr val="tx1">
                  <a:lumMod val="85000"/>
                  <a:lumOff val="15000"/>
                </a:schemeClr>
              </a:solidFill>
              <a:latin typeface="+mj-lt"/>
              <a:cs typeface="Verdana"/>
            </a:endParaRPr>
          </a:p>
          <a:p>
            <a:pPr marL="457200" indent="-457200">
              <a:buFont typeface="Arial" panose="020B0604020202020204" pitchFamily="34" charset="0"/>
              <a:buChar char="•"/>
            </a:pPr>
            <a:endParaRPr lang="en-GB" sz="2000" dirty="0">
              <a:solidFill>
                <a:schemeClr val="tx1">
                  <a:lumMod val="85000"/>
                  <a:lumOff val="15000"/>
                </a:schemeClr>
              </a:solidFill>
              <a:latin typeface="+mj-lt"/>
              <a:cs typeface="Verdana"/>
            </a:endParaRPr>
          </a:p>
          <a:p>
            <a:pPr marL="457200" indent="-457200">
              <a:buFont typeface="Arial" panose="020B0604020202020204" pitchFamily="34" charset="0"/>
              <a:buChar char="•"/>
            </a:pPr>
            <a:endParaRPr lang="en-GB" sz="2000" dirty="0">
              <a:solidFill>
                <a:schemeClr val="tx1">
                  <a:lumMod val="85000"/>
                  <a:lumOff val="15000"/>
                </a:schemeClr>
              </a:solidFill>
              <a:latin typeface="+mj-lt"/>
              <a:cs typeface="Verdana"/>
            </a:endParaRPr>
          </a:p>
          <a:p>
            <a:pPr algn="ctr"/>
            <a:endParaRPr lang="en-GB" sz="4400" b="1" dirty="0">
              <a:solidFill>
                <a:schemeClr val="tx1">
                  <a:lumMod val="85000"/>
                  <a:lumOff val="15000"/>
                </a:schemeClr>
              </a:solidFill>
              <a:latin typeface="+mj-lt"/>
              <a:cs typeface="Verdana"/>
            </a:endParaRPr>
          </a:p>
          <a:p>
            <a:pPr algn="ctr"/>
            <a:endParaRPr lang="en-GB" sz="4400" b="1" dirty="0">
              <a:solidFill>
                <a:schemeClr val="tx1">
                  <a:lumMod val="85000"/>
                  <a:lumOff val="15000"/>
                </a:schemeClr>
              </a:solidFill>
              <a:latin typeface="+mj-lt"/>
              <a:cs typeface="Verdana"/>
            </a:endParaRPr>
          </a:p>
        </p:txBody>
      </p:sp>
      <p:sp>
        <p:nvSpPr>
          <p:cNvPr id="8" name="TextBox 7">
            <a:extLst>
              <a:ext uri="{FF2B5EF4-FFF2-40B4-BE49-F238E27FC236}">
                <a16:creationId xmlns:a16="http://schemas.microsoft.com/office/drawing/2014/main" id="{86996FFF-155B-4581-B52C-4FCFD6B4F397}"/>
              </a:ext>
            </a:extLst>
          </p:cNvPr>
          <p:cNvSpPr txBox="1"/>
          <p:nvPr/>
        </p:nvSpPr>
        <p:spPr>
          <a:xfrm>
            <a:off x="1103288" y="852576"/>
            <a:ext cx="6921660" cy="1446550"/>
          </a:xfrm>
          <a:prstGeom prst="rect">
            <a:avLst/>
          </a:prstGeom>
          <a:noFill/>
        </p:spPr>
        <p:txBody>
          <a:bodyPr wrap="square" rtlCol="0">
            <a:spAutoFit/>
          </a:bodyPr>
          <a:lstStyle/>
          <a:p>
            <a:pPr algn="ctr"/>
            <a:r>
              <a:rPr lang="en-GB" sz="4400" b="1" dirty="0">
                <a:solidFill>
                  <a:schemeClr val="tx1">
                    <a:lumMod val="85000"/>
                    <a:lumOff val="15000"/>
                  </a:schemeClr>
                </a:solidFill>
                <a:latin typeface="+mj-lt"/>
                <a:cs typeface="Verdana"/>
              </a:rPr>
              <a:t>Firefighter recruitment toolkit</a:t>
            </a:r>
          </a:p>
        </p:txBody>
      </p:sp>
    </p:spTree>
    <p:extLst>
      <p:ext uri="{BB962C8B-B14F-4D97-AF65-F5344CB8AC3E}">
        <p14:creationId xmlns:p14="http://schemas.microsoft.com/office/powerpoint/2010/main" val="154495516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91B2A-7083-44E5-9065-4F1184591355}"/>
              </a:ext>
            </a:extLst>
          </p:cNvPr>
          <p:cNvSpPr>
            <a:spLocks noGrp="1"/>
          </p:cNvSpPr>
          <p:nvPr>
            <p:ph idx="1"/>
          </p:nvPr>
        </p:nvSpPr>
        <p:spPr>
          <a:xfrm>
            <a:off x="98832" y="1339849"/>
            <a:ext cx="8847501" cy="5032376"/>
          </a:xfrm>
        </p:spPr>
        <p:txBody>
          <a:bodyPr>
            <a:normAutofit fontScale="55000" lnSpcReduction="20000"/>
          </a:bodyPr>
          <a:lstStyle/>
          <a:p>
            <a:pPr marL="0" indent="0">
              <a:buNone/>
            </a:pPr>
            <a:r>
              <a:rPr lang="en-GB" sz="2900" dirty="0"/>
              <a:t>We would be delighted if you shared our messaging from our </a:t>
            </a:r>
            <a:r>
              <a:rPr lang="en-GB" sz="2900" dirty="0">
                <a:hlinkClick r:id="rId2"/>
              </a:rPr>
              <a:t>Twitter</a:t>
            </a:r>
            <a:r>
              <a:rPr lang="en-GB" sz="2900" dirty="0"/>
              <a:t>, </a:t>
            </a:r>
            <a:r>
              <a:rPr lang="en-GB" sz="2900" dirty="0">
                <a:hlinkClick r:id="rId3"/>
              </a:rPr>
              <a:t>Facebook</a:t>
            </a:r>
            <a:r>
              <a:rPr lang="en-GB" sz="2900" dirty="0"/>
              <a:t> and </a:t>
            </a:r>
            <a:r>
              <a:rPr lang="en-GB" sz="2900" dirty="0">
                <a:hlinkClick r:id="rId4"/>
              </a:rPr>
              <a:t>Instagram</a:t>
            </a:r>
            <a:r>
              <a:rPr lang="en-GB" sz="2900" dirty="0"/>
              <a:t> accounts.</a:t>
            </a:r>
          </a:p>
          <a:p>
            <a:pPr marL="0" indent="0">
              <a:buNone/>
            </a:pPr>
            <a:endParaRPr lang="en-GB" sz="2900" dirty="0"/>
          </a:p>
          <a:p>
            <a:pPr marL="0" indent="0">
              <a:buNone/>
            </a:pPr>
            <a:r>
              <a:rPr lang="en-GB" sz="2900" dirty="0"/>
              <a:t>Below are some social media posts that you can use to promote our firefighter recruitment. Thank you for sharing our messages. </a:t>
            </a:r>
          </a:p>
          <a:p>
            <a:pPr marL="0" indent="0">
              <a:buNone/>
            </a:pPr>
            <a:endParaRPr lang="en-GB" sz="2900" dirty="0"/>
          </a:p>
          <a:p>
            <a:pPr marL="0" indent="0">
              <a:buNone/>
            </a:pPr>
            <a:r>
              <a:rPr lang="en-GB" sz="2900" b="1" dirty="0"/>
              <a:t>Example:</a:t>
            </a:r>
          </a:p>
          <a:p>
            <a:pPr marL="0" indent="0">
              <a:buNone/>
            </a:pPr>
            <a:endParaRPr lang="en-GB" sz="2900" b="1" dirty="0"/>
          </a:p>
          <a:p>
            <a:pPr marL="0" indent="0">
              <a:buNone/>
            </a:pPr>
            <a:r>
              <a:rPr lang="en-GB" sz="2900" dirty="0"/>
              <a:t>West Sussex Fire and Rescue Service is recruiting for the hottest job in the county! To find out more about their current firefighter recruitment process, visit </a:t>
            </a:r>
            <a:r>
              <a:rPr lang="en-GB" sz="2900" dirty="0">
                <a:hlinkClick r:id="rId5"/>
              </a:rPr>
              <a:t>www.westsussex.gov.uk/fire</a:t>
            </a:r>
            <a:r>
              <a:rPr lang="en-GB" sz="2900" dirty="0"/>
              <a:t>. Good luck everyone! </a:t>
            </a:r>
          </a:p>
          <a:p>
            <a:pPr marL="0" indent="0">
              <a:buNone/>
            </a:pPr>
            <a:r>
              <a:rPr lang="en-GB" sz="2900" dirty="0"/>
              <a:t> ---</a:t>
            </a:r>
          </a:p>
          <a:p>
            <a:pPr marL="0" indent="0">
              <a:buNone/>
            </a:pPr>
            <a:r>
              <a:rPr lang="en-GB" sz="2900" dirty="0"/>
              <a:t>Looking for a new job where no two days are the same? Apply now to be a firefighter at West Sussex Fire and Rescue Service! </a:t>
            </a:r>
            <a:r>
              <a:rPr lang="en-GB" sz="2900" dirty="0">
                <a:hlinkClick r:id="rId5"/>
              </a:rPr>
              <a:t>www.westsussex.gov.uk/fire</a:t>
            </a:r>
            <a:r>
              <a:rPr lang="en-GB" sz="2900" dirty="0"/>
              <a:t> </a:t>
            </a:r>
          </a:p>
          <a:p>
            <a:pPr marL="0" indent="0">
              <a:buNone/>
            </a:pPr>
            <a:r>
              <a:rPr lang="en-GB" sz="2900" dirty="0"/>
              <a:t>---</a:t>
            </a:r>
          </a:p>
          <a:p>
            <a:pPr marL="0" indent="0">
              <a:buNone/>
            </a:pPr>
            <a:r>
              <a:rPr lang="en-GB" sz="2900" dirty="0"/>
              <a:t>Exciting news! West Sussex Fire and Rescue Service is recruiting for firefighters to join their service! </a:t>
            </a:r>
          </a:p>
          <a:p>
            <a:pPr marL="0" indent="0">
              <a:buNone/>
            </a:pPr>
            <a:endParaRPr lang="en-GB" sz="2900" dirty="0"/>
          </a:p>
          <a:p>
            <a:pPr marL="0" indent="0">
              <a:buNone/>
            </a:pPr>
            <a:r>
              <a:rPr lang="en-GB" sz="2900" dirty="0"/>
              <a:t>If you like the idea of helping people in their time of need and working closely with the local community, then apply today: </a:t>
            </a:r>
            <a:r>
              <a:rPr lang="en-GB" sz="2900" dirty="0">
                <a:hlinkClick r:id="rId5"/>
              </a:rPr>
              <a:t>www.westsussex.gov.uk/fire</a:t>
            </a:r>
            <a:r>
              <a:rPr lang="en-GB" sz="2900" dirty="0"/>
              <a:t>. </a:t>
            </a:r>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dirty="0"/>
          </a:p>
          <a:p>
            <a:pPr marL="0" indent="0">
              <a:buNone/>
            </a:pPr>
            <a:endParaRPr lang="en-GB" dirty="0"/>
          </a:p>
          <a:p>
            <a:pPr marL="0" indent="0">
              <a:buNone/>
            </a:pPr>
            <a:endParaRPr lang="en-GB" dirty="0"/>
          </a:p>
        </p:txBody>
      </p:sp>
      <p:sp>
        <p:nvSpPr>
          <p:cNvPr id="5" name="Title 1">
            <a:extLst>
              <a:ext uri="{FF2B5EF4-FFF2-40B4-BE49-F238E27FC236}">
                <a16:creationId xmlns:a16="http://schemas.microsoft.com/office/drawing/2014/main" id="{48234CFA-9A6E-4879-B639-30AE8C3A7280}"/>
              </a:ext>
            </a:extLst>
          </p:cNvPr>
          <p:cNvSpPr>
            <a:spLocks noGrp="1"/>
          </p:cNvSpPr>
          <p:nvPr>
            <p:ph type="title"/>
          </p:nvPr>
        </p:nvSpPr>
        <p:spPr>
          <a:xfrm>
            <a:off x="98833" y="323471"/>
            <a:ext cx="8946334" cy="838334"/>
          </a:xfrm>
        </p:spPr>
        <p:txBody>
          <a:bodyPr>
            <a:normAutofit/>
          </a:bodyPr>
          <a:lstStyle/>
          <a:p>
            <a:r>
              <a:rPr lang="en-GB" sz="3200" dirty="0"/>
              <a:t>Social media posts</a:t>
            </a:r>
          </a:p>
        </p:txBody>
      </p:sp>
    </p:spTree>
    <p:extLst>
      <p:ext uri="{BB962C8B-B14F-4D97-AF65-F5344CB8AC3E}">
        <p14:creationId xmlns:p14="http://schemas.microsoft.com/office/powerpoint/2010/main" val="40916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91B2A-7083-44E5-9065-4F1184591355}"/>
              </a:ext>
            </a:extLst>
          </p:cNvPr>
          <p:cNvSpPr>
            <a:spLocks noGrp="1"/>
          </p:cNvSpPr>
          <p:nvPr>
            <p:ph idx="1"/>
          </p:nvPr>
        </p:nvSpPr>
        <p:spPr>
          <a:xfrm>
            <a:off x="98833" y="532436"/>
            <a:ext cx="8946334" cy="5163760"/>
          </a:xfrm>
        </p:spPr>
        <p:txBody>
          <a:bodyPr>
            <a:normAutofit/>
          </a:bodyPr>
          <a:lstStyle/>
          <a:p>
            <a:pPr marL="0" indent="0">
              <a:buNone/>
            </a:pPr>
            <a:r>
              <a:rPr lang="en-GB" b="1" dirty="0"/>
              <a:t>WSFRS logos</a:t>
            </a:r>
            <a:r>
              <a:rPr lang="en-GB" dirty="0"/>
              <a:t>: </a:t>
            </a:r>
            <a:r>
              <a:rPr lang="en-GB" sz="2000" dirty="0"/>
              <a:t>1x white background 1x transparent background</a:t>
            </a:r>
          </a:p>
          <a:p>
            <a:pPr marL="0" indent="0">
              <a:buNone/>
            </a:pPr>
            <a:endParaRPr lang="en-GB" dirty="0"/>
          </a:p>
          <a:p>
            <a:pPr marL="0" indent="0">
              <a:buNone/>
            </a:pPr>
            <a:endParaRPr lang="en-GB" dirty="0"/>
          </a:p>
          <a:p>
            <a:pPr marL="0" indent="0">
              <a:buNone/>
            </a:pPr>
            <a:endParaRPr lang="en-GB" dirty="0"/>
          </a:p>
          <a:p>
            <a:pPr marL="0" indent="0">
              <a:buNone/>
            </a:pPr>
            <a:r>
              <a:rPr lang="en-GB" b="1" dirty="0"/>
              <a:t>Images and video</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p:txBody>
      </p:sp>
      <p:pic>
        <p:nvPicPr>
          <p:cNvPr id="6" name="Picture 5" descr="Diagram&#10;&#10;Description automatically generated">
            <a:extLst>
              <a:ext uri="{FF2B5EF4-FFF2-40B4-BE49-F238E27FC236}">
                <a16:creationId xmlns:a16="http://schemas.microsoft.com/office/drawing/2014/main" id="{7C7A0B72-46A2-40CB-B3B7-1D269A45952F}"/>
              </a:ext>
            </a:extLst>
          </p:cNvPr>
          <p:cNvPicPr>
            <a:picLocks noChangeAspect="1"/>
          </p:cNvPicPr>
          <p:nvPr/>
        </p:nvPicPr>
        <p:blipFill>
          <a:blip r:embed="rId4" r:link="rId5"/>
          <a:stretch>
            <a:fillRect/>
          </a:stretch>
        </p:blipFill>
        <p:spPr>
          <a:xfrm>
            <a:off x="231648" y="1120974"/>
            <a:ext cx="1801368" cy="1856232"/>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48825C78-C21D-4AC7-85FD-38A0B4B43013}"/>
              </a:ext>
            </a:extLst>
          </p:cNvPr>
          <p:cNvPicPr>
            <a:picLocks noChangeAspect="1"/>
          </p:cNvPicPr>
          <p:nvPr/>
        </p:nvPicPr>
        <p:blipFill>
          <a:blip r:embed="rId6" r:link="rId7"/>
          <a:stretch>
            <a:fillRect/>
          </a:stretch>
        </p:blipFill>
        <p:spPr>
          <a:xfrm>
            <a:off x="2165831" y="1078731"/>
            <a:ext cx="1883357" cy="1940718"/>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B07E82A5-5C15-4159-816E-D981E72B2540}"/>
              </a:ext>
            </a:extLst>
          </p:cNvPr>
          <p:cNvPicPr>
            <a:picLocks noChangeAspect="1"/>
          </p:cNvPicPr>
          <p:nvPr/>
        </p:nvPicPr>
        <p:blipFill>
          <a:blip r:embed="rId8"/>
          <a:stretch>
            <a:fillRect/>
          </a:stretch>
        </p:blipFill>
        <p:spPr>
          <a:xfrm>
            <a:off x="98833" y="3565743"/>
            <a:ext cx="2486025" cy="2213929"/>
          </a:xfrm>
          <a:prstGeom prst="rect">
            <a:avLst/>
          </a:prstGeom>
        </p:spPr>
      </p:pic>
      <p:sp>
        <p:nvSpPr>
          <p:cNvPr id="11" name="TextBox 10">
            <a:extLst>
              <a:ext uri="{FF2B5EF4-FFF2-40B4-BE49-F238E27FC236}">
                <a16:creationId xmlns:a16="http://schemas.microsoft.com/office/drawing/2014/main" id="{9CB7116C-5D95-44E4-9E36-5EF44877B881}"/>
              </a:ext>
            </a:extLst>
          </p:cNvPr>
          <p:cNvSpPr txBox="1"/>
          <p:nvPr/>
        </p:nvSpPr>
        <p:spPr>
          <a:xfrm>
            <a:off x="4938068" y="1399211"/>
            <a:ext cx="3974284" cy="1815882"/>
          </a:xfrm>
          <a:prstGeom prst="rect">
            <a:avLst/>
          </a:prstGeom>
          <a:noFill/>
        </p:spPr>
        <p:txBody>
          <a:bodyPr wrap="square" rtlCol="0">
            <a:spAutoFit/>
          </a:bodyPr>
          <a:lstStyle/>
          <a:p>
            <a:pPr algn="r"/>
            <a:r>
              <a:rPr lang="en-GB" sz="1600" dirty="0"/>
              <a:t>To save the images, right-click and press ‘Save as Picture’. </a:t>
            </a:r>
          </a:p>
          <a:p>
            <a:endParaRPr lang="en-GB" sz="1600" dirty="0"/>
          </a:p>
          <a:p>
            <a:pPr algn="r"/>
            <a:r>
              <a:rPr lang="en-GB" sz="1600" dirty="0"/>
              <a:t>If you have any trouble downloading the images, please contact: </a:t>
            </a:r>
            <a:r>
              <a:rPr lang="en-GB" sz="1600" dirty="0">
                <a:hlinkClick r:id="rId9"/>
              </a:rPr>
              <a:t>FRSMedia@westsussex.gov.uk </a:t>
            </a:r>
            <a:endParaRPr lang="en-GB" sz="1600" dirty="0"/>
          </a:p>
          <a:p>
            <a:endParaRPr lang="en-GB" sz="1600" dirty="0"/>
          </a:p>
        </p:txBody>
      </p:sp>
      <p:pic>
        <p:nvPicPr>
          <p:cNvPr id="14" name="Picture 13" descr="Graphical user interface&#10;&#10;Description automatically generated">
            <a:extLst>
              <a:ext uri="{FF2B5EF4-FFF2-40B4-BE49-F238E27FC236}">
                <a16:creationId xmlns:a16="http://schemas.microsoft.com/office/drawing/2014/main" id="{EEB3C414-75B3-42F5-9F0C-D0EC0C22C412}"/>
              </a:ext>
            </a:extLst>
          </p:cNvPr>
          <p:cNvPicPr>
            <a:picLocks noChangeAspect="1"/>
          </p:cNvPicPr>
          <p:nvPr/>
        </p:nvPicPr>
        <p:blipFill>
          <a:blip r:embed="rId10"/>
          <a:stretch>
            <a:fillRect/>
          </a:stretch>
        </p:blipFill>
        <p:spPr>
          <a:xfrm>
            <a:off x="2584858" y="3563332"/>
            <a:ext cx="2478062" cy="2213930"/>
          </a:xfrm>
          <a:prstGeom prst="rect">
            <a:avLst/>
          </a:prstGeom>
        </p:spPr>
      </p:pic>
      <p:pic>
        <p:nvPicPr>
          <p:cNvPr id="16" name="Untitled design-3">
            <a:hlinkClick r:id="" action="ppaction://media"/>
            <a:extLst>
              <a:ext uri="{FF2B5EF4-FFF2-40B4-BE49-F238E27FC236}">
                <a16:creationId xmlns:a16="http://schemas.microsoft.com/office/drawing/2014/main" id="{BB3E866E-5F30-4657-8F14-1C06923B51EE}"/>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5169715" y="3565743"/>
            <a:ext cx="2213929" cy="2213929"/>
          </a:xfrm>
          <a:prstGeom prst="rect">
            <a:avLst/>
          </a:prstGeom>
        </p:spPr>
      </p:pic>
    </p:spTree>
    <p:extLst>
      <p:ext uri="{BB962C8B-B14F-4D97-AF65-F5344CB8AC3E}">
        <p14:creationId xmlns:p14="http://schemas.microsoft.com/office/powerpoint/2010/main" val="30127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9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91B2A-7083-44E5-9065-4F1184591355}"/>
              </a:ext>
            </a:extLst>
          </p:cNvPr>
          <p:cNvSpPr>
            <a:spLocks noGrp="1"/>
          </p:cNvSpPr>
          <p:nvPr>
            <p:ph idx="1"/>
          </p:nvPr>
        </p:nvSpPr>
        <p:spPr>
          <a:xfrm>
            <a:off x="98832" y="1435101"/>
            <a:ext cx="8847501" cy="4178622"/>
          </a:xfrm>
        </p:spPr>
        <p:txBody>
          <a:bodyPr>
            <a:normAutofit fontScale="92500"/>
          </a:bodyPr>
          <a:lstStyle/>
          <a:p>
            <a:pPr marL="0" indent="0">
              <a:buNone/>
            </a:pPr>
            <a:r>
              <a:rPr lang="en-GB" sz="2000" dirty="0"/>
              <a:t>The ‘hottest’ job in West Sussex opens for recruitment on Friday 5 March. West Sussex Fire &amp; Rescue Service is looking to recruit wholetime firefighters.</a:t>
            </a:r>
          </a:p>
          <a:p>
            <a:pPr marL="0" indent="0">
              <a:buNone/>
            </a:pPr>
            <a:endParaRPr lang="en-GB" sz="2000" dirty="0"/>
          </a:p>
          <a:p>
            <a:pPr marL="0" indent="0">
              <a:buNone/>
            </a:pPr>
            <a:r>
              <a:rPr lang="en-GB" sz="2000" dirty="0"/>
              <a:t>The service looking to attract a varied pool of potential applicants and pick the best candidates from all backgrounds and walks of life.</a:t>
            </a:r>
          </a:p>
          <a:p>
            <a:pPr marL="0" indent="0">
              <a:buNone/>
            </a:pPr>
            <a:endParaRPr lang="en-GB" sz="2000" dirty="0"/>
          </a:p>
          <a:p>
            <a:pPr marL="0" indent="0">
              <a:buNone/>
            </a:pPr>
            <a:r>
              <a:rPr lang="en-GB" sz="2000" dirty="0"/>
              <a:t>The fire service has worked hard to remove historic barriers that may have previously prevented people from applying and wants to attract more women and people of different races and backgrounds to realise the fire service is a great place to work.</a:t>
            </a:r>
          </a:p>
          <a:p>
            <a:pPr marL="0" indent="0">
              <a:buNone/>
            </a:pPr>
            <a:endParaRPr lang="en-GB" sz="2000" dirty="0"/>
          </a:p>
          <a:p>
            <a:pPr marL="0" indent="0">
              <a:buNone/>
            </a:pPr>
            <a:r>
              <a:rPr lang="en-GB" sz="2000" dirty="0"/>
              <a:t>You can apply at: </a:t>
            </a:r>
            <a:r>
              <a:rPr lang="en-GB" sz="2000" dirty="0">
                <a:hlinkClick r:id="rId2"/>
              </a:rPr>
              <a:t>www.westsussex.gov.uk/fire</a:t>
            </a:r>
            <a:r>
              <a:rPr lang="en-GB" sz="2000" dirty="0"/>
              <a:t>. </a:t>
            </a:r>
          </a:p>
          <a:p>
            <a:pPr marL="0" indent="0">
              <a:buNone/>
            </a:pPr>
            <a:r>
              <a:rPr lang="en-GB" sz="2800" dirty="0"/>
              <a:t> </a:t>
            </a:r>
          </a:p>
          <a:p>
            <a:pPr marL="0" indent="0">
              <a:buNone/>
            </a:pPr>
            <a:endParaRPr lang="en-GB" sz="2800" dirty="0"/>
          </a:p>
          <a:p>
            <a:pPr marL="0" indent="0">
              <a:buNone/>
            </a:pPr>
            <a:endParaRPr lang="en-GB" dirty="0"/>
          </a:p>
          <a:p>
            <a:pPr marL="0" indent="0">
              <a:buNone/>
            </a:pPr>
            <a:endParaRPr lang="en-GB" dirty="0"/>
          </a:p>
          <a:p>
            <a:pPr marL="0" indent="0">
              <a:buNone/>
            </a:pPr>
            <a:endParaRPr lang="en-GB" dirty="0"/>
          </a:p>
        </p:txBody>
      </p:sp>
      <p:sp>
        <p:nvSpPr>
          <p:cNvPr id="5" name="Title 1">
            <a:extLst>
              <a:ext uri="{FF2B5EF4-FFF2-40B4-BE49-F238E27FC236}">
                <a16:creationId xmlns:a16="http://schemas.microsoft.com/office/drawing/2014/main" id="{48234CFA-9A6E-4879-B639-30AE8C3A7280}"/>
              </a:ext>
            </a:extLst>
          </p:cNvPr>
          <p:cNvSpPr>
            <a:spLocks noGrp="1"/>
          </p:cNvSpPr>
          <p:nvPr>
            <p:ph type="title"/>
          </p:nvPr>
        </p:nvSpPr>
        <p:spPr>
          <a:xfrm>
            <a:off x="98833" y="323471"/>
            <a:ext cx="8946334" cy="838334"/>
          </a:xfrm>
        </p:spPr>
        <p:txBody>
          <a:bodyPr>
            <a:normAutofit/>
          </a:bodyPr>
          <a:lstStyle/>
          <a:p>
            <a:r>
              <a:rPr lang="en-GB" sz="3200" dirty="0"/>
              <a:t>Generic article</a:t>
            </a:r>
          </a:p>
        </p:txBody>
      </p:sp>
    </p:spTree>
    <p:extLst>
      <p:ext uri="{BB962C8B-B14F-4D97-AF65-F5344CB8AC3E}">
        <p14:creationId xmlns:p14="http://schemas.microsoft.com/office/powerpoint/2010/main" val="2929689422"/>
      </p:ext>
    </p:extLst>
  </p:cSld>
  <p:clrMapOvr>
    <a:masterClrMapping/>
  </p:clrMapOvr>
</p:sld>
</file>

<file path=ppt/theme/theme1.xml><?xml version="1.0" encoding="utf-8"?>
<a:theme xmlns:a="http://schemas.openxmlformats.org/drawingml/2006/main" name="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SCC Document" ma:contentTypeID="0x01010008FB9B3217D433459C91B5CF793C1D7900648ACD1D5521E8469BF513C0EB442B3C" ma:contentTypeVersion="0" ma:contentTypeDescription="" ma:contentTypeScope="" ma:versionID="6239559bce92bb0365898fc02ef69922">
  <xsd:schema xmlns:xsd="http://www.w3.org/2001/XMLSchema" xmlns:xs="http://www.w3.org/2001/XMLSchema" xmlns:p="http://schemas.microsoft.com/office/2006/metadata/properties" xmlns:ns1="http://schemas.microsoft.com/sharepoint/v3" xmlns:ns2="1209568c-8f7e-4a25-939e-4f22fd0c2b25" targetNamespace="http://schemas.microsoft.com/office/2006/metadata/properties" ma:root="true" ma:fieldsID="aac930bb0a27f6230fd33ae7acaa58e9" ns1:_="" ns2:_="">
    <xsd:import namespace="http://schemas.microsoft.com/sharepoint/v3"/>
    <xsd:import namespace="1209568c-8f7e-4a25-939e-4f22fd0c2b25"/>
    <xsd:element name="properties">
      <xsd:complexType>
        <xsd:sequence>
          <xsd:element name="documentManagement">
            <xsd:complexType>
              <xsd:all>
                <xsd:element ref="ns2:j5da7913ca98450ab299b9b62231058f" minOccurs="0"/>
                <xsd:element ref="ns2:TaxCatchAll" minOccurs="0"/>
                <xsd:element ref="ns2:TaxCatchAllLabel"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2" nillable="true" ma:displayName="Classification Status"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09568c-8f7e-4a25-939e-4f22fd0c2b25" elementFormDefault="qualified">
    <xsd:import namespace="http://schemas.microsoft.com/office/2006/documentManagement/types"/>
    <xsd:import namespace="http://schemas.microsoft.com/office/infopath/2007/PartnerControls"/>
    <xsd:element name="j5da7913ca98450ab299b9b62231058f" ma:index="8" nillable="true" ma:taxonomy="true" ma:internalName="j5da7913ca98450ab299b9b62231058f" ma:taxonomyFieldName="WSCC_x0020_Category" ma:displayName="WSCC Category" ma:default="" ma:fieldId="{35da7913-ca98-450a-b299-b9b62231058f}" ma:taxonomyMulti="true" ma:sspId="73f0a195-02ac-4a72-b655-6664c0f36d60" ma:termSetId="7de65220-e004-4a12-a7da-04480380f20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ffa1484d-0d7d-4583-b4f5-8587019f7029}" ma:internalName="TaxCatchAll" ma:showField="CatchAllData" ma:web="5978213b-bc32-4df9-95f6-bf7918251f9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ffa1484d-0d7d-4583-b4f5-8587019f7029}" ma:internalName="TaxCatchAllLabel" ma:readOnly="true" ma:showField="CatchAllDataLabel" ma:web="5978213b-bc32-4df9-95f6-bf7918251f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1e276301-1912-4d89-b3c6-4c6aa3250c66;2021-03-02 17:42:38;AUTOCLASSIFIED;WSCC Category:2021-03-02 17:42:38|False||AUTOCLASSIFIED|2021-03-02 17:42:38|UNDEFINED|00000000-0000-0000-0000-000000000000;False</CSMeta2010Field>
    <j5da7913ca98450ab299b9b62231058f xmlns="1209568c-8f7e-4a25-939e-4f22fd0c2b25">
      <Terms xmlns="http://schemas.microsoft.com/office/infopath/2007/PartnerControls">
        <TermInfo xmlns="http://schemas.microsoft.com/office/infopath/2007/PartnerControls">
          <TermName xmlns="http://schemas.microsoft.com/office/infopath/2007/PartnerControls">Community:Community safety and emergencies:Emergency services:Fire and rescue services</TermName>
          <TermId xmlns="http://schemas.microsoft.com/office/infopath/2007/PartnerControls">7f70cb55-0f7b-446f-a7ec-d64e2868e2ee</TermId>
        </TermInfo>
        <TermInfo xmlns="http://schemas.microsoft.com/office/infopath/2007/PartnerControls">
          <TermName xmlns="http://schemas.microsoft.com/office/infopath/2007/PartnerControls">Business services:Information and communication technology:Infrastructure:Communication channels:Social media</TermName>
          <TermId xmlns="http://schemas.microsoft.com/office/infopath/2007/PartnerControls">88552bec-7979-43ef-956c-b9f8860a3b91</TermId>
        </TermInfo>
        <TermInfo xmlns="http://schemas.microsoft.com/office/infopath/2007/PartnerControls">
          <TermName xmlns="http://schemas.microsoft.com/office/infopath/2007/PartnerControls">Business services:Human resources:Recruitment</TermName>
          <TermId xmlns="http://schemas.microsoft.com/office/infopath/2007/PartnerControls">19bb370a-2d27-4dd7-8a74-2209ea8554d9</TermId>
        </TermInfo>
        <TermInfo xmlns="http://schemas.microsoft.com/office/infopath/2007/PartnerControls">
          <TermName xmlns="http://schemas.microsoft.com/office/infopath/2007/PartnerControls">Business services:Human resources:Recruitment:Recruitment process</TermName>
          <TermId xmlns="http://schemas.microsoft.com/office/infopath/2007/PartnerControls">161575f3-3e0b-4557-a4de-fd287b1d1995</TermId>
        </TermInfo>
      </Terms>
    </j5da7913ca98450ab299b9b62231058f>
    <TaxCatchAll xmlns="1209568c-8f7e-4a25-939e-4f22fd0c2b25">
      <Value>20</Value>
      <Value>227</Value>
      <Value>171</Value>
      <Value>275</Value>
    </TaxCatchAll>
  </documentManagement>
</p:properties>
</file>

<file path=customXml/item4.xml><?xml version="1.0" encoding="utf-8"?>
<?mso-contentType ?>
<spe:Receivers xmlns:spe="http://schemas.microsoft.com/sharepoint/events">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5.xml><?xml version="1.0" encoding="utf-8"?>
<?mso-contentType ?>
<SharedContentType xmlns="Microsoft.SharePoint.Taxonomy.ContentTypeSync" SourceId="73f0a195-02ac-4a72-b655-6664c0f36d60" ContentTypeId="0x01010008FB9B3217D433459C91B5CF793C1D79" PreviousValue="false"/>
</file>

<file path=customXml/itemProps1.xml><?xml version="1.0" encoding="utf-8"?>
<ds:datastoreItem xmlns:ds="http://schemas.openxmlformats.org/officeDocument/2006/customXml" ds:itemID="{03CDC879-9438-478A-93E6-3A17750785DF}"/>
</file>

<file path=customXml/itemProps2.xml><?xml version="1.0" encoding="utf-8"?>
<ds:datastoreItem xmlns:ds="http://schemas.openxmlformats.org/officeDocument/2006/customXml" ds:itemID="{C746FFF2-B116-4796-9202-6C5925ECEFD4}"/>
</file>

<file path=customXml/itemProps3.xml><?xml version="1.0" encoding="utf-8"?>
<ds:datastoreItem xmlns:ds="http://schemas.openxmlformats.org/officeDocument/2006/customXml" ds:itemID="{5747688F-43CD-4B1A-A9FB-02C1AA0BBCB3}"/>
</file>

<file path=customXml/itemProps4.xml><?xml version="1.0" encoding="utf-8"?>
<ds:datastoreItem xmlns:ds="http://schemas.openxmlformats.org/officeDocument/2006/customXml" ds:itemID="{35AC71FF-F1C1-4E06-A277-FCB2E2DB6B29}"/>
</file>

<file path=customXml/itemProps5.xml><?xml version="1.0" encoding="utf-8"?>
<ds:datastoreItem xmlns:ds="http://schemas.openxmlformats.org/officeDocument/2006/customXml" ds:itemID="{8BDF1A48-A0B2-465C-A347-3F2A9E81235D}"/>
</file>

<file path=docProps/app.xml><?xml version="1.0" encoding="utf-8"?>
<Properties xmlns="http://schemas.openxmlformats.org/officeDocument/2006/extended-properties" xmlns:vt="http://schemas.openxmlformats.org/officeDocument/2006/docPropsVTypes">
  <TotalTime>648</TotalTime>
  <Words>374</Words>
  <Application>Microsoft Office PowerPoint</Application>
  <PresentationFormat>On-screen Show (4:3)</PresentationFormat>
  <Paragraphs>52</Paragraphs>
  <Slides>4</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Corbel</vt:lpstr>
      <vt:lpstr>Office Theme</vt:lpstr>
      <vt:lpstr>1_Office Theme</vt:lpstr>
      <vt:lpstr>PowerPoint Presentation</vt:lpstr>
      <vt:lpstr>Social media posts</vt:lpstr>
      <vt:lpstr>PowerPoint Presentation</vt:lpstr>
      <vt:lpstr>Generic article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Sabrina Nemorin-Noel</dc:creator>
  <cp:lastModifiedBy>Demi Rishman</cp:lastModifiedBy>
  <cp:revision>22</cp:revision>
  <dcterms:created xsi:type="dcterms:W3CDTF">2020-05-07T20:42:38Z</dcterms:created>
  <dcterms:modified xsi:type="dcterms:W3CDTF">2021-03-01T16:19:17Z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0x01010008FB9B3217D433459C91B5CF793C1D7900648ACD1D5521E8469BF513C0EB442B3C</vt:lpwstr>
  </property>
  <property fmtid="{D5CDD505-2E9C-101B-9397-08002B2CF9AE}" pid="3" name="NXPowerLiteLastOptimized">
    <vt:lpwstr>4908308</vt:lpwstr>
  </property>
  <property fmtid="{D5CDD505-2E9C-101B-9397-08002B2CF9AE}" pid="4" name="NXPowerLiteSettings">
    <vt:lpwstr>C7000400038000</vt:lpwstr>
  </property>
  <property fmtid="{D5CDD505-2E9C-101B-9397-08002B2CF9AE}" pid="5" name="NXPowerLiteVersion">
    <vt:lpwstr>S9.0.3</vt:lpwstr>
  </property>
  <property fmtid="{D5CDD505-2E9C-101B-9397-08002B2CF9AE}" pid="6" name="WSCC Category">
    <vt:lpwstr/>
  </property>
  <property fmtid="{D5CDD505-2E9C-101B-9397-08002B2CF9AE}" pid="7" name="WSCC_x0020_Category">
    <vt:lpwstr/>
  </property>
</Properties>
</file>