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9" r:id="rId2"/>
    <p:sldId id="260" r:id="rId3"/>
    <p:sldId id="265" r:id="rId4"/>
    <p:sldId id="266" r:id="rId5"/>
    <p:sldId id="267" r:id="rId6"/>
    <p:sldId id="269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2EA"/>
    <a:srgbClr val="05A5D2"/>
    <a:srgbClr val="66B7DC"/>
    <a:srgbClr val="1E5CA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20" autoAdjust="0"/>
  </p:normalViewPr>
  <p:slideViewPr>
    <p:cSldViewPr>
      <p:cViewPr varScale="1">
        <p:scale>
          <a:sx n="63" d="100"/>
          <a:sy n="63" d="100"/>
        </p:scale>
        <p:origin x="77" y="49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EFF60-062B-48CD-A0F5-6A6F0718DC2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D9191-46BC-42B2-AE4A-4B7C6B0F2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980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F40EE-3A76-46A4-BA3D-4FB58B2385C9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03971-B536-4707-BB9A-B2778121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034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714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287" y="183962"/>
            <a:ext cx="1483080" cy="593232"/>
          </a:xfrm>
          <a:prstGeom prst="rect">
            <a:avLst/>
          </a:prstGeom>
        </p:spPr>
      </p:pic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1198180" y="6129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2" name="Picture 2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941" y="6233559"/>
            <a:ext cx="1187226" cy="446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 userDrawn="1"/>
        </p:nvCxnSpPr>
        <p:spPr>
          <a:xfrm>
            <a:off x="238069" y="6129488"/>
            <a:ext cx="86137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 userDrawn="1"/>
        </p:nvSpPr>
        <p:spPr>
          <a:xfrm>
            <a:off x="1447167" y="6303026"/>
            <a:ext cx="74046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450"/>
              </a:spcAft>
            </a:pPr>
            <a:r>
              <a:rPr lang="en-GB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Sussex CCG    </a:t>
            </a:r>
            <a:r>
              <a:rPr lang="en-GB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    </a:t>
            </a:r>
            <a:r>
              <a:rPr lang="en-GB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Brighton and Hove CCG    </a:t>
            </a:r>
            <a:r>
              <a:rPr lang="en-GB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    </a:t>
            </a:r>
            <a:r>
              <a:rPr lang="en-GB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East Sussex CCG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3895890" y="3375605"/>
            <a:ext cx="4951787" cy="1325563"/>
          </a:xfrm>
          <a:prstGeom prst="rect">
            <a:avLst/>
          </a:prstGeom>
        </p:spPr>
        <p:txBody>
          <a:bodyPr/>
          <a:lstStyle>
            <a:lvl1pPr algn="l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Insert title</a:t>
            </a:r>
            <a:endParaRPr lang="en-GB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96264" y="4311709"/>
            <a:ext cx="4951413" cy="86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/>
            </a:lvl1pPr>
          </a:lstStyle>
          <a:p>
            <a:pPr lvl="0"/>
            <a:r>
              <a:rPr lang="en-US" dirty="0" smtClean="0"/>
              <a:t>Sub header</a:t>
            </a:r>
          </a:p>
        </p:txBody>
      </p:sp>
    </p:spTree>
    <p:extLst>
      <p:ext uri="{BB962C8B-B14F-4D97-AF65-F5344CB8AC3E}">
        <p14:creationId xmlns:p14="http://schemas.microsoft.com/office/powerpoint/2010/main" val="244698287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467545" y="365125"/>
            <a:ext cx="8208912" cy="687611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467544" y="1268413"/>
            <a:ext cx="8207375" cy="46799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052736"/>
            <a:ext cx="9144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78163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itle 3"/>
          <p:cNvSpPr>
            <a:spLocks noGrp="1"/>
          </p:cNvSpPr>
          <p:nvPr>
            <p:ph type="title" hasCustomPrompt="1"/>
          </p:nvPr>
        </p:nvSpPr>
        <p:spPr>
          <a:xfrm>
            <a:off x="467545" y="365125"/>
            <a:ext cx="8208912" cy="687611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052736"/>
            <a:ext cx="9144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469787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0536"/>
            <a:ext cx="4040188" cy="414563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96752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980536"/>
            <a:ext cx="4041775" cy="414563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>
          <a:xfrm>
            <a:off x="467545" y="365125"/>
            <a:ext cx="8208912" cy="687611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052736"/>
            <a:ext cx="9144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14450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68760"/>
            <a:ext cx="5111750" cy="485740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268760"/>
            <a:ext cx="3008313" cy="48574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3"/>
          <p:cNvSpPr>
            <a:spLocks noGrp="1"/>
          </p:cNvSpPr>
          <p:nvPr>
            <p:ph type="title" hasCustomPrompt="1"/>
          </p:nvPr>
        </p:nvSpPr>
        <p:spPr>
          <a:xfrm>
            <a:off x="467545" y="365125"/>
            <a:ext cx="8208912" cy="687611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52736"/>
            <a:ext cx="9144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79939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1E5CA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28140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>
            <a:spLocks noChangeArrowheads="1"/>
          </p:cNvSpPr>
          <p:nvPr userDrawn="1"/>
        </p:nvSpPr>
        <p:spPr bwMode="auto">
          <a:xfrm>
            <a:off x="1198180" y="6129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4" name="Picture 22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941" y="6233559"/>
            <a:ext cx="1187226" cy="446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14"/>
          <p:cNvCxnSpPr/>
          <p:nvPr userDrawn="1"/>
        </p:nvCxnSpPr>
        <p:spPr>
          <a:xfrm>
            <a:off x="238069" y="6129488"/>
            <a:ext cx="8613756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 userDrawn="1"/>
        </p:nvSpPr>
        <p:spPr>
          <a:xfrm>
            <a:off x="1447167" y="6303026"/>
            <a:ext cx="74046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450"/>
              </a:spcAft>
            </a:pPr>
            <a:r>
              <a:rPr lang="en-GB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Sussex CCG    </a:t>
            </a:r>
            <a:r>
              <a:rPr lang="en-GB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    </a:t>
            </a:r>
            <a:r>
              <a:rPr lang="en-GB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Brighton and Hove CCG    </a:t>
            </a:r>
            <a:r>
              <a:rPr lang="en-GB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    </a:t>
            </a:r>
            <a:r>
              <a:rPr lang="en-GB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East Sussex CCG</a:t>
            </a:r>
          </a:p>
        </p:txBody>
      </p:sp>
    </p:spTree>
    <p:extLst>
      <p:ext uri="{BB962C8B-B14F-4D97-AF65-F5344CB8AC3E}">
        <p14:creationId xmlns:p14="http://schemas.microsoft.com/office/powerpoint/2010/main" val="1049869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  <p:sldLayoutId id="2147483652" r:id="rId3"/>
    <p:sldLayoutId id="2147483653" r:id="rId4"/>
    <p:sldLayoutId id="2147483656" r:id="rId5"/>
    <p:sldLayoutId id="2147483657" r:id="rId6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dawn.fourniss@nhs.net" TargetMode="External"/><Relationship Id="rId2" Type="http://schemas.openxmlformats.org/officeDocument/2006/relationships/hyperlink" Target="mailto:colinsimmons@nhs.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ean.Daisy@secamb.nhs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835696" y="3375605"/>
            <a:ext cx="7011981" cy="1325563"/>
          </a:xfrm>
        </p:spPr>
        <p:txBody>
          <a:bodyPr/>
          <a:lstStyle/>
          <a:p>
            <a:r>
              <a:rPr lang="en-GB" dirty="0" smtClean="0"/>
              <a:t>Starline - *6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835696" y="4365104"/>
            <a:ext cx="7039645" cy="1152128"/>
          </a:xfrm>
        </p:spPr>
        <p:txBody>
          <a:bodyPr/>
          <a:lstStyle/>
          <a:p>
            <a:r>
              <a:rPr lang="en-GB" sz="3200" dirty="0" smtClean="0"/>
              <a:t>Giving Care Homes Priority Access </a:t>
            </a:r>
          </a:p>
          <a:p>
            <a:r>
              <a:rPr lang="en-GB" sz="3200" dirty="0" smtClean="0"/>
              <a:t>to NHS 111 Clinicians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160909901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NHS 111 </a:t>
            </a:r>
            <a:r>
              <a:rPr lang="en-GB" sz="2800" dirty="0" smtClean="0"/>
              <a:t>Clinical Assessment Service (CAS)</a:t>
            </a:r>
            <a:endParaRPr lang="en-GB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GB" sz="2800" dirty="0"/>
              <a:t>GP’s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GB" sz="2800" dirty="0"/>
              <a:t>Mental Health Nurses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GB" sz="2800" dirty="0"/>
              <a:t>Dental Nurses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GB" sz="2800" dirty="0"/>
              <a:t>Pharmacists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GB" sz="2800" dirty="0"/>
              <a:t>Registered General Nurses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GB" sz="2800" dirty="0"/>
              <a:t>Advanced Nurse Practitioners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GB" sz="2800" dirty="0"/>
              <a:t>Paramedics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4797152"/>
            <a:ext cx="3600404" cy="10947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4125095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The Purpose </a:t>
            </a:r>
            <a:r>
              <a:rPr lang="en-GB" sz="2800" dirty="0"/>
              <a:t>of Starline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/>
              <a:t>Nationally recognised route to give care home staff priority access to the CAS.</a:t>
            </a:r>
          </a:p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/>
              <a:t>Strengthen clinical support to care homes.</a:t>
            </a:r>
          </a:p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/>
              <a:t>Provide access to a range of clinical staff for advice in a timely manner, including GPs.</a:t>
            </a:r>
          </a:p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/>
              <a:t>Improve patient safety for the frail and elderly.</a:t>
            </a:r>
          </a:p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/>
              <a:t>Improve patient experience.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GB" sz="2800" dirty="0"/>
              <a:t>Not intended to replace existing services</a:t>
            </a:r>
            <a:r>
              <a:rPr lang="en-GB" sz="2800" dirty="0" smtClean="0"/>
              <a:t>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GB" sz="2800" dirty="0" smtClean="0"/>
              <a:t>NHS 111 CAS can escalate to 999 if required.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547837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The *6 Process</a:t>
            </a:r>
            <a:endParaRPr lang="en-GB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143" y="1268413"/>
            <a:ext cx="667971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226363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Memorandum of Understanding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/>
              <a:t>Collaborative agreement which sets out the responsibilities of </a:t>
            </a:r>
            <a:r>
              <a:rPr lang="en-GB" sz="2800" dirty="0" smtClean="0"/>
              <a:t>the NHS </a:t>
            </a:r>
            <a:r>
              <a:rPr lang="en-GB" sz="2800" dirty="0"/>
              <a:t>111 CAS and care homes.</a:t>
            </a:r>
          </a:p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/>
              <a:t>Parties working together, acting in good faith and in a transparent </a:t>
            </a:r>
            <a:r>
              <a:rPr lang="en-GB" sz="2800" dirty="0" smtClean="0"/>
              <a:t>manner.</a:t>
            </a:r>
            <a:endParaRPr lang="en-GB" sz="2800" dirty="0"/>
          </a:p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/>
              <a:t>Dedicated/Identifying telephone number.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GB" sz="2800" dirty="0"/>
              <a:t>Starline access, only those homes who sign up.</a:t>
            </a:r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020272" y="4581124"/>
            <a:ext cx="1474780" cy="14663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0593941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Accessing Urgent &amp; Emergency Care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 err="1"/>
              <a:t>SECAmb</a:t>
            </a:r>
            <a:r>
              <a:rPr lang="en-GB" sz="2800" dirty="0"/>
              <a:t> document intended to provide support and guidance to care home staff who need to call </a:t>
            </a:r>
            <a:r>
              <a:rPr lang="en-GB" sz="2800" dirty="0" smtClean="0"/>
              <a:t>NHS 111/999.</a:t>
            </a:r>
            <a:endParaRPr lang="en-GB" sz="2800" dirty="0"/>
          </a:p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/>
              <a:t>Important points to remember when calling </a:t>
            </a:r>
            <a:r>
              <a:rPr lang="en-GB" sz="2800" dirty="0" smtClean="0"/>
              <a:t>NHS 111/999.</a:t>
            </a:r>
            <a:endParaRPr lang="en-GB" sz="2800" dirty="0"/>
          </a:p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/>
              <a:t>Support care staff to safely assist residents off the floor when </a:t>
            </a:r>
            <a:r>
              <a:rPr lang="en-GB" sz="2800" dirty="0" smtClean="0"/>
              <a:t>it is </a:t>
            </a:r>
            <a:r>
              <a:rPr lang="en-GB" sz="2800" dirty="0"/>
              <a:t>safe to do so. </a:t>
            </a:r>
          </a:p>
          <a:p>
            <a:pPr lvl="0">
              <a:spcBef>
                <a:spcPts val="700"/>
              </a:spcBef>
              <a:buFont typeface="Wingdings" panose="05000000000000000000" pitchFamily="2" charset="2"/>
              <a:buChar char="§"/>
            </a:pPr>
            <a:r>
              <a:rPr lang="en-GB" sz="2800" dirty="0"/>
              <a:t>Working together ensuring the best possible service for residents.</a:t>
            </a:r>
          </a:p>
          <a:p>
            <a:endParaRPr lang="en-GB" dirty="0"/>
          </a:p>
        </p:txBody>
      </p:sp>
      <p:pic>
        <p:nvPicPr>
          <p:cNvPr id="7" name="Picture 2" descr="See the source imag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020272" y="5085184"/>
            <a:ext cx="1584180" cy="8871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9222625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Questions and Answers</a:t>
            </a:r>
            <a:endParaRPr lang="en-GB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Contact details for Starline initiative: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1600" dirty="0" smtClean="0"/>
              <a:t>Colin Simmons</a:t>
            </a:r>
          </a:p>
          <a:p>
            <a:pPr marL="0" indent="0">
              <a:buNone/>
            </a:pPr>
            <a:r>
              <a:rPr lang="en-GB" sz="1600" dirty="0" smtClean="0"/>
              <a:t>Integrated Urgent Care Programme Director – Sussex CCGs</a:t>
            </a:r>
          </a:p>
          <a:p>
            <a:pPr marL="0" indent="0">
              <a:buNone/>
            </a:pPr>
            <a:r>
              <a:rPr lang="en-GB" sz="1600" dirty="0" smtClean="0">
                <a:solidFill>
                  <a:schemeClr val="accent1"/>
                </a:solidFill>
                <a:hlinkClick r:id="rId2"/>
              </a:rPr>
              <a:t>colinsimmons@nhs.net</a:t>
            </a:r>
            <a:endParaRPr lang="en-GB" sz="16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sz="1600" dirty="0" smtClean="0"/>
              <a:t>07525 303692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1600" dirty="0" smtClean="0"/>
              <a:t>Dawn </a:t>
            </a:r>
            <a:r>
              <a:rPr lang="en-GB" sz="1600" dirty="0" err="1" smtClean="0"/>
              <a:t>Fourniss</a:t>
            </a: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Integrated Urgent Care Business Support Manager – Sussex CCGs</a:t>
            </a:r>
          </a:p>
          <a:p>
            <a:pPr marL="0" indent="0">
              <a:buNone/>
            </a:pPr>
            <a:r>
              <a:rPr lang="en-GB" sz="1600" dirty="0" smtClean="0">
                <a:hlinkClick r:id="rId3"/>
              </a:rPr>
              <a:t>dawn.fourniss@nhs.net</a:t>
            </a: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07901 551957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1600" dirty="0" smtClean="0"/>
              <a:t>Sean Daisy</a:t>
            </a:r>
          </a:p>
          <a:p>
            <a:pPr marL="0" indent="0">
              <a:buNone/>
            </a:pPr>
            <a:r>
              <a:rPr lang="en-GB" sz="1600" dirty="0" smtClean="0"/>
              <a:t>Business Support Manager – South East Coast Ambulance NHS Foundation Trust (</a:t>
            </a:r>
            <a:r>
              <a:rPr lang="en-GB" sz="1600" dirty="0" err="1" smtClean="0"/>
              <a:t>SECAmb</a:t>
            </a:r>
            <a:r>
              <a:rPr lang="en-GB" sz="1600" dirty="0" smtClean="0"/>
              <a:t>)</a:t>
            </a:r>
            <a:endParaRPr lang="en-GB" sz="1600" dirty="0"/>
          </a:p>
          <a:p>
            <a:pPr marL="0" indent="0">
              <a:buNone/>
            </a:pPr>
            <a:r>
              <a:rPr lang="en-GB" sz="1600" dirty="0" smtClean="0">
                <a:hlinkClick r:id="rId4"/>
              </a:rPr>
              <a:t>Sean.Daisy@secamb.nhs.uk</a:t>
            </a:r>
            <a:endParaRPr lang="en-GB" sz="1600" dirty="0" smtClean="0"/>
          </a:p>
          <a:p>
            <a:pPr marL="0" indent="0">
              <a:buNone/>
            </a:pPr>
            <a:r>
              <a:rPr lang="en-GB" sz="1600" dirty="0"/>
              <a:t>07393 </a:t>
            </a:r>
            <a:r>
              <a:rPr lang="en-GB" sz="1600" dirty="0" smtClean="0"/>
              <a:t>760366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699783399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Sussex NHS Commissione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EB8"/>
      </a:accent1>
      <a:accent2>
        <a:srgbClr val="00ACA0"/>
      </a:accent2>
      <a:accent3>
        <a:srgbClr val="412B89"/>
      </a:accent3>
      <a:accent4>
        <a:srgbClr val="0476BE"/>
      </a:accent4>
      <a:accent5>
        <a:srgbClr val="E2ECED"/>
      </a:accent5>
      <a:accent6>
        <a:srgbClr val="CBD2D8"/>
      </a:accent6>
      <a:hlink>
        <a:srgbClr val="3B5365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275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Starline - *6</vt:lpstr>
      <vt:lpstr>NHS 111 Clinical Assessment Service (CAS)</vt:lpstr>
      <vt:lpstr>The Purpose of Starline</vt:lpstr>
      <vt:lpstr>The *6 Process</vt:lpstr>
      <vt:lpstr>Memorandum of Understanding</vt:lpstr>
      <vt:lpstr>Accessing Urgent &amp; Emergency Care</vt:lpstr>
      <vt:lpstr>Questions and Answers</vt:lpstr>
    </vt:vector>
  </TitlesOfParts>
  <Company>Sussex CCGs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Gurney Thomas (NHS Brighton &amp; Hove CCG)</dc:creator>
  <cp:lastModifiedBy>Fourniss Dawn (CWS CCG)</cp:lastModifiedBy>
  <cp:revision>67</cp:revision>
  <dcterms:created xsi:type="dcterms:W3CDTF">2018-09-13T21:11:48Z</dcterms:created>
  <dcterms:modified xsi:type="dcterms:W3CDTF">2021-01-20T16:52:15Z</dcterms:modified>
</cp:coreProperties>
</file>