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60" r:id="rId6"/>
    <p:sldId id="256" r:id="rId7"/>
    <p:sldId id="257" r:id="rId8"/>
    <p:sldId id="258" r:id="rId9"/>
    <p:sldId id="25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68" autoAdjust="0"/>
    <p:restoredTop sz="94660"/>
  </p:normalViewPr>
  <p:slideViewPr>
    <p:cSldViewPr snapToGrid="0">
      <p:cViewPr>
        <p:scale>
          <a:sx n="75" d="100"/>
          <a:sy n="75"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DBC0E-B44F-49B0-BBB0-DABB9AB877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DFBD6F5-1AB6-4F84-8D51-A35AFE1E98A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6FAB4F-EEA0-4373-8BB2-584E4461895F}"/>
              </a:ext>
            </a:extLst>
          </p:cNvPr>
          <p:cNvSpPr>
            <a:spLocks noGrp="1"/>
          </p:cNvSpPr>
          <p:nvPr>
            <p:ph type="dt" sz="half" idx="10"/>
          </p:nvPr>
        </p:nvSpPr>
        <p:spPr/>
        <p:txBody>
          <a:bodyPr/>
          <a:lstStyle/>
          <a:p>
            <a:fld id="{9E57373F-4302-4BB3-94A8-B97A5FBC0726}" type="datetimeFigureOut">
              <a:rPr lang="en-GB" smtClean="0"/>
              <a:t>04/02/2021</a:t>
            </a:fld>
            <a:endParaRPr lang="en-GB"/>
          </a:p>
        </p:txBody>
      </p:sp>
      <p:sp>
        <p:nvSpPr>
          <p:cNvPr id="5" name="Footer Placeholder 4">
            <a:extLst>
              <a:ext uri="{FF2B5EF4-FFF2-40B4-BE49-F238E27FC236}">
                <a16:creationId xmlns:a16="http://schemas.microsoft.com/office/drawing/2014/main" id="{ABA21D93-0527-4E7F-ADD6-4A3CCC3B67F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6DBD6-CC86-46B3-86E1-1C221DD47046}"/>
              </a:ext>
            </a:extLst>
          </p:cNvPr>
          <p:cNvSpPr>
            <a:spLocks noGrp="1"/>
          </p:cNvSpPr>
          <p:nvPr>
            <p:ph type="sldNum" sz="quarter" idx="12"/>
          </p:nvPr>
        </p:nvSpPr>
        <p:spPr/>
        <p:txBody>
          <a:bodyPr/>
          <a:lstStyle/>
          <a:p>
            <a:fld id="{7C3BD303-5965-433A-8681-4627698B6216}" type="slidenum">
              <a:rPr lang="en-GB" smtClean="0"/>
              <a:t>‹#›</a:t>
            </a:fld>
            <a:endParaRPr lang="en-GB"/>
          </a:p>
        </p:txBody>
      </p:sp>
    </p:spTree>
    <p:extLst>
      <p:ext uri="{BB962C8B-B14F-4D97-AF65-F5344CB8AC3E}">
        <p14:creationId xmlns:p14="http://schemas.microsoft.com/office/powerpoint/2010/main" val="4293810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B5B2F-EF0D-4C84-92FC-EB5122E769B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A287DF2-0C6C-4CDC-BE86-0F114FB03A0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A0A231-D1F0-408D-B412-44ACA74ED877}"/>
              </a:ext>
            </a:extLst>
          </p:cNvPr>
          <p:cNvSpPr>
            <a:spLocks noGrp="1"/>
          </p:cNvSpPr>
          <p:nvPr>
            <p:ph type="dt" sz="half" idx="10"/>
          </p:nvPr>
        </p:nvSpPr>
        <p:spPr/>
        <p:txBody>
          <a:bodyPr/>
          <a:lstStyle/>
          <a:p>
            <a:fld id="{9E57373F-4302-4BB3-94A8-B97A5FBC0726}" type="datetimeFigureOut">
              <a:rPr lang="en-GB" smtClean="0"/>
              <a:t>04/02/2021</a:t>
            </a:fld>
            <a:endParaRPr lang="en-GB"/>
          </a:p>
        </p:txBody>
      </p:sp>
      <p:sp>
        <p:nvSpPr>
          <p:cNvPr id="5" name="Footer Placeholder 4">
            <a:extLst>
              <a:ext uri="{FF2B5EF4-FFF2-40B4-BE49-F238E27FC236}">
                <a16:creationId xmlns:a16="http://schemas.microsoft.com/office/drawing/2014/main" id="{E08BB72F-18F7-436C-86BA-CAB44836C4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458C97-6821-420B-8661-CE4CDB3AC2EB}"/>
              </a:ext>
            </a:extLst>
          </p:cNvPr>
          <p:cNvSpPr>
            <a:spLocks noGrp="1"/>
          </p:cNvSpPr>
          <p:nvPr>
            <p:ph type="sldNum" sz="quarter" idx="12"/>
          </p:nvPr>
        </p:nvSpPr>
        <p:spPr/>
        <p:txBody>
          <a:bodyPr/>
          <a:lstStyle/>
          <a:p>
            <a:fld id="{7C3BD303-5965-433A-8681-4627698B6216}" type="slidenum">
              <a:rPr lang="en-GB" smtClean="0"/>
              <a:t>‹#›</a:t>
            </a:fld>
            <a:endParaRPr lang="en-GB"/>
          </a:p>
        </p:txBody>
      </p:sp>
    </p:spTree>
    <p:extLst>
      <p:ext uri="{BB962C8B-B14F-4D97-AF65-F5344CB8AC3E}">
        <p14:creationId xmlns:p14="http://schemas.microsoft.com/office/powerpoint/2010/main" val="3592348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32DCFA-4D06-4DFD-B18E-7640DD812E6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C29C5FB-D8E6-4E67-A17E-298D63B007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2BA033-D40B-41EB-AE1E-9D12588FB242}"/>
              </a:ext>
            </a:extLst>
          </p:cNvPr>
          <p:cNvSpPr>
            <a:spLocks noGrp="1"/>
          </p:cNvSpPr>
          <p:nvPr>
            <p:ph type="dt" sz="half" idx="10"/>
          </p:nvPr>
        </p:nvSpPr>
        <p:spPr/>
        <p:txBody>
          <a:bodyPr/>
          <a:lstStyle/>
          <a:p>
            <a:fld id="{9E57373F-4302-4BB3-94A8-B97A5FBC0726}" type="datetimeFigureOut">
              <a:rPr lang="en-GB" smtClean="0"/>
              <a:t>04/02/2021</a:t>
            </a:fld>
            <a:endParaRPr lang="en-GB"/>
          </a:p>
        </p:txBody>
      </p:sp>
      <p:sp>
        <p:nvSpPr>
          <p:cNvPr id="5" name="Footer Placeholder 4">
            <a:extLst>
              <a:ext uri="{FF2B5EF4-FFF2-40B4-BE49-F238E27FC236}">
                <a16:creationId xmlns:a16="http://schemas.microsoft.com/office/drawing/2014/main" id="{02F5EB92-4977-4993-8791-1A5C43D0A67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6F61709-2A9D-46C4-8DC5-F95DFC9F3806}"/>
              </a:ext>
            </a:extLst>
          </p:cNvPr>
          <p:cNvSpPr>
            <a:spLocks noGrp="1"/>
          </p:cNvSpPr>
          <p:nvPr>
            <p:ph type="sldNum" sz="quarter" idx="12"/>
          </p:nvPr>
        </p:nvSpPr>
        <p:spPr/>
        <p:txBody>
          <a:bodyPr/>
          <a:lstStyle/>
          <a:p>
            <a:fld id="{7C3BD303-5965-433A-8681-4627698B6216}" type="slidenum">
              <a:rPr lang="en-GB" smtClean="0"/>
              <a:t>‹#›</a:t>
            </a:fld>
            <a:endParaRPr lang="en-GB"/>
          </a:p>
        </p:txBody>
      </p:sp>
    </p:spTree>
    <p:extLst>
      <p:ext uri="{BB962C8B-B14F-4D97-AF65-F5344CB8AC3E}">
        <p14:creationId xmlns:p14="http://schemas.microsoft.com/office/powerpoint/2010/main" val="2196383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19280-F170-4EC7-B880-5BB47C42A7F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A747D5E-5037-4E12-9233-D9B00A7908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AD5EFF-2E1E-45C4-8723-937B84D64849}"/>
              </a:ext>
            </a:extLst>
          </p:cNvPr>
          <p:cNvSpPr>
            <a:spLocks noGrp="1"/>
          </p:cNvSpPr>
          <p:nvPr>
            <p:ph type="dt" sz="half" idx="10"/>
          </p:nvPr>
        </p:nvSpPr>
        <p:spPr/>
        <p:txBody>
          <a:bodyPr/>
          <a:lstStyle/>
          <a:p>
            <a:fld id="{9E57373F-4302-4BB3-94A8-B97A5FBC0726}" type="datetimeFigureOut">
              <a:rPr lang="en-GB" smtClean="0"/>
              <a:t>04/02/2021</a:t>
            </a:fld>
            <a:endParaRPr lang="en-GB"/>
          </a:p>
        </p:txBody>
      </p:sp>
      <p:sp>
        <p:nvSpPr>
          <p:cNvPr id="5" name="Footer Placeholder 4">
            <a:extLst>
              <a:ext uri="{FF2B5EF4-FFF2-40B4-BE49-F238E27FC236}">
                <a16:creationId xmlns:a16="http://schemas.microsoft.com/office/drawing/2014/main" id="{65C0DEF5-9D3C-4311-818A-0B3B221D3E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0F94D76-47DF-40E2-ABAB-B0E39D1C53BF}"/>
              </a:ext>
            </a:extLst>
          </p:cNvPr>
          <p:cNvSpPr>
            <a:spLocks noGrp="1"/>
          </p:cNvSpPr>
          <p:nvPr>
            <p:ph type="sldNum" sz="quarter" idx="12"/>
          </p:nvPr>
        </p:nvSpPr>
        <p:spPr/>
        <p:txBody>
          <a:bodyPr/>
          <a:lstStyle/>
          <a:p>
            <a:fld id="{7C3BD303-5965-433A-8681-4627698B6216}" type="slidenum">
              <a:rPr lang="en-GB" smtClean="0"/>
              <a:t>‹#›</a:t>
            </a:fld>
            <a:endParaRPr lang="en-GB"/>
          </a:p>
        </p:txBody>
      </p:sp>
    </p:spTree>
    <p:extLst>
      <p:ext uri="{BB962C8B-B14F-4D97-AF65-F5344CB8AC3E}">
        <p14:creationId xmlns:p14="http://schemas.microsoft.com/office/powerpoint/2010/main" val="2212495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64D37-A8CD-4816-86B3-4A2A867005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1FE9738-FBD4-48EF-B742-C800D15AF4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6969EE-C28F-4BED-AE0A-4B1B12433A85}"/>
              </a:ext>
            </a:extLst>
          </p:cNvPr>
          <p:cNvSpPr>
            <a:spLocks noGrp="1"/>
          </p:cNvSpPr>
          <p:nvPr>
            <p:ph type="dt" sz="half" idx="10"/>
          </p:nvPr>
        </p:nvSpPr>
        <p:spPr/>
        <p:txBody>
          <a:bodyPr/>
          <a:lstStyle/>
          <a:p>
            <a:fld id="{9E57373F-4302-4BB3-94A8-B97A5FBC0726}" type="datetimeFigureOut">
              <a:rPr lang="en-GB" smtClean="0"/>
              <a:t>04/02/2021</a:t>
            </a:fld>
            <a:endParaRPr lang="en-GB"/>
          </a:p>
        </p:txBody>
      </p:sp>
      <p:sp>
        <p:nvSpPr>
          <p:cNvPr id="5" name="Footer Placeholder 4">
            <a:extLst>
              <a:ext uri="{FF2B5EF4-FFF2-40B4-BE49-F238E27FC236}">
                <a16:creationId xmlns:a16="http://schemas.microsoft.com/office/drawing/2014/main" id="{0AD92DA2-DCEB-44FA-98CB-CFDF9FE4D9C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A7C54C-896F-46D1-96F5-5846D63D364E}"/>
              </a:ext>
            </a:extLst>
          </p:cNvPr>
          <p:cNvSpPr>
            <a:spLocks noGrp="1"/>
          </p:cNvSpPr>
          <p:nvPr>
            <p:ph type="sldNum" sz="quarter" idx="12"/>
          </p:nvPr>
        </p:nvSpPr>
        <p:spPr/>
        <p:txBody>
          <a:bodyPr/>
          <a:lstStyle/>
          <a:p>
            <a:fld id="{7C3BD303-5965-433A-8681-4627698B6216}" type="slidenum">
              <a:rPr lang="en-GB" smtClean="0"/>
              <a:t>‹#›</a:t>
            </a:fld>
            <a:endParaRPr lang="en-GB"/>
          </a:p>
        </p:txBody>
      </p:sp>
    </p:spTree>
    <p:extLst>
      <p:ext uri="{BB962C8B-B14F-4D97-AF65-F5344CB8AC3E}">
        <p14:creationId xmlns:p14="http://schemas.microsoft.com/office/powerpoint/2010/main" val="3264593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3243B-2CF8-4184-AF53-16E4E0BE3A9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A325BCC-7C76-457B-93AB-A9E71A37D8E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D86EC43-DC6B-48B6-A49A-288678A84F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315B782-94BC-49B2-B594-F7CBD0E4143C}"/>
              </a:ext>
            </a:extLst>
          </p:cNvPr>
          <p:cNvSpPr>
            <a:spLocks noGrp="1"/>
          </p:cNvSpPr>
          <p:nvPr>
            <p:ph type="dt" sz="half" idx="10"/>
          </p:nvPr>
        </p:nvSpPr>
        <p:spPr/>
        <p:txBody>
          <a:bodyPr/>
          <a:lstStyle/>
          <a:p>
            <a:fld id="{9E57373F-4302-4BB3-94A8-B97A5FBC0726}" type="datetimeFigureOut">
              <a:rPr lang="en-GB" smtClean="0"/>
              <a:t>04/02/2021</a:t>
            </a:fld>
            <a:endParaRPr lang="en-GB"/>
          </a:p>
        </p:txBody>
      </p:sp>
      <p:sp>
        <p:nvSpPr>
          <p:cNvPr id="6" name="Footer Placeholder 5">
            <a:extLst>
              <a:ext uri="{FF2B5EF4-FFF2-40B4-BE49-F238E27FC236}">
                <a16:creationId xmlns:a16="http://schemas.microsoft.com/office/drawing/2014/main" id="{B535C926-1143-43B0-B597-581D531A74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A93A2FE-0DD2-4C15-9173-2B5DEDC36CA1}"/>
              </a:ext>
            </a:extLst>
          </p:cNvPr>
          <p:cNvSpPr>
            <a:spLocks noGrp="1"/>
          </p:cNvSpPr>
          <p:nvPr>
            <p:ph type="sldNum" sz="quarter" idx="12"/>
          </p:nvPr>
        </p:nvSpPr>
        <p:spPr/>
        <p:txBody>
          <a:bodyPr/>
          <a:lstStyle/>
          <a:p>
            <a:fld id="{7C3BD303-5965-433A-8681-4627698B6216}" type="slidenum">
              <a:rPr lang="en-GB" smtClean="0"/>
              <a:t>‹#›</a:t>
            </a:fld>
            <a:endParaRPr lang="en-GB"/>
          </a:p>
        </p:txBody>
      </p:sp>
    </p:spTree>
    <p:extLst>
      <p:ext uri="{BB962C8B-B14F-4D97-AF65-F5344CB8AC3E}">
        <p14:creationId xmlns:p14="http://schemas.microsoft.com/office/powerpoint/2010/main" val="49099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B5D9E-2B58-433A-93AA-283A068ED9C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82A8F2B-B2DF-4154-89F9-1647C4ABE6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F23D930-A08F-4B62-846D-B3A67A1E51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48BF275-8EC9-47B9-938D-F9123863D6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875062-0F2C-48D0-A610-30F2FC654B7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EBEAE85-E35E-4749-A40A-53800AB27496}"/>
              </a:ext>
            </a:extLst>
          </p:cNvPr>
          <p:cNvSpPr>
            <a:spLocks noGrp="1"/>
          </p:cNvSpPr>
          <p:nvPr>
            <p:ph type="dt" sz="half" idx="10"/>
          </p:nvPr>
        </p:nvSpPr>
        <p:spPr/>
        <p:txBody>
          <a:bodyPr/>
          <a:lstStyle/>
          <a:p>
            <a:fld id="{9E57373F-4302-4BB3-94A8-B97A5FBC0726}" type="datetimeFigureOut">
              <a:rPr lang="en-GB" smtClean="0"/>
              <a:t>04/02/2021</a:t>
            </a:fld>
            <a:endParaRPr lang="en-GB"/>
          </a:p>
        </p:txBody>
      </p:sp>
      <p:sp>
        <p:nvSpPr>
          <p:cNvPr id="8" name="Footer Placeholder 7">
            <a:extLst>
              <a:ext uri="{FF2B5EF4-FFF2-40B4-BE49-F238E27FC236}">
                <a16:creationId xmlns:a16="http://schemas.microsoft.com/office/drawing/2014/main" id="{46684ECC-1D61-4BD6-A08C-46E1DE02490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CA69CF6-7B1C-4D4A-A722-E8A3513F4DD7}"/>
              </a:ext>
            </a:extLst>
          </p:cNvPr>
          <p:cNvSpPr>
            <a:spLocks noGrp="1"/>
          </p:cNvSpPr>
          <p:nvPr>
            <p:ph type="sldNum" sz="quarter" idx="12"/>
          </p:nvPr>
        </p:nvSpPr>
        <p:spPr/>
        <p:txBody>
          <a:bodyPr/>
          <a:lstStyle/>
          <a:p>
            <a:fld id="{7C3BD303-5965-433A-8681-4627698B6216}" type="slidenum">
              <a:rPr lang="en-GB" smtClean="0"/>
              <a:t>‹#›</a:t>
            </a:fld>
            <a:endParaRPr lang="en-GB"/>
          </a:p>
        </p:txBody>
      </p:sp>
    </p:spTree>
    <p:extLst>
      <p:ext uri="{BB962C8B-B14F-4D97-AF65-F5344CB8AC3E}">
        <p14:creationId xmlns:p14="http://schemas.microsoft.com/office/powerpoint/2010/main" val="4065157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43C5C-FED7-403D-A63D-C75B3F4EFC8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A5250C7-86F3-4A90-948C-D7F19ED53A5F}"/>
              </a:ext>
            </a:extLst>
          </p:cNvPr>
          <p:cNvSpPr>
            <a:spLocks noGrp="1"/>
          </p:cNvSpPr>
          <p:nvPr>
            <p:ph type="dt" sz="half" idx="10"/>
          </p:nvPr>
        </p:nvSpPr>
        <p:spPr/>
        <p:txBody>
          <a:bodyPr/>
          <a:lstStyle/>
          <a:p>
            <a:fld id="{9E57373F-4302-4BB3-94A8-B97A5FBC0726}" type="datetimeFigureOut">
              <a:rPr lang="en-GB" smtClean="0"/>
              <a:t>04/02/2021</a:t>
            </a:fld>
            <a:endParaRPr lang="en-GB"/>
          </a:p>
        </p:txBody>
      </p:sp>
      <p:sp>
        <p:nvSpPr>
          <p:cNvPr id="4" name="Footer Placeholder 3">
            <a:extLst>
              <a:ext uri="{FF2B5EF4-FFF2-40B4-BE49-F238E27FC236}">
                <a16:creationId xmlns:a16="http://schemas.microsoft.com/office/drawing/2014/main" id="{3148ECED-7C77-4504-AAED-1A60D916FE4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129D1DD-7EC8-49EA-AAAD-33B5CB8882D7}"/>
              </a:ext>
            </a:extLst>
          </p:cNvPr>
          <p:cNvSpPr>
            <a:spLocks noGrp="1"/>
          </p:cNvSpPr>
          <p:nvPr>
            <p:ph type="sldNum" sz="quarter" idx="12"/>
          </p:nvPr>
        </p:nvSpPr>
        <p:spPr/>
        <p:txBody>
          <a:bodyPr/>
          <a:lstStyle/>
          <a:p>
            <a:fld id="{7C3BD303-5965-433A-8681-4627698B6216}" type="slidenum">
              <a:rPr lang="en-GB" smtClean="0"/>
              <a:t>‹#›</a:t>
            </a:fld>
            <a:endParaRPr lang="en-GB"/>
          </a:p>
        </p:txBody>
      </p:sp>
    </p:spTree>
    <p:extLst>
      <p:ext uri="{BB962C8B-B14F-4D97-AF65-F5344CB8AC3E}">
        <p14:creationId xmlns:p14="http://schemas.microsoft.com/office/powerpoint/2010/main" val="135037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E8DA6F-F522-44DF-9526-DB28BE3077E7}"/>
              </a:ext>
            </a:extLst>
          </p:cNvPr>
          <p:cNvSpPr>
            <a:spLocks noGrp="1"/>
          </p:cNvSpPr>
          <p:nvPr>
            <p:ph type="dt" sz="half" idx="10"/>
          </p:nvPr>
        </p:nvSpPr>
        <p:spPr/>
        <p:txBody>
          <a:bodyPr/>
          <a:lstStyle/>
          <a:p>
            <a:fld id="{9E57373F-4302-4BB3-94A8-B97A5FBC0726}" type="datetimeFigureOut">
              <a:rPr lang="en-GB" smtClean="0"/>
              <a:t>04/02/2021</a:t>
            </a:fld>
            <a:endParaRPr lang="en-GB"/>
          </a:p>
        </p:txBody>
      </p:sp>
      <p:sp>
        <p:nvSpPr>
          <p:cNvPr id="3" name="Footer Placeholder 2">
            <a:extLst>
              <a:ext uri="{FF2B5EF4-FFF2-40B4-BE49-F238E27FC236}">
                <a16:creationId xmlns:a16="http://schemas.microsoft.com/office/drawing/2014/main" id="{3E0A17C2-6637-41F4-A146-00F728F358C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EE40735-A311-4CCD-80C4-22FD0142E997}"/>
              </a:ext>
            </a:extLst>
          </p:cNvPr>
          <p:cNvSpPr>
            <a:spLocks noGrp="1"/>
          </p:cNvSpPr>
          <p:nvPr>
            <p:ph type="sldNum" sz="quarter" idx="12"/>
          </p:nvPr>
        </p:nvSpPr>
        <p:spPr/>
        <p:txBody>
          <a:bodyPr/>
          <a:lstStyle/>
          <a:p>
            <a:fld id="{7C3BD303-5965-433A-8681-4627698B6216}" type="slidenum">
              <a:rPr lang="en-GB" smtClean="0"/>
              <a:t>‹#›</a:t>
            </a:fld>
            <a:endParaRPr lang="en-GB"/>
          </a:p>
        </p:txBody>
      </p:sp>
    </p:spTree>
    <p:extLst>
      <p:ext uri="{BB962C8B-B14F-4D97-AF65-F5344CB8AC3E}">
        <p14:creationId xmlns:p14="http://schemas.microsoft.com/office/powerpoint/2010/main" val="1911601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E3AF7-2832-4FE2-A791-F289832587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7D3B759-E5D7-4213-8383-FD01C46921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2AA9C38-B920-4580-82B8-6D0941B9EB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0F96DF-2180-4611-B0F9-4D5DD62C8F58}"/>
              </a:ext>
            </a:extLst>
          </p:cNvPr>
          <p:cNvSpPr>
            <a:spLocks noGrp="1"/>
          </p:cNvSpPr>
          <p:nvPr>
            <p:ph type="dt" sz="half" idx="10"/>
          </p:nvPr>
        </p:nvSpPr>
        <p:spPr/>
        <p:txBody>
          <a:bodyPr/>
          <a:lstStyle/>
          <a:p>
            <a:fld id="{9E57373F-4302-4BB3-94A8-B97A5FBC0726}" type="datetimeFigureOut">
              <a:rPr lang="en-GB" smtClean="0"/>
              <a:t>04/02/2021</a:t>
            </a:fld>
            <a:endParaRPr lang="en-GB"/>
          </a:p>
        </p:txBody>
      </p:sp>
      <p:sp>
        <p:nvSpPr>
          <p:cNvPr id="6" name="Footer Placeholder 5">
            <a:extLst>
              <a:ext uri="{FF2B5EF4-FFF2-40B4-BE49-F238E27FC236}">
                <a16:creationId xmlns:a16="http://schemas.microsoft.com/office/drawing/2014/main" id="{76ACF909-6D34-41BF-BEEB-FFC71AD4128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11E0DD2-20DB-450B-AD70-59CC15E53BBE}"/>
              </a:ext>
            </a:extLst>
          </p:cNvPr>
          <p:cNvSpPr>
            <a:spLocks noGrp="1"/>
          </p:cNvSpPr>
          <p:nvPr>
            <p:ph type="sldNum" sz="quarter" idx="12"/>
          </p:nvPr>
        </p:nvSpPr>
        <p:spPr/>
        <p:txBody>
          <a:bodyPr/>
          <a:lstStyle/>
          <a:p>
            <a:fld id="{7C3BD303-5965-433A-8681-4627698B6216}" type="slidenum">
              <a:rPr lang="en-GB" smtClean="0"/>
              <a:t>‹#›</a:t>
            </a:fld>
            <a:endParaRPr lang="en-GB"/>
          </a:p>
        </p:txBody>
      </p:sp>
    </p:spTree>
    <p:extLst>
      <p:ext uri="{BB962C8B-B14F-4D97-AF65-F5344CB8AC3E}">
        <p14:creationId xmlns:p14="http://schemas.microsoft.com/office/powerpoint/2010/main" val="83365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67172-4589-4196-93F8-2E8F2692DA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DCBC3AF-841D-4800-89BD-701F857B57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EFEC13D-1BE9-40A1-850F-2A0835D7E5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8E647E-F6A4-4019-B409-03A48D6C7354}"/>
              </a:ext>
            </a:extLst>
          </p:cNvPr>
          <p:cNvSpPr>
            <a:spLocks noGrp="1"/>
          </p:cNvSpPr>
          <p:nvPr>
            <p:ph type="dt" sz="half" idx="10"/>
          </p:nvPr>
        </p:nvSpPr>
        <p:spPr/>
        <p:txBody>
          <a:bodyPr/>
          <a:lstStyle/>
          <a:p>
            <a:fld id="{9E57373F-4302-4BB3-94A8-B97A5FBC0726}" type="datetimeFigureOut">
              <a:rPr lang="en-GB" smtClean="0"/>
              <a:t>04/02/2021</a:t>
            </a:fld>
            <a:endParaRPr lang="en-GB"/>
          </a:p>
        </p:txBody>
      </p:sp>
      <p:sp>
        <p:nvSpPr>
          <p:cNvPr id="6" name="Footer Placeholder 5">
            <a:extLst>
              <a:ext uri="{FF2B5EF4-FFF2-40B4-BE49-F238E27FC236}">
                <a16:creationId xmlns:a16="http://schemas.microsoft.com/office/drawing/2014/main" id="{5BD6FD76-7802-4372-BAC0-0C8A339C3C3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6DF0E14-B918-4328-9C56-3F776D76A2A9}"/>
              </a:ext>
            </a:extLst>
          </p:cNvPr>
          <p:cNvSpPr>
            <a:spLocks noGrp="1"/>
          </p:cNvSpPr>
          <p:nvPr>
            <p:ph type="sldNum" sz="quarter" idx="12"/>
          </p:nvPr>
        </p:nvSpPr>
        <p:spPr/>
        <p:txBody>
          <a:bodyPr/>
          <a:lstStyle/>
          <a:p>
            <a:fld id="{7C3BD303-5965-433A-8681-4627698B6216}" type="slidenum">
              <a:rPr lang="en-GB" smtClean="0"/>
              <a:t>‹#›</a:t>
            </a:fld>
            <a:endParaRPr lang="en-GB"/>
          </a:p>
        </p:txBody>
      </p:sp>
    </p:spTree>
    <p:extLst>
      <p:ext uri="{BB962C8B-B14F-4D97-AF65-F5344CB8AC3E}">
        <p14:creationId xmlns:p14="http://schemas.microsoft.com/office/powerpoint/2010/main" val="637688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275828-A4D6-49FC-9FB4-A464766FCD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D34E9B-B7D8-4C9B-BFC9-006E14A207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D27554-F92C-4E35-9484-6FC8D59278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7373F-4302-4BB3-94A8-B97A5FBC0726}" type="datetimeFigureOut">
              <a:rPr lang="en-GB" smtClean="0"/>
              <a:t>04/02/2021</a:t>
            </a:fld>
            <a:endParaRPr lang="en-GB"/>
          </a:p>
        </p:txBody>
      </p:sp>
      <p:sp>
        <p:nvSpPr>
          <p:cNvPr id="5" name="Footer Placeholder 4">
            <a:extLst>
              <a:ext uri="{FF2B5EF4-FFF2-40B4-BE49-F238E27FC236}">
                <a16:creationId xmlns:a16="http://schemas.microsoft.com/office/drawing/2014/main" id="{B96E4E9A-0B12-429B-A66C-B29CE2E512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B7D8BF6-812B-4D60-82E4-A18D2A2BC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3BD303-5965-433A-8681-4627698B6216}" type="slidenum">
              <a:rPr lang="en-GB" smtClean="0"/>
              <a:t>‹#›</a:t>
            </a:fld>
            <a:endParaRPr lang="en-GB"/>
          </a:p>
        </p:txBody>
      </p:sp>
    </p:spTree>
    <p:extLst>
      <p:ext uri="{BB962C8B-B14F-4D97-AF65-F5344CB8AC3E}">
        <p14:creationId xmlns:p14="http://schemas.microsoft.com/office/powerpoint/2010/main" val="3552342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43478-E889-4563-B67B-8BD4CE74027F}"/>
              </a:ext>
            </a:extLst>
          </p:cNvPr>
          <p:cNvSpPr>
            <a:spLocks noGrp="1"/>
          </p:cNvSpPr>
          <p:nvPr>
            <p:ph type="title"/>
          </p:nvPr>
        </p:nvSpPr>
        <p:spPr>
          <a:xfrm>
            <a:off x="341905" y="474303"/>
            <a:ext cx="10515600" cy="1325563"/>
          </a:xfrm>
        </p:spPr>
        <p:txBody>
          <a:bodyPr>
            <a:normAutofit fontScale="90000"/>
          </a:bodyPr>
          <a:lstStyle/>
          <a:p>
            <a:r>
              <a:rPr lang="en-GB" dirty="0"/>
              <a:t>Adult Social Care (ASC) settings; </a:t>
            </a:r>
            <a:br>
              <a:rPr lang="en-GB" dirty="0"/>
            </a:br>
            <a:r>
              <a:rPr lang="en-GB" dirty="0"/>
              <a:t>West Sussex;</a:t>
            </a:r>
            <a:br>
              <a:rPr lang="en-GB" dirty="0"/>
            </a:br>
            <a:r>
              <a:rPr lang="en-GB" dirty="0"/>
              <a:t>COVID-19 summary update</a:t>
            </a:r>
          </a:p>
        </p:txBody>
      </p:sp>
      <p:sp>
        <p:nvSpPr>
          <p:cNvPr id="3" name="Content Placeholder 2">
            <a:extLst>
              <a:ext uri="{FF2B5EF4-FFF2-40B4-BE49-F238E27FC236}">
                <a16:creationId xmlns:a16="http://schemas.microsoft.com/office/drawing/2014/main" id="{A9617262-E14B-4DBE-9624-C916248DA905}"/>
              </a:ext>
            </a:extLst>
          </p:cNvPr>
          <p:cNvSpPr>
            <a:spLocks noGrp="1"/>
          </p:cNvSpPr>
          <p:nvPr>
            <p:ph idx="1"/>
          </p:nvPr>
        </p:nvSpPr>
        <p:spPr>
          <a:xfrm>
            <a:off x="453224" y="2433099"/>
            <a:ext cx="11003943" cy="3950598"/>
          </a:xfrm>
        </p:spPr>
        <p:txBody>
          <a:bodyPr/>
          <a:lstStyle/>
          <a:p>
            <a:pPr marL="0" indent="0">
              <a:buNone/>
            </a:pPr>
            <a:endParaRPr lang="en-GB" dirty="0">
              <a:solidFill>
                <a:srgbClr val="0070C0"/>
              </a:solidFill>
            </a:endParaRPr>
          </a:p>
        </p:txBody>
      </p:sp>
    </p:spTree>
    <p:extLst>
      <p:ext uri="{BB962C8B-B14F-4D97-AF65-F5344CB8AC3E}">
        <p14:creationId xmlns:p14="http://schemas.microsoft.com/office/powerpoint/2010/main" val="4243623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30337FC7-C14B-4B96-818F-7EA5A94A4B4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4987" y="1407881"/>
            <a:ext cx="5984476" cy="3038992"/>
          </a:xfrm>
          <a:prstGeom prst="rect">
            <a:avLst/>
          </a:prstGeom>
        </p:spPr>
      </p:pic>
      <p:sp>
        <p:nvSpPr>
          <p:cNvPr id="22" name="TextBox 21">
            <a:extLst>
              <a:ext uri="{FF2B5EF4-FFF2-40B4-BE49-F238E27FC236}">
                <a16:creationId xmlns:a16="http://schemas.microsoft.com/office/drawing/2014/main" id="{44B42019-0555-4521-A6F8-E3970AFCC914}"/>
              </a:ext>
            </a:extLst>
          </p:cNvPr>
          <p:cNvSpPr txBox="1"/>
          <p:nvPr/>
        </p:nvSpPr>
        <p:spPr>
          <a:xfrm>
            <a:off x="6226235" y="451852"/>
            <a:ext cx="2690570" cy="338554"/>
          </a:xfrm>
          <a:prstGeom prst="rect">
            <a:avLst/>
          </a:prstGeom>
          <a:noFill/>
        </p:spPr>
        <p:txBody>
          <a:bodyPr wrap="square" rtlCol="0">
            <a:spAutoFit/>
          </a:bodyPr>
          <a:lstStyle/>
          <a:p>
            <a:r>
              <a:rPr lang="en-GB" sz="1600" dirty="0"/>
              <a:t>Last 7 days: </a:t>
            </a:r>
          </a:p>
        </p:txBody>
      </p:sp>
      <p:sp>
        <p:nvSpPr>
          <p:cNvPr id="23" name="TextBox 22">
            <a:extLst>
              <a:ext uri="{FF2B5EF4-FFF2-40B4-BE49-F238E27FC236}">
                <a16:creationId xmlns:a16="http://schemas.microsoft.com/office/drawing/2014/main" id="{27D45293-F63D-405D-84C0-62488505E422}"/>
              </a:ext>
            </a:extLst>
          </p:cNvPr>
          <p:cNvSpPr txBox="1"/>
          <p:nvPr/>
        </p:nvSpPr>
        <p:spPr>
          <a:xfrm>
            <a:off x="6226235" y="726672"/>
            <a:ext cx="2690570" cy="338554"/>
          </a:xfrm>
          <a:prstGeom prst="rect">
            <a:avLst/>
          </a:prstGeom>
          <a:noFill/>
        </p:spPr>
        <p:txBody>
          <a:bodyPr wrap="square" rtlCol="0">
            <a:spAutoFit/>
          </a:bodyPr>
          <a:lstStyle/>
          <a:p>
            <a:r>
              <a:rPr lang="en-GB" sz="1600" dirty="0"/>
              <a:t>Last 14 days: </a:t>
            </a:r>
          </a:p>
        </p:txBody>
      </p:sp>
      <p:sp>
        <p:nvSpPr>
          <p:cNvPr id="24" name="TextBox 23">
            <a:extLst>
              <a:ext uri="{FF2B5EF4-FFF2-40B4-BE49-F238E27FC236}">
                <a16:creationId xmlns:a16="http://schemas.microsoft.com/office/drawing/2014/main" id="{FFC6B22F-6E06-4F03-89EB-5C77E66651A2}"/>
              </a:ext>
            </a:extLst>
          </p:cNvPr>
          <p:cNvSpPr txBox="1"/>
          <p:nvPr/>
        </p:nvSpPr>
        <p:spPr>
          <a:xfrm>
            <a:off x="6219112" y="996009"/>
            <a:ext cx="2690570" cy="338554"/>
          </a:xfrm>
          <a:prstGeom prst="rect">
            <a:avLst/>
          </a:prstGeom>
          <a:noFill/>
        </p:spPr>
        <p:txBody>
          <a:bodyPr wrap="square" rtlCol="0">
            <a:spAutoFit/>
          </a:bodyPr>
          <a:lstStyle/>
          <a:p>
            <a:r>
              <a:rPr lang="en-GB" sz="1600" dirty="0"/>
              <a:t>Last 28 days: </a:t>
            </a:r>
          </a:p>
        </p:txBody>
      </p:sp>
      <p:sp>
        <p:nvSpPr>
          <p:cNvPr id="25" name="TextBox 24">
            <a:extLst>
              <a:ext uri="{FF2B5EF4-FFF2-40B4-BE49-F238E27FC236}">
                <a16:creationId xmlns:a16="http://schemas.microsoft.com/office/drawing/2014/main" id="{4D2CE01F-D39D-40AD-B2C1-8EEFF2955DBC}"/>
              </a:ext>
            </a:extLst>
          </p:cNvPr>
          <p:cNvSpPr txBox="1"/>
          <p:nvPr/>
        </p:nvSpPr>
        <p:spPr>
          <a:xfrm>
            <a:off x="7108782" y="244175"/>
            <a:ext cx="2520513" cy="307777"/>
          </a:xfrm>
          <a:prstGeom prst="rect">
            <a:avLst/>
          </a:prstGeom>
          <a:noFill/>
        </p:spPr>
        <p:txBody>
          <a:bodyPr wrap="square" rtlCol="0">
            <a:spAutoFit/>
          </a:bodyPr>
          <a:lstStyle/>
          <a:p>
            <a:pPr algn="ctr"/>
            <a:r>
              <a:rPr lang="en-GB" sz="1400" b="1" dirty="0">
                <a:solidFill>
                  <a:srgbClr val="FF0000"/>
                </a:solidFill>
              </a:rPr>
              <a:t>7 days to 31/01/2021 </a:t>
            </a:r>
          </a:p>
        </p:txBody>
      </p:sp>
      <p:sp>
        <p:nvSpPr>
          <p:cNvPr id="26" name="Rectangle 25">
            <a:extLst>
              <a:ext uri="{FF2B5EF4-FFF2-40B4-BE49-F238E27FC236}">
                <a16:creationId xmlns:a16="http://schemas.microsoft.com/office/drawing/2014/main" id="{C51416EE-03AB-4FF0-A4A6-7880C6E77D7D}"/>
              </a:ext>
            </a:extLst>
          </p:cNvPr>
          <p:cNvSpPr/>
          <p:nvPr/>
        </p:nvSpPr>
        <p:spPr>
          <a:xfrm>
            <a:off x="7821324" y="451852"/>
            <a:ext cx="1095428" cy="369332"/>
          </a:xfrm>
          <a:prstGeom prst="rect">
            <a:avLst/>
          </a:prstGeom>
        </p:spPr>
        <p:txBody>
          <a:bodyPr wrap="square">
            <a:spAutoFit/>
          </a:bodyPr>
          <a:lstStyle/>
          <a:p>
            <a:r>
              <a:rPr lang="en-GB" b="1" dirty="0"/>
              <a:t>237 cases</a:t>
            </a:r>
          </a:p>
        </p:txBody>
      </p:sp>
      <p:sp>
        <p:nvSpPr>
          <p:cNvPr id="27" name="Rectangle 26">
            <a:extLst>
              <a:ext uri="{FF2B5EF4-FFF2-40B4-BE49-F238E27FC236}">
                <a16:creationId xmlns:a16="http://schemas.microsoft.com/office/drawing/2014/main" id="{A8984692-3725-4F30-BA19-E9CE5D04A845}"/>
              </a:ext>
            </a:extLst>
          </p:cNvPr>
          <p:cNvSpPr/>
          <p:nvPr/>
        </p:nvSpPr>
        <p:spPr>
          <a:xfrm>
            <a:off x="7821324" y="726672"/>
            <a:ext cx="1095428" cy="369332"/>
          </a:xfrm>
          <a:prstGeom prst="rect">
            <a:avLst/>
          </a:prstGeom>
        </p:spPr>
        <p:txBody>
          <a:bodyPr wrap="square">
            <a:spAutoFit/>
          </a:bodyPr>
          <a:lstStyle/>
          <a:p>
            <a:r>
              <a:rPr lang="en-GB" b="1" dirty="0"/>
              <a:t>587 cases</a:t>
            </a:r>
          </a:p>
        </p:txBody>
      </p:sp>
      <p:sp>
        <p:nvSpPr>
          <p:cNvPr id="28" name="Rectangle 27">
            <a:extLst>
              <a:ext uri="{FF2B5EF4-FFF2-40B4-BE49-F238E27FC236}">
                <a16:creationId xmlns:a16="http://schemas.microsoft.com/office/drawing/2014/main" id="{D6DCFBAC-A217-405C-9DED-2508C4A59958}"/>
              </a:ext>
            </a:extLst>
          </p:cNvPr>
          <p:cNvSpPr/>
          <p:nvPr/>
        </p:nvSpPr>
        <p:spPr>
          <a:xfrm>
            <a:off x="7733159" y="996009"/>
            <a:ext cx="1271758" cy="369332"/>
          </a:xfrm>
          <a:prstGeom prst="rect">
            <a:avLst/>
          </a:prstGeom>
        </p:spPr>
        <p:txBody>
          <a:bodyPr wrap="square">
            <a:spAutoFit/>
          </a:bodyPr>
          <a:lstStyle/>
          <a:p>
            <a:r>
              <a:rPr lang="en-GB" b="1" dirty="0"/>
              <a:t>1,831 cases</a:t>
            </a:r>
          </a:p>
        </p:txBody>
      </p:sp>
      <p:sp>
        <p:nvSpPr>
          <p:cNvPr id="30" name="Rectangle 29">
            <a:extLst>
              <a:ext uri="{FF2B5EF4-FFF2-40B4-BE49-F238E27FC236}">
                <a16:creationId xmlns:a16="http://schemas.microsoft.com/office/drawing/2014/main" id="{2E530DF6-C964-4873-BE00-838BBF8BA64B}"/>
              </a:ext>
            </a:extLst>
          </p:cNvPr>
          <p:cNvSpPr/>
          <p:nvPr/>
        </p:nvSpPr>
        <p:spPr>
          <a:xfrm>
            <a:off x="9864204" y="451852"/>
            <a:ext cx="1095428" cy="369332"/>
          </a:xfrm>
          <a:prstGeom prst="rect">
            <a:avLst/>
          </a:prstGeom>
        </p:spPr>
        <p:txBody>
          <a:bodyPr wrap="square">
            <a:spAutoFit/>
          </a:bodyPr>
          <a:lstStyle/>
          <a:p>
            <a:r>
              <a:rPr lang="en-GB" b="1" dirty="0"/>
              <a:t>350 cases</a:t>
            </a:r>
          </a:p>
        </p:txBody>
      </p:sp>
      <p:sp>
        <p:nvSpPr>
          <p:cNvPr id="31" name="Rectangle 30">
            <a:extLst>
              <a:ext uri="{FF2B5EF4-FFF2-40B4-BE49-F238E27FC236}">
                <a16:creationId xmlns:a16="http://schemas.microsoft.com/office/drawing/2014/main" id="{D537F9E6-3D91-4778-9938-6D5D904D23E4}"/>
              </a:ext>
            </a:extLst>
          </p:cNvPr>
          <p:cNvSpPr/>
          <p:nvPr/>
        </p:nvSpPr>
        <p:spPr>
          <a:xfrm>
            <a:off x="9864204" y="726672"/>
            <a:ext cx="1095428" cy="369332"/>
          </a:xfrm>
          <a:prstGeom prst="rect">
            <a:avLst/>
          </a:prstGeom>
        </p:spPr>
        <p:txBody>
          <a:bodyPr wrap="square">
            <a:spAutoFit/>
          </a:bodyPr>
          <a:lstStyle/>
          <a:p>
            <a:r>
              <a:rPr lang="en-GB" b="1" dirty="0"/>
              <a:t>970 cases</a:t>
            </a:r>
          </a:p>
        </p:txBody>
      </p:sp>
      <p:sp>
        <p:nvSpPr>
          <p:cNvPr id="32" name="Rectangle 31">
            <a:extLst>
              <a:ext uri="{FF2B5EF4-FFF2-40B4-BE49-F238E27FC236}">
                <a16:creationId xmlns:a16="http://schemas.microsoft.com/office/drawing/2014/main" id="{55491B70-82F5-495F-A899-7F328105362E}"/>
              </a:ext>
            </a:extLst>
          </p:cNvPr>
          <p:cNvSpPr/>
          <p:nvPr/>
        </p:nvSpPr>
        <p:spPr>
          <a:xfrm>
            <a:off x="9776039" y="996009"/>
            <a:ext cx="1271758" cy="369332"/>
          </a:xfrm>
          <a:prstGeom prst="rect">
            <a:avLst/>
          </a:prstGeom>
        </p:spPr>
        <p:txBody>
          <a:bodyPr wrap="square">
            <a:spAutoFit/>
          </a:bodyPr>
          <a:lstStyle/>
          <a:p>
            <a:r>
              <a:rPr lang="en-GB" b="1" dirty="0"/>
              <a:t>2,069 cases</a:t>
            </a:r>
          </a:p>
        </p:txBody>
      </p:sp>
      <p:sp>
        <p:nvSpPr>
          <p:cNvPr id="33" name="TextBox 32">
            <a:extLst>
              <a:ext uri="{FF2B5EF4-FFF2-40B4-BE49-F238E27FC236}">
                <a16:creationId xmlns:a16="http://schemas.microsoft.com/office/drawing/2014/main" id="{3D264450-BFFE-4C41-B841-4695F2623629}"/>
              </a:ext>
            </a:extLst>
          </p:cNvPr>
          <p:cNvSpPr txBox="1"/>
          <p:nvPr/>
        </p:nvSpPr>
        <p:spPr>
          <a:xfrm>
            <a:off x="9334859" y="245852"/>
            <a:ext cx="2154119" cy="307777"/>
          </a:xfrm>
          <a:prstGeom prst="rect">
            <a:avLst/>
          </a:prstGeom>
          <a:noFill/>
        </p:spPr>
        <p:txBody>
          <a:bodyPr wrap="square" rtlCol="0">
            <a:spAutoFit/>
          </a:bodyPr>
          <a:lstStyle/>
          <a:p>
            <a:pPr algn="ctr"/>
            <a:r>
              <a:rPr lang="en-GB" sz="1400" b="1" dirty="0">
                <a:solidFill>
                  <a:srgbClr val="FF0000"/>
                </a:solidFill>
              </a:rPr>
              <a:t>7 days to 24/01/2021 </a:t>
            </a:r>
          </a:p>
        </p:txBody>
      </p:sp>
      <p:sp>
        <p:nvSpPr>
          <p:cNvPr id="56" name="TextBox 55">
            <a:extLst>
              <a:ext uri="{FF2B5EF4-FFF2-40B4-BE49-F238E27FC236}">
                <a16:creationId xmlns:a16="http://schemas.microsoft.com/office/drawing/2014/main" id="{11809C61-00C0-401F-87CE-4188F36ECF1F}"/>
              </a:ext>
            </a:extLst>
          </p:cNvPr>
          <p:cNvSpPr txBox="1"/>
          <p:nvPr/>
        </p:nvSpPr>
        <p:spPr>
          <a:xfrm>
            <a:off x="7217110" y="34877"/>
            <a:ext cx="2303857" cy="307777"/>
          </a:xfrm>
          <a:prstGeom prst="rect">
            <a:avLst/>
          </a:prstGeom>
          <a:noFill/>
        </p:spPr>
        <p:txBody>
          <a:bodyPr wrap="square" rtlCol="0">
            <a:spAutoFit/>
          </a:bodyPr>
          <a:lstStyle/>
          <a:p>
            <a:pPr algn="ctr"/>
            <a:r>
              <a:rPr lang="en-GB" sz="1400" b="1" dirty="0">
                <a:solidFill>
                  <a:srgbClr val="0070C0"/>
                </a:solidFill>
              </a:rPr>
              <a:t>Latest complete 7 days</a:t>
            </a:r>
          </a:p>
        </p:txBody>
      </p:sp>
      <p:sp>
        <p:nvSpPr>
          <p:cNvPr id="57" name="TextBox 56">
            <a:extLst>
              <a:ext uri="{FF2B5EF4-FFF2-40B4-BE49-F238E27FC236}">
                <a16:creationId xmlns:a16="http://schemas.microsoft.com/office/drawing/2014/main" id="{5DE90CC6-2C4D-493A-8AB1-D67ACCBB4499}"/>
              </a:ext>
            </a:extLst>
          </p:cNvPr>
          <p:cNvSpPr txBox="1"/>
          <p:nvPr/>
        </p:nvSpPr>
        <p:spPr>
          <a:xfrm>
            <a:off x="9609106" y="34877"/>
            <a:ext cx="1605625" cy="307777"/>
          </a:xfrm>
          <a:prstGeom prst="rect">
            <a:avLst/>
          </a:prstGeom>
          <a:noFill/>
        </p:spPr>
        <p:txBody>
          <a:bodyPr wrap="square" rtlCol="0">
            <a:spAutoFit/>
          </a:bodyPr>
          <a:lstStyle/>
          <a:p>
            <a:pPr algn="ctr"/>
            <a:r>
              <a:rPr lang="en-GB" sz="1400" b="1" dirty="0">
                <a:solidFill>
                  <a:srgbClr val="0070C0"/>
                </a:solidFill>
              </a:rPr>
              <a:t>Previous 7 days</a:t>
            </a:r>
          </a:p>
        </p:txBody>
      </p:sp>
      <p:sp>
        <p:nvSpPr>
          <p:cNvPr id="73" name="TextBox 72">
            <a:extLst>
              <a:ext uri="{FF2B5EF4-FFF2-40B4-BE49-F238E27FC236}">
                <a16:creationId xmlns:a16="http://schemas.microsoft.com/office/drawing/2014/main" id="{E858AF88-9E37-45DF-9A24-C53669160BF0}"/>
              </a:ext>
            </a:extLst>
          </p:cNvPr>
          <p:cNvSpPr txBox="1"/>
          <p:nvPr/>
        </p:nvSpPr>
        <p:spPr>
          <a:xfrm>
            <a:off x="1550163" y="1984773"/>
            <a:ext cx="4062813" cy="830997"/>
          </a:xfrm>
          <a:prstGeom prst="rect">
            <a:avLst/>
          </a:prstGeom>
          <a:noFill/>
        </p:spPr>
        <p:txBody>
          <a:bodyPr wrap="square" rtlCol="0">
            <a:spAutoFit/>
          </a:bodyPr>
          <a:lstStyle/>
          <a:p>
            <a:r>
              <a:rPr lang="en-GB" sz="1600" dirty="0"/>
              <a:t>About 1 in 10 West Sussex cases (11.4%) can be linked to a West Sussex ASC Setting either as a resident or staff member.</a:t>
            </a:r>
          </a:p>
        </p:txBody>
      </p:sp>
      <p:sp>
        <p:nvSpPr>
          <p:cNvPr id="74" name="TextBox 73">
            <a:extLst>
              <a:ext uri="{FF2B5EF4-FFF2-40B4-BE49-F238E27FC236}">
                <a16:creationId xmlns:a16="http://schemas.microsoft.com/office/drawing/2014/main" id="{75902C44-7851-4027-A743-4E2A326F3CDE}"/>
              </a:ext>
            </a:extLst>
          </p:cNvPr>
          <p:cNvSpPr txBox="1"/>
          <p:nvPr/>
        </p:nvSpPr>
        <p:spPr>
          <a:xfrm>
            <a:off x="1745677" y="3145889"/>
            <a:ext cx="4137569" cy="461665"/>
          </a:xfrm>
          <a:prstGeom prst="rect">
            <a:avLst/>
          </a:prstGeom>
          <a:noFill/>
        </p:spPr>
        <p:txBody>
          <a:bodyPr wrap="square" rtlCol="0">
            <a:spAutoFit/>
          </a:bodyPr>
          <a:lstStyle/>
          <a:p>
            <a:r>
              <a:rPr lang="en-GB" sz="1200" dirty="0"/>
              <a:t>Out of 484 settings included, almost three out of four homes (70.2%) have had at least one confirmed COVID-19 case</a:t>
            </a:r>
          </a:p>
        </p:txBody>
      </p:sp>
      <p:pic>
        <p:nvPicPr>
          <p:cNvPr id="77" name="Graphic 76" descr="Man">
            <a:extLst>
              <a:ext uri="{FF2B5EF4-FFF2-40B4-BE49-F238E27FC236}">
                <a16:creationId xmlns:a16="http://schemas.microsoft.com/office/drawing/2014/main" id="{E74970DF-2926-4537-958E-3940A873D65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4958" y="2041541"/>
            <a:ext cx="375912" cy="375912"/>
          </a:xfrm>
          <a:prstGeom prst="rect">
            <a:avLst/>
          </a:prstGeom>
        </p:spPr>
      </p:pic>
      <p:pic>
        <p:nvPicPr>
          <p:cNvPr id="78" name="Graphic 77" descr="Man">
            <a:extLst>
              <a:ext uri="{FF2B5EF4-FFF2-40B4-BE49-F238E27FC236}">
                <a16:creationId xmlns:a16="http://schemas.microsoft.com/office/drawing/2014/main" id="{24E066DD-F8F3-4109-83FC-A453B3B7612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74202" y="2041540"/>
            <a:ext cx="375912" cy="375912"/>
          </a:xfrm>
          <a:prstGeom prst="rect">
            <a:avLst/>
          </a:prstGeom>
        </p:spPr>
      </p:pic>
      <p:pic>
        <p:nvPicPr>
          <p:cNvPr id="79" name="Graphic 78" descr="Man">
            <a:extLst>
              <a:ext uri="{FF2B5EF4-FFF2-40B4-BE49-F238E27FC236}">
                <a16:creationId xmlns:a16="http://schemas.microsoft.com/office/drawing/2014/main" id="{C294605A-F77E-4AFA-A9B9-13EB672254C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9689" y="2041540"/>
            <a:ext cx="375912" cy="375912"/>
          </a:xfrm>
          <a:prstGeom prst="rect">
            <a:avLst/>
          </a:prstGeom>
        </p:spPr>
      </p:pic>
      <p:pic>
        <p:nvPicPr>
          <p:cNvPr id="80" name="Graphic 79" descr="Man">
            <a:extLst>
              <a:ext uri="{FF2B5EF4-FFF2-40B4-BE49-F238E27FC236}">
                <a16:creationId xmlns:a16="http://schemas.microsoft.com/office/drawing/2014/main" id="{0775E6C1-A42D-4C84-9B2B-DFC540FF67B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08715" y="2041540"/>
            <a:ext cx="375912" cy="375912"/>
          </a:xfrm>
          <a:prstGeom prst="rect">
            <a:avLst/>
          </a:prstGeom>
        </p:spPr>
      </p:pic>
      <p:pic>
        <p:nvPicPr>
          <p:cNvPr id="81" name="Graphic 80" descr="Man">
            <a:extLst>
              <a:ext uri="{FF2B5EF4-FFF2-40B4-BE49-F238E27FC236}">
                <a16:creationId xmlns:a16="http://schemas.microsoft.com/office/drawing/2014/main" id="{C07D7697-059A-4335-82C9-297FD84E8B6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243227" y="2041540"/>
            <a:ext cx="375912" cy="375912"/>
          </a:xfrm>
          <a:prstGeom prst="rect">
            <a:avLst/>
          </a:prstGeom>
        </p:spPr>
      </p:pic>
      <p:pic>
        <p:nvPicPr>
          <p:cNvPr id="82" name="Graphic 81" descr="Man">
            <a:extLst>
              <a:ext uri="{FF2B5EF4-FFF2-40B4-BE49-F238E27FC236}">
                <a16:creationId xmlns:a16="http://schemas.microsoft.com/office/drawing/2014/main" id="{6577942B-460E-4EC6-9D12-9CF4BB93639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5055" y="2417453"/>
            <a:ext cx="375912" cy="375912"/>
          </a:xfrm>
          <a:prstGeom prst="rect">
            <a:avLst/>
          </a:prstGeom>
        </p:spPr>
      </p:pic>
      <p:pic>
        <p:nvPicPr>
          <p:cNvPr id="83" name="Graphic 82" descr="Man">
            <a:extLst>
              <a:ext uri="{FF2B5EF4-FFF2-40B4-BE49-F238E27FC236}">
                <a16:creationId xmlns:a16="http://schemas.microsoft.com/office/drawing/2014/main" id="{E93F3E3D-0817-41CE-9BE4-A5D4C2CFF90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4299" y="2417452"/>
            <a:ext cx="375912" cy="375912"/>
          </a:xfrm>
          <a:prstGeom prst="rect">
            <a:avLst/>
          </a:prstGeom>
        </p:spPr>
      </p:pic>
      <p:pic>
        <p:nvPicPr>
          <p:cNvPr id="84" name="Graphic 83" descr="Man">
            <a:extLst>
              <a:ext uri="{FF2B5EF4-FFF2-40B4-BE49-F238E27FC236}">
                <a16:creationId xmlns:a16="http://schemas.microsoft.com/office/drawing/2014/main" id="{6A3389CF-D08A-4338-AF8D-69B4D6703BF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9786" y="2417452"/>
            <a:ext cx="375912" cy="375912"/>
          </a:xfrm>
          <a:prstGeom prst="rect">
            <a:avLst/>
          </a:prstGeom>
        </p:spPr>
      </p:pic>
      <p:pic>
        <p:nvPicPr>
          <p:cNvPr id="85" name="Graphic 84" descr="Man">
            <a:extLst>
              <a:ext uri="{FF2B5EF4-FFF2-40B4-BE49-F238E27FC236}">
                <a16:creationId xmlns:a16="http://schemas.microsoft.com/office/drawing/2014/main" id="{AFE39D99-8803-45C7-8AE6-6E4C73B64C1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98812" y="2417452"/>
            <a:ext cx="375912" cy="375912"/>
          </a:xfrm>
          <a:prstGeom prst="rect">
            <a:avLst/>
          </a:prstGeom>
        </p:spPr>
      </p:pic>
      <p:pic>
        <p:nvPicPr>
          <p:cNvPr id="86" name="Graphic 85" descr="Man">
            <a:extLst>
              <a:ext uri="{FF2B5EF4-FFF2-40B4-BE49-F238E27FC236}">
                <a16:creationId xmlns:a16="http://schemas.microsoft.com/office/drawing/2014/main" id="{C69EC05E-31D0-4617-BF15-29BF9A0B422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233324" y="2417452"/>
            <a:ext cx="375912" cy="375912"/>
          </a:xfrm>
          <a:prstGeom prst="rect">
            <a:avLst/>
          </a:prstGeom>
        </p:spPr>
      </p:pic>
      <p:pic>
        <p:nvPicPr>
          <p:cNvPr id="87" name="Graphic 86" descr="Home">
            <a:extLst>
              <a:ext uri="{FF2B5EF4-FFF2-40B4-BE49-F238E27FC236}">
                <a16:creationId xmlns:a16="http://schemas.microsoft.com/office/drawing/2014/main" id="{6F4D285B-8572-4808-90E9-D5B738BF7E6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06899" y="3191682"/>
            <a:ext cx="375912" cy="375912"/>
          </a:xfrm>
          <a:prstGeom prst="rect">
            <a:avLst/>
          </a:prstGeom>
        </p:spPr>
      </p:pic>
      <p:pic>
        <p:nvPicPr>
          <p:cNvPr id="88" name="Graphic 87" descr="Home">
            <a:extLst>
              <a:ext uri="{FF2B5EF4-FFF2-40B4-BE49-F238E27FC236}">
                <a16:creationId xmlns:a16="http://schemas.microsoft.com/office/drawing/2014/main" id="{1EE9F390-F7A6-4F5A-B98E-AC9B37460DF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22808" y="3191682"/>
            <a:ext cx="375912" cy="375912"/>
          </a:xfrm>
          <a:prstGeom prst="rect">
            <a:avLst/>
          </a:prstGeom>
        </p:spPr>
      </p:pic>
      <p:pic>
        <p:nvPicPr>
          <p:cNvPr id="89" name="Graphic 88" descr="Home">
            <a:extLst>
              <a:ext uri="{FF2B5EF4-FFF2-40B4-BE49-F238E27FC236}">
                <a16:creationId xmlns:a16="http://schemas.microsoft.com/office/drawing/2014/main" id="{FCB8BFB7-B69E-4B19-892B-83EB4E172B6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38717" y="3191682"/>
            <a:ext cx="375912" cy="375912"/>
          </a:xfrm>
          <a:prstGeom prst="rect">
            <a:avLst/>
          </a:prstGeom>
        </p:spPr>
      </p:pic>
      <p:pic>
        <p:nvPicPr>
          <p:cNvPr id="91" name="Graphic 90" descr="Home">
            <a:extLst>
              <a:ext uri="{FF2B5EF4-FFF2-40B4-BE49-F238E27FC236}">
                <a16:creationId xmlns:a16="http://schemas.microsoft.com/office/drawing/2014/main" id="{86014DFE-F96F-4531-997A-964590F183D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384627" y="3191682"/>
            <a:ext cx="375912" cy="375912"/>
          </a:xfrm>
          <a:prstGeom prst="rect">
            <a:avLst/>
          </a:prstGeom>
        </p:spPr>
      </p:pic>
      <p:sp>
        <p:nvSpPr>
          <p:cNvPr id="92" name="TextBox 91">
            <a:extLst>
              <a:ext uri="{FF2B5EF4-FFF2-40B4-BE49-F238E27FC236}">
                <a16:creationId xmlns:a16="http://schemas.microsoft.com/office/drawing/2014/main" id="{BC9ED85B-A62D-4A60-BDB4-8B60C19657C7}"/>
              </a:ext>
            </a:extLst>
          </p:cNvPr>
          <p:cNvSpPr txBox="1"/>
          <p:nvPr/>
        </p:nvSpPr>
        <p:spPr>
          <a:xfrm>
            <a:off x="235707" y="225197"/>
            <a:ext cx="5202986" cy="738664"/>
          </a:xfrm>
          <a:prstGeom prst="rect">
            <a:avLst/>
          </a:prstGeom>
          <a:noFill/>
        </p:spPr>
        <p:txBody>
          <a:bodyPr wrap="square" rtlCol="0">
            <a:spAutoFit/>
          </a:bodyPr>
          <a:lstStyle/>
          <a:p>
            <a:r>
              <a:rPr lang="en-GB" sz="1400" dirty="0"/>
              <a:t>As at Wednesday 3</a:t>
            </a:r>
            <a:r>
              <a:rPr lang="en-GB" sz="1400" baseline="30000" dirty="0"/>
              <a:t>rd</a:t>
            </a:r>
            <a:r>
              <a:rPr lang="en-GB" sz="1400" dirty="0"/>
              <a:t> February 2021, there have been </a:t>
            </a:r>
            <a:r>
              <a:rPr lang="en-GB" sz="1400" b="1" dirty="0"/>
              <a:t>4,205</a:t>
            </a:r>
            <a:r>
              <a:rPr lang="en-GB" sz="1400" dirty="0"/>
              <a:t> cases linked to a West Sussex Adult Social Care Setting (either as a member of staff* or resident).</a:t>
            </a:r>
          </a:p>
        </p:txBody>
      </p:sp>
      <p:sp>
        <p:nvSpPr>
          <p:cNvPr id="100" name="TextBox 99">
            <a:extLst>
              <a:ext uri="{FF2B5EF4-FFF2-40B4-BE49-F238E27FC236}">
                <a16:creationId xmlns:a16="http://schemas.microsoft.com/office/drawing/2014/main" id="{430F3589-716F-4C68-B0F4-3BB61EC138BA}"/>
              </a:ext>
            </a:extLst>
          </p:cNvPr>
          <p:cNvSpPr txBox="1"/>
          <p:nvPr/>
        </p:nvSpPr>
        <p:spPr>
          <a:xfrm>
            <a:off x="886897" y="3822095"/>
            <a:ext cx="4581404" cy="830997"/>
          </a:xfrm>
          <a:prstGeom prst="rect">
            <a:avLst/>
          </a:prstGeom>
          <a:noFill/>
        </p:spPr>
        <p:txBody>
          <a:bodyPr wrap="square" rtlCol="0">
            <a:spAutoFit/>
          </a:bodyPr>
          <a:lstStyle/>
          <a:p>
            <a:r>
              <a:rPr lang="en-GB" sz="1600" dirty="0"/>
              <a:t>In the 28 days to 3</a:t>
            </a:r>
            <a:r>
              <a:rPr lang="en-GB" sz="1600" baseline="30000" dirty="0"/>
              <a:t>rd</a:t>
            </a:r>
            <a:r>
              <a:rPr lang="en-GB" sz="1600" dirty="0"/>
              <a:t> February, </a:t>
            </a:r>
            <a:r>
              <a:rPr lang="en-GB" sz="1600" b="1" dirty="0"/>
              <a:t>155</a:t>
            </a:r>
            <a:r>
              <a:rPr lang="en-GB" sz="1600" dirty="0"/>
              <a:t> homes had two or more cases. Of these, </a:t>
            </a:r>
            <a:r>
              <a:rPr lang="en-GB" sz="1600" b="1" dirty="0"/>
              <a:t>48</a:t>
            </a:r>
            <a:r>
              <a:rPr lang="en-GB" sz="1600" dirty="0"/>
              <a:t> settings have recorded 10 or more cases.</a:t>
            </a:r>
          </a:p>
        </p:txBody>
      </p:sp>
      <p:pic>
        <p:nvPicPr>
          <p:cNvPr id="50" name="Graphic 49" descr="Home">
            <a:extLst>
              <a:ext uri="{FF2B5EF4-FFF2-40B4-BE49-F238E27FC236}">
                <a16:creationId xmlns:a16="http://schemas.microsoft.com/office/drawing/2014/main" id="{9A8CFFFE-D37E-43CA-8411-A1BEC0AF68C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35707" y="3889547"/>
            <a:ext cx="622073" cy="622073"/>
          </a:xfrm>
          <a:prstGeom prst="rect">
            <a:avLst/>
          </a:prstGeom>
        </p:spPr>
      </p:pic>
      <p:sp>
        <p:nvSpPr>
          <p:cNvPr id="44" name="TextBox 43">
            <a:extLst>
              <a:ext uri="{FF2B5EF4-FFF2-40B4-BE49-F238E27FC236}">
                <a16:creationId xmlns:a16="http://schemas.microsoft.com/office/drawing/2014/main" id="{2FDA9C7E-E84B-448B-B513-F0878ED8042A}"/>
              </a:ext>
            </a:extLst>
          </p:cNvPr>
          <p:cNvSpPr txBox="1"/>
          <p:nvPr/>
        </p:nvSpPr>
        <p:spPr>
          <a:xfrm>
            <a:off x="522152" y="956938"/>
            <a:ext cx="5284000" cy="769441"/>
          </a:xfrm>
          <a:prstGeom prst="rect">
            <a:avLst/>
          </a:prstGeom>
          <a:noFill/>
        </p:spPr>
        <p:txBody>
          <a:bodyPr wrap="square" rtlCol="0">
            <a:spAutoFit/>
          </a:bodyPr>
          <a:lstStyle/>
          <a:p>
            <a:r>
              <a:rPr lang="en-GB" sz="1100" dirty="0"/>
              <a:t>*The line listing details cases for individuals who have a West Sussex address. It is possible that individuals who live outside of the county may work in a West Sussex care home. These cases will not be included in this analysis as they will fall under the responsibility of their own residential local authority.</a:t>
            </a:r>
          </a:p>
        </p:txBody>
      </p:sp>
      <p:graphicFrame>
        <p:nvGraphicFramePr>
          <p:cNvPr id="2" name="Table 1">
            <a:extLst>
              <a:ext uri="{FF2B5EF4-FFF2-40B4-BE49-F238E27FC236}">
                <a16:creationId xmlns:a16="http://schemas.microsoft.com/office/drawing/2014/main" id="{22614E13-3312-4944-AE8A-316CF003F5C1}"/>
              </a:ext>
            </a:extLst>
          </p:cNvPr>
          <p:cNvGraphicFramePr>
            <a:graphicFrameLocks noGrp="1"/>
          </p:cNvGraphicFramePr>
          <p:nvPr>
            <p:extLst>
              <p:ext uri="{D42A27DB-BD31-4B8C-83A1-F6EECF244321}">
                <p14:modId xmlns:p14="http://schemas.microsoft.com/office/powerpoint/2010/main" val="2688169116"/>
              </p:ext>
            </p:extLst>
          </p:nvPr>
        </p:nvGraphicFramePr>
        <p:xfrm>
          <a:off x="165392" y="5082328"/>
          <a:ext cx="5379323" cy="1050948"/>
        </p:xfrm>
        <a:graphic>
          <a:graphicData uri="http://schemas.openxmlformats.org/drawingml/2006/table">
            <a:tbl>
              <a:tblPr/>
              <a:tblGrid>
                <a:gridCol w="1470025">
                  <a:extLst>
                    <a:ext uri="{9D8B030D-6E8A-4147-A177-3AD203B41FA5}">
                      <a16:colId xmlns:a16="http://schemas.microsoft.com/office/drawing/2014/main" val="3004452929"/>
                    </a:ext>
                  </a:extLst>
                </a:gridCol>
                <a:gridCol w="755082">
                  <a:extLst>
                    <a:ext uri="{9D8B030D-6E8A-4147-A177-3AD203B41FA5}">
                      <a16:colId xmlns:a16="http://schemas.microsoft.com/office/drawing/2014/main" val="753719476"/>
                    </a:ext>
                  </a:extLst>
                </a:gridCol>
                <a:gridCol w="1056109">
                  <a:extLst>
                    <a:ext uri="{9D8B030D-6E8A-4147-A177-3AD203B41FA5}">
                      <a16:colId xmlns:a16="http://schemas.microsoft.com/office/drawing/2014/main" val="4228458072"/>
                    </a:ext>
                  </a:extLst>
                </a:gridCol>
                <a:gridCol w="1266092">
                  <a:extLst>
                    <a:ext uri="{9D8B030D-6E8A-4147-A177-3AD203B41FA5}">
                      <a16:colId xmlns:a16="http://schemas.microsoft.com/office/drawing/2014/main" val="2689029532"/>
                    </a:ext>
                  </a:extLst>
                </a:gridCol>
                <a:gridCol w="832015">
                  <a:extLst>
                    <a:ext uri="{9D8B030D-6E8A-4147-A177-3AD203B41FA5}">
                      <a16:colId xmlns:a16="http://schemas.microsoft.com/office/drawing/2014/main" val="2378355210"/>
                    </a:ext>
                  </a:extLst>
                </a:gridCol>
              </a:tblGrid>
              <a:tr h="517548">
                <a:tc>
                  <a:txBody>
                    <a:bodyPr/>
                    <a:lstStyle/>
                    <a:p>
                      <a:pPr algn="l" fontAlgn="t"/>
                      <a:r>
                        <a:rPr lang="en-GB" sz="1000" b="1" i="0" u="none" strike="noStrike" dirty="0">
                          <a:solidFill>
                            <a:srgbClr val="000000"/>
                          </a:solidFill>
                          <a:effectLst/>
                          <a:latin typeface="Verdana" panose="020B0604030504040204" pitchFamily="34" charset="0"/>
                        </a:rPr>
                        <a:t> Service</a:t>
                      </a:r>
                    </a:p>
                  </a:txBody>
                  <a:tcPr marL="6350" marR="6350" marT="635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000" b="1" i="0" u="none" strike="noStrike" dirty="0">
                          <a:solidFill>
                            <a:srgbClr val="000000"/>
                          </a:solidFill>
                          <a:effectLst/>
                          <a:latin typeface="Verdana" panose="020B0604030504040204" pitchFamily="34" charset="0"/>
                        </a:rPr>
                        <a:t>Cases in last 28 days</a:t>
                      </a:r>
                    </a:p>
                  </a:txBody>
                  <a:tcPr marL="6350" marR="6350" marT="635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000" b="1" i="0" u="none" strike="noStrike">
                          <a:solidFill>
                            <a:srgbClr val="000000"/>
                          </a:solidFill>
                          <a:effectLst/>
                          <a:latin typeface="Verdana" panose="020B0604030504040204" pitchFamily="34" charset="0"/>
                        </a:rPr>
                        <a:t>Settings with cases in last 28 days</a:t>
                      </a:r>
                    </a:p>
                  </a:txBody>
                  <a:tcPr marL="6350" marR="6350" marT="635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000" b="1" i="0" u="none" strike="noStrike">
                          <a:solidFill>
                            <a:srgbClr val="000000"/>
                          </a:solidFill>
                          <a:effectLst/>
                          <a:latin typeface="Verdana" panose="020B0604030504040204" pitchFamily="34" charset="0"/>
                        </a:rPr>
                        <a:t>Settings with at least two cases in last 28 days</a:t>
                      </a:r>
                    </a:p>
                  </a:txBody>
                  <a:tcPr marL="6350" marR="6350" marT="635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000" b="1" i="0" u="none" strike="noStrike">
                          <a:solidFill>
                            <a:srgbClr val="000000"/>
                          </a:solidFill>
                          <a:effectLst/>
                          <a:latin typeface="Verdana" panose="020B0604030504040204" pitchFamily="34" charset="0"/>
                        </a:rPr>
                        <a:t>Settings included in analysis</a:t>
                      </a:r>
                    </a:p>
                  </a:txBody>
                  <a:tcPr marL="6350" marR="6350" marT="635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7305117"/>
                  </a:ext>
                </a:extLst>
              </a:tr>
              <a:tr h="177800">
                <a:tc>
                  <a:txBody>
                    <a:bodyPr/>
                    <a:lstStyle/>
                    <a:p>
                      <a:pPr algn="l" fontAlgn="b"/>
                      <a:r>
                        <a:rPr lang="en-GB" sz="1000" b="0" i="0" u="none" strike="noStrike">
                          <a:solidFill>
                            <a:srgbClr val="000000"/>
                          </a:solidFill>
                          <a:effectLst/>
                          <a:latin typeface="Verdana" panose="020B0604030504040204" pitchFamily="34" charset="0"/>
                        </a:rPr>
                        <a:t>Residential or Nursing</a:t>
                      </a:r>
                    </a:p>
                  </a:txBody>
                  <a:tcPr marL="6350" marR="6350" marT="635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GB" sz="1000" b="0" i="0" u="none" strike="noStrike">
                          <a:solidFill>
                            <a:srgbClr val="000000"/>
                          </a:solidFill>
                          <a:effectLst/>
                          <a:latin typeface="Verdana" panose="020B0604030504040204" pitchFamily="34" charset="0"/>
                        </a:rPr>
                        <a:t>1,514</a:t>
                      </a:r>
                    </a:p>
                  </a:txBody>
                  <a:tcPr marL="6350" marR="6350" marT="635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GB" sz="1000" b="0" i="0" u="none" strike="noStrike">
                          <a:solidFill>
                            <a:srgbClr val="000000"/>
                          </a:solidFill>
                          <a:effectLst/>
                          <a:latin typeface="Verdana" panose="020B0604030504040204" pitchFamily="34" charset="0"/>
                        </a:rPr>
                        <a:t>211</a:t>
                      </a:r>
                    </a:p>
                  </a:txBody>
                  <a:tcPr marL="6350" marR="6350" marT="635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GB" sz="1000" b="0" i="0" u="none" strike="noStrike">
                          <a:solidFill>
                            <a:srgbClr val="000000"/>
                          </a:solidFill>
                          <a:effectLst/>
                          <a:latin typeface="Verdana" panose="020B0604030504040204" pitchFamily="34" charset="0"/>
                        </a:rPr>
                        <a:t>140</a:t>
                      </a:r>
                    </a:p>
                  </a:txBody>
                  <a:tcPr marL="6350" marR="6350" marT="635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GB" sz="1000" b="0" i="0" u="none" strike="noStrike">
                          <a:solidFill>
                            <a:srgbClr val="000000"/>
                          </a:solidFill>
                          <a:effectLst/>
                          <a:latin typeface="Verdana" panose="020B0604030504040204" pitchFamily="34" charset="0"/>
                        </a:rPr>
                        <a:t>346</a:t>
                      </a:r>
                    </a:p>
                  </a:txBody>
                  <a:tcPr marL="6350" marR="6350" marT="635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686554234"/>
                  </a:ext>
                </a:extLst>
              </a:tr>
              <a:tr h="177800">
                <a:tc>
                  <a:txBody>
                    <a:bodyPr/>
                    <a:lstStyle/>
                    <a:p>
                      <a:pPr algn="l" fontAlgn="b"/>
                      <a:r>
                        <a:rPr lang="en-GB" sz="1000" b="0" i="0" u="none" strike="noStrike">
                          <a:solidFill>
                            <a:srgbClr val="000000"/>
                          </a:solidFill>
                          <a:effectLst/>
                          <a:latin typeface="Verdana" panose="020B0604030504040204" pitchFamily="34" charset="0"/>
                        </a:rPr>
                        <a:t>Supported living</a:t>
                      </a:r>
                    </a:p>
                  </a:txBody>
                  <a:tcPr marL="6350" marR="6350" marT="6350" marB="0" anchor="b">
                    <a:lnL>
                      <a:noFill/>
                    </a:lnL>
                    <a:lnR>
                      <a:noFill/>
                    </a:lnR>
                    <a:lnT>
                      <a:noFill/>
                    </a:lnT>
                    <a:lnB>
                      <a:noFill/>
                    </a:lnB>
                  </a:tcPr>
                </a:tc>
                <a:tc>
                  <a:txBody>
                    <a:bodyPr/>
                    <a:lstStyle/>
                    <a:p>
                      <a:pPr algn="r" fontAlgn="b"/>
                      <a:r>
                        <a:rPr lang="en-GB" sz="1000" b="0" i="0" u="none" strike="noStrike">
                          <a:solidFill>
                            <a:srgbClr val="000000"/>
                          </a:solidFill>
                          <a:effectLst/>
                          <a:latin typeface="Verdana" panose="020B0604030504040204" pitchFamily="34" charset="0"/>
                        </a:rPr>
                        <a:t>33</a:t>
                      </a:r>
                    </a:p>
                  </a:txBody>
                  <a:tcPr marL="6350" marR="6350" marT="6350" marB="0" anchor="b">
                    <a:lnL>
                      <a:noFill/>
                    </a:lnL>
                    <a:lnR>
                      <a:noFill/>
                    </a:lnR>
                    <a:lnT>
                      <a:noFill/>
                    </a:lnT>
                    <a:lnB>
                      <a:noFill/>
                    </a:lnB>
                  </a:tcPr>
                </a:tc>
                <a:tc>
                  <a:txBody>
                    <a:bodyPr/>
                    <a:lstStyle/>
                    <a:p>
                      <a:pPr algn="r" fontAlgn="b"/>
                      <a:r>
                        <a:rPr lang="en-GB" sz="1000" b="0" i="0" u="none" strike="noStrike">
                          <a:solidFill>
                            <a:srgbClr val="000000"/>
                          </a:solidFill>
                          <a:effectLst/>
                          <a:latin typeface="Verdana" panose="020B0604030504040204" pitchFamily="34" charset="0"/>
                        </a:rPr>
                        <a:t>15</a:t>
                      </a:r>
                    </a:p>
                  </a:txBody>
                  <a:tcPr marL="6350" marR="6350" marT="6350" marB="0" anchor="b">
                    <a:lnL>
                      <a:noFill/>
                    </a:lnL>
                    <a:lnR>
                      <a:noFill/>
                    </a:lnR>
                    <a:lnT>
                      <a:noFill/>
                    </a:lnT>
                    <a:lnB>
                      <a:noFill/>
                    </a:lnB>
                  </a:tcPr>
                </a:tc>
                <a:tc>
                  <a:txBody>
                    <a:bodyPr/>
                    <a:lstStyle/>
                    <a:p>
                      <a:pPr algn="r" fontAlgn="b"/>
                      <a:r>
                        <a:rPr lang="en-GB" sz="1000" b="0" i="0" u="none" strike="noStrike">
                          <a:solidFill>
                            <a:srgbClr val="000000"/>
                          </a:solidFill>
                          <a:effectLst/>
                          <a:latin typeface="Verdana" panose="020B0604030504040204" pitchFamily="34" charset="0"/>
                        </a:rPr>
                        <a:t>10</a:t>
                      </a:r>
                    </a:p>
                  </a:txBody>
                  <a:tcPr marL="6350" marR="6350" marT="6350" marB="0" anchor="b">
                    <a:lnL>
                      <a:noFill/>
                    </a:lnL>
                    <a:lnR>
                      <a:noFill/>
                    </a:lnR>
                    <a:lnT>
                      <a:noFill/>
                    </a:lnT>
                    <a:lnB>
                      <a:noFill/>
                    </a:lnB>
                  </a:tcPr>
                </a:tc>
                <a:tc>
                  <a:txBody>
                    <a:bodyPr/>
                    <a:lstStyle/>
                    <a:p>
                      <a:pPr algn="r" fontAlgn="b"/>
                      <a:r>
                        <a:rPr lang="en-GB" sz="1000" b="0" i="0" u="none" strike="noStrike">
                          <a:solidFill>
                            <a:srgbClr val="000000"/>
                          </a:solidFill>
                          <a:effectLst/>
                          <a:latin typeface="Verdana" panose="020B0604030504040204" pitchFamily="34" charset="0"/>
                        </a:rPr>
                        <a:t>124</a:t>
                      </a:r>
                    </a:p>
                  </a:txBody>
                  <a:tcPr marL="6350" marR="6350" marT="6350" marB="0" anchor="b">
                    <a:lnL>
                      <a:noFill/>
                    </a:lnL>
                    <a:lnR>
                      <a:noFill/>
                    </a:lnR>
                    <a:lnT>
                      <a:noFill/>
                    </a:lnT>
                    <a:lnB>
                      <a:noFill/>
                    </a:lnB>
                  </a:tcPr>
                </a:tc>
                <a:extLst>
                  <a:ext uri="{0D108BD9-81ED-4DB2-BD59-A6C34878D82A}">
                    <a16:rowId xmlns:a16="http://schemas.microsoft.com/office/drawing/2014/main" val="2890614013"/>
                  </a:ext>
                </a:extLst>
              </a:tr>
              <a:tr h="177800">
                <a:tc>
                  <a:txBody>
                    <a:bodyPr/>
                    <a:lstStyle/>
                    <a:p>
                      <a:pPr algn="l" fontAlgn="b"/>
                      <a:r>
                        <a:rPr lang="en-GB" sz="1000" b="0" i="0" u="none" strike="noStrike">
                          <a:solidFill>
                            <a:srgbClr val="000000"/>
                          </a:solidFill>
                          <a:effectLst/>
                          <a:latin typeface="Verdana" panose="020B0604030504040204" pitchFamily="34" charset="0"/>
                        </a:rPr>
                        <a:t>Extra care</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GB" sz="1000" b="0" i="0" u="none" strike="noStrike">
                          <a:solidFill>
                            <a:srgbClr val="000000"/>
                          </a:solidFill>
                          <a:effectLst/>
                          <a:latin typeface="Verdana" panose="020B0604030504040204" pitchFamily="34" charset="0"/>
                        </a:rPr>
                        <a:t>55</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GB" sz="1000" b="0" i="0" u="none" strike="noStrike">
                          <a:solidFill>
                            <a:srgbClr val="000000"/>
                          </a:solidFill>
                          <a:effectLst/>
                          <a:latin typeface="Verdana" panose="020B0604030504040204" pitchFamily="34" charset="0"/>
                        </a:rPr>
                        <a:t>8</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GB" sz="1000" b="0" i="0" u="none" strike="noStrike">
                          <a:solidFill>
                            <a:srgbClr val="000000"/>
                          </a:solidFill>
                          <a:effectLst/>
                          <a:latin typeface="Verdana" panose="020B0604030504040204" pitchFamily="34" charset="0"/>
                        </a:rPr>
                        <a:t>5</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GB" sz="1000" b="0" i="0" u="none" strike="noStrike" dirty="0">
                          <a:solidFill>
                            <a:srgbClr val="000000"/>
                          </a:solidFill>
                          <a:effectLst/>
                          <a:latin typeface="Verdana" panose="020B0604030504040204" pitchFamily="34" charset="0"/>
                        </a:rPr>
                        <a:t>14</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4367218"/>
                  </a:ext>
                </a:extLst>
              </a:tr>
            </a:tbl>
          </a:graphicData>
        </a:graphic>
      </p:graphicFrame>
      <p:sp>
        <p:nvSpPr>
          <p:cNvPr id="45" name="TextBox 44">
            <a:extLst>
              <a:ext uri="{FF2B5EF4-FFF2-40B4-BE49-F238E27FC236}">
                <a16:creationId xmlns:a16="http://schemas.microsoft.com/office/drawing/2014/main" id="{F213DD2A-2C71-4043-A0D7-8662EB8B5C52}"/>
              </a:ext>
            </a:extLst>
          </p:cNvPr>
          <p:cNvSpPr txBox="1"/>
          <p:nvPr/>
        </p:nvSpPr>
        <p:spPr>
          <a:xfrm>
            <a:off x="132537" y="4828197"/>
            <a:ext cx="6266727" cy="276999"/>
          </a:xfrm>
          <a:prstGeom prst="rect">
            <a:avLst/>
          </a:prstGeom>
          <a:noFill/>
        </p:spPr>
        <p:txBody>
          <a:bodyPr wrap="square" rtlCol="0">
            <a:spAutoFit/>
          </a:bodyPr>
          <a:lstStyle/>
          <a:p>
            <a:r>
              <a:rPr lang="en-GB" sz="1200" b="1" dirty="0"/>
              <a:t>Table 1 - Summary of ASC cases by service type; 28 days to Wednesday 3rd February</a:t>
            </a:r>
          </a:p>
        </p:txBody>
      </p:sp>
      <p:sp>
        <p:nvSpPr>
          <p:cNvPr id="47" name="TextBox 46">
            <a:extLst>
              <a:ext uri="{FF2B5EF4-FFF2-40B4-BE49-F238E27FC236}">
                <a16:creationId xmlns:a16="http://schemas.microsoft.com/office/drawing/2014/main" id="{D4FEDDE9-AC8F-4F2F-93D8-1C3E0B6B0863}"/>
              </a:ext>
            </a:extLst>
          </p:cNvPr>
          <p:cNvSpPr txBox="1"/>
          <p:nvPr/>
        </p:nvSpPr>
        <p:spPr>
          <a:xfrm>
            <a:off x="5963463" y="4655212"/>
            <a:ext cx="6096000" cy="1985159"/>
          </a:xfrm>
          <a:prstGeom prst="rect">
            <a:avLst/>
          </a:prstGeom>
          <a:noFill/>
        </p:spPr>
        <p:txBody>
          <a:bodyPr wrap="square" rtlCol="0">
            <a:spAutoFit/>
          </a:bodyPr>
          <a:lstStyle/>
          <a:p>
            <a:r>
              <a:rPr lang="en-GB" sz="1400" b="1" dirty="0"/>
              <a:t>A note on dates:</a:t>
            </a:r>
          </a:p>
          <a:p>
            <a:pPr marL="171450" indent="-171450">
              <a:buFont typeface="Arial" panose="020B0604020202020204" pitchFamily="34" charset="0"/>
              <a:buChar char="•"/>
            </a:pPr>
            <a:endParaRPr lang="en-GB" sz="1000" dirty="0"/>
          </a:p>
          <a:p>
            <a:pPr marL="171450" indent="-171450">
              <a:buFont typeface="Arial" panose="020B0604020202020204" pitchFamily="34" charset="0"/>
              <a:buChar char="•"/>
            </a:pPr>
            <a:r>
              <a:rPr lang="en-GB" sz="1100" dirty="0"/>
              <a:t>It can take several days for cases to appear on the line listing and as such the last couple of days cannot be considered complete, as they will almost always show a picture that looks like cases are coming down.</a:t>
            </a:r>
          </a:p>
          <a:p>
            <a:pPr marL="171450" indent="-171450">
              <a:buFont typeface="Arial" panose="020B0604020202020204" pitchFamily="34" charset="0"/>
              <a:buChar char="•"/>
            </a:pPr>
            <a:r>
              <a:rPr lang="en-GB" sz="1100" dirty="0"/>
              <a:t>When we talk about the latest 7 days, to consider how cases are changing over time, we mean the time period up to which we think most of the data are in.</a:t>
            </a:r>
          </a:p>
          <a:p>
            <a:pPr marL="171450" indent="-171450">
              <a:buFont typeface="Arial" panose="020B0604020202020204" pitchFamily="34" charset="0"/>
              <a:buChar char="•"/>
            </a:pPr>
            <a:r>
              <a:rPr lang="en-GB" sz="1100" dirty="0"/>
              <a:t>In this report we consider data up to Sunday 31</a:t>
            </a:r>
            <a:r>
              <a:rPr lang="en-GB" sz="1100" baseline="30000" dirty="0"/>
              <a:t>st</a:t>
            </a:r>
            <a:r>
              <a:rPr lang="en-GB" sz="1100" dirty="0"/>
              <a:t> January 2021 as complete.</a:t>
            </a:r>
          </a:p>
          <a:p>
            <a:pPr marL="171450" indent="-171450">
              <a:buFont typeface="Arial" panose="020B0604020202020204" pitchFamily="34" charset="0"/>
              <a:buChar char="•"/>
            </a:pPr>
            <a:r>
              <a:rPr lang="en-GB" sz="1100" dirty="0"/>
              <a:t>However, we also want to know about the cases that have been confirmed in the very recent (incomplete) days to respond to new cases as quickly as possible, and to monitor outbreaks (often defined as multiple cases occurring within 28 days of today's date (Wednesday 3</a:t>
            </a:r>
            <a:r>
              <a:rPr lang="en-GB" sz="1100" baseline="30000" dirty="0"/>
              <a:t>rd</a:t>
            </a:r>
            <a:r>
              <a:rPr lang="en-GB" sz="1100" dirty="0"/>
              <a:t> February 2021).</a:t>
            </a:r>
          </a:p>
        </p:txBody>
      </p:sp>
      <p:cxnSp>
        <p:nvCxnSpPr>
          <p:cNvPr id="48" name="Straight Connector 47">
            <a:extLst>
              <a:ext uri="{FF2B5EF4-FFF2-40B4-BE49-F238E27FC236}">
                <a16:creationId xmlns:a16="http://schemas.microsoft.com/office/drawing/2014/main" id="{BB36DD9B-2024-42A2-BB66-DE5FD677255E}"/>
              </a:ext>
            </a:extLst>
          </p:cNvPr>
          <p:cNvCxnSpPr>
            <a:cxnSpLocks/>
          </p:cNvCxnSpPr>
          <p:nvPr/>
        </p:nvCxnSpPr>
        <p:spPr>
          <a:xfrm flipH="1">
            <a:off x="5883246" y="4516319"/>
            <a:ext cx="60596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87E054B7-D10F-44EC-93E5-9F33729A4AFD}"/>
              </a:ext>
            </a:extLst>
          </p:cNvPr>
          <p:cNvCxnSpPr>
            <a:cxnSpLocks/>
          </p:cNvCxnSpPr>
          <p:nvPr/>
        </p:nvCxnSpPr>
        <p:spPr>
          <a:xfrm flipH="1">
            <a:off x="5883246" y="4511620"/>
            <a:ext cx="2" cy="2128751"/>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6510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F2BAF55-4463-4E61-9C1B-B769D46852B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07041" y="3487580"/>
            <a:ext cx="5976420" cy="3034900"/>
          </a:xfrm>
          <a:prstGeom prst="rect">
            <a:avLst/>
          </a:prstGeom>
        </p:spPr>
      </p:pic>
      <p:pic>
        <p:nvPicPr>
          <p:cNvPr id="5" name="Picture 4">
            <a:extLst>
              <a:ext uri="{FF2B5EF4-FFF2-40B4-BE49-F238E27FC236}">
                <a16:creationId xmlns:a16="http://schemas.microsoft.com/office/drawing/2014/main" id="{5A19EDFB-D37F-48A8-8434-735A4A3F333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19580" y="136319"/>
            <a:ext cx="5976420" cy="3034900"/>
          </a:xfrm>
          <a:prstGeom prst="rect">
            <a:avLst/>
          </a:prstGeom>
        </p:spPr>
      </p:pic>
      <p:sp>
        <p:nvSpPr>
          <p:cNvPr id="23" name="TextBox 22">
            <a:extLst>
              <a:ext uri="{FF2B5EF4-FFF2-40B4-BE49-F238E27FC236}">
                <a16:creationId xmlns:a16="http://schemas.microsoft.com/office/drawing/2014/main" id="{7FF18650-E14D-482D-A0CF-53837733D1AB}"/>
              </a:ext>
            </a:extLst>
          </p:cNvPr>
          <p:cNvSpPr txBox="1"/>
          <p:nvPr/>
        </p:nvSpPr>
        <p:spPr>
          <a:xfrm>
            <a:off x="6936066" y="308029"/>
            <a:ext cx="5001643" cy="1169551"/>
          </a:xfrm>
          <a:prstGeom prst="rect">
            <a:avLst/>
          </a:prstGeom>
          <a:noFill/>
        </p:spPr>
        <p:txBody>
          <a:bodyPr wrap="square" rtlCol="0">
            <a:spAutoFit/>
          </a:bodyPr>
          <a:lstStyle/>
          <a:p>
            <a:pPr marL="285750" indent="-285750">
              <a:buFont typeface="Arial" panose="020B0604020202020204" pitchFamily="34" charset="0"/>
              <a:buChar char="•"/>
            </a:pPr>
            <a:r>
              <a:rPr lang="en-GB" sz="1400" b="1" dirty="0"/>
              <a:t>Cases among both residents and staff peaked around the second week of January 2021, before declining. </a:t>
            </a:r>
          </a:p>
          <a:p>
            <a:pPr marL="285750" indent="-285750">
              <a:buFont typeface="Arial" panose="020B0604020202020204" pitchFamily="34" charset="0"/>
              <a:buChar char="•"/>
            </a:pPr>
            <a:endParaRPr lang="en-GB" sz="1400" b="1" dirty="0"/>
          </a:p>
          <a:p>
            <a:pPr marL="285750" indent="-285750">
              <a:buFont typeface="Arial" panose="020B0604020202020204" pitchFamily="34" charset="0"/>
              <a:buChar char="•"/>
            </a:pPr>
            <a:r>
              <a:rPr lang="en-GB" sz="1400" b="1" dirty="0"/>
              <a:t>Staff cases continue to decline, whilst resident cases fell sharply but appear to have plateaued in recent weeks.</a:t>
            </a:r>
          </a:p>
        </p:txBody>
      </p:sp>
      <p:graphicFrame>
        <p:nvGraphicFramePr>
          <p:cNvPr id="25" name="Table 24">
            <a:extLst>
              <a:ext uri="{FF2B5EF4-FFF2-40B4-BE49-F238E27FC236}">
                <a16:creationId xmlns:a16="http://schemas.microsoft.com/office/drawing/2014/main" id="{F62597B2-9E96-4F7A-B4AC-2890EAFC83CC}"/>
              </a:ext>
            </a:extLst>
          </p:cNvPr>
          <p:cNvGraphicFramePr>
            <a:graphicFrameLocks noGrp="1"/>
          </p:cNvGraphicFramePr>
          <p:nvPr>
            <p:extLst>
              <p:ext uri="{D42A27DB-BD31-4B8C-83A1-F6EECF244321}">
                <p14:modId xmlns:p14="http://schemas.microsoft.com/office/powerpoint/2010/main" val="2392961135"/>
              </p:ext>
            </p:extLst>
          </p:nvPr>
        </p:nvGraphicFramePr>
        <p:xfrm>
          <a:off x="6611784" y="4730581"/>
          <a:ext cx="5384663" cy="1635519"/>
        </p:xfrm>
        <a:graphic>
          <a:graphicData uri="http://schemas.openxmlformats.org/drawingml/2006/table">
            <a:tbl>
              <a:tblPr firstRow="1" bandRow="1"/>
              <a:tblGrid>
                <a:gridCol w="1255713">
                  <a:extLst>
                    <a:ext uri="{9D8B030D-6E8A-4147-A177-3AD203B41FA5}">
                      <a16:colId xmlns:a16="http://schemas.microsoft.com/office/drawing/2014/main" val="642747004"/>
                    </a:ext>
                  </a:extLst>
                </a:gridCol>
                <a:gridCol w="1074509">
                  <a:extLst>
                    <a:ext uri="{9D8B030D-6E8A-4147-A177-3AD203B41FA5}">
                      <a16:colId xmlns:a16="http://schemas.microsoft.com/office/drawing/2014/main" val="4292418502"/>
                    </a:ext>
                  </a:extLst>
                </a:gridCol>
                <a:gridCol w="663381">
                  <a:extLst>
                    <a:ext uri="{9D8B030D-6E8A-4147-A177-3AD203B41FA5}">
                      <a16:colId xmlns:a16="http://schemas.microsoft.com/office/drawing/2014/main" val="1526800314"/>
                    </a:ext>
                  </a:extLst>
                </a:gridCol>
                <a:gridCol w="1279216">
                  <a:extLst>
                    <a:ext uri="{9D8B030D-6E8A-4147-A177-3AD203B41FA5}">
                      <a16:colId xmlns:a16="http://schemas.microsoft.com/office/drawing/2014/main" val="547030325"/>
                    </a:ext>
                  </a:extLst>
                </a:gridCol>
                <a:gridCol w="1111844">
                  <a:extLst>
                    <a:ext uri="{9D8B030D-6E8A-4147-A177-3AD203B41FA5}">
                      <a16:colId xmlns:a16="http://schemas.microsoft.com/office/drawing/2014/main" val="3405322459"/>
                    </a:ext>
                  </a:extLst>
                </a:gridCol>
              </a:tblGrid>
              <a:tr h="521832">
                <a:tc>
                  <a:txBody>
                    <a:bodyPr/>
                    <a:lstStyle/>
                    <a:p>
                      <a:pPr marL="38100" marR="38100">
                        <a:lnSpc>
                          <a:spcPct val="107000"/>
                        </a:lnSpc>
                        <a:spcBef>
                          <a:spcPts val="300"/>
                        </a:spcBef>
                        <a:spcAft>
                          <a:spcPts val="300"/>
                        </a:spcAft>
                      </a:pPr>
                      <a:r>
                        <a:rPr lang="en-GB" sz="1000" b="1"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Week</a:t>
                      </a:r>
                      <a:endParaRPr lang="en-GB" sz="1100" dirty="0">
                        <a:effectLst/>
                        <a:latin typeface="Verdana" panose="020B060403050404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ct val="107000"/>
                        </a:lnSpc>
                        <a:spcBef>
                          <a:spcPts val="300"/>
                        </a:spcBef>
                        <a:spcAft>
                          <a:spcPts val="300"/>
                        </a:spcAft>
                      </a:pPr>
                      <a:r>
                        <a:rPr lang="en-GB" sz="1000" b="1"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Number of settings with at least one new case</a:t>
                      </a:r>
                      <a:endParaRPr lang="en-GB" sz="1100" dirty="0">
                        <a:effectLst/>
                        <a:latin typeface="Verdana" panose="020B060403050404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ct val="107000"/>
                        </a:lnSpc>
                        <a:spcBef>
                          <a:spcPts val="300"/>
                        </a:spcBef>
                        <a:spcAft>
                          <a:spcPts val="300"/>
                        </a:spcAft>
                      </a:pPr>
                      <a:r>
                        <a:rPr lang="en-GB" sz="1000" b="1">
                          <a:solidFill>
                            <a:srgbClr val="000000"/>
                          </a:solidFill>
                          <a:effectLst/>
                          <a:latin typeface="Verdana" panose="020B0604030504040204" pitchFamily="34" charset="0"/>
                          <a:ea typeface="Verdana" panose="020B0604030504040204" pitchFamily="34" charset="0"/>
                          <a:cs typeface="Verdana" panose="020B0604030504040204" pitchFamily="34" charset="0"/>
                        </a:rPr>
                        <a:t>Number of new cases</a:t>
                      </a:r>
                      <a:endParaRPr lang="en-GB" sz="1100">
                        <a:effectLst/>
                        <a:latin typeface="Verdana" panose="020B060403050404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ct val="107000"/>
                        </a:lnSpc>
                        <a:spcBef>
                          <a:spcPts val="300"/>
                        </a:spcBef>
                        <a:spcAft>
                          <a:spcPts val="300"/>
                        </a:spcAft>
                      </a:pPr>
                      <a:r>
                        <a:rPr lang="en-GB" sz="1000" b="1"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Known to be residents (% of all cases in brackets)</a:t>
                      </a:r>
                      <a:endParaRPr lang="en-GB" sz="1100" dirty="0">
                        <a:effectLst/>
                        <a:latin typeface="Verdana" panose="020B060403050404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8100" marR="38100" algn="r">
                        <a:lnSpc>
                          <a:spcPct val="107000"/>
                        </a:lnSpc>
                        <a:spcBef>
                          <a:spcPts val="300"/>
                        </a:spcBef>
                        <a:spcAft>
                          <a:spcPts val="300"/>
                        </a:spcAft>
                      </a:pPr>
                      <a:r>
                        <a:rPr lang="en-GB" sz="1000" b="1"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Known to be staff (% of all cases in brackets)</a:t>
                      </a:r>
                      <a:endParaRPr lang="en-GB" sz="1100" dirty="0">
                        <a:effectLst/>
                        <a:latin typeface="Verdana" panose="020B060403050404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73197670"/>
                  </a:ext>
                </a:extLst>
              </a:tr>
              <a:tr h="196491">
                <a:tc>
                  <a:txBody>
                    <a:bodyPr/>
                    <a:lstStyle/>
                    <a:p>
                      <a:pPr algn="l" fontAlgn="b"/>
                      <a:r>
                        <a:rPr lang="en-GB" sz="1100" b="0" i="0" u="none" strike="noStrike" dirty="0">
                          <a:solidFill>
                            <a:srgbClr val="000000"/>
                          </a:solidFill>
                          <a:effectLst/>
                          <a:latin typeface="Verdana" panose="020B0604030504040204" pitchFamily="34" charset="0"/>
                        </a:rPr>
                        <a:t>01 Feb to 07 Feb</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GB" sz="1100" b="0" i="0" u="none" strike="noStrike">
                          <a:solidFill>
                            <a:srgbClr val="000000"/>
                          </a:solidFill>
                          <a:effectLst/>
                          <a:latin typeface="Verdana" panose="020B0604030504040204" pitchFamily="34" charset="0"/>
                        </a:rPr>
                        <a:t>18</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GB" sz="1100" b="0" i="0" u="none" strike="noStrike" dirty="0">
                          <a:solidFill>
                            <a:srgbClr val="000000"/>
                          </a:solidFill>
                          <a:effectLst/>
                          <a:latin typeface="Verdana" panose="020B0604030504040204" pitchFamily="34" charset="0"/>
                        </a:rPr>
                        <a:t>26</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GB" sz="1100" b="0" i="0" u="none" strike="noStrike" dirty="0">
                          <a:solidFill>
                            <a:srgbClr val="000000"/>
                          </a:solidFill>
                          <a:effectLst/>
                          <a:latin typeface="Verdana" panose="020B0604030504040204" pitchFamily="34" charset="0"/>
                        </a:rPr>
                        <a:t>  6 (23.1%)</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GB" sz="1100" b="0" i="0" u="none" strike="noStrike">
                          <a:solidFill>
                            <a:srgbClr val="000000"/>
                          </a:solidFill>
                          <a:effectLst/>
                          <a:latin typeface="Verdana" panose="020B0604030504040204" pitchFamily="34" charset="0"/>
                        </a:rPr>
                        <a:t> 19 (73.1%)</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3770706528"/>
                  </a:ext>
                </a:extLst>
              </a:tr>
              <a:tr h="196491">
                <a:tc>
                  <a:txBody>
                    <a:bodyPr/>
                    <a:lstStyle/>
                    <a:p>
                      <a:pPr algn="l" fontAlgn="b"/>
                      <a:r>
                        <a:rPr lang="en-GB" sz="1100" b="0" i="0" u="none" strike="noStrike" dirty="0">
                          <a:solidFill>
                            <a:srgbClr val="000000"/>
                          </a:solidFill>
                          <a:effectLst/>
                          <a:latin typeface="Verdana" panose="020B0604030504040204" pitchFamily="34" charset="0"/>
                        </a:rPr>
                        <a:t>25 Jan to 31 Jan</a:t>
                      </a:r>
                    </a:p>
                  </a:txBody>
                  <a:tcPr marL="6350" marR="6350" marT="6350" marB="0" anchor="b">
                    <a:lnL>
                      <a:noFill/>
                    </a:lnL>
                    <a:lnR>
                      <a:noFill/>
                    </a:lnR>
                    <a:lnT>
                      <a:noFill/>
                    </a:lnT>
                    <a:lnB>
                      <a:noFill/>
                    </a:lnB>
                    <a:solidFill>
                      <a:srgbClr val="FFFFFF"/>
                    </a:solidFill>
                  </a:tcPr>
                </a:tc>
                <a:tc>
                  <a:txBody>
                    <a:bodyPr/>
                    <a:lstStyle/>
                    <a:p>
                      <a:pPr algn="r" fontAlgn="b"/>
                      <a:r>
                        <a:rPr lang="en-GB" sz="1100" b="0" i="0" u="none" strike="noStrike">
                          <a:solidFill>
                            <a:srgbClr val="000000"/>
                          </a:solidFill>
                          <a:effectLst/>
                          <a:latin typeface="Verdana" panose="020B0604030504040204" pitchFamily="34" charset="0"/>
                        </a:rPr>
                        <a:t>90</a:t>
                      </a:r>
                    </a:p>
                  </a:txBody>
                  <a:tcPr marL="6350" marR="6350" marT="6350" marB="0" anchor="b">
                    <a:lnL>
                      <a:noFill/>
                    </a:lnL>
                    <a:lnR>
                      <a:noFill/>
                    </a:lnR>
                    <a:lnT>
                      <a:noFill/>
                    </a:lnT>
                    <a:lnB>
                      <a:noFill/>
                    </a:lnB>
                    <a:solidFill>
                      <a:srgbClr val="FFFFFF"/>
                    </a:solidFill>
                  </a:tcPr>
                </a:tc>
                <a:tc>
                  <a:txBody>
                    <a:bodyPr/>
                    <a:lstStyle/>
                    <a:p>
                      <a:pPr algn="r" fontAlgn="b"/>
                      <a:r>
                        <a:rPr lang="en-GB" sz="1100" b="0" i="0" u="none" strike="noStrike" dirty="0">
                          <a:solidFill>
                            <a:srgbClr val="000000"/>
                          </a:solidFill>
                          <a:effectLst/>
                          <a:latin typeface="Verdana" panose="020B0604030504040204" pitchFamily="34" charset="0"/>
                        </a:rPr>
                        <a:t>237</a:t>
                      </a:r>
                    </a:p>
                  </a:txBody>
                  <a:tcPr marL="6350" marR="6350" marT="6350" marB="0" anchor="b">
                    <a:lnL>
                      <a:noFill/>
                    </a:lnL>
                    <a:lnR>
                      <a:noFill/>
                    </a:lnR>
                    <a:lnT>
                      <a:noFill/>
                    </a:lnT>
                    <a:lnB>
                      <a:noFill/>
                    </a:lnB>
                    <a:solidFill>
                      <a:srgbClr val="FFFFFF"/>
                    </a:solidFill>
                  </a:tcPr>
                </a:tc>
                <a:tc>
                  <a:txBody>
                    <a:bodyPr/>
                    <a:lstStyle/>
                    <a:p>
                      <a:pPr algn="r" fontAlgn="b"/>
                      <a:r>
                        <a:rPr lang="en-GB" sz="1100" b="0" i="0" u="none" strike="noStrike" dirty="0">
                          <a:solidFill>
                            <a:srgbClr val="000000"/>
                          </a:solidFill>
                          <a:effectLst/>
                          <a:latin typeface="Verdana" panose="020B0604030504040204" pitchFamily="34" charset="0"/>
                        </a:rPr>
                        <a:t>113 (47.7%)</a:t>
                      </a:r>
                    </a:p>
                  </a:txBody>
                  <a:tcPr marL="6350" marR="6350" marT="6350" marB="0" anchor="b">
                    <a:lnL>
                      <a:noFill/>
                    </a:lnL>
                    <a:lnR>
                      <a:noFill/>
                    </a:lnR>
                    <a:lnT>
                      <a:noFill/>
                    </a:lnT>
                    <a:lnB>
                      <a:noFill/>
                    </a:lnB>
                    <a:solidFill>
                      <a:srgbClr val="FFFFFF"/>
                    </a:solidFill>
                  </a:tcPr>
                </a:tc>
                <a:tc>
                  <a:txBody>
                    <a:bodyPr/>
                    <a:lstStyle/>
                    <a:p>
                      <a:pPr algn="r" fontAlgn="b"/>
                      <a:r>
                        <a:rPr lang="en-GB" sz="1100" b="0" i="0" u="none" strike="noStrike">
                          <a:solidFill>
                            <a:srgbClr val="000000"/>
                          </a:solidFill>
                          <a:effectLst/>
                          <a:latin typeface="Verdana" panose="020B0604030504040204" pitchFamily="34" charset="0"/>
                        </a:rPr>
                        <a:t>121 (51.1%)</a:t>
                      </a:r>
                    </a:p>
                  </a:txBody>
                  <a:tcPr marL="6350" marR="6350" marT="6350" marB="0" anchor="b">
                    <a:lnL>
                      <a:noFill/>
                    </a:lnL>
                    <a:lnR>
                      <a:noFill/>
                    </a:lnR>
                    <a:lnT>
                      <a:noFill/>
                    </a:lnT>
                    <a:lnB>
                      <a:noFill/>
                    </a:lnB>
                    <a:solidFill>
                      <a:srgbClr val="FFFFFF"/>
                    </a:solidFill>
                  </a:tcPr>
                </a:tc>
                <a:extLst>
                  <a:ext uri="{0D108BD9-81ED-4DB2-BD59-A6C34878D82A}">
                    <a16:rowId xmlns:a16="http://schemas.microsoft.com/office/drawing/2014/main" val="1022267909"/>
                  </a:ext>
                </a:extLst>
              </a:tr>
              <a:tr h="196491">
                <a:tc>
                  <a:txBody>
                    <a:bodyPr/>
                    <a:lstStyle/>
                    <a:p>
                      <a:pPr algn="l" fontAlgn="b"/>
                      <a:r>
                        <a:rPr lang="en-GB" sz="1100" b="0" i="0" u="none" strike="noStrike" dirty="0">
                          <a:solidFill>
                            <a:srgbClr val="000000"/>
                          </a:solidFill>
                          <a:effectLst/>
                          <a:latin typeface="Verdana" panose="020B0604030504040204" pitchFamily="34" charset="0"/>
                        </a:rPr>
                        <a:t>18 Jan to 24 Jan</a:t>
                      </a:r>
                    </a:p>
                  </a:txBody>
                  <a:tcPr marL="6350" marR="6350" marT="6350" marB="0" anchor="b">
                    <a:lnL>
                      <a:noFill/>
                    </a:lnL>
                    <a:lnR>
                      <a:noFill/>
                    </a:lnR>
                    <a:lnT>
                      <a:noFill/>
                    </a:lnT>
                    <a:lnB>
                      <a:noFill/>
                    </a:lnB>
                    <a:solidFill>
                      <a:srgbClr val="FFFFFF"/>
                    </a:solidFill>
                  </a:tcPr>
                </a:tc>
                <a:tc>
                  <a:txBody>
                    <a:bodyPr/>
                    <a:lstStyle/>
                    <a:p>
                      <a:pPr algn="r" fontAlgn="b"/>
                      <a:r>
                        <a:rPr lang="en-GB" sz="1100" b="0" i="0" u="none" strike="noStrike">
                          <a:solidFill>
                            <a:srgbClr val="000000"/>
                          </a:solidFill>
                          <a:effectLst/>
                          <a:latin typeface="Verdana" panose="020B0604030504040204" pitchFamily="34" charset="0"/>
                        </a:rPr>
                        <a:t>119</a:t>
                      </a:r>
                    </a:p>
                  </a:txBody>
                  <a:tcPr marL="6350" marR="6350" marT="6350" marB="0" anchor="b">
                    <a:lnL>
                      <a:noFill/>
                    </a:lnL>
                    <a:lnR>
                      <a:noFill/>
                    </a:lnR>
                    <a:lnT>
                      <a:noFill/>
                    </a:lnT>
                    <a:lnB>
                      <a:noFill/>
                    </a:lnB>
                    <a:solidFill>
                      <a:srgbClr val="FFFFFF"/>
                    </a:solidFill>
                  </a:tcPr>
                </a:tc>
                <a:tc>
                  <a:txBody>
                    <a:bodyPr/>
                    <a:lstStyle/>
                    <a:p>
                      <a:pPr algn="r" fontAlgn="b"/>
                      <a:r>
                        <a:rPr lang="en-GB" sz="1100" b="0" i="0" u="none" strike="noStrike">
                          <a:solidFill>
                            <a:srgbClr val="000000"/>
                          </a:solidFill>
                          <a:effectLst/>
                          <a:latin typeface="Verdana" panose="020B0604030504040204" pitchFamily="34" charset="0"/>
                        </a:rPr>
                        <a:t>350</a:t>
                      </a:r>
                    </a:p>
                  </a:txBody>
                  <a:tcPr marL="6350" marR="6350" marT="6350" marB="0" anchor="b">
                    <a:lnL>
                      <a:noFill/>
                    </a:lnL>
                    <a:lnR>
                      <a:noFill/>
                    </a:lnR>
                    <a:lnT>
                      <a:noFill/>
                    </a:lnT>
                    <a:lnB>
                      <a:noFill/>
                    </a:lnB>
                    <a:solidFill>
                      <a:srgbClr val="FFFFFF"/>
                    </a:solidFill>
                  </a:tcPr>
                </a:tc>
                <a:tc>
                  <a:txBody>
                    <a:bodyPr/>
                    <a:lstStyle/>
                    <a:p>
                      <a:pPr algn="r" fontAlgn="b"/>
                      <a:r>
                        <a:rPr lang="en-GB" sz="1100" b="0" i="0" u="none" strike="noStrike" dirty="0">
                          <a:solidFill>
                            <a:srgbClr val="000000"/>
                          </a:solidFill>
                          <a:effectLst/>
                          <a:latin typeface="Verdana" panose="020B0604030504040204" pitchFamily="34" charset="0"/>
                        </a:rPr>
                        <a:t>132 (37.7%)</a:t>
                      </a:r>
                    </a:p>
                  </a:txBody>
                  <a:tcPr marL="6350" marR="6350" marT="6350" marB="0" anchor="b">
                    <a:lnL>
                      <a:noFill/>
                    </a:lnL>
                    <a:lnR>
                      <a:noFill/>
                    </a:lnR>
                    <a:lnT>
                      <a:noFill/>
                    </a:lnT>
                    <a:lnB>
                      <a:noFill/>
                    </a:lnB>
                    <a:solidFill>
                      <a:srgbClr val="FFFFFF"/>
                    </a:solidFill>
                  </a:tcPr>
                </a:tc>
                <a:tc>
                  <a:txBody>
                    <a:bodyPr/>
                    <a:lstStyle/>
                    <a:p>
                      <a:pPr algn="r" fontAlgn="b"/>
                      <a:r>
                        <a:rPr lang="en-GB" sz="1100" b="0" i="0" u="none" strike="noStrike" dirty="0">
                          <a:solidFill>
                            <a:srgbClr val="000000"/>
                          </a:solidFill>
                          <a:effectLst/>
                          <a:latin typeface="Verdana" panose="020B0604030504040204" pitchFamily="34" charset="0"/>
                        </a:rPr>
                        <a:t>199 (56.9%)</a:t>
                      </a:r>
                    </a:p>
                  </a:txBody>
                  <a:tcPr marL="6350" marR="6350" marT="6350" marB="0" anchor="b">
                    <a:lnL>
                      <a:noFill/>
                    </a:lnL>
                    <a:lnR>
                      <a:noFill/>
                    </a:lnR>
                    <a:lnT>
                      <a:noFill/>
                    </a:lnT>
                    <a:lnB>
                      <a:noFill/>
                    </a:lnB>
                    <a:solidFill>
                      <a:srgbClr val="FFFFFF"/>
                    </a:solidFill>
                  </a:tcPr>
                </a:tc>
                <a:extLst>
                  <a:ext uri="{0D108BD9-81ED-4DB2-BD59-A6C34878D82A}">
                    <a16:rowId xmlns:a16="http://schemas.microsoft.com/office/drawing/2014/main" val="1648710222"/>
                  </a:ext>
                </a:extLst>
              </a:tr>
              <a:tr h="196491">
                <a:tc>
                  <a:txBody>
                    <a:bodyPr/>
                    <a:lstStyle/>
                    <a:p>
                      <a:pPr algn="l" fontAlgn="b"/>
                      <a:r>
                        <a:rPr lang="en-GB" sz="1100" b="0" i="0" u="none" strike="noStrike" dirty="0">
                          <a:solidFill>
                            <a:srgbClr val="000000"/>
                          </a:solidFill>
                          <a:effectLst/>
                          <a:latin typeface="Verdana" panose="020B0604030504040204" pitchFamily="34" charset="0"/>
                        </a:rPr>
                        <a:t>11 Jan to 17 Jan</a:t>
                      </a:r>
                    </a:p>
                  </a:txBody>
                  <a:tcPr marL="6350" marR="6350" marT="6350" marB="0" anchor="b">
                    <a:lnL>
                      <a:noFill/>
                    </a:lnL>
                    <a:lnR>
                      <a:noFill/>
                    </a:lnR>
                    <a:lnT>
                      <a:noFill/>
                    </a:lnT>
                    <a:lnB>
                      <a:noFill/>
                    </a:lnB>
                    <a:solidFill>
                      <a:srgbClr val="FFFFFF"/>
                    </a:solidFill>
                  </a:tcPr>
                </a:tc>
                <a:tc>
                  <a:txBody>
                    <a:bodyPr/>
                    <a:lstStyle/>
                    <a:p>
                      <a:pPr algn="r" fontAlgn="b"/>
                      <a:r>
                        <a:rPr lang="en-GB" sz="1100" b="0" i="0" u="none" strike="noStrike">
                          <a:solidFill>
                            <a:srgbClr val="000000"/>
                          </a:solidFill>
                          <a:effectLst/>
                          <a:latin typeface="Verdana" panose="020B0604030504040204" pitchFamily="34" charset="0"/>
                        </a:rPr>
                        <a:t>134</a:t>
                      </a:r>
                    </a:p>
                  </a:txBody>
                  <a:tcPr marL="6350" marR="6350" marT="6350" marB="0" anchor="b">
                    <a:lnL>
                      <a:noFill/>
                    </a:lnL>
                    <a:lnR>
                      <a:noFill/>
                    </a:lnR>
                    <a:lnT>
                      <a:noFill/>
                    </a:lnT>
                    <a:lnB>
                      <a:noFill/>
                    </a:lnB>
                    <a:solidFill>
                      <a:srgbClr val="FFFFFF"/>
                    </a:solidFill>
                  </a:tcPr>
                </a:tc>
                <a:tc>
                  <a:txBody>
                    <a:bodyPr/>
                    <a:lstStyle/>
                    <a:p>
                      <a:pPr algn="r" fontAlgn="b"/>
                      <a:r>
                        <a:rPr lang="en-GB" sz="1100" b="0" i="0" u="none" strike="noStrike">
                          <a:solidFill>
                            <a:srgbClr val="000000"/>
                          </a:solidFill>
                          <a:effectLst/>
                          <a:latin typeface="Verdana" panose="020B0604030504040204" pitchFamily="34" charset="0"/>
                        </a:rPr>
                        <a:t>620</a:t>
                      </a:r>
                    </a:p>
                  </a:txBody>
                  <a:tcPr marL="6350" marR="6350" marT="6350" marB="0" anchor="b">
                    <a:lnL>
                      <a:noFill/>
                    </a:lnL>
                    <a:lnR>
                      <a:noFill/>
                    </a:lnR>
                    <a:lnT>
                      <a:noFill/>
                    </a:lnT>
                    <a:lnB>
                      <a:noFill/>
                    </a:lnB>
                    <a:solidFill>
                      <a:srgbClr val="FFFFFF"/>
                    </a:solidFill>
                  </a:tcPr>
                </a:tc>
                <a:tc>
                  <a:txBody>
                    <a:bodyPr/>
                    <a:lstStyle/>
                    <a:p>
                      <a:pPr algn="r" fontAlgn="b"/>
                      <a:r>
                        <a:rPr lang="en-GB" sz="1100" b="0" i="0" u="none" strike="noStrike" dirty="0">
                          <a:solidFill>
                            <a:srgbClr val="000000"/>
                          </a:solidFill>
                          <a:effectLst/>
                          <a:latin typeface="Verdana" panose="020B0604030504040204" pitchFamily="34" charset="0"/>
                        </a:rPr>
                        <a:t>298 (48.1%)</a:t>
                      </a:r>
                    </a:p>
                  </a:txBody>
                  <a:tcPr marL="6350" marR="6350" marT="6350" marB="0" anchor="b">
                    <a:lnL>
                      <a:noFill/>
                    </a:lnL>
                    <a:lnR>
                      <a:noFill/>
                    </a:lnR>
                    <a:lnT>
                      <a:noFill/>
                    </a:lnT>
                    <a:lnB>
                      <a:noFill/>
                    </a:lnB>
                    <a:solidFill>
                      <a:srgbClr val="FFFFFF"/>
                    </a:solidFill>
                  </a:tcPr>
                </a:tc>
                <a:tc>
                  <a:txBody>
                    <a:bodyPr/>
                    <a:lstStyle/>
                    <a:p>
                      <a:pPr algn="r" fontAlgn="b"/>
                      <a:r>
                        <a:rPr lang="en-GB" sz="1100" b="0" i="0" u="none" strike="noStrike" dirty="0">
                          <a:solidFill>
                            <a:srgbClr val="000000"/>
                          </a:solidFill>
                          <a:effectLst/>
                          <a:latin typeface="Verdana" panose="020B0604030504040204" pitchFamily="34" charset="0"/>
                        </a:rPr>
                        <a:t>288 (46.5%)</a:t>
                      </a:r>
                    </a:p>
                  </a:txBody>
                  <a:tcPr marL="6350" marR="6350" marT="6350" marB="0" anchor="b">
                    <a:lnL>
                      <a:noFill/>
                    </a:lnL>
                    <a:lnR>
                      <a:noFill/>
                    </a:lnR>
                    <a:lnT>
                      <a:noFill/>
                    </a:lnT>
                    <a:lnB>
                      <a:noFill/>
                    </a:lnB>
                    <a:solidFill>
                      <a:srgbClr val="FFFFFF"/>
                    </a:solidFill>
                  </a:tcPr>
                </a:tc>
                <a:extLst>
                  <a:ext uri="{0D108BD9-81ED-4DB2-BD59-A6C34878D82A}">
                    <a16:rowId xmlns:a16="http://schemas.microsoft.com/office/drawing/2014/main" val="1734020999"/>
                  </a:ext>
                </a:extLst>
              </a:tr>
              <a:tr h="211697">
                <a:tc>
                  <a:txBody>
                    <a:bodyPr/>
                    <a:lstStyle/>
                    <a:p>
                      <a:pPr algn="l" fontAlgn="b"/>
                      <a:r>
                        <a:rPr lang="en-GB" sz="1100" b="0" i="0" u="none" strike="noStrike" dirty="0">
                          <a:solidFill>
                            <a:srgbClr val="000000"/>
                          </a:solidFill>
                          <a:effectLst/>
                          <a:latin typeface="Verdana" panose="020B0604030504040204" pitchFamily="34" charset="0"/>
                        </a:rPr>
                        <a:t>04 Jan to 10 Jan</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Verdana" panose="020B0604030504040204" pitchFamily="34" charset="0"/>
                        </a:rPr>
                        <a:t>131</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Verdana" panose="020B0604030504040204" pitchFamily="34" charset="0"/>
                        </a:rPr>
                        <a:t>624</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Verdana" panose="020B0604030504040204" pitchFamily="34" charset="0"/>
                        </a:rPr>
                        <a:t>289 (46.3%)</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dirty="0">
                          <a:solidFill>
                            <a:srgbClr val="000000"/>
                          </a:solidFill>
                          <a:effectLst/>
                          <a:latin typeface="Verdana" panose="020B0604030504040204" pitchFamily="34" charset="0"/>
                        </a:rPr>
                        <a:t>314 (50.3%)</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17950541"/>
                  </a:ext>
                </a:extLst>
              </a:tr>
            </a:tbl>
          </a:graphicData>
        </a:graphic>
      </p:graphicFrame>
      <p:sp>
        <p:nvSpPr>
          <p:cNvPr id="26" name="TextBox 25">
            <a:extLst>
              <a:ext uri="{FF2B5EF4-FFF2-40B4-BE49-F238E27FC236}">
                <a16:creationId xmlns:a16="http://schemas.microsoft.com/office/drawing/2014/main" id="{21D61CC6-A4DC-46DD-9CD6-3F5717B13E02}"/>
              </a:ext>
            </a:extLst>
          </p:cNvPr>
          <p:cNvSpPr txBox="1"/>
          <p:nvPr/>
        </p:nvSpPr>
        <p:spPr>
          <a:xfrm>
            <a:off x="6524322" y="6335443"/>
            <a:ext cx="5620427" cy="461665"/>
          </a:xfrm>
          <a:prstGeom prst="rect">
            <a:avLst/>
          </a:prstGeom>
          <a:noFill/>
        </p:spPr>
        <p:txBody>
          <a:bodyPr wrap="square" rtlCol="0">
            <a:spAutoFit/>
          </a:bodyPr>
          <a:lstStyle/>
          <a:p>
            <a:r>
              <a:rPr lang="en-GB" sz="1200" dirty="0"/>
              <a:t>The number of cases confirmed in the most recent week (1</a:t>
            </a:r>
            <a:r>
              <a:rPr lang="en-GB" sz="1200" baseline="30000" dirty="0"/>
              <a:t>st  </a:t>
            </a:r>
            <a:r>
              <a:rPr lang="en-GB" sz="1200" dirty="0"/>
              <a:t>Feb to 7</a:t>
            </a:r>
            <a:r>
              <a:rPr lang="en-GB" sz="1200" baseline="30000" dirty="0"/>
              <a:t>th</a:t>
            </a:r>
            <a:r>
              <a:rPr lang="en-GB" sz="1200" dirty="0"/>
              <a:t> Feb) should be considered incomplete and just a total so far.</a:t>
            </a:r>
          </a:p>
        </p:txBody>
      </p:sp>
      <p:sp>
        <p:nvSpPr>
          <p:cNvPr id="27" name="TextBox 26">
            <a:extLst>
              <a:ext uri="{FF2B5EF4-FFF2-40B4-BE49-F238E27FC236}">
                <a16:creationId xmlns:a16="http://schemas.microsoft.com/office/drawing/2014/main" id="{AA737313-2ED1-468A-82AC-3F6E92828CE0}"/>
              </a:ext>
            </a:extLst>
          </p:cNvPr>
          <p:cNvSpPr txBox="1"/>
          <p:nvPr/>
        </p:nvSpPr>
        <p:spPr>
          <a:xfrm>
            <a:off x="6524323" y="4320139"/>
            <a:ext cx="4148970" cy="461665"/>
          </a:xfrm>
          <a:prstGeom prst="rect">
            <a:avLst/>
          </a:prstGeom>
          <a:noFill/>
        </p:spPr>
        <p:txBody>
          <a:bodyPr wrap="square" rtlCol="0">
            <a:spAutoFit/>
          </a:bodyPr>
          <a:lstStyle/>
          <a:p>
            <a:r>
              <a:rPr lang="en-GB" sz="1200" b="1" dirty="0"/>
              <a:t>Table 2 - Summary of all included ASC settings in West Sussex; as at Wednesday 3rd February</a:t>
            </a:r>
          </a:p>
        </p:txBody>
      </p:sp>
      <p:sp>
        <p:nvSpPr>
          <p:cNvPr id="29" name="TextBox 28">
            <a:extLst>
              <a:ext uri="{FF2B5EF4-FFF2-40B4-BE49-F238E27FC236}">
                <a16:creationId xmlns:a16="http://schemas.microsoft.com/office/drawing/2014/main" id="{B9B08A41-7274-415F-8699-5B02253F0988}"/>
              </a:ext>
            </a:extLst>
          </p:cNvPr>
          <p:cNvSpPr txBox="1"/>
          <p:nvPr/>
        </p:nvSpPr>
        <p:spPr>
          <a:xfrm>
            <a:off x="7227440" y="2386940"/>
            <a:ext cx="4361059" cy="1754326"/>
          </a:xfrm>
          <a:prstGeom prst="rect">
            <a:avLst/>
          </a:prstGeom>
          <a:noFill/>
        </p:spPr>
        <p:txBody>
          <a:bodyPr wrap="square" rtlCol="0">
            <a:spAutoFit/>
          </a:bodyPr>
          <a:lstStyle/>
          <a:p>
            <a:pPr algn="ctr"/>
            <a:r>
              <a:rPr lang="en-GB" sz="1200" dirty="0"/>
              <a:t>Whilst the number of staff with confirmed COVID-19 is higher than the number of residents, the overall trend or pattern of change has been broadly similar with sharp rises towards the end of 2020.</a:t>
            </a:r>
          </a:p>
          <a:p>
            <a:pPr algn="ctr"/>
            <a:endParaRPr lang="en-GB" sz="1200" dirty="0"/>
          </a:p>
          <a:p>
            <a:pPr algn="ctr"/>
            <a:r>
              <a:rPr lang="en-GB" sz="1200" dirty="0"/>
              <a:t>There are estimated to be 12,500 members of staff working across homes in West Sussex and approximately 8,000 adult social care beds in the county. It is likely that COVID-19 positive staff represent a higher proportion of the workforce than COVID-19 positive residents represent the overall resident population.</a:t>
            </a:r>
          </a:p>
        </p:txBody>
      </p:sp>
      <p:sp>
        <p:nvSpPr>
          <p:cNvPr id="30" name="TextBox 29">
            <a:extLst>
              <a:ext uri="{FF2B5EF4-FFF2-40B4-BE49-F238E27FC236}">
                <a16:creationId xmlns:a16="http://schemas.microsoft.com/office/drawing/2014/main" id="{3F671779-0E1E-4F1C-9CEC-DC33A54681F8}"/>
              </a:ext>
            </a:extLst>
          </p:cNvPr>
          <p:cNvSpPr txBox="1"/>
          <p:nvPr/>
        </p:nvSpPr>
        <p:spPr>
          <a:xfrm>
            <a:off x="6996623" y="1635529"/>
            <a:ext cx="4822695" cy="584775"/>
          </a:xfrm>
          <a:prstGeom prst="rect">
            <a:avLst/>
          </a:prstGeom>
          <a:noFill/>
        </p:spPr>
        <p:txBody>
          <a:bodyPr wrap="square" rtlCol="0">
            <a:spAutoFit/>
          </a:bodyPr>
          <a:lstStyle/>
          <a:p>
            <a:r>
              <a:rPr lang="en-GB" sz="1600" dirty="0"/>
              <a:t>In the 28 days to 3</a:t>
            </a:r>
            <a:r>
              <a:rPr lang="en-GB" sz="1600" baseline="30000" dirty="0"/>
              <a:t>rd</a:t>
            </a:r>
            <a:r>
              <a:rPr lang="en-GB" sz="1600" dirty="0"/>
              <a:t> Feb 2021, there were </a:t>
            </a:r>
            <a:r>
              <a:rPr lang="en-GB" sz="1600" b="1" dirty="0"/>
              <a:t>739</a:t>
            </a:r>
            <a:r>
              <a:rPr lang="en-GB" sz="1600" dirty="0"/>
              <a:t> residents and </a:t>
            </a:r>
            <a:r>
              <a:rPr lang="en-GB" sz="1600" b="1" dirty="0"/>
              <a:t>789</a:t>
            </a:r>
            <a:r>
              <a:rPr lang="en-GB" sz="1600" dirty="0"/>
              <a:t> staff identified as confirmed COVID-19 cases.</a:t>
            </a:r>
          </a:p>
        </p:txBody>
      </p:sp>
    </p:spTree>
    <p:extLst>
      <p:ext uri="{BB962C8B-B14F-4D97-AF65-F5344CB8AC3E}">
        <p14:creationId xmlns:p14="http://schemas.microsoft.com/office/powerpoint/2010/main" val="3183247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BA67AED-6297-43E1-B989-FA35520B60D4}"/>
              </a:ext>
            </a:extLst>
          </p:cNvPr>
          <p:cNvSpPr txBox="1"/>
          <p:nvPr/>
        </p:nvSpPr>
        <p:spPr>
          <a:xfrm>
            <a:off x="6431757" y="4375802"/>
            <a:ext cx="5575910" cy="2169825"/>
          </a:xfrm>
          <a:prstGeom prst="rect">
            <a:avLst/>
          </a:prstGeom>
          <a:noFill/>
        </p:spPr>
        <p:txBody>
          <a:bodyPr wrap="square" rtlCol="0">
            <a:spAutoFit/>
          </a:bodyPr>
          <a:lstStyle/>
          <a:p>
            <a:r>
              <a:rPr lang="en-GB" sz="1400" b="1" dirty="0"/>
              <a:t>Points to consider:</a:t>
            </a:r>
            <a:endParaRPr lang="en-GB" sz="1100" dirty="0"/>
          </a:p>
          <a:p>
            <a:endParaRPr lang="en-GB" sz="1100" dirty="0"/>
          </a:p>
          <a:p>
            <a:pPr marL="171450" lvl="0" indent="-171450">
              <a:buFont typeface="Arial" panose="020B0604020202020204" pitchFamily="34" charset="0"/>
              <a:buChar char="•"/>
            </a:pPr>
            <a:r>
              <a:rPr lang="en-GB" sz="1100" dirty="0"/>
              <a:t>Not all care home cases are flagged as care homes due to data processing errors or where the information recorded for a test is not sufficient to link it to a care home, this means we do not know the ‘role’ for additional cases identified in this analysis.</a:t>
            </a:r>
          </a:p>
          <a:p>
            <a:pPr marL="171450" lvl="0" indent="-171450">
              <a:buFont typeface="Arial" panose="020B0604020202020204" pitchFamily="34" charset="0"/>
              <a:buChar char="•"/>
            </a:pPr>
            <a:r>
              <a:rPr lang="en-GB" sz="1100" dirty="0"/>
              <a:t>As the line listing we get is based on residential address for West Sussex only, it is possible that some flagged cases are for care home staff who live in West Sussex and work outside of the county (these cases are excluded in this analysis).</a:t>
            </a:r>
          </a:p>
          <a:p>
            <a:pPr marL="171450" lvl="0" indent="-171450">
              <a:buFont typeface="Arial" panose="020B0604020202020204" pitchFamily="34" charset="0"/>
              <a:buChar char="•"/>
            </a:pPr>
            <a:r>
              <a:rPr lang="en-GB" sz="1100" dirty="0"/>
              <a:t>More importantly though, some care home staff who live outside of West Sussex but who work inside the county alongside those care staff who may work for across multiple homes (e.g. agencies), will also not appear in this reporting unless the case is linked to a single home. As such, staff cases reported here are likely an underestimate.</a:t>
            </a:r>
          </a:p>
        </p:txBody>
      </p:sp>
      <p:cxnSp>
        <p:nvCxnSpPr>
          <p:cNvPr id="5" name="Straight Connector 4">
            <a:extLst>
              <a:ext uri="{FF2B5EF4-FFF2-40B4-BE49-F238E27FC236}">
                <a16:creationId xmlns:a16="http://schemas.microsoft.com/office/drawing/2014/main" id="{22DFF3F5-5982-42DC-AC2F-AF4764657F07}"/>
              </a:ext>
            </a:extLst>
          </p:cNvPr>
          <p:cNvCxnSpPr>
            <a:cxnSpLocks/>
          </p:cNvCxnSpPr>
          <p:nvPr/>
        </p:nvCxnSpPr>
        <p:spPr>
          <a:xfrm flipH="1" flipV="1">
            <a:off x="6296282" y="4239983"/>
            <a:ext cx="5846860" cy="1"/>
          </a:xfrm>
          <a:prstGeom prst="line">
            <a:avLst/>
          </a:prstGeom>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ECAAFF26-4293-48B6-ABF2-B950A3782D2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5649" y="225068"/>
            <a:ext cx="5840070" cy="3873515"/>
          </a:xfrm>
          <a:prstGeom prst="rect">
            <a:avLst/>
          </a:prstGeom>
        </p:spPr>
      </p:pic>
      <p:sp>
        <p:nvSpPr>
          <p:cNvPr id="23" name="TextBox 22">
            <a:extLst>
              <a:ext uri="{FF2B5EF4-FFF2-40B4-BE49-F238E27FC236}">
                <a16:creationId xmlns:a16="http://schemas.microsoft.com/office/drawing/2014/main" id="{D0ACCD87-B9A5-4849-ADE3-E5354F753FB7}"/>
              </a:ext>
            </a:extLst>
          </p:cNvPr>
          <p:cNvSpPr txBox="1"/>
          <p:nvPr/>
        </p:nvSpPr>
        <p:spPr>
          <a:xfrm>
            <a:off x="3312676" y="5136391"/>
            <a:ext cx="1750798" cy="523220"/>
          </a:xfrm>
          <a:prstGeom prst="rect">
            <a:avLst/>
          </a:prstGeom>
          <a:noFill/>
        </p:spPr>
        <p:txBody>
          <a:bodyPr wrap="square" rtlCol="0">
            <a:spAutoFit/>
          </a:bodyPr>
          <a:lstStyle/>
          <a:p>
            <a:r>
              <a:rPr lang="en-GB" sz="1400" b="1" dirty="0">
                <a:solidFill>
                  <a:srgbClr val="FF0000"/>
                </a:solidFill>
              </a:rPr>
              <a:t>28 days to </a:t>
            </a:r>
          </a:p>
          <a:p>
            <a:r>
              <a:rPr lang="en-GB" sz="1400" b="1" dirty="0">
                <a:solidFill>
                  <a:srgbClr val="FF0000"/>
                </a:solidFill>
              </a:rPr>
              <a:t>3</a:t>
            </a:r>
            <a:r>
              <a:rPr lang="en-GB" sz="1400" b="1" baseline="30000" dirty="0">
                <a:solidFill>
                  <a:srgbClr val="FF0000"/>
                </a:solidFill>
              </a:rPr>
              <a:t>rd</a:t>
            </a:r>
            <a:r>
              <a:rPr lang="en-GB" sz="1400" b="1" dirty="0">
                <a:solidFill>
                  <a:srgbClr val="FF0000"/>
                </a:solidFill>
              </a:rPr>
              <a:t> February 2021</a:t>
            </a:r>
          </a:p>
        </p:txBody>
      </p:sp>
      <p:sp>
        <p:nvSpPr>
          <p:cNvPr id="24" name="TextBox 23">
            <a:extLst>
              <a:ext uri="{FF2B5EF4-FFF2-40B4-BE49-F238E27FC236}">
                <a16:creationId xmlns:a16="http://schemas.microsoft.com/office/drawing/2014/main" id="{4E47EEC0-30EB-45AB-AF71-BCE7265AFC3D}"/>
              </a:ext>
            </a:extLst>
          </p:cNvPr>
          <p:cNvSpPr txBox="1"/>
          <p:nvPr/>
        </p:nvSpPr>
        <p:spPr>
          <a:xfrm>
            <a:off x="3312676" y="5633900"/>
            <a:ext cx="3004897" cy="338554"/>
          </a:xfrm>
          <a:prstGeom prst="rect">
            <a:avLst/>
          </a:prstGeom>
          <a:noFill/>
        </p:spPr>
        <p:txBody>
          <a:bodyPr wrap="square" rtlCol="0">
            <a:spAutoFit/>
          </a:bodyPr>
          <a:lstStyle/>
          <a:p>
            <a:r>
              <a:rPr lang="en-GB" sz="1600" b="1" dirty="0"/>
              <a:t>46%</a:t>
            </a:r>
            <a:r>
              <a:rPr lang="en-GB" sz="1600" dirty="0"/>
              <a:t> known to be residents</a:t>
            </a:r>
          </a:p>
        </p:txBody>
      </p:sp>
      <p:sp>
        <p:nvSpPr>
          <p:cNvPr id="25" name="TextBox 24">
            <a:extLst>
              <a:ext uri="{FF2B5EF4-FFF2-40B4-BE49-F238E27FC236}">
                <a16:creationId xmlns:a16="http://schemas.microsoft.com/office/drawing/2014/main" id="{F8764B20-8981-475A-818F-E4F3BB2E5392}"/>
              </a:ext>
            </a:extLst>
          </p:cNvPr>
          <p:cNvSpPr txBox="1"/>
          <p:nvPr/>
        </p:nvSpPr>
        <p:spPr>
          <a:xfrm>
            <a:off x="3312676" y="5910520"/>
            <a:ext cx="2898457" cy="338554"/>
          </a:xfrm>
          <a:prstGeom prst="rect">
            <a:avLst/>
          </a:prstGeom>
          <a:noFill/>
        </p:spPr>
        <p:txBody>
          <a:bodyPr wrap="square" rtlCol="0">
            <a:spAutoFit/>
          </a:bodyPr>
          <a:lstStyle/>
          <a:p>
            <a:r>
              <a:rPr lang="en-GB" sz="1600" b="1" dirty="0"/>
              <a:t>49%</a:t>
            </a:r>
            <a:r>
              <a:rPr lang="en-GB" sz="1600" dirty="0"/>
              <a:t> known to be staff</a:t>
            </a:r>
          </a:p>
        </p:txBody>
      </p:sp>
      <p:sp>
        <p:nvSpPr>
          <p:cNvPr id="26" name="TextBox 25">
            <a:extLst>
              <a:ext uri="{FF2B5EF4-FFF2-40B4-BE49-F238E27FC236}">
                <a16:creationId xmlns:a16="http://schemas.microsoft.com/office/drawing/2014/main" id="{B3408639-CA21-4BF5-ABCD-DDF41851A30F}"/>
              </a:ext>
            </a:extLst>
          </p:cNvPr>
          <p:cNvSpPr txBox="1"/>
          <p:nvPr/>
        </p:nvSpPr>
        <p:spPr>
          <a:xfrm>
            <a:off x="3312676" y="6185015"/>
            <a:ext cx="2170053" cy="338554"/>
          </a:xfrm>
          <a:prstGeom prst="rect">
            <a:avLst/>
          </a:prstGeom>
          <a:noFill/>
        </p:spPr>
        <p:txBody>
          <a:bodyPr wrap="square" rtlCol="0">
            <a:spAutoFit/>
          </a:bodyPr>
          <a:lstStyle/>
          <a:p>
            <a:r>
              <a:rPr lang="en-GB" sz="1600" b="1" dirty="0"/>
              <a:t>5%</a:t>
            </a:r>
            <a:r>
              <a:rPr lang="en-GB" sz="1600" dirty="0"/>
              <a:t> unknown</a:t>
            </a:r>
          </a:p>
        </p:txBody>
      </p:sp>
      <p:sp>
        <p:nvSpPr>
          <p:cNvPr id="27" name="TextBox 26">
            <a:extLst>
              <a:ext uri="{FF2B5EF4-FFF2-40B4-BE49-F238E27FC236}">
                <a16:creationId xmlns:a16="http://schemas.microsoft.com/office/drawing/2014/main" id="{174D871A-28C2-43C2-B097-68847444929C}"/>
              </a:ext>
            </a:extLst>
          </p:cNvPr>
          <p:cNvSpPr txBox="1"/>
          <p:nvPr/>
        </p:nvSpPr>
        <p:spPr>
          <a:xfrm>
            <a:off x="557641" y="5136391"/>
            <a:ext cx="1750798" cy="523220"/>
          </a:xfrm>
          <a:prstGeom prst="rect">
            <a:avLst/>
          </a:prstGeom>
          <a:noFill/>
        </p:spPr>
        <p:txBody>
          <a:bodyPr wrap="square" rtlCol="0">
            <a:spAutoFit/>
          </a:bodyPr>
          <a:lstStyle/>
          <a:p>
            <a:r>
              <a:rPr lang="en-GB" sz="1400" b="1" dirty="0">
                <a:solidFill>
                  <a:srgbClr val="FF0000"/>
                </a:solidFill>
              </a:rPr>
              <a:t>Since the start of the pandemic</a:t>
            </a:r>
          </a:p>
        </p:txBody>
      </p:sp>
      <p:sp>
        <p:nvSpPr>
          <p:cNvPr id="28" name="TextBox 27">
            <a:extLst>
              <a:ext uri="{FF2B5EF4-FFF2-40B4-BE49-F238E27FC236}">
                <a16:creationId xmlns:a16="http://schemas.microsoft.com/office/drawing/2014/main" id="{2BEF5CED-AF2E-4B48-9541-72E45C106634}"/>
              </a:ext>
            </a:extLst>
          </p:cNvPr>
          <p:cNvSpPr txBox="1"/>
          <p:nvPr/>
        </p:nvSpPr>
        <p:spPr>
          <a:xfrm>
            <a:off x="557641" y="5603956"/>
            <a:ext cx="3004897" cy="338554"/>
          </a:xfrm>
          <a:prstGeom prst="rect">
            <a:avLst/>
          </a:prstGeom>
          <a:noFill/>
        </p:spPr>
        <p:txBody>
          <a:bodyPr wrap="square" rtlCol="0">
            <a:spAutoFit/>
          </a:bodyPr>
          <a:lstStyle/>
          <a:p>
            <a:r>
              <a:rPr lang="en-GB" sz="1600" b="1" dirty="0"/>
              <a:t>37%</a:t>
            </a:r>
            <a:r>
              <a:rPr lang="en-GB" sz="1600" dirty="0"/>
              <a:t> known to be residents</a:t>
            </a:r>
          </a:p>
        </p:txBody>
      </p:sp>
      <p:sp>
        <p:nvSpPr>
          <p:cNvPr id="29" name="TextBox 28">
            <a:extLst>
              <a:ext uri="{FF2B5EF4-FFF2-40B4-BE49-F238E27FC236}">
                <a16:creationId xmlns:a16="http://schemas.microsoft.com/office/drawing/2014/main" id="{24411FA7-39F5-4809-A9FD-8C125E5D4019}"/>
              </a:ext>
            </a:extLst>
          </p:cNvPr>
          <p:cNvSpPr txBox="1"/>
          <p:nvPr/>
        </p:nvSpPr>
        <p:spPr>
          <a:xfrm>
            <a:off x="557641" y="5910378"/>
            <a:ext cx="2898457" cy="338554"/>
          </a:xfrm>
          <a:prstGeom prst="rect">
            <a:avLst/>
          </a:prstGeom>
          <a:noFill/>
        </p:spPr>
        <p:txBody>
          <a:bodyPr wrap="square" rtlCol="0">
            <a:spAutoFit/>
          </a:bodyPr>
          <a:lstStyle/>
          <a:p>
            <a:r>
              <a:rPr lang="en-GB" sz="1600" b="1" dirty="0"/>
              <a:t>46%</a:t>
            </a:r>
            <a:r>
              <a:rPr lang="en-GB" sz="1600" dirty="0"/>
              <a:t> known to be staff</a:t>
            </a:r>
          </a:p>
        </p:txBody>
      </p:sp>
      <p:sp>
        <p:nvSpPr>
          <p:cNvPr id="30" name="TextBox 29">
            <a:extLst>
              <a:ext uri="{FF2B5EF4-FFF2-40B4-BE49-F238E27FC236}">
                <a16:creationId xmlns:a16="http://schemas.microsoft.com/office/drawing/2014/main" id="{820F5AE8-8561-4E16-9903-EF19512E428A}"/>
              </a:ext>
            </a:extLst>
          </p:cNvPr>
          <p:cNvSpPr txBox="1"/>
          <p:nvPr/>
        </p:nvSpPr>
        <p:spPr>
          <a:xfrm>
            <a:off x="557641" y="6207073"/>
            <a:ext cx="2170053" cy="338554"/>
          </a:xfrm>
          <a:prstGeom prst="rect">
            <a:avLst/>
          </a:prstGeom>
          <a:noFill/>
        </p:spPr>
        <p:txBody>
          <a:bodyPr wrap="square" rtlCol="0">
            <a:spAutoFit/>
          </a:bodyPr>
          <a:lstStyle/>
          <a:p>
            <a:r>
              <a:rPr lang="en-GB" sz="1600" b="1" dirty="0"/>
              <a:t>16%</a:t>
            </a:r>
            <a:r>
              <a:rPr lang="en-GB" sz="1600" dirty="0"/>
              <a:t> unknown</a:t>
            </a:r>
          </a:p>
        </p:txBody>
      </p:sp>
      <p:sp>
        <p:nvSpPr>
          <p:cNvPr id="31" name="TextBox 30">
            <a:extLst>
              <a:ext uri="{FF2B5EF4-FFF2-40B4-BE49-F238E27FC236}">
                <a16:creationId xmlns:a16="http://schemas.microsoft.com/office/drawing/2014/main" id="{38631A0D-18CA-49A8-96F0-233FCF96EE71}"/>
              </a:ext>
            </a:extLst>
          </p:cNvPr>
          <p:cNvSpPr txBox="1"/>
          <p:nvPr/>
        </p:nvSpPr>
        <p:spPr>
          <a:xfrm>
            <a:off x="214884" y="4720423"/>
            <a:ext cx="5263377" cy="307777"/>
          </a:xfrm>
          <a:prstGeom prst="rect">
            <a:avLst/>
          </a:prstGeom>
          <a:noFill/>
        </p:spPr>
        <p:txBody>
          <a:bodyPr wrap="square" rtlCol="0">
            <a:spAutoFit/>
          </a:bodyPr>
          <a:lstStyle/>
          <a:p>
            <a:r>
              <a:rPr lang="en-GB" sz="1400" b="1" dirty="0"/>
              <a:t>Recording of role (whether staff or resident) has improved over time.</a:t>
            </a:r>
          </a:p>
        </p:txBody>
      </p:sp>
      <p:cxnSp>
        <p:nvCxnSpPr>
          <p:cNvPr id="34" name="Straight Connector 33">
            <a:extLst>
              <a:ext uri="{FF2B5EF4-FFF2-40B4-BE49-F238E27FC236}">
                <a16:creationId xmlns:a16="http://schemas.microsoft.com/office/drawing/2014/main" id="{C5F72ABB-5807-49B3-8693-8CE94D8D36A9}"/>
              </a:ext>
            </a:extLst>
          </p:cNvPr>
          <p:cNvCxnSpPr>
            <a:cxnSpLocks/>
          </p:cNvCxnSpPr>
          <p:nvPr/>
        </p:nvCxnSpPr>
        <p:spPr>
          <a:xfrm>
            <a:off x="6296282" y="4239985"/>
            <a:ext cx="0" cy="2392704"/>
          </a:xfrm>
          <a:prstGeom prst="line">
            <a:avLst/>
          </a:prstGeom>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88BA80FF-D6A0-4510-A75E-ADA066B99D92}"/>
              </a:ext>
            </a:extLst>
          </p:cNvPr>
          <p:cNvSpPr txBox="1"/>
          <p:nvPr/>
        </p:nvSpPr>
        <p:spPr>
          <a:xfrm>
            <a:off x="194381" y="4085418"/>
            <a:ext cx="4970467" cy="430887"/>
          </a:xfrm>
          <a:prstGeom prst="rect">
            <a:avLst/>
          </a:prstGeom>
          <a:noFill/>
        </p:spPr>
        <p:txBody>
          <a:bodyPr wrap="square" rtlCol="0">
            <a:spAutoFit/>
          </a:bodyPr>
          <a:lstStyle/>
          <a:p>
            <a:r>
              <a:rPr lang="en-GB" sz="1050" dirty="0"/>
              <a:t>Note: Age groups where there were less than five cases have been supressed to avoid disclosing any identities</a:t>
            </a:r>
          </a:p>
        </p:txBody>
      </p:sp>
      <p:graphicFrame>
        <p:nvGraphicFramePr>
          <p:cNvPr id="39" name="Table 38">
            <a:extLst>
              <a:ext uri="{FF2B5EF4-FFF2-40B4-BE49-F238E27FC236}">
                <a16:creationId xmlns:a16="http://schemas.microsoft.com/office/drawing/2014/main" id="{24B7F611-57C7-482D-89C1-9C012CE3938E}"/>
              </a:ext>
            </a:extLst>
          </p:cNvPr>
          <p:cNvGraphicFramePr>
            <a:graphicFrameLocks noGrp="1"/>
          </p:cNvGraphicFramePr>
          <p:nvPr>
            <p:extLst>
              <p:ext uri="{D42A27DB-BD31-4B8C-83A1-F6EECF244321}">
                <p14:modId xmlns:p14="http://schemas.microsoft.com/office/powerpoint/2010/main" val="686920854"/>
              </p:ext>
            </p:extLst>
          </p:nvPr>
        </p:nvGraphicFramePr>
        <p:xfrm>
          <a:off x="6543785" y="1514055"/>
          <a:ext cx="5059661" cy="1558290"/>
        </p:xfrm>
        <a:graphic>
          <a:graphicData uri="http://schemas.openxmlformats.org/drawingml/2006/table">
            <a:tbl>
              <a:tblPr/>
              <a:tblGrid>
                <a:gridCol w="1614208">
                  <a:extLst>
                    <a:ext uri="{9D8B030D-6E8A-4147-A177-3AD203B41FA5}">
                      <a16:colId xmlns:a16="http://schemas.microsoft.com/office/drawing/2014/main" val="923106837"/>
                    </a:ext>
                  </a:extLst>
                </a:gridCol>
                <a:gridCol w="868146">
                  <a:extLst>
                    <a:ext uri="{9D8B030D-6E8A-4147-A177-3AD203B41FA5}">
                      <a16:colId xmlns:a16="http://schemas.microsoft.com/office/drawing/2014/main" val="2514809453"/>
                    </a:ext>
                  </a:extLst>
                </a:gridCol>
                <a:gridCol w="1383607">
                  <a:extLst>
                    <a:ext uri="{9D8B030D-6E8A-4147-A177-3AD203B41FA5}">
                      <a16:colId xmlns:a16="http://schemas.microsoft.com/office/drawing/2014/main" val="3957498653"/>
                    </a:ext>
                  </a:extLst>
                </a:gridCol>
                <a:gridCol w="1193700">
                  <a:extLst>
                    <a:ext uri="{9D8B030D-6E8A-4147-A177-3AD203B41FA5}">
                      <a16:colId xmlns:a16="http://schemas.microsoft.com/office/drawing/2014/main" val="1515201912"/>
                    </a:ext>
                  </a:extLst>
                </a:gridCol>
              </a:tblGrid>
              <a:tr h="514350">
                <a:tc>
                  <a:txBody>
                    <a:bodyPr/>
                    <a:lstStyle/>
                    <a:p>
                      <a:pPr algn="l" fontAlgn="t"/>
                      <a:r>
                        <a:rPr lang="en-GB" sz="1100" b="1" i="0" u="none" strike="noStrike">
                          <a:solidFill>
                            <a:srgbClr val="000000"/>
                          </a:solidFill>
                          <a:effectLst/>
                          <a:latin typeface="Verdana" panose="020B0604030504040204" pitchFamily="34" charset="0"/>
                        </a:rPr>
                        <a:t>Number of cases in the last 28 days</a:t>
                      </a:r>
                    </a:p>
                  </a:txBody>
                  <a:tcPr marL="6350" marR="6350" marT="635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100" b="1" i="0" u="none" strike="noStrike" dirty="0">
                          <a:solidFill>
                            <a:srgbClr val="000000"/>
                          </a:solidFill>
                          <a:effectLst/>
                          <a:latin typeface="Verdana" panose="020B0604030504040204" pitchFamily="34" charset="0"/>
                        </a:rPr>
                        <a:t>Settings</a:t>
                      </a:r>
                    </a:p>
                  </a:txBody>
                  <a:tcPr marL="6350" marR="6350" marT="635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1" i="0" u="none" strike="noStrike" dirty="0">
                          <a:solidFill>
                            <a:srgbClr val="000000"/>
                          </a:solidFill>
                          <a:effectLst/>
                          <a:latin typeface="Verdana" panose="020B0604030504040204" pitchFamily="34" charset="0"/>
                        </a:rPr>
                        <a:t>Proportion of settings with 2+ cases</a:t>
                      </a:r>
                    </a:p>
                  </a:txBody>
                  <a:tcPr marL="6350" marR="6350" marT="63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1" i="0" u="none" strike="noStrike" dirty="0">
                          <a:solidFill>
                            <a:srgbClr val="000000"/>
                          </a:solidFill>
                          <a:effectLst/>
                          <a:latin typeface="Verdana" panose="020B0604030504040204" pitchFamily="34" charset="0"/>
                        </a:rPr>
                        <a:t>Proportion of all 484 settings</a:t>
                      </a:r>
                    </a:p>
                  </a:txBody>
                  <a:tcPr marL="6350" marR="6350" marT="63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0897545"/>
                  </a:ext>
                </a:extLst>
              </a:tr>
              <a:tr h="171450">
                <a:tc>
                  <a:txBody>
                    <a:bodyPr/>
                    <a:lstStyle/>
                    <a:p>
                      <a:pPr algn="l" fontAlgn="b"/>
                      <a:r>
                        <a:rPr lang="en-GB" sz="1100" b="0" i="0" u="none" strike="noStrike">
                          <a:solidFill>
                            <a:srgbClr val="000000"/>
                          </a:solidFill>
                          <a:effectLst/>
                          <a:latin typeface="Verdana" panose="020B0604030504040204" pitchFamily="34" charset="0"/>
                        </a:rPr>
                        <a:t>2-5 cases</a:t>
                      </a:r>
                    </a:p>
                  </a:txBody>
                  <a:tcPr marL="6350" marR="6350" marT="635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GB" sz="1100" b="0" i="0" u="none" strike="noStrike">
                          <a:solidFill>
                            <a:srgbClr val="000000"/>
                          </a:solidFill>
                          <a:effectLst/>
                          <a:latin typeface="Verdana" panose="020B0604030504040204" pitchFamily="34" charset="0"/>
                        </a:rPr>
                        <a:t>86</a:t>
                      </a:r>
                    </a:p>
                  </a:txBody>
                  <a:tcPr marL="6350" marR="6350" marT="635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GB" sz="1100" b="0" i="0" u="none" strike="noStrike">
                          <a:solidFill>
                            <a:srgbClr val="000000"/>
                          </a:solidFill>
                          <a:effectLst/>
                          <a:latin typeface="Verdana" panose="020B0604030504040204" pitchFamily="34" charset="0"/>
                        </a:rPr>
                        <a:t>55%</a:t>
                      </a:r>
                    </a:p>
                  </a:txBody>
                  <a:tcPr marL="6350" marR="6350" marT="635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GB" sz="1100" b="0" i="0" u="none" strike="noStrike">
                          <a:solidFill>
                            <a:srgbClr val="000000"/>
                          </a:solidFill>
                          <a:effectLst/>
                          <a:latin typeface="Verdana" panose="020B0604030504040204" pitchFamily="34" charset="0"/>
                        </a:rPr>
                        <a:t>18%</a:t>
                      </a:r>
                    </a:p>
                  </a:txBody>
                  <a:tcPr marL="6350" marR="6350" marT="635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945639839"/>
                  </a:ext>
                </a:extLst>
              </a:tr>
              <a:tr h="171450">
                <a:tc>
                  <a:txBody>
                    <a:bodyPr/>
                    <a:lstStyle/>
                    <a:p>
                      <a:pPr algn="l" fontAlgn="b"/>
                      <a:r>
                        <a:rPr lang="en-GB" sz="1100" b="0" i="0" u="none" strike="noStrike">
                          <a:solidFill>
                            <a:srgbClr val="000000"/>
                          </a:solidFill>
                          <a:effectLst/>
                          <a:latin typeface="Verdana" panose="020B0604030504040204" pitchFamily="34" charset="0"/>
                        </a:rPr>
                        <a:t>6-10 cases</a:t>
                      </a:r>
                    </a:p>
                  </a:txBody>
                  <a:tcPr marL="6350" marR="6350" marT="6350" marB="0" anchor="b">
                    <a:lnL>
                      <a:noFill/>
                    </a:lnL>
                    <a:lnR>
                      <a:noFill/>
                    </a:lnR>
                    <a:lnT>
                      <a:noFill/>
                    </a:lnT>
                    <a:lnB>
                      <a:noFill/>
                    </a:lnB>
                  </a:tcPr>
                </a:tc>
                <a:tc>
                  <a:txBody>
                    <a:bodyPr/>
                    <a:lstStyle/>
                    <a:p>
                      <a:pPr algn="r" fontAlgn="b"/>
                      <a:r>
                        <a:rPr lang="en-GB" sz="1100" b="0" i="0" u="none" strike="noStrike">
                          <a:solidFill>
                            <a:srgbClr val="000000"/>
                          </a:solidFill>
                          <a:effectLst/>
                          <a:latin typeface="Verdana" panose="020B0604030504040204" pitchFamily="34" charset="0"/>
                        </a:rPr>
                        <a:t>26</a:t>
                      </a:r>
                    </a:p>
                  </a:txBody>
                  <a:tcPr marL="6350" marR="6350" marT="6350" marB="0" anchor="b">
                    <a:lnL>
                      <a:noFill/>
                    </a:lnL>
                    <a:lnR>
                      <a:noFill/>
                    </a:lnR>
                    <a:lnT>
                      <a:noFill/>
                    </a:lnT>
                    <a:lnB>
                      <a:noFill/>
                    </a:lnB>
                  </a:tcPr>
                </a:tc>
                <a:tc>
                  <a:txBody>
                    <a:bodyPr/>
                    <a:lstStyle/>
                    <a:p>
                      <a:pPr algn="r" fontAlgn="b"/>
                      <a:r>
                        <a:rPr lang="en-GB" sz="1100" b="0" i="0" u="none" strike="noStrike">
                          <a:solidFill>
                            <a:srgbClr val="000000"/>
                          </a:solidFill>
                          <a:effectLst/>
                          <a:latin typeface="Verdana" panose="020B0604030504040204" pitchFamily="34" charset="0"/>
                        </a:rPr>
                        <a:t>17%</a:t>
                      </a:r>
                    </a:p>
                  </a:txBody>
                  <a:tcPr marL="6350" marR="6350" marT="6350" marB="0" anchor="b">
                    <a:lnL>
                      <a:noFill/>
                    </a:lnL>
                    <a:lnR>
                      <a:noFill/>
                    </a:lnR>
                    <a:lnT>
                      <a:noFill/>
                    </a:lnT>
                    <a:lnB>
                      <a:noFill/>
                    </a:lnB>
                  </a:tcPr>
                </a:tc>
                <a:tc>
                  <a:txBody>
                    <a:bodyPr/>
                    <a:lstStyle/>
                    <a:p>
                      <a:pPr algn="r" fontAlgn="b"/>
                      <a:r>
                        <a:rPr lang="en-GB" sz="1100" b="0" i="0" u="none" strike="noStrike">
                          <a:solidFill>
                            <a:srgbClr val="000000"/>
                          </a:solidFill>
                          <a:effectLst/>
                          <a:latin typeface="Verdana" panose="020B0604030504040204" pitchFamily="34" charset="0"/>
                        </a:rPr>
                        <a:t>5%</a:t>
                      </a:r>
                    </a:p>
                  </a:txBody>
                  <a:tcPr marL="6350" marR="6350" marT="6350" marB="0" anchor="b">
                    <a:lnL>
                      <a:noFill/>
                    </a:lnL>
                    <a:lnR>
                      <a:noFill/>
                    </a:lnR>
                    <a:lnT>
                      <a:noFill/>
                    </a:lnT>
                    <a:lnB>
                      <a:noFill/>
                    </a:lnB>
                  </a:tcPr>
                </a:tc>
                <a:extLst>
                  <a:ext uri="{0D108BD9-81ED-4DB2-BD59-A6C34878D82A}">
                    <a16:rowId xmlns:a16="http://schemas.microsoft.com/office/drawing/2014/main" val="3271281543"/>
                  </a:ext>
                </a:extLst>
              </a:tr>
              <a:tr h="171450">
                <a:tc>
                  <a:txBody>
                    <a:bodyPr/>
                    <a:lstStyle/>
                    <a:p>
                      <a:pPr algn="l" fontAlgn="b"/>
                      <a:r>
                        <a:rPr lang="en-GB" sz="1100" b="0" i="0" u="none" strike="noStrike">
                          <a:solidFill>
                            <a:srgbClr val="000000"/>
                          </a:solidFill>
                          <a:effectLst/>
                          <a:latin typeface="Verdana" panose="020B0604030504040204" pitchFamily="34" charset="0"/>
                        </a:rPr>
                        <a:t>11-15 cases</a:t>
                      </a:r>
                    </a:p>
                  </a:txBody>
                  <a:tcPr marL="6350" marR="6350" marT="6350" marB="0" anchor="b">
                    <a:lnL>
                      <a:noFill/>
                    </a:lnL>
                    <a:lnR>
                      <a:noFill/>
                    </a:lnR>
                    <a:lnT>
                      <a:noFill/>
                    </a:lnT>
                    <a:lnB>
                      <a:noFill/>
                    </a:lnB>
                  </a:tcPr>
                </a:tc>
                <a:tc>
                  <a:txBody>
                    <a:bodyPr/>
                    <a:lstStyle/>
                    <a:p>
                      <a:pPr algn="r" fontAlgn="b"/>
                      <a:r>
                        <a:rPr lang="en-GB" sz="1100" b="0" i="0" u="none" strike="noStrike">
                          <a:solidFill>
                            <a:srgbClr val="000000"/>
                          </a:solidFill>
                          <a:effectLst/>
                          <a:latin typeface="Verdana" panose="020B0604030504040204" pitchFamily="34" charset="0"/>
                        </a:rPr>
                        <a:t>14</a:t>
                      </a:r>
                    </a:p>
                  </a:txBody>
                  <a:tcPr marL="6350" marR="6350" marT="6350" marB="0" anchor="b">
                    <a:lnL>
                      <a:noFill/>
                    </a:lnL>
                    <a:lnR>
                      <a:noFill/>
                    </a:lnR>
                    <a:lnT>
                      <a:noFill/>
                    </a:lnT>
                    <a:lnB>
                      <a:noFill/>
                    </a:lnB>
                  </a:tcPr>
                </a:tc>
                <a:tc>
                  <a:txBody>
                    <a:bodyPr/>
                    <a:lstStyle/>
                    <a:p>
                      <a:pPr algn="r" fontAlgn="b"/>
                      <a:r>
                        <a:rPr lang="en-GB" sz="1100" b="0" i="0" u="none" strike="noStrike">
                          <a:solidFill>
                            <a:srgbClr val="000000"/>
                          </a:solidFill>
                          <a:effectLst/>
                          <a:latin typeface="Verdana" panose="020B0604030504040204" pitchFamily="34" charset="0"/>
                        </a:rPr>
                        <a:t>9%</a:t>
                      </a:r>
                    </a:p>
                  </a:txBody>
                  <a:tcPr marL="6350" marR="6350" marT="6350" marB="0" anchor="b">
                    <a:lnL>
                      <a:noFill/>
                    </a:lnL>
                    <a:lnR>
                      <a:noFill/>
                    </a:lnR>
                    <a:lnT>
                      <a:noFill/>
                    </a:lnT>
                    <a:lnB>
                      <a:noFill/>
                    </a:lnB>
                  </a:tcPr>
                </a:tc>
                <a:tc>
                  <a:txBody>
                    <a:bodyPr/>
                    <a:lstStyle/>
                    <a:p>
                      <a:pPr algn="r" fontAlgn="b"/>
                      <a:r>
                        <a:rPr lang="en-GB" sz="1100" b="0" i="0" u="none" strike="noStrike">
                          <a:solidFill>
                            <a:srgbClr val="000000"/>
                          </a:solidFill>
                          <a:effectLst/>
                          <a:latin typeface="Verdana" panose="020B0604030504040204" pitchFamily="34" charset="0"/>
                        </a:rPr>
                        <a:t>3%</a:t>
                      </a:r>
                    </a:p>
                  </a:txBody>
                  <a:tcPr marL="6350" marR="6350" marT="6350" marB="0" anchor="b">
                    <a:lnL>
                      <a:noFill/>
                    </a:lnL>
                    <a:lnR>
                      <a:noFill/>
                    </a:lnR>
                    <a:lnT>
                      <a:noFill/>
                    </a:lnT>
                    <a:lnB>
                      <a:noFill/>
                    </a:lnB>
                  </a:tcPr>
                </a:tc>
                <a:extLst>
                  <a:ext uri="{0D108BD9-81ED-4DB2-BD59-A6C34878D82A}">
                    <a16:rowId xmlns:a16="http://schemas.microsoft.com/office/drawing/2014/main" val="4098557194"/>
                  </a:ext>
                </a:extLst>
              </a:tr>
              <a:tr h="171450">
                <a:tc>
                  <a:txBody>
                    <a:bodyPr/>
                    <a:lstStyle/>
                    <a:p>
                      <a:pPr algn="l" fontAlgn="b"/>
                      <a:r>
                        <a:rPr lang="en-GB" sz="1100" b="0" i="0" u="none" strike="noStrike">
                          <a:solidFill>
                            <a:srgbClr val="000000"/>
                          </a:solidFill>
                          <a:effectLst/>
                          <a:latin typeface="Verdana" panose="020B0604030504040204" pitchFamily="34" charset="0"/>
                        </a:rPr>
                        <a:t>16-20 cases</a:t>
                      </a:r>
                    </a:p>
                  </a:txBody>
                  <a:tcPr marL="6350" marR="6350" marT="6350" marB="0" anchor="b">
                    <a:lnL>
                      <a:noFill/>
                    </a:lnL>
                    <a:lnR>
                      <a:noFill/>
                    </a:lnR>
                    <a:lnT>
                      <a:noFill/>
                    </a:lnT>
                    <a:lnB>
                      <a:noFill/>
                    </a:lnB>
                  </a:tcPr>
                </a:tc>
                <a:tc>
                  <a:txBody>
                    <a:bodyPr/>
                    <a:lstStyle/>
                    <a:p>
                      <a:pPr algn="r" fontAlgn="b"/>
                      <a:r>
                        <a:rPr lang="en-GB" sz="1100" b="0" i="0" u="none" strike="noStrike">
                          <a:solidFill>
                            <a:srgbClr val="000000"/>
                          </a:solidFill>
                          <a:effectLst/>
                          <a:latin typeface="Verdana" panose="020B0604030504040204" pitchFamily="34" charset="0"/>
                        </a:rPr>
                        <a:t>7</a:t>
                      </a:r>
                    </a:p>
                  </a:txBody>
                  <a:tcPr marL="6350" marR="6350" marT="6350" marB="0" anchor="b">
                    <a:lnL>
                      <a:noFill/>
                    </a:lnL>
                    <a:lnR>
                      <a:noFill/>
                    </a:lnR>
                    <a:lnT>
                      <a:noFill/>
                    </a:lnT>
                    <a:lnB>
                      <a:noFill/>
                    </a:lnB>
                  </a:tcPr>
                </a:tc>
                <a:tc>
                  <a:txBody>
                    <a:bodyPr/>
                    <a:lstStyle/>
                    <a:p>
                      <a:pPr algn="r" fontAlgn="b"/>
                      <a:r>
                        <a:rPr lang="en-GB" sz="1100" b="0" i="0" u="none" strike="noStrike">
                          <a:solidFill>
                            <a:srgbClr val="000000"/>
                          </a:solidFill>
                          <a:effectLst/>
                          <a:latin typeface="Verdana" panose="020B0604030504040204" pitchFamily="34" charset="0"/>
                        </a:rPr>
                        <a:t>5%</a:t>
                      </a:r>
                    </a:p>
                  </a:txBody>
                  <a:tcPr marL="6350" marR="6350" marT="6350" marB="0" anchor="b">
                    <a:lnL>
                      <a:noFill/>
                    </a:lnL>
                    <a:lnR>
                      <a:noFill/>
                    </a:lnR>
                    <a:lnT>
                      <a:noFill/>
                    </a:lnT>
                    <a:lnB>
                      <a:noFill/>
                    </a:lnB>
                  </a:tcPr>
                </a:tc>
                <a:tc>
                  <a:txBody>
                    <a:bodyPr/>
                    <a:lstStyle/>
                    <a:p>
                      <a:pPr algn="r" fontAlgn="b"/>
                      <a:r>
                        <a:rPr lang="en-GB" sz="1100" b="0" i="0" u="none" strike="noStrike">
                          <a:solidFill>
                            <a:srgbClr val="000000"/>
                          </a:solidFill>
                          <a:effectLst/>
                          <a:latin typeface="Verdana" panose="020B0604030504040204" pitchFamily="34" charset="0"/>
                        </a:rPr>
                        <a:t>1%</a:t>
                      </a:r>
                    </a:p>
                  </a:txBody>
                  <a:tcPr marL="6350" marR="6350" marT="6350" marB="0" anchor="b">
                    <a:lnL>
                      <a:noFill/>
                    </a:lnL>
                    <a:lnR>
                      <a:noFill/>
                    </a:lnR>
                    <a:lnT>
                      <a:noFill/>
                    </a:lnT>
                    <a:lnB>
                      <a:noFill/>
                    </a:lnB>
                  </a:tcPr>
                </a:tc>
                <a:extLst>
                  <a:ext uri="{0D108BD9-81ED-4DB2-BD59-A6C34878D82A}">
                    <a16:rowId xmlns:a16="http://schemas.microsoft.com/office/drawing/2014/main" val="3123804535"/>
                  </a:ext>
                </a:extLst>
              </a:tr>
              <a:tr h="171450">
                <a:tc>
                  <a:txBody>
                    <a:bodyPr/>
                    <a:lstStyle/>
                    <a:p>
                      <a:pPr algn="l" fontAlgn="b"/>
                      <a:r>
                        <a:rPr lang="en-GB" sz="1100" b="0" i="0" u="none" strike="noStrike">
                          <a:solidFill>
                            <a:srgbClr val="000000"/>
                          </a:solidFill>
                          <a:effectLst/>
                          <a:latin typeface="Verdana" panose="020B0604030504040204" pitchFamily="34" charset="0"/>
                        </a:rPr>
                        <a:t>21-25 cases</a:t>
                      </a:r>
                    </a:p>
                  </a:txBody>
                  <a:tcPr marL="6350" marR="6350" marT="6350" marB="0" anchor="b">
                    <a:lnL>
                      <a:noFill/>
                    </a:lnL>
                    <a:lnR>
                      <a:noFill/>
                    </a:lnR>
                    <a:lnT>
                      <a:noFill/>
                    </a:lnT>
                    <a:lnB>
                      <a:noFill/>
                    </a:lnB>
                  </a:tcPr>
                </a:tc>
                <a:tc>
                  <a:txBody>
                    <a:bodyPr/>
                    <a:lstStyle/>
                    <a:p>
                      <a:pPr algn="r" fontAlgn="b"/>
                      <a:r>
                        <a:rPr lang="en-GB" sz="1100" b="0" i="0" u="none" strike="noStrike">
                          <a:solidFill>
                            <a:srgbClr val="000000"/>
                          </a:solidFill>
                          <a:effectLst/>
                          <a:latin typeface="Verdana" panose="020B0604030504040204" pitchFamily="34" charset="0"/>
                        </a:rPr>
                        <a:t>7</a:t>
                      </a:r>
                    </a:p>
                  </a:txBody>
                  <a:tcPr marL="6350" marR="6350" marT="6350" marB="0" anchor="b">
                    <a:lnL>
                      <a:noFill/>
                    </a:lnL>
                    <a:lnR>
                      <a:noFill/>
                    </a:lnR>
                    <a:lnT>
                      <a:noFill/>
                    </a:lnT>
                    <a:lnB>
                      <a:noFill/>
                    </a:lnB>
                  </a:tcPr>
                </a:tc>
                <a:tc>
                  <a:txBody>
                    <a:bodyPr/>
                    <a:lstStyle/>
                    <a:p>
                      <a:pPr algn="r" fontAlgn="b"/>
                      <a:r>
                        <a:rPr lang="en-GB" sz="1100" b="0" i="0" u="none" strike="noStrike">
                          <a:solidFill>
                            <a:srgbClr val="000000"/>
                          </a:solidFill>
                          <a:effectLst/>
                          <a:latin typeface="Verdana" panose="020B0604030504040204" pitchFamily="34" charset="0"/>
                        </a:rPr>
                        <a:t>5%</a:t>
                      </a:r>
                    </a:p>
                  </a:txBody>
                  <a:tcPr marL="6350" marR="6350" marT="6350" marB="0" anchor="b">
                    <a:lnL>
                      <a:noFill/>
                    </a:lnL>
                    <a:lnR>
                      <a:noFill/>
                    </a:lnR>
                    <a:lnT>
                      <a:noFill/>
                    </a:lnT>
                    <a:lnB>
                      <a:noFill/>
                    </a:lnB>
                  </a:tcPr>
                </a:tc>
                <a:tc>
                  <a:txBody>
                    <a:bodyPr/>
                    <a:lstStyle/>
                    <a:p>
                      <a:pPr algn="r" fontAlgn="b"/>
                      <a:r>
                        <a:rPr lang="en-GB" sz="1100" b="0" i="0" u="none" strike="noStrike">
                          <a:solidFill>
                            <a:srgbClr val="000000"/>
                          </a:solidFill>
                          <a:effectLst/>
                          <a:latin typeface="Verdana" panose="020B0604030504040204" pitchFamily="34" charset="0"/>
                        </a:rPr>
                        <a:t>1%</a:t>
                      </a:r>
                    </a:p>
                  </a:txBody>
                  <a:tcPr marL="6350" marR="6350" marT="6350" marB="0" anchor="b">
                    <a:lnL>
                      <a:noFill/>
                    </a:lnL>
                    <a:lnR>
                      <a:noFill/>
                    </a:lnR>
                    <a:lnT>
                      <a:noFill/>
                    </a:lnT>
                    <a:lnB>
                      <a:noFill/>
                    </a:lnB>
                  </a:tcPr>
                </a:tc>
                <a:extLst>
                  <a:ext uri="{0D108BD9-81ED-4DB2-BD59-A6C34878D82A}">
                    <a16:rowId xmlns:a16="http://schemas.microsoft.com/office/drawing/2014/main" val="340387299"/>
                  </a:ext>
                </a:extLst>
              </a:tr>
              <a:tr h="171450">
                <a:tc>
                  <a:txBody>
                    <a:bodyPr/>
                    <a:lstStyle/>
                    <a:p>
                      <a:pPr algn="l" fontAlgn="b"/>
                      <a:r>
                        <a:rPr lang="en-GB" sz="1100" b="0" i="0" u="none" strike="noStrike">
                          <a:solidFill>
                            <a:srgbClr val="000000"/>
                          </a:solidFill>
                          <a:effectLst/>
                          <a:latin typeface="Verdana" panose="020B0604030504040204" pitchFamily="34" charset="0"/>
                        </a:rPr>
                        <a:t>More than 25 cases</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Verdana" panose="020B0604030504040204" pitchFamily="34" charset="0"/>
                        </a:rPr>
                        <a:t>15</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Verdana" panose="020B0604030504040204" pitchFamily="34" charset="0"/>
                        </a:rPr>
                        <a:t>10%</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dirty="0">
                          <a:solidFill>
                            <a:srgbClr val="000000"/>
                          </a:solidFill>
                          <a:effectLst/>
                          <a:latin typeface="Verdana" panose="020B0604030504040204" pitchFamily="34" charset="0"/>
                        </a:rPr>
                        <a:t>3%</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8414118"/>
                  </a:ext>
                </a:extLst>
              </a:tr>
            </a:tbl>
          </a:graphicData>
        </a:graphic>
      </p:graphicFrame>
      <p:sp>
        <p:nvSpPr>
          <p:cNvPr id="40" name="TextBox 39">
            <a:extLst>
              <a:ext uri="{FF2B5EF4-FFF2-40B4-BE49-F238E27FC236}">
                <a16:creationId xmlns:a16="http://schemas.microsoft.com/office/drawing/2014/main" id="{00453CBC-F1C2-4131-810A-235E9E8E715F}"/>
              </a:ext>
            </a:extLst>
          </p:cNvPr>
          <p:cNvSpPr txBox="1"/>
          <p:nvPr/>
        </p:nvSpPr>
        <p:spPr>
          <a:xfrm>
            <a:off x="6431757" y="1218948"/>
            <a:ext cx="5422786" cy="276999"/>
          </a:xfrm>
          <a:prstGeom prst="rect">
            <a:avLst/>
          </a:prstGeom>
          <a:noFill/>
        </p:spPr>
        <p:txBody>
          <a:bodyPr wrap="square" rtlCol="0">
            <a:spAutoFit/>
          </a:bodyPr>
          <a:lstStyle/>
          <a:p>
            <a:r>
              <a:rPr lang="en-GB" sz="1200" b="1" dirty="0"/>
              <a:t>Table 3 – Scale of cases in ASC settings in the 28 days to Wednesday 3rd February</a:t>
            </a:r>
          </a:p>
        </p:txBody>
      </p:sp>
      <p:sp>
        <p:nvSpPr>
          <p:cNvPr id="41" name="TextBox 40">
            <a:extLst>
              <a:ext uri="{FF2B5EF4-FFF2-40B4-BE49-F238E27FC236}">
                <a16:creationId xmlns:a16="http://schemas.microsoft.com/office/drawing/2014/main" id="{7C7319A1-89BC-4DD7-A465-C5AC14BF5CAE}"/>
              </a:ext>
            </a:extLst>
          </p:cNvPr>
          <p:cNvSpPr txBox="1"/>
          <p:nvPr/>
        </p:nvSpPr>
        <p:spPr>
          <a:xfrm>
            <a:off x="6431757" y="156380"/>
            <a:ext cx="4652174" cy="584775"/>
          </a:xfrm>
          <a:prstGeom prst="rect">
            <a:avLst/>
          </a:prstGeom>
          <a:noFill/>
        </p:spPr>
        <p:txBody>
          <a:bodyPr wrap="square" rtlCol="0">
            <a:spAutoFit/>
          </a:bodyPr>
          <a:lstStyle/>
          <a:p>
            <a:r>
              <a:rPr lang="en-GB" sz="1600" b="1" dirty="0"/>
              <a:t>More than half of settings with 2+ cases in the last 28 days have between 2 and 5 confirmed cases.</a:t>
            </a:r>
          </a:p>
        </p:txBody>
      </p:sp>
      <p:sp>
        <p:nvSpPr>
          <p:cNvPr id="42" name="Rectangle 41">
            <a:extLst>
              <a:ext uri="{FF2B5EF4-FFF2-40B4-BE49-F238E27FC236}">
                <a16:creationId xmlns:a16="http://schemas.microsoft.com/office/drawing/2014/main" id="{42098FFD-DC1B-455E-9670-79E096955D3D}"/>
              </a:ext>
            </a:extLst>
          </p:cNvPr>
          <p:cNvSpPr/>
          <p:nvPr/>
        </p:nvSpPr>
        <p:spPr>
          <a:xfrm>
            <a:off x="6443954" y="3208163"/>
            <a:ext cx="5259322" cy="646331"/>
          </a:xfrm>
          <a:prstGeom prst="rect">
            <a:avLst/>
          </a:prstGeom>
        </p:spPr>
        <p:txBody>
          <a:bodyPr wrap="square">
            <a:spAutoFit/>
          </a:bodyPr>
          <a:lstStyle/>
          <a:p>
            <a:pPr algn="ctr"/>
            <a:r>
              <a:rPr lang="en-GB" sz="1200" dirty="0"/>
              <a:t>However, ASC settings vary vastly in the number of people who live and or access services within the setting. Some settings are single residences with two or three residents, whilst others offer services to more than 100 residents.</a:t>
            </a:r>
          </a:p>
        </p:txBody>
      </p:sp>
      <p:sp>
        <p:nvSpPr>
          <p:cNvPr id="43" name="Rectangle 42">
            <a:extLst>
              <a:ext uri="{FF2B5EF4-FFF2-40B4-BE49-F238E27FC236}">
                <a16:creationId xmlns:a16="http://schemas.microsoft.com/office/drawing/2014/main" id="{40180C0B-B52A-468C-8B1E-331E23FEE538}"/>
              </a:ext>
            </a:extLst>
          </p:cNvPr>
          <p:cNvSpPr/>
          <p:nvPr/>
        </p:nvSpPr>
        <p:spPr>
          <a:xfrm>
            <a:off x="6729575" y="695728"/>
            <a:ext cx="4354356" cy="523220"/>
          </a:xfrm>
          <a:prstGeom prst="rect">
            <a:avLst/>
          </a:prstGeom>
        </p:spPr>
        <p:txBody>
          <a:bodyPr wrap="square">
            <a:spAutoFit/>
          </a:bodyPr>
          <a:lstStyle/>
          <a:p>
            <a:r>
              <a:rPr lang="en-GB" sz="1400" dirty="0"/>
              <a:t>The table below gives some idea of the scale of outbreaks in ASC settings in West Sussex in the last 28 days.</a:t>
            </a:r>
          </a:p>
        </p:txBody>
      </p:sp>
    </p:spTree>
    <p:extLst>
      <p:ext uri="{BB962C8B-B14F-4D97-AF65-F5344CB8AC3E}">
        <p14:creationId xmlns:p14="http://schemas.microsoft.com/office/powerpoint/2010/main" val="2833968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CDBC2FB-CE0D-4CE6-A952-CC815CBB7BC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291418" y="212818"/>
            <a:ext cx="6617328" cy="3101873"/>
          </a:xfrm>
          <a:prstGeom prst="rect">
            <a:avLst/>
          </a:prstGeom>
        </p:spPr>
      </p:pic>
      <p:sp>
        <p:nvSpPr>
          <p:cNvPr id="6" name="TextBox 47">
            <a:extLst>
              <a:ext uri="{FF2B5EF4-FFF2-40B4-BE49-F238E27FC236}">
                <a16:creationId xmlns:a16="http://schemas.microsoft.com/office/drawing/2014/main" id="{EED96548-A15B-CE45-BDBD-463529C1FB40}"/>
              </a:ext>
            </a:extLst>
          </p:cNvPr>
          <p:cNvSpPr txBox="1"/>
          <p:nvPr/>
        </p:nvSpPr>
        <p:spPr>
          <a:xfrm>
            <a:off x="140374" y="774509"/>
            <a:ext cx="4898351" cy="440120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n-GB" sz="1400" dirty="0"/>
              <a:t>The processes for registering deaths naturally take time and so the Care Quality Commission, have begun reporting the number of deaths they have been notified as soon as it is practicably possible to support the response to Covid-19.</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solidFill>
                  <a:schemeClr val="accent5"/>
                </a:solidFill>
              </a:rPr>
              <a:t>Death notifications by date of notification are provided weekly at the same time as the ONS release. Death notifications take on average 4 days to receive and process. These are not officially registered deaths and can be subject to revision and verification. Data are for April 10th onwards.</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solidFill>
                  <a:srgbClr val="FF0000"/>
                </a:solidFill>
              </a:rPr>
              <a:t>Note: Notifications only include those received by 5pm on 29</a:t>
            </a:r>
            <a:r>
              <a:rPr lang="en-GB" sz="1400" baseline="30000" dirty="0">
                <a:solidFill>
                  <a:srgbClr val="FF0000"/>
                </a:solidFill>
              </a:rPr>
              <a:t>th</a:t>
            </a:r>
            <a:r>
              <a:rPr lang="en-GB" sz="1400" dirty="0">
                <a:solidFill>
                  <a:srgbClr val="FF0000"/>
                </a:solidFill>
              </a:rPr>
              <a:t> Jan.</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As at 29</a:t>
            </a:r>
            <a:r>
              <a:rPr lang="en-GB" sz="1400" baseline="30000" dirty="0"/>
              <a:t>th</a:t>
            </a:r>
            <a:r>
              <a:rPr lang="en-GB" sz="1400" dirty="0"/>
              <a:t> January 2021 there have been 536 Covid-19 deaths notified to Care Quality Commission from West Sussex care homes.</a:t>
            </a:r>
          </a:p>
          <a:p>
            <a:pPr marL="285750" indent="-285750">
              <a:buFont typeface="Arial" panose="020B0604020202020204" pitchFamily="34" charset="0"/>
              <a:buChar char="•"/>
            </a:pPr>
            <a:endParaRPr lang="en-GB" sz="1400" dirty="0"/>
          </a:p>
          <a:p>
            <a:pPr marL="285750" indent="-285750">
              <a:buFont typeface="Arial" panose="020B0604020202020204" pitchFamily="34" charset="0"/>
              <a:buChar char="•"/>
            </a:pPr>
            <a:r>
              <a:rPr lang="en-GB" sz="1400" dirty="0"/>
              <a:t>This is 20.3% of the 2,636 deaths notified to CQC between 10th April 2020 and 29</a:t>
            </a:r>
            <a:r>
              <a:rPr lang="en-GB" sz="1400" baseline="30000" dirty="0"/>
              <a:t>th</a:t>
            </a:r>
            <a:r>
              <a:rPr lang="en-GB" sz="1400" dirty="0"/>
              <a:t> January 2021.</a:t>
            </a:r>
          </a:p>
        </p:txBody>
      </p:sp>
      <p:sp>
        <p:nvSpPr>
          <p:cNvPr id="8" name="TextBox 7">
            <a:extLst>
              <a:ext uri="{FF2B5EF4-FFF2-40B4-BE49-F238E27FC236}">
                <a16:creationId xmlns:a16="http://schemas.microsoft.com/office/drawing/2014/main" id="{B6B4C93D-8EDA-4809-A429-D4D9D1F83BA9}"/>
              </a:ext>
            </a:extLst>
          </p:cNvPr>
          <p:cNvSpPr txBox="1"/>
          <p:nvPr/>
        </p:nvSpPr>
        <p:spPr>
          <a:xfrm>
            <a:off x="2353666" y="5437323"/>
            <a:ext cx="2232776" cy="307777"/>
          </a:xfrm>
          <a:prstGeom prst="rect">
            <a:avLst/>
          </a:prstGeom>
          <a:noFill/>
        </p:spPr>
        <p:txBody>
          <a:bodyPr wrap="square" rtlCol="0">
            <a:spAutoFit/>
          </a:bodyPr>
          <a:lstStyle/>
          <a:p>
            <a:r>
              <a:rPr lang="en-GB" sz="1400" b="1" dirty="0">
                <a:solidFill>
                  <a:srgbClr val="FF0000"/>
                </a:solidFill>
              </a:rPr>
              <a:t>7 days to 29</a:t>
            </a:r>
            <a:r>
              <a:rPr lang="en-GB" sz="1400" b="1" baseline="30000" dirty="0">
                <a:solidFill>
                  <a:srgbClr val="FF0000"/>
                </a:solidFill>
              </a:rPr>
              <a:t>th</a:t>
            </a:r>
            <a:r>
              <a:rPr lang="en-GB" sz="1400" b="1" dirty="0">
                <a:solidFill>
                  <a:srgbClr val="FF0000"/>
                </a:solidFill>
              </a:rPr>
              <a:t> January 2021</a:t>
            </a:r>
          </a:p>
        </p:txBody>
      </p:sp>
      <p:sp>
        <p:nvSpPr>
          <p:cNvPr id="9" name="TextBox 8">
            <a:extLst>
              <a:ext uri="{FF2B5EF4-FFF2-40B4-BE49-F238E27FC236}">
                <a16:creationId xmlns:a16="http://schemas.microsoft.com/office/drawing/2014/main" id="{D3996AF5-9ED3-42F4-873B-B8380F50084F}"/>
              </a:ext>
            </a:extLst>
          </p:cNvPr>
          <p:cNvSpPr txBox="1"/>
          <p:nvPr/>
        </p:nvSpPr>
        <p:spPr>
          <a:xfrm>
            <a:off x="873652" y="5052602"/>
            <a:ext cx="858241" cy="769441"/>
          </a:xfrm>
          <a:prstGeom prst="rect">
            <a:avLst/>
          </a:prstGeom>
          <a:noFill/>
        </p:spPr>
        <p:txBody>
          <a:bodyPr wrap="square" rtlCol="0">
            <a:spAutoFit/>
          </a:bodyPr>
          <a:lstStyle/>
          <a:p>
            <a:r>
              <a:rPr lang="en-GB" sz="4400" b="1" dirty="0"/>
              <a:t>71</a:t>
            </a:r>
          </a:p>
        </p:txBody>
      </p:sp>
      <p:sp>
        <p:nvSpPr>
          <p:cNvPr id="7" name="Rectangle 6">
            <a:extLst>
              <a:ext uri="{FF2B5EF4-FFF2-40B4-BE49-F238E27FC236}">
                <a16:creationId xmlns:a16="http://schemas.microsoft.com/office/drawing/2014/main" id="{3DE57218-65A0-46D2-8AD0-339A6B5EFF91}"/>
              </a:ext>
            </a:extLst>
          </p:cNvPr>
          <p:cNvSpPr/>
          <p:nvPr/>
        </p:nvSpPr>
        <p:spPr>
          <a:xfrm>
            <a:off x="1495425" y="5283435"/>
            <a:ext cx="1885950" cy="461665"/>
          </a:xfrm>
          <a:prstGeom prst="rect">
            <a:avLst/>
          </a:prstGeom>
        </p:spPr>
        <p:txBody>
          <a:bodyPr wrap="square">
            <a:spAutoFit/>
          </a:bodyPr>
          <a:lstStyle/>
          <a:p>
            <a:r>
              <a:rPr lang="en-GB" sz="1200" dirty="0"/>
              <a:t>COVID-19 deaths notified to CQC in the </a:t>
            </a:r>
          </a:p>
        </p:txBody>
      </p:sp>
      <p:sp>
        <p:nvSpPr>
          <p:cNvPr id="10" name="Rectangle 9">
            <a:extLst>
              <a:ext uri="{FF2B5EF4-FFF2-40B4-BE49-F238E27FC236}">
                <a16:creationId xmlns:a16="http://schemas.microsoft.com/office/drawing/2014/main" id="{B83E90D6-D1EB-49D6-94CF-04E7AE59921C}"/>
              </a:ext>
            </a:extLst>
          </p:cNvPr>
          <p:cNvSpPr/>
          <p:nvPr/>
        </p:nvSpPr>
        <p:spPr>
          <a:xfrm>
            <a:off x="140374" y="212818"/>
            <a:ext cx="3926801" cy="338554"/>
          </a:xfrm>
          <a:prstGeom prst="rect">
            <a:avLst/>
          </a:prstGeom>
        </p:spPr>
        <p:txBody>
          <a:bodyPr wrap="square">
            <a:spAutoFit/>
          </a:bodyPr>
          <a:lstStyle/>
          <a:p>
            <a:r>
              <a:rPr lang="en-GB" sz="1600" b="1" dirty="0"/>
              <a:t>COVID-19 deaths notified to CQC</a:t>
            </a:r>
          </a:p>
        </p:txBody>
      </p:sp>
      <p:pic>
        <p:nvPicPr>
          <p:cNvPr id="11" name="Picture 10">
            <a:extLst>
              <a:ext uri="{FF2B5EF4-FFF2-40B4-BE49-F238E27FC236}">
                <a16:creationId xmlns:a16="http://schemas.microsoft.com/office/drawing/2014/main" id="{A23E3C2E-BBE7-4BA4-BD64-8F645AB239A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291417" y="3314692"/>
            <a:ext cx="6617328" cy="3101873"/>
          </a:xfrm>
          <a:prstGeom prst="rect">
            <a:avLst/>
          </a:prstGeom>
        </p:spPr>
      </p:pic>
      <p:sp>
        <p:nvSpPr>
          <p:cNvPr id="12" name="Rectangle 11">
            <a:extLst>
              <a:ext uri="{FF2B5EF4-FFF2-40B4-BE49-F238E27FC236}">
                <a16:creationId xmlns:a16="http://schemas.microsoft.com/office/drawing/2014/main" id="{CF4D1B30-D675-45D7-B511-15B89E0FE082}"/>
              </a:ext>
            </a:extLst>
          </p:cNvPr>
          <p:cNvSpPr/>
          <p:nvPr/>
        </p:nvSpPr>
        <p:spPr>
          <a:xfrm>
            <a:off x="3061990" y="6339620"/>
            <a:ext cx="6393507" cy="461665"/>
          </a:xfrm>
          <a:prstGeom prst="rect">
            <a:avLst/>
          </a:prstGeom>
        </p:spPr>
        <p:txBody>
          <a:bodyPr wrap="square">
            <a:spAutoFit/>
          </a:bodyPr>
          <a:lstStyle/>
          <a:p>
            <a:r>
              <a:rPr lang="en-GB" sz="1200" b="1" dirty="0">
                <a:solidFill>
                  <a:srgbClr val="FF0000"/>
                </a:solidFill>
              </a:rPr>
              <a:t>It is unclear whether extra care and supported living settings, or any settings which are not CQC registered are included in these mortality statistics, or other mortality data provided by the ONS</a:t>
            </a:r>
          </a:p>
        </p:txBody>
      </p:sp>
    </p:spTree>
    <p:extLst>
      <p:ext uri="{BB962C8B-B14F-4D97-AF65-F5344CB8AC3E}">
        <p14:creationId xmlns:p14="http://schemas.microsoft.com/office/powerpoint/2010/main" val="19161623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CSMeta2010Field xmlns="http://schemas.microsoft.com/sharepoint/v3">34bbcb3b-ec0a-482b-942a-47dad698d486;2021-01-18 14:36:22;PENDINGCLASSIFICATION;False</CSMeta2010Field>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ItemUpdatedEventHandlerForConceptSearch</Name>
    <Synchronization>Asynchronous</Synchronization>
    <Type>10002</Type>
    <SequenceNumber>10001</SequenceNumber>
    <Assembly>conceptSearching.Sharepoint.ContentTypes2010, Version=1.0.0.0, Culture=neutral, PublicKeyToken=858f8f13980e4745</Assembly>
    <Class>conceptSearching.Sharepoint.ContentTypes2010.CSHandleEvent</Class>
    <Data/>
    <Filter/>
  </Receiver>
  <Receiver>
    <Name>ItemCheckedInEventHandlerForConceptSearch</Name>
    <Synchronization>Asynchronous</Synchronization>
    <Type>10004</Type>
    <SequenceNumber>10002</SequenceNumber>
    <Assembly>conceptSearching.Sharepoint.ContentTypes2010, Version=1.0.0.0, Culture=neutral, PublicKeyToken=858f8f13980e4745</Assembly>
    <Class>conceptSearching.Sharepoint.ContentTypes2010.CSHandleEvent</Class>
    <Data/>
    <Filter/>
  </Receiver>
  <Receiver>
    <Name>ItemUncheckedOutEventHandlerForConceptSearch</Name>
    <Synchronization>Asynchronous</Synchronization>
    <Type>10006</Type>
    <SequenceNumber>10003</SequenceNumber>
    <Assembly>conceptSearching.Sharepoint.ContentTypes2010, Version=1.0.0.0, Culture=neutral, PublicKeyToken=858f8f13980e4745</Assembly>
    <Class>conceptSearching.Sharepoint.ContentTypes2010.CSHandleEvent</Class>
    <Data/>
    <Filter/>
  </Receiver>
  <Receiver>
    <Name>ItemAddedEventHandlerForConceptSearch</Name>
    <Synchronization>Asynchronous</Synchronization>
    <Type>10001</Type>
    <SequenceNumber>10004</SequenceNumber>
    <Assembly>conceptSearching.Sharepoint.ContentTypes2010, Version=1.0.0.0, Culture=neutral, PublicKeyToken=858f8f13980e4745</Assembly>
    <Class>conceptSearching.Sharepoint.ContentTypes2010.CSHandleEvent</Class>
    <Data/>
    <Filter/>
  </Receiver>
  <Receiver>
    <Name>ItemFileMovedEventHandlerForConceptSearch</Name>
    <Synchronization>Asynchronous</Synchronization>
    <Type>10009</Type>
    <SequenceNumber>10005</SequenceNumber>
    <Assembly>conceptSearching.Sharepoint.ContentTypes2010, Version=1.0.0.0, Culture=neutral, PublicKeyToken=858f8f13980e4745</Assembly>
    <Class>conceptSearching.Sharepoint.ContentTypes2010.CSHandleEvent</Class>
    <Data/>
    <Filter/>
  </Receiver>
  <Receiver>
    <Name>ItemDeletedEventHandlerForConceptSearch</Name>
    <Synchronization>Asynchronous</Synchronization>
    <Type>10003</Type>
    <SequenceNumber>10006</SequenceNumber>
    <Assembly>conceptSearching.Sharepoint.ContentTypes2010, Version=1.0.0.0, Culture=neutral, PublicKeyToken=858f8f13980e4745</Assembly>
    <Class>conceptSearching.Sharepoint.ContentTypes2010.CSHandleEvent</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302BC8E9AAC2C04DAA5DF16DDEA08FFB" ma:contentTypeVersion="2" ma:contentTypeDescription="Create a new document." ma:contentTypeScope="" ma:versionID="2f38a16db64600f43171dc8a6deb0b60">
  <xsd:schema xmlns:xsd="http://www.w3.org/2001/XMLSchema" xmlns:xs="http://www.w3.org/2001/XMLSchema" xmlns:p="http://schemas.microsoft.com/office/2006/metadata/properties" xmlns:ns1="http://schemas.microsoft.com/sharepoint/v3" targetNamespace="http://schemas.microsoft.com/office/2006/metadata/properties" ma:root="true" ma:fieldsID="bb09d2909035fa09ed3c7bf78381dc3e" ns1:_="">
    <xsd:import namespace="http://schemas.microsoft.com/sharepoint/v3"/>
    <xsd:element name="properties">
      <xsd:complexType>
        <xsd:sequence>
          <xsd:element name="documentManagement">
            <xsd:complexType>
              <xsd:all>
                <xsd:element ref="ns1:CSMeta2010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SMeta2010Field" ma:index="8" nillable="true" ma:displayName="Classification Status" ma:internalName="CSMeta2010Field"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3C5284-0F91-4250-84C6-2E39C9F4A111}">
  <ds:schemaRef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D18D5ED9-510D-4A66-A4D9-CCE268412B71}">
  <ds:schemaRefs>
    <ds:schemaRef ds:uri="http://schemas.microsoft.com/sharepoint/v3/contenttype/forms"/>
  </ds:schemaRefs>
</ds:datastoreItem>
</file>

<file path=customXml/itemProps3.xml><?xml version="1.0" encoding="utf-8"?>
<ds:datastoreItem xmlns:ds="http://schemas.openxmlformats.org/officeDocument/2006/customXml" ds:itemID="{CFA62F72-ABCF-4C3D-99CD-6FCBA9B4154E}">
  <ds:schemaRefs>
    <ds:schemaRef ds:uri="http://schemas.microsoft.com/sharepoint/events"/>
  </ds:schemaRefs>
</ds:datastoreItem>
</file>

<file path=customXml/itemProps4.xml><?xml version="1.0" encoding="utf-8"?>
<ds:datastoreItem xmlns:ds="http://schemas.openxmlformats.org/officeDocument/2006/customXml" ds:itemID="{E3D9509B-E172-4247-BD99-E463A5978B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2109</TotalTime>
  <Words>1359</Words>
  <Application>Microsoft Office PowerPoint</Application>
  <PresentationFormat>Widescreen</PresentationFormat>
  <Paragraphs>147</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Verdana</vt:lpstr>
      <vt:lpstr>Office Theme</vt:lpstr>
      <vt:lpstr>Adult Social Care (ASC) settings;  West Sussex; COVID-19 summary update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Tyler</dc:creator>
  <cp:lastModifiedBy>Soline Jerram</cp:lastModifiedBy>
  <cp:revision>48</cp:revision>
  <dcterms:created xsi:type="dcterms:W3CDTF">2021-01-14T10:23:53Z</dcterms:created>
  <dcterms:modified xsi:type="dcterms:W3CDTF">2021-02-04T12:49:53Z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0x010100302BC8E9AAC2C04DAA5DF16DDEA08FFB</vt:lpwstr>
  </property>
</Properties>
</file>