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3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59"/>
            <p14:sldId id="263"/>
            <p14:sldId id="262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A1E5F-46C7-4BF6-B487-F9533F3949AF}" v="12" dt="2020-05-07T14:05:55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1" autoAdjust="0"/>
  </p:normalViewPr>
  <p:slideViewPr>
    <p:cSldViewPr snapToGrid="0" snapToObjects="1">
      <p:cViewPr varScale="1">
        <p:scale>
          <a:sx n="79" d="100"/>
          <a:sy n="79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91296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1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1937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1" r:id="rId2"/>
    <p:sldLayoutId id="2147483673" r:id="rId3"/>
    <p:sldLayoutId id="2147483649" r:id="rId4"/>
    <p:sldLayoutId id="2147483650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p.wilkins@nhs.net" TargetMode="External"/><Relationship Id="rId13" Type="http://schemas.openxmlformats.org/officeDocument/2006/relationships/hyperlink" Target="mailto:allison.cannon@nhs.net" TargetMode="External"/><Relationship Id="rId18" Type="http://schemas.openxmlformats.org/officeDocument/2006/relationships/hyperlink" Target="mailto:stephanie.ramsey1@nhs.net" TargetMode="External"/><Relationship Id="rId3" Type="http://schemas.openxmlformats.org/officeDocument/2006/relationships/hyperlink" Target="mailto:edmund.cartwright@nhs.net" TargetMode="External"/><Relationship Id="rId7" Type="http://schemas.openxmlformats.org/officeDocument/2006/relationships/hyperlink" Target="mailto:sula.wiltshire1@nhs.net" TargetMode="External"/><Relationship Id="rId12" Type="http://schemas.openxmlformats.org/officeDocument/2006/relationships/hyperlink" Target="mailto:james.steinhardt@hee.nhs.uk" TargetMode="External"/><Relationship Id="rId17" Type="http://schemas.openxmlformats.org/officeDocument/2006/relationships/hyperlink" Target="mailto:tina.scarborough@nhs.net" TargetMode="External"/><Relationship Id="rId2" Type="http://schemas.openxmlformats.org/officeDocument/2006/relationships/hyperlink" Target="mailto:sarah.bellars@nhs.net" TargetMode="External"/><Relationship Id="rId16" Type="http://schemas.openxmlformats.org/officeDocument/2006/relationships/hyperlink" Target="mailto:susan.clarke17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lwin.mercer@nhs.net" TargetMode="External"/><Relationship Id="rId11" Type="http://schemas.openxmlformats.org/officeDocument/2006/relationships/hyperlink" Target="mailto:clare.stone3@nhs.net" TargetMode="External"/><Relationship Id="rId5" Type="http://schemas.openxmlformats.org/officeDocument/2006/relationships/hyperlink" Target="mailto:debbie.simmons2@nhs.net" TargetMode="External"/><Relationship Id="rId15" Type="http://schemas.openxmlformats.org/officeDocument/2006/relationships/hyperlink" Target="mailto:julia.barton1@nhs.net" TargetMode="External"/><Relationship Id="rId10" Type="http://schemas.openxmlformats.org/officeDocument/2006/relationships/hyperlink" Target="mailto:nicholas.barry-tait@hee.nhs.uk" TargetMode="External"/><Relationship Id="rId19" Type="http://schemas.openxmlformats.org/officeDocument/2006/relationships/hyperlink" Target="mailto:ellenmcnicholas@nhs.net" TargetMode="External"/><Relationship Id="rId4" Type="http://schemas.openxmlformats.org/officeDocument/2006/relationships/hyperlink" Target="mailto:Rebecca.tyrrell@hee.nhs.uk" TargetMode="External"/><Relationship Id="rId9" Type="http://schemas.openxmlformats.org/officeDocument/2006/relationships/hyperlink" Target="mailto:kim.stillman@hee.nhs.uk" TargetMode="External"/><Relationship Id="rId14" Type="http://schemas.openxmlformats.org/officeDocument/2006/relationships/hyperlink" Target="mailto:lara.belle@nh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-lfh.org.uk/Catalogue/Index?HierarchyId=0_45016_45612_47219&amp;programmeId=45016" TargetMode="External"/><Relationship Id="rId2" Type="http://schemas.openxmlformats.org/officeDocument/2006/relationships/hyperlink" Target="https://portal.e-lfh.org.uk/Component/Details/6332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8QkaAyqatE&amp;list=PLrVQaAxyJE3cJ1fB9K2poc9pXn7b9WcQg&amp;index=7" TargetMode="External"/><Relationship Id="rId3" Type="http://schemas.openxmlformats.org/officeDocument/2006/relationships/hyperlink" Target="https://www.youtube.com/watch?v=ZSV8eW5FwF8&amp;list=PLrVQaAxyJE3cJ1fB9K2poc9pXn7b9WcQg&amp;index=2" TargetMode="External"/><Relationship Id="rId7" Type="http://schemas.openxmlformats.org/officeDocument/2006/relationships/hyperlink" Target="https://www.youtube.com/watch?v=QabKghrtXps&amp;list=PLrVQaAxyJE3cJ1fB9K2poc9pXn7b9WcQg&amp;index=6" TargetMode="External"/><Relationship Id="rId2" Type="http://schemas.openxmlformats.org/officeDocument/2006/relationships/hyperlink" Target="https://www.youtube.com/watch?v=A6sg0mkcJIY&amp;list=PLrVQaAxyJE3cJ1fB9K2poc9pXn7b9WcQg&amp;index=2&amp;t=0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cKGzZXNKYs&amp;list=PLrVQaAxyJE3cJ1fB9K2poc9pXn7b9WcQg&amp;index=5" TargetMode="External"/><Relationship Id="rId5" Type="http://schemas.openxmlformats.org/officeDocument/2006/relationships/hyperlink" Target="https://www.youtube.com/watch?v=S-KWnrsOw8M&amp;list=PLrVQaAxyJE3cJ1fB9K2poc9pXn7b9WcQg&amp;index=4" TargetMode="External"/><Relationship Id="rId4" Type="http://schemas.openxmlformats.org/officeDocument/2006/relationships/hyperlink" Target="https://www.youtube.com/watch?v=7gMo13z3BYI&amp;list=PLrVQaAxyJE3cJ1fB9K2poc9pXn7b9WcQg&amp;index=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SWCPza8dCU&amp;list=PLrVQaAxyJE3cJ1fB9K2poc9pXn7b9WcQg&amp;index=14" TargetMode="External"/><Relationship Id="rId3" Type="http://schemas.openxmlformats.org/officeDocument/2006/relationships/hyperlink" Target="https://www.youtube.com/watch?v=mo1DCAJddkQ&amp;list=PLrVQaAxyJE3cJ1fB9K2poc9pXn7b9WcQg&amp;index=9" TargetMode="External"/><Relationship Id="rId7" Type="http://schemas.openxmlformats.org/officeDocument/2006/relationships/hyperlink" Target="https://www.youtube.com/watch?v=vXrRp7AW5E4&amp;list=PLrVQaAxyJE3cJ1fB9K2poc9pXn7b9WcQg&amp;index=13" TargetMode="External"/><Relationship Id="rId2" Type="http://schemas.openxmlformats.org/officeDocument/2006/relationships/hyperlink" Target="https://www.youtube.com/watch?v=v4NrClgA8Nk&amp;list=PLrVQaAxyJE3cJ1fB9K2poc9pXn7b9WcQg&amp;index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i0BX61xhdw&amp;list=PLrVQaAxyJE3cJ1fB9K2poc9pXn7b9WcQg&amp;index=12" TargetMode="External"/><Relationship Id="rId5" Type="http://schemas.openxmlformats.org/officeDocument/2006/relationships/hyperlink" Target="https://www.youtube.com/watch?v=eIlPesGSMmA&amp;list=PLrVQaAxyJE3cJ1fB9K2poc9pXn7b9WcQg&amp;index=11" TargetMode="External"/><Relationship Id="rId4" Type="http://schemas.openxmlformats.org/officeDocument/2006/relationships/hyperlink" Target="https://www.youtube.com/watch?v=UxE6J9YBxqs&amp;list=PLrVQaAxyJE3cJ1fB9K2poc9pXn7b9WcQg&amp;index=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6" y="2598448"/>
            <a:ext cx="8336362" cy="892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649" y="934560"/>
            <a:ext cx="8243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A00054"/>
                </a:solidFill>
              </a:rPr>
              <a:t>HEE Support to Care Homes during Pandemic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6496" y="2043503"/>
            <a:ext cx="461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3893"/>
                </a:solidFill>
              </a:rPr>
              <a:t>South East Training Hubs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56A8E-E01C-4F0D-88D7-D58657192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66" y="3591755"/>
            <a:ext cx="7263382" cy="2859206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endParaRPr lang="en-GB" sz="1300" b="1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47700" y="290007"/>
            <a:ext cx="7772400" cy="679449"/>
          </a:xfrm>
        </p:spPr>
        <p:txBody>
          <a:bodyPr/>
          <a:lstStyle/>
          <a:p>
            <a:r>
              <a:rPr lang="en-GB" sz="2800" dirty="0"/>
              <a:t>HEE Support to Care Homes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72588"/>
            <a:ext cx="8388849" cy="486861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document has been pulled together to link training hubs expertise and contacts with CCGs in support of Care Homes during Covid-19.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Slide 3 provides the contact information by CCG nurse lead and training hub to ensure all systems are networked to: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Enable the Identification, training and allocation of the required number of Super Trainers and Trainers across the South East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Allow signposting to online learning resources in support of care home staff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9547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8C45-1F11-4AF4-9A39-A2836693A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72" y="-98690"/>
            <a:ext cx="7772400" cy="679449"/>
          </a:xfrm>
        </p:spPr>
        <p:txBody>
          <a:bodyPr/>
          <a:lstStyle/>
          <a:p>
            <a:r>
              <a:rPr lang="en-US" sz="2800" dirty="0"/>
              <a:t>SE </a:t>
            </a:r>
            <a:r>
              <a:rPr lang="en-US" sz="2800" dirty="0" err="1"/>
              <a:t>Organisational</a:t>
            </a:r>
            <a:r>
              <a:rPr lang="en-US" sz="2800" dirty="0"/>
              <a:t> Leads Map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AD2B7-008F-46A9-B5A5-471DAA6F8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843A3A-21AF-4D19-856C-2421FF964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06236"/>
              </p:ext>
            </p:extLst>
          </p:nvPr>
        </p:nvGraphicFramePr>
        <p:xfrm>
          <a:off x="433386" y="1297172"/>
          <a:ext cx="8434167" cy="4581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062">
                  <a:extLst>
                    <a:ext uri="{9D8B030D-6E8A-4147-A177-3AD203B41FA5}">
                      <a16:colId xmlns:a16="http://schemas.microsoft.com/office/drawing/2014/main" val="1049517441"/>
                    </a:ext>
                  </a:extLst>
                </a:gridCol>
                <a:gridCol w="966062">
                  <a:extLst>
                    <a:ext uri="{9D8B030D-6E8A-4147-A177-3AD203B41FA5}">
                      <a16:colId xmlns:a16="http://schemas.microsoft.com/office/drawing/2014/main" val="2890846242"/>
                    </a:ext>
                  </a:extLst>
                </a:gridCol>
                <a:gridCol w="1319966">
                  <a:extLst>
                    <a:ext uri="{9D8B030D-6E8A-4147-A177-3AD203B41FA5}">
                      <a16:colId xmlns:a16="http://schemas.microsoft.com/office/drawing/2014/main" val="872789668"/>
                    </a:ext>
                  </a:extLst>
                </a:gridCol>
                <a:gridCol w="1319966">
                  <a:extLst>
                    <a:ext uri="{9D8B030D-6E8A-4147-A177-3AD203B41FA5}">
                      <a16:colId xmlns:a16="http://schemas.microsoft.com/office/drawing/2014/main" val="4045743745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1742966580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406983107"/>
                    </a:ext>
                  </a:extLst>
                </a:gridCol>
                <a:gridCol w="1126531">
                  <a:extLst>
                    <a:ext uri="{9D8B030D-6E8A-4147-A177-3AD203B41FA5}">
                      <a16:colId xmlns:a16="http://schemas.microsoft.com/office/drawing/2014/main" val="4170350586"/>
                    </a:ext>
                  </a:extLst>
                </a:gridCol>
              </a:tblGrid>
              <a:tr h="3411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>HEE Local Office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>
                          <a:effectLst/>
                        </a:rPr>
                        <a:t>STP/ICS TV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>CCG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>CCG lead nurse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>Training hub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>Training Hub Leads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u="none" strike="noStrike" dirty="0">
                          <a:effectLst/>
                        </a:rPr>
                        <a:t>HEE local office lead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extLst>
                  <a:ext uri="{0D108BD9-81ED-4DB2-BD59-A6C34878D82A}">
                    <a16:rowId xmlns:a16="http://schemas.microsoft.com/office/drawing/2014/main" val="4165383140"/>
                  </a:ext>
                </a:extLst>
              </a:tr>
              <a:tr h="34292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TV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Frimley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NEHF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2"/>
                        </a:rPr>
                        <a:t>sarah.bellars@nhs.net</a:t>
                      </a:r>
                      <a:br>
                        <a:rPr lang="en-GB" sz="900" u="sng" strike="noStrike">
                          <a:effectLst/>
                          <a:hlinkClick r:id="rId2"/>
                        </a:rPr>
                      </a:br>
                      <a:r>
                        <a:rPr lang="en-GB" sz="900" u="sng" strike="noStrike">
                          <a:effectLst/>
                          <a:hlinkClick r:id="rId2"/>
                        </a:rPr>
                        <a:t>emma.boswell@nhs.net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Frimley training hub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3"/>
                        </a:rPr>
                        <a:t>edmund.cartwright@nhs.net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4"/>
                        </a:rPr>
                        <a:t>Rebecca.tyrrell@hee.nhs.uk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extLst>
                  <a:ext uri="{0D108BD9-81ED-4DB2-BD59-A6C34878D82A}">
                    <a16:rowId xmlns:a16="http://schemas.microsoft.com/office/drawing/2014/main" val="4181628216"/>
                  </a:ext>
                </a:extLst>
              </a:tr>
              <a:tr h="1705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Surrey Heath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15601"/>
                  </a:ext>
                </a:extLst>
              </a:tr>
              <a:tr h="1705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East Berkshire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814129"/>
                  </a:ext>
                </a:extLst>
              </a:tr>
              <a:tr h="8546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BOB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Berks West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5"/>
                        </a:rPr>
                        <a:t>debbie.simmons2@nhs.net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Berks West training hub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6"/>
                        </a:rPr>
                        <a:t>allwin.mercer@nhs.net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325529"/>
                  </a:ext>
                </a:extLst>
              </a:tr>
              <a:tr h="1705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Oxfordshire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7"/>
                        </a:rPr>
                        <a:t>sula.wiltshire1@nhs.net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OTH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85671"/>
                  </a:ext>
                </a:extLst>
              </a:tr>
              <a:tr h="1705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Bucks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Bucks training hub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427749"/>
                  </a:ext>
                </a:extLst>
              </a:tr>
              <a:tr h="3411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KSS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Kent and Medway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Kent and Medway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8"/>
                        </a:rPr>
                        <a:t>p.wilkins@nhs.net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Kent and Medway Training Hub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9"/>
                        </a:rPr>
                        <a:t>sara-jane.kray@nhs.net</a:t>
                      </a:r>
                      <a:br>
                        <a:rPr lang="en-GB" sz="900" u="sng" strike="noStrike">
                          <a:effectLst/>
                          <a:hlinkClick r:id="rId9"/>
                        </a:rPr>
                      </a:br>
                      <a:r>
                        <a:rPr lang="en-GB" sz="900" u="sng" strike="noStrike">
                          <a:effectLst/>
                          <a:hlinkClick r:id="rId9"/>
                        </a:rPr>
                        <a:t>sharonlee2@nhs.net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0"/>
                        </a:rPr>
                        <a:t>nicholas.barry-tait@hee.nhs.uk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extLst>
                  <a:ext uri="{0D108BD9-81ED-4DB2-BD59-A6C34878D82A}">
                    <a16:rowId xmlns:a16="http://schemas.microsoft.com/office/drawing/2014/main" val="1119744996"/>
                  </a:ext>
                </a:extLst>
              </a:tr>
              <a:tr h="3411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Surrey Heartlands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Surrey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1"/>
                        </a:rPr>
                        <a:t>clare.stone3@nhs.net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Surrey Training Hub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2"/>
                        </a:rPr>
                        <a:t>james.steinhardt@hee.nhs.uk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553614"/>
                  </a:ext>
                </a:extLst>
              </a:tr>
              <a:tr h="3411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Sussex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3 x CCGs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3"/>
                        </a:rPr>
                        <a:t>allison.cannon@nhs.net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Sussex Training Hub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900" u="sng" strike="noStrike">
                          <a:effectLst/>
                          <a:hlinkClick r:id="rId14"/>
                        </a:rPr>
                        <a:t>lara.belle@nhs.net</a:t>
                      </a:r>
                      <a:br>
                        <a:rPr lang="en-GB" sz="900" u="sng" strike="noStrike">
                          <a:effectLst/>
                          <a:hlinkClick r:id="rId14"/>
                        </a:rPr>
                      </a:br>
                      <a:r>
                        <a:rPr lang="en-GB" sz="900" u="sng" strike="noStrike">
                          <a:effectLst/>
                          <a:hlinkClick r:id="rId14"/>
                        </a:rPr>
                        <a:t>jennifer.shorey@nhs.net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800527"/>
                  </a:ext>
                </a:extLst>
              </a:tr>
              <a:tr h="34115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WSX </a:t>
                      </a:r>
                      <a:r>
                        <a:rPr lang="en-US" sz="800" u="none" strike="noStrike">
                          <a:effectLst/>
                        </a:rPr>
                        <a:t>(HIOW only - Dorset is in SW area)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HIOW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44" marR="5244" marT="524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Hampshire Partnership CCGs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5"/>
                        </a:rPr>
                        <a:t>julia.barton1@nhs.net 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HIOW STP Training Hub - </a:t>
                      </a:r>
                      <a:br>
                        <a:rPr lang="en-GB" sz="900" u="none" strike="noStrike">
                          <a:effectLst/>
                        </a:rPr>
                      </a:br>
                      <a:r>
                        <a:rPr lang="en-GB" sz="700" u="none" strike="noStrike">
                          <a:effectLst/>
                        </a:rPr>
                        <a:t>● Portsmouth &amp; IOW patch</a:t>
                      </a:r>
                      <a:br>
                        <a:rPr lang="en-GB" sz="700" u="none" strike="noStrike">
                          <a:effectLst/>
                        </a:rPr>
                      </a:br>
                      <a:r>
                        <a:rPr lang="en-GB" sz="700" u="none" strike="noStrike">
                          <a:effectLst/>
                        </a:rPr>
                        <a:t>● Southampton and New Forest patch</a:t>
                      </a:r>
                      <a:br>
                        <a:rPr lang="en-GB" sz="700" u="none" strike="noStrike">
                          <a:effectLst/>
                        </a:rPr>
                      </a:br>
                      <a:r>
                        <a:rPr lang="en-GB" sz="700" u="none" strike="noStrike">
                          <a:effectLst/>
                        </a:rPr>
                        <a:t>● Mid Wessex patch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6"/>
                        </a:rPr>
                        <a:t>susan.clarke17@nhs.net 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6"/>
                        </a:rPr>
                        <a:t>susan.clarke17@nhs.net 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extLst>
                  <a:ext uri="{0D108BD9-81ED-4DB2-BD59-A6C34878D82A}">
                    <a16:rowId xmlns:a16="http://schemas.microsoft.com/office/drawing/2014/main" val="2072283559"/>
                  </a:ext>
                </a:extLst>
              </a:tr>
              <a:tr h="3411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Portsmouth City CCG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7"/>
                        </a:rPr>
                        <a:t>tina.scarborough@nhs.net 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855745"/>
                  </a:ext>
                </a:extLst>
              </a:tr>
              <a:tr h="34115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Southampton City CCG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>
                          <a:effectLst/>
                          <a:hlinkClick r:id="rId18"/>
                        </a:rPr>
                        <a:t>stephanie.ramsey1@nhs.net</a:t>
                      </a:r>
                      <a:endParaRPr lang="en-GB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61088"/>
                  </a:ext>
                </a:extLst>
              </a:tr>
              <a:tr h="313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West Hants CCG 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sng" strike="noStrike" dirty="0">
                          <a:effectLst/>
                          <a:hlinkClick r:id="rId19"/>
                        </a:rPr>
                        <a:t>ellenmcnicholas@nhs.net </a:t>
                      </a:r>
                      <a:endParaRPr lang="en-GB" sz="9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4" marR="5244" marT="5244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62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3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D4B6-6BA2-41BA-A5DF-967A7B0FE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39" y="181333"/>
            <a:ext cx="7772400" cy="679449"/>
          </a:xfrm>
        </p:spPr>
        <p:txBody>
          <a:bodyPr/>
          <a:lstStyle/>
          <a:p>
            <a:r>
              <a:rPr lang="en-GB" sz="2800" dirty="0"/>
              <a:t>E-Learning for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3B13A-CFED-45AF-8B6B-3F191EACC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79571"/>
            <a:ext cx="7839075" cy="37206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Open access to Covid-19 packages</a:t>
            </a:r>
            <a:br>
              <a:rPr lang="en-GB" dirty="0"/>
            </a:b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hlinkClick r:id="rId2"/>
              </a:rPr>
              <a:t>Resources for Health and Care Staff in Care Home Settings</a:t>
            </a: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hlinkClick r:id="rId3"/>
              </a:rPr>
              <a:t>Public Health England - Personal Protective Equipment (PPE)</a:t>
            </a:r>
            <a:endParaRPr lang="en-GB" sz="2000" dirty="0">
              <a:solidFill>
                <a:srgbClr val="3333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3333"/>
                </a:solidFill>
              </a:rPr>
              <a:t>The following slides contain HEE YouTube videos to support care homes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7187" y="1683802"/>
            <a:ext cx="7972425" cy="4588751"/>
          </a:xfrm>
        </p:spPr>
        <p:txBody>
          <a:bodyPr/>
          <a:lstStyle/>
          <a:p>
            <a:pPr marL="0" indent="0">
              <a:buNone/>
            </a:pPr>
            <a:r>
              <a:rPr lang="en-GB" sz="1000" dirty="0"/>
              <a:t>HEE Introduction to sepsis and serious illness – to support carers working in all settings to care for individuals who are at risk of deterioration (3.09mins)</a:t>
            </a:r>
          </a:p>
          <a:p>
            <a:pPr marL="0" indent="0">
              <a:buNone/>
            </a:pPr>
            <a:r>
              <a:rPr lang="en-GB" sz="1000" u="sng" dirty="0">
                <a:hlinkClick r:id="rId2"/>
              </a:rPr>
              <a:t>https://www.youtube.com/watch?v=A6sg0mkcJIY&amp;list=PLrVQaAxyJE3cJ1fB9K2poc9pXn7b9WcQg&amp;index=2&amp;t=0s</a:t>
            </a:r>
            <a:r>
              <a:rPr lang="en-GB" sz="1000" dirty="0"/>
              <a:t> </a:t>
            </a:r>
          </a:p>
          <a:p>
            <a:pPr marL="0" indent="0">
              <a:buNone/>
            </a:pPr>
            <a:r>
              <a:rPr lang="en-GB" sz="1000" dirty="0"/>
              <a:t> </a:t>
            </a:r>
          </a:p>
          <a:p>
            <a:pPr marL="0" indent="0">
              <a:buNone/>
            </a:pPr>
            <a:r>
              <a:rPr lang="en-GB" sz="1000" dirty="0"/>
              <a:t>HEE Preventing the spread of infection (aimed at care home workers) (3.41mins)</a:t>
            </a:r>
          </a:p>
          <a:p>
            <a:pPr marL="0" indent="0">
              <a:buNone/>
            </a:pPr>
            <a:r>
              <a:rPr lang="en-GB" sz="1000" u="sng" dirty="0">
                <a:hlinkClick r:id="rId3"/>
              </a:rPr>
              <a:t>https://www.youtube.com/watch?v=ZSV8eW5FwF8&amp;list=PLrVQaAxyJE3cJ1fB9K2poc9pXn7b9WcQg&amp;index=2</a:t>
            </a:r>
            <a:r>
              <a:rPr lang="en-GB" sz="1000" dirty="0"/>
              <a:t> </a:t>
            </a:r>
          </a:p>
          <a:p>
            <a:pPr marL="0" indent="0">
              <a:buNone/>
            </a:pPr>
            <a:r>
              <a:rPr lang="en-GB" sz="1000" dirty="0"/>
              <a:t> </a:t>
            </a:r>
          </a:p>
          <a:p>
            <a:pPr marL="0" indent="0">
              <a:buNone/>
            </a:pPr>
            <a:r>
              <a:rPr lang="en-GB" sz="1000" dirty="0"/>
              <a:t>HEE Soft signs of deterioration (aimed at care home workers) (2.50mins)</a:t>
            </a:r>
          </a:p>
          <a:p>
            <a:pPr marL="0" indent="0">
              <a:buNone/>
            </a:pPr>
            <a:r>
              <a:rPr lang="en-GB" sz="1000" u="sng" dirty="0">
                <a:hlinkClick r:id="rId4"/>
              </a:rPr>
              <a:t>https://www.youtube.com/watch?v=7gMo13z3BYI&amp;list=PLrVQaAxyJE3cJ1fB9K2poc9pXn7b9WcQg&amp;index=3</a:t>
            </a:r>
            <a:r>
              <a:rPr lang="en-GB" sz="1000" dirty="0"/>
              <a:t> </a:t>
            </a:r>
          </a:p>
          <a:p>
            <a:pPr marL="0" indent="0">
              <a:buNone/>
            </a:pPr>
            <a:r>
              <a:rPr lang="en-GB" sz="1000" dirty="0"/>
              <a:t> </a:t>
            </a:r>
          </a:p>
          <a:p>
            <a:pPr marL="0" indent="0">
              <a:buNone/>
            </a:pPr>
            <a:r>
              <a:rPr lang="en-GB" sz="1000" dirty="0"/>
              <a:t>HEE NEWS what is it (aimed at care home workers) (3.40mins)</a:t>
            </a:r>
          </a:p>
          <a:p>
            <a:pPr marL="0" indent="0">
              <a:buNone/>
            </a:pPr>
            <a:r>
              <a:rPr lang="en-GB" sz="1000" u="sng" dirty="0">
                <a:hlinkClick r:id="rId5"/>
              </a:rPr>
              <a:t>https://www.youtube.com/watch?v=S-KWnrsOw8M&amp;list=PLrVQaAxyJE3cJ1fB9K2poc9pXn7b9WcQg&amp;index=4</a:t>
            </a:r>
            <a:r>
              <a:rPr lang="en-GB" sz="1000" dirty="0"/>
              <a:t> </a:t>
            </a:r>
          </a:p>
          <a:p>
            <a:pPr marL="0" indent="0">
              <a:buNone/>
            </a:pPr>
            <a:r>
              <a:rPr lang="en-GB" sz="1000" dirty="0"/>
              <a:t> </a:t>
            </a:r>
          </a:p>
          <a:p>
            <a:pPr marL="0" indent="0">
              <a:buNone/>
            </a:pPr>
            <a:r>
              <a:rPr lang="en-GB" sz="1000" dirty="0"/>
              <a:t>HEE Measuring the respiratory rate (aimed at all health and care workers) (2.11mins)</a:t>
            </a:r>
          </a:p>
          <a:p>
            <a:pPr marL="0" indent="0">
              <a:buNone/>
            </a:pPr>
            <a:r>
              <a:rPr lang="en-GB" sz="1000" u="sng" dirty="0">
                <a:hlinkClick r:id="rId6"/>
              </a:rPr>
              <a:t>https://www.youtube.com/watch?v=ccKGzZXNKYs&amp;list=PLrVQaAxyJE3cJ1fB9K2poc9pXn7b9WcQg&amp;index=5</a:t>
            </a:r>
            <a:r>
              <a:rPr lang="en-GB" sz="1000" dirty="0"/>
              <a:t> </a:t>
            </a:r>
          </a:p>
          <a:p>
            <a:pPr marL="0" indent="0">
              <a:buNone/>
            </a:pPr>
            <a:r>
              <a:rPr lang="en-GB" sz="1000" dirty="0"/>
              <a:t> </a:t>
            </a:r>
          </a:p>
          <a:p>
            <a:pPr marL="0" indent="0">
              <a:buNone/>
            </a:pPr>
            <a:r>
              <a:rPr lang="en-GB" sz="1000" dirty="0"/>
              <a:t>HEE measuring oxygen saturation (aimed at all health and care workers) (2.49mins)</a:t>
            </a:r>
          </a:p>
          <a:p>
            <a:pPr marL="0" indent="0">
              <a:buNone/>
            </a:pPr>
            <a:r>
              <a:rPr lang="en-GB" sz="1000" u="sng" dirty="0">
                <a:hlinkClick r:id="rId7"/>
              </a:rPr>
              <a:t>https://www.youtube.com/watch?v=QabKghrtXps&amp;list=PLrVQaAxyJE3cJ1fB9K2poc9pXn7b9WcQg&amp;index=6</a:t>
            </a:r>
            <a:r>
              <a:rPr lang="en-GB" sz="1000" dirty="0"/>
              <a:t> </a:t>
            </a:r>
          </a:p>
          <a:p>
            <a:pPr marL="0" indent="0">
              <a:buNone/>
            </a:pPr>
            <a:r>
              <a:rPr lang="en-GB" sz="1000" dirty="0"/>
              <a:t> </a:t>
            </a:r>
          </a:p>
          <a:p>
            <a:pPr marL="0" indent="0">
              <a:buNone/>
            </a:pPr>
            <a:r>
              <a:rPr lang="en-GB" sz="1000" dirty="0"/>
              <a:t>HEE measuring blood pressure (aimed at all health and care workers) (2.57mins)</a:t>
            </a:r>
          </a:p>
          <a:p>
            <a:pPr marL="0" indent="0">
              <a:buNone/>
            </a:pPr>
            <a:r>
              <a:rPr lang="en-GB" sz="1000" u="sng" dirty="0">
                <a:hlinkClick r:id="rId8"/>
              </a:rPr>
              <a:t>https://www.youtube.com/watch?v=G8QkaAyqatE&amp;list=PLrVQaAxyJE3cJ1fB9K2poc9pXn7b9WcQg&amp;index=7</a:t>
            </a:r>
            <a:r>
              <a:rPr lang="en-GB" sz="1000" dirty="0"/>
              <a:t> </a:t>
            </a:r>
          </a:p>
          <a:p>
            <a:pPr marL="0" indent="0">
              <a:buNone/>
            </a:pPr>
            <a:r>
              <a:rPr lang="en-GB" sz="1000" dirty="0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862189"/>
            <a:ext cx="7772400" cy="679449"/>
          </a:xfrm>
        </p:spPr>
        <p:txBody>
          <a:bodyPr/>
          <a:lstStyle/>
          <a:p>
            <a:r>
              <a:rPr lang="en-GB" sz="2800" dirty="0"/>
              <a:t>HEE YouTube videos to support care homes 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171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r>
              <a:rPr lang="en-GB" sz="1300" b="1" dirty="0"/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5325" y="1568607"/>
            <a:ext cx="7839075" cy="3720662"/>
          </a:xfrm>
        </p:spPr>
        <p:txBody>
          <a:bodyPr/>
          <a:lstStyle/>
          <a:p>
            <a:pPr marL="0" indent="0">
              <a:buNone/>
            </a:pPr>
            <a:r>
              <a:rPr lang="en-GB" sz="1000" dirty="0"/>
              <a:t>HEE measuring the heart rate (aimed at all health and care workers) (3.08mins) </a:t>
            </a:r>
          </a:p>
          <a:p>
            <a:pPr marL="0" indent="0">
              <a:buNone/>
            </a:pPr>
            <a:r>
              <a:rPr lang="en-GB" sz="1000" u="sng" dirty="0">
                <a:hlinkClick r:id="rId2"/>
              </a:rPr>
              <a:t>https://www.youtube.com/watch?v=v4NrClgA8Nk&amp;list=PLrVQaAxyJE3cJ1fB9K2poc9pXn7b9WcQg&amp;index=8</a:t>
            </a:r>
            <a:r>
              <a:rPr lang="en-GB" sz="1000" dirty="0"/>
              <a:t> </a:t>
            </a:r>
          </a:p>
          <a:p>
            <a:pPr marL="0" indent="0">
              <a:buNone/>
            </a:pPr>
            <a:r>
              <a:rPr lang="en-GB" sz="1000" dirty="0"/>
              <a:t> 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HEE measuring level of awareness (aimed at all health and care workers) (2.39mins)</a:t>
            </a:r>
          </a:p>
          <a:p>
            <a:pPr marL="0" lvl="0" indent="0">
              <a:buNone/>
            </a:pPr>
            <a:r>
              <a:rPr lang="en-GB" sz="1000" u="sng" dirty="0">
                <a:solidFill>
                  <a:prstClr val="black"/>
                </a:solidFill>
                <a:hlinkClick r:id="rId3"/>
              </a:rPr>
              <a:t>https://www.youtube.com/watch?v=mo1DCAJddkQ&amp;list=PLrVQaAxyJE3cJ1fB9K2poc9pXn7b9WcQg&amp;index=9</a:t>
            </a:r>
            <a:r>
              <a:rPr lang="en-GB" sz="10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HEE how to measure temperature (aimed at all health and care workers) (3.02mins)</a:t>
            </a:r>
          </a:p>
          <a:p>
            <a:pPr marL="0" lvl="0" indent="0">
              <a:buNone/>
            </a:pPr>
            <a:r>
              <a:rPr lang="en-GB" sz="1000" u="sng" dirty="0">
                <a:solidFill>
                  <a:prstClr val="black"/>
                </a:solidFill>
                <a:hlinkClick r:id="rId4"/>
              </a:rPr>
              <a:t>https://www.youtube.com/watch?v=UxE6J9YBxqs&amp;list=PLrVQaAxyJE3cJ1fB9K2poc9pXn7b9WcQg&amp;index=10</a:t>
            </a:r>
            <a:r>
              <a:rPr lang="en-GB" sz="10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Calculating and recording a NEWS score (aimed at all health and care workers) (3.37mins)</a:t>
            </a:r>
          </a:p>
          <a:p>
            <a:pPr marL="0" lvl="0" indent="0">
              <a:buNone/>
            </a:pPr>
            <a:r>
              <a:rPr lang="en-GB" sz="1000" u="sng" dirty="0">
                <a:solidFill>
                  <a:prstClr val="black"/>
                </a:solidFill>
                <a:hlinkClick r:id="rId5"/>
              </a:rPr>
              <a:t>https://www.youtube.com/watch?v=eIlPesGSMmA&amp;list=PLrVQaAxyJE3cJ1fB9K2poc9pXn7b9WcQg&amp;index=11</a:t>
            </a:r>
            <a:r>
              <a:rPr lang="en-GB" sz="10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Structured communications and escalation (aimed at all health and care workers) (3.30mins)</a:t>
            </a:r>
          </a:p>
          <a:p>
            <a:pPr marL="0" lvl="0" indent="0">
              <a:buNone/>
            </a:pPr>
            <a:r>
              <a:rPr lang="en-GB" sz="1000" u="sng" dirty="0">
                <a:solidFill>
                  <a:prstClr val="black"/>
                </a:solidFill>
                <a:hlinkClick r:id="rId6"/>
              </a:rPr>
              <a:t>https://www.youtube.com/watch?v=Ki0BX61xhdw&amp;list=PLrVQaAxyJE3cJ1fB9K2poc9pXn7b9WcQg&amp;index=12</a:t>
            </a:r>
            <a:r>
              <a:rPr lang="en-GB" sz="10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HEE treatment escalation plans and resuscitation (aimed at all health and care workers) (3.22mins)</a:t>
            </a:r>
          </a:p>
          <a:p>
            <a:pPr marL="0" lvl="0" indent="0">
              <a:buNone/>
            </a:pPr>
            <a:r>
              <a:rPr lang="en-GB" sz="1000" u="sng" dirty="0">
                <a:solidFill>
                  <a:prstClr val="black"/>
                </a:solidFill>
                <a:hlinkClick r:id="rId7"/>
              </a:rPr>
              <a:t>https://www.youtube.com/watch?v=vXrRp7AW5E4&amp;list=PLrVQaAxyJE3cJ1fB9K2poc9pXn7b9WcQg&amp;index=13</a:t>
            </a:r>
            <a:r>
              <a:rPr lang="en-GB" sz="10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HEE recognising deterioration in people with learning disabilities (aimed at all health and care workers) (2.56mins)</a:t>
            </a:r>
          </a:p>
          <a:p>
            <a:pPr marL="0" lvl="0" indent="0">
              <a:buNone/>
            </a:pPr>
            <a:r>
              <a:rPr lang="en-GB" sz="1000" u="sng" dirty="0">
                <a:solidFill>
                  <a:prstClr val="black"/>
                </a:solidFill>
                <a:hlinkClick r:id="rId8"/>
              </a:rPr>
              <a:t>https://www.youtube.com/watch?v=vSWCPza8dCU&amp;list=PLrVQaAxyJE3cJ1fB9K2poc9pXn7b9WcQg&amp;index=14</a:t>
            </a:r>
            <a:r>
              <a:rPr lang="en-GB" sz="10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GB" sz="1000" dirty="0">
                <a:solidFill>
                  <a:prstClr val="black"/>
                </a:solidFill>
              </a:rPr>
              <a:t> </a:t>
            </a:r>
          </a:p>
          <a:p>
            <a:pPr marL="0" lvl="0" indent="0">
              <a:buNone/>
            </a:pP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523875" y="905909"/>
            <a:ext cx="7772400" cy="679449"/>
          </a:xfrm>
        </p:spPr>
        <p:txBody>
          <a:bodyPr/>
          <a:lstStyle/>
          <a:p>
            <a:r>
              <a:rPr lang="en-GB" sz="2800" dirty="0"/>
              <a:t>HEE YouTube videos to support care homes 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5120146"/>
      </p:ext>
    </p:extLst>
  </p:cSld>
  <p:clrMapOvr>
    <a:masterClrMapping/>
  </p:clrMapOvr>
</p:sld>
</file>

<file path=ppt/theme/theme1.xml><?xml version="1.0" encoding="utf-8"?>
<a:theme xmlns:a="http://schemas.openxmlformats.org/drawingml/2006/main" name="HEE PPT - Master slide deck_1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0C23805FAB34DA4398D0650DC65A4" ma:contentTypeVersion="11" ma:contentTypeDescription="Create a new document." ma:contentTypeScope="" ma:versionID="47f019d3defdbae8f7c80c9bae853b72">
  <xsd:schema xmlns:xsd="http://www.w3.org/2001/XMLSchema" xmlns:xs="http://www.w3.org/2001/XMLSchema" xmlns:p="http://schemas.microsoft.com/office/2006/metadata/properties" xmlns:ns3="9ebc809b-6e0d-4acc-856b-34e01be4d77d" xmlns:ns4="555dc118-0806-45c7-8810-b0e45194ae07" targetNamespace="http://schemas.microsoft.com/office/2006/metadata/properties" ma:root="true" ma:fieldsID="1bcab0b190fdba3395d563bc796458bb" ns3:_="" ns4:_="">
    <xsd:import namespace="9ebc809b-6e0d-4acc-856b-34e01be4d77d"/>
    <xsd:import namespace="555dc118-0806-45c7-8810-b0e45194ae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c809b-6e0d-4acc-856b-34e01be4d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dc118-0806-45c7-8810-b0e45194a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5C540B-4145-491A-A984-8DE51C016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2C4C64-E14D-41A2-BAFB-49C26202D6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A605EC-1290-438F-BC78-29C62F877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c809b-6e0d-4acc-856b-34e01be4d77d"/>
    <ds:schemaRef ds:uri="555dc118-0806-45c7-8810-b0e45194a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TEMPLATE+-+Master+slide+deck+v2 (1)</Template>
  <TotalTime>352</TotalTime>
  <Words>999</Words>
  <Application>Microsoft Office PowerPoint</Application>
  <PresentationFormat>On-screen Show (4:3)</PresentationFormat>
  <Paragraphs>123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HEE PPT - Master slide deck_1 (1)</vt:lpstr>
      <vt:lpstr>PowerPoint Presentation</vt:lpstr>
      <vt:lpstr>HEE Support to Care Homes </vt:lpstr>
      <vt:lpstr>SE Organisational Leads Map</vt:lpstr>
      <vt:lpstr>E-Learning for Health</vt:lpstr>
      <vt:lpstr>HEE YouTube videos to support care homes  </vt:lpstr>
      <vt:lpstr>HEE YouTube videos to support care homes  </vt:lpstr>
    </vt:vector>
  </TitlesOfParts>
  <Company>Health Education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Clark</dc:creator>
  <cp:lastModifiedBy>John Clark</cp:lastModifiedBy>
  <cp:revision>15</cp:revision>
  <dcterms:created xsi:type="dcterms:W3CDTF">2020-05-04T11:10:35Z</dcterms:created>
  <dcterms:modified xsi:type="dcterms:W3CDTF">2020-05-07T16:30:07Z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0x0101008800C23805FAB34DA4398D0650DC65A4</vt:lpwstr>
  </property>
</Properties>
</file>