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A7BCB4-70C9-4C9E-A5DD-C6BB653A1AD7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1A61A789-208E-4E4D-B1E3-D5DF8D674FE6}">
      <dgm:prSet phldrT="[Text]" custT="1"/>
      <dgm:spPr/>
      <dgm:t>
        <a:bodyPr/>
        <a:lstStyle/>
        <a:p>
          <a:r>
            <a:rPr lang="en-GB" sz="2000" b="1" dirty="0">
              <a:latin typeface="Arial" panose="020B0604020202020204" pitchFamily="34" charset="0"/>
              <a:cs typeface="Arial" panose="020B0604020202020204" pitchFamily="34" charset="0"/>
            </a:rPr>
            <a:t>Family Help </a:t>
          </a:r>
        </a:p>
      </dgm:t>
    </dgm:pt>
    <dgm:pt modelId="{25249872-D997-4BA7-A8F3-B637B5DBCF6C}" type="parTrans" cxnId="{0F4DE803-DE0B-4F04-B840-8B0543E8B349}">
      <dgm:prSet/>
      <dgm:spPr/>
      <dgm:t>
        <a:bodyPr/>
        <a:lstStyle/>
        <a:p>
          <a:endParaRPr lang="en-GB"/>
        </a:p>
      </dgm:t>
    </dgm:pt>
    <dgm:pt modelId="{8EE6BE83-BB6C-4CE9-BA8B-2EDC2D4C1A23}" type="sibTrans" cxnId="{0F4DE803-DE0B-4F04-B840-8B0543E8B349}">
      <dgm:prSet/>
      <dgm:spPr/>
      <dgm:t>
        <a:bodyPr/>
        <a:lstStyle/>
        <a:p>
          <a:endParaRPr lang="en-GB"/>
        </a:p>
      </dgm:t>
    </dgm:pt>
    <dgm:pt modelId="{A9E88C31-9BBE-48A5-A40E-7F108D73536B}">
      <dgm:prSet phldrT="[Text]" custT="1"/>
      <dgm:spPr/>
      <dgm:t>
        <a:bodyPr/>
        <a:lstStyle/>
        <a:p>
          <a:r>
            <a: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Establish locally based multi-disciplinary </a:t>
          </a:r>
          <a:r>
            <a:rPr lang="en-GB" sz="1200" b="1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Family Help teams </a:t>
          </a:r>
          <a:r>
            <a: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that work collaboratively with partners to provide intensive, non-stigmatising and effective support that is tailored to the needs of children and families</a:t>
          </a:r>
          <a:r>
            <a:rPr lang="en-GB" sz="900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.</a:t>
          </a:r>
          <a:endParaRPr lang="en-GB" sz="900" dirty="0"/>
        </a:p>
      </dgm:t>
    </dgm:pt>
    <dgm:pt modelId="{7DC3D6A2-94BD-4C5D-85CF-D70482C83F6D}" type="parTrans" cxnId="{10D7EAC6-8553-4CDE-86DB-D05B2E0580AA}">
      <dgm:prSet/>
      <dgm:spPr/>
      <dgm:t>
        <a:bodyPr/>
        <a:lstStyle/>
        <a:p>
          <a:endParaRPr lang="en-GB"/>
        </a:p>
      </dgm:t>
    </dgm:pt>
    <dgm:pt modelId="{30CD48A5-A7DD-4DA0-827E-4F316CEBB2AD}" type="sibTrans" cxnId="{10D7EAC6-8553-4CDE-86DB-D05B2E0580AA}">
      <dgm:prSet/>
      <dgm:spPr/>
      <dgm:t>
        <a:bodyPr/>
        <a:lstStyle/>
        <a:p>
          <a:endParaRPr lang="en-GB"/>
        </a:p>
      </dgm:t>
    </dgm:pt>
    <dgm:pt modelId="{204C91DC-96B7-43C3-801E-DE99839F2B24}">
      <dgm:prSet phldrT="[Text]" custT="1"/>
      <dgm:spPr/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Child Protection </a:t>
          </a:r>
        </a:p>
      </dgm:t>
    </dgm:pt>
    <dgm:pt modelId="{398F2C4B-8EF7-4895-812D-FF53D0AB0BCF}" type="parTrans" cxnId="{BA24C3F5-A044-4301-98E8-3322D85EC8AB}">
      <dgm:prSet/>
      <dgm:spPr/>
      <dgm:t>
        <a:bodyPr/>
        <a:lstStyle/>
        <a:p>
          <a:endParaRPr lang="en-GB"/>
        </a:p>
      </dgm:t>
    </dgm:pt>
    <dgm:pt modelId="{7FE91547-D3E4-4455-B155-AFF28C545284}" type="sibTrans" cxnId="{BA24C3F5-A044-4301-98E8-3322D85EC8AB}">
      <dgm:prSet/>
      <dgm:spPr/>
      <dgm:t>
        <a:bodyPr/>
        <a:lstStyle/>
        <a:p>
          <a:endParaRPr lang="en-GB"/>
        </a:p>
      </dgm:t>
    </dgm:pt>
    <dgm:pt modelId="{4A583268-0485-4D3A-8D75-95C3FBF05B5D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Establish a child protection response led by social workers with greater expertise and experience, working as part of a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dedicated and skilled multi-agency child protection team</a:t>
          </a: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. The child protection lead practitioners will work alongside Family Help to protect children who are suffering or likely to suffer significant harm. </a:t>
          </a:r>
        </a:p>
      </dgm:t>
    </dgm:pt>
    <dgm:pt modelId="{65E86787-8E4F-4A91-A02F-ED9C81A9983B}" type="parTrans" cxnId="{5D838705-BEAA-4B92-8BB7-51332EA6E70F}">
      <dgm:prSet/>
      <dgm:spPr/>
      <dgm:t>
        <a:bodyPr/>
        <a:lstStyle/>
        <a:p>
          <a:endParaRPr lang="en-GB"/>
        </a:p>
      </dgm:t>
    </dgm:pt>
    <dgm:pt modelId="{82608C71-1126-455B-A7C0-77D3A944530C}" type="sibTrans" cxnId="{5D838705-BEAA-4B92-8BB7-51332EA6E70F}">
      <dgm:prSet/>
      <dgm:spPr/>
      <dgm:t>
        <a:bodyPr/>
        <a:lstStyle/>
        <a:p>
          <a:endParaRPr lang="en-GB"/>
        </a:p>
      </dgm:t>
    </dgm:pt>
    <dgm:pt modelId="{E98B4AF8-836D-4973-BC62-126C71D06FC4}">
      <dgm:prSet phldrT="[Text]" custT="1"/>
      <dgm:spPr/>
      <dgm:t>
        <a:bodyPr/>
        <a:lstStyle/>
        <a:p>
          <a:r>
            <a:rPr lang="en-GB" sz="2000" b="1" dirty="0">
              <a:latin typeface="Arial" panose="020B0604020202020204" pitchFamily="34" charset="0"/>
              <a:cs typeface="Arial" panose="020B0604020202020204" pitchFamily="34" charset="0"/>
            </a:rPr>
            <a:t>Safeguarding Partners </a:t>
          </a:r>
        </a:p>
        <a:p>
          <a:r>
            <a:rPr lang="en-GB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Vicky Bowles</a:t>
          </a:r>
        </a:p>
      </dgm:t>
    </dgm:pt>
    <dgm:pt modelId="{C3CD8185-C3AD-4DC4-AEC4-998B9022D66C}" type="parTrans" cxnId="{72F36163-F8A7-4DE3-8A68-B37B24D82DCD}">
      <dgm:prSet/>
      <dgm:spPr/>
      <dgm:t>
        <a:bodyPr/>
        <a:lstStyle/>
        <a:p>
          <a:endParaRPr lang="en-GB"/>
        </a:p>
      </dgm:t>
    </dgm:pt>
    <dgm:pt modelId="{06CFC3FC-B8E8-44C7-8123-87335196B9D5}" type="sibTrans" cxnId="{72F36163-F8A7-4DE3-8A68-B37B24D82DCD}">
      <dgm:prSet/>
      <dgm:spPr/>
      <dgm:t>
        <a:bodyPr/>
        <a:lstStyle/>
        <a:p>
          <a:endParaRPr lang="en-GB"/>
        </a:p>
      </dgm:t>
    </dgm:pt>
    <dgm:pt modelId="{51DB9FF5-F73E-407E-886B-0CE9257567F8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Explore changes to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how safeguarding partners operate with clear roles and responsibilities </a:t>
          </a: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for statutory safeguarding partners at both a strategic and operational level, and with an increased and possibly statutory role for education. </a:t>
          </a:r>
        </a:p>
      </dgm:t>
    </dgm:pt>
    <dgm:pt modelId="{89AA7C1D-BF6D-4978-84C9-B1549E8B7C0F}" type="parTrans" cxnId="{6F31EC96-E78F-4144-9221-E819CBDB4F2C}">
      <dgm:prSet/>
      <dgm:spPr/>
      <dgm:t>
        <a:bodyPr/>
        <a:lstStyle/>
        <a:p>
          <a:endParaRPr lang="en-GB"/>
        </a:p>
      </dgm:t>
    </dgm:pt>
    <dgm:pt modelId="{0D34B98A-79BD-4CEB-8FB1-06A88A80FDF0}" type="sibTrans" cxnId="{6F31EC96-E78F-4144-9221-E819CBDB4F2C}">
      <dgm:prSet/>
      <dgm:spPr/>
      <dgm:t>
        <a:bodyPr/>
        <a:lstStyle/>
        <a:p>
          <a:endParaRPr lang="en-GB"/>
        </a:p>
      </dgm:t>
    </dgm:pt>
    <dgm:pt modelId="{91A82259-47C6-4D8F-8CD7-5E2EC247E2C8}">
      <dgm:prSet phldrT="[Text]" custT="1"/>
      <dgm:spPr/>
      <dgm:t>
        <a:bodyPr/>
        <a:lstStyle/>
        <a:p>
          <a:r>
            <a:rPr lang="en-GB" sz="2000" b="1" dirty="0">
              <a:latin typeface="Arial" panose="020B0604020202020204" pitchFamily="34" charset="0"/>
              <a:cs typeface="Arial" panose="020B0604020202020204" pitchFamily="34" charset="0"/>
            </a:rPr>
            <a:t>Family Networks </a:t>
          </a:r>
        </a:p>
      </dgm:t>
    </dgm:pt>
    <dgm:pt modelId="{011BB392-C438-4E9D-8136-66328788F0B0}" type="parTrans" cxnId="{C36435D4-1525-42C0-841D-BEDB1F37B634}">
      <dgm:prSet/>
      <dgm:spPr/>
      <dgm:t>
        <a:bodyPr/>
        <a:lstStyle/>
        <a:p>
          <a:endParaRPr lang="en-GB"/>
        </a:p>
      </dgm:t>
    </dgm:pt>
    <dgm:pt modelId="{60DFDC09-38A5-4CDE-A71E-C5225030389B}" type="sibTrans" cxnId="{C36435D4-1525-42C0-841D-BEDB1F37B634}">
      <dgm:prSet/>
      <dgm:spPr/>
      <dgm:t>
        <a:bodyPr/>
        <a:lstStyle/>
        <a:p>
          <a:endParaRPr lang="en-GB"/>
        </a:p>
      </dgm:t>
    </dgm:pt>
    <dgm:pt modelId="{0216061A-30C1-4FD3-B400-A642F8790364}">
      <dgm:prSet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Participating local areas will make greater use of family networks, with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earlier use of family group decision-making t</a:t>
          </a: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hroughout Family Help and child protection systems, facilitated by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targeted funding </a:t>
          </a: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to enable more children to live at home or support a transition into kinship care.  </a:t>
          </a:r>
        </a:p>
      </dgm:t>
    </dgm:pt>
    <dgm:pt modelId="{3982DC25-A7E8-465A-873C-46F59E64DF3B}" type="parTrans" cxnId="{08D17BE9-8A52-4DFB-8D49-D86DD7B4F26E}">
      <dgm:prSet/>
      <dgm:spPr/>
      <dgm:t>
        <a:bodyPr/>
        <a:lstStyle/>
        <a:p>
          <a:endParaRPr lang="en-GB"/>
        </a:p>
      </dgm:t>
    </dgm:pt>
    <dgm:pt modelId="{D7183F3E-3249-4AB8-AB9B-F56B3F1C70A8}" type="sibTrans" cxnId="{08D17BE9-8A52-4DFB-8D49-D86DD7B4F26E}">
      <dgm:prSet/>
      <dgm:spPr/>
      <dgm:t>
        <a:bodyPr/>
        <a:lstStyle/>
        <a:p>
          <a:endParaRPr lang="en-GB"/>
        </a:p>
      </dgm:t>
    </dgm:pt>
    <dgm:pt modelId="{0F8E98FF-4149-43F5-B8EE-2806D40E38E9}">
      <dgm:prSet/>
      <dgm:spPr/>
      <dgm:t>
        <a:bodyPr/>
        <a:lstStyle/>
        <a:p>
          <a:endParaRPr lang="en-GB" sz="1000" dirty="0"/>
        </a:p>
      </dgm:t>
    </dgm:pt>
    <dgm:pt modelId="{0A8DB031-1BF0-4B68-BD2F-3E9CB29DC426}" type="parTrans" cxnId="{67AB853F-3F69-4C88-99A2-D95B6CB2A136}">
      <dgm:prSet/>
      <dgm:spPr/>
      <dgm:t>
        <a:bodyPr/>
        <a:lstStyle/>
        <a:p>
          <a:endParaRPr lang="en-GB"/>
        </a:p>
      </dgm:t>
    </dgm:pt>
    <dgm:pt modelId="{312194F4-31A5-43AE-863A-6C35139E2F18}" type="sibTrans" cxnId="{67AB853F-3F69-4C88-99A2-D95B6CB2A136}">
      <dgm:prSet/>
      <dgm:spPr/>
      <dgm:t>
        <a:bodyPr/>
        <a:lstStyle/>
        <a:p>
          <a:endParaRPr lang="en-GB"/>
        </a:p>
      </dgm:t>
    </dgm:pt>
    <dgm:pt modelId="{374CFD27-656A-4B6E-8266-C9C95E044973}">
      <dgm:prSet/>
      <dgm:spPr/>
      <dgm:t>
        <a:bodyPr/>
        <a:lstStyle/>
        <a:p>
          <a:endParaRPr lang="en-GB" sz="1000" dirty="0"/>
        </a:p>
      </dgm:t>
    </dgm:pt>
    <dgm:pt modelId="{6F7CDD59-24D7-4561-A467-E722EF7FBCAE}" type="parTrans" cxnId="{72402D24-7C64-49FE-AC74-E877BA652B1D}">
      <dgm:prSet/>
      <dgm:spPr/>
      <dgm:t>
        <a:bodyPr/>
        <a:lstStyle/>
        <a:p>
          <a:endParaRPr lang="en-GB"/>
        </a:p>
      </dgm:t>
    </dgm:pt>
    <dgm:pt modelId="{8C63AB93-235B-4034-B608-140A41FB00E4}" type="sibTrans" cxnId="{72402D24-7C64-49FE-AC74-E877BA652B1D}">
      <dgm:prSet/>
      <dgm:spPr/>
      <dgm:t>
        <a:bodyPr/>
        <a:lstStyle/>
        <a:p>
          <a:endParaRPr lang="en-GB"/>
        </a:p>
      </dgm:t>
    </dgm:pt>
    <dgm:pt modelId="{672CA236-EDA9-4F98-87D4-2F11B42F61E3}">
      <dgm:prSet/>
      <dgm:spPr/>
      <dgm:t>
        <a:bodyPr/>
        <a:lstStyle/>
        <a:p>
          <a:endParaRPr lang="en-GB" sz="900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</dgm:t>
    </dgm:pt>
    <dgm:pt modelId="{5BD0B7BE-0FDA-4886-ACA2-5BBD5DDC2399}" type="parTrans" cxnId="{71DA0E3D-5B1C-437C-95B2-34CF5890E1E0}">
      <dgm:prSet/>
      <dgm:spPr/>
      <dgm:t>
        <a:bodyPr/>
        <a:lstStyle/>
        <a:p>
          <a:endParaRPr lang="en-GB"/>
        </a:p>
      </dgm:t>
    </dgm:pt>
    <dgm:pt modelId="{52DB6EA6-E5B4-44FC-A178-14D90F98196C}" type="sibTrans" cxnId="{71DA0E3D-5B1C-437C-95B2-34CF5890E1E0}">
      <dgm:prSet/>
      <dgm:spPr/>
      <dgm:t>
        <a:bodyPr/>
        <a:lstStyle/>
        <a:p>
          <a:endParaRPr lang="en-GB"/>
        </a:p>
      </dgm:t>
    </dgm:pt>
    <dgm:pt modelId="{EFE2C48E-3DF1-4F1B-A5D9-07996F5EEAC7}" type="pres">
      <dgm:prSet presAssocID="{47A7BCB4-70C9-4C9E-A5DD-C6BB653A1AD7}" presName="Name0" presStyleCnt="0">
        <dgm:presLayoutVars>
          <dgm:dir/>
          <dgm:animLvl val="lvl"/>
          <dgm:resizeHandles val="exact"/>
        </dgm:presLayoutVars>
      </dgm:prSet>
      <dgm:spPr/>
    </dgm:pt>
    <dgm:pt modelId="{2DDA3F6D-D8F2-4F6E-A48B-F1EFA5ADB874}" type="pres">
      <dgm:prSet presAssocID="{1A61A789-208E-4E4D-B1E3-D5DF8D674FE6}" presName="composite" presStyleCnt="0"/>
      <dgm:spPr/>
    </dgm:pt>
    <dgm:pt modelId="{B58AD026-5326-4A3E-A9F4-B2049A12D90B}" type="pres">
      <dgm:prSet presAssocID="{1A61A789-208E-4E4D-B1E3-D5DF8D674FE6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32CE9ECC-C785-4079-ABAD-0AE4E4CCC5A4}" type="pres">
      <dgm:prSet presAssocID="{1A61A789-208E-4E4D-B1E3-D5DF8D674FE6}" presName="desTx" presStyleLbl="alignAccFollowNode1" presStyleIdx="0" presStyleCnt="4">
        <dgm:presLayoutVars>
          <dgm:bulletEnabled val="1"/>
        </dgm:presLayoutVars>
      </dgm:prSet>
      <dgm:spPr/>
    </dgm:pt>
    <dgm:pt modelId="{D30B9771-67E6-48D4-A634-FD354B61F591}" type="pres">
      <dgm:prSet presAssocID="{8EE6BE83-BB6C-4CE9-BA8B-2EDC2D4C1A23}" presName="space" presStyleCnt="0"/>
      <dgm:spPr/>
    </dgm:pt>
    <dgm:pt modelId="{DD6EE103-164C-4234-9BE5-BB21D750C19D}" type="pres">
      <dgm:prSet presAssocID="{204C91DC-96B7-43C3-801E-DE99839F2B24}" presName="composite" presStyleCnt="0"/>
      <dgm:spPr/>
    </dgm:pt>
    <dgm:pt modelId="{2FE43B1A-AA53-441C-961B-7339EB6CF5F3}" type="pres">
      <dgm:prSet presAssocID="{204C91DC-96B7-43C3-801E-DE99839F2B24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14F9C8C2-4322-496D-B894-E7DD9B3D5F0C}" type="pres">
      <dgm:prSet presAssocID="{204C91DC-96B7-43C3-801E-DE99839F2B24}" presName="desTx" presStyleLbl="alignAccFollowNode1" presStyleIdx="1" presStyleCnt="4">
        <dgm:presLayoutVars>
          <dgm:bulletEnabled val="1"/>
        </dgm:presLayoutVars>
      </dgm:prSet>
      <dgm:spPr/>
    </dgm:pt>
    <dgm:pt modelId="{ECF930C0-CD88-475E-A152-3A34F5D531B0}" type="pres">
      <dgm:prSet presAssocID="{7FE91547-D3E4-4455-B155-AFF28C545284}" presName="space" presStyleCnt="0"/>
      <dgm:spPr/>
    </dgm:pt>
    <dgm:pt modelId="{9DC4068C-449B-40DF-8C29-100681B4D903}" type="pres">
      <dgm:prSet presAssocID="{91A82259-47C6-4D8F-8CD7-5E2EC247E2C8}" presName="composite" presStyleCnt="0"/>
      <dgm:spPr/>
    </dgm:pt>
    <dgm:pt modelId="{E5B1A87A-3345-4467-89C7-386CD76B4EA8}" type="pres">
      <dgm:prSet presAssocID="{91A82259-47C6-4D8F-8CD7-5E2EC247E2C8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18670EF4-E44B-4D71-95B1-A1CD91D29538}" type="pres">
      <dgm:prSet presAssocID="{91A82259-47C6-4D8F-8CD7-5E2EC247E2C8}" presName="desTx" presStyleLbl="alignAccFollowNode1" presStyleIdx="2" presStyleCnt="4">
        <dgm:presLayoutVars>
          <dgm:bulletEnabled val="1"/>
        </dgm:presLayoutVars>
      </dgm:prSet>
      <dgm:spPr/>
    </dgm:pt>
    <dgm:pt modelId="{8AF79D8F-CAF3-40DB-8395-295B30C64522}" type="pres">
      <dgm:prSet presAssocID="{60DFDC09-38A5-4CDE-A71E-C5225030389B}" presName="space" presStyleCnt="0"/>
      <dgm:spPr/>
    </dgm:pt>
    <dgm:pt modelId="{3F6CC916-B023-4144-B4F5-368B1A263C21}" type="pres">
      <dgm:prSet presAssocID="{E98B4AF8-836D-4973-BC62-126C71D06FC4}" presName="composite" presStyleCnt="0"/>
      <dgm:spPr/>
    </dgm:pt>
    <dgm:pt modelId="{0BA00CFB-5550-4EEB-B457-069D1236B4FE}" type="pres">
      <dgm:prSet presAssocID="{E98B4AF8-836D-4973-BC62-126C71D06FC4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D5B86CBC-F64C-4C01-9F4B-77A34652E199}" type="pres">
      <dgm:prSet presAssocID="{E98B4AF8-836D-4973-BC62-126C71D06FC4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0F4DE803-DE0B-4F04-B840-8B0543E8B349}" srcId="{47A7BCB4-70C9-4C9E-A5DD-C6BB653A1AD7}" destId="{1A61A789-208E-4E4D-B1E3-D5DF8D674FE6}" srcOrd="0" destOrd="0" parTransId="{25249872-D997-4BA7-A8F3-B637B5DBCF6C}" sibTransId="{8EE6BE83-BB6C-4CE9-BA8B-2EDC2D4C1A23}"/>
    <dgm:cxn modelId="{5D838705-BEAA-4B92-8BB7-51332EA6E70F}" srcId="{204C91DC-96B7-43C3-801E-DE99839F2B24}" destId="{4A583268-0485-4D3A-8D75-95C3FBF05B5D}" srcOrd="0" destOrd="0" parTransId="{65E86787-8E4F-4A91-A02F-ED9C81A9983B}" sibTransId="{82608C71-1126-455B-A7C0-77D3A944530C}"/>
    <dgm:cxn modelId="{7BA4A821-256F-4817-BB29-6B4C305C5EDA}" type="presOf" srcId="{A9E88C31-9BBE-48A5-A40E-7F108D73536B}" destId="{32CE9ECC-C785-4079-ABAD-0AE4E4CCC5A4}" srcOrd="0" destOrd="0" presId="urn:microsoft.com/office/officeart/2005/8/layout/hList1"/>
    <dgm:cxn modelId="{72402D24-7C64-49FE-AC74-E877BA652B1D}" srcId="{91A82259-47C6-4D8F-8CD7-5E2EC247E2C8}" destId="{374CFD27-656A-4B6E-8266-C9C95E044973}" srcOrd="2" destOrd="0" parTransId="{6F7CDD59-24D7-4561-A467-E722EF7FBCAE}" sibTransId="{8C63AB93-235B-4034-B608-140A41FB00E4}"/>
    <dgm:cxn modelId="{7C43A638-4701-4033-A0EB-61BB30900FDB}" type="presOf" srcId="{91A82259-47C6-4D8F-8CD7-5E2EC247E2C8}" destId="{E5B1A87A-3345-4467-89C7-386CD76B4EA8}" srcOrd="0" destOrd="0" presId="urn:microsoft.com/office/officeart/2005/8/layout/hList1"/>
    <dgm:cxn modelId="{027BFC39-76B5-40D1-AFA7-046879BCCE46}" type="presOf" srcId="{1A61A789-208E-4E4D-B1E3-D5DF8D674FE6}" destId="{B58AD026-5326-4A3E-A9F4-B2049A12D90B}" srcOrd="0" destOrd="0" presId="urn:microsoft.com/office/officeart/2005/8/layout/hList1"/>
    <dgm:cxn modelId="{F0400C3B-CAA8-4552-9573-1837D816EBDB}" type="presOf" srcId="{672CA236-EDA9-4F98-87D4-2F11B42F61E3}" destId="{32CE9ECC-C785-4079-ABAD-0AE4E4CCC5A4}" srcOrd="0" destOrd="1" presId="urn:microsoft.com/office/officeart/2005/8/layout/hList1"/>
    <dgm:cxn modelId="{71DA0E3D-5B1C-437C-95B2-34CF5890E1E0}" srcId="{1A61A789-208E-4E4D-B1E3-D5DF8D674FE6}" destId="{672CA236-EDA9-4F98-87D4-2F11B42F61E3}" srcOrd="1" destOrd="0" parTransId="{5BD0B7BE-0FDA-4886-ACA2-5BBD5DDC2399}" sibTransId="{52DB6EA6-E5B4-44FC-A178-14D90F98196C}"/>
    <dgm:cxn modelId="{1175203F-38AC-4A07-B484-BD5AEDE46B99}" type="presOf" srcId="{0F8E98FF-4149-43F5-B8EE-2806D40E38E9}" destId="{18670EF4-E44B-4D71-95B1-A1CD91D29538}" srcOrd="0" destOrd="1" presId="urn:microsoft.com/office/officeart/2005/8/layout/hList1"/>
    <dgm:cxn modelId="{67AB853F-3F69-4C88-99A2-D95B6CB2A136}" srcId="{91A82259-47C6-4D8F-8CD7-5E2EC247E2C8}" destId="{0F8E98FF-4149-43F5-B8EE-2806D40E38E9}" srcOrd="1" destOrd="0" parTransId="{0A8DB031-1BF0-4B68-BD2F-3E9CB29DC426}" sibTransId="{312194F4-31A5-43AE-863A-6C35139E2F18}"/>
    <dgm:cxn modelId="{72F36163-F8A7-4DE3-8A68-B37B24D82DCD}" srcId="{47A7BCB4-70C9-4C9E-A5DD-C6BB653A1AD7}" destId="{E98B4AF8-836D-4973-BC62-126C71D06FC4}" srcOrd="3" destOrd="0" parTransId="{C3CD8185-C3AD-4DC4-AEC4-998B9022D66C}" sibTransId="{06CFC3FC-B8E8-44C7-8123-87335196B9D5}"/>
    <dgm:cxn modelId="{18366857-28B9-49FD-BD98-D4033B485173}" type="presOf" srcId="{204C91DC-96B7-43C3-801E-DE99839F2B24}" destId="{2FE43B1A-AA53-441C-961B-7339EB6CF5F3}" srcOrd="0" destOrd="0" presId="urn:microsoft.com/office/officeart/2005/8/layout/hList1"/>
    <dgm:cxn modelId="{6EAA227D-02D3-48A0-9FEA-AA60B8DC123F}" type="presOf" srcId="{0216061A-30C1-4FD3-B400-A642F8790364}" destId="{18670EF4-E44B-4D71-95B1-A1CD91D29538}" srcOrd="0" destOrd="0" presId="urn:microsoft.com/office/officeart/2005/8/layout/hList1"/>
    <dgm:cxn modelId="{C8475393-7F7E-4FB8-A77E-FBDDD71E1079}" type="presOf" srcId="{374CFD27-656A-4B6E-8266-C9C95E044973}" destId="{18670EF4-E44B-4D71-95B1-A1CD91D29538}" srcOrd="0" destOrd="2" presId="urn:microsoft.com/office/officeart/2005/8/layout/hList1"/>
    <dgm:cxn modelId="{6F31EC96-E78F-4144-9221-E819CBDB4F2C}" srcId="{E98B4AF8-836D-4973-BC62-126C71D06FC4}" destId="{51DB9FF5-F73E-407E-886B-0CE9257567F8}" srcOrd="0" destOrd="0" parTransId="{89AA7C1D-BF6D-4978-84C9-B1549E8B7C0F}" sibTransId="{0D34B98A-79BD-4CEB-8FB1-06A88A80FDF0}"/>
    <dgm:cxn modelId="{10D7EAC6-8553-4CDE-86DB-D05B2E0580AA}" srcId="{1A61A789-208E-4E4D-B1E3-D5DF8D674FE6}" destId="{A9E88C31-9BBE-48A5-A40E-7F108D73536B}" srcOrd="0" destOrd="0" parTransId="{7DC3D6A2-94BD-4C5D-85CF-D70482C83F6D}" sibTransId="{30CD48A5-A7DD-4DA0-827E-4F316CEBB2AD}"/>
    <dgm:cxn modelId="{C36435D4-1525-42C0-841D-BEDB1F37B634}" srcId="{47A7BCB4-70C9-4C9E-A5DD-C6BB653A1AD7}" destId="{91A82259-47C6-4D8F-8CD7-5E2EC247E2C8}" srcOrd="2" destOrd="0" parTransId="{011BB392-C438-4E9D-8136-66328788F0B0}" sibTransId="{60DFDC09-38A5-4CDE-A71E-C5225030389B}"/>
    <dgm:cxn modelId="{06687CE0-EFB7-4EF5-9AAC-D1456BEFF33E}" type="presOf" srcId="{51DB9FF5-F73E-407E-886B-0CE9257567F8}" destId="{D5B86CBC-F64C-4C01-9F4B-77A34652E199}" srcOrd="0" destOrd="0" presId="urn:microsoft.com/office/officeart/2005/8/layout/hList1"/>
    <dgm:cxn modelId="{C1009EE4-8D9B-4A59-A510-4279D4C3C93A}" type="presOf" srcId="{E98B4AF8-836D-4973-BC62-126C71D06FC4}" destId="{0BA00CFB-5550-4EEB-B457-069D1236B4FE}" srcOrd="0" destOrd="0" presId="urn:microsoft.com/office/officeart/2005/8/layout/hList1"/>
    <dgm:cxn modelId="{08D17BE9-8A52-4DFB-8D49-D86DD7B4F26E}" srcId="{91A82259-47C6-4D8F-8CD7-5E2EC247E2C8}" destId="{0216061A-30C1-4FD3-B400-A642F8790364}" srcOrd="0" destOrd="0" parTransId="{3982DC25-A7E8-465A-873C-46F59E64DF3B}" sibTransId="{D7183F3E-3249-4AB8-AB9B-F56B3F1C70A8}"/>
    <dgm:cxn modelId="{C6D813EA-15DC-4372-82DA-9342FB10FBF4}" type="presOf" srcId="{4A583268-0485-4D3A-8D75-95C3FBF05B5D}" destId="{14F9C8C2-4322-496D-B894-E7DD9B3D5F0C}" srcOrd="0" destOrd="0" presId="urn:microsoft.com/office/officeart/2005/8/layout/hList1"/>
    <dgm:cxn modelId="{BA24C3F5-A044-4301-98E8-3322D85EC8AB}" srcId="{47A7BCB4-70C9-4C9E-A5DD-C6BB653A1AD7}" destId="{204C91DC-96B7-43C3-801E-DE99839F2B24}" srcOrd="1" destOrd="0" parTransId="{398F2C4B-8EF7-4895-812D-FF53D0AB0BCF}" sibTransId="{7FE91547-D3E4-4455-B155-AFF28C545284}"/>
    <dgm:cxn modelId="{EA8112F9-4AF8-4312-941F-11F4EE3D387F}" type="presOf" srcId="{47A7BCB4-70C9-4C9E-A5DD-C6BB653A1AD7}" destId="{EFE2C48E-3DF1-4F1B-A5D9-07996F5EEAC7}" srcOrd="0" destOrd="0" presId="urn:microsoft.com/office/officeart/2005/8/layout/hList1"/>
    <dgm:cxn modelId="{26F6D7F3-6837-4985-B419-84388B547B03}" type="presParOf" srcId="{EFE2C48E-3DF1-4F1B-A5D9-07996F5EEAC7}" destId="{2DDA3F6D-D8F2-4F6E-A48B-F1EFA5ADB874}" srcOrd="0" destOrd="0" presId="urn:microsoft.com/office/officeart/2005/8/layout/hList1"/>
    <dgm:cxn modelId="{3B091962-DB5B-446D-9053-16E6838B0257}" type="presParOf" srcId="{2DDA3F6D-D8F2-4F6E-A48B-F1EFA5ADB874}" destId="{B58AD026-5326-4A3E-A9F4-B2049A12D90B}" srcOrd="0" destOrd="0" presId="urn:microsoft.com/office/officeart/2005/8/layout/hList1"/>
    <dgm:cxn modelId="{9C2F29CE-BCCE-43F0-B072-492D2D0C2F1C}" type="presParOf" srcId="{2DDA3F6D-D8F2-4F6E-A48B-F1EFA5ADB874}" destId="{32CE9ECC-C785-4079-ABAD-0AE4E4CCC5A4}" srcOrd="1" destOrd="0" presId="urn:microsoft.com/office/officeart/2005/8/layout/hList1"/>
    <dgm:cxn modelId="{CA21145E-379B-4E71-ACB0-B4A2F85DC593}" type="presParOf" srcId="{EFE2C48E-3DF1-4F1B-A5D9-07996F5EEAC7}" destId="{D30B9771-67E6-48D4-A634-FD354B61F591}" srcOrd="1" destOrd="0" presId="urn:microsoft.com/office/officeart/2005/8/layout/hList1"/>
    <dgm:cxn modelId="{23019B59-AE04-44FC-8909-290E57CC5BEB}" type="presParOf" srcId="{EFE2C48E-3DF1-4F1B-A5D9-07996F5EEAC7}" destId="{DD6EE103-164C-4234-9BE5-BB21D750C19D}" srcOrd="2" destOrd="0" presId="urn:microsoft.com/office/officeart/2005/8/layout/hList1"/>
    <dgm:cxn modelId="{FE39A028-A3FC-403A-9003-D8EEC0C8F988}" type="presParOf" srcId="{DD6EE103-164C-4234-9BE5-BB21D750C19D}" destId="{2FE43B1A-AA53-441C-961B-7339EB6CF5F3}" srcOrd="0" destOrd="0" presId="urn:microsoft.com/office/officeart/2005/8/layout/hList1"/>
    <dgm:cxn modelId="{4528C590-BFBC-4B4E-BB4A-4EB679ED4DC3}" type="presParOf" srcId="{DD6EE103-164C-4234-9BE5-BB21D750C19D}" destId="{14F9C8C2-4322-496D-B894-E7DD9B3D5F0C}" srcOrd="1" destOrd="0" presId="urn:microsoft.com/office/officeart/2005/8/layout/hList1"/>
    <dgm:cxn modelId="{14786A20-E94F-4F39-A05B-BBEA8C9C153C}" type="presParOf" srcId="{EFE2C48E-3DF1-4F1B-A5D9-07996F5EEAC7}" destId="{ECF930C0-CD88-475E-A152-3A34F5D531B0}" srcOrd="3" destOrd="0" presId="urn:microsoft.com/office/officeart/2005/8/layout/hList1"/>
    <dgm:cxn modelId="{558E4275-ECC0-4C31-A17B-E7A16525D34D}" type="presParOf" srcId="{EFE2C48E-3DF1-4F1B-A5D9-07996F5EEAC7}" destId="{9DC4068C-449B-40DF-8C29-100681B4D903}" srcOrd="4" destOrd="0" presId="urn:microsoft.com/office/officeart/2005/8/layout/hList1"/>
    <dgm:cxn modelId="{04D1202D-5009-4E79-B12D-C8063DAB5114}" type="presParOf" srcId="{9DC4068C-449B-40DF-8C29-100681B4D903}" destId="{E5B1A87A-3345-4467-89C7-386CD76B4EA8}" srcOrd="0" destOrd="0" presId="urn:microsoft.com/office/officeart/2005/8/layout/hList1"/>
    <dgm:cxn modelId="{E350E082-250D-4BCA-A84D-2D03BE312B83}" type="presParOf" srcId="{9DC4068C-449B-40DF-8C29-100681B4D903}" destId="{18670EF4-E44B-4D71-95B1-A1CD91D29538}" srcOrd="1" destOrd="0" presId="urn:microsoft.com/office/officeart/2005/8/layout/hList1"/>
    <dgm:cxn modelId="{C1EDAF26-8F93-457C-B862-8082FA855378}" type="presParOf" srcId="{EFE2C48E-3DF1-4F1B-A5D9-07996F5EEAC7}" destId="{8AF79D8F-CAF3-40DB-8395-295B30C64522}" srcOrd="5" destOrd="0" presId="urn:microsoft.com/office/officeart/2005/8/layout/hList1"/>
    <dgm:cxn modelId="{A53B4582-A16D-4465-9F71-D418FDFD96F6}" type="presParOf" srcId="{EFE2C48E-3DF1-4F1B-A5D9-07996F5EEAC7}" destId="{3F6CC916-B023-4144-B4F5-368B1A263C21}" srcOrd="6" destOrd="0" presId="urn:microsoft.com/office/officeart/2005/8/layout/hList1"/>
    <dgm:cxn modelId="{46235F50-EB6F-4489-A662-F6AD9057DFAA}" type="presParOf" srcId="{3F6CC916-B023-4144-B4F5-368B1A263C21}" destId="{0BA00CFB-5550-4EEB-B457-069D1236B4FE}" srcOrd="0" destOrd="0" presId="urn:microsoft.com/office/officeart/2005/8/layout/hList1"/>
    <dgm:cxn modelId="{53CBE9D1-E6D6-4D41-8475-3FAA58ACBBD1}" type="presParOf" srcId="{3F6CC916-B023-4144-B4F5-368B1A263C21}" destId="{D5B86CBC-F64C-4C01-9F4B-77A34652E19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8AD026-5326-4A3E-A9F4-B2049A12D90B}">
      <dsp:nvSpPr>
        <dsp:cNvPr id="0" name=""/>
        <dsp:cNvSpPr/>
      </dsp:nvSpPr>
      <dsp:spPr>
        <a:xfrm>
          <a:off x="4421" y="8856"/>
          <a:ext cx="2658621" cy="10634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latin typeface="Arial" panose="020B0604020202020204" pitchFamily="34" charset="0"/>
              <a:cs typeface="Arial" panose="020B0604020202020204" pitchFamily="34" charset="0"/>
            </a:rPr>
            <a:t>Family Help </a:t>
          </a:r>
        </a:p>
      </dsp:txBody>
      <dsp:txXfrm>
        <a:off x="4421" y="8856"/>
        <a:ext cx="2658621" cy="1063448"/>
      </dsp:txXfrm>
    </dsp:sp>
    <dsp:sp modelId="{32CE9ECC-C785-4079-ABAD-0AE4E4CCC5A4}">
      <dsp:nvSpPr>
        <dsp:cNvPr id="0" name=""/>
        <dsp:cNvSpPr/>
      </dsp:nvSpPr>
      <dsp:spPr>
        <a:xfrm>
          <a:off x="4421" y="1072305"/>
          <a:ext cx="2658621" cy="202032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Establish locally based multi-disciplinary </a:t>
          </a:r>
          <a:r>
            <a:rPr lang="en-GB" sz="1200" b="1" kern="1200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Family Help teams </a:t>
          </a:r>
          <a:r>
            <a:rPr lang="en-GB" sz="1200" kern="1200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that work collaboratively with partners to provide intensive, non-stigmatising and effective support that is tailored to the needs of children and families</a:t>
          </a:r>
          <a:r>
            <a:rPr lang="en-GB" sz="900" kern="1200" dirty="0">
              <a:effectLst/>
              <a:latin typeface="Arial" panose="020B0604020202020204" pitchFamily="34" charset="0"/>
              <a:ea typeface="Times New Roman" panose="02020603050405020304" pitchFamily="18" charset="0"/>
            </a:rPr>
            <a:t>.</a:t>
          </a:r>
          <a:endParaRPr lang="en-GB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900" kern="1200" dirty="0">
            <a:effectLst/>
            <a:latin typeface="Times New Roman" panose="02020603050405020304" pitchFamily="18" charset="0"/>
            <a:ea typeface="Times New Roman" panose="02020603050405020304" pitchFamily="18" charset="0"/>
          </a:endParaRPr>
        </a:p>
      </dsp:txBody>
      <dsp:txXfrm>
        <a:off x="4421" y="1072305"/>
        <a:ext cx="2658621" cy="2020320"/>
      </dsp:txXfrm>
    </dsp:sp>
    <dsp:sp modelId="{2FE43B1A-AA53-441C-961B-7339EB6CF5F3}">
      <dsp:nvSpPr>
        <dsp:cNvPr id="0" name=""/>
        <dsp:cNvSpPr/>
      </dsp:nvSpPr>
      <dsp:spPr>
        <a:xfrm>
          <a:off x="3035250" y="8856"/>
          <a:ext cx="2658621" cy="1063448"/>
        </a:xfrm>
        <a:prstGeom prst="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Child Protection </a:t>
          </a:r>
        </a:p>
      </dsp:txBody>
      <dsp:txXfrm>
        <a:off x="3035250" y="8856"/>
        <a:ext cx="2658621" cy="1063448"/>
      </dsp:txXfrm>
    </dsp:sp>
    <dsp:sp modelId="{14F9C8C2-4322-496D-B894-E7DD9B3D5F0C}">
      <dsp:nvSpPr>
        <dsp:cNvPr id="0" name=""/>
        <dsp:cNvSpPr/>
      </dsp:nvSpPr>
      <dsp:spPr>
        <a:xfrm>
          <a:off x="3035250" y="1072305"/>
          <a:ext cx="2658621" cy="2020320"/>
        </a:xfrm>
        <a:prstGeom prst="rect">
          <a:avLst/>
        </a:prstGeom>
        <a:solidFill>
          <a:schemeClr val="accent5">
            <a:tint val="40000"/>
            <a:alpha val="90000"/>
            <a:hueOff val="-2246587"/>
            <a:satOff val="-7611"/>
            <a:lumOff val="-97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2246587"/>
              <a:satOff val="-7611"/>
              <a:lumOff val="-9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Establish a child protection response led by social workers with greater expertise and experience, working as part of a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dedicated and skilled multi-agency child protection team</a:t>
          </a: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. The child protection lead practitioners will work alongside Family Help to protect children who are suffering or likely to suffer significant harm. </a:t>
          </a:r>
        </a:p>
      </dsp:txBody>
      <dsp:txXfrm>
        <a:off x="3035250" y="1072305"/>
        <a:ext cx="2658621" cy="2020320"/>
      </dsp:txXfrm>
    </dsp:sp>
    <dsp:sp modelId="{E5B1A87A-3345-4467-89C7-386CD76B4EA8}">
      <dsp:nvSpPr>
        <dsp:cNvPr id="0" name=""/>
        <dsp:cNvSpPr/>
      </dsp:nvSpPr>
      <dsp:spPr>
        <a:xfrm>
          <a:off x="6066079" y="8856"/>
          <a:ext cx="2658621" cy="1063448"/>
        </a:xfrm>
        <a:prstGeom prst="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latin typeface="Arial" panose="020B0604020202020204" pitchFamily="34" charset="0"/>
              <a:cs typeface="Arial" panose="020B0604020202020204" pitchFamily="34" charset="0"/>
            </a:rPr>
            <a:t>Family Networks </a:t>
          </a:r>
        </a:p>
      </dsp:txBody>
      <dsp:txXfrm>
        <a:off x="6066079" y="8856"/>
        <a:ext cx="2658621" cy="1063448"/>
      </dsp:txXfrm>
    </dsp:sp>
    <dsp:sp modelId="{18670EF4-E44B-4D71-95B1-A1CD91D29538}">
      <dsp:nvSpPr>
        <dsp:cNvPr id="0" name=""/>
        <dsp:cNvSpPr/>
      </dsp:nvSpPr>
      <dsp:spPr>
        <a:xfrm>
          <a:off x="6066079" y="1072305"/>
          <a:ext cx="2658621" cy="2020320"/>
        </a:xfrm>
        <a:prstGeom prst="rect">
          <a:avLst/>
        </a:prstGeom>
        <a:solidFill>
          <a:schemeClr val="accent5">
            <a:tint val="40000"/>
            <a:alpha val="90000"/>
            <a:hueOff val="-4493175"/>
            <a:satOff val="-15221"/>
            <a:lumOff val="-195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4493175"/>
              <a:satOff val="-15221"/>
              <a:lumOff val="-19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Participating local areas will make greater use of family networks, with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earlier use of family group decision-making t</a:t>
          </a: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hroughout Family Help and child protection systems, facilitated by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targeted funding </a:t>
          </a: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to enable more children to live at home or support a transition into kinship care. 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000" kern="1200" dirty="0"/>
        </a:p>
      </dsp:txBody>
      <dsp:txXfrm>
        <a:off x="6066079" y="1072305"/>
        <a:ext cx="2658621" cy="2020320"/>
      </dsp:txXfrm>
    </dsp:sp>
    <dsp:sp modelId="{0BA00CFB-5550-4EEB-B457-069D1236B4FE}">
      <dsp:nvSpPr>
        <dsp:cNvPr id="0" name=""/>
        <dsp:cNvSpPr/>
      </dsp:nvSpPr>
      <dsp:spPr>
        <a:xfrm>
          <a:off x="9096908" y="8856"/>
          <a:ext cx="2658621" cy="1063448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latin typeface="Arial" panose="020B0604020202020204" pitchFamily="34" charset="0"/>
              <a:cs typeface="Arial" panose="020B0604020202020204" pitchFamily="34" charset="0"/>
            </a:rPr>
            <a:t>Safeguarding Partners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Vicky Bowles</a:t>
          </a:r>
        </a:p>
      </dsp:txBody>
      <dsp:txXfrm>
        <a:off x="9096908" y="8856"/>
        <a:ext cx="2658621" cy="1063448"/>
      </dsp:txXfrm>
    </dsp:sp>
    <dsp:sp modelId="{D5B86CBC-F64C-4C01-9F4B-77A34652E199}">
      <dsp:nvSpPr>
        <dsp:cNvPr id="0" name=""/>
        <dsp:cNvSpPr/>
      </dsp:nvSpPr>
      <dsp:spPr>
        <a:xfrm>
          <a:off x="9096908" y="1072305"/>
          <a:ext cx="2658621" cy="2020320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Explore changes to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how safeguarding partners operate with clear roles and responsibilities </a:t>
          </a: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for statutory safeguarding partners at both a strategic and operational level, and with an increased and possibly statutory role for education. </a:t>
          </a:r>
        </a:p>
      </dsp:txBody>
      <dsp:txXfrm>
        <a:off x="9096908" y="1072305"/>
        <a:ext cx="2658621" cy="2020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4F3F5-E2DA-92AA-107F-6A91106CE7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6830CB-B7ED-7482-31F5-0D946809C6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5B393-6F94-EE65-E52B-2A7325AB7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B154B-C27B-79E5-0C52-078CCBCDC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CCF90-EC69-1252-0BAB-4702B3E15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87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CFBAB-FFC9-B1CF-48DA-1238833A8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348B7A-C1AA-8DA1-1DF1-0361BD7BDE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12600-9A8C-7533-2330-1288BF208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953C2-D13A-28C2-C9D1-D11655306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7D105-55A6-D773-DDB0-D46887775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798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E10168-E304-F6EA-F334-D340C6885E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96D817-439C-C662-2401-1B4DF5C17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2D15C-A6A4-833E-43E6-F0C5ED814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527EC-37E0-71ED-D8DE-868899020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000D8-822C-DAF8-0BF6-87BDCA92C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01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19719-1496-5A9A-83C5-41BC08320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6B1AB-06E1-B2EF-3D2A-88AC24751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84D98-8F50-F703-A7D0-B804B47C0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844E9-9A28-C822-EC67-BC4F7F26D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F0406-429E-C356-AD2E-E09760CA3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1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72998-2270-A005-DF4D-4C30BCDA1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ACE51-6578-D12B-0636-2ECD351C5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BF90D-B330-0CAA-BF80-63E533784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4FCFF-411E-44C5-C6D9-61BFCD1F1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03F2A-D55C-2543-B489-461B44B07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36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11884-179B-0D9C-BEA6-4F98BEED8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21343-8AA7-D343-218A-C99309835B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548536-4F9E-01F0-06C9-6E02C5100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652850-C3A7-746C-97A0-9019B3142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A0D210-13D8-83F1-BA3D-09C08F2D1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768FA-C564-7EA5-A29C-7421440EC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79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409EF-06F7-936C-F66C-E6998DFDA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B9DCD-49AC-95E7-D9B7-222E9C819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00B02C-546E-2828-4449-D2FCB0820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975863-369A-32E8-F189-EE8E989C63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36A509-833B-0CCA-F272-275F42CFAA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A8CF00-B88D-3062-015B-CCC19ACB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6A24F7-489A-9162-4504-3C95E5A9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7BAD17-69D0-12D9-0AD5-71572D4D9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628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EEC40-C6C9-693F-8E38-DF5B8B9C2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135C7A-A4B3-0D90-C38F-88D510236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8348C-775C-0314-DF74-C879FAF2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8BA616-0710-9DDE-72CE-20F38D1A7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66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9DFFFA-B2CE-0578-F333-F8D75AA76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62E831-C60C-8A50-98CB-0ABBF7730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A3829-4C87-E61B-7FFF-68495690D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25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1C8E5-09B2-6786-1984-BF1EA7B3B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5A1AC-7856-3832-A015-C98C4AAC1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7D094-6A18-A98D-605C-851C3872B1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0380D1-08CF-1439-1144-5B9CDF855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A1AF9-1E29-18DB-D6E1-3C48AECF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1F8B08-90E0-6FA9-CB71-48185D449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631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810C8-DED8-F9EC-22E2-9319F5BF0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7DBF7-FCF5-875B-4DE6-4AF9F4371B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218E3-9207-F608-D754-C83692CE2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854B28-A8B5-4D0D-0FEF-5D34E2E64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8050A-2769-FAFB-66DA-E4EE3760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E8404-8C24-72A8-5505-30E52302E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581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95EE8B-667C-FC71-7886-CFB630A7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A2C87-81BE-148B-8F4A-C979C86C0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A8E79-58B2-53F1-A582-0899C3E3F2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4B7DC-80C7-43E3-A6AC-4BD861354316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9CA4F-A2D3-FE8D-6F3D-C47D16FBA7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F1637-AADD-0826-CF8D-9DC999F8B6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F937F-4C97-4424-AC0E-6B6A0DEED11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EFC62B-B01C-7BB3-8840-6269D670400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0" y="0"/>
            <a:ext cx="2965450" cy="2133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400">
                <a:solidFill>
                  <a:srgbClr val="0078D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Sensitivity: NOT PROTECTIVELY MARKED</a:t>
            </a:r>
          </a:p>
        </p:txBody>
      </p:sp>
    </p:spTree>
    <p:extLst>
      <p:ext uri="{BB962C8B-B14F-4D97-AF65-F5344CB8AC3E}">
        <p14:creationId xmlns:p14="http://schemas.microsoft.com/office/powerpoint/2010/main" val="214475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Left-Right 2">
            <a:extLst>
              <a:ext uri="{FF2B5EF4-FFF2-40B4-BE49-F238E27FC236}">
                <a16:creationId xmlns:a16="http://schemas.microsoft.com/office/drawing/2014/main" id="{88C8C8F1-B7EE-EF25-8D69-8433B95A47F1}"/>
              </a:ext>
            </a:extLst>
          </p:cNvPr>
          <p:cNvSpPr/>
          <p:nvPr/>
        </p:nvSpPr>
        <p:spPr>
          <a:xfrm>
            <a:off x="0" y="2299317"/>
            <a:ext cx="12191997" cy="15092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898E65-BACA-01B4-1283-667EA39F2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106" y="-59785"/>
            <a:ext cx="11620870" cy="877749"/>
          </a:xfrm>
        </p:spPr>
        <p:txBody>
          <a:bodyPr>
            <a:norm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Families First for Children Pathfinder </a:t>
            </a:r>
            <a:b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Four key reform strands delivered through a whole system transformation programme.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Delivered through eight project workstreams and leads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045BB1-880A-56D1-7EBE-39D3989FBDE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6024" y="720005"/>
          <a:ext cx="11759952" cy="3101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4731481-98CB-E4B0-FD24-4E46A20E65F7}"/>
              </a:ext>
            </a:extLst>
          </p:cNvPr>
          <p:cNvGraphicFramePr>
            <a:graphicFrameLocks noGrp="1"/>
          </p:cNvGraphicFramePr>
          <p:nvPr/>
        </p:nvGraphicFramePr>
        <p:xfrm>
          <a:off x="146482" y="3992880"/>
          <a:ext cx="11891638" cy="28651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945066">
                  <a:extLst>
                    <a:ext uri="{9D8B030D-6E8A-4147-A177-3AD203B41FA5}">
                      <a16:colId xmlns:a16="http://schemas.microsoft.com/office/drawing/2014/main" val="2018280387"/>
                    </a:ext>
                  </a:extLst>
                </a:gridCol>
                <a:gridCol w="3134075">
                  <a:extLst>
                    <a:ext uri="{9D8B030D-6E8A-4147-A177-3AD203B41FA5}">
                      <a16:colId xmlns:a16="http://schemas.microsoft.com/office/drawing/2014/main" val="1309757052"/>
                    </a:ext>
                  </a:extLst>
                </a:gridCol>
                <a:gridCol w="2830306">
                  <a:extLst>
                    <a:ext uri="{9D8B030D-6E8A-4147-A177-3AD203B41FA5}">
                      <a16:colId xmlns:a16="http://schemas.microsoft.com/office/drawing/2014/main" val="4074974709"/>
                    </a:ext>
                  </a:extLst>
                </a:gridCol>
                <a:gridCol w="2982191">
                  <a:extLst>
                    <a:ext uri="{9D8B030D-6E8A-4147-A177-3AD203B41FA5}">
                      <a16:colId xmlns:a16="http://schemas.microsoft.com/office/drawing/2014/main" val="4100775173"/>
                    </a:ext>
                  </a:extLst>
                </a:gridCol>
              </a:tblGrid>
              <a:tr h="105531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Co-production</a:t>
                      </a:r>
                    </a:p>
                    <a:p>
                      <a:pPr algn="ctr"/>
                      <a:r>
                        <a:rPr lang="en-GB" sz="18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Alice Vickers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Arial"/>
                          <a:cs typeface="Arial"/>
                        </a:rPr>
                        <a:t>Data &amp; Analytics &amp; Digital &amp; IT</a:t>
                      </a:r>
                    </a:p>
                    <a:p>
                      <a:pPr algn="ctr"/>
                      <a:r>
                        <a:rPr lang="en-GB" sz="18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James Amphlett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Compliance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Finance, Information Governance &amp; Communications </a:t>
                      </a:r>
                    </a:p>
                    <a:p>
                      <a:pPr algn="ctr"/>
                      <a:r>
                        <a:rPr lang="en-GB" sz="18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James Barlow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Workforce Development &amp; Human Resources </a:t>
                      </a:r>
                    </a:p>
                    <a:p>
                      <a:pPr algn="ctr"/>
                      <a:r>
                        <a:rPr lang="en-GB" sz="18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Jenny Rogers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396594"/>
                  </a:ext>
                </a:extLst>
              </a:tr>
              <a:tr h="1534519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Ensure views and voices of a diverse range of Children &amp; Young people, Parents &amp; Staff are represented and responded to in the service design and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data and evidence to undertake self-assessment of current local delivery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 and agree shared set of measures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Ensure that case management systems are accessible to and shared with all partners working with families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Ensure inclusivity and outputs are financially monitored and compliant.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 a shared practice framework, underpinned by a clear workforce development plan.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Recruit/second/establish a sufficient, dedicated, appropriately trained and diverse workforce spanning Family Help, child protection and wider partners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602240"/>
                  </a:ext>
                </a:extLst>
              </a:tr>
            </a:tbl>
          </a:graphicData>
        </a:graphic>
      </p:graphicFrame>
      <p:sp>
        <p:nvSpPr>
          <p:cNvPr id="24" name="Arrow: Quad 23">
            <a:extLst>
              <a:ext uri="{FF2B5EF4-FFF2-40B4-BE49-F238E27FC236}">
                <a16:creationId xmlns:a16="http://schemas.microsoft.com/office/drawing/2014/main" id="{B5A637B8-589B-68E6-3A23-F24FD3EA170E}"/>
              </a:ext>
            </a:extLst>
          </p:cNvPr>
          <p:cNvSpPr/>
          <p:nvPr/>
        </p:nvSpPr>
        <p:spPr>
          <a:xfrm>
            <a:off x="1364202" y="3629696"/>
            <a:ext cx="9463596" cy="426129"/>
          </a:xfrm>
          <a:prstGeom prst="quad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3DC7E6D-3589-925D-D9A9-30F484A07A9A}"/>
              </a:ext>
            </a:extLst>
          </p:cNvPr>
          <p:cNvCxnSpPr/>
          <p:nvPr/>
        </p:nvCxnSpPr>
        <p:spPr>
          <a:xfrm>
            <a:off x="2210540" y="3629696"/>
            <a:ext cx="0" cy="46750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C3CF2F8D-C78C-BC24-6E93-F5D0ABDE09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54280" y="3572099"/>
            <a:ext cx="164606" cy="62794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D4CFA2F-336A-7624-9FDE-90D03E6C63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40103" y="3528205"/>
            <a:ext cx="164606" cy="627942"/>
          </a:xfrm>
          <a:prstGeom prst="rect">
            <a:avLst/>
          </a:prstGeom>
        </p:spPr>
      </p:pic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8C8795E-B7C1-E02A-8E4B-82A350867B02}"/>
              </a:ext>
            </a:extLst>
          </p:cNvPr>
          <p:cNvCxnSpPr/>
          <p:nvPr/>
        </p:nvCxnSpPr>
        <p:spPr>
          <a:xfrm>
            <a:off x="10166412" y="3608422"/>
            <a:ext cx="0" cy="46750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064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33E8C832-9B6F-4C44-6612-09299E6D5C83}"/>
              </a:ext>
            </a:extLst>
          </p:cNvPr>
          <p:cNvGraphicFramePr>
            <a:graphicFrameLocks noGrp="1"/>
          </p:cNvGraphicFramePr>
          <p:nvPr/>
        </p:nvGraphicFramePr>
        <p:xfrm>
          <a:off x="781236" y="980378"/>
          <a:ext cx="10351362" cy="21640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536675">
                  <a:extLst>
                    <a:ext uri="{9D8B030D-6E8A-4147-A177-3AD203B41FA5}">
                      <a16:colId xmlns:a16="http://schemas.microsoft.com/office/drawing/2014/main" val="380699727"/>
                    </a:ext>
                  </a:extLst>
                </a:gridCol>
                <a:gridCol w="3814687">
                  <a:extLst>
                    <a:ext uri="{9D8B030D-6E8A-4147-A177-3AD203B41FA5}">
                      <a16:colId xmlns:a16="http://schemas.microsoft.com/office/drawing/2014/main" val="3990277311"/>
                    </a:ext>
                  </a:extLst>
                </a:gridCol>
              </a:tblGrid>
              <a:tr h="41774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FFCP</a:t>
                      </a: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Programme Board – Chair - Emma Bennett, Executive Director Families  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 Monthly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269003"/>
                  </a:ext>
                </a:extLst>
              </a:tr>
              <a:tr h="962927"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Alison Hinds – Deputy Director Social Care – SRO</a:t>
                      </a:r>
                    </a:p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Andrew Wolverson – Deputy Director Commissioning and Transformation</a:t>
                      </a:r>
                    </a:p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Brenda Wile – Deputy Director Education </a:t>
                      </a:r>
                    </a:p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Richard Fisher – Chief Superintendent – West Midlands Police </a:t>
                      </a:r>
                    </a:p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Sally Roberts – Chief Nursing Officer – Black Country Integrated Care Board </a:t>
                      </a:r>
                    </a:p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Denley – Director of Public Health </a:t>
                      </a:r>
                    </a:p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Sian Thomas – Partnership </a:t>
                      </a:r>
                      <a:r>
                        <a:rPr lang="en-GB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Dircetor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OneWolverhampton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NHS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Amanda McDonald - Audit Manager</a:t>
                      </a:r>
                    </a:p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Emma Cleary – Portfolio Manager </a:t>
                      </a:r>
                    </a:p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Lisa Preston - </a:t>
                      </a:r>
                      <a:r>
                        <a:rPr lang="en-GB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FFCP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Head of Service </a:t>
                      </a:r>
                    </a:p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Workstream Leads (as required)</a:t>
                      </a:r>
                    </a:p>
                    <a:p>
                      <a:pPr algn="l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Project Consultant/PMO Team </a:t>
                      </a:r>
                    </a:p>
                    <a:p>
                      <a:pPr algn="l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036669"/>
                  </a:ext>
                </a:extLst>
              </a:tr>
            </a:tbl>
          </a:graphicData>
        </a:graphic>
      </p:graphicFrame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723E1495-C9A2-B00A-7C3E-D2BAF00D6F14}"/>
              </a:ext>
            </a:extLst>
          </p:cNvPr>
          <p:cNvGraphicFramePr>
            <a:graphicFrameLocks noGrp="1"/>
          </p:cNvGraphicFramePr>
          <p:nvPr/>
        </p:nvGraphicFramePr>
        <p:xfrm>
          <a:off x="1730160" y="356119"/>
          <a:ext cx="8128000" cy="33528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908605433"/>
                    </a:ext>
                  </a:extLst>
                </a:gridCol>
              </a:tblGrid>
              <a:tr h="288979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Internal Governance &amp;  Partnership Arrangements </a:t>
                      </a:r>
                    </a:p>
                  </a:txBody>
                  <a:tcPr>
                    <a:solidFill>
                      <a:srgbClr val="823E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317124"/>
                  </a:ext>
                </a:extLst>
              </a:tr>
            </a:tbl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A3E8576-AD1F-CAE0-9525-0373E8B8BDD7}"/>
              </a:ext>
            </a:extLst>
          </p:cNvPr>
          <p:cNvCxnSpPr/>
          <p:nvPr/>
        </p:nvCxnSpPr>
        <p:spPr>
          <a:xfrm>
            <a:off x="3187084" y="682852"/>
            <a:ext cx="0" cy="2889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A88AA51-FD71-A408-7945-7AE4CFE17FDF}"/>
              </a:ext>
            </a:extLst>
          </p:cNvPr>
          <p:cNvCxnSpPr/>
          <p:nvPr/>
        </p:nvCxnSpPr>
        <p:spPr>
          <a:xfrm>
            <a:off x="3312851" y="3135480"/>
            <a:ext cx="0" cy="2889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170017A-3B73-3C8B-5629-0F616DDE9382}"/>
              </a:ext>
            </a:extLst>
          </p:cNvPr>
          <p:cNvCxnSpPr/>
          <p:nvPr/>
        </p:nvCxnSpPr>
        <p:spPr>
          <a:xfrm>
            <a:off x="5675791" y="682853"/>
            <a:ext cx="0" cy="2889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8A595E0-B7CE-1183-6A86-736EB5DA6165}"/>
              </a:ext>
            </a:extLst>
          </p:cNvPr>
          <p:cNvCxnSpPr/>
          <p:nvPr/>
        </p:nvCxnSpPr>
        <p:spPr>
          <a:xfrm>
            <a:off x="5533748" y="3119035"/>
            <a:ext cx="0" cy="2889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56F1020-393B-F50E-66E4-6C97D7484E93}"/>
              </a:ext>
            </a:extLst>
          </p:cNvPr>
          <p:cNvCxnSpPr/>
          <p:nvPr/>
        </p:nvCxnSpPr>
        <p:spPr>
          <a:xfrm>
            <a:off x="8396796" y="691399"/>
            <a:ext cx="0" cy="2889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7CE69EA-80C1-1501-3CC2-4EF2D54ACD5C}"/>
              </a:ext>
            </a:extLst>
          </p:cNvPr>
          <p:cNvCxnSpPr/>
          <p:nvPr/>
        </p:nvCxnSpPr>
        <p:spPr>
          <a:xfrm>
            <a:off x="8396796" y="3135480"/>
            <a:ext cx="0" cy="2889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6AECC3E-E362-E447-9E7C-4E9620EE6A63}"/>
              </a:ext>
            </a:extLst>
          </p:cNvPr>
          <p:cNvSpPr txBox="1"/>
          <p:nvPr/>
        </p:nvSpPr>
        <p:spPr>
          <a:xfrm>
            <a:off x="1730160" y="-40692"/>
            <a:ext cx="4477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FFCP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Programme structure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5DD2572-F45C-EC81-F58C-56AD26789B4A}"/>
              </a:ext>
            </a:extLst>
          </p:cNvPr>
          <p:cNvGraphicFramePr>
            <a:graphicFrameLocks noGrp="1"/>
          </p:cNvGraphicFramePr>
          <p:nvPr/>
        </p:nvGraphicFramePr>
        <p:xfrm>
          <a:off x="1606858" y="3429001"/>
          <a:ext cx="8347476" cy="175145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8347476">
                  <a:extLst>
                    <a:ext uri="{9D8B030D-6E8A-4147-A177-3AD203B41FA5}">
                      <a16:colId xmlns:a16="http://schemas.microsoft.com/office/drawing/2014/main" val="2736955375"/>
                    </a:ext>
                  </a:extLst>
                </a:gridCol>
              </a:tblGrid>
              <a:tr h="321922">
                <a:tc>
                  <a:txBody>
                    <a:bodyPr/>
                    <a:lstStyle/>
                    <a:p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FFCP</a:t>
                      </a: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Operational Steering Group – Chair Alison Hinds, Deputy Director Social Care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522738"/>
                  </a:ext>
                </a:extLst>
              </a:tr>
              <a:tr h="1202818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Heads of Service</a:t>
                      </a:r>
                    </a:p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Workstream Leads </a:t>
                      </a:r>
                    </a:p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Partners</a:t>
                      </a:r>
                    </a:p>
                    <a:p>
                      <a:pPr algn="ctr"/>
                      <a:r>
                        <a:rPr lang="en-GB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FFCP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Project Consultant/PMO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7077993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967605E7-E53F-2238-4CD8-39DE14DDDD25}"/>
              </a:ext>
            </a:extLst>
          </p:cNvPr>
          <p:cNvGraphicFramePr>
            <a:graphicFrameLocks noGrp="1"/>
          </p:cNvGraphicFramePr>
          <p:nvPr/>
        </p:nvGraphicFramePr>
        <p:xfrm>
          <a:off x="693938" y="5402642"/>
          <a:ext cx="10804123" cy="9499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0804123">
                  <a:extLst>
                    <a:ext uri="{9D8B030D-6E8A-4147-A177-3AD203B41FA5}">
                      <a16:colId xmlns:a16="http://schemas.microsoft.com/office/drawing/2014/main" val="69876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FFCP</a:t>
                      </a: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Delivery Team - </a:t>
                      </a:r>
                      <a:r>
                        <a:rPr lang="en-GB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FFCP</a:t>
                      </a: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Head of Service &amp; Rita Chohan – Project Consultant </a:t>
                      </a:r>
                    </a:p>
                    <a:p>
                      <a:pPr algn="ct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Advise, Steer &amp; Co-ordinate workstream activity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029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Workstream Leads &amp; Members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964667"/>
                  </a:ext>
                </a:extLst>
              </a:tr>
            </a:tbl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88B05CB-CBCC-D39B-0803-0DB126325210}"/>
              </a:ext>
            </a:extLst>
          </p:cNvPr>
          <p:cNvCxnSpPr/>
          <p:nvPr/>
        </p:nvCxnSpPr>
        <p:spPr>
          <a:xfrm>
            <a:off x="5956917" y="5143419"/>
            <a:ext cx="0" cy="2889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1A211C3-5F1E-8E0D-CC60-03F428C45D0E}"/>
              </a:ext>
            </a:extLst>
          </p:cNvPr>
          <p:cNvCxnSpPr/>
          <p:nvPr/>
        </p:nvCxnSpPr>
        <p:spPr>
          <a:xfrm>
            <a:off x="8396796" y="5143418"/>
            <a:ext cx="0" cy="2889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F1E1006-3902-DB09-6EF4-60E04DC9EB17}"/>
              </a:ext>
            </a:extLst>
          </p:cNvPr>
          <p:cNvCxnSpPr/>
          <p:nvPr/>
        </p:nvCxnSpPr>
        <p:spPr>
          <a:xfrm>
            <a:off x="3947112" y="5113663"/>
            <a:ext cx="0" cy="2889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0472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505</Words>
  <Application>Microsoft Office PowerPoint</Application>
  <PresentationFormat>Widescreen</PresentationFormat>
  <Paragraphs>52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Families First for Children Pathfinder  Four key reform strands delivered through a whole system transformation programme.  Delivered through eight project workstreams and leads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Families First for Children Pathfinder  Four key reform strands delivered through a whole system transformation programme.  Delivered through eight project workstreams and leads</dc:title>
  <dc:creator>Lisa Preston</dc:creator>
  <cp:lastModifiedBy>Gaynor Brettle-Perry</cp:lastModifiedBy>
  <cp:revision>1</cp:revision>
  <dcterms:created xsi:type="dcterms:W3CDTF">2023-08-17T15:09:51Z</dcterms:created>
  <dcterms:modified xsi:type="dcterms:W3CDTF">2023-09-05T09:02:46Z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ecd50cc-2c40-46b1-afeb-8ba3ab2e9370_Enabled">
    <vt:lpwstr>true</vt:lpwstr>
  </property>
  <property fmtid="{D5CDD505-2E9C-101B-9397-08002B2CF9AE}" pid="3" name="MSIP_Label_1ecd50cc-2c40-46b1-afeb-8ba3ab2e9370_SetDate">
    <vt:lpwstr>2023-08-17T15:11:39Z</vt:lpwstr>
  </property>
  <property fmtid="{D5CDD505-2E9C-101B-9397-08002B2CF9AE}" pid="4" name="MSIP_Label_1ecd50cc-2c40-46b1-afeb-8ba3ab2e9370_Method">
    <vt:lpwstr>Privileged</vt:lpwstr>
  </property>
  <property fmtid="{D5CDD505-2E9C-101B-9397-08002B2CF9AE}" pid="5" name="MSIP_Label_1ecd50cc-2c40-46b1-afeb-8ba3ab2e9370_Name">
    <vt:lpwstr>1ecd50cc-2c40-46b1-afeb-8ba3ab2e9370</vt:lpwstr>
  </property>
  <property fmtid="{D5CDD505-2E9C-101B-9397-08002B2CF9AE}" pid="6" name="MSIP_Label_1ecd50cc-2c40-46b1-afeb-8ba3ab2e9370_SiteId">
    <vt:lpwstr>07ebc6c3-7074-4387-a625-b9d918ba4a97</vt:lpwstr>
  </property>
  <property fmtid="{D5CDD505-2E9C-101B-9397-08002B2CF9AE}" pid="7" name="MSIP_Label_1ecd50cc-2c40-46b1-afeb-8ba3ab2e9370_ActionId">
    <vt:lpwstr>4643bc4a-50f1-41c2-af73-a33d198d0f2b</vt:lpwstr>
  </property>
  <property fmtid="{D5CDD505-2E9C-101B-9397-08002B2CF9AE}" pid="8" name="MSIP_Label_1ecd50cc-2c40-46b1-afeb-8ba3ab2e9370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Sensitivity: NOT PROTECTIVELY MARKED</vt:lpwstr>
  </property>
</Properties>
</file>