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20"/>
  </p:notesMasterIdLst>
  <p:sldIdLst>
    <p:sldId id="258" r:id="rId5"/>
    <p:sldId id="299" r:id="rId6"/>
    <p:sldId id="305" r:id="rId7"/>
    <p:sldId id="285" r:id="rId8"/>
    <p:sldId id="300" r:id="rId9"/>
    <p:sldId id="309" r:id="rId10"/>
    <p:sldId id="317" r:id="rId11"/>
    <p:sldId id="304" r:id="rId12"/>
    <p:sldId id="259" r:id="rId13"/>
    <p:sldId id="294" r:id="rId14"/>
    <p:sldId id="256" r:id="rId15"/>
    <p:sldId id="260" r:id="rId16"/>
    <p:sldId id="308" r:id="rId17"/>
    <p:sldId id="261" r:id="rId18"/>
    <p:sldId id="30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21D376-7C10-69DB-68B9-02194F1987C5}" name="Anna Tinkler" initials="AT" userId="S::Anna.Tinkler@mountainhealthcare.co.uk::75300aaa-d756-49a0-95d8-79c63b9021f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lena" initials="e" lastIdx="21" clrIdx="0">
    <p:extLst>
      <p:ext uri="{19B8F6BF-5375-455C-9EA6-DF929625EA0E}">
        <p15:presenceInfo xmlns:p15="http://schemas.microsoft.com/office/powerpoint/2012/main" userId="S::elena.king1@england.nhs.uk::0f764c0d-fb64-4a92-bded-a796c267ab64" providerId="AD"/>
      </p:ext>
    </p:extLst>
  </p:cmAuthor>
  <p:cmAuthor id="2" name="Emma Campbell" initials="EC" lastIdx="6" clrIdx="1">
    <p:extLst>
      <p:ext uri="{19B8F6BF-5375-455C-9EA6-DF929625EA0E}">
        <p15:presenceInfo xmlns:p15="http://schemas.microsoft.com/office/powerpoint/2012/main" userId="Emma Campbell" providerId="None"/>
      </p:ext>
    </p:extLst>
  </p:cmAuthor>
  <p:cmAuthor id="3" name="Yazmin Cope" initials="YC" lastIdx="1" clrIdx="2">
    <p:extLst>
      <p:ext uri="{19B8F6BF-5375-455C-9EA6-DF929625EA0E}">
        <p15:presenceInfo xmlns:p15="http://schemas.microsoft.com/office/powerpoint/2012/main" userId="S::yazmin.cope@england.nhs.uk::736ec7d7-52c5-4894-af0e-988f1918c57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845198-5FE9-45B2-A5C1-517B7AA8B2DA}" v="62" dt="2024-10-16T14:12:58.0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93135" autoAdjust="0"/>
  </p:normalViewPr>
  <p:slideViewPr>
    <p:cSldViewPr snapToGrid="0" snapToObjects="1">
      <p:cViewPr varScale="1">
        <p:scale>
          <a:sx n="87" d="100"/>
          <a:sy n="87" d="100"/>
        </p:scale>
        <p:origin x="28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F9CEF3-72C4-4B38-A2B5-6C18849ACF07}"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190F19D9-62BD-4AA9-8C1B-703A9F84A9BE}">
      <dgm:prSet custT="1"/>
      <dgm:spPr/>
      <dgm:t>
        <a:bodyPr/>
        <a:lstStyle/>
        <a:p>
          <a:pPr algn="ctr"/>
          <a:r>
            <a:rPr lang="en-GB" sz="1400" b="1" dirty="0">
              <a:solidFill>
                <a:schemeClr val="tx1"/>
              </a:solidFill>
              <a:latin typeface="Arial" panose="020B0604020202020204" pitchFamily="34" charset="0"/>
              <a:cs typeface="Arial" panose="020B0604020202020204" pitchFamily="34" charset="0"/>
            </a:rPr>
            <a:t>West Midlands CYPSARS offers 24/7 access to specialist advice, holistic assessment, medical care &amp; forensic examination for children and young people in the West Midlands, aged up to 18 years, who have experienced recent or non-recent sexual abuse. </a:t>
          </a:r>
          <a:endParaRPr lang="en-US" sz="1400" b="1" dirty="0">
            <a:solidFill>
              <a:schemeClr val="tx1"/>
            </a:solidFill>
            <a:latin typeface="Arial" panose="020B0604020202020204" pitchFamily="34" charset="0"/>
            <a:cs typeface="Arial" panose="020B0604020202020204" pitchFamily="34" charset="0"/>
          </a:endParaRPr>
        </a:p>
      </dgm:t>
    </dgm:pt>
    <dgm:pt modelId="{025DEC71-2BE9-4A44-A4A3-214C2F756FAE}" type="parTrans" cxnId="{89EE57F2-D3F6-44AA-8A5B-564ED57B1FFB}">
      <dgm:prSet/>
      <dgm:spPr/>
      <dgm:t>
        <a:bodyPr/>
        <a:lstStyle/>
        <a:p>
          <a:endParaRPr lang="en-US"/>
        </a:p>
      </dgm:t>
    </dgm:pt>
    <dgm:pt modelId="{0AE4E515-C10D-4DAB-B4A3-49D6B7E8CD84}" type="sibTrans" cxnId="{89EE57F2-D3F6-44AA-8A5B-564ED57B1FFB}">
      <dgm:prSet/>
      <dgm:spPr/>
      <dgm:t>
        <a:bodyPr/>
        <a:lstStyle/>
        <a:p>
          <a:endParaRPr lang="en-US"/>
        </a:p>
      </dgm:t>
    </dgm:pt>
    <dgm:pt modelId="{9155C8E9-4D8A-4326-BD99-8153CEEA226B}">
      <dgm:prSet/>
      <dgm:spPr/>
      <dgm:t>
        <a:bodyPr/>
        <a:lstStyle/>
        <a:p>
          <a:pPr algn="ctr"/>
          <a:r>
            <a:rPr lang="en-GB" b="1" dirty="0">
              <a:solidFill>
                <a:schemeClr val="tx1"/>
              </a:solidFill>
              <a:latin typeface="Arial" panose="020B0604020202020204" pitchFamily="34" charset="0"/>
              <a:cs typeface="Arial" panose="020B0604020202020204" pitchFamily="34" charset="0"/>
            </a:rPr>
            <a:t>We also support young adults up to 25 years that present with complex/ additional needs.</a:t>
          </a:r>
          <a:endParaRPr lang="en-US" b="1" dirty="0">
            <a:solidFill>
              <a:schemeClr val="tx1"/>
            </a:solidFill>
            <a:latin typeface="Arial" panose="020B0604020202020204" pitchFamily="34" charset="0"/>
            <a:cs typeface="Arial" panose="020B0604020202020204" pitchFamily="34" charset="0"/>
          </a:endParaRPr>
        </a:p>
      </dgm:t>
    </dgm:pt>
    <dgm:pt modelId="{99E5D205-6E75-4242-A341-6A2203F57EE9}" type="parTrans" cxnId="{7A8E5FA1-F6D1-4506-9D04-123BDF2CA6B4}">
      <dgm:prSet/>
      <dgm:spPr/>
      <dgm:t>
        <a:bodyPr/>
        <a:lstStyle/>
        <a:p>
          <a:endParaRPr lang="en-US"/>
        </a:p>
      </dgm:t>
    </dgm:pt>
    <dgm:pt modelId="{FA1FAD9C-57E8-4C40-A3B6-8D3EBBFB786B}" type="sibTrans" cxnId="{7A8E5FA1-F6D1-4506-9D04-123BDF2CA6B4}">
      <dgm:prSet/>
      <dgm:spPr/>
      <dgm:t>
        <a:bodyPr/>
        <a:lstStyle/>
        <a:p>
          <a:endParaRPr lang="en-US"/>
        </a:p>
      </dgm:t>
    </dgm:pt>
    <dgm:pt modelId="{E5A48170-8E9E-4656-BA4A-D2BBAB9D184D}">
      <dgm:prSet/>
      <dgm:spPr/>
      <dgm:t>
        <a:bodyPr/>
        <a:lstStyle/>
        <a:p>
          <a:pPr algn="ctr"/>
          <a:r>
            <a:rPr lang="en-GB" b="1" dirty="0">
              <a:solidFill>
                <a:schemeClr val="tx1"/>
              </a:solidFill>
              <a:latin typeface="Arial" panose="020B0604020202020204" pitchFamily="34" charset="0"/>
              <a:cs typeface="Arial" panose="020B0604020202020204" pitchFamily="34" charset="0"/>
            </a:rPr>
            <a:t>We operate a central (Acute) clinic, as well as (Non-Recent) clinics located across the West Midlands region.</a:t>
          </a:r>
          <a:endParaRPr lang="en-US" b="1" dirty="0">
            <a:solidFill>
              <a:schemeClr val="tx1"/>
            </a:solidFill>
            <a:latin typeface="Arial" panose="020B0604020202020204" pitchFamily="34" charset="0"/>
            <a:cs typeface="Arial" panose="020B0604020202020204" pitchFamily="34" charset="0"/>
          </a:endParaRPr>
        </a:p>
      </dgm:t>
    </dgm:pt>
    <dgm:pt modelId="{0745C5EB-F630-4DE9-88B9-C639D9B8E238}" type="parTrans" cxnId="{1672AE67-E3FA-4C2A-9F45-5E23E0466B71}">
      <dgm:prSet/>
      <dgm:spPr/>
      <dgm:t>
        <a:bodyPr/>
        <a:lstStyle/>
        <a:p>
          <a:endParaRPr lang="en-US"/>
        </a:p>
      </dgm:t>
    </dgm:pt>
    <dgm:pt modelId="{D159F244-6FC4-466F-A50A-BC3BB16DA484}" type="sibTrans" cxnId="{1672AE67-E3FA-4C2A-9F45-5E23E0466B71}">
      <dgm:prSet/>
      <dgm:spPr/>
      <dgm:t>
        <a:bodyPr/>
        <a:lstStyle/>
        <a:p>
          <a:endParaRPr lang="en-US"/>
        </a:p>
      </dgm:t>
    </dgm:pt>
    <dgm:pt modelId="{5C989CB3-BBC5-4F9A-AF45-350F3300115D}">
      <dgm:prSet/>
      <dgm:spPr/>
      <dgm:t>
        <a:bodyPr/>
        <a:lstStyle/>
        <a:p>
          <a:pPr algn="ctr"/>
          <a:r>
            <a:rPr lang="en-GB" b="1" dirty="0">
              <a:solidFill>
                <a:schemeClr val="tx1"/>
              </a:solidFill>
              <a:latin typeface="Arial" panose="020B0604020202020204" pitchFamily="34" charset="0"/>
              <a:cs typeface="Arial" panose="020B0604020202020204" pitchFamily="34" charset="0"/>
            </a:rPr>
            <a:t>We deliver our service collaboratively with various agencies across the region, this includes 14 Local Authorities,  4 Police Force areas and 6 Integrated Care Systems (ICS)</a:t>
          </a:r>
          <a:endParaRPr lang="en-US" b="1" dirty="0">
            <a:solidFill>
              <a:schemeClr val="tx1"/>
            </a:solidFill>
            <a:latin typeface="Arial" panose="020B0604020202020204" pitchFamily="34" charset="0"/>
            <a:cs typeface="Arial" panose="020B0604020202020204" pitchFamily="34" charset="0"/>
          </a:endParaRPr>
        </a:p>
      </dgm:t>
    </dgm:pt>
    <dgm:pt modelId="{3BBF7AC7-F19B-4967-8C1D-25D177063AE0}" type="parTrans" cxnId="{EB11A706-4326-4C28-AD81-C4F6FD5C540F}">
      <dgm:prSet/>
      <dgm:spPr/>
      <dgm:t>
        <a:bodyPr/>
        <a:lstStyle/>
        <a:p>
          <a:endParaRPr lang="en-US"/>
        </a:p>
      </dgm:t>
    </dgm:pt>
    <dgm:pt modelId="{085CFDC2-6B73-4E23-8DC9-91D27C71C419}" type="sibTrans" cxnId="{EB11A706-4326-4C28-AD81-C4F6FD5C540F}">
      <dgm:prSet/>
      <dgm:spPr/>
      <dgm:t>
        <a:bodyPr/>
        <a:lstStyle/>
        <a:p>
          <a:endParaRPr lang="en-US"/>
        </a:p>
      </dgm:t>
    </dgm:pt>
    <dgm:pt modelId="{DD44D0B7-0948-4692-9DA2-2C927AB1A625}">
      <dgm:prSet/>
      <dgm:spPr/>
      <dgm:t>
        <a:bodyPr/>
        <a:lstStyle/>
        <a:p>
          <a:pPr algn="ctr"/>
          <a:r>
            <a:rPr lang="en-GB" b="1" dirty="0">
              <a:solidFill>
                <a:schemeClr val="tx1"/>
              </a:solidFill>
              <a:latin typeface="Arial" panose="020B0604020202020204" pitchFamily="34" charset="0"/>
              <a:cs typeface="Arial" panose="020B0604020202020204" pitchFamily="34" charset="0"/>
            </a:rPr>
            <a:t>Our single point of contact; 24/7 is Mountain Healthcare’s Pathway Support Service (PSS):- </a:t>
          </a:r>
          <a:endParaRPr lang="en-US" b="1" dirty="0">
            <a:solidFill>
              <a:schemeClr val="tx1"/>
            </a:solidFill>
            <a:latin typeface="Arial" panose="020B0604020202020204" pitchFamily="34" charset="0"/>
            <a:cs typeface="Arial" panose="020B0604020202020204" pitchFamily="34" charset="0"/>
          </a:endParaRPr>
        </a:p>
      </dgm:t>
    </dgm:pt>
    <dgm:pt modelId="{5064D1BE-CF5B-492C-B863-AD8E7BA55397}" type="parTrans" cxnId="{08E2BC5A-FE67-48FC-A641-116E276C03CF}">
      <dgm:prSet/>
      <dgm:spPr/>
      <dgm:t>
        <a:bodyPr/>
        <a:lstStyle/>
        <a:p>
          <a:endParaRPr lang="en-US"/>
        </a:p>
      </dgm:t>
    </dgm:pt>
    <dgm:pt modelId="{3369FAC8-3754-4FA0-B520-A5B4D881B311}" type="sibTrans" cxnId="{08E2BC5A-FE67-48FC-A641-116E276C03CF}">
      <dgm:prSet/>
      <dgm:spPr/>
      <dgm:t>
        <a:bodyPr/>
        <a:lstStyle/>
        <a:p>
          <a:endParaRPr lang="en-US"/>
        </a:p>
      </dgm:t>
    </dgm:pt>
    <dgm:pt modelId="{40892060-9249-46C8-ACF8-1CE612E2A2FF}">
      <dgm:prSet custT="1"/>
      <dgm:spPr/>
      <dgm:t>
        <a:bodyPr/>
        <a:lstStyle/>
        <a:p>
          <a:pPr algn="ctr"/>
          <a:r>
            <a:rPr lang="en-GB" sz="2400" b="1" dirty="0">
              <a:latin typeface="Arial" panose="020B0604020202020204" pitchFamily="34" charset="0"/>
              <a:cs typeface="Arial" panose="020B0604020202020204" pitchFamily="34" charset="0"/>
            </a:rPr>
            <a:t>0808 196 2340 </a:t>
          </a:r>
          <a:endParaRPr lang="en-US" sz="2400" b="1" dirty="0">
            <a:latin typeface="Arial" panose="020B0604020202020204" pitchFamily="34" charset="0"/>
            <a:cs typeface="Arial" panose="020B0604020202020204" pitchFamily="34" charset="0"/>
          </a:endParaRPr>
        </a:p>
      </dgm:t>
    </dgm:pt>
    <dgm:pt modelId="{59674B3A-5D9A-409B-A7B1-FDC22CACBF4E}" type="parTrans" cxnId="{5096C61D-8F71-4AEF-AEE1-3DBC5E1CEB84}">
      <dgm:prSet/>
      <dgm:spPr/>
      <dgm:t>
        <a:bodyPr/>
        <a:lstStyle/>
        <a:p>
          <a:endParaRPr lang="en-US"/>
        </a:p>
      </dgm:t>
    </dgm:pt>
    <dgm:pt modelId="{413FD7DA-1B02-4C27-B445-E732CFFD7576}" type="sibTrans" cxnId="{5096C61D-8F71-4AEF-AEE1-3DBC5E1CEB84}">
      <dgm:prSet/>
      <dgm:spPr/>
      <dgm:t>
        <a:bodyPr/>
        <a:lstStyle/>
        <a:p>
          <a:endParaRPr lang="en-US"/>
        </a:p>
      </dgm:t>
    </dgm:pt>
    <dgm:pt modelId="{7E12CB8B-AAE1-4A47-9E23-9BBBB3AC77FC}" type="pres">
      <dgm:prSet presAssocID="{BBF9CEF3-72C4-4B38-A2B5-6C18849ACF07}" presName="linear" presStyleCnt="0">
        <dgm:presLayoutVars>
          <dgm:animLvl val="lvl"/>
          <dgm:resizeHandles val="exact"/>
        </dgm:presLayoutVars>
      </dgm:prSet>
      <dgm:spPr/>
    </dgm:pt>
    <dgm:pt modelId="{A122C1DE-AB28-4046-8684-71A4F059B8BC}" type="pres">
      <dgm:prSet presAssocID="{190F19D9-62BD-4AA9-8C1B-703A9F84A9BE}" presName="parentText" presStyleLbl="node1" presStyleIdx="0" presStyleCnt="6" custLinFactNeighborX="-415">
        <dgm:presLayoutVars>
          <dgm:chMax val="0"/>
          <dgm:bulletEnabled val="1"/>
        </dgm:presLayoutVars>
      </dgm:prSet>
      <dgm:spPr/>
    </dgm:pt>
    <dgm:pt modelId="{005551DC-B9CC-45A0-979D-4CE24CFF32BF}" type="pres">
      <dgm:prSet presAssocID="{0AE4E515-C10D-4DAB-B4A3-49D6B7E8CD84}" presName="spacer" presStyleCnt="0"/>
      <dgm:spPr/>
    </dgm:pt>
    <dgm:pt modelId="{B7B3AB27-F2EA-4941-879C-877BDFAC6704}" type="pres">
      <dgm:prSet presAssocID="{9155C8E9-4D8A-4326-BD99-8153CEEA226B}" presName="parentText" presStyleLbl="node1" presStyleIdx="1" presStyleCnt="6" custLinFactNeighborX="-2118">
        <dgm:presLayoutVars>
          <dgm:chMax val="0"/>
          <dgm:bulletEnabled val="1"/>
        </dgm:presLayoutVars>
      </dgm:prSet>
      <dgm:spPr/>
    </dgm:pt>
    <dgm:pt modelId="{D2F6D059-4F78-4594-A981-4E9C5F19BBCA}" type="pres">
      <dgm:prSet presAssocID="{FA1FAD9C-57E8-4C40-A3B6-8D3EBBFB786B}" presName="spacer" presStyleCnt="0"/>
      <dgm:spPr/>
    </dgm:pt>
    <dgm:pt modelId="{98639F7C-9CB1-48C0-AD25-F448AC17668E}" type="pres">
      <dgm:prSet presAssocID="{E5A48170-8E9E-4656-BA4A-D2BBAB9D184D}" presName="parentText" presStyleLbl="node1" presStyleIdx="2" presStyleCnt="6" custLinFactNeighborY="2723">
        <dgm:presLayoutVars>
          <dgm:chMax val="0"/>
          <dgm:bulletEnabled val="1"/>
        </dgm:presLayoutVars>
      </dgm:prSet>
      <dgm:spPr/>
    </dgm:pt>
    <dgm:pt modelId="{101E0FD3-9FCF-4703-8727-A5551C810425}" type="pres">
      <dgm:prSet presAssocID="{D159F244-6FC4-466F-A50A-BC3BB16DA484}" presName="spacer" presStyleCnt="0"/>
      <dgm:spPr/>
    </dgm:pt>
    <dgm:pt modelId="{92FB2C58-080A-4E8A-B9CE-962E41C02420}" type="pres">
      <dgm:prSet presAssocID="{5C989CB3-BBC5-4F9A-AF45-350F3300115D}" presName="parentText" presStyleLbl="node1" presStyleIdx="3" presStyleCnt="6">
        <dgm:presLayoutVars>
          <dgm:chMax val="0"/>
          <dgm:bulletEnabled val="1"/>
        </dgm:presLayoutVars>
      </dgm:prSet>
      <dgm:spPr/>
    </dgm:pt>
    <dgm:pt modelId="{65C3A330-5E88-469C-9FD1-41302FC68D4B}" type="pres">
      <dgm:prSet presAssocID="{085CFDC2-6B73-4E23-8DC9-91D27C71C419}" presName="spacer" presStyleCnt="0"/>
      <dgm:spPr/>
    </dgm:pt>
    <dgm:pt modelId="{12E8950C-C104-45DB-8FDB-7C4803EAF1C7}" type="pres">
      <dgm:prSet presAssocID="{DD44D0B7-0948-4692-9DA2-2C927AB1A625}" presName="parentText" presStyleLbl="node1" presStyleIdx="4" presStyleCnt="6" custLinFactNeighborX="134">
        <dgm:presLayoutVars>
          <dgm:chMax val="0"/>
          <dgm:bulletEnabled val="1"/>
        </dgm:presLayoutVars>
      </dgm:prSet>
      <dgm:spPr/>
    </dgm:pt>
    <dgm:pt modelId="{80D12140-E46C-4076-94C6-ABE3B7E9195C}" type="pres">
      <dgm:prSet presAssocID="{3369FAC8-3754-4FA0-B520-A5B4D881B311}" presName="spacer" presStyleCnt="0"/>
      <dgm:spPr/>
    </dgm:pt>
    <dgm:pt modelId="{977D6F02-F31D-4888-9782-246B851CB2E0}" type="pres">
      <dgm:prSet presAssocID="{40892060-9249-46C8-ACF8-1CE612E2A2FF}" presName="parentText" presStyleLbl="node1" presStyleIdx="5" presStyleCnt="6" custLinFactNeighborX="132">
        <dgm:presLayoutVars>
          <dgm:chMax val="0"/>
          <dgm:bulletEnabled val="1"/>
        </dgm:presLayoutVars>
      </dgm:prSet>
      <dgm:spPr/>
    </dgm:pt>
  </dgm:ptLst>
  <dgm:cxnLst>
    <dgm:cxn modelId="{EB11A706-4326-4C28-AD81-C4F6FD5C540F}" srcId="{BBF9CEF3-72C4-4B38-A2B5-6C18849ACF07}" destId="{5C989CB3-BBC5-4F9A-AF45-350F3300115D}" srcOrd="3" destOrd="0" parTransId="{3BBF7AC7-F19B-4967-8C1D-25D177063AE0}" sibTransId="{085CFDC2-6B73-4E23-8DC9-91D27C71C419}"/>
    <dgm:cxn modelId="{77242012-51B0-489C-9917-70F0B284B6F1}" type="presOf" srcId="{DD44D0B7-0948-4692-9DA2-2C927AB1A625}" destId="{12E8950C-C104-45DB-8FDB-7C4803EAF1C7}" srcOrd="0" destOrd="0" presId="urn:microsoft.com/office/officeart/2005/8/layout/vList2"/>
    <dgm:cxn modelId="{B653C216-B874-4695-BB77-7FCDEA4B2828}" type="presOf" srcId="{E5A48170-8E9E-4656-BA4A-D2BBAB9D184D}" destId="{98639F7C-9CB1-48C0-AD25-F448AC17668E}" srcOrd="0" destOrd="0" presId="urn:microsoft.com/office/officeart/2005/8/layout/vList2"/>
    <dgm:cxn modelId="{5096C61D-8F71-4AEF-AEE1-3DBC5E1CEB84}" srcId="{BBF9CEF3-72C4-4B38-A2B5-6C18849ACF07}" destId="{40892060-9249-46C8-ACF8-1CE612E2A2FF}" srcOrd="5" destOrd="0" parTransId="{59674B3A-5D9A-409B-A7B1-FDC22CACBF4E}" sibTransId="{413FD7DA-1B02-4C27-B445-E732CFFD7576}"/>
    <dgm:cxn modelId="{1672AE67-E3FA-4C2A-9F45-5E23E0466B71}" srcId="{BBF9CEF3-72C4-4B38-A2B5-6C18849ACF07}" destId="{E5A48170-8E9E-4656-BA4A-D2BBAB9D184D}" srcOrd="2" destOrd="0" parTransId="{0745C5EB-F630-4DE9-88B9-C639D9B8E238}" sibTransId="{D159F244-6FC4-466F-A50A-BC3BB16DA484}"/>
    <dgm:cxn modelId="{08E2BC5A-FE67-48FC-A641-116E276C03CF}" srcId="{BBF9CEF3-72C4-4B38-A2B5-6C18849ACF07}" destId="{DD44D0B7-0948-4692-9DA2-2C927AB1A625}" srcOrd="4" destOrd="0" parTransId="{5064D1BE-CF5B-492C-B863-AD8E7BA55397}" sibTransId="{3369FAC8-3754-4FA0-B520-A5B4D881B311}"/>
    <dgm:cxn modelId="{AA639895-6DCD-496E-8FD1-26D125673863}" type="presOf" srcId="{5C989CB3-BBC5-4F9A-AF45-350F3300115D}" destId="{92FB2C58-080A-4E8A-B9CE-962E41C02420}" srcOrd="0" destOrd="0" presId="urn:microsoft.com/office/officeart/2005/8/layout/vList2"/>
    <dgm:cxn modelId="{7A8E5FA1-F6D1-4506-9D04-123BDF2CA6B4}" srcId="{BBF9CEF3-72C4-4B38-A2B5-6C18849ACF07}" destId="{9155C8E9-4D8A-4326-BD99-8153CEEA226B}" srcOrd="1" destOrd="0" parTransId="{99E5D205-6E75-4242-A341-6A2203F57EE9}" sibTransId="{FA1FAD9C-57E8-4C40-A3B6-8D3EBBFB786B}"/>
    <dgm:cxn modelId="{123FA6B5-E512-441C-A70C-CF955616CFFE}" type="presOf" srcId="{BBF9CEF3-72C4-4B38-A2B5-6C18849ACF07}" destId="{7E12CB8B-AAE1-4A47-9E23-9BBBB3AC77FC}" srcOrd="0" destOrd="0" presId="urn:microsoft.com/office/officeart/2005/8/layout/vList2"/>
    <dgm:cxn modelId="{2EF604C0-575B-4ACD-88C5-FEB66098FEC0}" type="presOf" srcId="{190F19D9-62BD-4AA9-8C1B-703A9F84A9BE}" destId="{A122C1DE-AB28-4046-8684-71A4F059B8BC}" srcOrd="0" destOrd="0" presId="urn:microsoft.com/office/officeart/2005/8/layout/vList2"/>
    <dgm:cxn modelId="{1B626EEE-1822-4151-AA1F-0F9571720998}" type="presOf" srcId="{9155C8E9-4D8A-4326-BD99-8153CEEA226B}" destId="{B7B3AB27-F2EA-4941-879C-877BDFAC6704}" srcOrd="0" destOrd="0" presId="urn:microsoft.com/office/officeart/2005/8/layout/vList2"/>
    <dgm:cxn modelId="{2B02D8F0-4B00-4136-B64E-B16FA807B227}" type="presOf" srcId="{40892060-9249-46C8-ACF8-1CE612E2A2FF}" destId="{977D6F02-F31D-4888-9782-246B851CB2E0}" srcOrd="0" destOrd="0" presId="urn:microsoft.com/office/officeart/2005/8/layout/vList2"/>
    <dgm:cxn modelId="{89EE57F2-D3F6-44AA-8A5B-564ED57B1FFB}" srcId="{BBF9CEF3-72C4-4B38-A2B5-6C18849ACF07}" destId="{190F19D9-62BD-4AA9-8C1B-703A9F84A9BE}" srcOrd="0" destOrd="0" parTransId="{025DEC71-2BE9-4A44-A4A3-214C2F756FAE}" sibTransId="{0AE4E515-C10D-4DAB-B4A3-49D6B7E8CD84}"/>
    <dgm:cxn modelId="{236B1B76-39E0-42CD-8596-574CC46C03E9}" type="presParOf" srcId="{7E12CB8B-AAE1-4A47-9E23-9BBBB3AC77FC}" destId="{A122C1DE-AB28-4046-8684-71A4F059B8BC}" srcOrd="0" destOrd="0" presId="urn:microsoft.com/office/officeart/2005/8/layout/vList2"/>
    <dgm:cxn modelId="{6DB9FD27-51A4-4E7F-8A97-160818E25063}" type="presParOf" srcId="{7E12CB8B-AAE1-4A47-9E23-9BBBB3AC77FC}" destId="{005551DC-B9CC-45A0-979D-4CE24CFF32BF}" srcOrd="1" destOrd="0" presId="urn:microsoft.com/office/officeart/2005/8/layout/vList2"/>
    <dgm:cxn modelId="{8F565A1C-AE7E-4AA8-A13E-233EF5936820}" type="presParOf" srcId="{7E12CB8B-AAE1-4A47-9E23-9BBBB3AC77FC}" destId="{B7B3AB27-F2EA-4941-879C-877BDFAC6704}" srcOrd="2" destOrd="0" presId="urn:microsoft.com/office/officeart/2005/8/layout/vList2"/>
    <dgm:cxn modelId="{0F70D9DD-3CE7-45A5-BF28-FD428D150C2E}" type="presParOf" srcId="{7E12CB8B-AAE1-4A47-9E23-9BBBB3AC77FC}" destId="{D2F6D059-4F78-4594-A981-4E9C5F19BBCA}" srcOrd="3" destOrd="0" presId="urn:microsoft.com/office/officeart/2005/8/layout/vList2"/>
    <dgm:cxn modelId="{490BB46B-9E9A-4E77-A1F9-3F7BC9896A6B}" type="presParOf" srcId="{7E12CB8B-AAE1-4A47-9E23-9BBBB3AC77FC}" destId="{98639F7C-9CB1-48C0-AD25-F448AC17668E}" srcOrd="4" destOrd="0" presId="urn:microsoft.com/office/officeart/2005/8/layout/vList2"/>
    <dgm:cxn modelId="{61715CFF-ED4C-42F8-A07C-5A62571B3812}" type="presParOf" srcId="{7E12CB8B-AAE1-4A47-9E23-9BBBB3AC77FC}" destId="{101E0FD3-9FCF-4703-8727-A5551C810425}" srcOrd="5" destOrd="0" presId="urn:microsoft.com/office/officeart/2005/8/layout/vList2"/>
    <dgm:cxn modelId="{D1DA7470-7820-425B-9249-6B028426F3AD}" type="presParOf" srcId="{7E12CB8B-AAE1-4A47-9E23-9BBBB3AC77FC}" destId="{92FB2C58-080A-4E8A-B9CE-962E41C02420}" srcOrd="6" destOrd="0" presId="urn:microsoft.com/office/officeart/2005/8/layout/vList2"/>
    <dgm:cxn modelId="{9B576F72-51D9-4CBE-9531-A5A296585967}" type="presParOf" srcId="{7E12CB8B-AAE1-4A47-9E23-9BBBB3AC77FC}" destId="{65C3A330-5E88-469C-9FD1-41302FC68D4B}" srcOrd="7" destOrd="0" presId="urn:microsoft.com/office/officeart/2005/8/layout/vList2"/>
    <dgm:cxn modelId="{49DEA892-27FB-42D7-A612-8F8B7F707792}" type="presParOf" srcId="{7E12CB8B-AAE1-4A47-9E23-9BBBB3AC77FC}" destId="{12E8950C-C104-45DB-8FDB-7C4803EAF1C7}" srcOrd="8" destOrd="0" presId="urn:microsoft.com/office/officeart/2005/8/layout/vList2"/>
    <dgm:cxn modelId="{0F5F8F02-7172-4626-B834-E5D91F803BFB}" type="presParOf" srcId="{7E12CB8B-AAE1-4A47-9E23-9BBBB3AC77FC}" destId="{80D12140-E46C-4076-94C6-ABE3B7E9195C}" srcOrd="9" destOrd="0" presId="urn:microsoft.com/office/officeart/2005/8/layout/vList2"/>
    <dgm:cxn modelId="{2FAD3F10-62D1-498D-9D29-083FA24C165B}" type="presParOf" srcId="{7E12CB8B-AAE1-4A47-9E23-9BBBB3AC77FC}" destId="{977D6F02-F31D-4888-9782-246B851CB2E0}"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22C1DE-AB28-4046-8684-71A4F059B8BC}">
      <dsp:nvSpPr>
        <dsp:cNvPr id="0" name=""/>
        <dsp:cNvSpPr/>
      </dsp:nvSpPr>
      <dsp:spPr>
        <a:xfrm>
          <a:off x="0" y="7691"/>
          <a:ext cx="10792703" cy="73008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tx1"/>
              </a:solidFill>
              <a:latin typeface="Arial" panose="020B0604020202020204" pitchFamily="34" charset="0"/>
              <a:cs typeface="Arial" panose="020B0604020202020204" pitchFamily="34" charset="0"/>
            </a:rPr>
            <a:t>West Midlands CYPSARS offers 24/7 access to specialist advice, holistic assessment, medical care &amp; forensic examination for children and young people in the West Midlands, aged up to 18 years, who have experienced recent or non-recent sexual abuse. </a:t>
          </a:r>
          <a:endParaRPr lang="en-US" sz="1400" b="1" kern="1200" dirty="0">
            <a:solidFill>
              <a:schemeClr val="tx1"/>
            </a:solidFill>
            <a:latin typeface="Arial" panose="020B0604020202020204" pitchFamily="34" charset="0"/>
            <a:cs typeface="Arial" panose="020B0604020202020204" pitchFamily="34" charset="0"/>
          </a:endParaRPr>
        </a:p>
      </dsp:txBody>
      <dsp:txXfrm>
        <a:off x="35640" y="43331"/>
        <a:ext cx="10721423" cy="658800"/>
      </dsp:txXfrm>
    </dsp:sp>
    <dsp:sp modelId="{B7B3AB27-F2EA-4941-879C-877BDFAC6704}">
      <dsp:nvSpPr>
        <dsp:cNvPr id="0" name=""/>
        <dsp:cNvSpPr/>
      </dsp:nvSpPr>
      <dsp:spPr>
        <a:xfrm>
          <a:off x="0" y="775211"/>
          <a:ext cx="10792703" cy="730080"/>
        </a:xfrm>
        <a:prstGeom prst="roundRect">
          <a:avLst/>
        </a:prstGeom>
        <a:solidFill>
          <a:schemeClr val="accent4">
            <a:hueOff val="1960178"/>
            <a:satOff val="-8155"/>
            <a:lumOff val="1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b="1" kern="1200" dirty="0">
              <a:solidFill>
                <a:schemeClr val="tx1"/>
              </a:solidFill>
              <a:latin typeface="Arial" panose="020B0604020202020204" pitchFamily="34" charset="0"/>
              <a:cs typeface="Arial" panose="020B0604020202020204" pitchFamily="34" charset="0"/>
            </a:rPr>
            <a:t>We also support young adults up to 25 years that present with complex/ additional needs.</a:t>
          </a:r>
          <a:endParaRPr lang="en-US" sz="1300" b="1" kern="1200" dirty="0">
            <a:solidFill>
              <a:schemeClr val="tx1"/>
            </a:solidFill>
            <a:latin typeface="Arial" panose="020B0604020202020204" pitchFamily="34" charset="0"/>
            <a:cs typeface="Arial" panose="020B0604020202020204" pitchFamily="34" charset="0"/>
          </a:endParaRPr>
        </a:p>
      </dsp:txBody>
      <dsp:txXfrm>
        <a:off x="35640" y="810851"/>
        <a:ext cx="10721423" cy="658800"/>
      </dsp:txXfrm>
    </dsp:sp>
    <dsp:sp modelId="{98639F7C-9CB1-48C0-AD25-F448AC17668E}">
      <dsp:nvSpPr>
        <dsp:cNvPr id="0" name=""/>
        <dsp:cNvSpPr/>
      </dsp:nvSpPr>
      <dsp:spPr>
        <a:xfrm>
          <a:off x="0" y="1543751"/>
          <a:ext cx="10792703" cy="730080"/>
        </a:xfrm>
        <a:prstGeom prst="roundRect">
          <a:avLst/>
        </a:prstGeom>
        <a:solidFill>
          <a:schemeClr val="accent4">
            <a:hueOff val="3920356"/>
            <a:satOff val="-16311"/>
            <a:lumOff val="3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b="1" kern="1200" dirty="0">
              <a:solidFill>
                <a:schemeClr val="tx1"/>
              </a:solidFill>
              <a:latin typeface="Arial" panose="020B0604020202020204" pitchFamily="34" charset="0"/>
              <a:cs typeface="Arial" panose="020B0604020202020204" pitchFamily="34" charset="0"/>
            </a:rPr>
            <a:t>We operate a central (Acute) clinic, as well as (Non-Recent) clinics located across the West Midlands region.</a:t>
          </a:r>
          <a:endParaRPr lang="en-US" sz="1300" b="1" kern="1200" dirty="0">
            <a:solidFill>
              <a:schemeClr val="tx1"/>
            </a:solidFill>
            <a:latin typeface="Arial" panose="020B0604020202020204" pitchFamily="34" charset="0"/>
            <a:cs typeface="Arial" panose="020B0604020202020204" pitchFamily="34" charset="0"/>
          </a:endParaRPr>
        </a:p>
      </dsp:txBody>
      <dsp:txXfrm>
        <a:off x="35640" y="1579391"/>
        <a:ext cx="10721423" cy="658800"/>
      </dsp:txXfrm>
    </dsp:sp>
    <dsp:sp modelId="{92FB2C58-080A-4E8A-B9CE-962E41C02420}">
      <dsp:nvSpPr>
        <dsp:cNvPr id="0" name=""/>
        <dsp:cNvSpPr/>
      </dsp:nvSpPr>
      <dsp:spPr>
        <a:xfrm>
          <a:off x="0" y="2310252"/>
          <a:ext cx="10792703" cy="730080"/>
        </a:xfrm>
        <a:prstGeom prst="roundRect">
          <a:avLst/>
        </a:prstGeom>
        <a:solidFill>
          <a:schemeClr val="accent4">
            <a:hueOff val="5880535"/>
            <a:satOff val="-24466"/>
            <a:lumOff val="5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b="1" kern="1200" dirty="0">
              <a:solidFill>
                <a:schemeClr val="tx1"/>
              </a:solidFill>
              <a:latin typeface="Arial" panose="020B0604020202020204" pitchFamily="34" charset="0"/>
              <a:cs typeface="Arial" panose="020B0604020202020204" pitchFamily="34" charset="0"/>
            </a:rPr>
            <a:t>We deliver our service collaboratively with various agencies across the region, this includes 14 Local Authorities,  4 Police Force areas and 6 Integrated Care Systems (ICS)</a:t>
          </a:r>
          <a:endParaRPr lang="en-US" sz="1300" b="1" kern="1200" dirty="0">
            <a:solidFill>
              <a:schemeClr val="tx1"/>
            </a:solidFill>
            <a:latin typeface="Arial" panose="020B0604020202020204" pitchFamily="34" charset="0"/>
            <a:cs typeface="Arial" panose="020B0604020202020204" pitchFamily="34" charset="0"/>
          </a:endParaRPr>
        </a:p>
      </dsp:txBody>
      <dsp:txXfrm>
        <a:off x="35640" y="2345892"/>
        <a:ext cx="10721423" cy="658800"/>
      </dsp:txXfrm>
    </dsp:sp>
    <dsp:sp modelId="{12E8950C-C104-45DB-8FDB-7C4803EAF1C7}">
      <dsp:nvSpPr>
        <dsp:cNvPr id="0" name=""/>
        <dsp:cNvSpPr/>
      </dsp:nvSpPr>
      <dsp:spPr>
        <a:xfrm>
          <a:off x="0" y="3077772"/>
          <a:ext cx="10792703" cy="730080"/>
        </a:xfrm>
        <a:prstGeom prst="roundRect">
          <a:avLst/>
        </a:prstGeom>
        <a:solidFill>
          <a:schemeClr val="accent4">
            <a:hueOff val="7840713"/>
            <a:satOff val="-32622"/>
            <a:lumOff val="768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b="1" kern="1200" dirty="0">
              <a:solidFill>
                <a:schemeClr val="tx1"/>
              </a:solidFill>
              <a:latin typeface="Arial" panose="020B0604020202020204" pitchFamily="34" charset="0"/>
              <a:cs typeface="Arial" panose="020B0604020202020204" pitchFamily="34" charset="0"/>
            </a:rPr>
            <a:t>Our single point of contact; 24/7 is Mountain Healthcare’s Pathway Support Service (PSS):- </a:t>
          </a:r>
          <a:endParaRPr lang="en-US" sz="1300" b="1" kern="1200" dirty="0">
            <a:solidFill>
              <a:schemeClr val="tx1"/>
            </a:solidFill>
            <a:latin typeface="Arial" panose="020B0604020202020204" pitchFamily="34" charset="0"/>
            <a:cs typeface="Arial" panose="020B0604020202020204" pitchFamily="34" charset="0"/>
          </a:endParaRPr>
        </a:p>
      </dsp:txBody>
      <dsp:txXfrm>
        <a:off x="35640" y="3113412"/>
        <a:ext cx="10721423" cy="658800"/>
      </dsp:txXfrm>
    </dsp:sp>
    <dsp:sp modelId="{977D6F02-F31D-4888-9782-246B851CB2E0}">
      <dsp:nvSpPr>
        <dsp:cNvPr id="0" name=""/>
        <dsp:cNvSpPr/>
      </dsp:nvSpPr>
      <dsp:spPr>
        <a:xfrm>
          <a:off x="0" y="3845292"/>
          <a:ext cx="10792703" cy="730080"/>
        </a:xfrm>
        <a:prstGeom prst="round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latin typeface="Arial" panose="020B0604020202020204" pitchFamily="34" charset="0"/>
              <a:cs typeface="Arial" panose="020B0604020202020204" pitchFamily="34" charset="0"/>
            </a:rPr>
            <a:t>0808 196 2340 </a:t>
          </a:r>
          <a:endParaRPr lang="en-US" sz="2400" b="1" kern="1200" dirty="0">
            <a:latin typeface="Arial" panose="020B0604020202020204" pitchFamily="34" charset="0"/>
            <a:cs typeface="Arial" panose="020B0604020202020204" pitchFamily="34" charset="0"/>
          </a:endParaRPr>
        </a:p>
      </dsp:txBody>
      <dsp:txXfrm>
        <a:off x="35640" y="3880932"/>
        <a:ext cx="10721423" cy="6588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586003-80E3-4055-8518-8506F8DD751D}" type="datetimeFigureOut">
              <a:rPr lang="en-GB" smtClean="0"/>
              <a:t>10/06/2025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D37B46-5C0B-496C-A75B-E3966F7C5437}" type="slidenum">
              <a:rPr lang="en-GB" smtClean="0"/>
              <a:t>‹#›</a:t>
            </a:fld>
            <a:endParaRPr lang="en-GB" dirty="0"/>
          </a:p>
        </p:txBody>
      </p:sp>
    </p:spTree>
    <p:extLst>
      <p:ext uri="{BB962C8B-B14F-4D97-AF65-F5344CB8AC3E}">
        <p14:creationId xmlns:p14="http://schemas.microsoft.com/office/powerpoint/2010/main" val="2629383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AD37B46-5C0B-496C-A75B-E3966F7C5437}" type="slidenum">
              <a:rPr lang="en-GB" smtClean="0"/>
              <a:t>1</a:t>
            </a:fld>
            <a:endParaRPr lang="en-GB"/>
          </a:p>
        </p:txBody>
      </p:sp>
    </p:spTree>
    <p:extLst>
      <p:ext uri="{BB962C8B-B14F-4D97-AF65-F5344CB8AC3E}">
        <p14:creationId xmlns:p14="http://schemas.microsoft.com/office/powerpoint/2010/main" val="1726190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5"/>
          </p:nvPr>
        </p:nvSpPr>
        <p:spPr/>
        <p:txBody>
          <a:bodyPr/>
          <a:lstStyle/>
          <a:p>
            <a:fld id="{BAD37B46-5C0B-496C-A75B-E3966F7C5437}" type="slidenum">
              <a:rPr lang="en-GB" smtClean="0"/>
              <a:t>2</a:t>
            </a:fld>
            <a:endParaRPr lang="en-GB" dirty="0"/>
          </a:p>
        </p:txBody>
      </p:sp>
    </p:spTree>
    <p:extLst>
      <p:ext uri="{BB962C8B-B14F-4D97-AF65-F5344CB8AC3E}">
        <p14:creationId xmlns:p14="http://schemas.microsoft.com/office/powerpoint/2010/main" val="66064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5"/>
          </p:nvPr>
        </p:nvSpPr>
        <p:spPr/>
        <p:txBody>
          <a:bodyPr/>
          <a:lstStyle/>
          <a:p>
            <a:fld id="{AD1EAC11-97F0-4931-A7AC-7FCB75E1E7F7}" type="slidenum">
              <a:rPr lang="en-GB" smtClean="0"/>
              <a:t>4</a:t>
            </a:fld>
            <a:endParaRPr lang="en-GB" dirty="0"/>
          </a:p>
        </p:txBody>
      </p:sp>
    </p:spTree>
    <p:extLst>
      <p:ext uri="{BB962C8B-B14F-4D97-AF65-F5344CB8AC3E}">
        <p14:creationId xmlns:p14="http://schemas.microsoft.com/office/powerpoint/2010/main" val="94168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D37B46-5C0B-496C-A75B-E3966F7C5437}" type="slidenum">
              <a:rPr lang="en-GB" smtClean="0"/>
              <a:t>5</a:t>
            </a:fld>
            <a:endParaRPr lang="en-GB" dirty="0"/>
          </a:p>
        </p:txBody>
      </p:sp>
    </p:spTree>
    <p:extLst>
      <p:ext uri="{BB962C8B-B14F-4D97-AF65-F5344CB8AC3E}">
        <p14:creationId xmlns:p14="http://schemas.microsoft.com/office/powerpoint/2010/main" val="215580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D37B46-5C0B-496C-A75B-E3966F7C5437}" type="slidenum">
              <a:rPr lang="en-GB" smtClean="0"/>
              <a:t>8</a:t>
            </a:fld>
            <a:endParaRPr lang="en-GB" dirty="0"/>
          </a:p>
        </p:txBody>
      </p:sp>
    </p:spTree>
    <p:extLst>
      <p:ext uri="{BB962C8B-B14F-4D97-AF65-F5344CB8AC3E}">
        <p14:creationId xmlns:p14="http://schemas.microsoft.com/office/powerpoint/2010/main" val="1768118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D37B46-5C0B-496C-A75B-E3966F7C5437}" type="slidenum">
              <a:rPr lang="en-GB" smtClean="0"/>
              <a:t>12</a:t>
            </a:fld>
            <a:endParaRPr lang="en-GB" dirty="0"/>
          </a:p>
        </p:txBody>
      </p:sp>
    </p:spTree>
    <p:extLst>
      <p:ext uri="{BB962C8B-B14F-4D97-AF65-F5344CB8AC3E}">
        <p14:creationId xmlns:p14="http://schemas.microsoft.com/office/powerpoint/2010/main" val="27788366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AD37B46-5C0B-496C-A75B-E3966F7C5437}" type="slidenum">
              <a:rPr lang="en-GB" smtClean="0"/>
              <a:t>15</a:t>
            </a:fld>
            <a:endParaRPr lang="en-GB"/>
          </a:p>
        </p:txBody>
      </p:sp>
    </p:spTree>
    <p:extLst>
      <p:ext uri="{BB962C8B-B14F-4D97-AF65-F5344CB8AC3E}">
        <p14:creationId xmlns:p14="http://schemas.microsoft.com/office/powerpoint/2010/main" val="4179523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E9C303E-4A0B-9448-871D-420974798F12}" type="datetimeFigureOut">
              <a:rPr lang="en-US" smtClean="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C6010D-E5E5-8548-924C-AB20DDDE7834}" type="slidenum">
              <a:rPr lang="en-US" smtClean="0"/>
              <a:t>‹#›</a:t>
            </a:fld>
            <a:endParaRPr lang="en-US" dirty="0"/>
          </a:p>
        </p:txBody>
      </p:sp>
    </p:spTree>
    <p:extLst>
      <p:ext uri="{BB962C8B-B14F-4D97-AF65-F5344CB8AC3E}">
        <p14:creationId xmlns:p14="http://schemas.microsoft.com/office/powerpoint/2010/main" val="16831090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9C303E-4A0B-9448-871D-420974798F12}" type="datetimeFigureOut">
              <a:rPr lang="en-US" smtClean="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C6010D-E5E5-8548-924C-AB20DDDE7834}" type="slidenum">
              <a:rPr lang="en-US" smtClean="0"/>
              <a:t>‹#›</a:t>
            </a:fld>
            <a:endParaRPr lang="en-US" dirty="0"/>
          </a:p>
        </p:txBody>
      </p:sp>
    </p:spTree>
    <p:extLst>
      <p:ext uri="{BB962C8B-B14F-4D97-AF65-F5344CB8AC3E}">
        <p14:creationId xmlns:p14="http://schemas.microsoft.com/office/powerpoint/2010/main" val="269526992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9C303E-4A0B-9448-871D-420974798F12}" type="datetimeFigureOut">
              <a:rPr lang="en-US" smtClean="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C6010D-E5E5-8548-924C-AB20DDDE7834}" type="slidenum">
              <a:rPr lang="en-US" smtClean="0"/>
              <a:t>‹#›</a:t>
            </a:fld>
            <a:endParaRPr lang="en-US" dirty="0"/>
          </a:p>
        </p:txBody>
      </p:sp>
    </p:spTree>
    <p:extLst>
      <p:ext uri="{BB962C8B-B14F-4D97-AF65-F5344CB8AC3E}">
        <p14:creationId xmlns:p14="http://schemas.microsoft.com/office/powerpoint/2010/main" val="14125672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9C303E-4A0B-9448-871D-420974798F12}" type="datetimeFigureOut">
              <a:rPr lang="en-US" smtClean="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C6010D-E5E5-8548-924C-AB20DDDE7834}" type="slidenum">
              <a:rPr lang="en-US" smtClean="0"/>
              <a:t>‹#›</a:t>
            </a:fld>
            <a:endParaRPr lang="en-US" dirty="0"/>
          </a:p>
        </p:txBody>
      </p:sp>
    </p:spTree>
    <p:extLst>
      <p:ext uri="{BB962C8B-B14F-4D97-AF65-F5344CB8AC3E}">
        <p14:creationId xmlns:p14="http://schemas.microsoft.com/office/powerpoint/2010/main" val="35604729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9C303E-4A0B-9448-871D-420974798F12}" type="datetimeFigureOut">
              <a:rPr lang="en-US" smtClean="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C6010D-E5E5-8548-924C-AB20DDDE7834}" type="slidenum">
              <a:rPr lang="en-US" smtClean="0"/>
              <a:t>‹#›</a:t>
            </a:fld>
            <a:endParaRPr lang="en-US" dirty="0"/>
          </a:p>
        </p:txBody>
      </p:sp>
    </p:spTree>
    <p:extLst>
      <p:ext uri="{BB962C8B-B14F-4D97-AF65-F5344CB8AC3E}">
        <p14:creationId xmlns:p14="http://schemas.microsoft.com/office/powerpoint/2010/main" val="56793546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E9C303E-4A0B-9448-871D-420974798F12}" type="datetimeFigureOut">
              <a:rPr lang="en-US" smtClean="0"/>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C6010D-E5E5-8548-924C-AB20DDDE7834}" type="slidenum">
              <a:rPr lang="en-US" smtClean="0"/>
              <a:t>‹#›</a:t>
            </a:fld>
            <a:endParaRPr lang="en-US" dirty="0"/>
          </a:p>
        </p:txBody>
      </p:sp>
    </p:spTree>
    <p:extLst>
      <p:ext uri="{BB962C8B-B14F-4D97-AF65-F5344CB8AC3E}">
        <p14:creationId xmlns:p14="http://schemas.microsoft.com/office/powerpoint/2010/main" val="30590874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E9C303E-4A0B-9448-871D-420974798F12}" type="datetimeFigureOut">
              <a:rPr lang="en-US" smtClean="0"/>
              <a:t>6/10/2025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BC6010D-E5E5-8548-924C-AB20DDDE7834}" type="slidenum">
              <a:rPr lang="en-US" smtClean="0"/>
              <a:t>‹#›</a:t>
            </a:fld>
            <a:endParaRPr lang="en-US" dirty="0"/>
          </a:p>
        </p:txBody>
      </p:sp>
    </p:spTree>
    <p:extLst>
      <p:ext uri="{BB962C8B-B14F-4D97-AF65-F5344CB8AC3E}">
        <p14:creationId xmlns:p14="http://schemas.microsoft.com/office/powerpoint/2010/main" val="10545884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9C303E-4A0B-9448-871D-420974798F12}" type="datetimeFigureOut">
              <a:rPr lang="en-US" smtClean="0"/>
              <a:t>6/10/2025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BC6010D-E5E5-8548-924C-AB20DDDE7834}" type="slidenum">
              <a:rPr lang="en-US" smtClean="0"/>
              <a:t>‹#›</a:t>
            </a:fld>
            <a:endParaRPr lang="en-US" dirty="0"/>
          </a:p>
        </p:txBody>
      </p:sp>
    </p:spTree>
    <p:extLst>
      <p:ext uri="{BB962C8B-B14F-4D97-AF65-F5344CB8AC3E}">
        <p14:creationId xmlns:p14="http://schemas.microsoft.com/office/powerpoint/2010/main" val="40506821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9C303E-4A0B-9448-871D-420974798F12}" type="datetimeFigureOut">
              <a:rPr lang="en-US" smtClean="0"/>
              <a:t>6/10/2025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BC6010D-E5E5-8548-924C-AB20DDDE7834}" type="slidenum">
              <a:rPr lang="en-US" smtClean="0"/>
              <a:t>‹#›</a:t>
            </a:fld>
            <a:endParaRPr lang="en-US" dirty="0"/>
          </a:p>
        </p:txBody>
      </p:sp>
    </p:spTree>
    <p:extLst>
      <p:ext uri="{BB962C8B-B14F-4D97-AF65-F5344CB8AC3E}">
        <p14:creationId xmlns:p14="http://schemas.microsoft.com/office/powerpoint/2010/main" val="7896348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E9C303E-4A0B-9448-871D-420974798F12}" type="datetimeFigureOut">
              <a:rPr lang="en-US" smtClean="0"/>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C6010D-E5E5-8548-924C-AB20DDDE7834}" type="slidenum">
              <a:rPr lang="en-US" smtClean="0"/>
              <a:t>‹#›</a:t>
            </a:fld>
            <a:endParaRPr lang="en-US" dirty="0"/>
          </a:p>
        </p:txBody>
      </p:sp>
    </p:spTree>
    <p:extLst>
      <p:ext uri="{BB962C8B-B14F-4D97-AF65-F5344CB8AC3E}">
        <p14:creationId xmlns:p14="http://schemas.microsoft.com/office/powerpoint/2010/main" val="196345270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E9C303E-4A0B-9448-871D-420974798F12}" type="datetimeFigureOut">
              <a:rPr lang="en-US" smtClean="0"/>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C6010D-E5E5-8548-924C-AB20DDDE7834}" type="slidenum">
              <a:rPr lang="en-US" smtClean="0"/>
              <a:t>‹#›</a:t>
            </a:fld>
            <a:endParaRPr lang="en-US" dirty="0"/>
          </a:p>
        </p:txBody>
      </p:sp>
    </p:spTree>
    <p:extLst>
      <p:ext uri="{BB962C8B-B14F-4D97-AF65-F5344CB8AC3E}">
        <p14:creationId xmlns:p14="http://schemas.microsoft.com/office/powerpoint/2010/main" val="287288419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9C303E-4A0B-9448-871D-420974798F12}" type="datetimeFigureOut">
              <a:rPr lang="en-US" smtClean="0"/>
              <a:t>6/10/2025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C6010D-E5E5-8548-924C-AB20DDDE7834}" type="slidenum">
              <a:rPr lang="en-US" smtClean="0"/>
              <a:t>‹#›</a:t>
            </a:fld>
            <a:endParaRPr lang="en-US" dirty="0"/>
          </a:p>
        </p:txBody>
      </p:sp>
      <p:pic>
        <p:nvPicPr>
          <p:cNvPr id="7" name="Picture 6">
            <a:extLst>
              <a:ext uri="{FF2B5EF4-FFF2-40B4-BE49-F238E27FC236}">
                <a16:creationId xmlns:a16="http://schemas.microsoft.com/office/drawing/2014/main" id="{D5801A17-5A57-2C24-D6E3-EF56A7E23676}"/>
              </a:ext>
            </a:extLst>
          </p:cNvPr>
          <p:cNvPicPr>
            <a:picLocks noChangeAspect="1"/>
          </p:cNvPicPr>
          <p:nvPr userDrawn="1"/>
        </p:nvPicPr>
        <p:blipFill>
          <a:blip r:embed="rId13"/>
          <a:stretch>
            <a:fillRect/>
          </a:stretch>
        </p:blipFill>
        <p:spPr>
          <a:xfrm>
            <a:off x="172534" y="6365875"/>
            <a:ext cx="889000" cy="355600"/>
          </a:xfrm>
          <a:prstGeom prst="rect">
            <a:avLst/>
          </a:prstGeom>
        </p:spPr>
      </p:pic>
      <p:pic>
        <p:nvPicPr>
          <p:cNvPr id="8" name="Picture 7">
            <a:extLst>
              <a:ext uri="{FF2B5EF4-FFF2-40B4-BE49-F238E27FC236}">
                <a16:creationId xmlns:a16="http://schemas.microsoft.com/office/drawing/2014/main" id="{8E50A38C-43D0-B648-56BE-F9C3C68677A2}"/>
              </a:ext>
            </a:extLst>
          </p:cNvPr>
          <p:cNvPicPr>
            <a:picLocks noChangeAspect="1"/>
          </p:cNvPicPr>
          <p:nvPr userDrawn="1"/>
        </p:nvPicPr>
        <p:blipFill>
          <a:blip r:embed="rId14"/>
          <a:stretch>
            <a:fillRect/>
          </a:stretch>
        </p:blipFill>
        <p:spPr>
          <a:xfrm>
            <a:off x="10326028" y="6356390"/>
            <a:ext cx="1693437" cy="387387"/>
          </a:xfrm>
          <a:prstGeom prst="rect">
            <a:avLst/>
          </a:prstGeom>
        </p:spPr>
      </p:pic>
    </p:spTree>
    <p:extLst>
      <p:ext uri="{BB962C8B-B14F-4D97-AF65-F5344CB8AC3E}">
        <p14:creationId xmlns:p14="http://schemas.microsoft.com/office/powerpoint/2010/main" val="5141538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www.westmidscyps.co.u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estmidsregionalcypsas.co.uk/"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gbr01.safelinks.protection.outlook.com/?url=https%3A%2F%2Fwestmidsregionalcypsas.co.uk%2F&amp;data=05%7C01%7Cc.hoey%40the-pact.co.uk%7C46450617fe934635530008daa8553f7c%7C1ad71345acb54e2692e826ca4eb3f044%7C0%7C0%7C638007381335572515%7CUnknown%7CTWFpbGZsb3d8eyJWIjoiMC4wLjAwMDAiLCJQIjoiV2luMzIiLCJBTiI6Ik1haWwiLCJXVCI6Mn0%3D%7C3000%7C%7C%7C&amp;sdata=M1iymRPgJucjHOCu6jv1qCM13OsSXCcViOypuRexnR0%3D&amp;reserved=0"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fflm.ac.uk/wp-content/uploads/2022/01/Recommendations-for-the-collection-of-forensic-specimens-FSSC-Jan-2022.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g"/><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2A1FE-38CE-E346-84CF-3EDB81FAFD59}"/>
              </a:ext>
            </a:extLst>
          </p:cNvPr>
          <p:cNvSpPr>
            <a:spLocks noGrp="1"/>
          </p:cNvSpPr>
          <p:nvPr>
            <p:ph type="ctrTitle"/>
          </p:nvPr>
        </p:nvSpPr>
        <p:spPr>
          <a:xfrm>
            <a:off x="271095" y="5157788"/>
            <a:ext cx="9058275" cy="1187558"/>
          </a:xfrm>
        </p:spPr>
        <p:txBody>
          <a:bodyPr anchor="t">
            <a:normAutofit fontScale="90000"/>
          </a:bodyPr>
          <a:lstStyle/>
          <a:p>
            <a:pPr algn="l"/>
            <a:r>
              <a:rPr lang="en-US" sz="2000" b="1">
                <a:solidFill>
                  <a:schemeClr val="tx1">
                    <a:lumMod val="50000"/>
                    <a:lumOff val="50000"/>
                  </a:schemeClr>
                </a:solidFill>
                <a:latin typeface="Arial"/>
                <a:cs typeface="Arial"/>
              </a:rPr>
              <a:t>West Midlands Child &amp; Young Person’s</a:t>
            </a:r>
            <a:br>
              <a:rPr lang="en-US" sz="2000" b="1">
                <a:latin typeface="Arial" panose="020B0604020202020204" pitchFamily="34" charset="0"/>
                <a:cs typeface="Arial" panose="020B0604020202020204" pitchFamily="34" charset="0"/>
              </a:rPr>
            </a:br>
            <a:r>
              <a:rPr lang="en-US" sz="2000" b="1">
                <a:solidFill>
                  <a:schemeClr val="tx1">
                    <a:lumMod val="50000"/>
                    <a:lumOff val="50000"/>
                  </a:schemeClr>
                </a:solidFill>
                <a:latin typeface="Arial"/>
                <a:cs typeface="Arial"/>
              </a:rPr>
              <a:t>Sexual Assault Service (CYPSAS)</a:t>
            </a:r>
            <a:br>
              <a:rPr lang="en-US" sz="2000" b="1">
                <a:latin typeface="Arial" panose="020B0604020202020204" pitchFamily="34" charset="0"/>
                <a:cs typeface="Arial" panose="020B0604020202020204" pitchFamily="34" charset="0"/>
              </a:rPr>
            </a:br>
            <a:r>
              <a:rPr lang="en-US" sz="2000" b="1">
                <a:solidFill>
                  <a:schemeClr val="tx1">
                    <a:lumMod val="50000"/>
                    <a:lumOff val="50000"/>
                  </a:schemeClr>
                </a:solidFill>
                <a:latin typeface="Arial"/>
                <a:cs typeface="Arial"/>
              </a:rPr>
              <a:t> </a:t>
            </a:r>
            <a:br>
              <a:rPr lang="en-US" sz="2000" b="1">
                <a:latin typeface="Arial" panose="020B0604020202020204" pitchFamily="34" charset="0"/>
                <a:cs typeface="Arial" panose="020B0604020202020204" pitchFamily="34" charset="0"/>
              </a:rPr>
            </a:br>
            <a:r>
              <a:rPr lang="en-US" sz="2000" b="1">
                <a:solidFill>
                  <a:schemeClr val="tx1">
                    <a:lumMod val="50000"/>
                    <a:lumOff val="50000"/>
                  </a:schemeClr>
                </a:solidFill>
                <a:latin typeface="Arial"/>
                <a:cs typeface="Arial"/>
              </a:rPr>
              <a:t>Delivered by Martyne Roberts Engagement Officer</a:t>
            </a:r>
          </a:p>
        </p:txBody>
      </p:sp>
      <p:pic>
        <p:nvPicPr>
          <p:cNvPr id="5" name="Picture 4">
            <a:extLst>
              <a:ext uri="{FF2B5EF4-FFF2-40B4-BE49-F238E27FC236}">
                <a16:creationId xmlns:a16="http://schemas.microsoft.com/office/drawing/2014/main" id="{D76FC9B3-9F46-A242-A9B3-09EE819219D9}"/>
              </a:ext>
            </a:extLst>
          </p:cNvPr>
          <p:cNvPicPr>
            <a:picLocks noChangeAspect="1"/>
          </p:cNvPicPr>
          <p:nvPr/>
        </p:nvPicPr>
        <p:blipFill>
          <a:blip r:embed="rId3"/>
          <a:stretch>
            <a:fillRect/>
          </a:stretch>
        </p:blipFill>
        <p:spPr>
          <a:xfrm>
            <a:off x="514350" y="512655"/>
            <a:ext cx="3423949" cy="787508"/>
          </a:xfrm>
          <a:prstGeom prst="rect">
            <a:avLst/>
          </a:prstGeom>
        </p:spPr>
      </p:pic>
      <p:pic>
        <p:nvPicPr>
          <p:cNvPr id="2050" name="Picture 2" descr="Image preview">
            <a:extLst>
              <a:ext uri="{FF2B5EF4-FFF2-40B4-BE49-F238E27FC236}">
                <a16:creationId xmlns:a16="http://schemas.microsoft.com/office/drawing/2014/main" id="{A1C4FF03-9852-EA59-B935-F6E81E023E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5844" y="0"/>
            <a:ext cx="6300786" cy="5924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435124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68D772-30D8-4187-ABF5-641C0D45D644}"/>
              </a:ext>
            </a:extLst>
          </p:cNvPr>
          <p:cNvSpPr>
            <a:spLocks noGrp="1"/>
          </p:cNvSpPr>
          <p:nvPr>
            <p:ph idx="1"/>
          </p:nvPr>
        </p:nvSpPr>
        <p:spPr>
          <a:xfrm>
            <a:off x="457200" y="1943100"/>
            <a:ext cx="10619419" cy="4114509"/>
          </a:xfrm>
        </p:spPr>
        <p:txBody>
          <a:bodyPr anchor="ctr">
            <a:normAutofit/>
          </a:bodyPr>
          <a:lstStyle/>
          <a:p>
            <a:pPr marL="0" indent="0">
              <a:spcBef>
                <a:spcPts val="900"/>
              </a:spcBef>
              <a:buNone/>
              <a:defRPr/>
            </a:pPr>
            <a:r>
              <a:rPr lang="en-GB" sz="2000" b="1" dirty="0">
                <a:latin typeface="Arial" panose="020B0604020202020204" pitchFamily="34" charset="0"/>
                <a:cs typeface="Arial" panose="020B0604020202020204" pitchFamily="34" charset="0"/>
              </a:rPr>
              <a:t>Referrals made for all CYP’s seen at SARC:</a:t>
            </a:r>
          </a:p>
          <a:p>
            <a:pPr marL="537845" indent="-447675">
              <a:spcBef>
                <a:spcPts val="900"/>
              </a:spcBef>
              <a:buFont typeface="Wingdings" panose="05000000000000000000" pitchFamily="2" charset="2"/>
              <a:buChar char="§"/>
              <a:tabLst>
                <a:tab pos="2239963" algn="l"/>
              </a:tabLst>
              <a:defRPr/>
            </a:pPr>
            <a:r>
              <a:rPr lang="en-GB" sz="2000" dirty="0">
                <a:latin typeface="Arial" panose="020B0604020202020204" pitchFamily="34" charset="0"/>
                <a:cs typeface="Arial" panose="020B0604020202020204" pitchFamily="34" charset="0"/>
              </a:rPr>
              <a:t>Safeguarding (check social worker allocation)</a:t>
            </a:r>
          </a:p>
          <a:p>
            <a:pPr marL="537845" indent="-447675">
              <a:spcBef>
                <a:spcPts val="900"/>
              </a:spcBef>
              <a:buFont typeface="Wingdings" panose="05000000000000000000" pitchFamily="2" charset="2"/>
              <a:buChar char="§"/>
              <a:tabLst>
                <a:tab pos="2239963" algn="l"/>
              </a:tabLst>
              <a:defRPr/>
            </a:pPr>
            <a:r>
              <a:rPr lang="en-GB" sz="2000" dirty="0">
                <a:latin typeface="Arial" panose="020B0604020202020204" pitchFamily="34" charset="0"/>
                <a:cs typeface="Arial" panose="020B0604020202020204" pitchFamily="34" charset="0"/>
              </a:rPr>
              <a:t>Designated paediatricians (information sharing) </a:t>
            </a:r>
          </a:p>
          <a:p>
            <a:pPr marL="537845" indent="-447675">
              <a:spcBef>
                <a:spcPts val="900"/>
              </a:spcBef>
              <a:buFont typeface="Wingdings" panose="05000000000000000000" pitchFamily="2" charset="2"/>
              <a:buChar char="§"/>
              <a:tabLst>
                <a:tab pos="2239963" algn="l"/>
              </a:tabLst>
              <a:defRPr/>
            </a:pPr>
            <a:r>
              <a:rPr lang="en-GB" sz="2000" dirty="0">
                <a:latin typeface="Arial" panose="020B0604020202020204" pitchFamily="34" charset="0"/>
                <a:cs typeface="Arial" panose="020B0604020202020204" pitchFamily="34" charset="0"/>
              </a:rPr>
              <a:t>A three week follow up call from a clinician</a:t>
            </a:r>
          </a:p>
          <a:p>
            <a:pPr marL="0" indent="0">
              <a:spcBef>
                <a:spcPts val="900"/>
              </a:spcBef>
              <a:buNone/>
              <a:defRPr/>
            </a:pPr>
            <a:r>
              <a:rPr lang="en-GB" sz="2000" b="1" dirty="0">
                <a:latin typeface="Arial" panose="020B0604020202020204" pitchFamily="34" charset="0"/>
                <a:cs typeface="Arial" panose="020B0604020202020204" pitchFamily="34" charset="0"/>
              </a:rPr>
              <a:t>Case dependent referrals: (Consent required)</a:t>
            </a:r>
          </a:p>
          <a:p>
            <a:pPr marL="537845" indent="-447675">
              <a:spcBef>
                <a:spcPts val="900"/>
              </a:spcBef>
              <a:buFont typeface="Wingdings" panose="05000000000000000000" pitchFamily="2" charset="2"/>
              <a:buChar char="§"/>
              <a:tabLst>
                <a:tab pos="2239963" algn="l"/>
              </a:tabLst>
              <a:defRPr/>
            </a:pPr>
            <a:r>
              <a:rPr lang="en-GB" sz="2000" dirty="0">
                <a:latin typeface="Arial" panose="020B0604020202020204" pitchFamily="34" charset="0"/>
                <a:cs typeface="Arial" panose="020B0604020202020204" pitchFamily="34" charset="0"/>
              </a:rPr>
              <a:t>GP for outstanding medical needs (STI treatment, referrals to CAMHS etc)</a:t>
            </a:r>
          </a:p>
          <a:p>
            <a:pPr marL="537845" indent="-447675">
              <a:spcBef>
                <a:spcPts val="900"/>
              </a:spcBef>
              <a:buFont typeface="Wingdings" panose="05000000000000000000" pitchFamily="2" charset="2"/>
              <a:buChar char="§"/>
              <a:tabLst>
                <a:tab pos="2239963" algn="l"/>
              </a:tabLst>
              <a:defRPr/>
            </a:pPr>
            <a:r>
              <a:rPr lang="en-GB" sz="2000" dirty="0">
                <a:latin typeface="Arial" panose="020B0604020202020204" pitchFamily="34" charset="0"/>
                <a:cs typeface="Arial" panose="020B0604020202020204" pitchFamily="34" charset="0"/>
              </a:rPr>
              <a:t>(Ch)ISVA</a:t>
            </a:r>
          </a:p>
          <a:p>
            <a:pPr marL="537845" indent="-447675">
              <a:spcBef>
                <a:spcPts val="900"/>
              </a:spcBef>
              <a:buFont typeface="Wingdings" panose="05000000000000000000" pitchFamily="2" charset="2"/>
              <a:buChar char="§"/>
              <a:tabLst>
                <a:tab pos="2239963" algn="l"/>
              </a:tabLst>
              <a:defRPr/>
            </a:pPr>
            <a:r>
              <a:rPr lang="en-GB" sz="2000" dirty="0">
                <a:latin typeface="Arial"/>
                <a:cs typeface="Arial"/>
              </a:rPr>
              <a:t>Specialist Sexual Violence Counselling of 6-15 sessions</a:t>
            </a:r>
          </a:p>
          <a:p>
            <a:pPr marL="537845" indent="-447675">
              <a:spcBef>
                <a:spcPts val="900"/>
              </a:spcBef>
              <a:buFont typeface="Wingdings" panose="05000000000000000000" pitchFamily="2" charset="2"/>
              <a:buChar char="§"/>
              <a:tabLst>
                <a:tab pos="2239963" algn="l"/>
              </a:tabLst>
              <a:defRPr/>
            </a:pPr>
            <a:r>
              <a:rPr lang="en-GB" sz="2000" dirty="0">
                <a:latin typeface="Arial" panose="020B0604020202020204" pitchFamily="34" charset="0"/>
                <a:cs typeface="Arial" panose="020B0604020202020204" pitchFamily="34" charset="0"/>
              </a:rPr>
              <a:t>GUM (routine screening for over 13’s, urgent access for IUD’s and STI treatment if symptomatic)</a:t>
            </a:r>
          </a:p>
        </p:txBody>
      </p:sp>
      <p:sp>
        <p:nvSpPr>
          <p:cNvPr id="5" name="Title 4">
            <a:extLst>
              <a:ext uri="{FF2B5EF4-FFF2-40B4-BE49-F238E27FC236}">
                <a16:creationId xmlns:a16="http://schemas.microsoft.com/office/drawing/2014/main" id="{E581F894-07EF-6682-D5C8-A0A5AD04B8D0}"/>
              </a:ext>
            </a:extLst>
          </p:cNvPr>
          <p:cNvSpPr>
            <a:spLocks noGrp="1"/>
          </p:cNvSpPr>
          <p:nvPr>
            <p:ph type="title"/>
          </p:nvPr>
        </p:nvSpPr>
        <p:spPr>
          <a:xfrm>
            <a:off x="457200" y="365125"/>
            <a:ext cx="11372850" cy="1325563"/>
          </a:xfrm>
          <a:solidFill>
            <a:srgbClr val="92D050"/>
          </a:solidFill>
        </p:spPr>
        <p:txBody>
          <a:bodyPr>
            <a:normAutofit/>
          </a:bodyPr>
          <a:lstStyle/>
          <a:p>
            <a:pPr algn="ctr"/>
            <a:r>
              <a:rPr lang="en-GB" sz="4000" dirty="0">
                <a:solidFill>
                  <a:schemeClr val="bg1"/>
                </a:solidFill>
                <a:latin typeface="Arial"/>
                <a:cs typeface="Arial"/>
              </a:rPr>
              <a:t>ONWARD REFERRALS AND CARE</a:t>
            </a:r>
            <a:endParaRPr lang="en-GB" sz="4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631930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71451"/>
            <a:ext cx="11129963" cy="906235"/>
          </a:xfrm>
          <a:solidFill>
            <a:srgbClr val="92D050"/>
          </a:solidFill>
        </p:spPr>
        <p:txBody>
          <a:bodyPr>
            <a:noAutofit/>
          </a:bodyPr>
          <a:lstStyle/>
          <a:p>
            <a:r>
              <a:rPr lang="en-GB" sz="4000" dirty="0">
                <a:solidFill>
                  <a:schemeClr val="bg1"/>
                </a:solidFill>
                <a:latin typeface="Arial"/>
                <a:cs typeface="Arial"/>
              </a:rPr>
              <a:t>THERAPEUTIC SUPPORT (6-15 SESSIONS)</a:t>
            </a:r>
            <a:endParaRPr lang="en-GB" sz="4000" dirty="0">
              <a:solidFill>
                <a:schemeClr val="bg1"/>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514349" y="1885949"/>
            <a:ext cx="11129963" cy="3743235"/>
          </a:xfrm>
        </p:spPr>
        <p:txBody>
          <a:bodyPr vert="horz" lIns="91440" tIns="45720" rIns="91440" bIns="45720" rtlCol="0" anchor="t">
            <a:normAutofit fontScale="92500" lnSpcReduction="20000"/>
          </a:bodyPr>
          <a:lstStyle/>
          <a:p>
            <a:pPr marL="342900" indent="-342900" algn="l">
              <a:lnSpc>
                <a:spcPct val="110000"/>
              </a:lnSpc>
              <a:buFont typeface="Arial" panose="020B0604020202020204" pitchFamily="34" charset="0"/>
              <a:buChar char="•"/>
            </a:pPr>
            <a:r>
              <a:rPr lang="en-GB" sz="2000" dirty="0">
                <a:latin typeface="Arial"/>
                <a:cs typeface="Arial"/>
              </a:rPr>
              <a:t>Specialist counselling for CYP’s or family members, commissioned directly by the CYP SARS to specialist sexual violence organisations in the West Midlands  </a:t>
            </a:r>
            <a:endParaRPr lang="en-GB" sz="2000" dirty="0">
              <a:latin typeface="Arial" panose="020B0604020202020204" pitchFamily="34" charset="0"/>
              <a:cs typeface="Arial" panose="020B0604020202020204" pitchFamily="34" charset="0"/>
            </a:endParaRPr>
          </a:p>
          <a:p>
            <a:pPr marL="342900" indent="-342900" algn="l">
              <a:lnSpc>
                <a:spcPct val="110000"/>
              </a:lnSpc>
              <a:buFont typeface="Arial" panose="020B0604020202020204" pitchFamily="34" charset="0"/>
              <a:buChar char="•"/>
            </a:pPr>
            <a:r>
              <a:rPr lang="en-GB" sz="2000" dirty="0">
                <a:latin typeface="Arial"/>
                <a:cs typeface="Arial"/>
              </a:rPr>
              <a:t>An initial telephone (within 72 hours) to gain a full understanding/gather information about the CYP and family</a:t>
            </a:r>
          </a:p>
          <a:p>
            <a:pPr marL="342900" indent="-342900" algn="l">
              <a:lnSpc>
                <a:spcPct val="110000"/>
              </a:lnSpc>
              <a:buFont typeface="Arial" panose="020B0604020202020204" pitchFamily="34" charset="0"/>
              <a:buChar char="•"/>
            </a:pPr>
            <a:r>
              <a:rPr lang="en-GB" sz="2000" dirty="0">
                <a:latin typeface="Arial" panose="020B0604020202020204" pitchFamily="34" charset="0"/>
                <a:cs typeface="Arial" panose="020B0604020202020204" pitchFamily="34" charset="0"/>
              </a:rPr>
              <a:t>Follow up on any identified or outstanding safeguarding concerns by contacting relevant professionals</a:t>
            </a:r>
          </a:p>
          <a:p>
            <a:pPr marL="342900" indent="-342900" algn="l">
              <a:lnSpc>
                <a:spcPct val="110000"/>
              </a:lnSpc>
              <a:buFont typeface="Arial" panose="020B0604020202020204" pitchFamily="34" charset="0"/>
              <a:buChar char="•"/>
            </a:pPr>
            <a:r>
              <a:rPr lang="en-GB" sz="2000" dirty="0">
                <a:latin typeface="Arial"/>
                <a:cs typeface="Arial"/>
              </a:rPr>
              <a:t>CYP and family can access counselling for emotional support when there is an ongoing police investigation (e.g. pre-trial).</a:t>
            </a:r>
          </a:p>
          <a:p>
            <a:pPr marL="342900" indent="-342900" algn="l">
              <a:lnSpc>
                <a:spcPct val="110000"/>
              </a:lnSpc>
              <a:buFont typeface="Arial" panose="020B0604020202020204" pitchFamily="34" charset="0"/>
              <a:buChar char="•"/>
            </a:pPr>
            <a:r>
              <a:rPr lang="en-GB" sz="2000" dirty="0">
                <a:latin typeface="Arial"/>
                <a:cs typeface="Arial"/>
              </a:rPr>
              <a:t>Sessions are provided in bespoke counselling rooms or virtually</a:t>
            </a:r>
          </a:p>
          <a:p>
            <a:pPr marL="342900" indent="-342900" algn="l">
              <a:lnSpc>
                <a:spcPct val="110000"/>
              </a:lnSpc>
              <a:buFont typeface="Arial" panose="020B0604020202020204" pitchFamily="34" charset="0"/>
              <a:buChar char="•"/>
            </a:pPr>
            <a:r>
              <a:rPr lang="en-GB" sz="2000" dirty="0">
                <a:latin typeface="Arial"/>
                <a:cs typeface="Arial"/>
              </a:rPr>
              <a:t>Referrals can be made to longer term therapeutic support following the completion based on individual assessment and needs (waiting lists will apply service dependant)</a:t>
            </a:r>
          </a:p>
          <a:p>
            <a:pPr marL="342900" indent="-342900" algn="l">
              <a:lnSpc>
                <a:spcPct val="110000"/>
              </a:lnSpc>
              <a:buFont typeface="Arial" panose="020B0604020202020204" pitchFamily="34" charset="0"/>
              <a:buChar char="•"/>
            </a:pPr>
            <a:endParaRPr lang="en-GB" sz="2000" dirty="0">
              <a:latin typeface="Arial"/>
              <a:cs typeface="Arial"/>
            </a:endParaRPr>
          </a:p>
        </p:txBody>
      </p:sp>
      <p:pic>
        <p:nvPicPr>
          <p:cNvPr id="1026" name="Picture 1" descr="cid:image002.png@01D215AA.B07D97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7613" y="5629185"/>
            <a:ext cx="3779449" cy="1173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32808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6C537C-2E7E-A841-9868-4FE65955CA45}"/>
              </a:ext>
            </a:extLst>
          </p:cNvPr>
          <p:cNvSpPr>
            <a:spLocks noGrp="1"/>
          </p:cNvSpPr>
          <p:nvPr>
            <p:ph idx="1"/>
          </p:nvPr>
        </p:nvSpPr>
        <p:spPr>
          <a:xfrm>
            <a:off x="500060" y="1512877"/>
            <a:ext cx="11268587" cy="4143375"/>
          </a:xfrm>
        </p:spPr>
        <p:txBody>
          <a:bodyPr>
            <a:noAutofit/>
          </a:bodyPr>
          <a:lstStyle/>
          <a:p>
            <a:r>
              <a:rPr lang="en-US" sz="1600" dirty="0">
                <a:latin typeface="Arial" panose="020B0604020202020204" pitchFamily="34" charset="0"/>
                <a:cs typeface="Arial" panose="020B0604020202020204" pitchFamily="34" charset="0"/>
              </a:rPr>
              <a:t>Anyone can call our service, we have lots of calls from Healthcare professionals, Young People and families, however if the child is under 13, professionals must contact Children’s Social Care to ensure the CYP is safeguarded and so they can refer into SARC for examination. If the child is in immediate danger or there is a clear disclosure, Police should also be called immediately.</a:t>
            </a:r>
          </a:p>
          <a:p>
            <a:r>
              <a:rPr lang="en-US" sz="1600" dirty="0">
                <a:latin typeface="Arial" panose="020B0604020202020204" pitchFamily="34" charset="0"/>
                <a:cs typeface="Arial" panose="020B0604020202020204" pitchFamily="34" charset="0"/>
              </a:rPr>
              <a:t>If the CYP is 13 or over, you can still contact the Police and Social Care, but they can also self-refer.</a:t>
            </a:r>
          </a:p>
          <a:p>
            <a:r>
              <a:rPr lang="en-US" sz="1600" dirty="0">
                <a:latin typeface="Arial" panose="020B0604020202020204" pitchFamily="34" charset="0"/>
                <a:cs typeface="Arial" panose="020B0604020202020204" pitchFamily="34" charset="0"/>
              </a:rPr>
              <a:t>Every child or young person that attends SARC will be referred to children’s social care, as part of our safeguarding procedures.</a:t>
            </a:r>
          </a:p>
          <a:p>
            <a:r>
              <a:rPr lang="en-US" sz="1600" dirty="0">
                <a:latin typeface="Arial" panose="020B0604020202020204" pitchFamily="34" charset="0"/>
                <a:cs typeface="Arial" panose="020B0604020202020204" pitchFamily="34" charset="0"/>
              </a:rPr>
              <a:t>All acute cases </a:t>
            </a:r>
            <a:r>
              <a:rPr lang="en-US" sz="1600" b="1" dirty="0">
                <a:latin typeface="Arial" panose="020B0604020202020204" pitchFamily="34" charset="0"/>
                <a:cs typeface="Arial" panose="020B0604020202020204" pitchFamily="34" charset="0"/>
              </a:rPr>
              <a:t>will </a:t>
            </a:r>
            <a:r>
              <a:rPr lang="en-US" sz="1600" dirty="0">
                <a:latin typeface="Arial" panose="020B0604020202020204" pitchFamily="34" charset="0"/>
                <a:cs typeface="Arial" panose="020B0604020202020204" pitchFamily="34" charset="0"/>
              </a:rPr>
              <a:t>require a Multi-Agency Strategy Meeting, this is also best practice for non-recent cases.</a:t>
            </a:r>
          </a:p>
        </p:txBody>
      </p:sp>
      <p:sp>
        <p:nvSpPr>
          <p:cNvPr id="4" name="Title 1">
            <a:extLst>
              <a:ext uri="{FF2B5EF4-FFF2-40B4-BE49-F238E27FC236}">
                <a16:creationId xmlns:a16="http://schemas.microsoft.com/office/drawing/2014/main" id="{5BAD6294-AB32-274F-A994-B589502EE2D6}"/>
              </a:ext>
            </a:extLst>
          </p:cNvPr>
          <p:cNvSpPr txBox="1">
            <a:spLocks/>
          </p:cNvSpPr>
          <p:nvPr/>
        </p:nvSpPr>
        <p:spPr>
          <a:xfrm rot="10800000" flipV="1">
            <a:off x="500060" y="197612"/>
            <a:ext cx="11297159" cy="1015663"/>
          </a:xfrm>
          <a:prstGeom prst="rect">
            <a:avLst/>
          </a:prstGeom>
          <a:solidFill>
            <a:srgbClr val="92D05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chemeClr val="bg1"/>
                </a:solidFill>
                <a:latin typeface="Arial"/>
                <a:cs typeface="Arial"/>
              </a:rPr>
              <a:t>HOW TO GET IN TOUCH</a:t>
            </a:r>
          </a:p>
        </p:txBody>
      </p:sp>
      <p:sp>
        <p:nvSpPr>
          <p:cNvPr id="5" name="TextBox 4">
            <a:extLst>
              <a:ext uri="{FF2B5EF4-FFF2-40B4-BE49-F238E27FC236}">
                <a16:creationId xmlns:a16="http://schemas.microsoft.com/office/drawing/2014/main" id="{415CF545-117B-DE44-B9E8-683D7F9797E4}"/>
              </a:ext>
            </a:extLst>
          </p:cNvPr>
          <p:cNvSpPr txBox="1"/>
          <p:nvPr/>
        </p:nvSpPr>
        <p:spPr>
          <a:xfrm>
            <a:off x="2310724" y="3571251"/>
            <a:ext cx="7445253" cy="1938992"/>
          </a:xfrm>
          <a:prstGeom prst="rect">
            <a:avLst/>
          </a:prstGeom>
          <a:noFill/>
        </p:spPr>
        <p:txBody>
          <a:bodyPr wrap="square" rtlCol="0">
            <a:spAutoFit/>
          </a:bodyPr>
          <a:lstStyle/>
          <a:p>
            <a:pPr algn="ctr"/>
            <a:r>
              <a:rPr lang="en-US" sz="6000" dirty="0">
                <a:solidFill>
                  <a:srgbClr val="92D050"/>
                </a:solidFill>
                <a:latin typeface="Arial" panose="020B0604020202020204" pitchFamily="34" charset="0"/>
                <a:cs typeface="Arial" panose="020B0604020202020204" pitchFamily="34" charset="0"/>
              </a:rPr>
              <a:t>24/7 number:</a:t>
            </a:r>
          </a:p>
          <a:p>
            <a:pPr algn="ctr"/>
            <a:r>
              <a:rPr lang="en-US" sz="6000" dirty="0">
                <a:solidFill>
                  <a:srgbClr val="92D050"/>
                </a:solidFill>
                <a:latin typeface="Arial" panose="020B0604020202020204" pitchFamily="34" charset="0"/>
                <a:cs typeface="Arial" panose="020B0604020202020204" pitchFamily="34" charset="0"/>
              </a:rPr>
              <a:t>0808 196 2340</a:t>
            </a:r>
          </a:p>
        </p:txBody>
      </p:sp>
      <p:sp>
        <p:nvSpPr>
          <p:cNvPr id="2" name="TextBox 1">
            <a:extLst>
              <a:ext uri="{FF2B5EF4-FFF2-40B4-BE49-F238E27FC236}">
                <a16:creationId xmlns:a16="http://schemas.microsoft.com/office/drawing/2014/main" id="{07B23E65-B62E-45B0-8F9B-64DC51702FD2}"/>
              </a:ext>
            </a:extLst>
          </p:cNvPr>
          <p:cNvSpPr txBox="1"/>
          <p:nvPr/>
        </p:nvSpPr>
        <p:spPr>
          <a:xfrm>
            <a:off x="423353" y="5357812"/>
            <a:ext cx="11402440" cy="923330"/>
          </a:xfrm>
          <a:prstGeom prst="rect">
            <a:avLst/>
          </a:prstGeom>
          <a:solidFill>
            <a:srgbClr val="92D050"/>
          </a:solidFill>
        </p:spPr>
        <p:txBody>
          <a:bodyPr wrap="square" rtlCol="0">
            <a:spAutoFit/>
          </a:bodyPr>
          <a:lstStyle/>
          <a:p>
            <a:pPr algn="ctr"/>
            <a:r>
              <a:rPr lang="en-GB" sz="1800" dirty="0">
                <a:solidFill>
                  <a:schemeClr val="bg1"/>
                </a:solidFill>
                <a:latin typeface="Arial" panose="020B0604020202020204" pitchFamily="34" charset="0"/>
                <a:cs typeface="Arial" panose="020B0604020202020204" pitchFamily="34" charset="0"/>
              </a:rPr>
              <a:t>In the unlikely event of an issue with the telephone network, our backup telephone numbers are as follows:</a:t>
            </a:r>
          </a:p>
          <a:p>
            <a:pPr algn="ctr"/>
            <a:r>
              <a:rPr lang="en-GB" sz="1800" dirty="0">
                <a:solidFill>
                  <a:schemeClr val="bg1"/>
                </a:solidFill>
                <a:latin typeface="Arial" panose="020B0604020202020204" pitchFamily="34" charset="0"/>
                <a:cs typeface="Arial" panose="020B0604020202020204" pitchFamily="34" charset="0"/>
              </a:rPr>
              <a:t>Switchboard: </a:t>
            </a:r>
            <a:r>
              <a:rPr lang="en-GB" sz="1800" b="1" dirty="0">
                <a:solidFill>
                  <a:schemeClr val="bg1"/>
                </a:solidFill>
                <a:latin typeface="Arial" panose="020B0604020202020204" pitchFamily="34" charset="0"/>
                <a:cs typeface="Arial" panose="020B0604020202020204" pitchFamily="34" charset="0"/>
              </a:rPr>
              <a:t>0330 223 0099/ </a:t>
            </a:r>
            <a:r>
              <a:rPr lang="en-GB" sz="1800" dirty="0">
                <a:solidFill>
                  <a:schemeClr val="bg1"/>
                </a:solidFill>
                <a:latin typeface="Arial" panose="020B0604020202020204" pitchFamily="34" charset="0"/>
                <a:cs typeface="Arial" panose="020B0604020202020204" pitchFamily="34" charset="0"/>
              </a:rPr>
              <a:t>Mobile: </a:t>
            </a:r>
            <a:r>
              <a:rPr lang="en-GB" sz="1800" b="1" dirty="0">
                <a:solidFill>
                  <a:schemeClr val="bg1"/>
                </a:solidFill>
                <a:latin typeface="Arial" panose="020B0604020202020204" pitchFamily="34" charset="0"/>
                <a:cs typeface="Arial" panose="020B0604020202020204" pitchFamily="34" charset="0"/>
              </a:rPr>
              <a:t>07795901631/ </a:t>
            </a:r>
            <a:r>
              <a:rPr lang="en-GB" sz="1800" dirty="0">
                <a:solidFill>
                  <a:schemeClr val="bg1"/>
                </a:solidFill>
                <a:latin typeface="Arial" panose="020B0604020202020204" pitchFamily="34" charset="0"/>
                <a:cs typeface="Arial" panose="020B0604020202020204" pitchFamily="34" charset="0"/>
              </a:rPr>
              <a:t>Website:</a:t>
            </a:r>
            <a:r>
              <a:rPr lang="en-GB" sz="1800" b="1" dirty="0">
                <a:solidFill>
                  <a:schemeClr val="bg1"/>
                </a:solidFill>
                <a:latin typeface="Arial" panose="020B0604020202020204" pitchFamily="34" charset="0"/>
                <a:cs typeface="Arial" panose="020B0604020202020204" pitchFamily="34" charset="0"/>
              </a:rPr>
              <a:t> </a:t>
            </a:r>
            <a:r>
              <a:rPr lang="en-GB" sz="1800" u="sng" dirty="0">
                <a:solidFill>
                  <a:schemeClr val="bg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www.westmidscyps.co.uk</a:t>
            </a:r>
            <a:r>
              <a:rPr lang="en-GB" sz="1800" dirty="0">
                <a:solidFill>
                  <a:schemeClr val="bg1"/>
                </a:solidFill>
                <a:latin typeface="Arial" panose="020B0604020202020204" pitchFamily="34" charset="0"/>
                <a:cs typeface="Arial" panose="020B0604020202020204" pitchFamily="34" charset="0"/>
              </a:rPr>
              <a:t> </a:t>
            </a:r>
          </a:p>
          <a:p>
            <a:endParaRPr lang="en-GB" dirty="0"/>
          </a:p>
        </p:txBody>
      </p:sp>
    </p:spTree>
    <p:extLst>
      <p:ext uri="{BB962C8B-B14F-4D97-AF65-F5344CB8AC3E}">
        <p14:creationId xmlns:p14="http://schemas.microsoft.com/office/powerpoint/2010/main" val="291432237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51209-3676-DF05-5F6C-9A35F6D9938F}"/>
              </a:ext>
            </a:extLst>
          </p:cNvPr>
          <p:cNvSpPr>
            <a:spLocks noGrp="1"/>
          </p:cNvSpPr>
          <p:nvPr>
            <p:ph type="title"/>
          </p:nvPr>
        </p:nvSpPr>
        <p:spPr>
          <a:solidFill>
            <a:schemeClr val="accent6"/>
          </a:solidFill>
        </p:spPr>
        <p:txBody>
          <a:bodyPr/>
          <a:lstStyle/>
          <a:p>
            <a:pPr algn="ctr"/>
            <a:r>
              <a:rPr lang="en-GB" dirty="0">
                <a:solidFill>
                  <a:schemeClr val="bg1"/>
                </a:solidFill>
                <a:latin typeface="Arial"/>
                <a:cs typeface="Arial"/>
              </a:rPr>
              <a:t>FURTHER CONSIDERATIONS</a:t>
            </a:r>
            <a:endParaRPr lang="en-GB"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0DF290F-9F4B-E197-6D3D-EDBF28CC2AEF}"/>
              </a:ext>
            </a:extLst>
          </p:cNvPr>
          <p:cNvSpPr>
            <a:spLocks noGrp="1"/>
          </p:cNvSpPr>
          <p:nvPr>
            <p:ph idx="1"/>
          </p:nvPr>
        </p:nvSpPr>
        <p:spPr>
          <a:xfrm>
            <a:off x="838200" y="2213113"/>
            <a:ext cx="10515600" cy="3963850"/>
          </a:xfrm>
        </p:spPr>
        <p:txBody>
          <a:bodyPr vert="horz" lIns="91440" tIns="45720" rIns="91440" bIns="45720" rtlCol="0" anchor="t">
            <a:normAutofit lnSpcReduction="10000"/>
          </a:bodyPr>
          <a:lstStyle/>
          <a:p>
            <a:pPr>
              <a:buFont typeface="Wingdings" panose="05000000000000000000" pitchFamily="2" charset="2"/>
              <a:buChar char="§"/>
            </a:pPr>
            <a:r>
              <a:rPr lang="en-GB" sz="2400" dirty="0">
                <a:latin typeface="Arial"/>
                <a:cs typeface="Arial"/>
              </a:rPr>
              <a:t>Please visit our website at </a:t>
            </a:r>
            <a:r>
              <a:rPr lang="en-GB" sz="2400" b="0" i="0" dirty="0">
                <a:solidFill>
                  <a:srgbClr val="4F52B2"/>
                </a:solidFill>
                <a:effectLst/>
                <a:latin typeface="Arial"/>
                <a:cs typeface="Arial"/>
                <a:hlinkClick r:id="rId2" tooltip="https://gbr01.safelinks.protection.outlook.com/?url=https%3A%2F%2Fwestmidsregionalcypsas.co.uk%2F&amp;data=05%7C01%7Cc.hoey%40the-pact.co.uk%7C46450617fe934635530008daa8553f7c%7C1ad71345acb54e2692e826ca4eb3f044%7C0%7C0%7C638007381335572515%7CUnknown%7CTWFpbGZsb3d8eyJWIjoiMC4wLjAwMDAiLCJQIjoiV2luMzIiLCJBTiI6Ik1haWwiLCJXVCI6Mn0%3D%7C3000%7C%7C%7C&amp;sdata=M1iymRPgJucjHOCu6jv1qCM13OsSXCcViOypuRexnR0%3D&amp;reserved=0"/>
              </a:rPr>
              <a:t>https://westmidsregionalcypsas.co.uk/</a:t>
            </a:r>
            <a:r>
              <a:rPr lang="en-GB" sz="2400" b="0" i="0" dirty="0">
                <a:solidFill>
                  <a:srgbClr val="4F52B2"/>
                </a:solidFill>
                <a:effectLst/>
                <a:latin typeface="Arial"/>
                <a:cs typeface="Arial"/>
              </a:rPr>
              <a:t> </a:t>
            </a:r>
            <a:r>
              <a:rPr lang="en-GB" sz="2400" b="0" i="0" dirty="0">
                <a:effectLst/>
                <a:latin typeface="Arial"/>
                <a:cs typeface="Arial"/>
              </a:rPr>
              <a:t>y</a:t>
            </a:r>
            <a:r>
              <a:rPr lang="en-GB" sz="2400" dirty="0">
                <a:latin typeface="Arial"/>
                <a:cs typeface="Arial"/>
              </a:rPr>
              <a:t>ou can download useful leaflets for professionals, children and families to help them to prepare for a visit to SARC.</a:t>
            </a:r>
          </a:p>
          <a:p>
            <a:pPr>
              <a:buFont typeface="Wingdings" panose="05000000000000000000" pitchFamily="2" charset="2"/>
              <a:buChar char="§"/>
            </a:pPr>
            <a:endParaRPr lang="en-GB" sz="2400" dirty="0">
              <a:latin typeface="Arial" panose="020B0604020202020204" pitchFamily="34" charset="0"/>
              <a:cs typeface="Arial" panose="020B0604020202020204" pitchFamily="34" charset="0"/>
            </a:endParaRPr>
          </a:p>
          <a:p>
            <a:pPr>
              <a:buFont typeface="Wingdings" panose="05000000000000000000" pitchFamily="2" charset="2"/>
              <a:buChar char="§"/>
            </a:pPr>
            <a:r>
              <a:rPr lang="en-GB" sz="2400" dirty="0">
                <a:latin typeface="Arial" panose="020B0604020202020204" pitchFamily="34" charset="0"/>
                <a:cs typeface="Arial" panose="020B0604020202020204" pitchFamily="34" charset="0"/>
              </a:rPr>
              <a:t>In acute cases where possible, please advise CYP’s to refrain from washing, brushing teeth etc, dependant on the type of assault, this will help to retain forensic evidence.</a:t>
            </a:r>
          </a:p>
          <a:p>
            <a:pPr>
              <a:buFont typeface="Wingdings" panose="05000000000000000000" pitchFamily="2" charset="2"/>
              <a:buChar char="§"/>
            </a:pPr>
            <a:endParaRPr lang="en-GB" sz="2400" dirty="0">
              <a:latin typeface="Arial" panose="020B0604020202020204" pitchFamily="34" charset="0"/>
              <a:cs typeface="Arial" panose="020B0604020202020204" pitchFamily="34" charset="0"/>
            </a:endParaRPr>
          </a:p>
          <a:p>
            <a:pPr>
              <a:buFont typeface="Wingdings" panose="05000000000000000000" pitchFamily="2" charset="2"/>
              <a:buChar char="§"/>
            </a:pPr>
            <a:r>
              <a:rPr lang="en-GB" sz="2400" dirty="0">
                <a:latin typeface="Arial" panose="020B0604020202020204" pitchFamily="34" charset="0"/>
                <a:cs typeface="Arial" panose="020B0604020202020204" pitchFamily="34" charset="0"/>
              </a:rPr>
              <a:t>Consideration should be given to clothing, sanitary wear, toilet tissue, bedding or any other items or objects that may support a forensic opportunity.</a:t>
            </a:r>
          </a:p>
          <a:p>
            <a:pPr>
              <a:buFont typeface="Wingdings" panose="05000000000000000000" pitchFamily="2" charset="2"/>
              <a:buChar char="§"/>
            </a:pPr>
            <a:endParaRPr lang="en-GB" sz="2400" dirty="0">
              <a:latin typeface="Arial" panose="020B0604020202020204" pitchFamily="34" charset="0"/>
              <a:cs typeface="Arial" panose="020B0604020202020204" pitchFamily="34" charset="0"/>
            </a:endParaRPr>
          </a:p>
          <a:p>
            <a:pPr marL="0" indent="0">
              <a:buNone/>
            </a:pPr>
            <a:endParaRPr lang="en-GB" sz="2000"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80641766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7714BD4-9B41-F94D-A938-5303F692FC7B}"/>
              </a:ext>
            </a:extLst>
          </p:cNvPr>
          <p:cNvPicPr>
            <a:picLocks noChangeAspect="1"/>
          </p:cNvPicPr>
          <p:nvPr/>
        </p:nvPicPr>
        <p:blipFill rotWithShape="1">
          <a:blip r:embed="rId2"/>
          <a:srcRect l="23302" r="3639"/>
          <a:stretch/>
        </p:blipFill>
        <p:spPr>
          <a:xfrm>
            <a:off x="0" y="-1"/>
            <a:ext cx="12192000" cy="6286501"/>
          </a:xfrm>
          <a:prstGeom prst="rect">
            <a:avLst/>
          </a:prstGeom>
        </p:spPr>
      </p:pic>
      <p:sp>
        <p:nvSpPr>
          <p:cNvPr id="2" name="Title 1">
            <a:extLst>
              <a:ext uri="{FF2B5EF4-FFF2-40B4-BE49-F238E27FC236}">
                <a16:creationId xmlns:a16="http://schemas.microsoft.com/office/drawing/2014/main" id="{C796EDD0-AF11-4C9B-BC97-93EB7D5A9FD0}"/>
              </a:ext>
            </a:extLst>
          </p:cNvPr>
          <p:cNvSpPr>
            <a:spLocks noGrp="1"/>
          </p:cNvSpPr>
          <p:nvPr>
            <p:ph type="title"/>
          </p:nvPr>
        </p:nvSpPr>
        <p:spPr>
          <a:xfrm>
            <a:off x="47615" y="693256"/>
            <a:ext cx="7296159" cy="815493"/>
          </a:xfrm>
        </p:spPr>
        <p:txBody>
          <a:bodyPr>
            <a:normAutofit fontScale="90000"/>
          </a:bodyPr>
          <a:lstStyle/>
          <a:p>
            <a:pPr algn="ctr"/>
            <a:r>
              <a:rPr lang="en-GB" sz="2800" b="1">
                <a:latin typeface="Arial" panose="020B0604020202020204" pitchFamily="34" charset="0"/>
                <a:cs typeface="Arial" panose="020B0604020202020204" pitchFamily="34" charset="0"/>
              </a:rPr>
              <a:t>Finally, Mountain Healthcare Ltd - who we are </a:t>
            </a:r>
          </a:p>
        </p:txBody>
      </p:sp>
      <p:sp>
        <p:nvSpPr>
          <p:cNvPr id="3" name="Content Placeholder 2">
            <a:extLst>
              <a:ext uri="{FF2B5EF4-FFF2-40B4-BE49-F238E27FC236}">
                <a16:creationId xmlns:a16="http://schemas.microsoft.com/office/drawing/2014/main" id="{16041893-3DFB-4E42-BD79-0F9F252D58A7}"/>
              </a:ext>
            </a:extLst>
          </p:cNvPr>
          <p:cNvSpPr>
            <a:spLocks noGrp="1"/>
          </p:cNvSpPr>
          <p:nvPr>
            <p:ph idx="1"/>
          </p:nvPr>
        </p:nvSpPr>
        <p:spPr>
          <a:xfrm>
            <a:off x="185634" y="4236244"/>
            <a:ext cx="5261009" cy="1614488"/>
          </a:xfrm>
        </p:spPr>
        <p:txBody>
          <a:bodyPr>
            <a:normAutofit/>
          </a:bodyPr>
          <a:lstStyle/>
          <a:p>
            <a:r>
              <a:rPr lang="en-GB" sz="1600" b="1">
                <a:latin typeface="Arial" panose="020B0604020202020204" pitchFamily="34" charset="0"/>
                <a:cs typeface="Arial" panose="020B0604020202020204" pitchFamily="34" charset="0"/>
              </a:rPr>
              <a:t>Specialist healthcare provider for sexual offence services and police custodial healthcare including the West Midlands</a:t>
            </a:r>
          </a:p>
          <a:p>
            <a:r>
              <a:rPr lang="en-GB" sz="1600" b="1">
                <a:latin typeface="Arial" panose="020B0604020202020204" pitchFamily="34" charset="0"/>
                <a:cs typeface="Arial" panose="020B0604020202020204" pitchFamily="34" charset="0"/>
              </a:rPr>
              <a:t>Largest SARC provider in the UK (All managed contracts are registered with the Care Quality Commission) </a:t>
            </a:r>
          </a:p>
        </p:txBody>
      </p:sp>
    </p:spTree>
    <p:extLst>
      <p:ext uri="{BB962C8B-B14F-4D97-AF65-F5344CB8AC3E}">
        <p14:creationId xmlns:p14="http://schemas.microsoft.com/office/powerpoint/2010/main" val="183486353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2A1FE-38CE-E346-84CF-3EDB81FAFD59}"/>
              </a:ext>
            </a:extLst>
          </p:cNvPr>
          <p:cNvSpPr>
            <a:spLocks noGrp="1"/>
          </p:cNvSpPr>
          <p:nvPr>
            <p:ph type="ctrTitle"/>
          </p:nvPr>
        </p:nvSpPr>
        <p:spPr>
          <a:xfrm>
            <a:off x="185370" y="659621"/>
            <a:ext cx="11854230" cy="1394465"/>
          </a:xfrm>
        </p:spPr>
        <p:txBody>
          <a:bodyPr anchor="t">
            <a:normAutofit fontScale="90000"/>
          </a:bodyPr>
          <a:lstStyle/>
          <a:p>
            <a:r>
              <a:rPr lang="en-US" sz="2000" i="1">
                <a:solidFill>
                  <a:schemeClr val="tx1">
                    <a:lumMod val="50000"/>
                    <a:lumOff val="50000"/>
                  </a:schemeClr>
                </a:solidFill>
                <a:latin typeface="Arial" panose="020B0604020202020204" pitchFamily="34" charset="0"/>
                <a:cs typeface="Arial" panose="020B0604020202020204" pitchFamily="34" charset="0"/>
              </a:rPr>
              <a:t>How to get in touch….</a:t>
            </a:r>
            <a:br>
              <a:rPr lang="en-US" sz="2000">
                <a:solidFill>
                  <a:schemeClr val="tx1">
                    <a:lumMod val="50000"/>
                    <a:lumOff val="50000"/>
                  </a:schemeClr>
                </a:solidFill>
                <a:latin typeface="Arial" panose="020B0604020202020204" pitchFamily="34" charset="0"/>
                <a:cs typeface="Arial" panose="020B0604020202020204" pitchFamily="34" charset="0"/>
              </a:rPr>
            </a:br>
            <a:br>
              <a:rPr lang="en-US" sz="2000">
                <a:solidFill>
                  <a:schemeClr val="tx1">
                    <a:lumMod val="50000"/>
                    <a:lumOff val="50000"/>
                  </a:schemeClr>
                </a:solidFill>
                <a:latin typeface="Arial" panose="020B0604020202020204" pitchFamily="34" charset="0"/>
                <a:cs typeface="Arial" panose="020B0604020202020204" pitchFamily="34" charset="0"/>
              </a:rPr>
            </a:br>
            <a:r>
              <a:rPr lang="en-US" sz="2000" b="1">
                <a:solidFill>
                  <a:schemeClr val="tx1">
                    <a:lumMod val="50000"/>
                    <a:lumOff val="50000"/>
                  </a:schemeClr>
                </a:solidFill>
                <a:latin typeface="Arial" panose="020B0604020202020204" pitchFamily="34" charset="0"/>
                <a:cs typeface="Arial" panose="020B0604020202020204" pitchFamily="34" charset="0"/>
              </a:rPr>
              <a:t>24/7/365	 - 0808 196 2340</a:t>
            </a:r>
            <a:r>
              <a:rPr lang="en-US" sz="2000">
                <a:solidFill>
                  <a:schemeClr val="tx1">
                    <a:lumMod val="50000"/>
                    <a:lumOff val="50000"/>
                  </a:schemeClr>
                </a:solidFill>
                <a:latin typeface="Arial" panose="020B0604020202020204" pitchFamily="34" charset="0"/>
                <a:cs typeface="Arial" panose="020B0604020202020204" pitchFamily="34" charset="0"/>
              </a:rPr>
              <a:t>	(Advice, Referrals, Strategy Meeting and Training Requests)</a:t>
            </a:r>
            <a:br>
              <a:rPr lang="en-US" sz="2000">
                <a:solidFill>
                  <a:schemeClr val="tx1">
                    <a:lumMod val="50000"/>
                    <a:lumOff val="50000"/>
                  </a:schemeClr>
                </a:solidFill>
                <a:latin typeface="Arial" panose="020B0604020202020204" pitchFamily="34" charset="0"/>
                <a:cs typeface="Arial" panose="020B0604020202020204" pitchFamily="34" charset="0"/>
              </a:rPr>
            </a:br>
            <a:br>
              <a:rPr lang="en-US" sz="2000">
                <a:solidFill>
                  <a:schemeClr val="tx1">
                    <a:lumMod val="50000"/>
                    <a:lumOff val="50000"/>
                  </a:schemeClr>
                </a:solidFill>
                <a:latin typeface="Arial" panose="020B0604020202020204" pitchFamily="34" charset="0"/>
                <a:cs typeface="Arial" panose="020B0604020202020204" pitchFamily="34" charset="0"/>
              </a:rPr>
            </a:br>
            <a:r>
              <a:rPr lang="en-US" sz="2000">
                <a:solidFill>
                  <a:schemeClr val="tx1">
                    <a:lumMod val="50000"/>
                    <a:lumOff val="50000"/>
                  </a:schemeClr>
                </a:solidFill>
                <a:latin typeface="Arial" panose="020B0604020202020204" pitchFamily="34" charset="0"/>
                <a:cs typeface="Arial" panose="020B0604020202020204" pitchFamily="34" charset="0"/>
              </a:rPr>
              <a:t>wmppaeds.sarc@nhs.net</a:t>
            </a:r>
            <a:br>
              <a:rPr lang="en-US" sz="2000">
                <a:solidFill>
                  <a:schemeClr val="tx1">
                    <a:lumMod val="50000"/>
                    <a:lumOff val="50000"/>
                  </a:schemeClr>
                </a:solidFill>
                <a:latin typeface="Arial" panose="020B0604020202020204" pitchFamily="34" charset="0"/>
                <a:cs typeface="Arial" panose="020B0604020202020204" pitchFamily="34" charset="0"/>
              </a:rPr>
            </a:br>
            <a:br>
              <a:rPr lang="en-US" sz="2000">
                <a:solidFill>
                  <a:schemeClr val="tx1">
                    <a:lumMod val="50000"/>
                    <a:lumOff val="50000"/>
                  </a:schemeClr>
                </a:solidFill>
                <a:latin typeface="Arial" panose="020B0604020202020204" pitchFamily="34" charset="0"/>
                <a:cs typeface="Arial" panose="020B0604020202020204" pitchFamily="34" charset="0"/>
              </a:rPr>
            </a:br>
            <a:r>
              <a:rPr lang="en-US" sz="2000">
                <a:solidFill>
                  <a:schemeClr val="tx1">
                    <a:lumMod val="50000"/>
                    <a:lumOff val="50000"/>
                  </a:schemeClr>
                </a:solidFill>
                <a:latin typeface="Arial" panose="020B0604020202020204" pitchFamily="34" charset="0"/>
                <a:cs typeface="Arial" panose="020B0604020202020204" pitchFamily="34" charset="0"/>
              </a:rPr>
              <a:t>website	- </a:t>
            </a:r>
            <a:r>
              <a:rPr lang="en-GB" sz="2000" i="0">
                <a:solidFill>
                  <a:schemeClr val="tx1">
                    <a:lumMod val="50000"/>
                    <a:lumOff val="50000"/>
                  </a:schemeClr>
                </a:solidFill>
                <a:effectLst/>
                <a:latin typeface="Arial" panose="020B0604020202020204" pitchFamily="34" charset="0"/>
                <a:cs typeface="Arial" panose="020B0604020202020204" pitchFamily="34" charset="0"/>
                <a:hlinkClick r:id="rId3" tooltip="https://gbr01.safelinks.protection.outlook.com/?url=https%3A%2F%2Fwestmidsregionalcypsas.co.uk%2F&amp;data=05%7C01%7Cc.hoey%40the-pact.co.uk%7C46450617fe934635530008daa8553f7c%7C1ad71345acb54e2692e826ca4eb3f044%7C0%7C0%7C638007381335572515%7CUnknown%7CTWFpbGZsb3d8eyJWIjoiMC4wLjAwMDAiLCJQIjoiV2luMzIiLCJBTiI6Ik1haWwiLCJXVCI6Mn0%3D%7C3000%7C%7C%7C&amp;sdata=M1iymRPgJucjHOCu6jv1qCM13OsSXCcViOypuRexnR0%3D&amp;reserved=0">
                  <a:extLst>
                    <a:ext uri="{A12FA001-AC4F-418D-AE19-62706E023703}">
                      <ahyp:hlinkClr xmlns:ahyp="http://schemas.microsoft.com/office/drawing/2018/hyperlinkcolor" val="tx"/>
                    </a:ext>
                  </a:extLst>
                </a:hlinkClick>
              </a:rPr>
              <a:t>https://westmidsregionalcypsas.co.uk/</a:t>
            </a:r>
            <a:br>
              <a:rPr lang="en-GB" sz="2000" i="0">
                <a:solidFill>
                  <a:schemeClr val="tx1">
                    <a:lumMod val="50000"/>
                    <a:lumOff val="50000"/>
                  </a:schemeClr>
                </a:solidFill>
                <a:effectLst/>
                <a:latin typeface="Arial" panose="020B0604020202020204" pitchFamily="34" charset="0"/>
                <a:cs typeface="Arial" panose="020B0604020202020204" pitchFamily="34" charset="0"/>
              </a:rPr>
            </a:br>
            <a:br>
              <a:rPr lang="en-GB" sz="2000" i="0">
                <a:solidFill>
                  <a:schemeClr val="tx1">
                    <a:lumMod val="50000"/>
                    <a:lumOff val="50000"/>
                  </a:schemeClr>
                </a:solidFill>
                <a:effectLst/>
                <a:latin typeface="Arial" panose="020B0604020202020204" pitchFamily="34" charset="0"/>
                <a:cs typeface="Arial" panose="020B0604020202020204" pitchFamily="34" charset="0"/>
              </a:rPr>
            </a:br>
            <a:br>
              <a:rPr lang="en-US" sz="2000">
                <a:solidFill>
                  <a:schemeClr val="tx1">
                    <a:lumMod val="50000"/>
                    <a:lumOff val="50000"/>
                  </a:schemeClr>
                </a:solidFill>
                <a:latin typeface="Arial" panose="020B0604020202020204" pitchFamily="34" charset="0"/>
                <a:cs typeface="Arial" panose="020B0604020202020204" pitchFamily="34" charset="0"/>
              </a:rPr>
            </a:br>
            <a:br>
              <a:rPr lang="en-US" sz="2000">
                <a:solidFill>
                  <a:schemeClr val="tx1">
                    <a:lumMod val="50000"/>
                    <a:lumOff val="50000"/>
                  </a:schemeClr>
                </a:solidFill>
                <a:latin typeface="Arial" panose="020B0604020202020204" pitchFamily="34" charset="0"/>
                <a:cs typeface="Arial" panose="020B0604020202020204" pitchFamily="34" charset="0"/>
              </a:rPr>
            </a:br>
            <a:endParaRPr lang="en-US" sz="2000">
              <a:solidFill>
                <a:schemeClr val="tx1">
                  <a:lumMod val="50000"/>
                  <a:lumOff val="50000"/>
                </a:schemeClr>
              </a:solidFill>
              <a:latin typeface="Arial" panose="020B0604020202020204" pitchFamily="34" charset="0"/>
              <a:cs typeface="Arial" panose="020B0604020202020204" pitchFamily="34" charset="0"/>
            </a:endParaRPr>
          </a:p>
        </p:txBody>
      </p:sp>
      <p:pic>
        <p:nvPicPr>
          <p:cNvPr id="2050" name="Picture 2" descr="Image preview">
            <a:extLst>
              <a:ext uri="{FF2B5EF4-FFF2-40B4-BE49-F238E27FC236}">
                <a16:creationId xmlns:a16="http://schemas.microsoft.com/office/drawing/2014/main" id="{A1C4FF03-9852-EA59-B935-F6E81E023E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27301" y="3155714"/>
            <a:ext cx="3937397" cy="3702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358042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32B12-301F-44D4-9A9F-EA5C987823AE}"/>
              </a:ext>
            </a:extLst>
          </p:cNvPr>
          <p:cNvSpPr>
            <a:spLocks noGrp="1"/>
          </p:cNvSpPr>
          <p:nvPr>
            <p:ph type="title"/>
          </p:nvPr>
        </p:nvSpPr>
        <p:spPr>
          <a:xfrm>
            <a:off x="744435" y="562485"/>
            <a:ext cx="10792703" cy="858364"/>
          </a:xfrm>
        </p:spPr>
        <p:txBody>
          <a:bodyPr>
            <a:normAutofit fontScale="90000"/>
          </a:bodyPr>
          <a:lstStyle/>
          <a:p>
            <a:pPr algn="ctr"/>
            <a:r>
              <a:rPr lang="en-GB" dirty="0">
                <a:latin typeface="Arial"/>
                <a:cs typeface="Arial"/>
              </a:rPr>
              <a:t>ABOUT US</a:t>
            </a:r>
            <a:endParaRPr lang="en-GB" dirty="0">
              <a:latin typeface="Arial" panose="020B0604020202020204" pitchFamily="34" charset="0"/>
              <a:cs typeface="Arial" panose="020B0604020202020204" pitchFamily="34" charset="0"/>
            </a:endParaRPr>
          </a:p>
        </p:txBody>
      </p:sp>
      <p:graphicFrame>
        <p:nvGraphicFramePr>
          <p:cNvPr id="5" name="Text Placeholder 2">
            <a:extLst>
              <a:ext uri="{FF2B5EF4-FFF2-40B4-BE49-F238E27FC236}">
                <a16:creationId xmlns:a16="http://schemas.microsoft.com/office/drawing/2014/main" id="{D7C8EDF1-E226-438F-B8FB-1F71AB5D6CDF}"/>
              </a:ext>
            </a:extLst>
          </p:cNvPr>
          <p:cNvGraphicFramePr/>
          <p:nvPr>
            <p:extLst>
              <p:ext uri="{D42A27DB-BD31-4B8C-83A1-F6EECF244321}">
                <p14:modId xmlns:p14="http://schemas.microsoft.com/office/powerpoint/2010/main" val="1438957630"/>
              </p:ext>
            </p:extLst>
          </p:nvPr>
        </p:nvGraphicFramePr>
        <p:xfrm>
          <a:off x="744435" y="1622527"/>
          <a:ext cx="10792703" cy="45830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2912227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F9486-07B7-4C6A-71D5-ED9D8FF420A4}"/>
              </a:ext>
            </a:extLst>
          </p:cNvPr>
          <p:cNvSpPr>
            <a:spLocks noGrp="1"/>
          </p:cNvSpPr>
          <p:nvPr>
            <p:ph type="title"/>
          </p:nvPr>
        </p:nvSpPr>
        <p:spPr>
          <a:xfrm>
            <a:off x="776990" y="468830"/>
            <a:ext cx="10515600" cy="1325563"/>
          </a:xfrm>
          <a:solidFill>
            <a:srgbClr val="92D050"/>
          </a:solidFill>
        </p:spPr>
        <p:txBody>
          <a:bodyPr/>
          <a:lstStyle/>
          <a:p>
            <a:pPr algn="ctr"/>
            <a:r>
              <a:rPr lang="en-GB">
                <a:solidFill>
                  <a:schemeClr val="bg1"/>
                </a:solidFill>
                <a:latin typeface="Arial" panose="020B0604020202020204" pitchFamily="34" charset="0"/>
                <a:cs typeface="Arial" panose="020B0604020202020204" pitchFamily="34" charset="0"/>
              </a:rPr>
              <a:t>MISCONCEPTIONS ABOUT SARC…</a:t>
            </a:r>
          </a:p>
        </p:txBody>
      </p:sp>
      <p:sp>
        <p:nvSpPr>
          <p:cNvPr id="3" name="Content Placeholder 2">
            <a:extLst>
              <a:ext uri="{FF2B5EF4-FFF2-40B4-BE49-F238E27FC236}">
                <a16:creationId xmlns:a16="http://schemas.microsoft.com/office/drawing/2014/main" id="{BD09A27B-AD50-B616-4335-E23FDE20B9C7}"/>
              </a:ext>
            </a:extLst>
          </p:cNvPr>
          <p:cNvSpPr>
            <a:spLocks noGrp="1"/>
          </p:cNvSpPr>
          <p:nvPr>
            <p:ph idx="1"/>
          </p:nvPr>
        </p:nvSpPr>
        <p:spPr>
          <a:xfrm>
            <a:off x="838200" y="2054942"/>
            <a:ext cx="10515600" cy="4090218"/>
          </a:xfrm>
        </p:spPr>
        <p:txBody>
          <a:bodyPr vert="horz" lIns="91440" tIns="45720" rIns="91440" bIns="45720" rtlCol="0" anchor="t">
            <a:noAutofit/>
          </a:bodyPr>
          <a:lstStyle/>
          <a:p>
            <a:pPr>
              <a:lnSpc>
                <a:spcPct val="120000"/>
              </a:lnSpc>
            </a:pPr>
            <a:r>
              <a:rPr lang="en-GB" sz="1800" i="1"/>
              <a:t>A SARC examination is traumatising for a CYP</a:t>
            </a:r>
            <a:endParaRPr lang="en-GB" sz="1800" i="1">
              <a:ea typeface="Calibri"/>
              <a:cs typeface="Calibri"/>
            </a:endParaRPr>
          </a:p>
          <a:p>
            <a:pPr>
              <a:lnSpc>
                <a:spcPct val="120000"/>
              </a:lnSpc>
            </a:pPr>
            <a:r>
              <a:rPr lang="en-GB" sz="1800" i="1"/>
              <a:t>A SARC examination is intrusive for younger children</a:t>
            </a:r>
            <a:endParaRPr lang="en-GB" sz="1800" i="1">
              <a:ea typeface="Calibri"/>
              <a:cs typeface="Calibri"/>
            </a:endParaRPr>
          </a:p>
          <a:p>
            <a:pPr>
              <a:lnSpc>
                <a:spcPct val="120000"/>
              </a:lnSpc>
            </a:pPr>
            <a:r>
              <a:rPr lang="en-GB" sz="1800" i="1"/>
              <a:t>It's out of the forensic window period</a:t>
            </a:r>
            <a:endParaRPr lang="en-GB" sz="1800" i="1">
              <a:ea typeface="Calibri"/>
              <a:cs typeface="Calibri"/>
            </a:endParaRPr>
          </a:p>
          <a:p>
            <a:pPr>
              <a:lnSpc>
                <a:spcPct val="120000"/>
              </a:lnSpc>
            </a:pPr>
            <a:r>
              <a:rPr lang="en-GB" sz="1800" i="1"/>
              <a:t>A SARC medical can confirm that a CYP has been sexually abused</a:t>
            </a:r>
            <a:endParaRPr lang="en-GB" sz="1800" i="1">
              <a:ea typeface="Calibri"/>
              <a:cs typeface="Calibri"/>
            </a:endParaRPr>
          </a:p>
          <a:p>
            <a:pPr>
              <a:lnSpc>
                <a:spcPct val="120000"/>
              </a:lnSpc>
            </a:pPr>
            <a:r>
              <a:rPr lang="en-GB" sz="1800" i="1"/>
              <a:t>A SARC medical is always in the child's best interest</a:t>
            </a:r>
            <a:endParaRPr lang="en-GB" sz="1800" i="1">
              <a:ea typeface="Calibri"/>
              <a:cs typeface="Calibri"/>
            </a:endParaRPr>
          </a:p>
          <a:p>
            <a:pPr>
              <a:lnSpc>
                <a:spcPct val="120000"/>
              </a:lnSpc>
            </a:pPr>
            <a:r>
              <a:rPr lang="en-GB" sz="1800" i="1"/>
              <a:t>SARC can see children who are under 13 for STI screening only</a:t>
            </a:r>
            <a:endParaRPr lang="en-GB" sz="1800" i="1">
              <a:ea typeface="Calibri"/>
              <a:cs typeface="Calibri"/>
            </a:endParaRPr>
          </a:p>
          <a:p>
            <a:pPr>
              <a:lnSpc>
                <a:spcPct val="120000"/>
              </a:lnSpc>
            </a:pPr>
            <a:r>
              <a:rPr lang="en-GB" sz="1800" i="1"/>
              <a:t>SARC can provide an outcome on forensic evidence taken by police</a:t>
            </a:r>
            <a:endParaRPr lang="en-GB" sz="1800" i="1">
              <a:ea typeface="Calibri"/>
              <a:cs typeface="Calibri"/>
            </a:endParaRPr>
          </a:p>
          <a:p>
            <a:pPr>
              <a:lnSpc>
                <a:spcPct val="120000"/>
              </a:lnSpc>
            </a:pPr>
            <a:r>
              <a:rPr lang="en-GB" sz="1800" i="1"/>
              <a:t>SARC can't refer children we don’t see for therapeutic support</a:t>
            </a:r>
            <a:endParaRPr lang="en-GB" sz="1800" i="1">
              <a:ea typeface="Calibri"/>
              <a:cs typeface="Calibri"/>
            </a:endParaRPr>
          </a:p>
          <a:p>
            <a:pPr>
              <a:lnSpc>
                <a:spcPct val="120000"/>
              </a:lnSpc>
            </a:pPr>
            <a:r>
              <a:rPr lang="en-GB" sz="1800" i="1">
                <a:ea typeface="Calibri"/>
                <a:cs typeface="Calibri"/>
              </a:rPr>
              <a:t>Non-disclosure from a child cannot be discussed with the SARC</a:t>
            </a:r>
          </a:p>
          <a:p>
            <a:pPr>
              <a:lnSpc>
                <a:spcPct val="120000"/>
              </a:lnSpc>
            </a:pPr>
            <a:endParaRPr lang="en-GB" i="1">
              <a:ea typeface="Calibri" panose="020F0502020204030204"/>
              <a:cs typeface="Calibri" panose="020F0502020204030204"/>
            </a:endParaRPr>
          </a:p>
        </p:txBody>
      </p:sp>
    </p:spTree>
    <p:extLst>
      <p:ext uri="{BB962C8B-B14F-4D97-AF65-F5344CB8AC3E}">
        <p14:creationId xmlns:p14="http://schemas.microsoft.com/office/powerpoint/2010/main" val="3088959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4D4BA-73E6-4D79-BBAE-3386766C9069}"/>
              </a:ext>
            </a:extLst>
          </p:cNvPr>
          <p:cNvSpPr>
            <a:spLocks noGrp="1"/>
          </p:cNvSpPr>
          <p:nvPr>
            <p:ph type="title"/>
          </p:nvPr>
        </p:nvSpPr>
        <p:spPr>
          <a:xfrm>
            <a:off x="288132" y="339544"/>
            <a:ext cx="11615736" cy="1212102"/>
          </a:xfrm>
          <a:solidFill>
            <a:srgbClr val="92D050"/>
          </a:solidFill>
        </p:spPr>
        <p:txBody>
          <a:bodyPr>
            <a:normAutofit/>
          </a:bodyPr>
          <a:lstStyle/>
          <a:p>
            <a:pPr algn="ctr"/>
            <a:r>
              <a:rPr lang="en-GB" sz="4000" dirty="0">
                <a:solidFill>
                  <a:srgbClr val="FFFFFF"/>
                </a:solidFill>
                <a:latin typeface="Arial" panose="020B0604020202020204" pitchFamily="34" charset="0"/>
                <a:cs typeface="Arial" panose="020B0604020202020204" pitchFamily="34" charset="0"/>
              </a:rPr>
              <a:t>Children &amp; Young People that we can support…</a:t>
            </a:r>
          </a:p>
        </p:txBody>
      </p:sp>
      <p:sp>
        <p:nvSpPr>
          <p:cNvPr id="3" name="Content Placeholder 2">
            <a:extLst>
              <a:ext uri="{FF2B5EF4-FFF2-40B4-BE49-F238E27FC236}">
                <a16:creationId xmlns:a16="http://schemas.microsoft.com/office/drawing/2014/main" id="{074B063F-5B38-484D-A046-9F32100CC10A}"/>
              </a:ext>
            </a:extLst>
          </p:cNvPr>
          <p:cNvSpPr>
            <a:spLocks noGrp="1"/>
          </p:cNvSpPr>
          <p:nvPr>
            <p:ph idx="1"/>
          </p:nvPr>
        </p:nvSpPr>
        <p:spPr>
          <a:xfrm>
            <a:off x="328614" y="1551646"/>
            <a:ext cx="11615736" cy="4663417"/>
          </a:xfrm>
        </p:spPr>
        <p:txBody>
          <a:bodyPr anchor="ctr">
            <a:normAutofit/>
          </a:bodyPr>
          <a:lstStyle/>
          <a:p>
            <a:pPr marL="0" indent="0">
              <a:buNone/>
            </a:pPr>
            <a:r>
              <a:rPr lang="en-GB" sz="2200" dirty="0">
                <a:latin typeface="Arial" panose="020B0604020202020204" pitchFamily="34" charset="0"/>
                <a:cs typeface="Arial" panose="020B0604020202020204" pitchFamily="34" charset="0"/>
              </a:rPr>
              <a:t>We will see </a:t>
            </a:r>
            <a:r>
              <a:rPr lang="en-GB" sz="2200" b="1" dirty="0">
                <a:latin typeface="Arial" panose="020B0604020202020204" pitchFamily="34" charset="0"/>
                <a:cs typeface="Arial" panose="020B0604020202020204" pitchFamily="34" charset="0"/>
              </a:rPr>
              <a:t>any</a:t>
            </a:r>
            <a:r>
              <a:rPr lang="en-GB" sz="2200" dirty="0">
                <a:latin typeface="Arial" panose="020B0604020202020204" pitchFamily="34" charset="0"/>
                <a:cs typeface="Arial" panose="020B0604020202020204" pitchFamily="34" charset="0"/>
              </a:rPr>
              <a:t> CYP in the West Midlands region who has been exposed to sexual harm, </a:t>
            </a:r>
          </a:p>
          <a:p>
            <a:pPr marL="0" indent="0">
              <a:buNone/>
            </a:pPr>
            <a:r>
              <a:rPr lang="en-GB" sz="2200" dirty="0">
                <a:latin typeface="Arial" panose="020B0604020202020204" pitchFamily="34" charset="0"/>
                <a:cs typeface="Arial" panose="020B0604020202020204" pitchFamily="34" charset="0"/>
              </a:rPr>
              <a:t>This includes:-</a:t>
            </a:r>
            <a:endParaRPr lang="en-GB" sz="15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2200" dirty="0">
                <a:latin typeface="Arial" panose="020B0604020202020204" pitchFamily="34" charset="0"/>
                <a:cs typeface="Arial" panose="020B0604020202020204" pitchFamily="34" charset="0"/>
              </a:rPr>
              <a:t>Suspicion of sexual Assault</a:t>
            </a:r>
          </a:p>
          <a:p>
            <a:pPr>
              <a:buFont typeface="Wingdings" panose="05000000000000000000" pitchFamily="2" charset="2"/>
              <a:buChar char="ü"/>
            </a:pPr>
            <a:r>
              <a:rPr lang="en-GB" sz="2200" dirty="0">
                <a:latin typeface="Arial" panose="020B0604020202020204" pitchFamily="34" charset="0"/>
                <a:cs typeface="Arial" panose="020B0604020202020204" pitchFamily="34" charset="0"/>
              </a:rPr>
              <a:t>A CYP or their sibling has made a disclosure of sexual assault such as digital, vaginal, oral or anal penetration, sexual kissing or touching</a:t>
            </a:r>
          </a:p>
          <a:p>
            <a:pPr>
              <a:buFont typeface="Wingdings" panose="05000000000000000000" pitchFamily="2" charset="2"/>
              <a:buChar char="ü"/>
            </a:pPr>
            <a:r>
              <a:rPr lang="en-GB" sz="2200" dirty="0">
                <a:latin typeface="Arial" panose="020B0604020202020204" pitchFamily="34" charset="0"/>
                <a:cs typeface="Arial" panose="020B0604020202020204" pitchFamily="34" charset="0"/>
              </a:rPr>
              <a:t>A CYP has a Sexually Transmitted Infection (STI) </a:t>
            </a:r>
          </a:p>
          <a:p>
            <a:pPr>
              <a:buFont typeface="Wingdings" panose="05000000000000000000" pitchFamily="2" charset="2"/>
              <a:buChar char="ü"/>
            </a:pPr>
            <a:r>
              <a:rPr lang="en-GB" sz="2200" dirty="0">
                <a:latin typeface="Arial" panose="020B0604020202020204" pitchFamily="34" charset="0"/>
                <a:cs typeface="Arial" panose="020B0604020202020204" pitchFamily="34" charset="0"/>
              </a:rPr>
              <a:t>Symptoms with a relevant history of concern regarding sexual assault</a:t>
            </a:r>
          </a:p>
          <a:p>
            <a:pPr>
              <a:buFont typeface="Wingdings" panose="05000000000000000000" pitchFamily="2" charset="2"/>
              <a:buChar char="ü"/>
            </a:pPr>
            <a:r>
              <a:rPr lang="en-GB" sz="2200" dirty="0">
                <a:latin typeface="Arial" panose="020B0604020202020204" pitchFamily="34" charset="0"/>
                <a:cs typeface="Arial" panose="020B0604020202020204" pitchFamily="34" charset="0"/>
              </a:rPr>
              <a:t>An anogenital injury which appears suspicious</a:t>
            </a:r>
          </a:p>
          <a:p>
            <a:pPr>
              <a:buFont typeface="Wingdings" panose="05000000000000000000" pitchFamily="2" charset="2"/>
              <a:buChar char="ü"/>
            </a:pPr>
            <a:r>
              <a:rPr lang="en-GB" sz="2200" dirty="0">
                <a:latin typeface="Arial" panose="020B0604020202020204" pitchFamily="34" charset="0"/>
                <a:cs typeface="Arial" panose="020B0604020202020204" pitchFamily="34" charset="0"/>
              </a:rPr>
              <a:t>Child Sexual Exploitation</a:t>
            </a:r>
          </a:p>
          <a:p>
            <a:pPr>
              <a:buFont typeface="Wingdings" panose="05000000000000000000" pitchFamily="2" charset="2"/>
              <a:buChar char="ü"/>
            </a:pPr>
            <a:r>
              <a:rPr lang="en-GB" sz="2200" dirty="0">
                <a:latin typeface="Arial" panose="020B0604020202020204" pitchFamily="34" charset="0"/>
                <a:cs typeface="Arial" panose="020B0604020202020204" pitchFamily="34" charset="0"/>
              </a:rPr>
              <a:t>Sexualised behaviour/ other behaviour changes with a relevant history of concern</a:t>
            </a:r>
          </a:p>
          <a:p>
            <a:pPr>
              <a:buFont typeface="Wingdings" panose="05000000000000000000" pitchFamily="2" charset="2"/>
              <a:buChar char="ü"/>
            </a:pPr>
            <a:r>
              <a:rPr lang="en-US" sz="2200" dirty="0">
                <a:latin typeface="Arial" panose="020B0604020202020204" pitchFamily="34" charset="0"/>
                <a:cs typeface="Arial" panose="020B0604020202020204" pitchFamily="34" charset="0"/>
              </a:rPr>
              <a:t>Adults aged 18-25 who present with complex/ additional needs. </a:t>
            </a: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456265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74634E-D3A1-47B9-B11A-6899E924C610}"/>
              </a:ext>
            </a:extLst>
          </p:cNvPr>
          <p:cNvSpPr txBox="1"/>
          <p:nvPr/>
        </p:nvSpPr>
        <p:spPr>
          <a:xfrm>
            <a:off x="678094" y="1098322"/>
            <a:ext cx="2198670" cy="830997"/>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1600" dirty="0">
                <a:latin typeface="Arial" panose="020B0604020202020204" pitchFamily="34" charset="0"/>
                <a:cs typeface="Arial" panose="020B0604020202020204" pitchFamily="34" charset="0"/>
              </a:rPr>
              <a:t>Initial report is made to Police and/or Social Care</a:t>
            </a:r>
            <a:endParaRPr lang="en-GB" sz="1600" dirty="0">
              <a:latin typeface="Arial" panose="020B0604020202020204" pitchFamily="34" charset="0"/>
              <a:cs typeface="Arial" panose="020B0604020202020204" pitchFamily="34" charset="0"/>
            </a:endParaRPr>
          </a:p>
        </p:txBody>
      </p:sp>
      <p:sp>
        <p:nvSpPr>
          <p:cNvPr id="4" name="Arrow: Right 3">
            <a:extLst>
              <a:ext uri="{FF2B5EF4-FFF2-40B4-BE49-F238E27FC236}">
                <a16:creationId xmlns:a16="http://schemas.microsoft.com/office/drawing/2014/main" id="{153E85A0-64B7-4DEE-B4A1-CF5FC7109EE0}"/>
              </a:ext>
            </a:extLst>
          </p:cNvPr>
          <p:cNvSpPr/>
          <p:nvPr/>
        </p:nvSpPr>
        <p:spPr>
          <a:xfrm>
            <a:off x="2876764" y="1052709"/>
            <a:ext cx="712342" cy="1691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A884EA0E-84F7-46BD-813B-9EE06FB90C9B}"/>
              </a:ext>
            </a:extLst>
          </p:cNvPr>
          <p:cNvSpPr txBox="1"/>
          <p:nvPr/>
        </p:nvSpPr>
        <p:spPr>
          <a:xfrm>
            <a:off x="3606229" y="1108597"/>
            <a:ext cx="2075380" cy="2677656"/>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r>
              <a:rPr lang="en-GB" sz="1400" dirty="0">
                <a:latin typeface="Arial" panose="020B0604020202020204" pitchFamily="34" charset="0"/>
                <a:cs typeface="Arial" panose="020B0604020202020204" pitchFamily="34" charset="0"/>
              </a:rPr>
              <a:t>Strategy Meeting convened and attended by MHL to assess: -</a:t>
            </a:r>
          </a:p>
          <a:p>
            <a:pPr marL="171450" indent="-171450">
              <a:buFont typeface="Wingdings" panose="05000000000000000000" pitchFamily="2" charset="2"/>
              <a:buChar char="§"/>
            </a:pPr>
            <a:r>
              <a:rPr lang="en-GB" sz="1400" dirty="0">
                <a:latin typeface="Arial" panose="020B0604020202020204" pitchFamily="34" charset="0"/>
                <a:cs typeface="Arial" panose="020B0604020202020204" pitchFamily="34" charset="0"/>
              </a:rPr>
              <a:t>Urgency of examination/ forensic timeframes</a:t>
            </a:r>
          </a:p>
          <a:p>
            <a:pPr marL="171450" indent="-171450">
              <a:buFont typeface="Wingdings" panose="05000000000000000000" pitchFamily="2" charset="2"/>
              <a:buChar char="§"/>
            </a:pPr>
            <a:r>
              <a:rPr lang="en-GB" sz="1400" dirty="0">
                <a:latin typeface="Arial"/>
                <a:cs typeface="Arial"/>
              </a:rPr>
              <a:t>Need for CP medical</a:t>
            </a:r>
          </a:p>
          <a:p>
            <a:pPr marL="171450" indent="-171450">
              <a:buFont typeface="Wingdings" panose="05000000000000000000" pitchFamily="2" charset="2"/>
              <a:buChar char="§"/>
            </a:pPr>
            <a:r>
              <a:rPr lang="en-GB" sz="1400" dirty="0">
                <a:latin typeface="Arial" panose="020B0604020202020204" pitchFamily="34" charset="0"/>
                <a:cs typeface="Arial" panose="020B0604020202020204" pitchFamily="34" charset="0"/>
              </a:rPr>
              <a:t>Immediate health needs</a:t>
            </a:r>
          </a:p>
          <a:p>
            <a:pPr marL="171450" indent="-171450">
              <a:buFont typeface="Wingdings" panose="05000000000000000000" pitchFamily="2" charset="2"/>
              <a:buChar char="§"/>
            </a:pPr>
            <a:r>
              <a:rPr lang="en-GB" sz="1400" dirty="0">
                <a:latin typeface="Arial" panose="020B0604020202020204" pitchFamily="34" charset="0"/>
                <a:cs typeface="Arial" panose="020B0604020202020204" pitchFamily="34" charset="0"/>
              </a:rPr>
              <a:t>Pregnancy risk</a:t>
            </a:r>
          </a:p>
          <a:p>
            <a:pPr marL="171450" indent="-171450">
              <a:buFont typeface="Wingdings" panose="05000000000000000000" pitchFamily="2" charset="2"/>
              <a:buChar char="§"/>
            </a:pPr>
            <a:r>
              <a:rPr lang="en-GB" sz="1400" dirty="0">
                <a:latin typeface="Arial" panose="020B0604020202020204" pitchFamily="34" charset="0"/>
                <a:cs typeface="Arial" panose="020B0604020202020204" pitchFamily="34" charset="0"/>
              </a:rPr>
              <a:t>HIV, Hep B &amp; STI &amp; EHC</a:t>
            </a:r>
            <a:endParaRPr lang="en-GB" sz="1200" dirty="0">
              <a:latin typeface="Arial" panose="020B0604020202020204" pitchFamily="34" charset="0"/>
              <a:cs typeface="Arial" panose="020B0604020202020204" pitchFamily="34" charset="0"/>
            </a:endParaRPr>
          </a:p>
        </p:txBody>
      </p:sp>
      <p:sp>
        <p:nvSpPr>
          <p:cNvPr id="6" name="Arrow: Right 5">
            <a:extLst>
              <a:ext uri="{FF2B5EF4-FFF2-40B4-BE49-F238E27FC236}">
                <a16:creationId xmlns:a16="http://schemas.microsoft.com/office/drawing/2014/main" id="{EED0359D-ECDC-4597-AAEC-FE01677B1CB9}"/>
              </a:ext>
            </a:extLst>
          </p:cNvPr>
          <p:cNvSpPr/>
          <p:nvPr/>
        </p:nvSpPr>
        <p:spPr>
          <a:xfrm>
            <a:off x="5681609" y="1052709"/>
            <a:ext cx="924674" cy="1691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76617EF5-CA91-448A-AD0E-8763F95170AA}"/>
              </a:ext>
            </a:extLst>
          </p:cNvPr>
          <p:cNvSpPr txBox="1"/>
          <p:nvPr/>
        </p:nvSpPr>
        <p:spPr>
          <a:xfrm>
            <a:off x="6606283" y="1111920"/>
            <a:ext cx="1623317" cy="1077218"/>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1600" dirty="0">
                <a:latin typeface="Arial" panose="020B0604020202020204" pitchFamily="34" charset="0"/>
                <a:cs typeface="Arial" panose="020B0604020202020204" pitchFamily="34" charset="0"/>
              </a:rPr>
              <a:t>Appointment arranged in Acute or Non-Recent clinic</a:t>
            </a:r>
            <a:endParaRPr lang="en-GB" sz="1600" dirty="0">
              <a:latin typeface="Arial" panose="020B0604020202020204" pitchFamily="34" charset="0"/>
              <a:cs typeface="Arial" panose="020B0604020202020204" pitchFamily="34" charset="0"/>
            </a:endParaRPr>
          </a:p>
        </p:txBody>
      </p:sp>
      <p:sp>
        <p:nvSpPr>
          <p:cNvPr id="8" name="Arrow: Right 7">
            <a:extLst>
              <a:ext uri="{FF2B5EF4-FFF2-40B4-BE49-F238E27FC236}">
                <a16:creationId xmlns:a16="http://schemas.microsoft.com/office/drawing/2014/main" id="{8349F593-9BAD-4C9F-A8D9-AB6E90DEAD56}"/>
              </a:ext>
            </a:extLst>
          </p:cNvPr>
          <p:cNvSpPr/>
          <p:nvPr/>
        </p:nvSpPr>
        <p:spPr>
          <a:xfrm>
            <a:off x="8229600" y="1052709"/>
            <a:ext cx="1085636" cy="1691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EAA6C082-E22B-45A6-AFC3-05F8EF083ADD}"/>
              </a:ext>
            </a:extLst>
          </p:cNvPr>
          <p:cNvSpPr txBox="1"/>
          <p:nvPr/>
        </p:nvSpPr>
        <p:spPr>
          <a:xfrm>
            <a:off x="9315236" y="1071861"/>
            <a:ext cx="1623317" cy="2462213"/>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1400" dirty="0">
                <a:latin typeface="Arial" panose="020B0604020202020204" pitchFamily="34" charset="0"/>
                <a:cs typeface="Arial" panose="020B0604020202020204" pitchFamily="34" charset="0"/>
              </a:rPr>
              <a:t>Examination (with reference to FFLM guidelines for urgency). Attendance should be with police +/- social care in ALL cases </a:t>
            </a:r>
            <a:r>
              <a:rPr lang="en-US" sz="1400" b="1" dirty="0">
                <a:solidFill>
                  <a:schemeClr val="bg1"/>
                </a:solidFill>
                <a:latin typeface="Arial" panose="020B0604020202020204" pitchFamily="34" charset="0"/>
                <a:cs typeface="Arial" panose="020B0604020202020204" pitchFamily="34" charset="0"/>
              </a:rPr>
              <a:t>except self referral (13 plus only).</a:t>
            </a:r>
            <a:endParaRPr lang="en-GB" sz="1400" b="1" dirty="0">
              <a:solidFill>
                <a:schemeClr val="bg1"/>
              </a:solidFill>
              <a:latin typeface="Arial" panose="020B0604020202020204" pitchFamily="34" charset="0"/>
              <a:cs typeface="Arial" panose="020B0604020202020204" pitchFamily="34" charset="0"/>
            </a:endParaRPr>
          </a:p>
        </p:txBody>
      </p:sp>
      <p:sp>
        <p:nvSpPr>
          <p:cNvPr id="10" name="Arrow: Down 9">
            <a:extLst>
              <a:ext uri="{FF2B5EF4-FFF2-40B4-BE49-F238E27FC236}">
                <a16:creationId xmlns:a16="http://schemas.microsoft.com/office/drawing/2014/main" id="{07C258CB-3790-482A-A912-2EB9DE98FF81}"/>
              </a:ext>
            </a:extLst>
          </p:cNvPr>
          <p:cNvSpPr/>
          <p:nvPr/>
        </p:nvSpPr>
        <p:spPr>
          <a:xfrm>
            <a:off x="10040045" y="3534074"/>
            <a:ext cx="173697" cy="6324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12">
            <a:extLst>
              <a:ext uri="{FF2B5EF4-FFF2-40B4-BE49-F238E27FC236}">
                <a16:creationId xmlns:a16="http://schemas.microsoft.com/office/drawing/2014/main" id="{6CC19012-FD1B-4D8E-B529-5C918F3B7281}"/>
              </a:ext>
            </a:extLst>
          </p:cNvPr>
          <p:cNvSpPr txBox="1"/>
          <p:nvPr/>
        </p:nvSpPr>
        <p:spPr>
          <a:xfrm>
            <a:off x="9315236" y="4196895"/>
            <a:ext cx="1623318" cy="1785104"/>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1400" dirty="0">
                <a:latin typeface="Arial" panose="020B0604020202020204" pitchFamily="34" charset="0"/>
                <a:cs typeface="Arial" panose="020B0604020202020204" pitchFamily="34" charset="0"/>
              </a:rPr>
              <a:t>All cases audited and reviewed by MDT at SARC the following working day, and onwards referrals are completed</a:t>
            </a:r>
          </a:p>
          <a:p>
            <a:pPr marL="171450" indent="-171450">
              <a:buFontTx/>
              <a:buChar char="-"/>
            </a:pPr>
            <a:endParaRPr lang="en-US" sz="12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D867B970-0ACD-4528-BC4A-0701C4F61F72}"/>
              </a:ext>
            </a:extLst>
          </p:cNvPr>
          <p:cNvSpPr txBox="1"/>
          <p:nvPr/>
        </p:nvSpPr>
        <p:spPr>
          <a:xfrm>
            <a:off x="606175" y="4595158"/>
            <a:ext cx="8523538" cy="1384995"/>
          </a:xfrm>
          <a:prstGeom prst="rect">
            <a:avLst/>
          </a:prstGeom>
          <a:noFill/>
        </p:spPr>
        <p:txBody>
          <a:bodyPr wrap="square" rtlCol="0">
            <a:spAutoFit/>
          </a:bodyPr>
          <a:lstStyle/>
          <a:p>
            <a:pPr algn="ctr"/>
            <a:r>
              <a:rPr lang="en-US" sz="1400" b="1" u="sng" dirty="0">
                <a:latin typeface="Arial" panose="020B0604020202020204" pitchFamily="34" charset="0"/>
                <a:cs typeface="Arial" panose="020B0604020202020204" pitchFamily="34" charset="0"/>
              </a:rPr>
              <a:t>Additional information: </a:t>
            </a:r>
          </a:p>
          <a:p>
            <a:pPr algn="ctr"/>
            <a:endParaRPr lang="en-US" sz="1400" b="1" u="sng"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Under 		-	13’s &amp; CYP’s with complex needs will be seen by a forensic doctor (FME)</a:t>
            </a:r>
          </a:p>
          <a:p>
            <a:r>
              <a:rPr lang="en-US" sz="1400" dirty="0">
                <a:latin typeface="Arial" panose="020B0604020202020204" pitchFamily="34" charset="0"/>
                <a:cs typeface="Arial" panose="020B0604020202020204" pitchFamily="34" charset="0"/>
              </a:rPr>
              <a:t>Over 13’s		-	will be seen by a forensic nurse (FNE) </a:t>
            </a:r>
          </a:p>
          <a:p>
            <a:r>
              <a:rPr lang="en-US" sz="1400" dirty="0">
                <a:latin typeface="Arial" panose="020B0604020202020204" pitchFamily="34" charset="0"/>
                <a:cs typeface="Arial" panose="020B0604020202020204" pitchFamily="34" charset="0"/>
              </a:rPr>
              <a:t>Non-recent		-	Clinics led by (FME) irrespective of age</a:t>
            </a:r>
          </a:p>
          <a:p>
            <a:endParaRPr lang="en-US" sz="1400" dirty="0">
              <a:latin typeface="Arial" panose="020B0604020202020204" pitchFamily="34" charset="0"/>
              <a:cs typeface="Arial" panose="020B0604020202020204" pitchFamily="34" charset="0"/>
            </a:endParaRPr>
          </a:p>
        </p:txBody>
      </p:sp>
      <p:sp>
        <p:nvSpPr>
          <p:cNvPr id="16" name="Title 15">
            <a:extLst>
              <a:ext uri="{FF2B5EF4-FFF2-40B4-BE49-F238E27FC236}">
                <a16:creationId xmlns:a16="http://schemas.microsoft.com/office/drawing/2014/main" id="{1A5CF1B8-67E6-AEB9-3DB5-44ABC6B861CC}"/>
              </a:ext>
            </a:extLst>
          </p:cNvPr>
          <p:cNvSpPr>
            <a:spLocks noGrp="1"/>
          </p:cNvSpPr>
          <p:nvPr>
            <p:ph type="title"/>
          </p:nvPr>
        </p:nvSpPr>
        <p:spPr>
          <a:xfrm>
            <a:off x="2643553" y="365125"/>
            <a:ext cx="8710247" cy="375995"/>
          </a:xfrm>
        </p:spPr>
        <p:txBody>
          <a:bodyPr>
            <a:normAutofit fontScale="90000"/>
          </a:bodyPr>
          <a:lstStyle/>
          <a:p>
            <a:r>
              <a:rPr lang="en-US" dirty="0">
                <a:cs typeface="Calibri Light"/>
              </a:rPr>
              <a:t>SARC REFERRAL PATHWAYS...</a:t>
            </a:r>
          </a:p>
        </p:txBody>
      </p:sp>
    </p:spTree>
    <p:extLst>
      <p:ext uri="{BB962C8B-B14F-4D97-AF65-F5344CB8AC3E}">
        <p14:creationId xmlns:p14="http://schemas.microsoft.com/office/powerpoint/2010/main" val="138959605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7C70D-545F-B28C-AF17-6EF47581DD23}"/>
              </a:ext>
            </a:extLst>
          </p:cNvPr>
          <p:cNvSpPr>
            <a:spLocks noGrp="1"/>
          </p:cNvSpPr>
          <p:nvPr>
            <p:ph type="title"/>
          </p:nvPr>
        </p:nvSpPr>
        <p:spPr>
          <a:solidFill>
            <a:srgbClr val="92D050"/>
          </a:solidFill>
        </p:spPr>
        <p:txBody>
          <a:bodyPr/>
          <a:lstStyle/>
          <a:p>
            <a:pPr algn="ctr"/>
            <a:r>
              <a:rPr lang="en-GB" dirty="0">
                <a:solidFill>
                  <a:schemeClr val="bg1"/>
                </a:solidFill>
                <a:latin typeface="Arial"/>
                <a:cs typeface="Arial"/>
              </a:rPr>
              <a:t>SELF REFERRALS</a:t>
            </a:r>
            <a:endParaRPr lang="en-GB"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E408507-7EE0-8C89-1EC3-DB86E039D554}"/>
              </a:ext>
            </a:extLst>
          </p:cNvPr>
          <p:cNvSpPr>
            <a:spLocks noGrp="1"/>
          </p:cNvSpPr>
          <p:nvPr>
            <p:ph idx="1"/>
          </p:nvPr>
        </p:nvSpPr>
        <p:spPr>
          <a:xfrm>
            <a:off x="838200" y="2345635"/>
            <a:ext cx="10515600" cy="3831328"/>
          </a:xfrm>
        </p:spPr>
        <p:txBody>
          <a:bodyPr>
            <a:normAutofit fontScale="92500"/>
          </a:bodyPr>
          <a:lstStyle/>
          <a:p>
            <a:r>
              <a:rPr lang="en-GB" dirty="0">
                <a:latin typeface="Arial" panose="020B0604020202020204" pitchFamily="34" charset="0"/>
                <a:cs typeface="Arial" panose="020B0604020202020204" pitchFamily="34" charset="0"/>
              </a:rPr>
              <a:t>Available to 13 years + without Parental Consent (Gillick competent)</a:t>
            </a:r>
          </a:p>
          <a:p>
            <a:r>
              <a:rPr lang="en-GB" dirty="0">
                <a:latin typeface="Arial" panose="020B0604020202020204" pitchFamily="34" charset="0"/>
                <a:cs typeface="Arial" panose="020B0604020202020204" pitchFamily="34" charset="0"/>
              </a:rPr>
              <a:t>Will be offered the same opportunities and support that Police referrals receive</a:t>
            </a:r>
          </a:p>
          <a:p>
            <a:r>
              <a:rPr lang="en-GB" dirty="0">
                <a:latin typeface="Arial" panose="020B0604020202020204" pitchFamily="34" charset="0"/>
                <a:cs typeface="Arial" panose="020B0604020202020204" pitchFamily="34" charset="0"/>
              </a:rPr>
              <a:t>Exhibits are anonymised and will be stored onsite for 2 years</a:t>
            </a:r>
          </a:p>
          <a:p>
            <a:r>
              <a:rPr lang="en-GB" dirty="0">
                <a:latin typeface="Arial" panose="020B0604020202020204" pitchFamily="34" charset="0"/>
                <a:cs typeface="Arial" panose="020B0604020202020204" pitchFamily="34" charset="0"/>
              </a:rPr>
              <a:t>Initial account statement will be completed by the examiner</a:t>
            </a:r>
          </a:p>
          <a:p>
            <a:r>
              <a:rPr lang="en-GB" dirty="0">
                <a:latin typeface="Arial" panose="020B0604020202020204" pitchFamily="34" charset="0"/>
                <a:cs typeface="Arial" panose="020B0604020202020204" pitchFamily="34" charset="0"/>
              </a:rPr>
              <a:t>SARC can support in reporting to Police at a later date</a:t>
            </a:r>
          </a:p>
          <a:p>
            <a:r>
              <a:rPr lang="en-GB" dirty="0">
                <a:latin typeface="Arial" panose="020B0604020202020204" pitchFamily="34" charset="0"/>
                <a:cs typeface="Arial" panose="020B0604020202020204" pitchFamily="34" charset="0"/>
              </a:rPr>
              <a:t>Only seen during daytime hours</a:t>
            </a:r>
          </a:p>
          <a:p>
            <a:r>
              <a:rPr lang="en-GB" dirty="0">
                <a:latin typeface="Arial" panose="020B0604020202020204" pitchFamily="34" charset="0"/>
                <a:cs typeface="Arial" panose="020B0604020202020204" pitchFamily="34" charset="0"/>
              </a:rPr>
              <a:t>All Self Referrals will be safeguarded in line with MHL policy</a:t>
            </a:r>
          </a:p>
          <a:p>
            <a:endParaRPr lang="en-GB" dirty="0"/>
          </a:p>
        </p:txBody>
      </p:sp>
    </p:spTree>
    <p:extLst>
      <p:ext uri="{BB962C8B-B14F-4D97-AF65-F5344CB8AC3E}">
        <p14:creationId xmlns:p14="http://schemas.microsoft.com/office/powerpoint/2010/main" val="39599801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EF76534-0C13-529F-0068-34332EEFB767}"/>
              </a:ext>
            </a:extLst>
          </p:cNvPr>
          <p:cNvSpPr txBox="1"/>
          <p:nvPr/>
        </p:nvSpPr>
        <p:spPr>
          <a:xfrm>
            <a:off x="1278294" y="102637"/>
            <a:ext cx="8677468" cy="769441"/>
          </a:xfrm>
          <a:prstGeom prst="rect">
            <a:avLst/>
          </a:prstGeom>
          <a:solidFill>
            <a:srgbClr val="92D050"/>
          </a:solidFill>
        </p:spPr>
        <p:txBody>
          <a:bodyPr wrap="square" rtlCol="0">
            <a:spAutoFit/>
          </a:bodyPr>
          <a:lstStyle/>
          <a:p>
            <a:pPr algn="ctr"/>
            <a:r>
              <a:rPr lang="en-US" sz="4400">
                <a:solidFill>
                  <a:schemeClr val="bg1"/>
                </a:solidFill>
              </a:rPr>
              <a:t>MEDICINE TIMEFRAMES</a:t>
            </a:r>
            <a:endParaRPr lang="en-GB" sz="4400">
              <a:solidFill>
                <a:schemeClr val="bg1"/>
              </a:solidFill>
            </a:endParaRPr>
          </a:p>
        </p:txBody>
      </p:sp>
      <p:sp>
        <p:nvSpPr>
          <p:cNvPr id="8" name="TextBox 7">
            <a:extLst>
              <a:ext uri="{FF2B5EF4-FFF2-40B4-BE49-F238E27FC236}">
                <a16:creationId xmlns:a16="http://schemas.microsoft.com/office/drawing/2014/main" id="{1B832CD9-F053-D401-5710-CD3E6C65C161}"/>
              </a:ext>
            </a:extLst>
          </p:cNvPr>
          <p:cNvSpPr txBox="1"/>
          <p:nvPr/>
        </p:nvSpPr>
        <p:spPr>
          <a:xfrm>
            <a:off x="1278294" y="886408"/>
            <a:ext cx="8817429" cy="5355312"/>
          </a:xfrm>
          <a:prstGeom prst="rect">
            <a:avLst/>
          </a:prstGeom>
          <a:noFill/>
        </p:spPr>
        <p:txBody>
          <a:bodyPr wrap="square" rtlCol="0">
            <a:spAutoFit/>
          </a:bodyPr>
          <a:lstStyle/>
          <a:p>
            <a:r>
              <a:rPr lang="en-US" b="1" u="sng"/>
              <a:t>HIV</a:t>
            </a:r>
          </a:p>
          <a:p>
            <a:pPr marL="285750" indent="-285750">
              <a:buFont typeface="Arial" panose="020B0604020202020204" pitchFamily="34" charset="0"/>
              <a:buChar char="•"/>
            </a:pPr>
            <a:r>
              <a:rPr lang="en-US"/>
              <a:t>HIV Pep can be given up to 72 hours post incident.</a:t>
            </a:r>
          </a:p>
          <a:p>
            <a:pPr marL="285750" indent="-285750">
              <a:buFont typeface="Arial" panose="020B0604020202020204" pitchFamily="34" charset="0"/>
              <a:buChar char="•"/>
            </a:pPr>
            <a:r>
              <a:rPr lang="en-US"/>
              <a:t>BASHH guidelines are followed to assess whether the medication is required, however this is a case-by-case basis.</a:t>
            </a:r>
          </a:p>
          <a:p>
            <a:pPr marL="285750" indent="-285750">
              <a:buFont typeface="Arial" panose="020B0604020202020204" pitchFamily="34" charset="0"/>
              <a:buChar char="•"/>
            </a:pPr>
            <a:r>
              <a:rPr lang="en-US"/>
              <a:t>The sooner the person starts the medication, the more effective it will be.</a:t>
            </a:r>
          </a:p>
          <a:p>
            <a:pPr marL="285750" indent="-285750">
              <a:buFont typeface="Arial" panose="020B0604020202020204" pitchFamily="34" charset="0"/>
              <a:buChar char="•"/>
            </a:pPr>
            <a:r>
              <a:rPr lang="en-US"/>
              <a:t>The clinician will run through risk vs benefits with the young person and/or their family/carer</a:t>
            </a:r>
          </a:p>
          <a:p>
            <a:pPr marL="285750" indent="-285750">
              <a:buFont typeface="Arial" panose="020B0604020202020204" pitchFamily="34" charset="0"/>
              <a:buChar char="•"/>
            </a:pPr>
            <a:endParaRPr lang="en-US"/>
          </a:p>
          <a:p>
            <a:r>
              <a:rPr lang="en-US" b="1" u="sng"/>
              <a:t>Hep B</a:t>
            </a:r>
          </a:p>
          <a:p>
            <a:pPr marL="285750" indent="-285750">
              <a:buFont typeface="Arial" panose="020B0604020202020204" pitchFamily="34" charset="0"/>
              <a:buChar char="•"/>
            </a:pPr>
            <a:r>
              <a:rPr lang="en-US"/>
              <a:t>This is a course of 3 injection, the initial one needing to be given within 7 days post incident.</a:t>
            </a:r>
          </a:p>
          <a:p>
            <a:pPr marL="285750" indent="-285750">
              <a:buFont typeface="Arial" panose="020B0604020202020204" pitchFamily="34" charset="0"/>
              <a:buChar char="•"/>
            </a:pPr>
            <a:r>
              <a:rPr lang="en-US"/>
              <a:t>Follow ups will be arranged with sexual health/GP depending on the age of the patient</a:t>
            </a:r>
          </a:p>
          <a:p>
            <a:pPr marL="285750" indent="-285750">
              <a:buFont typeface="Arial" panose="020B0604020202020204" pitchFamily="34" charset="0"/>
              <a:buChar char="•"/>
            </a:pPr>
            <a:endParaRPr lang="en-US" u="sng"/>
          </a:p>
          <a:p>
            <a:r>
              <a:rPr lang="en-US" b="1" u="sng"/>
              <a:t>Emergency Contraception</a:t>
            </a:r>
          </a:p>
          <a:p>
            <a:pPr marL="285750" indent="-285750">
              <a:buFont typeface="Arial" panose="020B0604020202020204" pitchFamily="34" charset="0"/>
              <a:buChar char="•"/>
            </a:pPr>
            <a:r>
              <a:rPr lang="en-US"/>
              <a:t>There are two types of EC we can give on site, Ella One (ulipristal) and Levonelle (levongestral)</a:t>
            </a:r>
          </a:p>
          <a:p>
            <a:pPr marL="285750" indent="-285750">
              <a:buFont typeface="Arial" panose="020B0604020202020204" pitchFamily="34" charset="0"/>
              <a:buChar char="•"/>
            </a:pPr>
            <a:r>
              <a:rPr lang="en-US"/>
              <a:t>Levonelle can be given up to 72 hours, or 96 hours off licence</a:t>
            </a:r>
          </a:p>
          <a:p>
            <a:pPr marL="285750" indent="-285750">
              <a:buFont typeface="Arial" panose="020B0604020202020204" pitchFamily="34" charset="0"/>
              <a:buChar char="•"/>
            </a:pPr>
            <a:r>
              <a:rPr lang="en-US"/>
              <a:t>Ella one can be given up to 120 hours post incident.</a:t>
            </a:r>
          </a:p>
          <a:p>
            <a:pPr marL="285750" indent="-285750">
              <a:buFont typeface="Arial" panose="020B0604020202020204" pitchFamily="34" charset="0"/>
              <a:buChar char="•"/>
            </a:pPr>
            <a:r>
              <a:rPr lang="en-US"/>
              <a:t>Neither have 100% efficacy – the IUD should always be considered as gold standard.</a:t>
            </a:r>
            <a:endParaRPr lang="en-GB"/>
          </a:p>
        </p:txBody>
      </p:sp>
    </p:spTree>
    <p:extLst>
      <p:ext uri="{BB962C8B-B14F-4D97-AF65-F5344CB8AC3E}">
        <p14:creationId xmlns:p14="http://schemas.microsoft.com/office/powerpoint/2010/main" val="10126521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68ECF-8EDB-409D-931B-39F5A5784A71}"/>
              </a:ext>
            </a:extLst>
          </p:cNvPr>
          <p:cNvSpPr>
            <a:spLocks noGrp="1"/>
          </p:cNvSpPr>
          <p:nvPr>
            <p:ph type="title"/>
          </p:nvPr>
        </p:nvSpPr>
        <p:spPr>
          <a:xfrm>
            <a:off x="288208" y="643015"/>
            <a:ext cx="3926898" cy="5478423"/>
          </a:xfrm>
          <a:solidFill>
            <a:srgbClr val="92D050"/>
          </a:solidFill>
        </p:spPr>
        <p:txBody>
          <a:bodyPr anchor="ctr">
            <a:normAutofit/>
          </a:bodyPr>
          <a:lstStyle/>
          <a:p>
            <a:r>
              <a:rPr lang="en-GB" sz="5400" dirty="0">
                <a:solidFill>
                  <a:schemeClr val="bg1"/>
                </a:solidFill>
                <a:latin typeface="Arial" panose="020B0604020202020204" pitchFamily="34" charset="0"/>
                <a:cs typeface="Arial" panose="020B0604020202020204" pitchFamily="34" charset="0"/>
              </a:rPr>
              <a:t>Forensic Timeframes</a:t>
            </a:r>
          </a:p>
        </p:txBody>
      </p:sp>
      <p:sp>
        <p:nvSpPr>
          <p:cNvPr id="3" name="Content Placeholder 2">
            <a:extLst>
              <a:ext uri="{FF2B5EF4-FFF2-40B4-BE49-F238E27FC236}">
                <a16:creationId xmlns:a16="http://schemas.microsoft.com/office/drawing/2014/main" id="{5AA9C63D-7A73-47F5-8DAB-AC3741875EC2}"/>
              </a:ext>
            </a:extLst>
          </p:cNvPr>
          <p:cNvSpPr>
            <a:spLocks noGrp="1"/>
          </p:cNvSpPr>
          <p:nvPr>
            <p:ph idx="1"/>
          </p:nvPr>
        </p:nvSpPr>
        <p:spPr>
          <a:xfrm>
            <a:off x="6366971" y="683395"/>
            <a:ext cx="5100320" cy="5397664"/>
          </a:xfrm>
        </p:spPr>
        <p:txBody>
          <a:bodyPr anchor="ctr">
            <a:normAutofit/>
          </a:bodyPr>
          <a:lstStyle/>
          <a:p>
            <a:pPr marL="0" indent="0">
              <a:buNone/>
            </a:pPr>
            <a:endParaRPr lang="en-GB" sz="2200"/>
          </a:p>
          <a:p>
            <a:pPr marL="0" indent="0">
              <a:buNone/>
            </a:pPr>
            <a:endParaRPr lang="en-GB" sz="2200"/>
          </a:p>
          <a:p>
            <a:pPr marL="0" indent="0">
              <a:buNone/>
            </a:pPr>
            <a:endParaRPr lang="en-GB" sz="2200"/>
          </a:p>
          <a:p>
            <a:pPr marL="0" indent="0">
              <a:buNone/>
            </a:pPr>
            <a:endParaRPr lang="en-GB" sz="2200"/>
          </a:p>
          <a:p>
            <a:pPr marL="0" indent="0">
              <a:buNone/>
            </a:pPr>
            <a:endParaRPr lang="en-GB" sz="2200"/>
          </a:p>
          <a:p>
            <a:pPr marL="0" indent="0">
              <a:buNone/>
            </a:pPr>
            <a:endParaRPr lang="en-GB" sz="2200"/>
          </a:p>
          <a:p>
            <a:pPr marL="0" indent="0">
              <a:buNone/>
            </a:pPr>
            <a:endParaRPr lang="en-GB" sz="2200"/>
          </a:p>
          <a:p>
            <a:pPr marL="0" indent="0">
              <a:buNone/>
            </a:pPr>
            <a:endParaRPr lang="en-GB" sz="2200"/>
          </a:p>
          <a:p>
            <a:pPr marL="0" indent="0">
              <a:buNone/>
            </a:pPr>
            <a:endParaRPr lang="en-GB" sz="2200"/>
          </a:p>
          <a:p>
            <a:pPr marL="0" indent="0">
              <a:buNone/>
            </a:pPr>
            <a:endParaRPr lang="en-GB" sz="2200"/>
          </a:p>
          <a:p>
            <a:pPr marL="0" indent="0">
              <a:buNone/>
            </a:pPr>
            <a:endParaRPr lang="en-GB" sz="2200"/>
          </a:p>
          <a:p>
            <a:pPr marL="0" indent="0">
              <a:buNone/>
            </a:pPr>
            <a:endParaRPr lang="en-GB" sz="2200" dirty="0"/>
          </a:p>
        </p:txBody>
      </p:sp>
      <p:sp>
        <p:nvSpPr>
          <p:cNvPr id="4" name="TextBox 3">
            <a:extLst>
              <a:ext uri="{FF2B5EF4-FFF2-40B4-BE49-F238E27FC236}">
                <a16:creationId xmlns:a16="http://schemas.microsoft.com/office/drawing/2014/main" id="{130487B4-E34F-45D9-B490-1C47D74075CF}"/>
              </a:ext>
            </a:extLst>
          </p:cNvPr>
          <p:cNvSpPr txBox="1"/>
          <p:nvPr/>
        </p:nvSpPr>
        <p:spPr>
          <a:xfrm>
            <a:off x="4286544" y="643015"/>
            <a:ext cx="7617248" cy="5663089"/>
          </a:xfrm>
          <a:prstGeom prst="rect">
            <a:avLst/>
          </a:prstGeom>
          <a:noFill/>
        </p:spPr>
        <p:txBody>
          <a:bodyPr wrap="square" rtlCol="0">
            <a:spAutoFit/>
          </a:bodyPr>
          <a:lstStyle/>
          <a:p>
            <a:pPr marL="0" indent="0" algn="ctr">
              <a:buNone/>
            </a:pPr>
            <a:r>
              <a:rPr lang="en-GB" sz="1800" b="1" dirty="0">
                <a:latin typeface="Arial" panose="020B0604020202020204" pitchFamily="34" charset="0"/>
                <a:cs typeface="Arial" panose="020B0604020202020204" pitchFamily="34" charset="0"/>
              </a:rPr>
              <a:t>“Every contact leaves a trace” </a:t>
            </a:r>
            <a:r>
              <a:rPr lang="en-GB" sz="1200" b="1" dirty="0">
                <a:latin typeface="Arial" panose="020B0604020202020204" pitchFamily="34" charset="0"/>
                <a:cs typeface="Arial" panose="020B0604020202020204" pitchFamily="34" charset="0"/>
              </a:rPr>
              <a:t>(Edmond </a:t>
            </a:r>
            <a:r>
              <a:rPr lang="en-GB" sz="1200" b="1" dirty="0" err="1">
                <a:latin typeface="Arial" panose="020B0604020202020204" pitchFamily="34" charset="0"/>
                <a:cs typeface="Arial" panose="020B0604020202020204" pitchFamily="34" charset="0"/>
              </a:rPr>
              <a:t>Locard’s</a:t>
            </a:r>
            <a:r>
              <a:rPr lang="en-GB" sz="1200" b="1" dirty="0">
                <a:latin typeface="Arial" panose="020B0604020202020204" pitchFamily="34" charset="0"/>
                <a:cs typeface="Arial" panose="020B0604020202020204" pitchFamily="34" charset="0"/>
              </a:rPr>
              <a:t> exchange principle)</a:t>
            </a:r>
          </a:p>
          <a:p>
            <a:pPr marL="0" indent="0" algn="ctr">
              <a:buNone/>
            </a:pPr>
            <a:endParaRPr lang="en-GB" sz="1200" i="1" u="sng" dirty="0">
              <a:latin typeface="Arial" panose="020B0604020202020204" pitchFamily="34" charset="0"/>
              <a:cs typeface="Arial" panose="020B0604020202020204" pitchFamily="34" charset="0"/>
            </a:endParaRPr>
          </a:p>
          <a:p>
            <a:pPr marL="0" indent="0" algn="ctr">
              <a:buNone/>
            </a:pPr>
            <a:r>
              <a:rPr lang="en-GB" sz="1600" i="1" dirty="0">
                <a:latin typeface="Arial" panose="020B0604020202020204" pitchFamily="34" charset="0"/>
                <a:cs typeface="Arial" panose="020B0604020202020204" pitchFamily="34" charset="0"/>
              </a:rPr>
              <a:t>Each case will be considered individually, this is for guidance purposes only and is updated regularly by the Faculty of Forensic &amp; Legal Medicine (FFLM).</a:t>
            </a:r>
            <a:br>
              <a:rPr lang="en-GB" sz="1600" i="1" dirty="0">
                <a:latin typeface="Arial" panose="020B0604020202020204" pitchFamily="34" charset="0"/>
                <a:cs typeface="Arial" panose="020B0604020202020204" pitchFamily="34" charset="0"/>
              </a:rPr>
            </a:br>
            <a:endParaRPr lang="en-GB" sz="1600" i="1" dirty="0">
              <a:latin typeface="Arial" panose="020B0604020202020204" pitchFamily="34" charset="0"/>
              <a:cs typeface="Arial" panose="020B0604020202020204" pitchFamily="34" charset="0"/>
            </a:endParaRPr>
          </a:p>
          <a:p>
            <a:pPr marL="0" indent="0">
              <a:buNone/>
            </a:pPr>
            <a:endParaRPr lang="en-GB" sz="18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GB" sz="1600" b="1" dirty="0">
                <a:latin typeface="Arial" panose="020B0604020202020204" pitchFamily="34" charset="0"/>
                <a:cs typeface="Arial" panose="020B0604020202020204" pitchFamily="34" charset="0"/>
              </a:rPr>
              <a:t>Mouth swabs and rinse – 48 hours</a:t>
            </a:r>
          </a:p>
          <a:p>
            <a:pPr marL="285750" indent="-285750">
              <a:buFont typeface="Wingdings" panose="05000000000000000000" pitchFamily="2" charset="2"/>
              <a:buChar char="§"/>
            </a:pPr>
            <a:endParaRPr lang="en-GB" sz="16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GB" sz="1600" b="1" dirty="0">
                <a:latin typeface="Arial" panose="020B0604020202020204" pitchFamily="34" charset="0"/>
                <a:cs typeface="Arial" panose="020B0604020202020204" pitchFamily="34" charset="0"/>
              </a:rPr>
              <a:t>Anal swabs – 72 hours</a:t>
            </a:r>
          </a:p>
          <a:p>
            <a:pPr marL="285750" indent="-285750">
              <a:buFont typeface="Wingdings" panose="05000000000000000000" pitchFamily="2" charset="2"/>
              <a:buChar char="§"/>
            </a:pPr>
            <a:endParaRPr lang="en-GB" sz="16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GB" sz="1600" b="1" dirty="0">
                <a:latin typeface="Arial" panose="020B0604020202020204" pitchFamily="34" charset="0"/>
                <a:cs typeface="Arial" panose="020B0604020202020204" pitchFamily="34" charset="0"/>
              </a:rPr>
              <a:t>Vaginal swabs (post-pubertal) 7 days</a:t>
            </a:r>
          </a:p>
          <a:p>
            <a:pPr marL="285750" indent="-285750">
              <a:buFont typeface="Wingdings" panose="05000000000000000000" pitchFamily="2" charset="2"/>
              <a:buChar char="§"/>
            </a:pPr>
            <a:endParaRPr lang="en-GB" sz="16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GB" sz="1600" b="1" dirty="0">
                <a:latin typeface="Arial" panose="020B0604020202020204" pitchFamily="34" charset="0"/>
                <a:cs typeface="Arial" panose="020B0604020202020204" pitchFamily="34" charset="0"/>
              </a:rPr>
              <a:t>Bloods for toxicology – 72 hours</a:t>
            </a:r>
          </a:p>
          <a:p>
            <a:pPr marL="285750" indent="-285750">
              <a:buFont typeface="Wingdings" panose="05000000000000000000" pitchFamily="2" charset="2"/>
              <a:buChar char="§"/>
            </a:pPr>
            <a:endParaRPr lang="en-GB" sz="16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GB" sz="1600" b="1" dirty="0">
                <a:latin typeface="Arial" panose="020B0604020202020204" pitchFamily="34" charset="0"/>
                <a:cs typeface="Arial" panose="020B0604020202020204" pitchFamily="34" charset="0"/>
              </a:rPr>
              <a:t>Urine for toxicology – 120 hours</a:t>
            </a:r>
          </a:p>
          <a:p>
            <a:pPr marL="285750" indent="-285750">
              <a:buFont typeface="Wingdings" panose="05000000000000000000" pitchFamily="2" charset="2"/>
              <a:buChar char="§"/>
            </a:pPr>
            <a:endParaRPr lang="en-GB" sz="16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GB" sz="1600" b="1" dirty="0">
                <a:latin typeface="Arial" panose="020B0604020202020204" pitchFamily="34" charset="0"/>
                <a:cs typeface="Arial" panose="020B0604020202020204" pitchFamily="34" charset="0"/>
              </a:rPr>
              <a:t>Skin if washed – 48 hours, if not washed up to 7 days</a:t>
            </a: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pPr algn="ctr"/>
            <a:r>
              <a:rPr lang="en-GB" sz="1200" i="1" dirty="0">
                <a:latin typeface="Arial" panose="020B0604020202020204" pitchFamily="34" charset="0"/>
                <a:cs typeface="Arial" panose="020B0604020202020204" pitchFamily="34" charset="0"/>
              </a:rPr>
              <a:t>More details can be found at: </a:t>
            </a:r>
          </a:p>
          <a:p>
            <a:pPr algn="ctr"/>
            <a:endParaRPr lang="en-GB" sz="1200" dirty="0">
              <a:latin typeface="Arial" panose="020B0604020202020204" pitchFamily="34" charset="0"/>
              <a:cs typeface="Arial" panose="020B0604020202020204" pitchFamily="34" charset="0"/>
            </a:endParaRPr>
          </a:p>
          <a:p>
            <a:pPr algn="ctr"/>
            <a:r>
              <a:rPr lang="en-GB" sz="1200" dirty="0">
                <a:latin typeface="Arial" panose="020B0604020202020204" pitchFamily="34" charset="0"/>
                <a:cs typeface="Arial" panose="020B0604020202020204" pitchFamily="34" charset="0"/>
                <a:hlinkClick r:id="rId3"/>
              </a:rPr>
              <a:t>https://fflm.ac.uk/wp-content/uploads/2022/01/Recommendations-for-the-collection-of-forensic-specimens-FSSC-Jan-2022.pdf</a:t>
            </a:r>
            <a:endParaRPr lang="en-GB" sz="1200"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6624615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128A4F04-14AD-784A-A2BE-4689AC184E51}"/>
              </a:ext>
            </a:extLst>
          </p:cNvPr>
          <p:cNvPicPr>
            <a:picLocks noGrp="1" noChangeAspect="1"/>
          </p:cNvPicPr>
          <p:nvPr>
            <p:ph idx="1"/>
          </p:nvPr>
        </p:nvPicPr>
        <p:blipFill>
          <a:blip r:embed="rId2"/>
          <a:stretch>
            <a:fillRect/>
          </a:stretch>
        </p:blipFill>
        <p:spPr>
          <a:xfrm>
            <a:off x="4197204" y="3238005"/>
            <a:ext cx="3437343" cy="2603176"/>
          </a:xfrm>
        </p:spPr>
      </p:pic>
      <p:sp>
        <p:nvSpPr>
          <p:cNvPr id="4" name="Title 1">
            <a:extLst>
              <a:ext uri="{FF2B5EF4-FFF2-40B4-BE49-F238E27FC236}">
                <a16:creationId xmlns:a16="http://schemas.microsoft.com/office/drawing/2014/main" id="{12F9D448-E77D-494A-9966-51914D5BD0C9}"/>
              </a:ext>
            </a:extLst>
          </p:cNvPr>
          <p:cNvSpPr txBox="1">
            <a:spLocks/>
          </p:cNvSpPr>
          <p:nvPr/>
        </p:nvSpPr>
        <p:spPr>
          <a:xfrm rot="10800000" flipV="1">
            <a:off x="402431" y="172299"/>
            <a:ext cx="11387137" cy="1071684"/>
          </a:xfrm>
          <a:prstGeom prst="rect">
            <a:avLst/>
          </a:prstGeom>
          <a:solidFill>
            <a:srgbClr val="92D050"/>
          </a:solidFill>
          <a:ln>
            <a:noFill/>
          </a:ln>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dirty="0">
                <a:solidFill>
                  <a:schemeClr val="bg1"/>
                </a:solidFill>
                <a:latin typeface="Arial" panose="020B0604020202020204" pitchFamily="34" charset="0"/>
                <a:cs typeface="Arial" panose="020B0604020202020204" pitchFamily="34" charset="0"/>
              </a:rPr>
              <a:t>Our clinics…</a:t>
            </a:r>
          </a:p>
          <a:p>
            <a:pPr algn="ctr"/>
            <a:r>
              <a:rPr lang="en-US" sz="2000" dirty="0">
                <a:solidFill>
                  <a:schemeClr val="bg1"/>
                </a:solidFill>
                <a:latin typeface="Arial" panose="020B0604020202020204" pitchFamily="34" charset="0"/>
                <a:cs typeface="Arial" panose="020B0604020202020204" pitchFamily="34" charset="0"/>
              </a:rPr>
              <a:t>(Acute) clinic 24/7/365 (up to 21 days post exposure)</a:t>
            </a:r>
          </a:p>
          <a:p>
            <a:pPr algn="ctr"/>
            <a:r>
              <a:rPr lang="en-US" sz="2000" dirty="0">
                <a:solidFill>
                  <a:schemeClr val="bg1"/>
                </a:solidFill>
                <a:latin typeface="Arial" panose="020B0604020202020204" pitchFamily="34" charset="0"/>
                <a:cs typeface="Arial" panose="020B0604020202020204" pitchFamily="34" charset="0"/>
              </a:rPr>
              <a:t>(Non recent) clinics operate Monday- Friday (21 days plus post exposure - prebooked appointments only)</a:t>
            </a:r>
          </a:p>
        </p:txBody>
      </p:sp>
      <p:sp>
        <p:nvSpPr>
          <p:cNvPr id="7" name="TextBox 6">
            <a:extLst>
              <a:ext uri="{FF2B5EF4-FFF2-40B4-BE49-F238E27FC236}">
                <a16:creationId xmlns:a16="http://schemas.microsoft.com/office/drawing/2014/main" id="{A7D68391-D784-FD44-AA4A-BAD7AEA87ED1}"/>
              </a:ext>
            </a:extLst>
          </p:cNvPr>
          <p:cNvSpPr txBox="1"/>
          <p:nvPr/>
        </p:nvSpPr>
        <p:spPr>
          <a:xfrm>
            <a:off x="623647" y="3800929"/>
            <a:ext cx="1498104" cy="2031325"/>
          </a:xfrm>
          <a:prstGeom prst="rect">
            <a:avLst/>
          </a:prstGeom>
          <a:noFill/>
        </p:spPr>
        <p:txBody>
          <a:bodyPr wrap="square" rtlCol="0">
            <a:spAutoFit/>
          </a:bodyPr>
          <a:lstStyle/>
          <a:p>
            <a:pPr algn="ctr"/>
            <a:r>
              <a:rPr lang="en-US" b="1" dirty="0"/>
              <a:t>ACUTE CLINIC</a:t>
            </a:r>
          </a:p>
          <a:p>
            <a:pPr algn="ctr"/>
            <a:r>
              <a:rPr lang="en-US" b="1" dirty="0"/>
              <a:t>Darlaston</a:t>
            </a:r>
          </a:p>
          <a:p>
            <a:pPr algn="ctr"/>
            <a:r>
              <a:rPr lang="en-US" b="1" dirty="0"/>
              <a:t>Every day</a:t>
            </a:r>
          </a:p>
          <a:p>
            <a:pPr algn="ctr"/>
            <a:r>
              <a:rPr lang="en-US" b="1" dirty="0"/>
              <a:t>24/7/365</a:t>
            </a:r>
          </a:p>
          <a:p>
            <a:pPr algn="ctr"/>
            <a:r>
              <a:rPr lang="en-US" b="1" dirty="0"/>
              <a:t>90-minute turnaround</a:t>
            </a:r>
          </a:p>
          <a:p>
            <a:pPr algn="ctr"/>
            <a:endParaRPr lang="en-US" dirty="0"/>
          </a:p>
        </p:txBody>
      </p:sp>
      <p:sp>
        <p:nvSpPr>
          <p:cNvPr id="8" name="TextBox 7">
            <a:extLst>
              <a:ext uri="{FF2B5EF4-FFF2-40B4-BE49-F238E27FC236}">
                <a16:creationId xmlns:a16="http://schemas.microsoft.com/office/drawing/2014/main" id="{577D765B-2DB3-D34B-95C4-C803EC65A873}"/>
              </a:ext>
            </a:extLst>
          </p:cNvPr>
          <p:cNvSpPr txBox="1"/>
          <p:nvPr/>
        </p:nvSpPr>
        <p:spPr>
          <a:xfrm>
            <a:off x="5116146" y="1946577"/>
            <a:ext cx="1599458" cy="1200329"/>
          </a:xfrm>
          <a:prstGeom prst="rect">
            <a:avLst/>
          </a:prstGeom>
          <a:noFill/>
        </p:spPr>
        <p:txBody>
          <a:bodyPr wrap="square" rtlCol="0">
            <a:spAutoFit/>
          </a:bodyPr>
          <a:lstStyle/>
          <a:p>
            <a:pPr algn="ctr"/>
            <a:r>
              <a:rPr lang="en-US" dirty="0"/>
              <a:t>Stoke</a:t>
            </a:r>
            <a:br>
              <a:rPr lang="en-US" dirty="0"/>
            </a:br>
            <a:r>
              <a:rPr lang="en-US" dirty="0"/>
              <a:t>ST6 2JN</a:t>
            </a:r>
          </a:p>
          <a:p>
            <a:pPr algn="ctr"/>
            <a:r>
              <a:rPr lang="en-US" dirty="0"/>
              <a:t>Thursday</a:t>
            </a:r>
          </a:p>
          <a:p>
            <a:pPr algn="ctr"/>
            <a:r>
              <a:rPr lang="en-US" dirty="0"/>
              <a:t>09.00-17.00</a:t>
            </a:r>
          </a:p>
        </p:txBody>
      </p:sp>
      <p:sp>
        <p:nvSpPr>
          <p:cNvPr id="9" name="TextBox 8">
            <a:extLst>
              <a:ext uri="{FF2B5EF4-FFF2-40B4-BE49-F238E27FC236}">
                <a16:creationId xmlns:a16="http://schemas.microsoft.com/office/drawing/2014/main" id="{55E2E710-ABA2-4C4B-AAF0-BFD91D69E885}"/>
              </a:ext>
            </a:extLst>
          </p:cNvPr>
          <p:cNvSpPr txBox="1"/>
          <p:nvPr/>
        </p:nvSpPr>
        <p:spPr>
          <a:xfrm>
            <a:off x="2883138" y="5317372"/>
            <a:ext cx="1453305" cy="1200329"/>
          </a:xfrm>
          <a:prstGeom prst="rect">
            <a:avLst/>
          </a:prstGeom>
          <a:noFill/>
        </p:spPr>
        <p:txBody>
          <a:bodyPr wrap="square" rtlCol="0">
            <a:spAutoFit/>
          </a:bodyPr>
          <a:lstStyle/>
          <a:p>
            <a:pPr algn="ctr"/>
            <a:r>
              <a:rPr lang="en-US" dirty="0"/>
              <a:t>Worcester</a:t>
            </a:r>
            <a:br>
              <a:rPr lang="en-US" dirty="0"/>
            </a:br>
            <a:r>
              <a:rPr lang="en-US" dirty="0"/>
              <a:t>WR6 5JD</a:t>
            </a:r>
          </a:p>
          <a:p>
            <a:pPr algn="ctr"/>
            <a:r>
              <a:rPr lang="en-US" dirty="0"/>
              <a:t>Tuesday</a:t>
            </a:r>
          </a:p>
          <a:p>
            <a:pPr algn="ctr"/>
            <a:r>
              <a:rPr lang="en-US" dirty="0"/>
              <a:t>09.00-17.00</a:t>
            </a:r>
          </a:p>
        </p:txBody>
      </p:sp>
      <p:sp>
        <p:nvSpPr>
          <p:cNvPr id="10" name="TextBox 9">
            <a:extLst>
              <a:ext uri="{FF2B5EF4-FFF2-40B4-BE49-F238E27FC236}">
                <a16:creationId xmlns:a16="http://schemas.microsoft.com/office/drawing/2014/main" id="{4C96F509-9547-A749-A5B7-ACC1BF183624}"/>
              </a:ext>
            </a:extLst>
          </p:cNvPr>
          <p:cNvSpPr txBox="1"/>
          <p:nvPr/>
        </p:nvSpPr>
        <p:spPr>
          <a:xfrm>
            <a:off x="7478817" y="5317372"/>
            <a:ext cx="1817487" cy="1200329"/>
          </a:xfrm>
          <a:prstGeom prst="rect">
            <a:avLst/>
          </a:prstGeom>
          <a:noFill/>
        </p:spPr>
        <p:txBody>
          <a:bodyPr wrap="square" rtlCol="0">
            <a:spAutoFit/>
          </a:bodyPr>
          <a:lstStyle/>
          <a:p>
            <a:pPr algn="ctr"/>
            <a:r>
              <a:rPr lang="en-US" dirty="0"/>
              <a:t>Nuneaton</a:t>
            </a:r>
            <a:br>
              <a:rPr lang="en-US" dirty="0"/>
            </a:br>
            <a:r>
              <a:rPr lang="en-US" dirty="0"/>
              <a:t>CV10 7DJ</a:t>
            </a:r>
          </a:p>
          <a:p>
            <a:pPr algn="ctr"/>
            <a:r>
              <a:rPr lang="en-US" dirty="0"/>
              <a:t>Wednesday</a:t>
            </a:r>
          </a:p>
          <a:p>
            <a:pPr algn="ctr"/>
            <a:r>
              <a:rPr lang="en-US" dirty="0"/>
              <a:t>09.00-17.00</a:t>
            </a:r>
          </a:p>
        </p:txBody>
      </p:sp>
      <p:sp>
        <p:nvSpPr>
          <p:cNvPr id="11" name="TextBox 10">
            <a:extLst>
              <a:ext uri="{FF2B5EF4-FFF2-40B4-BE49-F238E27FC236}">
                <a16:creationId xmlns:a16="http://schemas.microsoft.com/office/drawing/2014/main" id="{A5F1231E-6F07-9940-B07F-A8E7289B2CCA}"/>
              </a:ext>
            </a:extLst>
          </p:cNvPr>
          <p:cNvSpPr txBox="1"/>
          <p:nvPr/>
        </p:nvSpPr>
        <p:spPr>
          <a:xfrm>
            <a:off x="8345073" y="2763389"/>
            <a:ext cx="1453305" cy="1754326"/>
          </a:xfrm>
          <a:prstGeom prst="rect">
            <a:avLst/>
          </a:prstGeom>
          <a:noFill/>
        </p:spPr>
        <p:txBody>
          <a:bodyPr wrap="square" rtlCol="0">
            <a:spAutoFit/>
          </a:bodyPr>
          <a:lstStyle/>
          <a:p>
            <a:pPr algn="ctr"/>
            <a:r>
              <a:rPr lang="en-US" dirty="0"/>
              <a:t>Birmingham</a:t>
            </a:r>
            <a:br>
              <a:rPr lang="en-US" dirty="0"/>
            </a:br>
            <a:r>
              <a:rPr lang="en-US" dirty="0"/>
              <a:t>B4 6NH</a:t>
            </a:r>
          </a:p>
          <a:p>
            <a:pPr algn="ctr"/>
            <a:r>
              <a:rPr lang="en-US" dirty="0"/>
              <a:t>Monday</a:t>
            </a:r>
          </a:p>
          <a:p>
            <a:pPr algn="ctr"/>
            <a:r>
              <a:rPr lang="en-US" dirty="0"/>
              <a:t>09.00-17.00</a:t>
            </a:r>
          </a:p>
          <a:p>
            <a:pPr algn="ctr"/>
            <a:r>
              <a:rPr lang="en-US" dirty="0"/>
              <a:t>Friday</a:t>
            </a:r>
          </a:p>
          <a:p>
            <a:pPr algn="ctr"/>
            <a:r>
              <a:rPr lang="en-US" dirty="0"/>
              <a:t>09:00–17:00</a:t>
            </a:r>
          </a:p>
        </p:txBody>
      </p:sp>
      <p:pic>
        <p:nvPicPr>
          <p:cNvPr id="13" name="Picture 12">
            <a:extLst>
              <a:ext uri="{FF2B5EF4-FFF2-40B4-BE49-F238E27FC236}">
                <a16:creationId xmlns:a16="http://schemas.microsoft.com/office/drawing/2014/main" id="{F63C067A-5104-BF44-9C1E-AB0BECD6D5DD}"/>
              </a:ext>
            </a:extLst>
          </p:cNvPr>
          <p:cNvPicPr>
            <a:picLocks noChangeAspect="1"/>
          </p:cNvPicPr>
          <p:nvPr/>
        </p:nvPicPr>
        <p:blipFill>
          <a:blip r:embed="rId3"/>
          <a:stretch>
            <a:fillRect/>
          </a:stretch>
        </p:blipFill>
        <p:spPr>
          <a:xfrm>
            <a:off x="2883138" y="4829861"/>
            <a:ext cx="1574800" cy="590550"/>
          </a:xfrm>
          <a:prstGeom prst="rect">
            <a:avLst/>
          </a:prstGeom>
        </p:spPr>
      </p:pic>
      <p:pic>
        <p:nvPicPr>
          <p:cNvPr id="15" name="Picture 14">
            <a:extLst>
              <a:ext uri="{FF2B5EF4-FFF2-40B4-BE49-F238E27FC236}">
                <a16:creationId xmlns:a16="http://schemas.microsoft.com/office/drawing/2014/main" id="{0CC53E33-539C-1946-928C-B1F0C14DD722}"/>
              </a:ext>
            </a:extLst>
          </p:cNvPr>
          <p:cNvPicPr>
            <a:picLocks noChangeAspect="1"/>
          </p:cNvPicPr>
          <p:nvPr/>
        </p:nvPicPr>
        <p:blipFill>
          <a:blip r:embed="rId4"/>
          <a:stretch>
            <a:fillRect/>
          </a:stretch>
        </p:blipFill>
        <p:spPr>
          <a:xfrm>
            <a:off x="7478817" y="4578079"/>
            <a:ext cx="1416979" cy="739293"/>
          </a:xfrm>
          <a:prstGeom prst="rect">
            <a:avLst/>
          </a:prstGeom>
        </p:spPr>
      </p:pic>
      <p:pic>
        <p:nvPicPr>
          <p:cNvPr id="18" name="Picture 17">
            <a:extLst>
              <a:ext uri="{FF2B5EF4-FFF2-40B4-BE49-F238E27FC236}">
                <a16:creationId xmlns:a16="http://schemas.microsoft.com/office/drawing/2014/main" id="{773002C0-CA96-2F42-9D71-8C207C368552}"/>
              </a:ext>
            </a:extLst>
          </p:cNvPr>
          <p:cNvPicPr>
            <a:picLocks noChangeAspect="1"/>
          </p:cNvPicPr>
          <p:nvPr/>
        </p:nvPicPr>
        <p:blipFill>
          <a:blip r:embed="rId5"/>
          <a:stretch>
            <a:fillRect/>
          </a:stretch>
        </p:blipFill>
        <p:spPr>
          <a:xfrm>
            <a:off x="5353124" y="1264232"/>
            <a:ext cx="1485750" cy="725863"/>
          </a:xfrm>
          <a:prstGeom prst="rect">
            <a:avLst/>
          </a:prstGeom>
        </p:spPr>
      </p:pic>
      <p:pic>
        <p:nvPicPr>
          <p:cNvPr id="20" name="Picture 19">
            <a:extLst>
              <a:ext uri="{FF2B5EF4-FFF2-40B4-BE49-F238E27FC236}">
                <a16:creationId xmlns:a16="http://schemas.microsoft.com/office/drawing/2014/main" id="{D4F66F1F-28E2-1F47-B57C-D2B4E1B025BA}"/>
              </a:ext>
            </a:extLst>
          </p:cNvPr>
          <p:cNvPicPr>
            <a:picLocks noChangeAspect="1"/>
          </p:cNvPicPr>
          <p:nvPr/>
        </p:nvPicPr>
        <p:blipFill>
          <a:blip r:embed="rId6"/>
          <a:stretch>
            <a:fillRect/>
          </a:stretch>
        </p:blipFill>
        <p:spPr>
          <a:xfrm>
            <a:off x="8009689" y="2279921"/>
            <a:ext cx="2151377" cy="423104"/>
          </a:xfrm>
          <a:prstGeom prst="rect">
            <a:avLst/>
          </a:prstGeom>
        </p:spPr>
      </p:pic>
      <p:pic>
        <p:nvPicPr>
          <p:cNvPr id="2" name="Picture 1" descr="Graphical user interface&#10;&#10;Description automatically generated with medium confidence">
            <a:extLst>
              <a:ext uri="{FF2B5EF4-FFF2-40B4-BE49-F238E27FC236}">
                <a16:creationId xmlns:a16="http://schemas.microsoft.com/office/drawing/2014/main" id="{06FD96BB-DC26-7416-0AFE-C9A332D6FB9E}"/>
              </a:ext>
            </a:extLst>
          </p:cNvPr>
          <p:cNvPicPr>
            <a:picLocks noChangeAspect="1"/>
          </p:cNvPicPr>
          <p:nvPr/>
        </p:nvPicPr>
        <p:blipFill rotWithShape="1">
          <a:blip r:embed="rId7">
            <a:extLst>
              <a:ext uri="{28A0092B-C50C-407E-A947-70E740481C1C}">
                <a14:useLocalDpi xmlns:a14="http://schemas.microsoft.com/office/drawing/2010/main" val="0"/>
              </a:ext>
            </a:extLst>
          </a:blip>
          <a:srcRect l="12740" t="21470" r="19012" b="12744"/>
          <a:stretch/>
        </p:blipFill>
        <p:spPr bwMode="auto">
          <a:xfrm>
            <a:off x="-4792" y="2093708"/>
            <a:ext cx="2535447" cy="163464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7522240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Flow_SignoffStatus xmlns="12c0e561-cf2a-421b-afc5-cecd5e4b8a3d" xsi:nil="true"/>
    <RegionalDirectorHeadofHealthcare xmlns="12c0e561-cf2a-421b-afc5-cecd5e4b8a3d">
      <UserInfo>
        <DisplayName/>
        <AccountId xsi:nil="true"/>
        <AccountType/>
      </UserInfo>
    </RegionalDirectorHeadofHealthcare>
    <AssociateHeadofHealthcare xmlns="12c0e561-cf2a-421b-afc5-cecd5e4b8a3d">
      <UserInfo>
        <DisplayName/>
        <AccountId xsi:nil="true"/>
        <AccountType/>
      </UserInfo>
    </AssociateHeadofHealthcare>
    <Date xmlns="12c0e561-cf2a-421b-afc5-cecd5e4b8a3d" xsi:nil="true"/>
    <TaxCatchAll xmlns="eef7433f-0219-4212-9f69-b6474f1953e4" xsi:nil="true"/>
    <About xmlns="12c0e561-cf2a-421b-afc5-cecd5e4b8a3d" xsi:nil="true"/>
    <lcf76f155ced4ddcb4097134ff3c332f xmlns="12c0e561-cf2a-421b-afc5-cecd5e4b8a3d">
      <Terms xmlns="http://schemas.microsoft.com/office/infopath/2007/PartnerControls"/>
    </lcf76f155ced4ddcb4097134ff3c332f>
    <SharedWithUsers xmlns="eef7433f-0219-4212-9f69-b6474f1953e4">
      <UserInfo>
        <DisplayName/>
        <AccountId xsi:nil="true"/>
        <AccountType/>
      </UserInfo>
    </SharedWithUsers>
    <MediaLengthInSeconds xmlns="12c0e561-cf2a-421b-afc5-cecd5e4b8a3d" xsi:nil="true"/>
    <DateModified xmlns="12c0e561-cf2a-421b-afc5-cecd5e4b8a3d" xsi:nil="true"/>
    <RetentionPeriod xmlns="12c0e561-cf2a-421b-afc5-cecd5e4b8a3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DC656B023A2C24BB73D771749468BC1" ma:contentTypeVersion="26" ma:contentTypeDescription="Create a new document." ma:contentTypeScope="" ma:versionID="8ee895bb2e21c5a45e859df4eeafa6e4">
  <xsd:schema xmlns:xsd="http://www.w3.org/2001/XMLSchema" xmlns:xs="http://www.w3.org/2001/XMLSchema" xmlns:p="http://schemas.microsoft.com/office/2006/metadata/properties" xmlns:ns2="12c0e561-cf2a-421b-afc5-cecd5e4b8a3d" xmlns:ns3="eef7433f-0219-4212-9f69-b6474f1953e4" targetNamespace="http://schemas.microsoft.com/office/2006/metadata/properties" ma:root="true" ma:fieldsID="fc64ddd8380b19916a1ac0c52e8f8ef9" ns2:_="" ns3:_="">
    <xsd:import namespace="12c0e561-cf2a-421b-afc5-cecd5e4b8a3d"/>
    <xsd:import namespace="eef7433f-0219-4212-9f69-b6474f1953e4"/>
    <xsd:element name="properties">
      <xsd:complexType>
        <xsd:sequence>
          <xsd:element name="documentManagement">
            <xsd:complexType>
              <xsd:all>
                <xsd:element ref="ns2:About" minOccurs="0"/>
                <xsd:element ref="ns2:RegionalDirectorHeadofHealthcare" minOccurs="0"/>
                <xsd:element ref="ns2:AssociateHeadofHealthcare" minOccurs="0"/>
                <xsd:element ref="ns2:MediaServiceMetadata" minOccurs="0"/>
                <xsd:element ref="ns2:MediaServiceFastMetadata"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_Flow_SignoffStatus" minOccurs="0"/>
                <xsd:element ref="ns2:Date" minOccurs="0"/>
                <xsd:element ref="ns2:MediaServiceSearchProperties" minOccurs="0"/>
                <xsd:element ref="ns2:DateModified" minOccurs="0"/>
                <xsd:element ref="ns2:RetentionPerio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c0e561-cf2a-421b-afc5-cecd5e4b8a3d" elementFormDefault="qualified">
    <xsd:import namespace="http://schemas.microsoft.com/office/2006/documentManagement/types"/>
    <xsd:import namespace="http://schemas.microsoft.com/office/infopath/2007/PartnerControls"/>
    <xsd:element name="About" ma:index="8" nillable="true" ma:displayName="About" ma:format="Dropdown" ma:internalName="About">
      <xsd:simpleType>
        <xsd:restriction base="dms:Text">
          <xsd:maxLength value="255"/>
        </xsd:restriction>
      </xsd:simpleType>
    </xsd:element>
    <xsd:element name="RegionalDirectorHeadofHealthcare" ma:index="9" nillable="true" ma:displayName="Regional Director" ma:format="Dropdown" ma:list="UserInfo" ma:SharePointGroup="0" ma:internalName="RegionalDirectorHeadofHealthcar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ssociateHeadofHealthcare" ma:index="10" nillable="true" ma:displayName="Head of Healthcare" ma:format="Dropdown" ma:list="UserInfo" ma:SharePointGroup="0" ma:internalName="AssociateHeadofHealthcar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03477b6-7f91-4a88-9967-a69dac71803f"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Location" ma:index="24" nillable="true" ma:displayName="Location" ma:description="" ma:indexed="true" ma:internalName="MediaServiceLocation" ma:readOnly="true">
      <xsd:simpleType>
        <xsd:restriction base="dms:Text"/>
      </xsd:simpleType>
    </xsd:element>
    <xsd:element name="_Flow_SignoffStatus" ma:index="25" nillable="true" ma:displayName="Sign-off status" ma:internalName="Sign_x002d_off_x0020_status">
      <xsd:simpleType>
        <xsd:restriction base="dms:Text"/>
      </xsd:simpleType>
    </xsd:element>
    <xsd:element name="Date" ma:index="26" nillable="true" ma:displayName="Date" ma:format="DateOnly" ma:internalName="Date">
      <xsd:simpleType>
        <xsd:restriction base="dms:DateTime"/>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DateModified" ma:index="28" nillable="true" ma:displayName="Date Modified" ma:format="DateOnly" ma:internalName="DateModified">
      <xsd:simpleType>
        <xsd:restriction base="dms:DateTime"/>
      </xsd:simpleType>
    </xsd:element>
    <xsd:element name="RetentionPeriod" ma:index="29" nillable="true" ma:displayName="Retention Period" ma:format="Dropdown" ma:internalName="RetentionPeriod">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ef7433f-0219-4212-9f69-b6474f1953e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fc73ef7a-ca3d-462f-a33d-6e9ff22fe96d}" ma:internalName="TaxCatchAll" ma:showField="CatchAllData" ma:web="eef7433f-0219-4212-9f69-b6474f1953e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DB09C9D-610A-4D8F-905C-44003577C26C}">
  <ds:schemaRefs>
    <ds:schemaRef ds:uri="http://schemas.microsoft.com/sharepoint/v3/contenttype/forms"/>
  </ds:schemaRefs>
</ds:datastoreItem>
</file>

<file path=customXml/itemProps2.xml><?xml version="1.0" encoding="utf-8"?>
<ds:datastoreItem xmlns:ds="http://schemas.openxmlformats.org/officeDocument/2006/customXml" ds:itemID="{C52D91B9-626C-4639-B83E-EDFCE5491948}">
  <ds:schemaRefs>
    <ds:schemaRef ds:uri="http://schemas.microsoft.com/office/2006/metadata/properties"/>
    <ds:schemaRef ds:uri="http://schemas.microsoft.com/office/infopath/2007/PartnerControls"/>
    <ds:schemaRef ds:uri="aee394f4-6713-45e4-8c09-a0dcf27bee80"/>
    <ds:schemaRef ds:uri="12c0e561-cf2a-421b-afc5-cecd5e4b8a3d"/>
    <ds:schemaRef ds:uri="eef7433f-0219-4212-9f69-b6474f1953e4"/>
  </ds:schemaRefs>
</ds:datastoreItem>
</file>

<file path=customXml/itemProps3.xml><?xml version="1.0" encoding="utf-8"?>
<ds:datastoreItem xmlns:ds="http://schemas.openxmlformats.org/officeDocument/2006/customXml" ds:itemID="{7B0BE2DE-7097-4952-A469-55483A0E44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c0e561-cf2a-421b-afc5-cecd5e4b8a3d"/>
    <ds:schemaRef ds:uri="eef7433f-0219-4212-9f69-b6474f1953e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1529</TotalTime>
  <Words>1542</Words>
  <Application>Microsoft Office PowerPoint</Application>
  <PresentationFormat>Widescreen</PresentationFormat>
  <Paragraphs>167</Paragraphs>
  <Slides>15</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West Midlands Child &amp; Young Person’s Sexual Assault Service (CYPSAS)   Delivered by Martyne Roberts Engagement Officer</vt:lpstr>
      <vt:lpstr>ABOUT US</vt:lpstr>
      <vt:lpstr>MISCONCEPTIONS ABOUT SARC…</vt:lpstr>
      <vt:lpstr>Children &amp; Young People that we can support…</vt:lpstr>
      <vt:lpstr>SARC REFERRAL PATHWAYS...</vt:lpstr>
      <vt:lpstr>SELF REFERRALS</vt:lpstr>
      <vt:lpstr>PowerPoint Presentation</vt:lpstr>
      <vt:lpstr>Forensic Timeframes</vt:lpstr>
      <vt:lpstr>PowerPoint Presentation</vt:lpstr>
      <vt:lpstr>ONWARD REFERRALS AND CARE</vt:lpstr>
      <vt:lpstr>THERAPEUTIC SUPPORT (6-15 SESSIONS)</vt:lpstr>
      <vt:lpstr>PowerPoint Presentation</vt:lpstr>
      <vt:lpstr>FURTHER CONSIDERATIONS</vt:lpstr>
      <vt:lpstr>Finally, Mountain Healthcare Ltd - who we are </vt:lpstr>
      <vt:lpstr>How to get in touch….  24/7/365  - 0808 196 2340 (Advice, Referrals, Strategy Meeting and Training Requests)  wmppaeds.sarc@nhs.net  website - https://westmidsregionalcypsas.co.uk/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us</dc:title>
  <dc:creator>Krisha Patel</dc:creator>
  <cp:lastModifiedBy>Weaving , Jayne</cp:lastModifiedBy>
  <cp:revision>200</cp:revision>
  <dcterms:created xsi:type="dcterms:W3CDTF">2020-11-05T21:38:59Z</dcterms:created>
  <dcterms:modified xsi:type="dcterms:W3CDTF">2025-06-10T07:53:23Z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0x010100CDC656B023A2C24BB73D771749468BC1</vt:lpwstr>
  </property>
  <property fmtid="{D5CDD505-2E9C-101B-9397-08002B2CF9AE}" pid="3" name="Order">
    <vt:r8>3066200</vt:r8>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