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2.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4.xml" ContentType="application/vnd.openxmlformats-officedocument.theme+xml"/>
  <Override PartName="/ppt/theme/theme1.xml" ContentType="application/vnd.openxmlformats-officedocument.theme+xml"/>
  <Override PartName="/ppt/diagrams/quickStyle2.xml" ContentType="application/vnd.openxmlformats-officedocument.drawingml.diagramStyle+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diagrams/layout2.xml" ContentType="application/vnd.openxmlformats-officedocument.drawingml.diagramLayout+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5.xml" ContentType="application/vnd.openxmlformats-officedocument.theme+xml"/>
  <Override PartName="/ppt/diagrams/drawing2.xml" ContentType="application/vnd.ms-office.drawingml.diagramDrawing+xml"/>
  <Override PartName="/ppt/diagrams/colors2.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65" r:id="rId2"/>
    <p:sldMasterId id="2147483678" r:id="rId3"/>
  </p:sldMasterIdLst>
  <p:notesMasterIdLst>
    <p:notesMasterId r:id="rId13"/>
  </p:notesMasterIdLst>
  <p:handoutMasterIdLst>
    <p:handoutMasterId r:id="rId14"/>
  </p:handoutMasterIdLst>
  <p:sldIdLst>
    <p:sldId id="331" r:id="rId4"/>
    <p:sldId id="258" r:id="rId5"/>
    <p:sldId id="335" r:id="rId6"/>
    <p:sldId id="333" r:id="rId7"/>
    <p:sldId id="302" r:id="rId8"/>
    <p:sldId id="332" r:id="rId9"/>
    <p:sldId id="323" r:id="rId10"/>
    <p:sldId id="330" r:id="rId11"/>
    <p:sldId id="33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D0EF"/>
    <a:srgbClr val="9DB6C9"/>
    <a:srgbClr val="F18952"/>
    <a:srgbClr val="2C69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88634" autoAdjust="0"/>
  </p:normalViewPr>
  <p:slideViewPr>
    <p:cSldViewPr snapToGrid="0">
      <p:cViewPr varScale="1">
        <p:scale>
          <a:sx n="101" d="100"/>
          <a:sy n="101" d="100"/>
        </p:scale>
        <p:origin x="57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272"/>
    </p:cViewPr>
  </p:sorterViewPr>
  <p:notesViewPr>
    <p:cSldViewPr snapToGrid="0">
      <p:cViewPr varScale="1">
        <p:scale>
          <a:sx n="69" d="100"/>
          <a:sy n="69" d="100"/>
        </p:scale>
        <p:origin x="301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customXml" Target="../customXml/item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customXml" Target="../customXml/item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diagrams/_rels/data2.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D548E7-30BC-4998-A47D-48C8A3650B46}" type="doc">
      <dgm:prSet loTypeId="urn:microsoft.com/office/officeart/2005/8/layout/list1" loCatId="list" qsTypeId="urn:microsoft.com/office/officeart/2005/8/quickstyle/simple4" qsCatId="simple" csTypeId="urn:microsoft.com/office/officeart/2005/8/colors/colorful5" csCatId="colorful" phldr="1"/>
      <dgm:spPr/>
      <dgm:t>
        <a:bodyPr/>
        <a:lstStyle/>
        <a:p>
          <a:endParaRPr lang="en-US"/>
        </a:p>
      </dgm:t>
    </dgm:pt>
    <dgm:pt modelId="{D1786E3E-740E-4D44-B0F5-3AB3E531326D}">
      <dgm:prSet/>
      <dgm:spPr/>
      <dgm:t>
        <a:bodyPr/>
        <a:lstStyle/>
        <a:p>
          <a:r>
            <a:rPr lang="en-GB"/>
            <a:t>Supply chain </a:t>
          </a:r>
          <a:endParaRPr lang="en-US"/>
        </a:p>
      </dgm:t>
    </dgm:pt>
    <dgm:pt modelId="{120C03A7-B9C4-4061-9DA1-412FB436045D}" type="parTrans" cxnId="{3B865EF1-70D2-4A14-B632-FD42342098CE}">
      <dgm:prSet/>
      <dgm:spPr/>
      <dgm:t>
        <a:bodyPr/>
        <a:lstStyle/>
        <a:p>
          <a:endParaRPr lang="en-US"/>
        </a:p>
      </dgm:t>
    </dgm:pt>
    <dgm:pt modelId="{FB043492-1B51-4318-ABA6-466586890A60}" type="sibTrans" cxnId="{3B865EF1-70D2-4A14-B632-FD42342098CE}">
      <dgm:prSet/>
      <dgm:spPr/>
      <dgm:t>
        <a:bodyPr/>
        <a:lstStyle/>
        <a:p>
          <a:endParaRPr lang="en-US"/>
        </a:p>
      </dgm:t>
    </dgm:pt>
    <dgm:pt modelId="{132A0D7B-C7CA-417C-8C8F-92AF4DC95D28}">
      <dgm:prSet/>
      <dgm:spPr/>
      <dgm:t>
        <a:bodyPr/>
        <a:lstStyle/>
        <a:p>
          <a:r>
            <a:rPr lang="en-GB"/>
            <a:t>Health impacts on staffing/HR processes</a:t>
          </a:r>
          <a:endParaRPr lang="en-US"/>
        </a:p>
      </dgm:t>
    </dgm:pt>
    <dgm:pt modelId="{F8558DC8-59B0-41D3-B68D-B7C4BB27D886}" type="parTrans" cxnId="{75244069-5F2D-4BB8-A721-F364FC3316BB}">
      <dgm:prSet/>
      <dgm:spPr/>
      <dgm:t>
        <a:bodyPr/>
        <a:lstStyle/>
        <a:p>
          <a:endParaRPr lang="en-US"/>
        </a:p>
      </dgm:t>
    </dgm:pt>
    <dgm:pt modelId="{C518193E-8B74-43E9-AA1B-F7D60F2B1108}" type="sibTrans" cxnId="{75244069-5F2D-4BB8-A721-F364FC3316BB}">
      <dgm:prSet/>
      <dgm:spPr/>
      <dgm:t>
        <a:bodyPr/>
        <a:lstStyle/>
        <a:p>
          <a:endParaRPr lang="en-US"/>
        </a:p>
      </dgm:t>
    </dgm:pt>
    <dgm:pt modelId="{A81552EC-ADBB-46BE-84B5-8631807F6456}">
      <dgm:prSet/>
      <dgm:spPr/>
      <dgm:t>
        <a:bodyPr/>
        <a:lstStyle/>
        <a:p>
          <a:r>
            <a:rPr lang="en-GB"/>
            <a:t>Mental health scores of the area</a:t>
          </a:r>
          <a:endParaRPr lang="en-US"/>
        </a:p>
      </dgm:t>
    </dgm:pt>
    <dgm:pt modelId="{4C5A16DD-258D-4469-896B-D46EAC4A86E5}" type="parTrans" cxnId="{AB63018E-987A-40FE-AF50-CE4EEB24B205}">
      <dgm:prSet/>
      <dgm:spPr/>
      <dgm:t>
        <a:bodyPr/>
        <a:lstStyle/>
        <a:p>
          <a:endParaRPr lang="en-US"/>
        </a:p>
      </dgm:t>
    </dgm:pt>
    <dgm:pt modelId="{CA9F7493-DD32-4F80-9029-A0E801499460}" type="sibTrans" cxnId="{AB63018E-987A-40FE-AF50-CE4EEB24B205}">
      <dgm:prSet/>
      <dgm:spPr/>
      <dgm:t>
        <a:bodyPr/>
        <a:lstStyle/>
        <a:p>
          <a:endParaRPr lang="en-US"/>
        </a:p>
      </dgm:t>
    </dgm:pt>
    <dgm:pt modelId="{DD74BF23-775B-4DEB-9A7A-58D44DEF559D}">
      <dgm:prSet/>
      <dgm:spPr/>
      <dgm:t>
        <a:bodyPr/>
        <a:lstStyle/>
        <a:p>
          <a:r>
            <a:rPr lang="en-GB"/>
            <a:t>Materials sourcing affect build costs and expansion</a:t>
          </a:r>
          <a:endParaRPr lang="en-US"/>
        </a:p>
      </dgm:t>
    </dgm:pt>
    <dgm:pt modelId="{C7369D4A-79AB-4F1B-A5B2-98A10A8A22B7}" type="parTrans" cxnId="{659BA880-EBF6-43E7-B289-0E5127F4A597}">
      <dgm:prSet/>
      <dgm:spPr/>
      <dgm:t>
        <a:bodyPr/>
        <a:lstStyle/>
        <a:p>
          <a:endParaRPr lang="en-US"/>
        </a:p>
      </dgm:t>
    </dgm:pt>
    <dgm:pt modelId="{E232C1CD-ABFD-405A-804E-0548A7F92EF9}" type="sibTrans" cxnId="{659BA880-EBF6-43E7-B289-0E5127F4A597}">
      <dgm:prSet/>
      <dgm:spPr/>
      <dgm:t>
        <a:bodyPr/>
        <a:lstStyle/>
        <a:p>
          <a:endParaRPr lang="en-US"/>
        </a:p>
      </dgm:t>
    </dgm:pt>
    <dgm:pt modelId="{CE1DA2B7-5773-4707-916D-4F1A8974FD20}">
      <dgm:prSet/>
      <dgm:spPr/>
      <dgm:t>
        <a:bodyPr/>
        <a:lstStyle/>
        <a:p>
          <a:r>
            <a:rPr lang="en-GB"/>
            <a:t>Availability of Skilled work</a:t>
          </a:r>
          <a:endParaRPr lang="en-US"/>
        </a:p>
      </dgm:t>
    </dgm:pt>
    <dgm:pt modelId="{1E152A2D-86DE-4DCD-A60B-1167951B8241}" type="parTrans" cxnId="{48079C3C-2121-479A-A60F-972947AF2447}">
      <dgm:prSet/>
      <dgm:spPr/>
      <dgm:t>
        <a:bodyPr/>
        <a:lstStyle/>
        <a:p>
          <a:endParaRPr lang="en-US"/>
        </a:p>
      </dgm:t>
    </dgm:pt>
    <dgm:pt modelId="{B8A8A9C3-A266-486A-A5DF-BAFF3F48106E}" type="sibTrans" cxnId="{48079C3C-2121-479A-A60F-972947AF2447}">
      <dgm:prSet/>
      <dgm:spPr/>
      <dgm:t>
        <a:bodyPr/>
        <a:lstStyle/>
        <a:p>
          <a:endParaRPr lang="en-US"/>
        </a:p>
      </dgm:t>
    </dgm:pt>
    <dgm:pt modelId="{2FD321F0-01AB-4BAD-B6A7-DF6B367701AA}">
      <dgm:prSet/>
      <dgm:spPr/>
      <dgm:t>
        <a:bodyPr/>
        <a:lstStyle/>
        <a:p>
          <a:r>
            <a:rPr lang="en-GB"/>
            <a:t>Areas of deprivation vs economic output</a:t>
          </a:r>
          <a:endParaRPr lang="en-US"/>
        </a:p>
      </dgm:t>
    </dgm:pt>
    <dgm:pt modelId="{E799EE6B-B7F2-4862-9D22-FF0DD7A36458}" type="parTrans" cxnId="{B0BBDCDA-5F73-49BC-AAAD-ABD3A0E9446E}">
      <dgm:prSet/>
      <dgm:spPr/>
      <dgm:t>
        <a:bodyPr/>
        <a:lstStyle/>
        <a:p>
          <a:endParaRPr lang="en-US"/>
        </a:p>
      </dgm:t>
    </dgm:pt>
    <dgm:pt modelId="{88D53866-3B01-4110-B260-8D11796AE048}" type="sibTrans" cxnId="{B0BBDCDA-5F73-49BC-AAAD-ABD3A0E9446E}">
      <dgm:prSet/>
      <dgm:spPr/>
      <dgm:t>
        <a:bodyPr/>
        <a:lstStyle/>
        <a:p>
          <a:endParaRPr lang="en-US"/>
        </a:p>
      </dgm:t>
    </dgm:pt>
    <dgm:pt modelId="{91694196-FE14-46D2-BF06-F0E148763E88}">
      <dgm:prSet/>
      <dgm:spPr/>
      <dgm:t>
        <a:bodyPr/>
        <a:lstStyle/>
        <a:p>
          <a:r>
            <a:rPr lang="en-GB" dirty="0"/>
            <a:t>Housing and rental costs vs wages</a:t>
          </a:r>
          <a:endParaRPr lang="en-US" dirty="0"/>
        </a:p>
      </dgm:t>
    </dgm:pt>
    <dgm:pt modelId="{24A88FA5-5829-4D96-B71B-07B7476B6B96}" type="sibTrans" cxnId="{0F9231FC-383E-4ADD-B1FE-E446F3310131}">
      <dgm:prSet/>
      <dgm:spPr/>
      <dgm:t>
        <a:bodyPr/>
        <a:lstStyle/>
        <a:p>
          <a:endParaRPr lang="en-US"/>
        </a:p>
      </dgm:t>
    </dgm:pt>
    <dgm:pt modelId="{1974F0FD-8EB3-4E97-BA79-5AC2ED3FBA7E}" type="parTrans" cxnId="{0F9231FC-383E-4ADD-B1FE-E446F3310131}">
      <dgm:prSet/>
      <dgm:spPr/>
      <dgm:t>
        <a:bodyPr/>
        <a:lstStyle/>
        <a:p>
          <a:endParaRPr lang="en-US"/>
        </a:p>
      </dgm:t>
    </dgm:pt>
    <dgm:pt modelId="{1ADD6A29-4959-4134-ABE6-D0E9F65A9320}" type="pres">
      <dgm:prSet presAssocID="{47D548E7-30BC-4998-A47D-48C8A3650B46}" presName="linear" presStyleCnt="0">
        <dgm:presLayoutVars>
          <dgm:dir/>
          <dgm:animLvl val="lvl"/>
          <dgm:resizeHandles val="exact"/>
        </dgm:presLayoutVars>
      </dgm:prSet>
      <dgm:spPr/>
    </dgm:pt>
    <dgm:pt modelId="{FD164C68-1526-4971-B993-4E0BC0ED418E}" type="pres">
      <dgm:prSet presAssocID="{D1786E3E-740E-4D44-B0F5-3AB3E531326D}" presName="parentLin" presStyleCnt="0"/>
      <dgm:spPr/>
    </dgm:pt>
    <dgm:pt modelId="{36F330B8-98E5-4347-9EF9-5DEFCF6A8130}" type="pres">
      <dgm:prSet presAssocID="{D1786E3E-740E-4D44-B0F5-3AB3E531326D}" presName="parentLeftMargin" presStyleLbl="node1" presStyleIdx="0" presStyleCnt="7"/>
      <dgm:spPr/>
    </dgm:pt>
    <dgm:pt modelId="{C3B2224C-4DC8-4BD8-994A-F9896FFA4AF4}" type="pres">
      <dgm:prSet presAssocID="{D1786E3E-740E-4D44-B0F5-3AB3E531326D}" presName="parentText" presStyleLbl="node1" presStyleIdx="0" presStyleCnt="7">
        <dgm:presLayoutVars>
          <dgm:chMax val="0"/>
          <dgm:bulletEnabled val="1"/>
        </dgm:presLayoutVars>
      </dgm:prSet>
      <dgm:spPr/>
    </dgm:pt>
    <dgm:pt modelId="{CB5AFACB-7C12-417A-AB23-C10C2A0E2145}" type="pres">
      <dgm:prSet presAssocID="{D1786E3E-740E-4D44-B0F5-3AB3E531326D}" presName="negativeSpace" presStyleCnt="0"/>
      <dgm:spPr/>
    </dgm:pt>
    <dgm:pt modelId="{B10AB0EC-6B1B-441E-80D3-D61DF706F0BA}" type="pres">
      <dgm:prSet presAssocID="{D1786E3E-740E-4D44-B0F5-3AB3E531326D}" presName="childText" presStyleLbl="conFgAcc1" presStyleIdx="0" presStyleCnt="7">
        <dgm:presLayoutVars>
          <dgm:bulletEnabled val="1"/>
        </dgm:presLayoutVars>
      </dgm:prSet>
      <dgm:spPr/>
    </dgm:pt>
    <dgm:pt modelId="{76C5D96D-F713-4E4B-A82B-115B789A3B22}" type="pres">
      <dgm:prSet presAssocID="{FB043492-1B51-4318-ABA6-466586890A60}" presName="spaceBetweenRectangles" presStyleCnt="0"/>
      <dgm:spPr/>
    </dgm:pt>
    <dgm:pt modelId="{B4AAB175-5BD1-47AE-8279-C37A8651FA27}" type="pres">
      <dgm:prSet presAssocID="{132A0D7B-C7CA-417C-8C8F-92AF4DC95D28}" presName="parentLin" presStyleCnt="0"/>
      <dgm:spPr/>
    </dgm:pt>
    <dgm:pt modelId="{48F16999-0AAE-4F65-B47F-340BAE7578C2}" type="pres">
      <dgm:prSet presAssocID="{132A0D7B-C7CA-417C-8C8F-92AF4DC95D28}" presName="parentLeftMargin" presStyleLbl="node1" presStyleIdx="0" presStyleCnt="7"/>
      <dgm:spPr/>
    </dgm:pt>
    <dgm:pt modelId="{D6FE6E41-E323-4552-ACE6-198C08ECDAAA}" type="pres">
      <dgm:prSet presAssocID="{132A0D7B-C7CA-417C-8C8F-92AF4DC95D28}" presName="parentText" presStyleLbl="node1" presStyleIdx="1" presStyleCnt="7">
        <dgm:presLayoutVars>
          <dgm:chMax val="0"/>
          <dgm:bulletEnabled val="1"/>
        </dgm:presLayoutVars>
      </dgm:prSet>
      <dgm:spPr/>
    </dgm:pt>
    <dgm:pt modelId="{3035D4DE-538D-4B3B-AE39-1613F8F5FD3B}" type="pres">
      <dgm:prSet presAssocID="{132A0D7B-C7CA-417C-8C8F-92AF4DC95D28}" presName="negativeSpace" presStyleCnt="0"/>
      <dgm:spPr/>
    </dgm:pt>
    <dgm:pt modelId="{460D8F58-C721-4DEF-B7E1-3A27464D57DB}" type="pres">
      <dgm:prSet presAssocID="{132A0D7B-C7CA-417C-8C8F-92AF4DC95D28}" presName="childText" presStyleLbl="conFgAcc1" presStyleIdx="1" presStyleCnt="7">
        <dgm:presLayoutVars>
          <dgm:bulletEnabled val="1"/>
        </dgm:presLayoutVars>
      </dgm:prSet>
      <dgm:spPr/>
    </dgm:pt>
    <dgm:pt modelId="{575E5734-3009-4F4D-B4B3-5AFC632FF86D}" type="pres">
      <dgm:prSet presAssocID="{C518193E-8B74-43E9-AA1B-F7D60F2B1108}" presName="spaceBetweenRectangles" presStyleCnt="0"/>
      <dgm:spPr/>
    </dgm:pt>
    <dgm:pt modelId="{290670D6-97EA-47FC-8B52-F3631CEA5262}" type="pres">
      <dgm:prSet presAssocID="{A81552EC-ADBB-46BE-84B5-8631807F6456}" presName="parentLin" presStyleCnt="0"/>
      <dgm:spPr/>
    </dgm:pt>
    <dgm:pt modelId="{52C307E2-6DC2-42F7-8BD5-962E5116F6A2}" type="pres">
      <dgm:prSet presAssocID="{A81552EC-ADBB-46BE-84B5-8631807F6456}" presName="parentLeftMargin" presStyleLbl="node1" presStyleIdx="1" presStyleCnt="7"/>
      <dgm:spPr/>
    </dgm:pt>
    <dgm:pt modelId="{65770EBF-A83E-456F-B3D9-3D29EDD42729}" type="pres">
      <dgm:prSet presAssocID="{A81552EC-ADBB-46BE-84B5-8631807F6456}" presName="parentText" presStyleLbl="node1" presStyleIdx="2" presStyleCnt="7">
        <dgm:presLayoutVars>
          <dgm:chMax val="0"/>
          <dgm:bulletEnabled val="1"/>
        </dgm:presLayoutVars>
      </dgm:prSet>
      <dgm:spPr/>
    </dgm:pt>
    <dgm:pt modelId="{1D80D2C8-9441-4323-BD4E-82C015E551D6}" type="pres">
      <dgm:prSet presAssocID="{A81552EC-ADBB-46BE-84B5-8631807F6456}" presName="negativeSpace" presStyleCnt="0"/>
      <dgm:spPr/>
    </dgm:pt>
    <dgm:pt modelId="{68CB3E6F-3812-4F75-B0F2-0C257D1264C1}" type="pres">
      <dgm:prSet presAssocID="{A81552EC-ADBB-46BE-84B5-8631807F6456}" presName="childText" presStyleLbl="conFgAcc1" presStyleIdx="2" presStyleCnt="7">
        <dgm:presLayoutVars>
          <dgm:bulletEnabled val="1"/>
        </dgm:presLayoutVars>
      </dgm:prSet>
      <dgm:spPr/>
    </dgm:pt>
    <dgm:pt modelId="{EF3D496A-588B-4A6A-989C-A568F7DB9D89}" type="pres">
      <dgm:prSet presAssocID="{CA9F7493-DD32-4F80-9029-A0E801499460}" presName="spaceBetweenRectangles" presStyleCnt="0"/>
      <dgm:spPr/>
    </dgm:pt>
    <dgm:pt modelId="{B6AC0096-71A5-4BE3-B960-3DAA0E64DEEC}" type="pres">
      <dgm:prSet presAssocID="{DD74BF23-775B-4DEB-9A7A-58D44DEF559D}" presName="parentLin" presStyleCnt="0"/>
      <dgm:spPr/>
    </dgm:pt>
    <dgm:pt modelId="{F14ADEC0-AC86-4363-8C7F-D9AA2E5B9933}" type="pres">
      <dgm:prSet presAssocID="{DD74BF23-775B-4DEB-9A7A-58D44DEF559D}" presName="parentLeftMargin" presStyleLbl="node1" presStyleIdx="2" presStyleCnt="7"/>
      <dgm:spPr/>
    </dgm:pt>
    <dgm:pt modelId="{3097C73F-23BD-4C26-A1E8-974976C9586C}" type="pres">
      <dgm:prSet presAssocID="{DD74BF23-775B-4DEB-9A7A-58D44DEF559D}" presName="parentText" presStyleLbl="node1" presStyleIdx="3" presStyleCnt="7">
        <dgm:presLayoutVars>
          <dgm:chMax val="0"/>
          <dgm:bulletEnabled val="1"/>
        </dgm:presLayoutVars>
      </dgm:prSet>
      <dgm:spPr/>
    </dgm:pt>
    <dgm:pt modelId="{3BE4061B-5699-4F06-8171-6BC8641E7EF0}" type="pres">
      <dgm:prSet presAssocID="{DD74BF23-775B-4DEB-9A7A-58D44DEF559D}" presName="negativeSpace" presStyleCnt="0"/>
      <dgm:spPr/>
    </dgm:pt>
    <dgm:pt modelId="{2F9958F3-77C8-4280-97F6-4CA639BB2F31}" type="pres">
      <dgm:prSet presAssocID="{DD74BF23-775B-4DEB-9A7A-58D44DEF559D}" presName="childText" presStyleLbl="conFgAcc1" presStyleIdx="3" presStyleCnt="7">
        <dgm:presLayoutVars>
          <dgm:bulletEnabled val="1"/>
        </dgm:presLayoutVars>
      </dgm:prSet>
      <dgm:spPr/>
    </dgm:pt>
    <dgm:pt modelId="{A920F40D-5834-406A-BD69-E107DD2AFE78}" type="pres">
      <dgm:prSet presAssocID="{E232C1CD-ABFD-405A-804E-0548A7F92EF9}" presName="spaceBetweenRectangles" presStyleCnt="0"/>
      <dgm:spPr/>
    </dgm:pt>
    <dgm:pt modelId="{F6F0AED8-26B9-421B-AC16-8D686CEE2535}" type="pres">
      <dgm:prSet presAssocID="{91694196-FE14-46D2-BF06-F0E148763E88}" presName="parentLin" presStyleCnt="0"/>
      <dgm:spPr/>
    </dgm:pt>
    <dgm:pt modelId="{F6D768BD-2B46-45DB-AE1F-D3EA839A1EFB}" type="pres">
      <dgm:prSet presAssocID="{91694196-FE14-46D2-BF06-F0E148763E88}" presName="parentLeftMargin" presStyleLbl="node1" presStyleIdx="3" presStyleCnt="7"/>
      <dgm:spPr/>
    </dgm:pt>
    <dgm:pt modelId="{1BACCD07-856A-44C1-B145-74E9928463BD}" type="pres">
      <dgm:prSet presAssocID="{91694196-FE14-46D2-BF06-F0E148763E88}" presName="parentText" presStyleLbl="node1" presStyleIdx="4" presStyleCnt="7">
        <dgm:presLayoutVars>
          <dgm:chMax val="0"/>
          <dgm:bulletEnabled val="1"/>
        </dgm:presLayoutVars>
      </dgm:prSet>
      <dgm:spPr/>
    </dgm:pt>
    <dgm:pt modelId="{47D72CB4-4D50-4BC1-9FD6-8E185F5DAC7D}" type="pres">
      <dgm:prSet presAssocID="{91694196-FE14-46D2-BF06-F0E148763E88}" presName="negativeSpace" presStyleCnt="0"/>
      <dgm:spPr/>
    </dgm:pt>
    <dgm:pt modelId="{92B390BD-62C7-40A3-A061-C57FDF94C811}" type="pres">
      <dgm:prSet presAssocID="{91694196-FE14-46D2-BF06-F0E148763E88}" presName="childText" presStyleLbl="conFgAcc1" presStyleIdx="4" presStyleCnt="7">
        <dgm:presLayoutVars>
          <dgm:bulletEnabled val="1"/>
        </dgm:presLayoutVars>
      </dgm:prSet>
      <dgm:spPr/>
    </dgm:pt>
    <dgm:pt modelId="{386BB0B3-2F2B-4367-A1E1-222F4532DCE7}" type="pres">
      <dgm:prSet presAssocID="{24A88FA5-5829-4D96-B71B-07B7476B6B96}" presName="spaceBetweenRectangles" presStyleCnt="0"/>
      <dgm:spPr/>
    </dgm:pt>
    <dgm:pt modelId="{90F6CB6B-4CA8-4446-BA22-6C8C725A0833}" type="pres">
      <dgm:prSet presAssocID="{CE1DA2B7-5773-4707-916D-4F1A8974FD20}" presName="parentLin" presStyleCnt="0"/>
      <dgm:spPr/>
    </dgm:pt>
    <dgm:pt modelId="{674D445D-A3CB-49AB-A66D-AD945B253173}" type="pres">
      <dgm:prSet presAssocID="{CE1DA2B7-5773-4707-916D-4F1A8974FD20}" presName="parentLeftMargin" presStyleLbl="node1" presStyleIdx="4" presStyleCnt="7"/>
      <dgm:spPr/>
    </dgm:pt>
    <dgm:pt modelId="{A3698724-4770-418E-AAB2-2966026E6478}" type="pres">
      <dgm:prSet presAssocID="{CE1DA2B7-5773-4707-916D-4F1A8974FD20}" presName="parentText" presStyleLbl="node1" presStyleIdx="5" presStyleCnt="7">
        <dgm:presLayoutVars>
          <dgm:chMax val="0"/>
          <dgm:bulletEnabled val="1"/>
        </dgm:presLayoutVars>
      </dgm:prSet>
      <dgm:spPr/>
    </dgm:pt>
    <dgm:pt modelId="{CC5E7794-919C-40F0-A8A6-1C18125A4E73}" type="pres">
      <dgm:prSet presAssocID="{CE1DA2B7-5773-4707-916D-4F1A8974FD20}" presName="negativeSpace" presStyleCnt="0"/>
      <dgm:spPr/>
    </dgm:pt>
    <dgm:pt modelId="{FFB7C0CA-EDB6-4BE8-B19F-6136A22E3540}" type="pres">
      <dgm:prSet presAssocID="{CE1DA2B7-5773-4707-916D-4F1A8974FD20}" presName="childText" presStyleLbl="conFgAcc1" presStyleIdx="5" presStyleCnt="7">
        <dgm:presLayoutVars>
          <dgm:bulletEnabled val="1"/>
        </dgm:presLayoutVars>
      </dgm:prSet>
      <dgm:spPr/>
    </dgm:pt>
    <dgm:pt modelId="{79900F30-B2CD-42CB-8C1F-77F9EAEDCF7B}" type="pres">
      <dgm:prSet presAssocID="{B8A8A9C3-A266-486A-A5DF-BAFF3F48106E}" presName="spaceBetweenRectangles" presStyleCnt="0"/>
      <dgm:spPr/>
    </dgm:pt>
    <dgm:pt modelId="{349F4EE4-40A0-426C-ABAC-D977619DC79C}" type="pres">
      <dgm:prSet presAssocID="{2FD321F0-01AB-4BAD-B6A7-DF6B367701AA}" presName="parentLin" presStyleCnt="0"/>
      <dgm:spPr/>
    </dgm:pt>
    <dgm:pt modelId="{AC32E577-8BFB-46B1-9603-1EDC846E3C4C}" type="pres">
      <dgm:prSet presAssocID="{2FD321F0-01AB-4BAD-B6A7-DF6B367701AA}" presName="parentLeftMargin" presStyleLbl="node1" presStyleIdx="5" presStyleCnt="7"/>
      <dgm:spPr/>
    </dgm:pt>
    <dgm:pt modelId="{9AF7591A-6BA4-4FA9-8394-3BAC8E4E7E8D}" type="pres">
      <dgm:prSet presAssocID="{2FD321F0-01AB-4BAD-B6A7-DF6B367701AA}" presName="parentText" presStyleLbl="node1" presStyleIdx="6" presStyleCnt="7">
        <dgm:presLayoutVars>
          <dgm:chMax val="0"/>
          <dgm:bulletEnabled val="1"/>
        </dgm:presLayoutVars>
      </dgm:prSet>
      <dgm:spPr/>
    </dgm:pt>
    <dgm:pt modelId="{38E5AD1D-4E53-46DC-96C1-A46EEA8D56EA}" type="pres">
      <dgm:prSet presAssocID="{2FD321F0-01AB-4BAD-B6A7-DF6B367701AA}" presName="negativeSpace" presStyleCnt="0"/>
      <dgm:spPr/>
    </dgm:pt>
    <dgm:pt modelId="{0D22B1EA-C8A6-464C-8300-9C7D680E90BC}" type="pres">
      <dgm:prSet presAssocID="{2FD321F0-01AB-4BAD-B6A7-DF6B367701AA}" presName="childText" presStyleLbl="conFgAcc1" presStyleIdx="6" presStyleCnt="7">
        <dgm:presLayoutVars>
          <dgm:bulletEnabled val="1"/>
        </dgm:presLayoutVars>
      </dgm:prSet>
      <dgm:spPr/>
    </dgm:pt>
  </dgm:ptLst>
  <dgm:cxnLst>
    <dgm:cxn modelId="{AF272F04-32D8-4EA6-8858-D7EF582F5B15}" type="presOf" srcId="{D1786E3E-740E-4D44-B0F5-3AB3E531326D}" destId="{C3B2224C-4DC8-4BD8-994A-F9896FFA4AF4}" srcOrd="1" destOrd="0" presId="urn:microsoft.com/office/officeart/2005/8/layout/list1"/>
    <dgm:cxn modelId="{3EA42018-5551-40F1-A415-840042E144ED}" type="presOf" srcId="{A81552EC-ADBB-46BE-84B5-8631807F6456}" destId="{65770EBF-A83E-456F-B3D9-3D29EDD42729}" srcOrd="1" destOrd="0" presId="urn:microsoft.com/office/officeart/2005/8/layout/list1"/>
    <dgm:cxn modelId="{3B320E28-AEE1-4CE1-B11E-F44D4A1BC577}" type="presOf" srcId="{47D548E7-30BC-4998-A47D-48C8A3650B46}" destId="{1ADD6A29-4959-4134-ABE6-D0E9F65A9320}" srcOrd="0" destOrd="0" presId="urn:microsoft.com/office/officeart/2005/8/layout/list1"/>
    <dgm:cxn modelId="{A1A58337-1AE8-43B1-87A3-595EA7B7F28D}" type="presOf" srcId="{132A0D7B-C7CA-417C-8C8F-92AF4DC95D28}" destId="{48F16999-0AAE-4F65-B47F-340BAE7578C2}" srcOrd="0" destOrd="0" presId="urn:microsoft.com/office/officeart/2005/8/layout/list1"/>
    <dgm:cxn modelId="{48079C3C-2121-479A-A60F-972947AF2447}" srcId="{47D548E7-30BC-4998-A47D-48C8A3650B46}" destId="{CE1DA2B7-5773-4707-916D-4F1A8974FD20}" srcOrd="5" destOrd="0" parTransId="{1E152A2D-86DE-4DCD-A60B-1167951B8241}" sibTransId="{B8A8A9C3-A266-486A-A5DF-BAFF3F48106E}"/>
    <dgm:cxn modelId="{75244069-5F2D-4BB8-A721-F364FC3316BB}" srcId="{47D548E7-30BC-4998-A47D-48C8A3650B46}" destId="{132A0D7B-C7CA-417C-8C8F-92AF4DC95D28}" srcOrd="1" destOrd="0" parTransId="{F8558DC8-59B0-41D3-B68D-B7C4BB27D886}" sibTransId="{C518193E-8B74-43E9-AA1B-F7D60F2B1108}"/>
    <dgm:cxn modelId="{A5E40851-5194-4CCD-B80C-D593167FA67B}" type="presOf" srcId="{CE1DA2B7-5773-4707-916D-4F1A8974FD20}" destId="{674D445D-A3CB-49AB-A66D-AD945B253173}" srcOrd="0" destOrd="0" presId="urn:microsoft.com/office/officeart/2005/8/layout/list1"/>
    <dgm:cxn modelId="{FDD1B252-B14A-4223-A309-65B88D0954CF}" type="presOf" srcId="{91694196-FE14-46D2-BF06-F0E148763E88}" destId="{F6D768BD-2B46-45DB-AE1F-D3EA839A1EFB}" srcOrd="0" destOrd="0" presId="urn:microsoft.com/office/officeart/2005/8/layout/list1"/>
    <dgm:cxn modelId="{EC26DF55-751B-46F9-8377-24CD9766B76D}" type="presOf" srcId="{132A0D7B-C7CA-417C-8C8F-92AF4DC95D28}" destId="{D6FE6E41-E323-4552-ACE6-198C08ECDAAA}" srcOrd="1" destOrd="0" presId="urn:microsoft.com/office/officeart/2005/8/layout/list1"/>
    <dgm:cxn modelId="{575A287D-B338-4ADA-8AD5-4704CC357632}" type="presOf" srcId="{CE1DA2B7-5773-4707-916D-4F1A8974FD20}" destId="{A3698724-4770-418E-AAB2-2966026E6478}" srcOrd="1" destOrd="0" presId="urn:microsoft.com/office/officeart/2005/8/layout/list1"/>
    <dgm:cxn modelId="{D870C47E-6AD9-4667-BBAB-F736F0FC67F2}" type="presOf" srcId="{DD74BF23-775B-4DEB-9A7A-58D44DEF559D}" destId="{3097C73F-23BD-4C26-A1E8-974976C9586C}" srcOrd="1" destOrd="0" presId="urn:microsoft.com/office/officeart/2005/8/layout/list1"/>
    <dgm:cxn modelId="{659BA880-EBF6-43E7-B289-0E5127F4A597}" srcId="{47D548E7-30BC-4998-A47D-48C8A3650B46}" destId="{DD74BF23-775B-4DEB-9A7A-58D44DEF559D}" srcOrd="3" destOrd="0" parTransId="{C7369D4A-79AB-4F1B-A5B2-98A10A8A22B7}" sibTransId="{E232C1CD-ABFD-405A-804E-0548A7F92EF9}"/>
    <dgm:cxn modelId="{71B3128C-BA2B-435F-88D7-CCB762A3F503}" type="presOf" srcId="{91694196-FE14-46D2-BF06-F0E148763E88}" destId="{1BACCD07-856A-44C1-B145-74E9928463BD}" srcOrd="1" destOrd="0" presId="urn:microsoft.com/office/officeart/2005/8/layout/list1"/>
    <dgm:cxn modelId="{AB63018E-987A-40FE-AF50-CE4EEB24B205}" srcId="{47D548E7-30BC-4998-A47D-48C8A3650B46}" destId="{A81552EC-ADBB-46BE-84B5-8631807F6456}" srcOrd="2" destOrd="0" parTransId="{4C5A16DD-258D-4469-896B-D46EAC4A86E5}" sibTransId="{CA9F7493-DD32-4F80-9029-A0E801499460}"/>
    <dgm:cxn modelId="{BA1933A7-7E0A-49E1-B018-415888CC07D5}" type="presOf" srcId="{D1786E3E-740E-4D44-B0F5-3AB3E531326D}" destId="{36F330B8-98E5-4347-9EF9-5DEFCF6A8130}" srcOrd="0" destOrd="0" presId="urn:microsoft.com/office/officeart/2005/8/layout/list1"/>
    <dgm:cxn modelId="{A8B22CAD-10AD-4C39-B5F3-B3091CF83A64}" type="presOf" srcId="{DD74BF23-775B-4DEB-9A7A-58D44DEF559D}" destId="{F14ADEC0-AC86-4363-8C7F-D9AA2E5B9933}" srcOrd="0" destOrd="0" presId="urn:microsoft.com/office/officeart/2005/8/layout/list1"/>
    <dgm:cxn modelId="{30D3BDCC-6662-41CD-B81E-2DA9CCC33D03}" type="presOf" srcId="{A81552EC-ADBB-46BE-84B5-8631807F6456}" destId="{52C307E2-6DC2-42F7-8BD5-962E5116F6A2}" srcOrd="0" destOrd="0" presId="urn:microsoft.com/office/officeart/2005/8/layout/list1"/>
    <dgm:cxn modelId="{674B56D3-8E35-4AAD-9839-962F44006157}" type="presOf" srcId="{2FD321F0-01AB-4BAD-B6A7-DF6B367701AA}" destId="{AC32E577-8BFB-46B1-9603-1EDC846E3C4C}" srcOrd="0" destOrd="0" presId="urn:microsoft.com/office/officeart/2005/8/layout/list1"/>
    <dgm:cxn modelId="{B0BBDCDA-5F73-49BC-AAAD-ABD3A0E9446E}" srcId="{47D548E7-30BC-4998-A47D-48C8A3650B46}" destId="{2FD321F0-01AB-4BAD-B6A7-DF6B367701AA}" srcOrd="6" destOrd="0" parTransId="{E799EE6B-B7F2-4862-9D22-FF0DD7A36458}" sibTransId="{88D53866-3B01-4110-B260-8D11796AE048}"/>
    <dgm:cxn modelId="{3B865EF1-70D2-4A14-B632-FD42342098CE}" srcId="{47D548E7-30BC-4998-A47D-48C8A3650B46}" destId="{D1786E3E-740E-4D44-B0F5-3AB3E531326D}" srcOrd="0" destOrd="0" parTransId="{120C03A7-B9C4-4061-9DA1-412FB436045D}" sibTransId="{FB043492-1B51-4318-ABA6-466586890A60}"/>
    <dgm:cxn modelId="{0F9231FC-383E-4ADD-B1FE-E446F3310131}" srcId="{47D548E7-30BC-4998-A47D-48C8A3650B46}" destId="{91694196-FE14-46D2-BF06-F0E148763E88}" srcOrd="4" destOrd="0" parTransId="{1974F0FD-8EB3-4E97-BA79-5AC2ED3FBA7E}" sibTransId="{24A88FA5-5829-4D96-B71B-07B7476B6B96}"/>
    <dgm:cxn modelId="{4AC27FFF-4C0B-4E89-B446-59C773655945}" type="presOf" srcId="{2FD321F0-01AB-4BAD-B6A7-DF6B367701AA}" destId="{9AF7591A-6BA4-4FA9-8394-3BAC8E4E7E8D}" srcOrd="1" destOrd="0" presId="urn:microsoft.com/office/officeart/2005/8/layout/list1"/>
    <dgm:cxn modelId="{2F25F7C0-9E5C-43B2-8BCD-DA059F066211}" type="presParOf" srcId="{1ADD6A29-4959-4134-ABE6-D0E9F65A9320}" destId="{FD164C68-1526-4971-B993-4E0BC0ED418E}" srcOrd="0" destOrd="0" presId="urn:microsoft.com/office/officeart/2005/8/layout/list1"/>
    <dgm:cxn modelId="{428026B9-111F-4FC4-9450-4869D51611E4}" type="presParOf" srcId="{FD164C68-1526-4971-B993-4E0BC0ED418E}" destId="{36F330B8-98E5-4347-9EF9-5DEFCF6A8130}" srcOrd="0" destOrd="0" presId="urn:microsoft.com/office/officeart/2005/8/layout/list1"/>
    <dgm:cxn modelId="{BC1747DF-76C8-4A73-8B2F-9399AD32C89C}" type="presParOf" srcId="{FD164C68-1526-4971-B993-4E0BC0ED418E}" destId="{C3B2224C-4DC8-4BD8-994A-F9896FFA4AF4}" srcOrd="1" destOrd="0" presId="urn:microsoft.com/office/officeart/2005/8/layout/list1"/>
    <dgm:cxn modelId="{AA62E30F-413C-42C2-92F8-9B9B55F01989}" type="presParOf" srcId="{1ADD6A29-4959-4134-ABE6-D0E9F65A9320}" destId="{CB5AFACB-7C12-417A-AB23-C10C2A0E2145}" srcOrd="1" destOrd="0" presId="urn:microsoft.com/office/officeart/2005/8/layout/list1"/>
    <dgm:cxn modelId="{B5ABA881-3BA3-415E-9E5D-05EA653FAFEF}" type="presParOf" srcId="{1ADD6A29-4959-4134-ABE6-D0E9F65A9320}" destId="{B10AB0EC-6B1B-441E-80D3-D61DF706F0BA}" srcOrd="2" destOrd="0" presId="urn:microsoft.com/office/officeart/2005/8/layout/list1"/>
    <dgm:cxn modelId="{566E7716-451B-40D5-935B-2FD080063E5B}" type="presParOf" srcId="{1ADD6A29-4959-4134-ABE6-D0E9F65A9320}" destId="{76C5D96D-F713-4E4B-A82B-115B789A3B22}" srcOrd="3" destOrd="0" presId="urn:microsoft.com/office/officeart/2005/8/layout/list1"/>
    <dgm:cxn modelId="{D2D2923D-44E0-4FBF-9CBB-D4DBCDD1D240}" type="presParOf" srcId="{1ADD6A29-4959-4134-ABE6-D0E9F65A9320}" destId="{B4AAB175-5BD1-47AE-8279-C37A8651FA27}" srcOrd="4" destOrd="0" presId="urn:microsoft.com/office/officeart/2005/8/layout/list1"/>
    <dgm:cxn modelId="{1CBE0BAF-6E9C-4456-92D8-6F3BB4AA274C}" type="presParOf" srcId="{B4AAB175-5BD1-47AE-8279-C37A8651FA27}" destId="{48F16999-0AAE-4F65-B47F-340BAE7578C2}" srcOrd="0" destOrd="0" presId="urn:microsoft.com/office/officeart/2005/8/layout/list1"/>
    <dgm:cxn modelId="{88B6A9AD-2A91-469D-B19B-231BEB160D33}" type="presParOf" srcId="{B4AAB175-5BD1-47AE-8279-C37A8651FA27}" destId="{D6FE6E41-E323-4552-ACE6-198C08ECDAAA}" srcOrd="1" destOrd="0" presId="urn:microsoft.com/office/officeart/2005/8/layout/list1"/>
    <dgm:cxn modelId="{BBF2698F-15B8-4FD5-87C1-809D980DBF92}" type="presParOf" srcId="{1ADD6A29-4959-4134-ABE6-D0E9F65A9320}" destId="{3035D4DE-538D-4B3B-AE39-1613F8F5FD3B}" srcOrd="5" destOrd="0" presId="urn:microsoft.com/office/officeart/2005/8/layout/list1"/>
    <dgm:cxn modelId="{E37F735E-F483-4AB4-A498-9F99C6A1B5FE}" type="presParOf" srcId="{1ADD6A29-4959-4134-ABE6-D0E9F65A9320}" destId="{460D8F58-C721-4DEF-B7E1-3A27464D57DB}" srcOrd="6" destOrd="0" presId="urn:microsoft.com/office/officeart/2005/8/layout/list1"/>
    <dgm:cxn modelId="{818FAB7E-2AFC-421E-A9F7-5FBD1FF8E6AF}" type="presParOf" srcId="{1ADD6A29-4959-4134-ABE6-D0E9F65A9320}" destId="{575E5734-3009-4F4D-B4B3-5AFC632FF86D}" srcOrd="7" destOrd="0" presId="urn:microsoft.com/office/officeart/2005/8/layout/list1"/>
    <dgm:cxn modelId="{C50D8BCC-01C2-42CF-BB6D-CF9CEEC325DA}" type="presParOf" srcId="{1ADD6A29-4959-4134-ABE6-D0E9F65A9320}" destId="{290670D6-97EA-47FC-8B52-F3631CEA5262}" srcOrd="8" destOrd="0" presId="urn:microsoft.com/office/officeart/2005/8/layout/list1"/>
    <dgm:cxn modelId="{902A485D-4AD3-43B7-9E75-DFD01FB60E25}" type="presParOf" srcId="{290670D6-97EA-47FC-8B52-F3631CEA5262}" destId="{52C307E2-6DC2-42F7-8BD5-962E5116F6A2}" srcOrd="0" destOrd="0" presId="urn:microsoft.com/office/officeart/2005/8/layout/list1"/>
    <dgm:cxn modelId="{EAE28DFB-F261-419E-A845-15A4D89200EE}" type="presParOf" srcId="{290670D6-97EA-47FC-8B52-F3631CEA5262}" destId="{65770EBF-A83E-456F-B3D9-3D29EDD42729}" srcOrd="1" destOrd="0" presId="urn:microsoft.com/office/officeart/2005/8/layout/list1"/>
    <dgm:cxn modelId="{AF9753EB-0686-4BA0-9767-E110BF448049}" type="presParOf" srcId="{1ADD6A29-4959-4134-ABE6-D0E9F65A9320}" destId="{1D80D2C8-9441-4323-BD4E-82C015E551D6}" srcOrd="9" destOrd="0" presId="urn:microsoft.com/office/officeart/2005/8/layout/list1"/>
    <dgm:cxn modelId="{91533F02-FC3E-4B5B-87E5-A8726309F322}" type="presParOf" srcId="{1ADD6A29-4959-4134-ABE6-D0E9F65A9320}" destId="{68CB3E6F-3812-4F75-B0F2-0C257D1264C1}" srcOrd="10" destOrd="0" presId="urn:microsoft.com/office/officeart/2005/8/layout/list1"/>
    <dgm:cxn modelId="{91D93ED5-CA6E-4192-9986-A3EB0114E5FE}" type="presParOf" srcId="{1ADD6A29-4959-4134-ABE6-D0E9F65A9320}" destId="{EF3D496A-588B-4A6A-989C-A568F7DB9D89}" srcOrd="11" destOrd="0" presId="urn:microsoft.com/office/officeart/2005/8/layout/list1"/>
    <dgm:cxn modelId="{5E15B800-C7C0-4AAA-8608-6CA252B55855}" type="presParOf" srcId="{1ADD6A29-4959-4134-ABE6-D0E9F65A9320}" destId="{B6AC0096-71A5-4BE3-B960-3DAA0E64DEEC}" srcOrd="12" destOrd="0" presId="urn:microsoft.com/office/officeart/2005/8/layout/list1"/>
    <dgm:cxn modelId="{E9D94DB2-9A04-4325-9E53-1CC60E31EDB6}" type="presParOf" srcId="{B6AC0096-71A5-4BE3-B960-3DAA0E64DEEC}" destId="{F14ADEC0-AC86-4363-8C7F-D9AA2E5B9933}" srcOrd="0" destOrd="0" presId="urn:microsoft.com/office/officeart/2005/8/layout/list1"/>
    <dgm:cxn modelId="{2811BE2B-2AF6-4E01-95B4-CC3C27B5A0DB}" type="presParOf" srcId="{B6AC0096-71A5-4BE3-B960-3DAA0E64DEEC}" destId="{3097C73F-23BD-4C26-A1E8-974976C9586C}" srcOrd="1" destOrd="0" presId="urn:microsoft.com/office/officeart/2005/8/layout/list1"/>
    <dgm:cxn modelId="{1ECEE32E-4F9B-4746-8DFE-E949C2FBEDE0}" type="presParOf" srcId="{1ADD6A29-4959-4134-ABE6-D0E9F65A9320}" destId="{3BE4061B-5699-4F06-8171-6BC8641E7EF0}" srcOrd="13" destOrd="0" presId="urn:microsoft.com/office/officeart/2005/8/layout/list1"/>
    <dgm:cxn modelId="{BDA50843-7F9E-4FF4-97D9-96021DB61FE5}" type="presParOf" srcId="{1ADD6A29-4959-4134-ABE6-D0E9F65A9320}" destId="{2F9958F3-77C8-4280-97F6-4CA639BB2F31}" srcOrd="14" destOrd="0" presId="urn:microsoft.com/office/officeart/2005/8/layout/list1"/>
    <dgm:cxn modelId="{18DC3EC1-E1FC-4815-9283-48D7A3FCF69B}" type="presParOf" srcId="{1ADD6A29-4959-4134-ABE6-D0E9F65A9320}" destId="{A920F40D-5834-406A-BD69-E107DD2AFE78}" srcOrd="15" destOrd="0" presId="urn:microsoft.com/office/officeart/2005/8/layout/list1"/>
    <dgm:cxn modelId="{CEE85D28-B3EF-4729-ADCB-EF350502760A}" type="presParOf" srcId="{1ADD6A29-4959-4134-ABE6-D0E9F65A9320}" destId="{F6F0AED8-26B9-421B-AC16-8D686CEE2535}" srcOrd="16" destOrd="0" presId="urn:microsoft.com/office/officeart/2005/8/layout/list1"/>
    <dgm:cxn modelId="{E4E68481-F06C-4CB6-89A7-9698A7A0E015}" type="presParOf" srcId="{F6F0AED8-26B9-421B-AC16-8D686CEE2535}" destId="{F6D768BD-2B46-45DB-AE1F-D3EA839A1EFB}" srcOrd="0" destOrd="0" presId="urn:microsoft.com/office/officeart/2005/8/layout/list1"/>
    <dgm:cxn modelId="{3E959E54-53F7-4428-9073-383A9153C898}" type="presParOf" srcId="{F6F0AED8-26B9-421B-AC16-8D686CEE2535}" destId="{1BACCD07-856A-44C1-B145-74E9928463BD}" srcOrd="1" destOrd="0" presId="urn:microsoft.com/office/officeart/2005/8/layout/list1"/>
    <dgm:cxn modelId="{D275CA8A-EEE6-45CD-B522-9D262EE4FB42}" type="presParOf" srcId="{1ADD6A29-4959-4134-ABE6-D0E9F65A9320}" destId="{47D72CB4-4D50-4BC1-9FD6-8E185F5DAC7D}" srcOrd="17" destOrd="0" presId="urn:microsoft.com/office/officeart/2005/8/layout/list1"/>
    <dgm:cxn modelId="{A8E4E813-C123-4061-9BAA-7FF35D82B1BC}" type="presParOf" srcId="{1ADD6A29-4959-4134-ABE6-D0E9F65A9320}" destId="{92B390BD-62C7-40A3-A061-C57FDF94C811}" srcOrd="18" destOrd="0" presId="urn:microsoft.com/office/officeart/2005/8/layout/list1"/>
    <dgm:cxn modelId="{1FC11449-3CBA-4B6F-B281-B9ED6548C407}" type="presParOf" srcId="{1ADD6A29-4959-4134-ABE6-D0E9F65A9320}" destId="{386BB0B3-2F2B-4367-A1E1-222F4532DCE7}" srcOrd="19" destOrd="0" presId="urn:microsoft.com/office/officeart/2005/8/layout/list1"/>
    <dgm:cxn modelId="{371CD3C8-A006-4DBD-A94F-48A067DB2C98}" type="presParOf" srcId="{1ADD6A29-4959-4134-ABE6-D0E9F65A9320}" destId="{90F6CB6B-4CA8-4446-BA22-6C8C725A0833}" srcOrd="20" destOrd="0" presId="urn:microsoft.com/office/officeart/2005/8/layout/list1"/>
    <dgm:cxn modelId="{BC8018CC-EBD8-4FFB-9AF2-1FDB0708A060}" type="presParOf" srcId="{90F6CB6B-4CA8-4446-BA22-6C8C725A0833}" destId="{674D445D-A3CB-49AB-A66D-AD945B253173}" srcOrd="0" destOrd="0" presId="urn:microsoft.com/office/officeart/2005/8/layout/list1"/>
    <dgm:cxn modelId="{48334A2D-2AE1-4153-A90E-827182120400}" type="presParOf" srcId="{90F6CB6B-4CA8-4446-BA22-6C8C725A0833}" destId="{A3698724-4770-418E-AAB2-2966026E6478}" srcOrd="1" destOrd="0" presId="urn:microsoft.com/office/officeart/2005/8/layout/list1"/>
    <dgm:cxn modelId="{372EF48C-EA10-4B37-A5DD-1E82BB9F1D17}" type="presParOf" srcId="{1ADD6A29-4959-4134-ABE6-D0E9F65A9320}" destId="{CC5E7794-919C-40F0-A8A6-1C18125A4E73}" srcOrd="21" destOrd="0" presId="urn:microsoft.com/office/officeart/2005/8/layout/list1"/>
    <dgm:cxn modelId="{721BB3F3-89ED-47D1-8CA4-80A5CE4A9D02}" type="presParOf" srcId="{1ADD6A29-4959-4134-ABE6-D0E9F65A9320}" destId="{FFB7C0CA-EDB6-4BE8-B19F-6136A22E3540}" srcOrd="22" destOrd="0" presId="urn:microsoft.com/office/officeart/2005/8/layout/list1"/>
    <dgm:cxn modelId="{1479676F-6722-4126-AF5F-AD88AB627627}" type="presParOf" srcId="{1ADD6A29-4959-4134-ABE6-D0E9F65A9320}" destId="{79900F30-B2CD-42CB-8C1F-77F9EAEDCF7B}" srcOrd="23" destOrd="0" presId="urn:microsoft.com/office/officeart/2005/8/layout/list1"/>
    <dgm:cxn modelId="{B5ED12BE-CA0D-42A5-9519-1E36A254B6C8}" type="presParOf" srcId="{1ADD6A29-4959-4134-ABE6-D0E9F65A9320}" destId="{349F4EE4-40A0-426C-ABAC-D977619DC79C}" srcOrd="24" destOrd="0" presId="urn:microsoft.com/office/officeart/2005/8/layout/list1"/>
    <dgm:cxn modelId="{0527E402-F6F9-49D5-AB5A-5742CD3468D3}" type="presParOf" srcId="{349F4EE4-40A0-426C-ABAC-D977619DC79C}" destId="{AC32E577-8BFB-46B1-9603-1EDC846E3C4C}" srcOrd="0" destOrd="0" presId="urn:microsoft.com/office/officeart/2005/8/layout/list1"/>
    <dgm:cxn modelId="{DF637BC3-662A-4A1A-95F6-DB8B36A9AB1F}" type="presParOf" srcId="{349F4EE4-40A0-426C-ABAC-D977619DC79C}" destId="{9AF7591A-6BA4-4FA9-8394-3BAC8E4E7E8D}" srcOrd="1" destOrd="0" presId="urn:microsoft.com/office/officeart/2005/8/layout/list1"/>
    <dgm:cxn modelId="{1605A6B0-7FA7-496C-9B50-139EA236B491}" type="presParOf" srcId="{1ADD6A29-4959-4134-ABE6-D0E9F65A9320}" destId="{38E5AD1D-4E53-46DC-96C1-A46EEA8D56EA}" srcOrd="25" destOrd="0" presId="urn:microsoft.com/office/officeart/2005/8/layout/list1"/>
    <dgm:cxn modelId="{4E5B5C82-3CD3-47CF-A0C5-9FD92DACE957}" type="presParOf" srcId="{1ADD6A29-4959-4134-ABE6-D0E9F65A9320}" destId="{0D22B1EA-C8A6-464C-8300-9C7D680E90BC}" srcOrd="26"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F61204-E33B-40AF-B927-D15442E2A015}"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AA41E25-9EF9-479E-ABAF-CDC566B5BAEB}">
      <dgm:prSet/>
      <dgm:spPr/>
      <dgm:t>
        <a:bodyPr/>
        <a:lstStyle/>
        <a:p>
          <a:r>
            <a:rPr lang="en-GB"/>
            <a:t>bid requirements -plans had to be transformational, sustainable and financially viable.</a:t>
          </a:r>
          <a:endParaRPr lang="en-US"/>
        </a:p>
      </dgm:t>
    </dgm:pt>
    <dgm:pt modelId="{E5714078-F59A-4CB7-A078-94FA0F0C9B83}" type="parTrans" cxnId="{B3851454-DE32-4F76-A0BD-8DC6C3CA3130}">
      <dgm:prSet/>
      <dgm:spPr/>
      <dgm:t>
        <a:bodyPr/>
        <a:lstStyle/>
        <a:p>
          <a:endParaRPr lang="en-US"/>
        </a:p>
      </dgm:t>
    </dgm:pt>
    <dgm:pt modelId="{31259611-F93D-452E-8884-95A2AC7D77A5}" type="sibTrans" cxnId="{B3851454-DE32-4F76-A0BD-8DC6C3CA3130}">
      <dgm:prSet/>
      <dgm:spPr/>
      <dgm:t>
        <a:bodyPr/>
        <a:lstStyle/>
        <a:p>
          <a:endParaRPr lang="en-US"/>
        </a:p>
      </dgm:t>
    </dgm:pt>
    <dgm:pt modelId="{57E35CD3-764C-4E2A-B36E-CB00DBEBCD10}">
      <dgm:prSet/>
      <dgm:spPr/>
      <dgm:t>
        <a:bodyPr/>
        <a:lstStyle/>
        <a:p>
          <a:r>
            <a:rPr lang="en-GB" dirty="0"/>
            <a:t>The Alex building’s primary use has been as a cinema for 70 + years.</a:t>
          </a:r>
          <a:endParaRPr lang="en-US" dirty="0"/>
        </a:p>
      </dgm:t>
    </dgm:pt>
    <dgm:pt modelId="{A7E6B03A-CB9D-46A4-B3FD-E66B8C6C2324}" type="parTrans" cxnId="{E74C004B-3BC8-4E35-897C-7130BAE1172D}">
      <dgm:prSet/>
      <dgm:spPr/>
      <dgm:t>
        <a:bodyPr/>
        <a:lstStyle/>
        <a:p>
          <a:endParaRPr lang="en-US"/>
        </a:p>
      </dgm:t>
    </dgm:pt>
    <dgm:pt modelId="{0C01363B-20F9-4F25-87D0-EC296E1A870D}" type="sibTrans" cxnId="{E74C004B-3BC8-4E35-897C-7130BAE1172D}">
      <dgm:prSet/>
      <dgm:spPr/>
      <dgm:t>
        <a:bodyPr/>
        <a:lstStyle/>
        <a:p>
          <a:endParaRPr lang="en-US"/>
        </a:p>
      </dgm:t>
    </dgm:pt>
    <dgm:pt modelId="{5F30B9E1-E5F9-4C00-815C-663D5395157C}">
      <dgm:prSet/>
      <dgm:spPr/>
      <dgm:t>
        <a:bodyPr/>
        <a:lstStyle/>
        <a:p>
          <a:r>
            <a:rPr lang="en-GB" dirty="0"/>
            <a:t>Current leaseholder of The Alex (Scott Cinema)  </a:t>
          </a:r>
          <a:endParaRPr lang="en-US" dirty="0"/>
        </a:p>
      </dgm:t>
    </dgm:pt>
    <dgm:pt modelId="{73CF86B7-526F-4DC1-AA26-A0F33FB3614A}" type="parTrans" cxnId="{51562396-051D-4334-B4BC-00FD06A36EC9}">
      <dgm:prSet/>
      <dgm:spPr/>
      <dgm:t>
        <a:bodyPr/>
        <a:lstStyle/>
        <a:p>
          <a:endParaRPr lang="en-US"/>
        </a:p>
      </dgm:t>
    </dgm:pt>
    <dgm:pt modelId="{37209F08-72E0-4DBB-A5F0-A7005074E4F7}" type="sibTrans" cxnId="{51562396-051D-4334-B4BC-00FD06A36EC9}">
      <dgm:prSet/>
      <dgm:spPr/>
      <dgm:t>
        <a:bodyPr/>
        <a:lstStyle/>
        <a:p>
          <a:endParaRPr lang="en-US"/>
        </a:p>
      </dgm:t>
    </dgm:pt>
    <dgm:pt modelId="{5DED7F8B-9CD4-49EC-B9E1-1FF12C6BC64A}">
      <dgm:prSet/>
      <dgm:spPr/>
      <dgm:t>
        <a:bodyPr/>
        <a:lstStyle/>
        <a:p>
          <a:r>
            <a:rPr lang="en-GB"/>
            <a:t>Without the Future High Street Funding, we would be unable to provide a larger range of activities and cultural experiences to draw people in. </a:t>
          </a:r>
          <a:endParaRPr lang="en-US"/>
        </a:p>
      </dgm:t>
    </dgm:pt>
    <dgm:pt modelId="{07DCDFB7-5C98-4F89-BE6A-935E30A85444}" type="parTrans" cxnId="{895F16EE-2937-4D18-8A13-A1A3F4E33F84}">
      <dgm:prSet/>
      <dgm:spPr/>
      <dgm:t>
        <a:bodyPr/>
        <a:lstStyle/>
        <a:p>
          <a:endParaRPr lang="en-US"/>
        </a:p>
      </dgm:t>
    </dgm:pt>
    <dgm:pt modelId="{02712851-A1D5-4026-8745-58BB02981C6C}" type="sibTrans" cxnId="{895F16EE-2937-4D18-8A13-A1A3F4E33F84}">
      <dgm:prSet/>
      <dgm:spPr/>
      <dgm:t>
        <a:bodyPr/>
        <a:lstStyle/>
        <a:p>
          <a:endParaRPr lang="en-US"/>
        </a:p>
      </dgm:t>
    </dgm:pt>
    <dgm:pt modelId="{4F5BC2F8-8873-4F49-A9FB-EF234354583E}">
      <dgm:prSet/>
      <dgm:spPr/>
      <dgm:t>
        <a:bodyPr/>
        <a:lstStyle/>
        <a:p>
          <a:r>
            <a:rPr lang="en-GB"/>
            <a:t>To maintain the market town status we need to create more economic activity through modernisation and vibrancy to attract greater footfall and spend</a:t>
          </a:r>
          <a:endParaRPr lang="en-US"/>
        </a:p>
      </dgm:t>
    </dgm:pt>
    <dgm:pt modelId="{1A60F994-C237-46A1-820F-079C2780D5ED}" type="parTrans" cxnId="{D16A3A5B-9971-4F99-9E00-E67463E8675E}">
      <dgm:prSet/>
      <dgm:spPr/>
      <dgm:t>
        <a:bodyPr/>
        <a:lstStyle/>
        <a:p>
          <a:endParaRPr lang="en-US"/>
        </a:p>
      </dgm:t>
    </dgm:pt>
    <dgm:pt modelId="{F2F54C22-93D4-4571-BD45-6585517CDEE4}" type="sibTrans" cxnId="{D16A3A5B-9971-4F99-9E00-E67463E8675E}">
      <dgm:prSet/>
      <dgm:spPr/>
      <dgm:t>
        <a:bodyPr/>
        <a:lstStyle/>
        <a:p>
          <a:endParaRPr lang="en-US"/>
        </a:p>
      </dgm:t>
    </dgm:pt>
    <dgm:pt modelId="{E52BD34F-80B5-4A38-8065-F0CCC92BB8D9}">
      <dgm:prSet/>
      <dgm:spPr/>
      <dgm:t>
        <a:bodyPr/>
        <a:lstStyle/>
        <a:p>
          <a:r>
            <a:rPr lang="en-GB" dirty="0"/>
            <a:t>The £9 million funding award announced in May 2021 was based on the plans approved by the council.  </a:t>
          </a:r>
          <a:endParaRPr lang="en-US" dirty="0"/>
        </a:p>
      </dgm:t>
    </dgm:pt>
    <dgm:pt modelId="{2A610D9F-F1FD-4AD5-B522-FCC1900D0B2B}" type="parTrans" cxnId="{4D4829F9-721F-45D0-A5FF-11F430F132CE}">
      <dgm:prSet/>
      <dgm:spPr/>
      <dgm:t>
        <a:bodyPr/>
        <a:lstStyle/>
        <a:p>
          <a:endParaRPr lang="en-US"/>
        </a:p>
      </dgm:t>
    </dgm:pt>
    <dgm:pt modelId="{CCBC47FD-0321-4266-963C-2C858F437B02}" type="sibTrans" cxnId="{4D4829F9-721F-45D0-A5FF-11F430F132CE}">
      <dgm:prSet/>
      <dgm:spPr/>
      <dgm:t>
        <a:bodyPr/>
        <a:lstStyle/>
        <a:p>
          <a:endParaRPr lang="en-US"/>
        </a:p>
      </dgm:t>
    </dgm:pt>
    <dgm:pt modelId="{83C80773-6FC9-429B-919F-74A23ACD7390}">
      <dgm:prSet/>
      <dgm:spPr/>
      <dgm:t>
        <a:bodyPr/>
        <a:lstStyle/>
        <a:p>
          <a:r>
            <a:rPr lang="en-GB" dirty="0"/>
            <a:t>A range of stakeholders  from Teignbridge and further afield are working with the Council on the implementation of the plans. </a:t>
          </a:r>
          <a:endParaRPr lang="en-US" dirty="0"/>
        </a:p>
      </dgm:t>
    </dgm:pt>
    <dgm:pt modelId="{FDFCF11C-4A66-4B00-8BAA-0D6B0F99B0DE}" type="parTrans" cxnId="{E4E0D0D3-0847-48E7-BC5B-D746E744692B}">
      <dgm:prSet/>
      <dgm:spPr/>
      <dgm:t>
        <a:bodyPr/>
        <a:lstStyle/>
        <a:p>
          <a:endParaRPr lang="en-US"/>
        </a:p>
      </dgm:t>
    </dgm:pt>
    <dgm:pt modelId="{9C943A0C-4911-479D-B586-861A978CFF38}" type="sibTrans" cxnId="{E4E0D0D3-0847-48E7-BC5B-D746E744692B}">
      <dgm:prSet/>
      <dgm:spPr/>
      <dgm:t>
        <a:bodyPr/>
        <a:lstStyle/>
        <a:p>
          <a:endParaRPr lang="en-US"/>
        </a:p>
      </dgm:t>
    </dgm:pt>
    <dgm:pt modelId="{256FCCF2-1BAC-42D5-8FFE-FCA198C0F0AD}" type="pres">
      <dgm:prSet presAssocID="{4BF61204-E33B-40AF-B927-D15442E2A015}" presName="root" presStyleCnt="0">
        <dgm:presLayoutVars>
          <dgm:dir/>
          <dgm:resizeHandles val="exact"/>
        </dgm:presLayoutVars>
      </dgm:prSet>
      <dgm:spPr/>
    </dgm:pt>
    <dgm:pt modelId="{1978D1A4-1444-4193-A5B4-F728E0DE0351}" type="pres">
      <dgm:prSet presAssocID="{DAA41E25-9EF9-479E-ABAF-CDC566B5BAEB}" presName="compNode" presStyleCnt="0"/>
      <dgm:spPr/>
    </dgm:pt>
    <dgm:pt modelId="{A5D41FD7-B487-42F7-9010-3CBE322E2578}" type="pres">
      <dgm:prSet presAssocID="{DAA41E25-9EF9-479E-ABAF-CDC566B5BAEB}" presName="iconRect" presStyleLbl="node1" presStyleIdx="0" presStyleCnt="7"/>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llar"/>
        </a:ext>
      </dgm:extLst>
    </dgm:pt>
    <dgm:pt modelId="{B30B85F1-166B-4757-97D7-90E4D3A1C363}" type="pres">
      <dgm:prSet presAssocID="{DAA41E25-9EF9-479E-ABAF-CDC566B5BAEB}" presName="spaceRect" presStyleCnt="0"/>
      <dgm:spPr/>
    </dgm:pt>
    <dgm:pt modelId="{E9B3C588-9C44-4D11-879C-4D91455ED4A0}" type="pres">
      <dgm:prSet presAssocID="{DAA41E25-9EF9-479E-ABAF-CDC566B5BAEB}" presName="textRect" presStyleLbl="revTx" presStyleIdx="0" presStyleCnt="7">
        <dgm:presLayoutVars>
          <dgm:chMax val="1"/>
          <dgm:chPref val="1"/>
        </dgm:presLayoutVars>
      </dgm:prSet>
      <dgm:spPr/>
    </dgm:pt>
    <dgm:pt modelId="{3F2061EC-7EC9-4CC5-8EF6-8316E793FDA6}" type="pres">
      <dgm:prSet presAssocID="{31259611-F93D-452E-8884-95A2AC7D77A5}" presName="sibTrans" presStyleCnt="0"/>
      <dgm:spPr/>
    </dgm:pt>
    <dgm:pt modelId="{747529C1-9E13-4B09-BDB6-02C789090005}" type="pres">
      <dgm:prSet presAssocID="{57E35CD3-764C-4E2A-B36E-CB00DBEBCD10}" presName="compNode" presStyleCnt="0"/>
      <dgm:spPr/>
    </dgm:pt>
    <dgm:pt modelId="{C6D51E25-EFF1-4AE1-9591-17650F843E78}" type="pres">
      <dgm:prSet presAssocID="{57E35CD3-764C-4E2A-B36E-CB00DBEBCD10}" presName="iconRect" presStyleLbl="node1" presStyleIdx="1" presStyleCnt="7"/>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Video camera"/>
        </a:ext>
      </dgm:extLst>
    </dgm:pt>
    <dgm:pt modelId="{26F7E3EA-C045-486A-A96C-66A74D087758}" type="pres">
      <dgm:prSet presAssocID="{57E35CD3-764C-4E2A-B36E-CB00DBEBCD10}" presName="spaceRect" presStyleCnt="0"/>
      <dgm:spPr/>
    </dgm:pt>
    <dgm:pt modelId="{B97EC6AB-2BEB-4E2F-B8B3-6583AC41A523}" type="pres">
      <dgm:prSet presAssocID="{57E35CD3-764C-4E2A-B36E-CB00DBEBCD10}" presName="textRect" presStyleLbl="revTx" presStyleIdx="1" presStyleCnt="7">
        <dgm:presLayoutVars>
          <dgm:chMax val="1"/>
          <dgm:chPref val="1"/>
        </dgm:presLayoutVars>
      </dgm:prSet>
      <dgm:spPr/>
    </dgm:pt>
    <dgm:pt modelId="{32A005CF-71A2-41F0-B90B-A067469B724B}" type="pres">
      <dgm:prSet presAssocID="{0C01363B-20F9-4F25-87D0-EC296E1A870D}" presName="sibTrans" presStyleCnt="0"/>
      <dgm:spPr/>
    </dgm:pt>
    <dgm:pt modelId="{B768EB73-42C9-4B3C-98A6-CD37F8ECBEC1}" type="pres">
      <dgm:prSet presAssocID="{5F30B9E1-E5F9-4C00-815C-663D5395157C}" presName="compNode" presStyleCnt="0"/>
      <dgm:spPr/>
    </dgm:pt>
    <dgm:pt modelId="{9506A6E5-D02F-416F-9F87-4ABD216AD562}" type="pres">
      <dgm:prSet presAssocID="{5F30B9E1-E5F9-4C00-815C-663D5395157C}" presName="iconRect" presStyleLbl="node1" presStyleIdx="2" presStyleCnt="7"/>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ilm strip"/>
        </a:ext>
      </dgm:extLst>
    </dgm:pt>
    <dgm:pt modelId="{B30E2D1E-DF8D-4C01-BCB6-BE7A47776B94}" type="pres">
      <dgm:prSet presAssocID="{5F30B9E1-E5F9-4C00-815C-663D5395157C}" presName="spaceRect" presStyleCnt="0"/>
      <dgm:spPr/>
    </dgm:pt>
    <dgm:pt modelId="{D16EA46C-7998-4C25-A451-C4C979661953}" type="pres">
      <dgm:prSet presAssocID="{5F30B9E1-E5F9-4C00-815C-663D5395157C}" presName="textRect" presStyleLbl="revTx" presStyleIdx="2" presStyleCnt="7">
        <dgm:presLayoutVars>
          <dgm:chMax val="1"/>
          <dgm:chPref val="1"/>
        </dgm:presLayoutVars>
      </dgm:prSet>
      <dgm:spPr/>
    </dgm:pt>
    <dgm:pt modelId="{E95DE680-3DD8-42B1-AB83-8D44F531DB5B}" type="pres">
      <dgm:prSet presAssocID="{37209F08-72E0-4DBB-A5F0-A7005074E4F7}" presName="sibTrans" presStyleCnt="0"/>
      <dgm:spPr/>
    </dgm:pt>
    <dgm:pt modelId="{C7B1D93B-D6CF-4503-A766-F06C214018D7}" type="pres">
      <dgm:prSet presAssocID="{5DED7F8B-9CD4-49EC-B9E1-1FF12C6BC64A}" presName="compNode" presStyleCnt="0"/>
      <dgm:spPr/>
    </dgm:pt>
    <dgm:pt modelId="{BC31F7DE-D14A-4C06-9DD2-9D299FFAB1BC}" type="pres">
      <dgm:prSet presAssocID="{5DED7F8B-9CD4-49EC-B9E1-1FF12C6BC64A}" presName="iconRect" presStyleLbl="node1" presStyleIdx="3" presStyleCnt="7"/>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nnections"/>
        </a:ext>
      </dgm:extLst>
    </dgm:pt>
    <dgm:pt modelId="{9DC6AB1A-54A5-4820-BB0D-01EF6F130226}" type="pres">
      <dgm:prSet presAssocID="{5DED7F8B-9CD4-49EC-B9E1-1FF12C6BC64A}" presName="spaceRect" presStyleCnt="0"/>
      <dgm:spPr/>
    </dgm:pt>
    <dgm:pt modelId="{0A40CE37-6229-468F-8CC5-9AACAFF5A76D}" type="pres">
      <dgm:prSet presAssocID="{5DED7F8B-9CD4-49EC-B9E1-1FF12C6BC64A}" presName="textRect" presStyleLbl="revTx" presStyleIdx="3" presStyleCnt="7">
        <dgm:presLayoutVars>
          <dgm:chMax val="1"/>
          <dgm:chPref val="1"/>
        </dgm:presLayoutVars>
      </dgm:prSet>
      <dgm:spPr/>
    </dgm:pt>
    <dgm:pt modelId="{C6507B74-B8CE-4479-A504-036BC73C4855}" type="pres">
      <dgm:prSet presAssocID="{02712851-A1D5-4026-8745-58BB02981C6C}" presName="sibTrans" presStyleCnt="0"/>
      <dgm:spPr/>
    </dgm:pt>
    <dgm:pt modelId="{FB24823B-2EBD-4402-A808-76585C321635}" type="pres">
      <dgm:prSet presAssocID="{4F5BC2F8-8873-4F49-A9FB-EF234354583E}" presName="compNode" presStyleCnt="0"/>
      <dgm:spPr/>
    </dgm:pt>
    <dgm:pt modelId="{092BBB40-A910-4F21-95DB-88CEBCFF9550}" type="pres">
      <dgm:prSet presAssocID="{4F5BC2F8-8873-4F49-A9FB-EF234354583E}" presName="iconRect" presStyleLbl="node1" presStyleIdx="4" presStyleCnt="7"/>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usiness Growth"/>
        </a:ext>
      </dgm:extLst>
    </dgm:pt>
    <dgm:pt modelId="{CA14835F-0584-466E-8006-B07B0E6947C1}" type="pres">
      <dgm:prSet presAssocID="{4F5BC2F8-8873-4F49-A9FB-EF234354583E}" presName="spaceRect" presStyleCnt="0"/>
      <dgm:spPr/>
    </dgm:pt>
    <dgm:pt modelId="{2987C394-6697-4478-BFB7-794A8BB13897}" type="pres">
      <dgm:prSet presAssocID="{4F5BC2F8-8873-4F49-A9FB-EF234354583E}" presName="textRect" presStyleLbl="revTx" presStyleIdx="4" presStyleCnt="7">
        <dgm:presLayoutVars>
          <dgm:chMax val="1"/>
          <dgm:chPref val="1"/>
        </dgm:presLayoutVars>
      </dgm:prSet>
      <dgm:spPr/>
    </dgm:pt>
    <dgm:pt modelId="{4067A1AD-EB3B-4F87-8259-6B678A124690}" type="pres">
      <dgm:prSet presAssocID="{F2F54C22-93D4-4571-BD45-6585517CDEE4}" presName="sibTrans" presStyleCnt="0"/>
      <dgm:spPr/>
    </dgm:pt>
    <dgm:pt modelId="{AFB088A8-65A3-4F5E-8E0F-19A01956979E}" type="pres">
      <dgm:prSet presAssocID="{E52BD34F-80B5-4A38-8065-F0CCC92BB8D9}" presName="compNode" presStyleCnt="0"/>
      <dgm:spPr/>
    </dgm:pt>
    <dgm:pt modelId="{56B25136-64D9-486B-AC19-DB22CB065ED6}" type="pres">
      <dgm:prSet presAssocID="{E52BD34F-80B5-4A38-8065-F0CCC92BB8D9}" presName="iconRect" presStyleLbl="node1" presStyleIdx="5" presStyleCnt="7"/>
      <dgm:spPr>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Euro"/>
        </a:ext>
      </dgm:extLst>
    </dgm:pt>
    <dgm:pt modelId="{1CB3892D-2CB6-4ED7-93F1-4551B6D0237A}" type="pres">
      <dgm:prSet presAssocID="{E52BD34F-80B5-4A38-8065-F0CCC92BB8D9}" presName="spaceRect" presStyleCnt="0"/>
      <dgm:spPr/>
    </dgm:pt>
    <dgm:pt modelId="{A7FBEA72-F8BF-446B-8AE5-C071D8E76820}" type="pres">
      <dgm:prSet presAssocID="{E52BD34F-80B5-4A38-8065-F0CCC92BB8D9}" presName="textRect" presStyleLbl="revTx" presStyleIdx="5" presStyleCnt="7">
        <dgm:presLayoutVars>
          <dgm:chMax val="1"/>
          <dgm:chPref val="1"/>
        </dgm:presLayoutVars>
      </dgm:prSet>
      <dgm:spPr/>
    </dgm:pt>
    <dgm:pt modelId="{9E5C8244-0CE4-4A94-B4D0-D65186370F7B}" type="pres">
      <dgm:prSet presAssocID="{CCBC47FD-0321-4266-963C-2C858F437B02}" presName="sibTrans" presStyleCnt="0"/>
      <dgm:spPr/>
    </dgm:pt>
    <dgm:pt modelId="{A061216E-E529-4743-BB42-2F45155E2C04}" type="pres">
      <dgm:prSet presAssocID="{83C80773-6FC9-429B-919F-74A23ACD7390}" presName="compNode" presStyleCnt="0"/>
      <dgm:spPr/>
    </dgm:pt>
    <dgm:pt modelId="{32CEDE69-EA7C-47C9-896B-8A3E93F703D5}" type="pres">
      <dgm:prSet presAssocID="{83C80773-6FC9-429B-919F-74A23ACD7390}" presName="iconRect" presStyleLbl="node1" presStyleIdx="6" presStyleCnt="7"/>
      <dgm:spPr>
        <a:blipFill>
          <a:blip xmlns:r="http://schemas.openxmlformats.org/officeDocument/2006/relationships"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Meeting"/>
        </a:ext>
      </dgm:extLst>
    </dgm:pt>
    <dgm:pt modelId="{7F320679-E988-48AD-8D7F-D4646EABAEE2}" type="pres">
      <dgm:prSet presAssocID="{83C80773-6FC9-429B-919F-74A23ACD7390}" presName="spaceRect" presStyleCnt="0"/>
      <dgm:spPr/>
    </dgm:pt>
    <dgm:pt modelId="{EFB06AEC-8C48-4CD0-951A-9F4331E77298}" type="pres">
      <dgm:prSet presAssocID="{83C80773-6FC9-429B-919F-74A23ACD7390}" presName="textRect" presStyleLbl="revTx" presStyleIdx="6" presStyleCnt="7">
        <dgm:presLayoutVars>
          <dgm:chMax val="1"/>
          <dgm:chPref val="1"/>
        </dgm:presLayoutVars>
      </dgm:prSet>
      <dgm:spPr/>
    </dgm:pt>
  </dgm:ptLst>
  <dgm:cxnLst>
    <dgm:cxn modelId="{40E58802-97D6-48A4-A82C-36E8CB3DCBCE}" type="presOf" srcId="{57E35CD3-764C-4E2A-B36E-CB00DBEBCD10}" destId="{B97EC6AB-2BEB-4E2F-B8B3-6583AC41A523}" srcOrd="0" destOrd="0" presId="urn:microsoft.com/office/officeart/2018/2/layout/IconLabelList"/>
    <dgm:cxn modelId="{D16A3A5B-9971-4F99-9E00-E67463E8675E}" srcId="{4BF61204-E33B-40AF-B927-D15442E2A015}" destId="{4F5BC2F8-8873-4F49-A9FB-EF234354583E}" srcOrd="4" destOrd="0" parTransId="{1A60F994-C237-46A1-820F-079C2780D5ED}" sibTransId="{F2F54C22-93D4-4571-BD45-6585517CDEE4}"/>
    <dgm:cxn modelId="{28322366-F98A-45C5-A118-FDFD2C650A63}" type="presOf" srcId="{DAA41E25-9EF9-479E-ABAF-CDC566B5BAEB}" destId="{E9B3C588-9C44-4D11-879C-4D91455ED4A0}" srcOrd="0" destOrd="0" presId="urn:microsoft.com/office/officeart/2018/2/layout/IconLabelList"/>
    <dgm:cxn modelId="{E74C004B-3BC8-4E35-897C-7130BAE1172D}" srcId="{4BF61204-E33B-40AF-B927-D15442E2A015}" destId="{57E35CD3-764C-4E2A-B36E-CB00DBEBCD10}" srcOrd="1" destOrd="0" parTransId="{A7E6B03A-CB9D-46A4-B3FD-E66B8C6C2324}" sibTransId="{0C01363B-20F9-4F25-87D0-EC296E1A870D}"/>
    <dgm:cxn modelId="{B3851454-DE32-4F76-A0BD-8DC6C3CA3130}" srcId="{4BF61204-E33B-40AF-B927-D15442E2A015}" destId="{DAA41E25-9EF9-479E-ABAF-CDC566B5BAEB}" srcOrd="0" destOrd="0" parTransId="{E5714078-F59A-4CB7-A078-94FA0F0C9B83}" sibTransId="{31259611-F93D-452E-8884-95A2AC7D77A5}"/>
    <dgm:cxn modelId="{51562396-051D-4334-B4BC-00FD06A36EC9}" srcId="{4BF61204-E33B-40AF-B927-D15442E2A015}" destId="{5F30B9E1-E5F9-4C00-815C-663D5395157C}" srcOrd="2" destOrd="0" parTransId="{73CF86B7-526F-4DC1-AA26-A0F33FB3614A}" sibTransId="{37209F08-72E0-4DBB-A5F0-A7005074E4F7}"/>
    <dgm:cxn modelId="{4D04ACB2-B082-4E87-81E7-D787FE2AC127}" type="presOf" srcId="{4BF61204-E33B-40AF-B927-D15442E2A015}" destId="{256FCCF2-1BAC-42D5-8FFE-FCA198C0F0AD}" srcOrd="0" destOrd="0" presId="urn:microsoft.com/office/officeart/2018/2/layout/IconLabelList"/>
    <dgm:cxn modelId="{FA12D3B3-0D47-4369-A2BA-6E397631EE62}" type="presOf" srcId="{E52BD34F-80B5-4A38-8065-F0CCC92BB8D9}" destId="{A7FBEA72-F8BF-446B-8AE5-C071D8E76820}" srcOrd="0" destOrd="0" presId="urn:microsoft.com/office/officeart/2018/2/layout/IconLabelList"/>
    <dgm:cxn modelId="{73CB5CB9-F22C-4A22-8CE7-86448A8CC93C}" type="presOf" srcId="{5DED7F8B-9CD4-49EC-B9E1-1FF12C6BC64A}" destId="{0A40CE37-6229-468F-8CC5-9AACAFF5A76D}" srcOrd="0" destOrd="0" presId="urn:microsoft.com/office/officeart/2018/2/layout/IconLabelList"/>
    <dgm:cxn modelId="{D11A89C0-6AC9-41F4-98D2-2DDE0FF51F2B}" type="presOf" srcId="{5F30B9E1-E5F9-4C00-815C-663D5395157C}" destId="{D16EA46C-7998-4C25-A451-C4C979661953}" srcOrd="0" destOrd="0" presId="urn:microsoft.com/office/officeart/2018/2/layout/IconLabelList"/>
    <dgm:cxn modelId="{E4E0D0D3-0847-48E7-BC5B-D746E744692B}" srcId="{4BF61204-E33B-40AF-B927-D15442E2A015}" destId="{83C80773-6FC9-429B-919F-74A23ACD7390}" srcOrd="6" destOrd="0" parTransId="{FDFCF11C-4A66-4B00-8BAA-0D6B0F99B0DE}" sibTransId="{9C943A0C-4911-479D-B586-861A978CFF38}"/>
    <dgm:cxn modelId="{EBECC0D7-595E-4666-93D3-8F7A686E9A72}" type="presOf" srcId="{4F5BC2F8-8873-4F49-A9FB-EF234354583E}" destId="{2987C394-6697-4478-BFB7-794A8BB13897}" srcOrd="0" destOrd="0" presId="urn:microsoft.com/office/officeart/2018/2/layout/IconLabelList"/>
    <dgm:cxn modelId="{895F16EE-2937-4D18-8A13-A1A3F4E33F84}" srcId="{4BF61204-E33B-40AF-B927-D15442E2A015}" destId="{5DED7F8B-9CD4-49EC-B9E1-1FF12C6BC64A}" srcOrd="3" destOrd="0" parTransId="{07DCDFB7-5C98-4F89-BE6A-935E30A85444}" sibTransId="{02712851-A1D5-4026-8745-58BB02981C6C}"/>
    <dgm:cxn modelId="{4D4829F9-721F-45D0-A5FF-11F430F132CE}" srcId="{4BF61204-E33B-40AF-B927-D15442E2A015}" destId="{E52BD34F-80B5-4A38-8065-F0CCC92BB8D9}" srcOrd="5" destOrd="0" parTransId="{2A610D9F-F1FD-4AD5-B522-FCC1900D0B2B}" sibTransId="{CCBC47FD-0321-4266-963C-2C858F437B02}"/>
    <dgm:cxn modelId="{0525F3FF-9A68-4E62-B8CE-29E112C9DF40}" type="presOf" srcId="{83C80773-6FC9-429B-919F-74A23ACD7390}" destId="{EFB06AEC-8C48-4CD0-951A-9F4331E77298}" srcOrd="0" destOrd="0" presId="urn:microsoft.com/office/officeart/2018/2/layout/IconLabelList"/>
    <dgm:cxn modelId="{59C84890-9E04-435A-9675-E20CD66D9F19}" type="presParOf" srcId="{256FCCF2-1BAC-42D5-8FFE-FCA198C0F0AD}" destId="{1978D1A4-1444-4193-A5B4-F728E0DE0351}" srcOrd="0" destOrd="0" presId="urn:microsoft.com/office/officeart/2018/2/layout/IconLabelList"/>
    <dgm:cxn modelId="{1AB14C0F-355F-4337-A583-0B3E4300B565}" type="presParOf" srcId="{1978D1A4-1444-4193-A5B4-F728E0DE0351}" destId="{A5D41FD7-B487-42F7-9010-3CBE322E2578}" srcOrd="0" destOrd="0" presId="urn:microsoft.com/office/officeart/2018/2/layout/IconLabelList"/>
    <dgm:cxn modelId="{51CDCD65-E2C6-4315-A7EF-D6F71D303F90}" type="presParOf" srcId="{1978D1A4-1444-4193-A5B4-F728E0DE0351}" destId="{B30B85F1-166B-4757-97D7-90E4D3A1C363}" srcOrd="1" destOrd="0" presId="urn:microsoft.com/office/officeart/2018/2/layout/IconLabelList"/>
    <dgm:cxn modelId="{54EF291D-B415-468B-BE85-899857CD4C23}" type="presParOf" srcId="{1978D1A4-1444-4193-A5B4-F728E0DE0351}" destId="{E9B3C588-9C44-4D11-879C-4D91455ED4A0}" srcOrd="2" destOrd="0" presId="urn:microsoft.com/office/officeart/2018/2/layout/IconLabelList"/>
    <dgm:cxn modelId="{54C6FB29-3FA7-403B-BA1E-F906E9A61450}" type="presParOf" srcId="{256FCCF2-1BAC-42D5-8FFE-FCA198C0F0AD}" destId="{3F2061EC-7EC9-4CC5-8EF6-8316E793FDA6}" srcOrd="1" destOrd="0" presId="urn:microsoft.com/office/officeart/2018/2/layout/IconLabelList"/>
    <dgm:cxn modelId="{BD3623BB-B331-414C-A244-4FF00FB3796A}" type="presParOf" srcId="{256FCCF2-1BAC-42D5-8FFE-FCA198C0F0AD}" destId="{747529C1-9E13-4B09-BDB6-02C789090005}" srcOrd="2" destOrd="0" presId="urn:microsoft.com/office/officeart/2018/2/layout/IconLabelList"/>
    <dgm:cxn modelId="{6F127F82-C17D-4974-8ED1-223BCAC5D0EA}" type="presParOf" srcId="{747529C1-9E13-4B09-BDB6-02C789090005}" destId="{C6D51E25-EFF1-4AE1-9591-17650F843E78}" srcOrd="0" destOrd="0" presId="urn:microsoft.com/office/officeart/2018/2/layout/IconLabelList"/>
    <dgm:cxn modelId="{D6D2367D-C6BA-4F25-829F-21B77D98E2A2}" type="presParOf" srcId="{747529C1-9E13-4B09-BDB6-02C789090005}" destId="{26F7E3EA-C045-486A-A96C-66A74D087758}" srcOrd="1" destOrd="0" presId="urn:microsoft.com/office/officeart/2018/2/layout/IconLabelList"/>
    <dgm:cxn modelId="{E241A526-6192-4DC7-8E5E-082F2B8BCA0C}" type="presParOf" srcId="{747529C1-9E13-4B09-BDB6-02C789090005}" destId="{B97EC6AB-2BEB-4E2F-B8B3-6583AC41A523}" srcOrd="2" destOrd="0" presId="urn:microsoft.com/office/officeart/2018/2/layout/IconLabelList"/>
    <dgm:cxn modelId="{34C78D5B-9E58-4E91-9770-D934CE3231F8}" type="presParOf" srcId="{256FCCF2-1BAC-42D5-8FFE-FCA198C0F0AD}" destId="{32A005CF-71A2-41F0-B90B-A067469B724B}" srcOrd="3" destOrd="0" presId="urn:microsoft.com/office/officeart/2018/2/layout/IconLabelList"/>
    <dgm:cxn modelId="{2368E767-5FFD-4602-B546-50AB5DCC90B2}" type="presParOf" srcId="{256FCCF2-1BAC-42D5-8FFE-FCA198C0F0AD}" destId="{B768EB73-42C9-4B3C-98A6-CD37F8ECBEC1}" srcOrd="4" destOrd="0" presId="urn:microsoft.com/office/officeart/2018/2/layout/IconLabelList"/>
    <dgm:cxn modelId="{AF29CF0B-CE40-4942-9A6A-D935675334D5}" type="presParOf" srcId="{B768EB73-42C9-4B3C-98A6-CD37F8ECBEC1}" destId="{9506A6E5-D02F-416F-9F87-4ABD216AD562}" srcOrd="0" destOrd="0" presId="urn:microsoft.com/office/officeart/2018/2/layout/IconLabelList"/>
    <dgm:cxn modelId="{37BD2DD6-91A4-441A-975B-45FAD7EF20F2}" type="presParOf" srcId="{B768EB73-42C9-4B3C-98A6-CD37F8ECBEC1}" destId="{B30E2D1E-DF8D-4C01-BCB6-BE7A47776B94}" srcOrd="1" destOrd="0" presId="urn:microsoft.com/office/officeart/2018/2/layout/IconLabelList"/>
    <dgm:cxn modelId="{AE823B04-51CE-428A-969F-160156A19B00}" type="presParOf" srcId="{B768EB73-42C9-4B3C-98A6-CD37F8ECBEC1}" destId="{D16EA46C-7998-4C25-A451-C4C979661953}" srcOrd="2" destOrd="0" presId="urn:microsoft.com/office/officeart/2018/2/layout/IconLabelList"/>
    <dgm:cxn modelId="{79CA8652-0FD6-437B-85A7-A33CBDB1A3DC}" type="presParOf" srcId="{256FCCF2-1BAC-42D5-8FFE-FCA198C0F0AD}" destId="{E95DE680-3DD8-42B1-AB83-8D44F531DB5B}" srcOrd="5" destOrd="0" presId="urn:microsoft.com/office/officeart/2018/2/layout/IconLabelList"/>
    <dgm:cxn modelId="{69F8FD02-18C2-43C4-AE58-047CCBFCBA2B}" type="presParOf" srcId="{256FCCF2-1BAC-42D5-8FFE-FCA198C0F0AD}" destId="{C7B1D93B-D6CF-4503-A766-F06C214018D7}" srcOrd="6" destOrd="0" presId="urn:microsoft.com/office/officeart/2018/2/layout/IconLabelList"/>
    <dgm:cxn modelId="{EF79E7F9-E1FF-4064-9BDB-B464D31C91F2}" type="presParOf" srcId="{C7B1D93B-D6CF-4503-A766-F06C214018D7}" destId="{BC31F7DE-D14A-4C06-9DD2-9D299FFAB1BC}" srcOrd="0" destOrd="0" presId="urn:microsoft.com/office/officeart/2018/2/layout/IconLabelList"/>
    <dgm:cxn modelId="{5C7E2D6F-36D4-4948-B010-A7D46751888E}" type="presParOf" srcId="{C7B1D93B-D6CF-4503-A766-F06C214018D7}" destId="{9DC6AB1A-54A5-4820-BB0D-01EF6F130226}" srcOrd="1" destOrd="0" presId="urn:microsoft.com/office/officeart/2018/2/layout/IconLabelList"/>
    <dgm:cxn modelId="{D81D3B48-4B68-4C7A-BA14-40CC1A1F0BD6}" type="presParOf" srcId="{C7B1D93B-D6CF-4503-A766-F06C214018D7}" destId="{0A40CE37-6229-468F-8CC5-9AACAFF5A76D}" srcOrd="2" destOrd="0" presId="urn:microsoft.com/office/officeart/2018/2/layout/IconLabelList"/>
    <dgm:cxn modelId="{E908E9CE-B377-4225-BBD4-8BD5BE99325E}" type="presParOf" srcId="{256FCCF2-1BAC-42D5-8FFE-FCA198C0F0AD}" destId="{C6507B74-B8CE-4479-A504-036BC73C4855}" srcOrd="7" destOrd="0" presId="urn:microsoft.com/office/officeart/2018/2/layout/IconLabelList"/>
    <dgm:cxn modelId="{86D5ACB7-B487-4408-AC03-021FE47ACF25}" type="presParOf" srcId="{256FCCF2-1BAC-42D5-8FFE-FCA198C0F0AD}" destId="{FB24823B-2EBD-4402-A808-76585C321635}" srcOrd="8" destOrd="0" presId="urn:microsoft.com/office/officeart/2018/2/layout/IconLabelList"/>
    <dgm:cxn modelId="{332BA2CB-4910-442E-81EA-5A6BF80C1AD1}" type="presParOf" srcId="{FB24823B-2EBD-4402-A808-76585C321635}" destId="{092BBB40-A910-4F21-95DB-88CEBCFF9550}" srcOrd="0" destOrd="0" presId="urn:microsoft.com/office/officeart/2018/2/layout/IconLabelList"/>
    <dgm:cxn modelId="{4FC6D3BB-9466-4AEC-B4FE-77C53CD21E3D}" type="presParOf" srcId="{FB24823B-2EBD-4402-A808-76585C321635}" destId="{CA14835F-0584-466E-8006-B07B0E6947C1}" srcOrd="1" destOrd="0" presId="urn:microsoft.com/office/officeart/2018/2/layout/IconLabelList"/>
    <dgm:cxn modelId="{EF252901-88ED-429A-9534-BC01D2A94EFB}" type="presParOf" srcId="{FB24823B-2EBD-4402-A808-76585C321635}" destId="{2987C394-6697-4478-BFB7-794A8BB13897}" srcOrd="2" destOrd="0" presId="urn:microsoft.com/office/officeart/2018/2/layout/IconLabelList"/>
    <dgm:cxn modelId="{FF5F2C5E-A3E3-4A4F-A56E-06C0C22F24A5}" type="presParOf" srcId="{256FCCF2-1BAC-42D5-8FFE-FCA198C0F0AD}" destId="{4067A1AD-EB3B-4F87-8259-6B678A124690}" srcOrd="9" destOrd="0" presId="urn:microsoft.com/office/officeart/2018/2/layout/IconLabelList"/>
    <dgm:cxn modelId="{730D03FA-EDEA-4275-AB14-B8D76524F403}" type="presParOf" srcId="{256FCCF2-1BAC-42D5-8FFE-FCA198C0F0AD}" destId="{AFB088A8-65A3-4F5E-8E0F-19A01956979E}" srcOrd="10" destOrd="0" presId="urn:microsoft.com/office/officeart/2018/2/layout/IconLabelList"/>
    <dgm:cxn modelId="{193BBFEA-089D-471E-956A-44023B25465A}" type="presParOf" srcId="{AFB088A8-65A3-4F5E-8E0F-19A01956979E}" destId="{56B25136-64D9-486B-AC19-DB22CB065ED6}" srcOrd="0" destOrd="0" presId="urn:microsoft.com/office/officeart/2018/2/layout/IconLabelList"/>
    <dgm:cxn modelId="{819E55C2-20BB-428A-9A39-0E609CE1E4CC}" type="presParOf" srcId="{AFB088A8-65A3-4F5E-8E0F-19A01956979E}" destId="{1CB3892D-2CB6-4ED7-93F1-4551B6D0237A}" srcOrd="1" destOrd="0" presId="urn:microsoft.com/office/officeart/2018/2/layout/IconLabelList"/>
    <dgm:cxn modelId="{5244F1B6-19FE-4005-9D9E-5AAA74D3244E}" type="presParOf" srcId="{AFB088A8-65A3-4F5E-8E0F-19A01956979E}" destId="{A7FBEA72-F8BF-446B-8AE5-C071D8E76820}" srcOrd="2" destOrd="0" presId="urn:microsoft.com/office/officeart/2018/2/layout/IconLabelList"/>
    <dgm:cxn modelId="{F66F4CAB-CBA2-4725-8849-905F1E967C10}" type="presParOf" srcId="{256FCCF2-1BAC-42D5-8FFE-FCA198C0F0AD}" destId="{9E5C8244-0CE4-4A94-B4D0-D65186370F7B}" srcOrd="11" destOrd="0" presId="urn:microsoft.com/office/officeart/2018/2/layout/IconLabelList"/>
    <dgm:cxn modelId="{2020085F-8DB9-465A-B923-7FF2A4FB0570}" type="presParOf" srcId="{256FCCF2-1BAC-42D5-8FFE-FCA198C0F0AD}" destId="{A061216E-E529-4743-BB42-2F45155E2C04}" srcOrd="12" destOrd="0" presId="urn:microsoft.com/office/officeart/2018/2/layout/IconLabelList"/>
    <dgm:cxn modelId="{82195559-F3C2-4FB7-A393-B26F5638933B}" type="presParOf" srcId="{A061216E-E529-4743-BB42-2F45155E2C04}" destId="{32CEDE69-EA7C-47C9-896B-8A3E93F703D5}" srcOrd="0" destOrd="0" presId="urn:microsoft.com/office/officeart/2018/2/layout/IconLabelList"/>
    <dgm:cxn modelId="{65C20EF1-9C04-469C-B6F4-18DD9A9E2F2B}" type="presParOf" srcId="{A061216E-E529-4743-BB42-2F45155E2C04}" destId="{7F320679-E988-48AD-8D7F-D4646EABAEE2}" srcOrd="1" destOrd="0" presId="urn:microsoft.com/office/officeart/2018/2/layout/IconLabelList"/>
    <dgm:cxn modelId="{C04AA83B-A3D9-4C67-BA76-915794563CCF}" type="presParOf" srcId="{A061216E-E529-4743-BB42-2F45155E2C04}" destId="{EFB06AEC-8C48-4CD0-951A-9F4331E77298}"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0AB0EC-6B1B-441E-80D3-D61DF706F0BA}">
      <dsp:nvSpPr>
        <dsp:cNvPr id="0" name=""/>
        <dsp:cNvSpPr/>
      </dsp:nvSpPr>
      <dsp:spPr>
        <a:xfrm>
          <a:off x="0" y="384937"/>
          <a:ext cx="5744684" cy="352800"/>
        </a:xfrm>
        <a:prstGeom prst="rect">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C3B2224C-4DC8-4BD8-994A-F9896FFA4AF4}">
      <dsp:nvSpPr>
        <dsp:cNvPr id="0" name=""/>
        <dsp:cNvSpPr/>
      </dsp:nvSpPr>
      <dsp:spPr>
        <a:xfrm>
          <a:off x="287234" y="178297"/>
          <a:ext cx="4021279" cy="41328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995" tIns="0" rIns="151995" bIns="0" numCol="1" spcCol="1270" anchor="ctr" anchorCtr="0">
          <a:noAutofit/>
        </a:bodyPr>
        <a:lstStyle/>
        <a:p>
          <a:pPr marL="0" lvl="0" indent="0" algn="l" defTabSz="622300">
            <a:lnSpc>
              <a:spcPct val="90000"/>
            </a:lnSpc>
            <a:spcBef>
              <a:spcPct val="0"/>
            </a:spcBef>
            <a:spcAft>
              <a:spcPct val="35000"/>
            </a:spcAft>
            <a:buNone/>
          </a:pPr>
          <a:r>
            <a:rPr lang="en-GB" sz="1400" kern="1200"/>
            <a:t>Supply chain </a:t>
          </a:r>
          <a:endParaRPr lang="en-US" sz="1400" kern="1200"/>
        </a:p>
      </dsp:txBody>
      <dsp:txXfrm>
        <a:off x="307409" y="198472"/>
        <a:ext cx="3980929" cy="372930"/>
      </dsp:txXfrm>
    </dsp:sp>
    <dsp:sp modelId="{460D8F58-C721-4DEF-B7E1-3A27464D57DB}">
      <dsp:nvSpPr>
        <dsp:cNvPr id="0" name=""/>
        <dsp:cNvSpPr/>
      </dsp:nvSpPr>
      <dsp:spPr>
        <a:xfrm>
          <a:off x="0" y="1019977"/>
          <a:ext cx="5744684" cy="352800"/>
        </a:xfrm>
        <a:prstGeom prst="rect">
          <a:avLst/>
        </a:prstGeom>
        <a:solidFill>
          <a:schemeClr val="lt1">
            <a:alpha val="90000"/>
            <a:hueOff val="0"/>
            <a:satOff val="0"/>
            <a:lumOff val="0"/>
            <a:alphaOff val="0"/>
          </a:schemeClr>
        </a:solidFill>
        <a:ln w="6350" cap="flat" cmpd="sng" algn="ctr">
          <a:solidFill>
            <a:schemeClr val="accent5">
              <a:hueOff val="-1126424"/>
              <a:satOff val="-2903"/>
              <a:lumOff val="-1961"/>
              <a:alphaOff val="0"/>
            </a:schemeClr>
          </a:solidFill>
          <a:prstDash val="solid"/>
          <a:miter lim="800000"/>
        </a:ln>
        <a:effectLst/>
      </dsp:spPr>
      <dsp:style>
        <a:lnRef idx="1">
          <a:scrgbClr r="0" g="0" b="0"/>
        </a:lnRef>
        <a:fillRef idx="1">
          <a:scrgbClr r="0" g="0" b="0"/>
        </a:fillRef>
        <a:effectRef idx="0">
          <a:scrgbClr r="0" g="0" b="0"/>
        </a:effectRef>
        <a:fontRef idx="minor"/>
      </dsp:style>
    </dsp:sp>
    <dsp:sp modelId="{D6FE6E41-E323-4552-ACE6-198C08ECDAAA}">
      <dsp:nvSpPr>
        <dsp:cNvPr id="0" name=""/>
        <dsp:cNvSpPr/>
      </dsp:nvSpPr>
      <dsp:spPr>
        <a:xfrm>
          <a:off x="287234" y="813337"/>
          <a:ext cx="4021279" cy="413280"/>
        </a:xfrm>
        <a:prstGeom prst="roundRect">
          <a:avLst/>
        </a:prstGeom>
        <a:gradFill rotWithShape="0">
          <a:gsLst>
            <a:gs pos="0">
              <a:schemeClr val="accent5">
                <a:hueOff val="-1126424"/>
                <a:satOff val="-2903"/>
                <a:lumOff val="-1961"/>
                <a:alphaOff val="0"/>
                <a:satMod val="103000"/>
                <a:lumMod val="102000"/>
                <a:tint val="94000"/>
              </a:schemeClr>
            </a:gs>
            <a:gs pos="50000">
              <a:schemeClr val="accent5">
                <a:hueOff val="-1126424"/>
                <a:satOff val="-2903"/>
                <a:lumOff val="-1961"/>
                <a:alphaOff val="0"/>
                <a:satMod val="110000"/>
                <a:lumMod val="100000"/>
                <a:shade val="100000"/>
              </a:schemeClr>
            </a:gs>
            <a:gs pos="100000">
              <a:schemeClr val="accent5">
                <a:hueOff val="-1126424"/>
                <a:satOff val="-2903"/>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995" tIns="0" rIns="151995" bIns="0" numCol="1" spcCol="1270" anchor="ctr" anchorCtr="0">
          <a:noAutofit/>
        </a:bodyPr>
        <a:lstStyle/>
        <a:p>
          <a:pPr marL="0" lvl="0" indent="0" algn="l" defTabSz="622300">
            <a:lnSpc>
              <a:spcPct val="90000"/>
            </a:lnSpc>
            <a:spcBef>
              <a:spcPct val="0"/>
            </a:spcBef>
            <a:spcAft>
              <a:spcPct val="35000"/>
            </a:spcAft>
            <a:buNone/>
          </a:pPr>
          <a:r>
            <a:rPr lang="en-GB" sz="1400" kern="1200"/>
            <a:t>Health impacts on staffing/HR processes</a:t>
          </a:r>
          <a:endParaRPr lang="en-US" sz="1400" kern="1200"/>
        </a:p>
      </dsp:txBody>
      <dsp:txXfrm>
        <a:off x="307409" y="833512"/>
        <a:ext cx="3980929" cy="372930"/>
      </dsp:txXfrm>
    </dsp:sp>
    <dsp:sp modelId="{68CB3E6F-3812-4F75-B0F2-0C257D1264C1}">
      <dsp:nvSpPr>
        <dsp:cNvPr id="0" name=""/>
        <dsp:cNvSpPr/>
      </dsp:nvSpPr>
      <dsp:spPr>
        <a:xfrm>
          <a:off x="0" y="1655017"/>
          <a:ext cx="5744684" cy="352800"/>
        </a:xfrm>
        <a:prstGeom prst="rect">
          <a:avLst/>
        </a:prstGeom>
        <a:solidFill>
          <a:schemeClr val="lt1">
            <a:alpha val="90000"/>
            <a:hueOff val="0"/>
            <a:satOff val="0"/>
            <a:lumOff val="0"/>
            <a:alphaOff val="0"/>
          </a:schemeClr>
        </a:solidFill>
        <a:ln w="6350" cap="flat" cmpd="sng" algn="ctr">
          <a:solidFill>
            <a:schemeClr val="accent5">
              <a:hueOff val="-2252848"/>
              <a:satOff val="-5806"/>
              <a:lumOff val="-3922"/>
              <a:alphaOff val="0"/>
            </a:schemeClr>
          </a:solidFill>
          <a:prstDash val="solid"/>
          <a:miter lim="800000"/>
        </a:ln>
        <a:effectLst/>
      </dsp:spPr>
      <dsp:style>
        <a:lnRef idx="1">
          <a:scrgbClr r="0" g="0" b="0"/>
        </a:lnRef>
        <a:fillRef idx="1">
          <a:scrgbClr r="0" g="0" b="0"/>
        </a:fillRef>
        <a:effectRef idx="0">
          <a:scrgbClr r="0" g="0" b="0"/>
        </a:effectRef>
        <a:fontRef idx="minor"/>
      </dsp:style>
    </dsp:sp>
    <dsp:sp modelId="{65770EBF-A83E-456F-B3D9-3D29EDD42729}">
      <dsp:nvSpPr>
        <dsp:cNvPr id="0" name=""/>
        <dsp:cNvSpPr/>
      </dsp:nvSpPr>
      <dsp:spPr>
        <a:xfrm>
          <a:off x="287234" y="1448378"/>
          <a:ext cx="4021279" cy="413280"/>
        </a:xfrm>
        <a:prstGeom prst="roundRect">
          <a:avLst/>
        </a:prstGeom>
        <a:gradFill rotWithShape="0">
          <a:gsLst>
            <a:gs pos="0">
              <a:schemeClr val="accent5">
                <a:hueOff val="-2252848"/>
                <a:satOff val="-5806"/>
                <a:lumOff val="-3922"/>
                <a:alphaOff val="0"/>
                <a:satMod val="103000"/>
                <a:lumMod val="102000"/>
                <a:tint val="94000"/>
              </a:schemeClr>
            </a:gs>
            <a:gs pos="50000">
              <a:schemeClr val="accent5">
                <a:hueOff val="-2252848"/>
                <a:satOff val="-5806"/>
                <a:lumOff val="-3922"/>
                <a:alphaOff val="0"/>
                <a:satMod val="110000"/>
                <a:lumMod val="100000"/>
                <a:shade val="100000"/>
              </a:schemeClr>
            </a:gs>
            <a:gs pos="100000">
              <a:schemeClr val="accent5">
                <a:hueOff val="-2252848"/>
                <a:satOff val="-5806"/>
                <a:lumOff val="-392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995" tIns="0" rIns="151995" bIns="0" numCol="1" spcCol="1270" anchor="ctr" anchorCtr="0">
          <a:noAutofit/>
        </a:bodyPr>
        <a:lstStyle/>
        <a:p>
          <a:pPr marL="0" lvl="0" indent="0" algn="l" defTabSz="622300">
            <a:lnSpc>
              <a:spcPct val="90000"/>
            </a:lnSpc>
            <a:spcBef>
              <a:spcPct val="0"/>
            </a:spcBef>
            <a:spcAft>
              <a:spcPct val="35000"/>
            </a:spcAft>
            <a:buNone/>
          </a:pPr>
          <a:r>
            <a:rPr lang="en-GB" sz="1400" kern="1200"/>
            <a:t>Mental health scores of the area</a:t>
          </a:r>
          <a:endParaRPr lang="en-US" sz="1400" kern="1200"/>
        </a:p>
      </dsp:txBody>
      <dsp:txXfrm>
        <a:off x="307409" y="1468553"/>
        <a:ext cx="3980929" cy="372930"/>
      </dsp:txXfrm>
    </dsp:sp>
    <dsp:sp modelId="{2F9958F3-77C8-4280-97F6-4CA639BB2F31}">
      <dsp:nvSpPr>
        <dsp:cNvPr id="0" name=""/>
        <dsp:cNvSpPr/>
      </dsp:nvSpPr>
      <dsp:spPr>
        <a:xfrm>
          <a:off x="0" y="2290058"/>
          <a:ext cx="5744684" cy="352800"/>
        </a:xfrm>
        <a:prstGeom prst="rect">
          <a:avLst/>
        </a:prstGeom>
        <a:solidFill>
          <a:schemeClr val="lt1">
            <a:alpha val="90000"/>
            <a:hueOff val="0"/>
            <a:satOff val="0"/>
            <a:lumOff val="0"/>
            <a:alphaOff val="0"/>
          </a:schemeClr>
        </a:solidFill>
        <a:ln w="6350" cap="flat" cmpd="sng" algn="ctr">
          <a:solidFill>
            <a:schemeClr val="accent5">
              <a:hueOff val="-3379271"/>
              <a:satOff val="-8710"/>
              <a:lumOff val="-5883"/>
              <a:alphaOff val="0"/>
            </a:schemeClr>
          </a:solidFill>
          <a:prstDash val="solid"/>
          <a:miter lim="800000"/>
        </a:ln>
        <a:effectLst/>
      </dsp:spPr>
      <dsp:style>
        <a:lnRef idx="1">
          <a:scrgbClr r="0" g="0" b="0"/>
        </a:lnRef>
        <a:fillRef idx="1">
          <a:scrgbClr r="0" g="0" b="0"/>
        </a:fillRef>
        <a:effectRef idx="0">
          <a:scrgbClr r="0" g="0" b="0"/>
        </a:effectRef>
        <a:fontRef idx="minor"/>
      </dsp:style>
    </dsp:sp>
    <dsp:sp modelId="{3097C73F-23BD-4C26-A1E8-974976C9586C}">
      <dsp:nvSpPr>
        <dsp:cNvPr id="0" name=""/>
        <dsp:cNvSpPr/>
      </dsp:nvSpPr>
      <dsp:spPr>
        <a:xfrm>
          <a:off x="287234" y="2083418"/>
          <a:ext cx="4021279" cy="413280"/>
        </a:xfrm>
        <a:prstGeom prst="round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995" tIns="0" rIns="151995" bIns="0" numCol="1" spcCol="1270" anchor="ctr" anchorCtr="0">
          <a:noAutofit/>
        </a:bodyPr>
        <a:lstStyle/>
        <a:p>
          <a:pPr marL="0" lvl="0" indent="0" algn="l" defTabSz="622300">
            <a:lnSpc>
              <a:spcPct val="90000"/>
            </a:lnSpc>
            <a:spcBef>
              <a:spcPct val="0"/>
            </a:spcBef>
            <a:spcAft>
              <a:spcPct val="35000"/>
            </a:spcAft>
            <a:buNone/>
          </a:pPr>
          <a:r>
            <a:rPr lang="en-GB" sz="1400" kern="1200"/>
            <a:t>Materials sourcing affect build costs and expansion</a:t>
          </a:r>
          <a:endParaRPr lang="en-US" sz="1400" kern="1200"/>
        </a:p>
      </dsp:txBody>
      <dsp:txXfrm>
        <a:off x="307409" y="2103593"/>
        <a:ext cx="3980929" cy="372930"/>
      </dsp:txXfrm>
    </dsp:sp>
    <dsp:sp modelId="{92B390BD-62C7-40A3-A061-C57FDF94C811}">
      <dsp:nvSpPr>
        <dsp:cNvPr id="0" name=""/>
        <dsp:cNvSpPr/>
      </dsp:nvSpPr>
      <dsp:spPr>
        <a:xfrm>
          <a:off x="0" y="2925098"/>
          <a:ext cx="5744684" cy="352800"/>
        </a:xfrm>
        <a:prstGeom prst="rect">
          <a:avLst/>
        </a:prstGeom>
        <a:solidFill>
          <a:schemeClr val="lt1">
            <a:alpha val="90000"/>
            <a:hueOff val="0"/>
            <a:satOff val="0"/>
            <a:lumOff val="0"/>
            <a:alphaOff val="0"/>
          </a:schemeClr>
        </a:solidFill>
        <a:ln w="6350" cap="flat" cmpd="sng" algn="ctr">
          <a:solidFill>
            <a:schemeClr val="accent5">
              <a:hueOff val="-4505695"/>
              <a:satOff val="-11613"/>
              <a:lumOff val="-7843"/>
              <a:alphaOff val="0"/>
            </a:schemeClr>
          </a:solidFill>
          <a:prstDash val="solid"/>
          <a:miter lim="800000"/>
        </a:ln>
        <a:effectLst/>
      </dsp:spPr>
      <dsp:style>
        <a:lnRef idx="1">
          <a:scrgbClr r="0" g="0" b="0"/>
        </a:lnRef>
        <a:fillRef idx="1">
          <a:scrgbClr r="0" g="0" b="0"/>
        </a:fillRef>
        <a:effectRef idx="0">
          <a:scrgbClr r="0" g="0" b="0"/>
        </a:effectRef>
        <a:fontRef idx="minor"/>
      </dsp:style>
    </dsp:sp>
    <dsp:sp modelId="{1BACCD07-856A-44C1-B145-74E9928463BD}">
      <dsp:nvSpPr>
        <dsp:cNvPr id="0" name=""/>
        <dsp:cNvSpPr/>
      </dsp:nvSpPr>
      <dsp:spPr>
        <a:xfrm>
          <a:off x="287234" y="2718457"/>
          <a:ext cx="4021279" cy="413280"/>
        </a:xfrm>
        <a:prstGeom prst="roundRect">
          <a:avLst/>
        </a:prstGeom>
        <a:gradFill rotWithShape="0">
          <a:gsLst>
            <a:gs pos="0">
              <a:schemeClr val="accent5">
                <a:hueOff val="-4505695"/>
                <a:satOff val="-11613"/>
                <a:lumOff val="-7843"/>
                <a:alphaOff val="0"/>
                <a:satMod val="103000"/>
                <a:lumMod val="102000"/>
                <a:tint val="94000"/>
              </a:schemeClr>
            </a:gs>
            <a:gs pos="50000">
              <a:schemeClr val="accent5">
                <a:hueOff val="-4505695"/>
                <a:satOff val="-11613"/>
                <a:lumOff val="-7843"/>
                <a:alphaOff val="0"/>
                <a:satMod val="110000"/>
                <a:lumMod val="100000"/>
                <a:shade val="100000"/>
              </a:schemeClr>
            </a:gs>
            <a:gs pos="100000">
              <a:schemeClr val="accent5">
                <a:hueOff val="-4505695"/>
                <a:satOff val="-11613"/>
                <a:lumOff val="-784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995" tIns="0" rIns="151995" bIns="0" numCol="1" spcCol="1270" anchor="ctr" anchorCtr="0">
          <a:noAutofit/>
        </a:bodyPr>
        <a:lstStyle/>
        <a:p>
          <a:pPr marL="0" lvl="0" indent="0" algn="l" defTabSz="622300">
            <a:lnSpc>
              <a:spcPct val="90000"/>
            </a:lnSpc>
            <a:spcBef>
              <a:spcPct val="0"/>
            </a:spcBef>
            <a:spcAft>
              <a:spcPct val="35000"/>
            </a:spcAft>
            <a:buNone/>
          </a:pPr>
          <a:r>
            <a:rPr lang="en-GB" sz="1400" kern="1200" dirty="0"/>
            <a:t>Housing and rental costs vs wages</a:t>
          </a:r>
          <a:endParaRPr lang="en-US" sz="1400" kern="1200" dirty="0"/>
        </a:p>
      </dsp:txBody>
      <dsp:txXfrm>
        <a:off x="307409" y="2738632"/>
        <a:ext cx="3980929" cy="372930"/>
      </dsp:txXfrm>
    </dsp:sp>
    <dsp:sp modelId="{FFB7C0CA-EDB6-4BE8-B19F-6136A22E3540}">
      <dsp:nvSpPr>
        <dsp:cNvPr id="0" name=""/>
        <dsp:cNvSpPr/>
      </dsp:nvSpPr>
      <dsp:spPr>
        <a:xfrm>
          <a:off x="0" y="3560138"/>
          <a:ext cx="5744684" cy="352800"/>
        </a:xfrm>
        <a:prstGeom prst="rect">
          <a:avLst/>
        </a:prstGeom>
        <a:solidFill>
          <a:schemeClr val="lt1">
            <a:alpha val="90000"/>
            <a:hueOff val="0"/>
            <a:satOff val="0"/>
            <a:lumOff val="0"/>
            <a:alphaOff val="0"/>
          </a:schemeClr>
        </a:solidFill>
        <a:ln w="6350" cap="flat" cmpd="sng" algn="ctr">
          <a:solidFill>
            <a:schemeClr val="accent5">
              <a:hueOff val="-5632119"/>
              <a:satOff val="-14516"/>
              <a:lumOff val="-9804"/>
              <a:alphaOff val="0"/>
            </a:schemeClr>
          </a:solidFill>
          <a:prstDash val="solid"/>
          <a:miter lim="800000"/>
        </a:ln>
        <a:effectLst/>
      </dsp:spPr>
      <dsp:style>
        <a:lnRef idx="1">
          <a:scrgbClr r="0" g="0" b="0"/>
        </a:lnRef>
        <a:fillRef idx="1">
          <a:scrgbClr r="0" g="0" b="0"/>
        </a:fillRef>
        <a:effectRef idx="0">
          <a:scrgbClr r="0" g="0" b="0"/>
        </a:effectRef>
        <a:fontRef idx="minor"/>
      </dsp:style>
    </dsp:sp>
    <dsp:sp modelId="{A3698724-4770-418E-AAB2-2966026E6478}">
      <dsp:nvSpPr>
        <dsp:cNvPr id="0" name=""/>
        <dsp:cNvSpPr/>
      </dsp:nvSpPr>
      <dsp:spPr>
        <a:xfrm>
          <a:off x="287234" y="3353498"/>
          <a:ext cx="4021279" cy="413280"/>
        </a:xfrm>
        <a:prstGeom prst="roundRect">
          <a:avLst/>
        </a:prstGeom>
        <a:gradFill rotWithShape="0">
          <a:gsLst>
            <a:gs pos="0">
              <a:schemeClr val="accent5">
                <a:hueOff val="-5632119"/>
                <a:satOff val="-14516"/>
                <a:lumOff val="-9804"/>
                <a:alphaOff val="0"/>
                <a:satMod val="103000"/>
                <a:lumMod val="102000"/>
                <a:tint val="94000"/>
              </a:schemeClr>
            </a:gs>
            <a:gs pos="50000">
              <a:schemeClr val="accent5">
                <a:hueOff val="-5632119"/>
                <a:satOff val="-14516"/>
                <a:lumOff val="-9804"/>
                <a:alphaOff val="0"/>
                <a:satMod val="110000"/>
                <a:lumMod val="100000"/>
                <a:shade val="100000"/>
              </a:schemeClr>
            </a:gs>
            <a:gs pos="100000">
              <a:schemeClr val="accent5">
                <a:hueOff val="-5632119"/>
                <a:satOff val="-14516"/>
                <a:lumOff val="-980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995" tIns="0" rIns="151995" bIns="0" numCol="1" spcCol="1270" anchor="ctr" anchorCtr="0">
          <a:noAutofit/>
        </a:bodyPr>
        <a:lstStyle/>
        <a:p>
          <a:pPr marL="0" lvl="0" indent="0" algn="l" defTabSz="622300">
            <a:lnSpc>
              <a:spcPct val="90000"/>
            </a:lnSpc>
            <a:spcBef>
              <a:spcPct val="0"/>
            </a:spcBef>
            <a:spcAft>
              <a:spcPct val="35000"/>
            </a:spcAft>
            <a:buNone/>
          </a:pPr>
          <a:r>
            <a:rPr lang="en-GB" sz="1400" kern="1200"/>
            <a:t>Availability of Skilled work</a:t>
          </a:r>
          <a:endParaRPr lang="en-US" sz="1400" kern="1200"/>
        </a:p>
      </dsp:txBody>
      <dsp:txXfrm>
        <a:off x="307409" y="3373673"/>
        <a:ext cx="3980929" cy="372930"/>
      </dsp:txXfrm>
    </dsp:sp>
    <dsp:sp modelId="{0D22B1EA-C8A6-464C-8300-9C7D680E90BC}">
      <dsp:nvSpPr>
        <dsp:cNvPr id="0" name=""/>
        <dsp:cNvSpPr/>
      </dsp:nvSpPr>
      <dsp:spPr>
        <a:xfrm>
          <a:off x="0" y="4195178"/>
          <a:ext cx="5744684" cy="352800"/>
        </a:xfrm>
        <a:prstGeom prst="rect">
          <a:avLst/>
        </a:prstGeom>
        <a:solidFill>
          <a:schemeClr val="lt1">
            <a:alpha val="90000"/>
            <a:hueOff val="0"/>
            <a:satOff val="0"/>
            <a:lumOff val="0"/>
            <a:alphaOff val="0"/>
          </a:schemeClr>
        </a:solid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1">
          <a:scrgbClr r="0" g="0" b="0"/>
        </a:fillRef>
        <a:effectRef idx="0">
          <a:scrgbClr r="0" g="0" b="0"/>
        </a:effectRef>
        <a:fontRef idx="minor"/>
      </dsp:style>
    </dsp:sp>
    <dsp:sp modelId="{9AF7591A-6BA4-4FA9-8394-3BAC8E4E7E8D}">
      <dsp:nvSpPr>
        <dsp:cNvPr id="0" name=""/>
        <dsp:cNvSpPr/>
      </dsp:nvSpPr>
      <dsp:spPr>
        <a:xfrm>
          <a:off x="287234" y="3988537"/>
          <a:ext cx="4021279" cy="413280"/>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995" tIns="0" rIns="151995" bIns="0" numCol="1" spcCol="1270" anchor="ctr" anchorCtr="0">
          <a:noAutofit/>
        </a:bodyPr>
        <a:lstStyle/>
        <a:p>
          <a:pPr marL="0" lvl="0" indent="0" algn="l" defTabSz="622300">
            <a:lnSpc>
              <a:spcPct val="90000"/>
            </a:lnSpc>
            <a:spcBef>
              <a:spcPct val="0"/>
            </a:spcBef>
            <a:spcAft>
              <a:spcPct val="35000"/>
            </a:spcAft>
            <a:buNone/>
          </a:pPr>
          <a:r>
            <a:rPr lang="en-GB" sz="1400" kern="1200"/>
            <a:t>Areas of deprivation vs economic output</a:t>
          </a:r>
          <a:endParaRPr lang="en-US" sz="1400" kern="1200"/>
        </a:p>
      </dsp:txBody>
      <dsp:txXfrm>
        <a:off x="307409" y="4008712"/>
        <a:ext cx="3980929" cy="3729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D41FD7-B487-42F7-9010-3CBE322E2578}">
      <dsp:nvSpPr>
        <dsp:cNvPr id="0" name=""/>
        <dsp:cNvSpPr/>
      </dsp:nvSpPr>
      <dsp:spPr>
        <a:xfrm>
          <a:off x="375047" y="1312776"/>
          <a:ext cx="610664" cy="610664"/>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B3C588-9C44-4D11-879C-4D91455ED4A0}">
      <dsp:nvSpPr>
        <dsp:cNvPr id="0" name=""/>
        <dsp:cNvSpPr/>
      </dsp:nvSpPr>
      <dsp:spPr>
        <a:xfrm>
          <a:off x="1863" y="2175008"/>
          <a:ext cx="1357031" cy="705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bid requirements -plans had to be transformational, sustainable and financially viable.</a:t>
          </a:r>
          <a:endParaRPr lang="en-US" sz="1100" kern="1200"/>
        </a:p>
      </dsp:txBody>
      <dsp:txXfrm>
        <a:off x="1863" y="2175008"/>
        <a:ext cx="1357031" cy="705020"/>
      </dsp:txXfrm>
    </dsp:sp>
    <dsp:sp modelId="{C6D51E25-EFF1-4AE1-9591-17650F843E78}">
      <dsp:nvSpPr>
        <dsp:cNvPr id="0" name=""/>
        <dsp:cNvSpPr/>
      </dsp:nvSpPr>
      <dsp:spPr>
        <a:xfrm>
          <a:off x="1969559" y="1312776"/>
          <a:ext cx="610664" cy="610664"/>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97EC6AB-2BEB-4E2F-B8B3-6583AC41A523}">
      <dsp:nvSpPr>
        <dsp:cNvPr id="0" name=""/>
        <dsp:cNvSpPr/>
      </dsp:nvSpPr>
      <dsp:spPr>
        <a:xfrm>
          <a:off x="1596375" y="2175008"/>
          <a:ext cx="1357031" cy="705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dirty="0"/>
            <a:t>The Alex building’s primary use has been as a cinema for 70 + years.</a:t>
          </a:r>
          <a:endParaRPr lang="en-US" sz="1100" kern="1200" dirty="0"/>
        </a:p>
      </dsp:txBody>
      <dsp:txXfrm>
        <a:off x="1596375" y="2175008"/>
        <a:ext cx="1357031" cy="705020"/>
      </dsp:txXfrm>
    </dsp:sp>
    <dsp:sp modelId="{9506A6E5-D02F-416F-9F87-4ABD216AD562}">
      <dsp:nvSpPr>
        <dsp:cNvPr id="0" name=""/>
        <dsp:cNvSpPr/>
      </dsp:nvSpPr>
      <dsp:spPr>
        <a:xfrm>
          <a:off x="3564070" y="1312776"/>
          <a:ext cx="610664" cy="610664"/>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6EA46C-7998-4C25-A451-C4C979661953}">
      <dsp:nvSpPr>
        <dsp:cNvPr id="0" name=""/>
        <dsp:cNvSpPr/>
      </dsp:nvSpPr>
      <dsp:spPr>
        <a:xfrm>
          <a:off x="3190887" y="2175008"/>
          <a:ext cx="1357031" cy="705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dirty="0"/>
            <a:t>Current leaseholder of The Alex (Scott Cinema)  </a:t>
          </a:r>
          <a:endParaRPr lang="en-US" sz="1100" kern="1200" dirty="0"/>
        </a:p>
      </dsp:txBody>
      <dsp:txXfrm>
        <a:off x="3190887" y="2175008"/>
        <a:ext cx="1357031" cy="705020"/>
      </dsp:txXfrm>
    </dsp:sp>
    <dsp:sp modelId="{BC31F7DE-D14A-4C06-9DD2-9D299FFAB1BC}">
      <dsp:nvSpPr>
        <dsp:cNvPr id="0" name=""/>
        <dsp:cNvSpPr/>
      </dsp:nvSpPr>
      <dsp:spPr>
        <a:xfrm>
          <a:off x="5158582" y="1312776"/>
          <a:ext cx="610664" cy="610664"/>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A40CE37-6229-468F-8CC5-9AACAFF5A76D}">
      <dsp:nvSpPr>
        <dsp:cNvPr id="0" name=""/>
        <dsp:cNvSpPr/>
      </dsp:nvSpPr>
      <dsp:spPr>
        <a:xfrm>
          <a:off x="4785398" y="2175008"/>
          <a:ext cx="1357031" cy="705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Without the Future High Street Funding, we would be unable to provide a larger range of activities and cultural experiences to draw people in. </a:t>
          </a:r>
          <a:endParaRPr lang="en-US" sz="1100" kern="1200"/>
        </a:p>
      </dsp:txBody>
      <dsp:txXfrm>
        <a:off x="4785398" y="2175008"/>
        <a:ext cx="1357031" cy="705020"/>
      </dsp:txXfrm>
    </dsp:sp>
    <dsp:sp modelId="{092BBB40-A910-4F21-95DB-88CEBCFF9550}">
      <dsp:nvSpPr>
        <dsp:cNvPr id="0" name=""/>
        <dsp:cNvSpPr/>
      </dsp:nvSpPr>
      <dsp:spPr>
        <a:xfrm>
          <a:off x="6753094" y="1312776"/>
          <a:ext cx="610664" cy="610664"/>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987C394-6697-4478-BFB7-794A8BB13897}">
      <dsp:nvSpPr>
        <dsp:cNvPr id="0" name=""/>
        <dsp:cNvSpPr/>
      </dsp:nvSpPr>
      <dsp:spPr>
        <a:xfrm>
          <a:off x="6379910" y="2175008"/>
          <a:ext cx="1357031" cy="705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To maintain the market town status we need to create more economic activity through modernisation and vibrancy to attract greater footfall and spend</a:t>
          </a:r>
          <a:endParaRPr lang="en-US" sz="1100" kern="1200"/>
        </a:p>
      </dsp:txBody>
      <dsp:txXfrm>
        <a:off x="6379910" y="2175008"/>
        <a:ext cx="1357031" cy="705020"/>
      </dsp:txXfrm>
    </dsp:sp>
    <dsp:sp modelId="{56B25136-64D9-486B-AC19-DB22CB065ED6}">
      <dsp:nvSpPr>
        <dsp:cNvPr id="0" name=""/>
        <dsp:cNvSpPr/>
      </dsp:nvSpPr>
      <dsp:spPr>
        <a:xfrm>
          <a:off x="8347605" y="1312776"/>
          <a:ext cx="610664" cy="610664"/>
        </a:xfrm>
        <a:prstGeom prst="rect">
          <a:avLst/>
        </a:prstGeom>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7FBEA72-F8BF-446B-8AE5-C071D8E76820}">
      <dsp:nvSpPr>
        <dsp:cNvPr id="0" name=""/>
        <dsp:cNvSpPr/>
      </dsp:nvSpPr>
      <dsp:spPr>
        <a:xfrm>
          <a:off x="7974422" y="2175008"/>
          <a:ext cx="1357031" cy="705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dirty="0"/>
            <a:t>The £9 million funding award announced in May 2021 was based on the plans approved by the council.  </a:t>
          </a:r>
          <a:endParaRPr lang="en-US" sz="1100" kern="1200" dirty="0"/>
        </a:p>
      </dsp:txBody>
      <dsp:txXfrm>
        <a:off x="7974422" y="2175008"/>
        <a:ext cx="1357031" cy="705020"/>
      </dsp:txXfrm>
    </dsp:sp>
    <dsp:sp modelId="{32CEDE69-EA7C-47C9-896B-8A3E93F703D5}">
      <dsp:nvSpPr>
        <dsp:cNvPr id="0" name=""/>
        <dsp:cNvSpPr/>
      </dsp:nvSpPr>
      <dsp:spPr>
        <a:xfrm>
          <a:off x="9942117" y="1312776"/>
          <a:ext cx="610664" cy="610664"/>
        </a:xfrm>
        <a:prstGeom prst="rect">
          <a:avLst/>
        </a:prstGeom>
        <a:blipFill>
          <a:blip xmlns:r="http://schemas.openxmlformats.org/officeDocument/2006/relationships"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FB06AEC-8C48-4CD0-951A-9F4331E77298}">
      <dsp:nvSpPr>
        <dsp:cNvPr id="0" name=""/>
        <dsp:cNvSpPr/>
      </dsp:nvSpPr>
      <dsp:spPr>
        <a:xfrm>
          <a:off x="9568934" y="2175008"/>
          <a:ext cx="1357031" cy="705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dirty="0"/>
            <a:t>A range of stakeholders  from Teignbridge and further afield are working with the Council on the implementation of the plans. </a:t>
          </a:r>
          <a:endParaRPr lang="en-US" sz="1100" kern="1200" dirty="0"/>
        </a:p>
      </dsp:txBody>
      <dsp:txXfrm>
        <a:off x="9568934" y="2175008"/>
        <a:ext cx="1357031" cy="70502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6CA12A9-C19B-4B4A-9A9B-8B416DB7F068}" type="datetimeFigureOut">
              <a:rPr lang="en-GB" smtClean="0"/>
              <a:t>02/02/23</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8587C4-70F4-4E33-8AB8-35B0957CFB44}" type="slidenum">
              <a:rPr lang="en-GB" smtClean="0"/>
              <a:t>‹#›</a:t>
            </a:fld>
            <a:endParaRPr lang="en-GB"/>
          </a:p>
        </p:txBody>
      </p:sp>
    </p:spTree>
    <p:extLst>
      <p:ext uri="{BB962C8B-B14F-4D97-AF65-F5344CB8AC3E}">
        <p14:creationId xmlns:p14="http://schemas.microsoft.com/office/powerpoint/2010/main" val="5971271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754E78-768B-4427-89C8-4D9A51F935CC}" type="datetimeFigureOut">
              <a:rPr lang="en-GB" smtClean="0"/>
              <a:t>02/02/23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8672EF-07C2-4B4A-B565-28137A6B9BE9}" type="slidenum">
              <a:rPr lang="en-GB" smtClean="0"/>
              <a:t>‹#›</a:t>
            </a:fld>
            <a:endParaRPr lang="en-GB"/>
          </a:p>
        </p:txBody>
      </p:sp>
    </p:spTree>
    <p:extLst>
      <p:ext uri="{BB962C8B-B14F-4D97-AF65-F5344CB8AC3E}">
        <p14:creationId xmlns:p14="http://schemas.microsoft.com/office/powerpoint/2010/main" val="3105503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LT</a:t>
            </a:r>
          </a:p>
        </p:txBody>
      </p:sp>
      <p:sp>
        <p:nvSpPr>
          <p:cNvPr id="4" name="Slide Number Placeholder 3"/>
          <p:cNvSpPr>
            <a:spLocks noGrp="1"/>
          </p:cNvSpPr>
          <p:nvPr>
            <p:ph type="sldNum" sz="quarter" idx="10"/>
          </p:nvPr>
        </p:nvSpPr>
        <p:spPr/>
        <p:txBody>
          <a:bodyPr/>
          <a:lstStyle/>
          <a:p>
            <a:fld id="{778672EF-07C2-4B4A-B565-28137A6B9BE9}" type="slidenum">
              <a:rPr lang="en-GB" smtClean="0"/>
              <a:t>2</a:t>
            </a:fld>
            <a:endParaRPr lang="en-GB"/>
          </a:p>
        </p:txBody>
      </p:sp>
    </p:spTree>
    <p:extLst>
      <p:ext uri="{BB962C8B-B14F-4D97-AF65-F5344CB8AC3E}">
        <p14:creationId xmlns:p14="http://schemas.microsoft.com/office/powerpoint/2010/main" val="3344157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LT</a:t>
            </a:r>
          </a:p>
        </p:txBody>
      </p:sp>
      <p:sp>
        <p:nvSpPr>
          <p:cNvPr id="4" name="Slide Number Placeholder 3"/>
          <p:cNvSpPr>
            <a:spLocks noGrp="1"/>
          </p:cNvSpPr>
          <p:nvPr>
            <p:ph type="sldNum" sz="quarter" idx="10"/>
          </p:nvPr>
        </p:nvSpPr>
        <p:spPr/>
        <p:txBody>
          <a:bodyPr/>
          <a:lstStyle/>
          <a:p>
            <a:fld id="{778672EF-07C2-4B4A-B565-28137A6B9BE9}" type="slidenum">
              <a:rPr lang="en-GB" smtClean="0"/>
              <a:t>3</a:t>
            </a:fld>
            <a:endParaRPr lang="en-GB"/>
          </a:p>
        </p:txBody>
      </p:sp>
    </p:spTree>
    <p:extLst>
      <p:ext uri="{BB962C8B-B14F-4D97-AF65-F5344CB8AC3E}">
        <p14:creationId xmlns:p14="http://schemas.microsoft.com/office/powerpoint/2010/main" val="2867339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LT</a:t>
            </a:r>
          </a:p>
        </p:txBody>
      </p:sp>
      <p:sp>
        <p:nvSpPr>
          <p:cNvPr id="4" name="Slide Number Placeholder 3"/>
          <p:cNvSpPr>
            <a:spLocks noGrp="1"/>
          </p:cNvSpPr>
          <p:nvPr>
            <p:ph type="sldNum" sz="quarter" idx="10"/>
          </p:nvPr>
        </p:nvSpPr>
        <p:spPr/>
        <p:txBody>
          <a:bodyPr/>
          <a:lstStyle/>
          <a:p>
            <a:fld id="{778672EF-07C2-4B4A-B565-28137A6B9BE9}" type="slidenum">
              <a:rPr lang="en-GB" smtClean="0"/>
              <a:t>4</a:t>
            </a:fld>
            <a:endParaRPr lang="en-GB"/>
          </a:p>
        </p:txBody>
      </p:sp>
    </p:spTree>
    <p:extLst>
      <p:ext uri="{BB962C8B-B14F-4D97-AF65-F5344CB8AC3E}">
        <p14:creationId xmlns:p14="http://schemas.microsoft.com/office/powerpoint/2010/main" val="2455545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FP</a:t>
            </a:r>
          </a:p>
        </p:txBody>
      </p:sp>
      <p:sp>
        <p:nvSpPr>
          <p:cNvPr id="4" name="Slide Number Placeholder 3"/>
          <p:cNvSpPr>
            <a:spLocks noGrp="1"/>
          </p:cNvSpPr>
          <p:nvPr>
            <p:ph type="sldNum" sz="quarter" idx="10"/>
          </p:nvPr>
        </p:nvSpPr>
        <p:spPr/>
        <p:txBody>
          <a:bodyPr/>
          <a:lstStyle/>
          <a:p>
            <a:fld id="{778672EF-07C2-4B4A-B565-28137A6B9BE9}" type="slidenum">
              <a:rPr lang="en-GB" smtClean="0"/>
              <a:t>5</a:t>
            </a:fld>
            <a:endParaRPr lang="en-GB"/>
          </a:p>
        </p:txBody>
      </p:sp>
    </p:spTree>
    <p:extLst>
      <p:ext uri="{BB962C8B-B14F-4D97-AF65-F5344CB8AC3E}">
        <p14:creationId xmlns:p14="http://schemas.microsoft.com/office/powerpoint/2010/main" val="2640820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8672EF-07C2-4B4A-B565-28137A6B9BE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94549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LT</a:t>
            </a:r>
          </a:p>
        </p:txBody>
      </p:sp>
      <p:sp>
        <p:nvSpPr>
          <p:cNvPr id="4" name="Slide Number Placeholder 3"/>
          <p:cNvSpPr>
            <a:spLocks noGrp="1"/>
          </p:cNvSpPr>
          <p:nvPr>
            <p:ph type="sldNum" sz="quarter" idx="10"/>
          </p:nvPr>
        </p:nvSpPr>
        <p:spPr/>
        <p:txBody>
          <a:bodyPr/>
          <a:lstStyle/>
          <a:p>
            <a:fld id="{778672EF-07C2-4B4A-B565-28137A6B9BE9}" type="slidenum">
              <a:rPr lang="en-GB" smtClean="0"/>
              <a:t>7</a:t>
            </a:fld>
            <a:endParaRPr lang="en-GB"/>
          </a:p>
        </p:txBody>
      </p:sp>
    </p:spTree>
    <p:extLst>
      <p:ext uri="{BB962C8B-B14F-4D97-AF65-F5344CB8AC3E}">
        <p14:creationId xmlns:p14="http://schemas.microsoft.com/office/powerpoint/2010/main" val="3226176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8554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61518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36799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724544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852259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22769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1325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69329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45028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646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43846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49323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00544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80562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14082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3.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492231016"/>
      </p:ext>
    </p:extLst>
  </p:cSld>
  <p:clrMap bg1="lt1" tx1="dk1" bg2="lt2" tx2="dk2" accent1="accent1" accent2="accent2" accent3="accent3" accent4="accent4" accent5="accent5" accent6="accent6" hlink="hlink" folHlink="folHlink"/>
  <p:sldLayoutIdLst>
    <p:sldLayoutId id="2147483651" r:id="rId1"/>
    <p:sldLayoutId id="214748364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2/2/2023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pic>
        <p:nvPicPr>
          <p:cNvPr id="7" name="Picture 6">
            <a:extLst>
              <a:ext uri="{FF2B5EF4-FFF2-40B4-BE49-F238E27FC236}">
                <a16:creationId xmlns:a16="http://schemas.microsoft.com/office/drawing/2014/main" id="{2D98E5A4-11F4-4870-9ABE-5DDD136CDEBD}"/>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12068985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062217168"/>
      </p:ext>
    </p:extLst>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hyperlink" Target="https://www.nomisweb.co.uk/reports/lmp/la/1946157363/report.aspx"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hyperlink" Target="https://www.devonomics.info/" TargetMode="Externa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jpeg"/><Relationship Id="rId7"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70873" y="2315191"/>
            <a:ext cx="10515600" cy="806304"/>
          </a:xfrm>
          <a:prstGeom prst="rect">
            <a:avLst/>
          </a:prstGeom>
        </p:spPr>
        <p:txBody>
          <a:bodyPr/>
          <a:lstStyle/>
          <a:p>
            <a:pPr lvl="0">
              <a:lnSpc>
                <a:spcPct val="100000"/>
              </a:lnSpc>
              <a:spcBef>
                <a:spcPts val="0"/>
              </a:spcBef>
            </a:pPr>
            <a:r>
              <a:rPr lang="en-GB" sz="4800" b="1" dirty="0">
                <a:solidFill>
                  <a:prstClr val="white"/>
                </a:solidFill>
                <a:latin typeface="Calibri" panose="020F0502020204030204"/>
                <a:ea typeface="+mn-ea"/>
                <a:cs typeface="+mn-cs"/>
              </a:rPr>
              <a:t>Economy Update</a:t>
            </a:r>
          </a:p>
        </p:txBody>
      </p:sp>
      <p:sp>
        <p:nvSpPr>
          <p:cNvPr id="6" name="TextBox 5"/>
          <p:cNvSpPr txBox="1"/>
          <p:nvPr/>
        </p:nvSpPr>
        <p:spPr>
          <a:xfrm>
            <a:off x="970873" y="3310591"/>
            <a:ext cx="4417941"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alibri" panose="020F0502020204030204"/>
                <a:ea typeface="+mn-ea"/>
                <a:cs typeface="+mn-cs"/>
              </a:rPr>
              <a:t>Overview and Scrutiny 2 </a:t>
            </a:r>
          </a:p>
        </p:txBody>
      </p:sp>
      <p:sp>
        <p:nvSpPr>
          <p:cNvPr id="7" name="TextBox 6"/>
          <p:cNvSpPr txBox="1"/>
          <p:nvPr/>
        </p:nvSpPr>
        <p:spPr>
          <a:xfrm>
            <a:off x="1027982" y="5131053"/>
            <a:ext cx="1835887"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white"/>
                </a:solidFill>
                <a:effectLst/>
                <a:uLnTx/>
                <a:uFillTx/>
                <a:latin typeface="Calibri Light" panose="020F0302020204030204"/>
                <a:ea typeface="+mn-ea"/>
                <a:cs typeface="+mn-cs"/>
              </a:rPr>
              <a:t>Cllr Nina Jeffries</a:t>
            </a:r>
          </a:p>
        </p:txBody>
      </p:sp>
      <p:sp>
        <p:nvSpPr>
          <p:cNvPr id="8" name="TextBox 7"/>
          <p:cNvSpPr txBox="1"/>
          <p:nvPr/>
        </p:nvSpPr>
        <p:spPr>
          <a:xfrm>
            <a:off x="1027982" y="5509245"/>
            <a:ext cx="757900"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prstClr val="white"/>
                </a:solidFill>
                <a:latin typeface="Calibri Light" panose="020F0302020204030204"/>
              </a:rPr>
              <a:t>Feb 2022</a:t>
            </a:r>
            <a:endParaRPr kumimoji="0" lang="en-GB" sz="1200" b="0" i="0" u="none" strike="noStrike" kern="1200" cap="none" spc="0" normalizeH="0" baseline="0" noProof="0" dirty="0">
              <a:ln>
                <a:noFill/>
              </a:ln>
              <a:solidFill>
                <a:prstClr val="white"/>
              </a:solidFill>
              <a:effectLst/>
              <a:uLnTx/>
              <a:uFillTx/>
              <a:latin typeface="Calibri Light" panose="020F0302020204030204"/>
              <a:ea typeface="+mn-ea"/>
              <a:cs typeface="+mn-cs"/>
            </a:endParaRPr>
          </a:p>
        </p:txBody>
      </p:sp>
    </p:spTree>
    <p:extLst>
      <p:ext uri="{BB962C8B-B14F-4D97-AF65-F5344CB8AC3E}">
        <p14:creationId xmlns:p14="http://schemas.microsoft.com/office/powerpoint/2010/main" val="204093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Rectangle 3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idx="4294967295"/>
          </p:nvPr>
        </p:nvSpPr>
        <p:spPr>
          <a:xfrm>
            <a:off x="466722" y="586855"/>
            <a:ext cx="3201366" cy="3387497"/>
          </a:xfrm>
          <a:prstGeom prst="rect">
            <a:avLst/>
          </a:prstGeom>
        </p:spPr>
        <p:txBody>
          <a:bodyPr vert="horz" lIns="91440" tIns="45720" rIns="91440" bIns="45720" rtlCol="0" anchor="b">
            <a:normAutofit/>
          </a:bodyPr>
          <a:lstStyle/>
          <a:p>
            <a:pPr lvl="0" algn="r"/>
            <a:r>
              <a:rPr lang="en-US" sz="4000" b="1" kern="1200" dirty="0">
                <a:solidFill>
                  <a:srgbClr val="FFFFFF"/>
                </a:solidFill>
                <a:latin typeface="+mj-lt"/>
                <a:ea typeface="+mj-ea"/>
                <a:cs typeface="+mj-cs"/>
              </a:rPr>
              <a:t>Economic snapshot</a:t>
            </a:r>
          </a:p>
        </p:txBody>
      </p:sp>
      <p:sp>
        <p:nvSpPr>
          <p:cNvPr id="4" name="TextBox 3"/>
          <p:cNvSpPr txBox="1"/>
          <p:nvPr/>
        </p:nvSpPr>
        <p:spPr>
          <a:xfrm>
            <a:off x="4810259" y="649480"/>
            <a:ext cx="6555347" cy="5546047"/>
          </a:xfrm>
          <a:prstGeom prst="rect">
            <a:avLst/>
          </a:prstGeom>
        </p:spPr>
        <p:txBody>
          <a:bodyPr vert="horz" lIns="91440" tIns="45720" rIns="91440" bIns="45720" rtlCol="0" anchor="ctr">
            <a:normAutofit/>
          </a:bodyPr>
          <a:lstStyle/>
          <a:p>
            <a:pPr marL="342900" lvl="0" indent="-228600">
              <a:lnSpc>
                <a:spcPct val="90000"/>
              </a:lnSpc>
              <a:spcAft>
                <a:spcPts val="600"/>
              </a:spcAft>
              <a:buFont typeface="Arial" panose="020B0604020202020204" pitchFamily="34" charset="0"/>
              <a:buChar char="•"/>
            </a:pPr>
            <a:endParaRPr lang="en-US" sz="1900" dirty="0"/>
          </a:p>
          <a:p>
            <a:pPr marL="342900" indent="-228600">
              <a:lnSpc>
                <a:spcPct val="90000"/>
              </a:lnSpc>
              <a:spcAft>
                <a:spcPts val="600"/>
              </a:spcAft>
              <a:buFont typeface="Arial" panose="020B0604020202020204" pitchFamily="34" charset="0"/>
              <a:buChar char="•"/>
            </a:pPr>
            <a:r>
              <a:rPr lang="en-US" sz="1900" b="1" dirty="0"/>
              <a:t>Average weekly pay for full time workers is lower £531 compared to £642 national average, with job density being slightly lower at 0.83 compared to NA of 0.86</a:t>
            </a:r>
            <a:endParaRPr lang="en-US" sz="1900" dirty="0">
              <a:effectLst/>
            </a:endParaRPr>
          </a:p>
          <a:p>
            <a:pPr marL="342900" lvl="0" indent="-228600">
              <a:lnSpc>
                <a:spcPct val="90000"/>
              </a:lnSpc>
              <a:spcAft>
                <a:spcPts val="600"/>
              </a:spcAft>
              <a:buFont typeface="Arial" panose="020B0604020202020204" pitchFamily="34" charset="0"/>
              <a:buChar char="•"/>
            </a:pPr>
            <a:r>
              <a:rPr lang="en-US" sz="1900" dirty="0"/>
              <a:t>Sectors with the highest employees </a:t>
            </a:r>
            <a:r>
              <a:rPr lang="en-US" sz="1900" dirty="0" err="1"/>
              <a:t>remain,retail</a:t>
            </a:r>
            <a:r>
              <a:rPr lang="en-US" sz="1900" dirty="0"/>
              <a:t>, accommodation and social industries.</a:t>
            </a:r>
          </a:p>
          <a:p>
            <a:pPr marL="342900" lvl="0" indent="-228600">
              <a:lnSpc>
                <a:spcPct val="90000"/>
              </a:lnSpc>
              <a:spcAft>
                <a:spcPts val="600"/>
              </a:spcAft>
              <a:buFont typeface="Arial" panose="020B0604020202020204" pitchFamily="34" charset="0"/>
              <a:buChar char="•"/>
            </a:pPr>
            <a:r>
              <a:rPr lang="en-US" sz="1900" dirty="0"/>
              <a:t>Our largest business sectors remain micro businesses – those who employ 0 -9 people.</a:t>
            </a:r>
          </a:p>
          <a:p>
            <a:pPr marL="114300">
              <a:lnSpc>
                <a:spcPct val="90000"/>
              </a:lnSpc>
              <a:spcAft>
                <a:spcPts val="600"/>
              </a:spcAft>
            </a:pPr>
            <a:endParaRPr lang="en-US" sz="1900" dirty="0"/>
          </a:p>
        </p:txBody>
      </p:sp>
    </p:spTree>
    <p:extLst>
      <p:ext uri="{BB962C8B-B14F-4D97-AF65-F5344CB8AC3E}">
        <p14:creationId xmlns:p14="http://schemas.microsoft.com/office/powerpoint/2010/main" val="3238769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Rectangle 3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idx="4294967295"/>
          </p:nvPr>
        </p:nvSpPr>
        <p:spPr>
          <a:xfrm>
            <a:off x="466722" y="586855"/>
            <a:ext cx="3201366" cy="3387497"/>
          </a:xfrm>
          <a:prstGeom prst="rect">
            <a:avLst/>
          </a:prstGeom>
        </p:spPr>
        <p:txBody>
          <a:bodyPr vert="horz" lIns="91440" tIns="45720" rIns="91440" bIns="45720" rtlCol="0" anchor="b">
            <a:normAutofit/>
          </a:bodyPr>
          <a:lstStyle/>
          <a:p>
            <a:pPr lvl="0" algn="r"/>
            <a:r>
              <a:rPr lang="en-US" sz="4000" b="1" kern="1200">
                <a:solidFill>
                  <a:srgbClr val="FFFFFF"/>
                </a:solidFill>
                <a:latin typeface="+mj-lt"/>
                <a:ea typeface="+mj-ea"/>
                <a:cs typeface="+mj-cs"/>
              </a:rPr>
              <a:t>Supporting local business</a:t>
            </a:r>
          </a:p>
        </p:txBody>
      </p:sp>
      <p:sp>
        <p:nvSpPr>
          <p:cNvPr id="4" name="TextBox 3"/>
          <p:cNvSpPr txBox="1"/>
          <p:nvPr/>
        </p:nvSpPr>
        <p:spPr>
          <a:xfrm>
            <a:off x="4810259" y="649480"/>
            <a:ext cx="6555347" cy="5546047"/>
          </a:xfrm>
          <a:prstGeom prst="rect">
            <a:avLst/>
          </a:prstGeom>
        </p:spPr>
        <p:txBody>
          <a:bodyPr vert="horz" lIns="91440" tIns="45720" rIns="91440" bIns="45720" rtlCol="0" anchor="ctr">
            <a:normAutofit/>
          </a:bodyPr>
          <a:lstStyle/>
          <a:p>
            <a:pPr marL="342900" lvl="0" indent="-228600">
              <a:lnSpc>
                <a:spcPct val="90000"/>
              </a:lnSpc>
              <a:spcAft>
                <a:spcPts val="600"/>
              </a:spcAft>
              <a:buFont typeface="Arial" panose="020B0604020202020204" pitchFamily="34" charset="0"/>
              <a:buChar char="•"/>
            </a:pPr>
            <a:endParaRPr lang="en-US" sz="1900" dirty="0"/>
          </a:p>
          <a:p>
            <a:pPr marL="342900" lvl="0" indent="-228600">
              <a:lnSpc>
                <a:spcPct val="90000"/>
              </a:lnSpc>
              <a:spcAft>
                <a:spcPts val="600"/>
              </a:spcAft>
              <a:buFont typeface="Arial" panose="020B0604020202020204" pitchFamily="34" charset="0"/>
              <a:buChar char="•"/>
            </a:pPr>
            <a:r>
              <a:rPr lang="en-US" sz="2400" dirty="0"/>
              <a:t>1.6M UK shared prosperity fund Investment Plan approved</a:t>
            </a:r>
          </a:p>
          <a:p>
            <a:pPr marL="342900" lvl="0" indent="-228600">
              <a:lnSpc>
                <a:spcPct val="90000"/>
              </a:lnSpc>
              <a:spcAft>
                <a:spcPts val="600"/>
              </a:spcAft>
              <a:buFont typeface="Arial" panose="020B0604020202020204" pitchFamily="34" charset="0"/>
              <a:buChar char="•"/>
            </a:pPr>
            <a:r>
              <a:rPr lang="en-US" sz="2400" dirty="0"/>
              <a:t>UKSPF Green Business Grant launches this month  </a:t>
            </a:r>
          </a:p>
          <a:p>
            <a:pPr marL="342900" lvl="0" indent="-228600">
              <a:lnSpc>
                <a:spcPct val="90000"/>
              </a:lnSpc>
              <a:spcAft>
                <a:spcPts val="600"/>
              </a:spcAft>
              <a:buFont typeface="Arial" panose="020B0604020202020204" pitchFamily="34" charset="0"/>
              <a:buChar char="•"/>
            </a:pPr>
            <a:r>
              <a:rPr lang="en-US" sz="2400" dirty="0"/>
              <a:t> Rural England prosperity fund £650k Investment Plan submitted to government, approval awaited</a:t>
            </a:r>
          </a:p>
        </p:txBody>
      </p:sp>
    </p:spTree>
    <p:extLst>
      <p:ext uri="{BB962C8B-B14F-4D97-AF65-F5344CB8AC3E}">
        <p14:creationId xmlns:p14="http://schemas.microsoft.com/office/powerpoint/2010/main" val="1705243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Rectangle 3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idx="4294967295"/>
          </p:nvPr>
        </p:nvSpPr>
        <p:spPr>
          <a:xfrm>
            <a:off x="466722" y="586855"/>
            <a:ext cx="3201366" cy="3387497"/>
          </a:xfrm>
          <a:prstGeom prst="rect">
            <a:avLst/>
          </a:prstGeom>
        </p:spPr>
        <p:txBody>
          <a:bodyPr vert="horz" lIns="91440" tIns="45720" rIns="91440" bIns="45720" rtlCol="0" anchor="b">
            <a:normAutofit/>
          </a:bodyPr>
          <a:lstStyle/>
          <a:p>
            <a:pPr lvl="0" algn="r"/>
            <a:r>
              <a:rPr lang="en-US" sz="4000" b="1" kern="1200" dirty="0">
                <a:solidFill>
                  <a:srgbClr val="FFFFFF"/>
                </a:solidFill>
                <a:latin typeface="+mj-lt"/>
                <a:ea typeface="+mj-ea"/>
                <a:cs typeface="+mj-cs"/>
              </a:rPr>
              <a:t>Economic Development</a:t>
            </a:r>
          </a:p>
        </p:txBody>
      </p:sp>
      <p:sp>
        <p:nvSpPr>
          <p:cNvPr id="4" name="TextBox 3"/>
          <p:cNvSpPr txBox="1"/>
          <p:nvPr/>
        </p:nvSpPr>
        <p:spPr>
          <a:xfrm>
            <a:off x="4810259" y="649480"/>
            <a:ext cx="6555347" cy="5546047"/>
          </a:xfrm>
          <a:prstGeom prst="rect">
            <a:avLst/>
          </a:prstGeom>
        </p:spPr>
        <p:txBody>
          <a:bodyPr vert="horz" lIns="91440" tIns="45720" rIns="91440" bIns="45720" rtlCol="0" anchor="ctr">
            <a:normAutofit/>
          </a:bodyPr>
          <a:lstStyle/>
          <a:p>
            <a:pPr marL="342900" lvl="0" indent="-228600">
              <a:lnSpc>
                <a:spcPct val="90000"/>
              </a:lnSpc>
              <a:spcAft>
                <a:spcPts val="600"/>
              </a:spcAft>
              <a:buFont typeface="Arial" panose="020B0604020202020204" pitchFamily="34" charset="0"/>
              <a:buChar char="•"/>
            </a:pPr>
            <a:endParaRPr lang="en-US" sz="1900" dirty="0"/>
          </a:p>
          <a:p>
            <a:r>
              <a:rPr lang="en-GB" sz="1800" dirty="0">
                <a:solidFill>
                  <a:srgbClr val="1F497D"/>
                </a:solidFill>
                <a:effectLst/>
                <a:latin typeface="Arial" panose="020B0604020202020204" pitchFamily="34" charset="0"/>
                <a:ea typeface="Times New Roman" panose="02020603050405020304" pitchFamily="18" charset="0"/>
                <a:cs typeface="Times New Roman" panose="02020603050405020304" pitchFamily="18" charset="0"/>
              </a:rPr>
              <a:t>This year will see over twenty acres of employment land brought forward in Teignbridge. </a:t>
            </a:r>
          </a:p>
          <a:p>
            <a:r>
              <a:rPr lang="en-GB" sz="1800" dirty="0">
                <a:solidFill>
                  <a:srgbClr val="1F497D"/>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800" dirty="0">
                <a:solidFill>
                  <a:srgbClr val="1F497D"/>
                </a:solidFill>
                <a:effectLst/>
                <a:latin typeface="Arial" panose="020B0604020202020204" pitchFamily="34" charset="0"/>
                <a:ea typeface="Calibri" panose="020F0502020204030204" pitchFamily="34" charset="0"/>
                <a:cs typeface="Arial" panose="020B0604020202020204" pitchFamily="34" charset="0"/>
              </a:rPr>
              <a:t>2023 will see over twenty acres of employment land coming forward in Teignbridge.  Sixteen acres is planned by Commercial Developers, the remaining smaller sites have been purchased by indigenous businesses who are seeking new, bespoke buildings and the opportunity to own the freehold of their workplace.</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266700"/>
            <a:endParaRPr lang="en-GB" sz="1800" dirty="0">
              <a:solidFill>
                <a:srgbClr val="1F497D"/>
              </a:solidFill>
              <a:effectLst/>
              <a:latin typeface="Arial" panose="020B0604020202020204" pitchFamily="34" charset="0"/>
              <a:ea typeface="Times New Roman" panose="02020603050405020304" pitchFamily="18" charset="0"/>
            </a:endParaRPr>
          </a:p>
          <a:p>
            <a:pPr marL="266700"/>
            <a:r>
              <a:rPr lang="en-GB" sz="1800" dirty="0">
                <a:solidFill>
                  <a:srgbClr val="1F497D"/>
                </a:solidFill>
                <a:effectLst/>
                <a:latin typeface="Arial" panose="020B0604020202020204" pitchFamily="34" charset="0"/>
                <a:ea typeface="Times New Roman" panose="02020603050405020304" pitchFamily="18" charset="0"/>
              </a:rPr>
              <a:t>The Economic Development Team are working closely with Developers and Applicants in an effort to find the right location for both.</a:t>
            </a:r>
            <a:endParaRPr lang="en-GB" sz="1800" dirty="0">
              <a:effectLst/>
              <a:latin typeface="Calibri" panose="020F0502020204030204" pitchFamily="34" charset="0"/>
              <a:ea typeface="Times New Roman" panose="02020603050405020304" pitchFamily="18" charset="0"/>
            </a:endParaRPr>
          </a:p>
          <a:p>
            <a:pPr marL="342900" indent="-228600">
              <a:lnSpc>
                <a:spcPct val="90000"/>
              </a:lnSpc>
              <a:spcAft>
                <a:spcPts val="600"/>
              </a:spcAft>
              <a:buFont typeface="Arial" panose="020B0604020202020204" pitchFamily="34" charset="0"/>
              <a:buChar char="•"/>
            </a:pPr>
            <a:endParaRPr lang="en-US" sz="1900" dirty="0"/>
          </a:p>
        </p:txBody>
      </p:sp>
    </p:spTree>
    <p:extLst>
      <p:ext uri="{BB962C8B-B14F-4D97-AF65-F5344CB8AC3E}">
        <p14:creationId xmlns:p14="http://schemas.microsoft.com/office/powerpoint/2010/main" val="3836019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0" y="0"/>
            <a:ext cx="12192000" cy="7264880"/>
          </a:xfrm>
          <a:prstGeom prst="rect">
            <a:avLst/>
          </a:prstGeom>
        </p:spPr>
      </p:pic>
    </p:spTree>
    <p:extLst>
      <p:ext uri="{BB962C8B-B14F-4D97-AF65-F5344CB8AC3E}">
        <p14:creationId xmlns:p14="http://schemas.microsoft.com/office/powerpoint/2010/main" val="2256236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extBox 1"/>
          <p:cNvSpPr txBox="1"/>
          <p:nvPr/>
        </p:nvSpPr>
        <p:spPr>
          <a:xfrm>
            <a:off x="924128" y="486383"/>
            <a:ext cx="893615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white"/>
                </a:solidFill>
                <a:effectLst/>
                <a:uLnTx/>
                <a:uFillTx/>
                <a:latin typeface="Calibri" panose="020F0502020204030204"/>
                <a:ea typeface="+mn-ea"/>
                <a:cs typeface="+mn-cs"/>
              </a:rPr>
              <a:t>What have councillors asked? </a:t>
            </a:r>
          </a:p>
        </p:txBody>
      </p:sp>
      <p:sp>
        <p:nvSpPr>
          <p:cNvPr id="7" name="Rectangle 6"/>
          <p:cNvSpPr/>
          <p:nvPr/>
        </p:nvSpPr>
        <p:spPr>
          <a:xfrm>
            <a:off x="1020624" y="1872414"/>
            <a:ext cx="2880944" cy="110799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0" i="0" u="none" strike="noStrike" kern="1200" cap="none" spc="0" normalizeH="0" baseline="0" noProof="0" dirty="0">
                <a:ln>
                  <a:noFill/>
                </a:ln>
                <a:solidFill>
                  <a:prstClr val="white"/>
                </a:solidFill>
                <a:effectLst/>
                <a:uLnTx/>
                <a:uFillTx/>
                <a:latin typeface="Calibri" panose="020F0502020204030204"/>
                <a:ea typeface="+mn-ea"/>
                <a:cs typeface="+mn-cs"/>
              </a:rPr>
              <a:t>Who else provides economic development support?</a:t>
            </a:r>
          </a:p>
        </p:txBody>
      </p:sp>
      <p:sp>
        <p:nvSpPr>
          <p:cNvPr id="18" name="Rectangle 17"/>
          <p:cNvSpPr/>
          <p:nvPr/>
        </p:nvSpPr>
        <p:spPr>
          <a:xfrm>
            <a:off x="4426484" y="1347406"/>
            <a:ext cx="6984460" cy="2308324"/>
          </a:xfrm>
          <a:prstGeom prst="rect">
            <a:avLst/>
          </a:prstGeom>
          <a:solidFill>
            <a:schemeClr val="bg1"/>
          </a:solid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Devon County Council, including education and training</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Local Enterprise Partnership, including infrastructure and business support services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Colleges deliver training and skills programmes, including for adult learners</a:t>
            </a:r>
          </a:p>
        </p:txBody>
      </p:sp>
      <p:sp>
        <p:nvSpPr>
          <p:cNvPr id="19" name="Rectangle 18"/>
          <p:cNvSpPr/>
          <p:nvPr/>
        </p:nvSpPr>
        <p:spPr>
          <a:xfrm>
            <a:off x="515565" y="4206523"/>
            <a:ext cx="6171570" cy="1938992"/>
          </a:xfrm>
          <a:prstGeom prst="rect">
            <a:avLst/>
          </a:prstGeom>
          <a:solidFill>
            <a:schemeClr val="bg1"/>
          </a:solid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Much of our data comes from sources like </a:t>
            </a: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NOMIS</a:t>
            </a: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hlinkClick r:id="rId4"/>
              </a:rPr>
              <a:t>Devonomics</a:t>
            </a: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We speak with businesses on a daily basis and keep them up to date through the Business Bulletin.</a:t>
            </a:r>
          </a:p>
        </p:txBody>
      </p:sp>
      <p:sp>
        <p:nvSpPr>
          <p:cNvPr id="20" name="Rectangle 19"/>
          <p:cNvSpPr/>
          <p:nvPr/>
        </p:nvSpPr>
        <p:spPr>
          <a:xfrm>
            <a:off x="7555010" y="4391189"/>
            <a:ext cx="3272515" cy="156966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Calibri" panose="020F0502020204030204"/>
                <a:ea typeface="+mn-ea"/>
                <a:cs typeface="+mn-cs"/>
              </a:rPr>
              <a:t>How does Teignbridge gather key economic development information?</a:t>
            </a:r>
          </a:p>
        </p:txBody>
      </p:sp>
      <p:sp>
        <p:nvSpPr>
          <p:cNvPr id="8" name="Oval Callout 7"/>
          <p:cNvSpPr/>
          <p:nvPr/>
        </p:nvSpPr>
        <p:spPr>
          <a:xfrm>
            <a:off x="399963" y="3231715"/>
            <a:ext cx="45719" cy="4571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Oval Callout 8"/>
          <p:cNvSpPr/>
          <p:nvPr/>
        </p:nvSpPr>
        <p:spPr>
          <a:xfrm>
            <a:off x="713984" y="1503123"/>
            <a:ext cx="3294345" cy="1878904"/>
          </a:xfrm>
          <a:prstGeom prst="wedgeEllipseCallout">
            <a:avLst>
              <a:gd name="adj1" fmla="val 68414"/>
              <a:gd name="adj2" fmla="val -47069"/>
            </a:avLst>
          </a:prstGeom>
          <a:no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Oval Callout 21"/>
          <p:cNvSpPr/>
          <p:nvPr/>
        </p:nvSpPr>
        <p:spPr>
          <a:xfrm>
            <a:off x="6869707" y="3865606"/>
            <a:ext cx="3768247" cy="2206121"/>
          </a:xfrm>
          <a:prstGeom prst="wedgeEllipseCallout">
            <a:avLst>
              <a:gd name="adj1" fmla="val -54529"/>
              <a:gd name="adj2" fmla="val -31634"/>
            </a:avLst>
          </a:prstGeom>
          <a:no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6546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3">
            <a:extLst>
              <a:ext uri="{FF2B5EF4-FFF2-40B4-BE49-F238E27FC236}">
                <a16:creationId xmlns:a16="http://schemas.microsoft.com/office/drawing/2014/main" id="{C5E6CFF1-2F42-4E10-9A97-F116F46F53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9">
            <a:extLst>
              <a:ext uri="{FF2B5EF4-FFF2-40B4-BE49-F238E27FC236}">
                <a16:creationId xmlns:a16="http://schemas.microsoft.com/office/drawing/2014/main" id="{EB565653-E339-4BEB-9D45-9685080B97D2}"/>
              </a:ext>
            </a:extLst>
          </p:cNvPr>
          <p:cNvPicPr>
            <a:picLocks noChangeAspect="1"/>
          </p:cNvPicPr>
          <p:nvPr/>
        </p:nvPicPr>
        <p:blipFill rotWithShape="1">
          <a:blip r:embed="rId3">
            <a:alphaModFix amt="35000"/>
          </a:blip>
          <a:srcRect t="7838" b="7576"/>
          <a:stretch/>
        </p:blipFill>
        <p:spPr>
          <a:xfrm>
            <a:off x="20" y="1"/>
            <a:ext cx="12191980" cy="6857999"/>
          </a:xfrm>
          <a:prstGeom prst="rect">
            <a:avLst/>
          </a:prstGeom>
        </p:spPr>
      </p:pic>
      <p:sp>
        <p:nvSpPr>
          <p:cNvPr id="6" name="Title 5"/>
          <p:cNvSpPr>
            <a:spLocks noGrp="1"/>
          </p:cNvSpPr>
          <p:nvPr>
            <p:ph type="title" idx="4294967295"/>
          </p:nvPr>
        </p:nvSpPr>
        <p:spPr>
          <a:xfrm>
            <a:off x="838201" y="1065862"/>
            <a:ext cx="3313164" cy="4726276"/>
          </a:xfrm>
          <a:prstGeom prst="rect">
            <a:avLst/>
          </a:prstGeom>
        </p:spPr>
        <p:txBody>
          <a:bodyPr vert="horz" lIns="91440" tIns="45720" rIns="91440" bIns="45720" rtlCol="0" anchor="ctr">
            <a:normAutofit/>
          </a:bodyPr>
          <a:lstStyle/>
          <a:p>
            <a:pPr lvl="0" algn="r"/>
            <a:r>
              <a:rPr lang="en-US" sz="4000" b="1">
                <a:solidFill>
                  <a:srgbClr val="FFFFFF"/>
                </a:solidFill>
              </a:rPr>
              <a:t>Contributing Economic Factors</a:t>
            </a:r>
          </a:p>
        </p:txBody>
      </p:sp>
      <p:cxnSp>
        <p:nvCxnSpPr>
          <p:cNvPr id="16" name="Straight Connector 15">
            <a:extLst>
              <a:ext uri="{FF2B5EF4-FFF2-40B4-BE49-F238E27FC236}">
                <a16:creationId xmlns:a16="http://schemas.microsoft.com/office/drawing/2014/main" id="{67182200-4859-4C8D-BCBB-55B245C28B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graphicFrame>
        <p:nvGraphicFramePr>
          <p:cNvPr id="8" name="TextBox 2">
            <a:extLst>
              <a:ext uri="{FF2B5EF4-FFF2-40B4-BE49-F238E27FC236}">
                <a16:creationId xmlns:a16="http://schemas.microsoft.com/office/drawing/2014/main" id="{EC069589-2CFD-489D-BB86-797E9859F204}"/>
              </a:ext>
            </a:extLst>
          </p:cNvPr>
          <p:cNvGraphicFramePr/>
          <p:nvPr>
            <p:extLst>
              <p:ext uri="{D42A27DB-BD31-4B8C-83A1-F6EECF244321}">
                <p14:modId xmlns:p14="http://schemas.microsoft.com/office/powerpoint/2010/main" val="938431477"/>
              </p:ext>
            </p:extLst>
          </p:nvPr>
        </p:nvGraphicFramePr>
        <p:xfrm>
          <a:off x="5155379" y="1065862"/>
          <a:ext cx="5744685" cy="472627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71007489"/>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FF0FCD5F-9F0D-4275-B711-4E71E8816E41}"/>
              </a:ext>
            </a:extLst>
          </p:cNvPr>
          <p:cNvSpPr txBox="1"/>
          <p:nvPr/>
        </p:nvSpPr>
        <p:spPr>
          <a:xfrm>
            <a:off x="1371597" y="348865"/>
            <a:ext cx="10044023" cy="87772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kern="1200">
                <a:solidFill>
                  <a:srgbClr val="FFFFFF"/>
                </a:solidFill>
                <a:latin typeface="+mj-lt"/>
                <a:ea typeface="+mj-ea"/>
                <a:cs typeface="+mj-cs"/>
              </a:rPr>
              <a:t>Main considerations…</a:t>
            </a:r>
          </a:p>
        </p:txBody>
      </p:sp>
      <p:graphicFrame>
        <p:nvGraphicFramePr>
          <p:cNvPr id="5" name="TextBox 2">
            <a:extLst>
              <a:ext uri="{FF2B5EF4-FFF2-40B4-BE49-F238E27FC236}">
                <a16:creationId xmlns:a16="http://schemas.microsoft.com/office/drawing/2014/main" id="{26DCA2E8-9EDA-4088-847B-FBE9E3E89557}"/>
              </a:ext>
            </a:extLst>
          </p:cNvPr>
          <p:cNvGraphicFramePr/>
          <p:nvPr>
            <p:extLst>
              <p:ext uri="{D42A27DB-BD31-4B8C-83A1-F6EECF244321}">
                <p14:modId xmlns:p14="http://schemas.microsoft.com/office/powerpoint/2010/main" val="816920604"/>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2715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8F6524C0-0A17-4730-8E3C-8F84253B2C44}"/>
              </a:ext>
            </a:extLst>
          </p:cNvPr>
          <p:cNvSpPr>
            <a:spLocks noGrp="1"/>
          </p:cNvSpPr>
          <p:nvPr>
            <p:ph type="title"/>
          </p:nvPr>
        </p:nvSpPr>
        <p:spPr>
          <a:xfrm>
            <a:off x="6590662" y="4267832"/>
            <a:ext cx="4805996" cy="1297115"/>
          </a:xfrm>
        </p:spPr>
        <p:txBody>
          <a:bodyPr vert="horz" lIns="91440" tIns="45720" rIns="91440" bIns="45720" rtlCol="0" anchor="t">
            <a:normAutofit/>
          </a:bodyPr>
          <a:lstStyle/>
          <a:p>
            <a:r>
              <a:rPr lang="en-US" sz="4000" kern="1200">
                <a:solidFill>
                  <a:schemeClr val="tx2"/>
                </a:solidFill>
                <a:latin typeface="+mj-lt"/>
                <a:ea typeface="+mj-ea"/>
                <a:cs typeface="+mj-cs"/>
              </a:rPr>
              <a:t>Questions</a:t>
            </a:r>
          </a:p>
        </p:txBody>
      </p:sp>
      <p:sp>
        <p:nvSpPr>
          <p:cNvPr id="6" name="Text Placeholder 5">
            <a:extLst>
              <a:ext uri="{FF2B5EF4-FFF2-40B4-BE49-F238E27FC236}">
                <a16:creationId xmlns:a16="http://schemas.microsoft.com/office/drawing/2014/main" id="{9401274F-8A9B-4385-9DE0-11EF4F07C194}"/>
              </a:ext>
            </a:extLst>
          </p:cNvPr>
          <p:cNvSpPr>
            <a:spLocks noGrp="1"/>
          </p:cNvSpPr>
          <p:nvPr>
            <p:ph type="body" idx="1"/>
          </p:nvPr>
        </p:nvSpPr>
        <p:spPr>
          <a:xfrm>
            <a:off x="6590966" y="3428999"/>
            <a:ext cx="4805691" cy="838831"/>
          </a:xfrm>
        </p:spPr>
        <p:txBody>
          <a:bodyPr vert="horz" lIns="91440" tIns="45720" rIns="91440" bIns="45720" rtlCol="0" anchor="b">
            <a:normAutofit/>
          </a:bodyPr>
          <a:lstStyle/>
          <a:p>
            <a:endParaRPr lang="en-US" sz="2000" kern="1200" dirty="0">
              <a:solidFill>
                <a:schemeClr val="tx2"/>
              </a:solidFill>
              <a:latin typeface="+mn-lt"/>
              <a:ea typeface="+mn-ea"/>
              <a:cs typeface="+mn-cs"/>
            </a:endParaRPr>
          </a:p>
        </p:txBody>
      </p:sp>
      <p:pic>
        <p:nvPicPr>
          <p:cNvPr id="25" name="Graphic 24" descr="Help">
            <a:extLst>
              <a:ext uri="{FF2B5EF4-FFF2-40B4-BE49-F238E27FC236}">
                <a16:creationId xmlns:a16="http://schemas.microsoft.com/office/drawing/2014/main" id="{56859990-DFEB-4531-93D1-04942380F5B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32" name="Group 31">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33" name="Freeform: Shape 32">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Freeform: Shape 34">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35080492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defRPr sz="4800" b="1" dirty="0" smtClean="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5A35BC8BD34F44D88A13D04A9D36CCE" ma:contentTypeVersion="16" ma:contentTypeDescription="Create a new document." ma:contentTypeScope="" ma:versionID="d85d8899fffb178fedca716462d89f98">
  <xsd:schema xmlns:xsd="http://www.w3.org/2001/XMLSchema" xmlns:xs="http://www.w3.org/2001/XMLSchema" xmlns:p="http://schemas.microsoft.com/office/2006/metadata/properties" xmlns:ns2="841be9cf-8036-4ec1-b8fc-b6346477a1e2" xmlns:ns3="cc0f4329-a92c-4a01-832a-7c0667a70362" targetNamespace="http://schemas.microsoft.com/office/2006/metadata/properties" ma:root="true" ma:fieldsID="87e1ff51aa57199d31ede3a3dbabe513" ns2:_="" ns3:_="">
    <xsd:import namespace="841be9cf-8036-4ec1-b8fc-b6346477a1e2"/>
    <xsd:import namespace="cc0f4329-a92c-4a01-832a-7c0667a7036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1be9cf-8036-4ec1-b8fc-b6346477a1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0884440-5823-4c61-b7e3-7c68c58e923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c0f4329-a92c-4a01-832a-7c0667a7036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70c22cf-dfe1-4589-a50c-85e2754d42c1}" ma:internalName="TaxCatchAll" ma:showField="CatchAllData" ma:web="cc0f4329-a92c-4a01-832a-7c0667a703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41be9cf-8036-4ec1-b8fc-b6346477a1e2">
      <Terms xmlns="http://schemas.microsoft.com/office/infopath/2007/PartnerControls"/>
    </lcf76f155ced4ddcb4097134ff3c332f>
    <TaxCatchAll xmlns="cc0f4329-a92c-4a01-832a-7c0667a70362" xsi:nil="true"/>
  </documentManagement>
</p:properties>
</file>

<file path=customXml/itemProps1.xml><?xml version="1.0" encoding="utf-8"?>
<ds:datastoreItem xmlns:ds="http://schemas.openxmlformats.org/officeDocument/2006/customXml" ds:itemID="{4114CD11-45C1-4927-B39C-F8A9AA84B491}"/>
</file>

<file path=customXml/itemProps2.xml><?xml version="1.0" encoding="utf-8"?>
<ds:datastoreItem xmlns:ds="http://schemas.openxmlformats.org/officeDocument/2006/customXml" ds:itemID="{3C050B6D-352A-4B71-ACAA-C0AF6CA69E44}"/>
</file>

<file path=customXml/itemProps3.xml><?xml version="1.0" encoding="utf-8"?>
<ds:datastoreItem xmlns:ds="http://schemas.openxmlformats.org/officeDocument/2006/customXml" ds:itemID="{C37F341B-F63A-4FD4-88BF-97EFCFC10F72}"/>
</file>

<file path=docProps/app.xml><?xml version="1.0" encoding="utf-8"?>
<Properties xmlns="http://schemas.openxmlformats.org/officeDocument/2006/extended-properties" xmlns:vt="http://schemas.openxmlformats.org/officeDocument/2006/docPropsVTypes">
  <Template/>
  <TotalTime>2891</TotalTime>
  <Words>461</Words>
  <Application>Microsoft Office PowerPoint</Application>
  <PresentationFormat>Widescreen</PresentationFormat>
  <Paragraphs>57</Paragraphs>
  <Slides>9</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Arial</vt:lpstr>
      <vt:lpstr>Calibri</vt:lpstr>
      <vt:lpstr>Calibri Light</vt:lpstr>
      <vt:lpstr>Symbol</vt:lpstr>
      <vt:lpstr>Custom Design</vt:lpstr>
      <vt:lpstr>Office Theme</vt:lpstr>
      <vt:lpstr>1_Office Theme</vt:lpstr>
      <vt:lpstr>Economy Update</vt:lpstr>
      <vt:lpstr>Economic snapshot</vt:lpstr>
      <vt:lpstr>Supporting local business</vt:lpstr>
      <vt:lpstr>Economic Development</vt:lpstr>
      <vt:lpstr>PowerPoint Presentation</vt:lpstr>
      <vt:lpstr>PowerPoint Presentation</vt:lpstr>
      <vt:lpstr>Contributing Economic Factors</vt:lpstr>
      <vt:lpstr>PowerPoint Presentation</vt:lpstr>
      <vt:lpstr>Questions</vt:lpstr>
    </vt:vector>
  </TitlesOfParts>
  <Company>Strata Service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Laughton</dc:creator>
  <cp:lastModifiedBy>Trish Corns</cp:lastModifiedBy>
  <cp:revision>109</cp:revision>
  <dcterms:created xsi:type="dcterms:W3CDTF">2020-10-23T08:31:55Z</dcterms:created>
  <dcterms:modified xsi:type="dcterms:W3CDTF">2023-02-02T08:41:47Z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0x0101009BB319841C518A4E9BAB9AEF0C77BC0E</vt:lpwstr>
  </property>
</Properties>
</file>