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BA"/>
    <a:srgbClr val="479A2A"/>
    <a:srgbClr val="FFCA21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Cholmondeley" userId="f944d6ad-3c8e-4fc5-9b72-bb5628857c43" providerId="ADAL" clId="{A74CAC3F-7D39-40ED-B410-53A6CB7EA4F2}"/>
    <pc:docChg chg="modSld">
      <pc:chgData name="Anne Cholmondeley" userId="f944d6ad-3c8e-4fc5-9b72-bb5628857c43" providerId="ADAL" clId="{A74CAC3F-7D39-40ED-B410-53A6CB7EA4F2}" dt="2026-09-22T15:02:52.918" v="0" actId="20577"/>
      <pc:docMkLst>
        <pc:docMk/>
      </pc:docMkLst>
      <pc:sldChg chg="modSp mod">
        <pc:chgData name="Anne Cholmondeley" userId="f944d6ad-3c8e-4fc5-9b72-bb5628857c43" providerId="ADAL" clId="{A74CAC3F-7D39-40ED-B410-53A6CB7EA4F2}" dt="2026-09-22T15:02:52.918" v="0" actId="20577"/>
        <pc:sldMkLst>
          <pc:docMk/>
          <pc:sldMk cId="1650212081" sldId="256"/>
        </pc:sldMkLst>
        <pc:spChg chg="mod">
          <ac:chgData name="Anne Cholmondeley" userId="f944d6ad-3c8e-4fc5-9b72-bb5628857c43" providerId="ADAL" clId="{A74CAC3F-7D39-40ED-B410-53A6CB7EA4F2}" dt="2026-09-22T15:02:52.918" v="0" actId="20577"/>
          <ac:spMkLst>
            <pc:docMk/>
            <pc:sldMk cId="1650212081" sldId="256"/>
            <ac:spMk id="8" creationId="{8C94B4EE-0514-5C4D-B95D-B10D71B910E8}"/>
          </ac:spMkLst>
        </pc:spChg>
      </pc:sldChg>
    </pc:docChg>
  </pc:docChgLst>
  <pc:docChgLst>
    <pc:chgData name="Sarah Jones" userId="d02e072e-2e63-4d01-9420-b776b3f9c6a5" providerId="ADAL" clId="{00076127-0021-48DB-B302-F317BF0300D8}"/>
    <pc:docChg chg="custSel modSld">
      <pc:chgData name="Sarah Jones" userId="d02e072e-2e63-4d01-9420-b776b3f9c6a5" providerId="ADAL" clId="{00076127-0021-48DB-B302-F317BF0300D8}" dt="2026-09-28T13:05:28.197" v="493" actId="20577"/>
      <pc:docMkLst>
        <pc:docMk/>
      </pc:docMkLst>
      <pc:sldChg chg="modSp mod">
        <pc:chgData name="Sarah Jones" userId="d02e072e-2e63-4d01-9420-b776b3f9c6a5" providerId="ADAL" clId="{00076127-0021-48DB-B302-F317BF0300D8}" dt="2026-09-28T13:05:28.197" v="493" actId="20577"/>
        <pc:sldMkLst>
          <pc:docMk/>
          <pc:sldMk cId="1650212081" sldId="256"/>
        </pc:sldMkLst>
        <pc:spChg chg="mod">
          <ac:chgData name="Sarah Jones" userId="d02e072e-2e63-4d01-9420-b776b3f9c6a5" providerId="ADAL" clId="{00076127-0021-48DB-B302-F317BF0300D8}" dt="2026-09-21T14:35:09.216" v="33" actId="20577"/>
          <ac:spMkLst>
            <pc:docMk/>
            <pc:sldMk cId="1650212081" sldId="256"/>
            <ac:spMk id="4" creationId="{46FFF1B5-C6E9-2AD1-1819-85342A1DCB78}"/>
          </ac:spMkLst>
        </pc:spChg>
        <pc:spChg chg="mod">
          <ac:chgData name="Sarah Jones" userId="d02e072e-2e63-4d01-9420-b776b3f9c6a5" providerId="ADAL" clId="{00076127-0021-48DB-B302-F317BF0300D8}" dt="2026-09-21T14:38:17.494" v="107" actId="20577"/>
          <ac:spMkLst>
            <pc:docMk/>
            <pc:sldMk cId="1650212081" sldId="256"/>
            <ac:spMk id="6" creationId="{31ADBB7F-5D5D-FA0C-FABB-C0ED5305EF43}"/>
          </ac:spMkLst>
        </pc:spChg>
        <pc:spChg chg="mod">
          <ac:chgData name="Sarah Jones" userId="d02e072e-2e63-4d01-9420-b776b3f9c6a5" providerId="ADAL" clId="{00076127-0021-48DB-B302-F317BF0300D8}" dt="2026-09-28T13:05:28.197" v="493" actId="20577"/>
          <ac:spMkLst>
            <pc:docMk/>
            <pc:sldMk cId="1650212081" sldId="256"/>
            <ac:spMk id="8" creationId="{8C94B4EE-0514-5C4D-B95D-B10D71B910E8}"/>
          </ac:spMkLst>
        </pc:spChg>
        <pc:spChg chg="mod">
          <ac:chgData name="Sarah Jones" userId="d02e072e-2e63-4d01-9420-b776b3f9c6a5" providerId="ADAL" clId="{00076127-0021-48DB-B302-F317BF0300D8}" dt="2026-09-21T14:37:33.534" v="98" actId="20577"/>
          <ac:spMkLst>
            <pc:docMk/>
            <pc:sldMk cId="1650212081" sldId="256"/>
            <ac:spMk id="10" creationId="{A3FB76EA-DC7B-4FC9-FF95-76A44F34A01E}"/>
          </ac:spMkLst>
        </pc:spChg>
        <pc:spChg chg="mod">
          <ac:chgData name="Sarah Jones" userId="d02e072e-2e63-4d01-9420-b776b3f9c6a5" providerId="ADAL" clId="{00076127-0021-48DB-B302-F317BF0300D8}" dt="2026-09-28T13:04:36.627" v="492" actId="20577"/>
          <ac:spMkLst>
            <pc:docMk/>
            <pc:sldMk cId="1650212081" sldId="256"/>
            <ac:spMk id="13" creationId="{FB2AC141-08A6-DB84-CBC3-3DADC6F47D3D}"/>
          </ac:spMkLst>
        </pc:spChg>
        <pc:spChg chg="mod">
          <ac:chgData name="Sarah Jones" userId="d02e072e-2e63-4d01-9420-b776b3f9c6a5" providerId="ADAL" clId="{00076127-0021-48DB-B302-F317BF0300D8}" dt="2026-09-21T14:54:14.005" v="479" actId="20577"/>
          <ac:spMkLst>
            <pc:docMk/>
            <pc:sldMk cId="1650212081" sldId="256"/>
            <ac:spMk id="14" creationId="{87867F6F-B563-A6A3-472E-43140E789615}"/>
          </ac:spMkLst>
        </pc:spChg>
        <pc:spChg chg="mod">
          <ac:chgData name="Sarah Jones" userId="d02e072e-2e63-4d01-9420-b776b3f9c6a5" providerId="ADAL" clId="{00076127-0021-48DB-B302-F317BF0300D8}" dt="2026-09-21T14:50:55.372" v="282" actId="20577"/>
          <ac:spMkLst>
            <pc:docMk/>
            <pc:sldMk cId="1650212081" sldId="256"/>
            <ac:spMk id="16" creationId="{77587E72-A496-6845-5950-02619A10065B}"/>
          </ac:spMkLst>
        </pc:spChg>
        <pc:spChg chg="mod">
          <ac:chgData name="Sarah Jones" userId="d02e072e-2e63-4d01-9420-b776b3f9c6a5" providerId="ADAL" clId="{00076127-0021-48DB-B302-F317BF0300D8}" dt="2026-09-21T14:35:41.749" v="42" actId="14100"/>
          <ac:spMkLst>
            <pc:docMk/>
            <pc:sldMk cId="1650212081" sldId="256"/>
            <ac:spMk id="19" creationId="{24B3F912-BD5D-1818-0E85-BAE3AC871366}"/>
          </ac:spMkLst>
        </pc:spChg>
        <pc:spChg chg="mod">
          <ac:chgData name="Sarah Jones" userId="d02e072e-2e63-4d01-9420-b776b3f9c6a5" providerId="ADAL" clId="{00076127-0021-48DB-B302-F317BF0300D8}" dt="2026-09-21T14:45:36.347" v="192" actId="20577"/>
          <ac:spMkLst>
            <pc:docMk/>
            <pc:sldMk cId="1650212081" sldId="256"/>
            <ac:spMk id="20" creationId="{FCE69D52-40A2-F353-3CCC-95FE1B161A44}"/>
          </ac:spMkLst>
        </pc:spChg>
        <pc:spChg chg="mod">
          <ac:chgData name="Sarah Jones" userId="d02e072e-2e63-4d01-9420-b776b3f9c6a5" providerId="ADAL" clId="{00076127-0021-48DB-B302-F317BF0300D8}" dt="2026-09-21T14:49:05.292" v="217" actId="255"/>
          <ac:spMkLst>
            <pc:docMk/>
            <pc:sldMk cId="1650212081" sldId="256"/>
            <ac:spMk id="22" creationId="{50182EC8-BFC7-BD7B-0023-235E4D4087F6}"/>
          </ac:spMkLst>
        </pc:spChg>
        <pc:spChg chg="mod">
          <ac:chgData name="Sarah Jones" userId="d02e072e-2e63-4d01-9420-b776b3f9c6a5" providerId="ADAL" clId="{00076127-0021-48DB-B302-F317BF0300D8}" dt="2026-09-21T14:48:04.174" v="213" actId="255"/>
          <ac:spMkLst>
            <pc:docMk/>
            <pc:sldMk cId="1650212081" sldId="256"/>
            <ac:spMk id="24" creationId="{1B2112F6-067F-0DD9-6976-A287E9BAA900}"/>
          </ac:spMkLst>
        </pc:spChg>
        <pc:spChg chg="mod">
          <ac:chgData name="Sarah Jones" userId="d02e072e-2e63-4d01-9420-b776b3f9c6a5" providerId="ADAL" clId="{00076127-0021-48DB-B302-F317BF0300D8}" dt="2026-09-21T14:21:20.959" v="21" actId="1076"/>
          <ac:spMkLst>
            <pc:docMk/>
            <pc:sldMk cId="1650212081" sldId="256"/>
            <ac:spMk id="28" creationId="{8CC8AB4E-6A60-14EC-2F02-A1FDD3904D83}"/>
          </ac:spMkLst>
        </pc:spChg>
        <pc:spChg chg="mod">
          <ac:chgData name="Sarah Jones" userId="d02e072e-2e63-4d01-9420-b776b3f9c6a5" providerId="ADAL" clId="{00076127-0021-48DB-B302-F317BF0300D8}" dt="2026-09-21T14:21:07.591" v="19" actId="1076"/>
          <ac:spMkLst>
            <pc:docMk/>
            <pc:sldMk cId="1650212081" sldId="256"/>
            <ac:spMk id="30" creationId="{06DAB154-D951-6F2E-7EC1-455A1CB3830E}"/>
          </ac:spMkLst>
        </pc:spChg>
        <pc:spChg chg="mod">
          <ac:chgData name="Sarah Jones" userId="d02e072e-2e63-4d01-9420-b776b3f9c6a5" providerId="ADAL" clId="{00076127-0021-48DB-B302-F317BF0300D8}" dt="2026-09-21T14:21:42.573" v="23" actId="1076"/>
          <ac:spMkLst>
            <pc:docMk/>
            <pc:sldMk cId="1650212081" sldId="256"/>
            <ac:spMk id="32" creationId="{53ABAC73-A066-C009-0A0E-D262A027CB9B}"/>
          </ac:spMkLst>
        </pc:spChg>
        <pc:spChg chg="mod">
          <ac:chgData name="Sarah Jones" userId="d02e072e-2e63-4d01-9420-b776b3f9c6a5" providerId="ADAL" clId="{00076127-0021-48DB-B302-F317BF0300D8}" dt="2026-09-21T14:22:02.644" v="24" actId="1076"/>
          <ac:spMkLst>
            <pc:docMk/>
            <pc:sldMk cId="1650212081" sldId="256"/>
            <ac:spMk id="41" creationId="{DE7E7AC8-C65E-E58E-B0E1-35D60DB6CBBB}"/>
          </ac:spMkLst>
        </pc:spChg>
        <pc:spChg chg="mod">
          <ac:chgData name="Sarah Jones" userId="d02e072e-2e63-4d01-9420-b776b3f9c6a5" providerId="ADAL" clId="{00076127-0021-48DB-B302-F317BF0300D8}" dt="2026-09-21T14:22:02.644" v="24" actId="1076"/>
          <ac:spMkLst>
            <pc:docMk/>
            <pc:sldMk cId="1650212081" sldId="256"/>
            <ac:spMk id="43" creationId="{63521FE9-4374-7110-515B-638B14183186}"/>
          </ac:spMkLst>
        </pc:spChg>
        <pc:spChg chg="mod">
          <ac:chgData name="Sarah Jones" userId="d02e072e-2e63-4d01-9420-b776b3f9c6a5" providerId="ADAL" clId="{00076127-0021-48DB-B302-F317BF0300D8}" dt="2026-09-21T14:22:02.644" v="24" actId="1076"/>
          <ac:spMkLst>
            <pc:docMk/>
            <pc:sldMk cId="1650212081" sldId="256"/>
            <ac:spMk id="45" creationId="{41E67009-B191-14A5-FD9E-C6597CFF1B19}"/>
          </ac:spMkLst>
        </pc:spChg>
        <pc:spChg chg="mod">
          <ac:chgData name="Sarah Jones" userId="d02e072e-2e63-4d01-9420-b776b3f9c6a5" providerId="ADAL" clId="{00076127-0021-48DB-B302-F317BF0300D8}" dt="2026-09-21T14:38:41.295" v="113" actId="20577"/>
          <ac:spMkLst>
            <pc:docMk/>
            <pc:sldMk cId="1650212081" sldId="256"/>
            <ac:spMk id="47" creationId="{3A9EB9C7-7D35-5FFD-C530-FC986F800C1B}"/>
          </ac:spMkLst>
        </pc:spChg>
        <pc:spChg chg="mod">
          <ac:chgData name="Sarah Jones" userId="d02e072e-2e63-4d01-9420-b776b3f9c6a5" providerId="ADAL" clId="{00076127-0021-48DB-B302-F317BF0300D8}" dt="2026-09-21T14:58:15.577" v="480" actId="20577"/>
          <ac:spMkLst>
            <pc:docMk/>
            <pc:sldMk cId="1650212081" sldId="256"/>
            <ac:spMk id="52" creationId="{EF6BFB3E-E698-D181-8C55-AB59612F3310}"/>
          </ac:spMkLst>
        </pc:spChg>
        <pc:cxnChg chg="mod">
          <ac:chgData name="Sarah Jones" userId="d02e072e-2e63-4d01-9420-b776b3f9c6a5" providerId="ADAL" clId="{00076127-0021-48DB-B302-F317BF0300D8}" dt="2026-09-21T14:21:20.959" v="21" actId="1076"/>
          <ac:cxnSpMkLst>
            <pc:docMk/>
            <pc:sldMk cId="1650212081" sldId="256"/>
            <ac:cxnSpMk id="29" creationId="{E31DFE00-5FDB-7652-413E-5715C7E0E0EC}"/>
          </ac:cxnSpMkLst>
        </pc:cxnChg>
        <pc:cxnChg chg="mod">
          <ac:chgData name="Sarah Jones" userId="d02e072e-2e63-4d01-9420-b776b3f9c6a5" providerId="ADAL" clId="{00076127-0021-48DB-B302-F317BF0300D8}" dt="2026-09-21T14:21:07.591" v="19" actId="1076"/>
          <ac:cxnSpMkLst>
            <pc:docMk/>
            <pc:sldMk cId="1650212081" sldId="256"/>
            <ac:cxnSpMk id="31" creationId="{7603DA1B-3FCD-4E76-7C33-D42E122EA3C4}"/>
          </ac:cxnSpMkLst>
        </pc:cxnChg>
        <pc:cxnChg chg="mod">
          <ac:chgData name="Sarah Jones" userId="d02e072e-2e63-4d01-9420-b776b3f9c6a5" providerId="ADAL" clId="{00076127-0021-48DB-B302-F317BF0300D8}" dt="2026-09-21T14:21:42.573" v="23" actId="1076"/>
          <ac:cxnSpMkLst>
            <pc:docMk/>
            <pc:sldMk cId="1650212081" sldId="256"/>
            <ac:cxnSpMk id="33" creationId="{C84050D7-BFCF-4CB9-FAF9-8FAD58D8F9A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1DE82-42CC-09D0-9CA7-6A5422073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592A5-4A2F-7D53-2FCF-74CFF74D3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5C790-7494-9D47-120C-323FD0DF5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B899D-A831-830D-E678-1E1F2515F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42F04-25A1-6B30-2536-5960685C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260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DB98-8B17-7601-F644-97C40A2B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EBF48-F2FA-58DE-8FDC-7A99CCC08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E11D2-CA30-2E4C-595F-346CDF53C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47A94-6CEB-E4B9-2618-219A3C243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5283A-1646-DE15-07B7-65932687F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29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D19F-D109-9884-B666-FA78CE5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4AFCD-C52A-B8DB-CA34-692BEFB62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196F1-003F-FEDF-BA39-B2A96EF6C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15395-F262-EE3E-F109-AE1D8814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D2722-BA23-E600-1C6A-9A596EDFB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47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E323E-FF44-7B98-F7D3-A24AD318B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6B92-4AFD-2ECD-1DD7-EA634ED95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7E12EA-199D-0A33-6500-C521C4A1D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0A712-F37E-2A44-8F4F-D5F44A93E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47F23E-EB4A-5A9F-B85E-9844655D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0A9A3D-87D2-72AC-EB43-61BDFB77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45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16888-1D44-C61F-9337-23FC33A7E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673D1-C705-4425-A341-4D4C43A77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EB54CB-AD0B-8675-422F-07643D6B2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4E74D-4717-33DF-5FE5-4D081661C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3FE63F-1178-FC4C-001F-70DFEC315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7852A9-C1CE-99DC-6C7F-75E88B633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BEC2CC-3C6B-D28E-D730-BEFFBB96D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CA295E-D05E-84DF-4695-788DCCFF7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75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0C71D-320D-21C5-F90C-A476E314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05CF7B-430B-EA07-7636-444A3A94A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0AF90-679A-98AB-CEFB-D644F972C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A09E0-E270-ADE5-4C6C-62B637785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18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B080D4-B776-AC0A-808D-FA8F384E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14858E-BE3E-2EEF-2F16-04C826C22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91212-B306-9070-2E05-0C64CB3A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57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CBBA-B7A4-0D9A-4D03-4486860C2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0C94D-A675-5FC9-2968-DAA778ECA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A0B75-A55C-1F29-87D2-1ECA00F6F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F3F371-CEA0-85BE-EE83-E1BA4BED3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06847-4072-E38A-5C75-DF60CF84D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CB291-F105-CA9A-B7E4-32AB5AD7A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48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B1392-AC6C-9A8D-A90D-03194EAC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36F58-55D5-6667-B43C-341E21384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09656-4066-5D3C-2941-4501514BE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5B0EE-0B05-AD90-C986-FABC41526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EC813B-DB5B-BF06-44E6-7720E5762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81276-6A57-5CBA-424D-E9CEDD903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872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375F-02A8-B072-BAC4-1B654C9EE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5966A9-6F36-ABED-77DE-5BC8DC6C9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F3EAB-2849-1609-0FF1-6E16820AE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1DAB1-9513-0664-3BE1-375AB1E2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ACCA3-95D3-A0EE-7C0C-E2BEC0B5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74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68FAE8-15A1-ECE6-DF60-B97A44B428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0ED21-8B2D-7A0E-7C2A-CB10839F2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28EC3-0CB5-5D52-3820-FCEFA6DF6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AE636-CC30-8750-6F9E-710EFC30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B99CA-27E8-F531-19E6-A37BFC40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78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EE9B14-4DAF-0A2F-EF8F-BA3E6C428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D60BD-FFF7-57B8-13A5-DCCFBBC76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FCE64-2D92-38B3-3649-5CD6BF0528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FECE30-764F-4D2C-AF1E-F827B916B73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20286-5CB2-8E28-9E54-BCD6FEC09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95D10-F57B-5D92-7CD0-3BCF6DE5F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565FDE-A0EF-4816-BB37-847346C1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07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ive Process 3">
            <a:extLst>
              <a:ext uri="{FF2B5EF4-FFF2-40B4-BE49-F238E27FC236}">
                <a16:creationId xmlns:a16="http://schemas.microsoft.com/office/drawing/2014/main" id="{46FFF1B5-C6E9-2AD1-1819-85342A1DCB78}"/>
              </a:ext>
            </a:extLst>
          </p:cNvPr>
          <p:cNvSpPr/>
          <p:nvPr/>
        </p:nvSpPr>
        <p:spPr>
          <a:xfrm>
            <a:off x="160020" y="327731"/>
            <a:ext cx="11503152" cy="941832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/>
              <a:t>Free School Meals and Pupil Premium</a:t>
            </a:r>
          </a:p>
          <a:p>
            <a:r>
              <a:rPr lang="en-GB" sz="1200" b="1" dirty="0"/>
              <a:t>School guide for the 2026/27 academic year</a:t>
            </a:r>
          </a:p>
        </p:txBody>
      </p:sp>
      <p:sp>
        <p:nvSpPr>
          <p:cNvPr id="5" name="Flowchart: Alternative Process 4">
            <a:extLst>
              <a:ext uri="{FF2B5EF4-FFF2-40B4-BE49-F238E27FC236}">
                <a16:creationId xmlns:a16="http://schemas.microsoft.com/office/drawing/2014/main" id="{B7B2D650-1640-F7A7-B2A6-85C251BEECB1}"/>
              </a:ext>
            </a:extLst>
          </p:cNvPr>
          <p:cNvSpPr/>
          <p:nvPr/>
        </p:nvSpPr>
        <p:spPr>
          <a:xfrm>
            <a:off x="140590" y="1543626"/>
            <a:ext cx="8074152" cy="5174720"/>
          </a:xfrm>
          <a:prstGeom prst="flowChartAlternateProcess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Alternative Process 5">
            <a:extLst>
              <a:ext uri="{FF2B5EF4-FFF2-40B4-BE49-F238E27FC236}">
                <a16:creationId xmlns:a16="http://schemas.microsoft.com/office/drawing/2014/main" id="{31ADBB7F-5D5D-FA0C-FABB-C0ED5305EF43}"/>
              </a:ext>
            </a:extLst>
          </p:cNvPr>
          <p:cNvSpPr/>
          <p:nvPr/>
        </p:nvSpPr>
        <p:spPr>
          <a:xfrm>
            <a:off x="8458200" y="1543626"/>
            <a:ext cx="3467352" cy="1336734"/>
          </a:xfrm>
          <a:prstGeom prst="flowChartAlternate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/>
              <a:t>The golden rule:</a:t>
            </a:r>
          </a:p>
          <a:p>
            <a:endParaRPr lang="en-GB" sz="800" b="1" dirty="0"/>
          </a:p>
          <a:p>
            <a:r>
              <a:rPr lang="en-GB" sz="1400" b="1" dirty="0"/>
              <a:t>Current Targeted FSM, or qualifying historic FSM within the last six years, means Pupil Premium (Ever 6).</a:t>
            </a:r>
          </a:p>
        </p:txBody>
      </p:sp>
      <p:sp>
        <p:nvSpPr>
          <p:cNvPr id="7" name="Flowchart: Alternative Process 6">
            <a:extLst>
              <a:ext uri="{FF2B5EF4-FFF2-40B4-BE49-F238E27FC236}">
                <a16:creationId xmlns:a16="http://schemas.microsoft.com/office/drawing/2014/main" id="{35B62EED-0BB5-8267-A72A-31433B8B7E1E}"/>
              </a:ext>
            </a:extLst>
          </p:cNvPr>
          <p:cNvSpPr/>
          <p:nvPr/>
        </p:nvSpPr>
        <p:spPr>
          <a:xfrm>
            <a:off x="8482705" y="3062201"/>
            <a:ext cx="3467351" cy="147777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dirty="0">
              <a:solidFill>
                <a:srgbClr val="002060"/>
              </a:solidFill>
            </a:endParaRPr>
          </a:p>
          <a:p>
            <a:endParaRPr lang="en-GB" sz="1100" dirty="0">
              <a:solidFill>
                <a:srgbClr val="002060"/>
              </a:solidFill>
            </a:endParaRPr>
          </a:p>
          <a:p>
            <a:endParaRPr lang="en-GB" sz="1400" b="1" dirty="0">
              <a:solidFill>
                <a:srgbClr val="002060"/>
              </a:solidFill>
            </a:endParaRPr>
          </a:p>
          <a:p>
            <a:r>
              <a:rPr lang="en-GB" sz="1400" b="1" dirty="0">
                <a:solidFill>
                  <a:srgbClr val="002060"/>
                </a:solidFill>
              </a:rPr>
              <a:t>               </a:t>
            </a:r>
            <a:endParaRPr lang="en-GB" sz="1100" b="1" dirty="0">
              <a:solidFill>
                <a:srgbClr val="002060"/>
              </a:solidFill>
            </a:endParaRPr>
          </a:p>
        </p:txBody>
      </p:sp>
      <p:sp>
        <p:nvSpPr>
          <p:cNvPr id="8" name="Flowchart: Alternative Process 7">
            <a:extLst>
              <a:ext uri="{FF2B5EF4-FFF2-40B4-BE49-F238E27FC236}">
                <a16:creationId xmlns:a16="http://schemas.microsoft.com/office/drawing/2014/main" id="{8C94B4EE-0514-5C4D-B95D-B10D71B910E8}"/>
              </a:ext>
            </a:extLst>
          </p:cNvPr>
          <p:cNvSpPr/>
          <p:nvPr/>
        </p:nvSpPr>
        <p:spPr>
          <a:xfrm>
            <a:off x="8458200" y="4732000"/>
            <a:ext cx="3467350" cy="1986346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rgbClr val="002060"/>
                </a:solidFill>
              </a:rPr>
              <a:t>Important:</a:t>
            </a:r>
          </a:p>
          <a:p>
            <a:endParaRPr lang="en-GB" sz="200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Pupil Premium grant funding is not changed this year as a result of the FSM </a:t>
            </a:r>
            <a:r>
              <a:rPr lang="en-GB" sz="1100">
                <a:solidFill>
                  <a:srgbClr val="002060"/>
                </a:solidFill>
              </a:rPr>
              <a:t>expansion grant.</a:t>
            </a:r>
            <a:endParaRPr lang="en-GB" sz="1100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Expanded FSM alone does not create or renew Ever 6 status.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A pupil now recorded as Expanded FSM can still be Ever 6 due to qualifying historic FSM eligibility.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Eligibility must be applied for and verified.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Annual re-checks should be completed ahead of the October census.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3FB76EA-DC7B-4FC9-FF95-76A44F34A01E}"/>
              </a:ext>
            </a:extLst>
          </p:cNvPr>
          <p:cNvSpPr/>
          <p:nvPr/>
        </p:nvSpPr>
        <p:spPr>
          <a:xfrm>
            <a:off x="356998" y="2049906"/>
            <a:ext cx="7641336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Start: Check the pupil’s current and/or historic FSM eligibility status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801797-C7C3-767D-34A3-0EAB86B6236E}"/>
              </a:ext>
            </a:extLst>
          </p:cNvPr>
          <p:cNvSpPr txBox="1"/>
          <p:nvPr/>
        </p:nvSpPr>
        <p:spPr>
          <a:xfrm>
            <a:off x="658368" y="1643774"/>
            <a:ext cx="45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1"/>
                </a:solidFill>
              </a:rPr>
              <a:t>Follow the pupil’s verified eligibility status…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2AC141-08A6-DB84-CBC3-3DADC6F47D3D}"/>
              </a:ext>
            </a:extLst>
          </p:cNvPr>
          <p:cNvSpPr/>
          <p:nvPr/>
        </p:nvSpPr>
        <p:spPr>
          <a:xfrm>
            <a:off x="3165398" y="2685362"/>
            <a:ext cx="1956816" cy="15224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</a:rPr>
              <a:t>2. Qualifying FSM in the last 6 years?</a:t>
            </a:r>
          </a:p>
          <a:p>
            <a:pPr algn="ctr"/>
            <a:r>
              <a:rPr lang="en-GB" sz="1100" dirty="0">
                <a:solidFill>
                  <a:srgbClr val="002060"/>
                </a:solidFill>
              </a:rPr>
              <a:t>Was the pupil recorded as eligible for benefits-based FSM before September 2026?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7867F6F-B563-A6A3-472E-43140E789615}"/>
              </a:ext>
            </a:extLst>
          </p:cNvPr>
          <p:cNvSpPr/>
          <p:nvPr/>
        </p:nvSpPr>
        <p:spPr>
          <a:xfrm>
            <a:off x="5758036" y="2714222"/>
            <a:ext cx="2323528" cy="14491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</a:rPr>
              <a:t>3. Currently Expanded FSM?</a:t>
            </a:r>
          </a:p>
          <a:p>
            <a:pPr algn="ctr"/>
            <a:r>
              <a:rPr lang="en-GB" sz="1100" dirty="0">
                <a:solidFill>
                  <a:srgbClr val="002060"/>
                </a:solidFill>
              </a:rPr>
              <a:t>Expanded FSM is a new category covering pupils who do not qualify for Targeted FSM, but who are in households receiving Universal Credit.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587E72-A496-6845-5950-02619A10065B}"/>
              </a:ext>
            </a:extLst>
          </p:cNvPr>
          <p:cNvSpPr/>
          <p:nvPr/>
        </p:nvSpPr>
        <p:spPr>
          <a:xfrm>
            <a:off x="266448" y="2714223"/>
            <a:ext cx="2197078" cy="14588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</a:rPr>
              <a:t>1. Currently Targeted FSM?</a:t>
            </a:r>
          </a:p>
          <a:p>
            <a:pPr algn="ctr"/>
            <a:r>
              <a:rPr lang="en-GB" sz="1100" dirty="0">
                <a:solidFill>
                  <a:srgbClr val="002060"/>
                </a:solidFill>
              </a:rPr>
              <a:t>Targeted FSM covering pupils in households in receipt of Universal Credit with annual household earnings of £7,400 or less, or another Targeted criteria.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4B3F912-BD5D-1818-0E85-BAE3AC871366}"/>
              </a:ext>
            </a:extLst>
          </p:cNvPr>
          <p:cNvSpPr/>
          <p:nvPr/>
        </p:nvSpPr>
        <p:spPr>
          <a:xfrm>
            <a:off x="5669025" y="630936"/>
            <a:ext cx="5814731" cy="301752"/>
          </a:xfrm>
          <a:prstGeom prst="roundRect">
            <a:avLst/>
          </a:prstGeom>
          <a:solidFill>
            <a:srgbClr val="FFCA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rgbClr val="002060"/>
                </a:solidFill>
              </a:rPr>
              <a:t>Historic FSM can preserve </a:t>
            </a:r>
            <a:r>
              <a:rPr lang="en-GB" sz="1200" b="1" dirty="0">
                <a:solidFill>
                  <a:srgbClr val="002060"/>
                </a:solidFill>
              </a:rPr>
              <a:t>Ever</a:t>
            </a:r>
            <a:r>
              <a:rPr lang="en-GB" sz="1400" b="1" dirty="0">
                <a:solidFill>
                  <a:srgbClr val="002060"/>
                </a:solidFill>
              </a:rPr>
              <a:t> 6 – Expanded FSM alone is meals only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CE69D52-40A2-F353-3CCC-95FE1B161A44}"/>
              </a:ext>
            </a:extLst>
          </p:cNvPr>
          <p:cNvSpPr/>
          <p:nvPr/>
        </p:nvSpPr>
        <p:spPr>
          <a:xfrm>
            <a:off x="266448" y="4811211"/>
            <a:ext cx="2393444" cy="14904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srgbClr val="002060"/>
                </a:solidFill>
              </a:rPr>
              <a:t>Pupil Premium</a:t>
            </a:r>
          </a:p>
          <a:p>
            <a:pPr algn="ctr"/>
            <a:endParaRPr lang="en-GB" sz="800" b="1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Free meal entitlement.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Included in Ever 6 Pupil Premium.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Other disadvantage funding applies.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0182EC8-BFC7-BD7B-0023-235E4D4087F6}"/>
              </a:ext>
            </a:extLst>
          </p:cNvPr>
          <p:cNvSpPr/>
          <p:nvPr/>
        </p:nvSpPr>
        <p:spPr>
          <a:xfrm>
            <a:off x="2967769" y="4815783"/>
            <a:ext cx="2393444" cy="14859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srgbClr val="002060"/>
                </a:solidFill>
              </a:rPr>
              <a:t>Ever 6 Pupil Premium</a:t>
            </a:r>
          </a:p>
          <a:p>
            <a:pPr algn="ctr"/>
            <a:endParaRPr lang="en-GB" sz="800" b="1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Historic eligibility preserves Ever 6 status.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060"/>
                </a:solidFill>
              </a:rPr>
              <a:t>If now Expanded FSM, the pupil also receives a free meal.</a:t>
            </a:r>
          </a:p>
          <a:p>
            <a:pPr algn="ctr"/>
            <a:r>
              <a:rPr lang="en-GB" sz="1100" b="1" dirty="0">
                <a:solidFill>
                  <a:srgbClr val="002060"/>
                </a:solidFill>
              </a:rPr>
              <a:t>Expanded FSM does not cancel Ever 6.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B2112F6-067F-0DD9-6976-A287E9BAA900}"/>
              </a:ext>
            </a:extLst>
          </p:cNvPr>
          <p:cNvSpPr/>
          <p:nvPr/>
        </p:nvSpPr>
        <p:spPr>
          <a:xfrm>
            <a:off x="5669025" y="4811211"/>
            <a:ext cx="2323528" cy="1481330"/>
          </a:xfrm>
          <a:prstGeom prst="roundRect">
            <a:avLst/>
          </a:prstGeom>
          <a:solidFill>
            <a:srgbClr val="FEFEB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srgbClr val="002060"/>
                </a:solidFill>
              </a:rPr>
              <a:t>Free meals only</a:t>
            </a:r>
          </a:p>
          <a:p>
            <a:pPr algn="ctr"/>
            <a:endParaRPr lang="en-GB" sz="800" b="1" dirty="0">
              <a:solidFill>
                <a:srgbClr val="002060"/>
              </a:solidFill>
            </a:endParaRPr>
          </a:p>
          <a:p>
            <a:pPr marL="171450" indent="-171450">
              <a:buFont typeface="Wingdings 2" panose="05020102010507070707" pitchFamily="18" charset="2"/>
              <a:buChar char="O"/>
            </a:pPr>
            <a:r>
              <a:rPr lang="en-GB" sz="1100" dirty="0">
                <a:solidFill>
                  <a:srgbClr val="002060"/>
                </a:solidFill>
              </a:rPr>
              <a:t>No Pupil Premium from Expanded FSM alone.</a:t>
            </a:r>
          </a:p>
          <a:p>
            <a:pPr marL="171450" indent="-171450">
              <a:buFont typeface="Wingdings 2" panose="05020102010507070707" pitchFamily="18" charset="2"/>
              <a:buChar char="O"/>
            </a:pPr>
            <a:r>
              <a:rPr lang="en-GB" sz="1100" dirty="0">
                <a:solidFill>
                  <a:srgbClr val="002060"/>
                </a:solidFill>
              </a:rPr>
              <a:t>Expanded FSM does not create Ever 6 status.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CC8AB4E-6A60-14EC-2F02-A1FDD3904D83}"/>
              </a:ext>
            </a:extLst>
          </p:cNvPr>
          <p:cNvSpPr/>
          <p:nvPr/>
        </p:nvSpPr>
        <p:spPr>
          <a:xfrm>
            <a:off x="3877629" y="4242550"/>
            <a:ext cx="521208" cy="227965"/>
          </a:xfrm>
          <a:prstGeom prst="roundRect">
            <a:avLst/>
          </a:prstGeom>
          <a:solidFill>
            <a:srgbClr val="479A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YES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31DFE00-5FDB-7652-413E-5715C7E0E0EC}"/>
              </a:ext>
            </a:extLst>
          </p:cNvPr>
          <p:cNvCxnSpPr/>
          <p:nvPr/>
        </p:nvCxnSpPr>
        <p:spPr>
          <a:xfrm>
            <a:off x="4138233" y="4539977"/>
            <a:ext cx="0" cy="19202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6DAB154-D951-6F2E-7EC1-455A1CB3830E}"/>
              </a:ext>
            </a:extLst>
          </p:cNvPr>
          <p:cNvSpPr/>
          <p:nvPr/>
        </p:nvSpPr>
        <p:spPr>
          <a:xfrm>
            <a:off x="1016986" y="4242550"/>
            <a:ext cx="521208" cy="227965"/>
          </a:xfrm>
          <a:prstGeom prst="roundRect">
            <a:avLst/>
          </a:prstGeom>
          <a:solidFill>
            <a:srgbClr val="479A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YES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03DA1B-3FCD-4E76-7C33-D42E122EA3C4}"/>
              </a:ext>
            </a:extLst>
          </p:cNvPr>
          <p:cNvCxnSpPr/>
          <p:nvPr/>
        </p:nvCxnSpPr>
        <p:spPr>
          <a:xfrm>
            <a:off x="1277590" y="4539977"/>
            <a:ext cx="0" cy="19202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3ABAC73-A066-C009-0A0E-D262A027CB9B}"/>
              </a:ext>
            </a:extLst>
          </p:cNvPr>
          <p:cNvSpPr/>
          <p:nvPr/>
        </p:nvSpPr>
        <p:spPr>
          <a:xfrm>
            <a:off x="6619973" y="4242550"/>
            <a:ext cx="521208" cy="227965"/>
          </a:xfrm>
          <a:prstGeom prst="roundRect">
            <a:avLst/>
          </a:prstGeom>
          <a:solidFill>
            <a:srgbClr val="479A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YES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84050D7-BFCF-4CB9-FAF9-8FAD58D8F9AC}"/>
              </a:ext>
            </a:extLst>
          </p:cNvPr>
          <p:cNvCxnSpPr/>
          <p:nvPr/>
        </p:nvCxnSpPr>
        <p:spPr>
          <a:xfrm>
            <a:off x="6880577" y="4539977"/>
            <a:ext cx="0" cy="19202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0A96879-42CD-FCE2-317A-58EE963FF51E}"/>
              </a:ext>
            </a:extLst>
          </p:cNvPr>
          <p:cNvSpPr/>
          <p:nvPr/>
        </p:nvSpPr>
        <p:spPr>
          <a:xfrm>
            <a:off x="2585254" y="3227091"/>
            <a:ext cx="458415" cy="22796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NO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88F1E6-9713-CB01-5648-28A82CE55B25}"/>
              </a:ext>
            </a:extLst>
          </p:cNvPr>
          <p:cNvSpPr/>
          <p:nvPr/>
        </p:nvSpPr>
        <p:spPr>
          <a:xfrm>
            <a:off x="5210675" y="3218635"/>
            <a:ext cx="458415" cy="22796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NO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DE1CBFE-3907-26D4-AF3C-4B88AD5E0B8B}"/>
              </a:ext>
            </a:extLst>
          </p:cNvPr>
          <p:cNvCxnSpPr/>
          <p:nvPr/>
        </p:nvCxnSpPr>
        <p:spPr>
          <a:xfrm>
            <a:off x="2623203" y="3662172"/>
            <a:ext cx="38251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911F01F-254E-2950-212E-BD5EBDE8029F}"/>
              </a:ext>
            </a:extLst>
          </p:cNvPr>
          <p:cNvCxnSpPr/>
          <p:nvPr/>
        </p:nvCxnSpPr>
        <p:spPr>
          <a:xfrm>
            <a:off x="5250612" y="3662172"/>
            <a:ext cx="38251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E7E7AC8-C65E-E58E-B0E1-35D60DB6CBBB}"/>
              </a:ext>
            </a:extLst>
          </p:cNvPr>
          <p:cNvSpPr/>
          <p:nvPr/>
        </p:nvSpPr>
        <p:spPr>
          <a:xfrm>
            <a:off x="8568776" y="3417279"/>
            <a:ext cx="405353" cy="2313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3521FE9-4374-7110-515B-638B14183186}"/>
              </a:ext>
            </a:extLst>
          </p:cNvPr>
          <p:cNvSpPr/>
          <p:nvPr/>
        </p:nvSpPr>
        <p:spPr>
          <a:xfrm>
            <a:off x="8562440" y="3716530"/>
            <a:ext cx="405353" cy="231370"/>
          </a:xfrm>
          <a:prstGeom prst="roundRect">
            <a:avLst/>
          </a:prstGeom>
          <a:solidFill>
            <a:srgbClr val="FEFEB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1E67009-B191-14A5-FD9E-C6597CFF1B19}"/>
              </a:ext>
            </a:extLst>
          </p:cNvPr>
          <p:cNvSpPr/>
          <p:nvPr/>
        </p:nvSpPr>
        <p:spPr>
          <a:xfrm>
            <a:off x="8562440" y="4001770"/>
            <a:ext cx="405353" cy="23137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9EB9C7-7D35-5FFD-C530-FC986F800C1B}"/>
              </a:ext>
            </a:extLst>
          </p:cNvPr>
          <p:cNvSpPr txBox="1"/>
          <p:nvPr/>
        </p:nvSpPr>
        <p:spPr>
          <a:xfrm>
            <a:off x="8514709" y="3100040"/>
            <a:ext cx="2291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FSM eligibility at a glance: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596C1D-EEE4-D4C8-59FF-34C823456072}"/>
              </a:ext>
            </a:extLst>
          </p:cNvPr>
          <p:cNvSpPr txBox="1"/>
          <p:nvPr/>
        </p:nvSpPr>
        <p:spPr>
          <a:xfrm>
            <a:off x="8967793" y="3423874"/>
            <a:ext cx="26484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002060"/>
                </a:solidFill>
              </a:rPr>
              <a:t>Targeted FSM = </a:t>
            </a:r>
            <a:r>
              <a:rPr lang="en-GB" sz="1100" dirty="0">
                <a:solidFill>
                  <a:srgbClr val="002060"/>
                </a:solidFill>
              </a:rPr>
              <a:t>Meals + Pupil Premium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0BA03A5-51E3-DC26-503A-AB5BF8B8C1E3}"/>
              </a:ext>
            </a:extLst>
          </p:cNvPr>
          <p:cNvSpPr txBox="1"/>
          <p:nvPr/>
        </p:nvSpPr>
        <p:spPr>
          <a:xfrm>
            <a:off x="8967793" y="3701541"/>
            <a:ext cx="19495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002060"/>
                </a:solidFill>
              </a:rPr>
              <a:t>Expanded FSM = </a:t>
            </a:r>
            <a:r>
              <a:rPr lang="en-GB" sz="1100" dirty="0">
                <a:solidFill>
                  <a:srgbClr val="002060"/>
                </a:solidFill>
              </a:rPr>
              <a:t>Meals only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F6BFB3E-E698-D181-8C55-AB59612F3310}"/>
              </a:ext>
            </a:extLst>
          </p:cNvPr>
          <p:cNvSpPr txBox="1"/>
          <p:nvPr/>
        </p:nvSpPr>
        <p:spPr>
          <a:xfrm>
            <a:off x="8967793" y="3988021"/>
            <a:ext cx="28619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002060"/>
                </a:solidFill>
              </a:rPr>
              <a:t>Ever 6 = </a:t>
            </a:r>
            <a:r>
              <a:rPr lang="en-GB" sz="1100" dirty="0">
                <a:solidFill>
                  <a:srgbClr val="002060"/>
                </a:solidFill>
              </a:rPr>
              <a:t>Pupil Premium based on </a:t>
            </a:r>
            <a:r>
              <a:rPr lang="en-GB" sz="1100">
                <a:solidFill>
                  <a:srgbClr val="002060"/>
                </a:solidFill>
              </a:rPr>
              <a:t>historic benefits-based </a:t>
            </a:r>
            <a:r>
              <a:rPr lang="en-GB" sz="1100" dirty="0">
                <a:solidFill>
                  <a:srgbClr val="002060"/>
                </a:solidFill>
              </a:rPr>
              <a:t>FSM eligibility</a:t>
            </a:r>
          </a:p>
        </p:txBody>
      </p:sp>
    </p:spTree>
    <p:extLst>
      <p:ext uri="{BB962C8B-B14F-4D97-AF65-F5344CB8AC3E}">
        <p14:creationId xmlns:p14="http://schemas.microsoft.com/office/powerpoint/2010/main" val="1650212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113e86-30e9-494c-854f-70c8b0a38ff8">
      <Terms xmlns="http://schemas.microsoft.com/office/infopath/2007/PartnerControls"/>
    </lcf76f155ced4ddcb4097134ff3c332f>
    <TaxCatchAll xmlns="06bf8208-2e22-49f7-a204-d986cb4533f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742B49F613AD4EBC61D462D96A215B" ma:contentTypeVersion="18" ma:contentTypeDescription="Create a new document." ma:contentTypeScope="" ma:versionID="c88c81d8e78b7a80ef1bb98f3f12b8a9">
  <xsd:schema xmlns:xsd="http://www.w3.org/2001/XMLSchema" xmlns:xs="http://www.w3.org/2001/XMLSchema" xmlns:p="http://schemas.microsoft.com/office/2006/metadata/properties" xmlns:ns2="5d113e86-30e9-494c-854f-70c8b0a38ff8" xmlns:ns3="06bf8208-2e22-49f7-a204-d986cb4533f1" targetNamespace="http://schemas.microsoft.com/office/2006/metadata/properties" ma:root="true" ma:fieldsID="320d24c907086e8655b8cd645dd52b53" ns2:_="" ns3:_="">
    <xsd:import namespace="5d113e86-30e9-494c-854f-70c8b0a38ff8"/>
    <xsd:import namespace="06bf8208-2e22-49f7-a204-d986cb4533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113e86-30e9-494c-854f-70c8b0a38f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8547526-a6f0-4707-a276-51d9665081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bf8208-2e22-49f7-a204-d986cb4533f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8949ab84-6c45-4672-a58e-3312babf71de}" ma:internalName="TaxCatchAll" ma:showField="CatchAllData" ma:web="06bf8208-2e22-49f7-a204-d986cb4533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EBA297-51C7-4911-8A42-F1CB878CFB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B5AB02-8B28-43C8-8E10-F39629AE82BE}">
  <ds:schemaRefs>
    <ds:schemaRef ds:uri="06bf8208-2e22-49f7-a204-d986cb4533f1"/>
    <ds:schemaRef ds:uri="http://schemas.microsoft.com/office/2006/documentManagement/types"/>
    <ds:schemaRef ds:uri="5d113e86-30e9-494c-854f-70c8b0a38ff8"/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C221ED8-42D2-4FC1-9BBC-ED3FC92A8F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113e86-30e9-494c-854f-70c8b0a38ff8"/>
    <ds:schemaRef ds:uri="06bf8208-2e22-49f7-a204-d986cb4533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332</Words>
  <Application>Microsoft Office PowerPoint</Application>
  <PresentationFormat>Widescreen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Wingdings 2</vt:lpstr>
      <vt:lpstr>Office Theme</vt:lpstr>
      <vt:lpstr>PowerPoint Presentation</vt:lpstr>
    </vt:vector>
  </TitlesOfParts>
  <Company>Shropshire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Jones</dc:creator>
  <cp:lastModifiedBy>Sarah Jones</cp:lastModifiedBy>
  <cp:revision>1</cp:revision>
  <dcterms:created xsi:type="dcterms:W3CDTF">2026-09-21T13:49:44Z</dcterms:created>
  <dcterms:modified xsi:type="dcterms:W3CDTF">2026-09-28T13:05:37Z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0x01010008742B49F613AD4EBC61D462D96A215B</vt:lpwstr>
  </property>
  <property fmtid="{D5CDD505-2E9C-101B-9397-08002B2CF9AE}" pid="3" name="MediaServiceImageTags">
    <vt:lpwstr/>
  </property>
</Properties>
</file>