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56" r:id="rId5"/>
    <p:sldId id="257" r:id="rId6"/>
    <p:sldId id="258" r:id="rId7"/>
    <p:sldId id="259" r:id="rId8"/>
    <p:sldId id="260" r:id="rId9"/>
    <p:sldId id="261" r:id="rId10"/>
    <p:sldId id="265" r:id="rId11"/>
    <p:sldId id="264" r:id="rId12"/>
    <p:sldId id="263" r:id="rId13"/>
    <p:sldId id="262" r:id="rId14"/>
    <p:sldId id="268" r:id="rId15"/>
    <p:sldId id="266" r:id="rId16"/>
    <p:sldId id="267" r:id="rId17"/>
    <p:sldId id="269" r:id="rId18"/>
    <p:sldId id="270" r:id="rId19"/>
    <p:sldId id="271" r:id="rId20"/>
    <p:sldId id="272"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CA"/>
    <a:srgbClr val="5C4E9B"/>
    <a:srgbClr val="263062"/>
    <a:srgbClr val="151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A95BA2-FBE4-49D1-BEF3-56E501AD1601}" v="1" dt="2023-11-15T14:45:32.291"/>
    <p1510:client id="{A335F774-5C31-42AF-01D5-B51ABE5826C7}" v="4" dt="2023-11-15T14:44:12.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CB0BD-B89E-4FDD-B089-0FAA9AA2544A}" type="datetimeFigureOut">
              <a:rPr lang="en-GB" smtClean="0"/>
              <a:t>15/11/2023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010A3-5EF8-4863-8EF1-8AC6EAB6D1B6}" type="slidenum">
              <a:rPr lang="en-GB" smtClean="0"/>
              <a:t>‹#›</a:t>
            </a:fld>
            <a:endParaRPr lang="en-GB"/>
          </a:p>
        </p:txBody>
      </p:sp>
    </p:spTree>
    <p:extLst>
      <p:ext uri="{BB962C8B-B14F-4D97-AF65-F5344CB8AC3E}">
        <p14:creationId xmlns:p14="http://schemas.microsoft.com/office/powerpoint/2010/main" val="32439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5010A3-5EF8-4863-8EF1-8AC6EAB6D1B6}" type="slidenum">
              <a:rPr lang="en-GB" smtClean="0"/>
              <a:t>3</a:t>
            </a:fld>
            <a:endParaRPr lang="en-GB"/>
          </a:p>
        </p:txBody>
      </p:sp>
    </p:spTree>
    <p:extLst>
      <p:ext uri="{BB962C8B-B14F-4D97-AF65-F5344CB8AC3E}">
        <p14:creationId xmlns:p14="http://schemas.microsoft.com/office/powerpoint/2010/main" val="393905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5010A3-5EF8-4863-8EF1-8AC6EAB6D1B6}" type="slidenum">
              <a:rPr lang="en-GB" smtClean="0"/>
              <a:t>7</a:t>
            </a:fld>
            <a:endParaRPr lang="en-GB"/>
          </a:p>
        </p:txBody>
      </p:sp>
    </p:spTree>
    <p:extLst>
      <p:ext uri="{BB962C8B-B14F-4D97-AF65-F5344CB8AC3E}">
        <p14:creationId xmlns:p14="http://schemas.microsoft.com/office/powerpoint/2010/main" val="21444227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svg"/><Relationship Id="rId7" Type="http://schemas.openxmlformats.org/officeDocument/2006/relationships/image" Target="../media/image2.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3.svg"/><Relationship Id="rId10" Type="http://schemas.openxmlformats.org/officeDocument/2006/relationships/image" Target="../media/image9.png"/><Relationship Id="rId4" Type="http://schemas.openxmlformats.org/officeDocument/2006/relationships/image" Target="../media/image32.png"/><Relationship Id="rId9"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1.svg"/><Relationship Id="rId7" Type="http://schemas.openxmlformats.org/officeDocument/2006/relationships/image" Target="../media/image2.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5.svg"/><Relationship Id="rId10" Type="http://schemas.openxmlformats.org/officeDocument/2006/relationships/image" Target="../media/image9.png"/><Relationship Id="rId4" Type="http://schemas.openxmlformats.org/officeDocument/2006/relationships/image" Target="../media/image34.png"/><Relationship Id="rId9" Type="http://schemas.openxmlformats.org/officeDocument/2006/relationships/image" Target="../media/image16.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svg"/><Relationship Id="rId7" Type="http://schemas.openxmlformats.org/officeDocument/2006/relationships/image" Target="../media/image2.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9.svg"/><Relationship Id="rId10" Type="http://schemas.openxmlformats.org/officeDocument/2006/relationships/image" Target="../media/image9.png"/><Relationship Id="rId4" Type="http://schemas.openxmlformats.org/officeDocument/2006/relationships/image" Target="../media/image38.png"/><Relationship Id="rId9"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7.svg"/><Relationship Id="rId7" Type="http://schemas.openxmlformats.org/officeDocument/2006/relationships/image" Target="../media/image2.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41.svg"/><Relationship Id="rId10" Type="http://schemas.openxmlformats.org/officeDocument/2006/relationships/image" Target="../media/image9.png"/><Relationship Id="rId4" Type="http://schemas.openxmlformats.org/officeDocument/2006/relationships/image" Target="../media/image40.png"/><Relationship Id="rId9" Type="http://schemas.openxmlformats.org/officeDocument/2006/relationships/image" Target="../media/image16.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svg"/><Relationship Id="rId7"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23.svg"/><Relationship Id="rId10" Type="http://schemas.openxmlformats.org/officeDocument/2006/relationships/image" Target="../media/image9.png"/><Relationship Id="rId4" Type="http://schemas.openxmlformats.org/officeDocument/2006/relationships/image" Target="../media/image22.png"/><Relationship Id="rId9"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svg"/><Relationship Id="rId7"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43.svg"/><Relationship Id="rId10" Type="http://schemas.openxmlformats.org/officeDocument/2006/relationships/image" Target="../media/image9.png"/><Relationship Id="rId4" Type="http://schemas.openxmlformats.org/officeDocument/2006/relationships/image" Target="../media/image42.png"/><Relationship Id="rId9" Type="http://schemas.openxmlformats.org/officeDocument/2006/relationships/image" Target="../media/image16.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18.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10.sv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23.svg"/><Relationship Id="rId4" Type="http://schemas.openxmlformats.org/officeDocument/2006/relationships/image" Target="../media/image2.svg"/><Relationship Id="rId9"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25.svg"/><Relationship Id="rId10" Type="http://schemas.openxmlformats.org/officeDocument/2006/relationships/image" Target="../media/image9.png"/><Relationship Id="rId4" Type="http://schemas.openxmlformats.org/officeDocument/2006/relationships/image" Target="../media/image24.png"/><Relationship Id="rId9" Type="http://schemas.openxmlformats.org/officeDocument/2006/relationships/image" Target="../media/image27.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29.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0.sv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4.svg"/><Relationship Id="rId4" Type="http://schemas.openxmlformats.org/officeDocument/2006/relationships/image" Target="../media/image2.svg"/><Relationship Id="rId9"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a 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07A2E5E-7FCC-020B-DE28-05D3B23150A4}"/>
              </a:ext>
            </a:extLst>
          </p:cNvPr>
          <p:cNvGrpSpPr/>
          <p:nvPr userDrawn="1"/>
        </p:nvGrpSpPr>
        <p:grpSpPr>
          <a:xfrm>
            <a:off x="6115050" y="6192000"/>
            <a:ext cx="3060000" cy="683776"/>
            <a:chOff x="9180000" y="6192000"/>
            <a:chExt cx="3060000" cy="683776"/>
          </a:xfrm>
        </p:grpSpPr>
        <p:pic>
          <p:nvPicPr>
            <p:cNvPr id="12" name="Graphic 11">
              <a:extLst>
                <a:ext uri="{FF2B5EF4-FFF2-40B4-BE49-F238E27FC236}">
                  <a16:creationId xmlns:a16="http://schemas.microsoft.com/office/drawing/2014/main" id="{951B97FE-4ACF-E28B-7162-773E70AB48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A251CE99-6B2B-A660-654A-921D957742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grpSp>
        <p:nvGrpSpPr>
          <p:cNvPr id="7" name="Group 6">
            <a:extLst>
              <a:ext uri="{FF2B5EF4-FFF2-40B4-BE49-F238E27FC236}">
                <a16:creationId xmlns:a16="http://schemas.microsoft.com/office/drawing/2014/main" id="{072B61DA-9C00-6E5B-729F-C929CBD9720A}"/>
              </a:ext>
            </a:extLst>
          </p:cNvPr>
          <p:cNvGrpSpPr/>
          <p:nvPr userDrawn="1"/>
        </p:nvGrpSpPr>
        <p:grpSpPr>
          <a:xfrm>
            <a:off x="0" y="0"/>
            <a:ext cx="8784000" cy="6363746"/>
            <a:chOff x="0" y="0"/>
            <a:chExt cx="8784000" cy="6363746"/>
          </a:xfrm>
        </p:grpSpPr>
        <p:pic>
          <p:nvPicPr>
            <p:cNvPr id="8" name="Graphic 7">
              <a:extLst>
                <a:ext uri="{FF2B5EF4-FFF2-40B4-BE49-F238E27FC236}">
                  <a16:creationId xmlns:a16="http://schemas.microsoft.com/office/drawing/2014/main" id="{A7D0E5BC-7F2E-4DC9-C7BB-690D53F64E7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9" name="Graphic 8">
              <a:extLst>
                <a:ext uri="{FF2B5EF4-FFF2-40B4-BE49-F238E27FC236}">
                  <a16:creationId xmlns:a16="http://schemas.microsoft.com/office/drawing/2014/main" id="{6302A49A-7BDE-9338-1272-B0F5F83490D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grpSp>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ctrTitle"/>
          </p:nvPr>
        </p:nvSpPr>
        <p:spPr>
          <a:xfrm>
            <a:off x="685800" y="1122363"/>
            <a:ext cx="7772400" cy="2387600"/>
          </a:xfrm>
        </p:spPr>
        <p:txBody>
          <a:bodyPr anchor="ctr" anchorCtr="0"/>
          <a:lstStyle>
            <a:lvl1pPr algn="l">
              <a:defRPr sz="3800" b="1">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685800" y="3602038"/>
            <a:ext cx="78295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56906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4 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5588AE1-1239-C0D1-BF8A-25830A573A37}"/>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84B6656A-E9D8-42A0-3917-F15F319354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57CAE6F7-9D13-5F18-8308-A533C98C81F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7" name="Graphic 6">
            <a:extLst>
              <a:ext uri="{FF2B5EF4-FFF2-40B4-BE49-F238E27FC236}">
                <a16:creationId xmlns:a16="http://schemas.microsoft.com/office/drawing/2014/main" id="{BC73BB84-698A-CC67-47BF-1AEEB9EAD8C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A5413963-C889-8073-4E6B-9BBA5A7AE9A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E7CDE6D0-60CD-951D-B6AA-A1ECCBB17ED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3888" y="1709739"/>
            <a:ext cx="7886700" cy="2852737"/>
          </a:xfrm>
        </p:spPr>
        <p:txBody>
          <a:bodyPr anchor="ctr" anchorCtr="0"/>
          <a:lstStyle>
            <a:lvl1pPr>
              <a:defRPr sz="4200" b="1">
                <a:solidFill>
                  <a:srgbClr val="0087CA"/>
                </a:solidFill>
              </a:defRPr>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056DE11-7CB2-794B-AE9D-EE81807A300C}"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28541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5A 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58F001-45A3-52BF-755F-00BBCE74641B}"/>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1699CF57-8C5E-CC94-5E34-834C745020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2" name="Graphic 11">
            <a:extLst>
              <a:ext uri="{FF2B5EF4-FFF2-40B4-BE49-F238E27FC236}">
                <a16:creationId xmlns:a16="http://schemas.microsoft.com/office/drawing/2014/main" id="{0F28A48E-ED03-17AF-2105-59C8307B247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sp>
        <p:nvSpPr>
          <p:cNvPr id="3" name="Content Placeholder 2"/>
          <p:cNvSpPr>
            <a:spLocks noGrp="1"/>
          </p:cNvSpPr>
          <p:nvPr>
            <p:ph sz="half" idx="1"/>
          </p:nvPr>
        </p:nvSpPr>
        <p:spPr>
          <a:xfrm>
            <a:off x="628650" y="2035285"/>
            <a:ext cx="3886200" cy="4141677"/>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2035285"/>
            <a:ext cx="38862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056DE11-7CB2-794B-AE9D-EE81807A300C}"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D4986-9C08-C742-B451-B5C0B742AAD7}" type="slidenum">
              <a:rPr lang="en-US" smtClean="0"/>
              <a:t>‹#›</a:t>
            </a:fld>
            <a:endParaRPr lang="en-US"/>
          </a:p>
        </p:txBody>
      </p:sp>
    </p:spTree>
    <p:extLst>
      <p:ext uri="{BB962C8B-B14F-4D97-AF65-F5344CB8AC3E}">
        <p14:creationId xmlns:p14="http://schemas.microsoft.com/office/powerpoint/2010/main" val="40057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5B Two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C4ACD39-E50A-D2D2-0063-A3FC65053E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629150" cy="6869774"/>
          </a:xfrm>
          <a:prstGeom prst="rect">
            <a:avLst/>
          </a:prstGeom>
        </p:spPr>
      </p:pic>
      <p:pic>
        <p:nvPicPr>
          <p:cNvPr id="15" name="Graphic 14">
            <a:extLst>
              <a:ext uri="{FF2B5EF4-FFF2-40B4-BE49-F238E27FC236}">
                <a16:creationId xmlns:a16="http://schemas.microsoft.com/office/drawing/2014/main" id="{ED716783-2DD8-6FE2-C345-65400DF8E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506034" cy="6858972"/>
          </a:xfrm>
          <a:prstGeom prst="rect">
            <a:avLst/>
          </a:prstGeom>
        </p:spPr>
      </p:pic>
      <p:grpSp>
        <p:nvGrpSpPr>
          <p:cNvPr id="8" name="Group 7">
            <a:extLst>
              <a:ext uri="{FF2B5EF4-FFF2-40B4-BE49-F238E27FC236}">
                <a16:creationId xmlns:a16="http://schemas.microsoft.com/office/drawing/2014/main" id="{1558F001-45A3-52BF-755F-00BBCE74641B}"/>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sp>
        <p:nvSpPr>
          <p:cNvPr id="3" name="Content Placeholder 2"/>
          <p:cNvSpPr>
            <a:spLocks noGrp="1"/>
          </p:cNvSpPr>
          <p:nvPr>
            <p:ph sz="half" idx="1"/>
          </p:nvPr>
        </p:nvSpPr>
        <p:spPr>
          <a:xfrm>
            <a:off x="628650" y="2035285"/>
            <a:ext cx="3886200" cy="4141677"/>
          </a:xfrm>
        </p:spPr>
        <p:txBody>
          <a:bodyPr/>
          <a:lstStyle>
            <a:lvl1pPr>
              <a:defRPr sz="22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2035285"/>
            <a:ext cx="38862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fld id="{6056DE11-7CB2-794B-AE9D-EE81807A300C}"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D4986-9C08-C742-B451-B5C0B742AAD7}" type="slidenum">
              <a:rPr lang="en-US" smtClean="0"/>
              <a:t>‹#›</a:t>
            </a:fld>
            <a:endParaRPr lang="en-US"/>
          </a:p>
        </p:txBody>
      </p:sp>
    </p:spTree>
    <p:extLst>
      <p:ext uri="{BB962C8B-B14F-4D97-AF65-F5344CB8AC3E}">
        <p14:creationId xmlns:p14="http://schemas.microsoft.com/office/powerpoint/2010/main" val="38266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5C Two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C4ACD39-E50A-D2D2-0063-A3FC65053E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629150" cy="6869774"/>
          </a:xfrm>
          <a:prstGeom prst="rect">
            <a:avLst/>
          </a:prstGeom>
        </p:spPr>
      </p:pic>
      <p:pic>
        <p:nvPicPr>
          <p:cNvPr id="15" name="Graphic 14">
            <a:extLst>
              <a:ext uri="{FF2B5EF4-FFF2-40B4-BE49-F238E27FC236}">
                <a16:creationId xmlns:a16="http://schemas.microsoft.com/office/drawing/2014/main" id="{ED716783-2DD8-6FE2-C345-65400DF8E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506034" cy="6858972"/>
          </a:xfrm>
          <a:prstGeom prst="rect">
            <a:avLst/>
          </a:prstGeom>
        </p:spPr>
      </p:pic>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505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03050" y="6264000"/>
            <a:ext cx="2736000" cy="611776"/>
          </a:xfrm>
          <a:prstGeom prst="rect">
            <a:avLst/>
          </a:prstGeom>
        </p:spPr>
      </p:pic>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userDrawn="1">
            <p:ph type="title"/>
          </p:nvPr>
        </p:nvSpPr>
        <p:spPr>
          <a:xfrm>
            <a:off x="628650" y="1272451"/>
            <a:ext cx="7886700" cy="634049"/>
          </a:xfrm>
        </p:spPr>
        <p:txBody>
          <a:bodyPr/>
          <a:lstStyle>
            <a:lvl1pPr>
              <a:defRPr sz="3200" b="1" i="0">
                <a:solidFill>
                  <a:schemeClr val="bg1"/>
                </a:solidFill>
              </a:defRPr>
            </a:lvl1pPr>
          </a:lstStyle>
          <a:p>
            <a:r>
              <a:rPr lang="en-GB"/>
              <a:t>Click to edit Master title style</a:t>
            </a:r>
            <a:endParaRPr lang="en-US"/>
          </a:p>
        </p:txBody>
      </p:sp>
      <p:sp>
        <p:nvSpPr>
          <p:cNvPr id="3" name="Content Placeholder 2"/>
          <p:cNvSpPr>
            <a:spLocks noGrp="1"/>
          </p:cNvSpPr>
          <p:nvPr userDrawn="1">
            <p:ph sz="half" idx="1"/>
          </p:nvPr>
        </p:nvSpPr>
        <p:spPr>
          <a:xfrm>
            <a:off x="628650" y="2035285"/>
            <a:ext cx="3886200" cy="4141677"/>
          </a:xfrm>
        </p:spPr>
        <p:txBody>
          <a:bodyPr/>
          <a:lstStyle>
            <a:lvl1pPr>
              <a:defRPr sz="22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userDrawn="1">
            <p:ph sz="half" idx="2"/>
          </p:nvPr>
        </p:nvSpPr>
        <p:spPr>
          <a:xfrm>
            <a:off x="4629150" y="2035285"/>
            <a:ext cx="38862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userDrawn="1">
            <p:ph type="dt" sz="half" idx="10"/>
          </p:nvPr>
        </p:nvSpPr>
        <p:spPr/>
        <p:txBody>
          <a:bodyPr/>
          <a:lstStyle>
            <a:lvl1pPr>
              <a:defRPr>
                <a:solidFill>
                  <a:schemeClr val="bg1"/>
                </a:solidFill>
              </a:defRPr>
            </a:lvl1pPr>
          </a:lstStyle>
          <a:p>
            <a:fld id="{6056DE11-7CB2-794B-AE9D-EE81807A300C}" type="datetimeFigureOut">
              <a:rPr lang="en-US" smtClean="0"/>
              <a:pPr/>
              <a:t>11/15/2023</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74975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A Content optio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FB14F25-8988-F97F-80E5-EABBB88AA3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20640" cy="2957972"/>
          </a:xfrm>
          <a:prstGeom prst="rect">
            <a:avLst/>
          </a:prstGeom>
        </p:spPr>
      </p:pic>
      <p:pic>
        <p:nvPicPr>
          <p:cNvPr id="7" name="Graphic 6">
            <a:extLst>
              <a:ext uri="{FF2B5EF4-FFF2-40B4-BE49-F238E27FC236}">
                <a16:creationId xmlns:a16="http://schemas.microsoft.com/office/drawing/2014/main" id="{242ACD92-6338-65C7-3DAF-162033DC74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972645" cy="2807590"/>
          </a:xfrm>
          <a:prstGeom prst="rect">
            <a:avLst/>
          </a:prstGeom>
        </p:spPr>
      </p:pic>
      <p:grpSp>
        <p:nvGrpSpPr>
          <p:cNvPr id="9" name="Group 8">
            <a:extLst>
              <a:ext uri="{FF2B5EF4-FFF2-40B4-BE49-F238E27FC236}">
                <a16:creationId xmlns:a16="http://schemas.microsoft.com/office/drawing/2014/main" id="{0BE863A5-81C2-AFF7-E8C1-89BE8E6B583D}"/>
              </a:ext>
            </a:extLst>
          </p:cNvPr>
          <p:cNvGrpSpPr/>
          <p:nvPr userDrawn="1"/>
        </p:nvGrpSpPr>
        <p:grpSpPr>
          <a:xfrm>
            <a:off x="6115050" y="6192000"/>
            <a:ext cx="3060000" cy="683776"/>
            <a:chOff x="9180000" y="6192000"/>
            <a:chExt cx="3060000" cy="683776"/>
          </a:xfrm>
        </p:grpSpPr>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p:ph type="dt" sz="half" idx="10"/>
          </p:nvPr>
        </p:nvSpPr>
        <p:spPr/>
        <p:txBody>
          <a:bodyPr/>
          <a:lstStyle/>
          <a:p>
            <a:fld id="{6056DE11-7CB2-794B-AE9D-EE81807A300C}"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D4986-9C08-C742-B451-B5C0B742AAD7}" type="slidenum">
              <a:rPr lang="en-US" smtClean="0"/>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p:ph type="title" hasCustomPrompt="1"/>
          </p:nvPr>
        </p:nvSpPr>
        <p:spPr>
          <a:xfrm>
            <a:off x="838200" y="1259998"/>
            <a:ext cx="540000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313440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B Content optio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FB14F25-8988-F97F-80E5-EABBB88AA3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20640" cy="2957972"/>
          </a:xfrm>
          <a:prstGeom prst="rect">
            <a:avLst/>
          </a:prstGeom>
        </p:spPr>
      </p:pic>
      <p:pic>
        <p:nvPicPr>
          <p:cNvPr id="7" name="Graphic 6">
            <a:extLst>
              <a:ext uri="{FF2B5EF4-FFF2-40B4-BE49-F238E27FC236}">
                <a16:creationId xmlns:a16="http://schemas.microsoft.com/office/drawing/2014/main" id="{242ACD92-6338-65C7-3DAF-162033DC74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972645" cy="2807590"/>
          </a:xfrm>
          <a:prstGeom prst="rect">
            <a:avLst/>
          </a:prstGeom>
        </p:spPr>
      </p:pic>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505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03050" y="6264000"/>
            <a:ext cx="2736000" cy="611776"/>
          </a:xfrm>
          <a:prstGeom prst="rect">
            <a:avLst/>
          </a:prstGeom>
        </p:spPr>
      </p:pic>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userDrawn="1">
            <p:ph type="dt" sz="half" idx="10"/>
          </p:nvPr>
        </p:nvSpPr>
        <p:spPr/>
        <p:txBody>
          <a:bodyPr/>
          <a:lstStyle/>
          <a:p>
            <a:fld id="{6056DE11-7CB2-794B-AE9D-EE81807A300C}" type="datetimeFigureOut">
              <a:rPr lang="en-US" smtClean="0"/>
              <a:t>11/15/2023</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89AD4986-9C08-C742-B451-B5C0B742AAD7}" type="slidenum">
              <a:rPr lang="en-US" smtClean="0"/>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838200" y="1259998"/>
            <a:ext cx="540000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231237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A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4F80A71-673A-C184-6E99-9B83DF444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75" y="0"/>
            <a:ext cx="5782285" cy="6302385"/>
          </a:xfrm>
          <a:prstGeom prst="rect">
            <a:avLst/>
          </a:prstGeom>
        </p:spPr>
      </p:pic>
      <p:pic>
        <p:nvPicPr>
          <p:cNvPr id="15" name="Graphic 14">
            <a:extLst>
              <a:ext uri="{FF2B5EF4-FFF2-40B4-BE49-F238E27FC236}">
                <a16:creationId xmlns:a16="http://schemas.microsoft.com/office/drawing/2014/main" id="{039B3B3A-02EA-A0C0-DD7D-67958D3B45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652345" cy="6111885"/>
          </a:xfrm>
          <a:prstGeom prst="rect">
            <a:avLst/>
          </a:prstGeom>
        </p:spPr>
      </p:pic>
      <p:grpSp>
        <p:nvGrpSpPr>
          <p:cNvPr id="9" name="Group 8">
            <a:extLst>
              <a:ext uri="{FF2B5EF4-FFF2-40B4-BE49-F238E27FC236}">
                <a16:creationId xmlns:a16="http://schemas.microsoft.com/office/drawing/2014/main" id="{0BE863A5-81C2-AFF7-E8C1-89BE8E6B583D}"/>
              </a:ext>
            </a:extLst>
          </p:cNvPr>
          <p:cNvGrpSpPr/>
          <p:nvPr userDrawn="1"/>
        </p:nvGrpSpPr>
        <p:grpSpPr>
          <a:xfrm>
            <a:off x="6115050" y="6192000"/>
            <a:ext cx="3060000" cy="683776"/>
            <a:chOff x="9180000" y="6192000"/>
            <a:chExt cx="3060000" cy="683776"/>
          </a:xfrm>
        </p:grpSpPr>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userDrawn="1">
            <p:ph type="dt" sz="half" idx="10"/>
          </p:nvPr>
        </p:nvSpPr>
        <p:spPr/>
        <p:txBody>
          <a:bodyPr/>
          <a:lstStyle/>
          <a:p>
            <a:fld id="{6056DE11-7CB2-794B-AE9D-EE81807A300C}" type="datetimeFigureOut">
              <a:rPr lang="en-US" smtClean="0"/>
              <a:t>11/15/2023</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699090" y="1259998"/>
            <a:ext cx="553911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198984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B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4F80A71-673A-C184-6E99-9B83DF444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75" y="0"/>
            <a:ext cx="5782285" cy="6302385"/>
          </a:xfrm>
          <a:prstGeom prst="rect">
            <a:avLst/>
          </a:prstGeom>
        </p:spPr>
      </p:pic>
      <p:pic>
        <p:nvPicPr>
          <p:cNvPr id="15" name="Graphic 14">
            <a:extLst>
              <a:ext uri="{FF2B5EF4-FFF2-40B4-BE49-F238E27FC236}">
                <a16:creationId xmlns:a16="http://schemas.microsoft.com/office/drawing/2014/main" id="{039B3B3A-02EA-A0C0-DD7D-67958D3B45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652345" cy="6111885"/>
          </a:xfrm>
          <a:prstGeom prst="rect">
            <a:avLst/>
          </a:prstGeom>
        </p:spPr>
      </p:pic>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505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03050" y="6264000"/>
            <a:ext cx="2736000" cy="611776"/>
          </a:xfrm>
          <a:prstGeom prst="rect">
            <a:avLst/>
          </a:prstGeom>
        </p:spPr>
      </p:pic>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userDrawn="1">
            <p:ph type="dt" sz="half" idx="10"/>
          </p:nvPr>
        </p:nvSpPr>
        <p:spPr/>
        <p:txBody>
          <a:bodyPr/>
          <a:lstStyle/>
          <a:p>
            <a:fld id="{6056DE11-7CB2-794B-AE9D-EE81807A300C}" type="datetimeFigureOut">
              <a:rPr lang="en-US" smtClean="0"/>
              <a:t>11/15/2023</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699090" y="1259998"/>
            <a:ext cx="553911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4245967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976755"/>
            <a:ext cx="3868340" cy="82391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870200"/>
            <a:ext cx="3868340" cy="3347085"/>
          </a:xfrm>
        </p:spPr>
        <p:txBody>
          <a:bodyPr/>
          <a:lstStyle>
            <a:lvl1pPr>
              <a:defRPr sz="20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976755"/>
            <a:ext cx="3887391" cy="82391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870200"/>
            <a:ext cx="3887391" cy="3347085"/>
          </a:xfrm>
        </p:spPr>
        <p:txBody>
          <a:bodyPr/>
          <a:lstStyle>
            <a:lvl1pPr>
              <a:defRPr sz="20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056DE11-7CB2-794B-AE9D-EE81807A300C}"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D4986-9C08-C742-B451-B5C0B742AAD7}" type="slidenum">
              <a:rPr lang="en-US" smtClean="0"/>
              <a:t>‹#›</a:t>
            </a:fld>
            <a:endParaRPr lang="en-US"/>
          </a:p>
        </p:txBody>
      </p:sp>
      <p:sp>
        <p:nvSpPr>
          <p:cNvPr id="10" name="Title 1">
            <a:extLst>
              <a:ext uri="{FF2B5EF4-FFF2-40B4-BE49-F238E27FC236}">
                <a16:creationId xmlns:a16="http://schemas.microsoft.com/office/drawing/2014/main" id="{84F68598-5B63-FAC1-C652-D4906653C3F1}"/>
              </a:ext>
            </a:extLst>
          </p:cNvPr>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grpSp>
        <p:nvGrpSpPr>
          <p:cNvPr id="11" name="Group 10">
            <a:extLst>
              <a:ext uri="{FF2B5EF4-FFF2-40B4-BE49-F238E27FC236}">
                <a16:creationId xmlns:a16="http://schemas.microsoft.com/office/drawing/2014/main" id="{B01CB7A1-B499-4487-B1F6-2E40FC6F9792}"/>
              </a:ext>
            </a:extLst>
          </p:cNvPr>
          <p:cNvGrpSpPr/>
          <p:nvPr userDrawn="1"/>
        </p:nvGrpSpPr>
        <p:grpSpPr>
          <a:xfrm>
            <a:off x="6115050" y="6192000"/>
            <a:ext cx="3060000" cy="683776"/>
            <a:chOff x="9180000" y="6192000"/>
            <a:chExt cx="3060000" cy="683776"/>
          </a:xfrm>
        </p:grpSpPr>
        <p:pic>
          <p:nvPicPr>
            <p:cNvPr id="12" name="Graphic 11">
              <a:extLst>
                <a:ext uri="{FF2B5EF4-FFF2-40B4-BE49-F238E27FC236}">
                  <a16:creationId xmlns:a16="http://schemas.microsoft.com/office/drawing/2014/main" id="{39B657E6-F236-35C9-7143-5FBF0D56E0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E297C41B-E456-3309-25BD-08F98ABC1F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4" name="Graphic 13">
            <a:extLst>
              <a:ext uri="{FF2B5EF4-FFF2-40B4-BE49-F238E27FC236}">
                <a16:creationId xmlns:a16="http://schemas.microsoft.com/office/drawing/2014/main" id="{58756EB0-B7CA-F75F-0001-F4FFFFE2793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5" name="Graphic 14">
            <a:extLst>
              <a:ext uri="{FF2B5EF4-FFF2-40B4-BE49-F238E27FC236}">
                <a16:creationId xmlns:a16="http://schemas.microsoft.com/office/drawing/2014/main" id="{E8E8CDE6-6FF5-5FE2-2E55-E323F67BC86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6" name="Graphic 15">
            <a:extLst>
              <a:ext uri="{FF2B5EF4-FFF2-40B4-BE49-F238E27FC236}">
                <a16:creationId xmlns:a16="http://schemas.microsoft.com/office/drawing/2014/main" id="{8CC6C6EE-B448-5626-AC8B-8139F41B31C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687116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 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A9F5BD-905B-6468-440F-C26A316DA558}"/>
              </a:ext>
            </a:extLst>
          </p:cNvPr>
          <p:cNvGrpSpPr/>
          <p:nvPr userDrawn="1"/>
        </p:nvGrpSpPr>
        <p:grpSpPr>
          <a:xfrm>
            <a:off x="6115050" y="6192000"/>
            <a:ext cx="3060000" cy="683776"/>
            <a:chOff x="9180000" y="6192000"/>
            <a:chExt cx="3060000" cy="683776"/>
          </a:xfrm>
        </p:grpSpPr>
        <p:pic>
          <p:nvPicPr>
            <p:cNvPr id="7" name="Graphic 6">
              <a:extLst>
                <a:ext uri="{FF2B5EF4-FFF2-40B4-BE49-F238E27FC236}">
                  <a16:creationId xmlns:a16="http://schemas.microsoft.com/office/drawing/2014/main" id="{DAFF1440-394A-7335-8894-A4FCF359E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8" name="Graphic 7">
              <a:extLst>
                <a:ext uri="{FF2B5EF4-FFF2-40B4-BE49-F238E27FC236}">
                  <a16:creationId xmlns:a16="http://schemas.microsoft.com/office/drawing/2014/main" id="{1BA3628C-64A6-737F-0CFD-6A7E8EE914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9" name="Graphic 8">
            <a:extLst>
              <a:ext uri="{FF2B5EF4-FFF2-40B4-BE49-F238E27FC236}">
                <a16:creationId xmlns:a16="http://schemas.microsoft.com/office/drawing/2014/main" id="{7A0AF035-9101-D84A-A7C5-A78D7CF8344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0" name="Graphic 9">
            <a:extLst>
              <a:ext uri="{FF2B5EF4-FFF2-40B4-BE49-F238E27FC236}">
                <a16:creationId xmlns:a16="http://schemas.microsoft.com/office/drawing/2014/main" id="{17ABBA06-1B47-7F8B-A1A7-BF1A760CFB0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1" name="Graphic 10">
            <a:extLst>
              <a:ext uri="{FF2B5EF4-FFF2-40B4-BE49-F238E27FC236}">
                <a16:creationId xmlns:a16="http://schemas.microsoft.com/office/drawing/2014/main" id="{EA10C80C-7678-E130-B997-E09311C0C9F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p:ph type="dt" sz="half" idx="10"/>
          </p:nvPr>
        </p:nvSpPr>
        <p:spPr/>
        <p:txBody>
          <a:bodyPr/>
          <a:lstStyle/>
          <a:p>
            <a:fld id="{6056DE11-7CB2-794B-AE9D-EE81807A300C}"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12" name="Title 1">
            <a:extLst>
              <a:ext uri="{FF2B5EF4-FFF2-40B4-BE49-F238E27FC236}">
                <a16:creationId xmlns:a16="http://schemas.microsoft.com/office/drawing/2014/main" id="{828446FF-422F-C79E-F7AD-B1DF3713FF7B}"/>
              </a:ext>
            </a:extLst>
          </p:cNvPr>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spTree>
    <p:extLst>
      <p:ext uri="{BB962C8B-B14F-4D97-AF65-F5344CB8AC3E}">
        <p14:creationId xmlns:p14="http://schemas.microsoft.com/office/powerpoint/2010/main" val="249404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a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8A6D0C-510E-6C7F-4348-379136941D7D}"/>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1741288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0 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10E81F-2F4A-54DB-376B-697E308CDE75}"/>
              </a:ext>
            </a:extLst>
          </p:cNvPr>
          <p:cNvGrpSpPr/>
          <p:nvPr userDrawn="1"/>
        </p:nvGrpSpPr>
        <p:grpSpPr>
          <a:xfrm>
            <a:off x="6115050" y="6192000"/>
            <a:ext cx="3060000" cy="683776"/>
            <a:chOff x="9180000" y="6192000"/>
            <a:chExt cx="3060000" cy="683776"/>
          </a:xfrm>
        </p:grpSpPr>
        <p:pic>
          <p:nvPicPr>
            <p:cNvPr id="8" name="Graphic 7">
              <a:extLst>
                <a:ext uri="{FF2B5EF4-FFF2-40B4-BE49-F238E27FC236}">
                  <a16:creationId xmlns:a16="http://schemas.microsoft.com/office/drawing/2014/main" id="{5ED70901-C02D-8724-3BF3-BAFBE1103E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9" name="Graphic 8">
              <a:extLst>
                <a:ext uri="{FF2B5EF4-FFF2-40B4-BE49-F238E27FC236}">
                  <a16:creationId xmlns:a16="http://schemas.microsoft.com/office/drawing/2014/main" id="{B44209F4-6CB3-CBEA-583B-18A448199F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0" name="Graphic 9">
            <a:extLst>
              <a:ext uri="{FF2B5EF4-FFF2-40B4-BE49-F238E27FC236}">
                <a16:creationId xmlns:a16="http://schemas.microsoft.com/office/drawing/2014/main" id="{D0B56137-DB02-09A6-82F1-FCE7806BF9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1" name="Graphic 10">
            <a:extLst>
              <a:ext uri="{FF2B5EF4-FFF2-40B4-BE49-F238E27FC236}">
                <a16:creationId xmlns:a16="http://schemas.microsoft.com/office/drawing/2014/main" id="{F4B1BFFC-A674-BB11-56EA-077BC26A207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2" name="Graphic 11">
            <a:extLst>
              <a:ext uri="{FF2B5EF4-FFF2-40B4-BE49-F238E27FC236}">
                <a16:creationId xmlns:a16="http://schemas.microsoft.com/office/drawing/2014/main" id="{1945FF8F-B708-EC7D-94C8-353CF518D3F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Date Placeholder 1"/>
          <p:cNvSpPr>
            <a:spLocks noGrp="1"/>
          </p:cNvSpPr>
          <p:nvPr>
            <p:ph type="dt" sz="half" idx="10"/>
          </p:nvPr>
        </p:nvSpPr>
        <p:spPr/>
        <p:txBody>
          <a:bodyPr/>
          <a:lstStyle/>
          <a:p>
            <a:fld id="{6056DE11-7CB2-794B-AE9D-EE81807A300C}"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287566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1 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BC608B-21CD-3264-AC71-C696F169F825}"/>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6546E569-755B-6056-6E5D-83895ADEAA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2261265-8F53-51F2-5C80-5A5D367AC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6286B20C-7DEB-8853-F108-1B28EB354B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2" name="Graphic 11">
            <a:extLst>
              <a:ext uri="{FF2B5EF4-FFF2-40B4-BE49-F238E27FC236}">
                <a16:creationId xmlns:a16="http://schemas.microsoft.com/office/drawing/2014/main" id="{BEA89A52-E63C-6502-80A4-D7BF61E278F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2897453C-A8BE-346D-ADB1-6ED604B5B3A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9841" y="1163320"/>
            <a:ext cx="2949178" cy="1600200"/>
          </a:xfrm>
        </p:spPr>
        <p:txBody>
          <a:bodyPr anchor="ctr" anchorCtr="0"/>
          <a:lstStyle>
            <a:lvl1pPr>
              <a:defRPr sz="2800" b="1">
                <a:solidFill>
                  <a:srgbClr val="0087CA"/>
                </a:solidFill>
              </a:defRPr>
            </a:lvl1pPr>
          </a:lstStyle>
          <a:p>
            <a:r>
              <a:rPr lang="en-GB"/>
              <a:t>Click to edit Master title style</a:t>
            </a:r>
            <a:endParaRPr lang="en-US"/>
          </a:p>
        </p:txBody>
      </p:sp>
      <p:sp>
        <p:nvSpPr>
          <p:cNvPr id="3" name="Content Placeholder 2"/>
          <p:cNvSpPr>
            <a:spLocks noGrp="1"/>
          </p:cNvSpPr>
          <p:nvPr>
            <p:ph idx="1"/>
          </p:nvPr>
        </p:nvSpPr>
        <p:spPr>
          <a:xfrm>
            <a:off x="3887391" y="1163320"/>
            <a:ext cx="4629150" cy="4697731"/>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763520"/>
            <a:ext cx="2949178" cy="3105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56DE11-7CB2-794B-AE9D-EE81807A300C}"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883369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2 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BC608B-21CD-3264-AC71-C696F169F825}"/>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6546E569-755B-6056-6E5D-83895ADEAA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2261265-8F53-51F2-5C80-5A5D367AC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6286B20C-7DEB-8853-F108-1B28EB354B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2" name="Graphic 11">
            <a:extLst>
              <a:ext uri="{FF2B5EF4-FFF2-40B4-BE49-F238E27FC236}">
                <a16:creationId xmlns:a16="http://schemas.microsoft.com/office/drawing/2014/main" id="{BEA89A52-E63C-6502-80A4-D7BF61E278F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2897453C-A8BE-346D-ADB1-6ED604B5B3A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9841" y="1163320"/>
            <a:ext cx="2949178" cy="1600200"/>
          </a:xfrm>
        </p:spPr>
        <p:txBody>
          <a:bodyPr anchor="ctr" anchorCtr="0"/>
          <a:lstStyle>
            <a:lvl1pPr>
              <a:defRPr sz="2800" b="1">
                <a:solidFill>
                  <a:srgbClr val="0087CA"/>
                </a:solidFill>
              </a:defRPr>
            </a:lvl1pPr>
          </a:lstStyle>
          <a:p>
            <a:r>
              <a:rPr lang="en-GB"/>
              <a:t>Click to edit Master title style</a:t>
            </a:r>
            <a:endParaRPr lang="en-US"/>
          </a:p>
        </p:txBody>
      </p:sp>
      <p:sp>
        <p:nvSpPr>
          <p:cNvPr id="3" name="Content Placeholder 2"/>
          <p:cNvSpPr>
            <a:spLocks noGrp="1"/>
          </p:cNvSpPr>
          <p:nvPr>
            <p:ph idx="1" hasCustomPrompt="1"/>
          </p:nvPr>
        </p:nvSpPr>
        <p:spPr>
          <a:xfrm>
            <a:off x="3887391" y="1163320"/>
            <a:ext cx="4629150" cy="4697731"/>
          </a:xfrm>
        </p:spPr>
        <p:txBody>
          <a:bodyPr/>
          <a:lstStyle>
            <a:lvl1pPr marL="0" indent="0">
              <a:buNone/>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a:t>Click to add picture</a:t>
            </a:r>
            <a:endParaRPr lang="en-US"/>
          </a:p>
        </p:txBody>
      </p:sp>
      <p:sp>
        <p:nvSpPr>
          <p:cNvPr id="4" name="Text Placeholder 3"/>
          <p:cNvSpPr>
            <a:spLocks noGrp="1"/>
          </p:cNvSpPr>
          <p:nvPr>
            <p:ph type="body" sz="half" idx="2"/>
          </p:nvPr>
        </p:nvSpPr>
        <p:spPr>
          <a:xfrm>
            <a:off x="629841" y="2763520"/>
            <a:ext cx="2949178" cy="3105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56DE11-7CB2-794B-AE9D-EE81807A300C}"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24847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b 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A85D28C3-BA45-7B1B-A68A-3E179273CA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0000" y="6192000"/>
            <a:ext cx="3060000" cy="680000"/>
          </a:xfrm>
          <a:prstGeom prst="rect">
            <a:avLst/>
          </a:prstGeom>
        </p:spPr>
      </p:pic>
      <p:pic>
        <p:nvPicPr>
          <p:cNvPr id="19" name="Graphic 18">
            <a:extLst>
              <a:ext uri="{FF2B5EF4-FFF2-40B4-BE49-F238E27FC236}">
                <a16:creationId xmlns:a16="http://schemas.microsoft.com/office/drawing/2014/main" id="{DAB807BF-E1F8-560A-2CCC-EBE5E3139A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8000" y="6264000"/>
            <a:ext cx="2736000" cy="611776"/>
          </a:xfrm>
          <a:prstGeom prst="rect">
            <a:avLst/>
          </a:prstGeom>
        </p:spPr>
      </p:pic>
      <p:pic>
        <p:nvPicPr>
          <p:cNvPr id="20" name="Graphic 19">
            <a:extLst>
              <a:ext uri="{FF2B5EF4-FFF2-40B4-BE49-F238E27FC236}">
                <a16:creationId xmlns:a16="http://schemas.microsoft.com/office/drawing/2014/main" id="{3446C7F9-F608-3B4F-4693-6D47A4D6DED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21" name="Graphic 20">
            <a:extLst>
              <a:ext uri="{FF2B5EF4-FFF2-40B4-BE49-F238E27FC236}">
                <a16:creationId xmlns:a16="http://schemas.microsoft.com/office/drawing/2014/main" id="{5B397D0F-A57B-9E7E-19FE-381B64607E1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ctrTitle"/>
          </p:nvPr>
        </p:nvSpPr>
        <p:spPr>
          <a:xfrm>
            <a:off x="685800" y="1122363"/>
            <a:ext cx="7772400" cy="2387600"/>
          </a:xfrm>
        </p:spPr>
        <p:txBody>
          <a:bodyPr anchor="ctr" anchorCtr="0"/>
          <a:lstStyle>
            <a:lvl1pPr algn="l">
              <a:defRPr sz="3800" b="1">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685800" y="3602038"/>
            <a:ext cx="78295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372171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1b Title Slide">
    <p:spTree>
      <p:nvGrpSpPr>
        <p:cNvPr id="1" name=""/>
        <p:cNvGrpSpPr/>
        <p:nvPr/>
      </p:nvGrpSpPr>
      <p:grpSpPr>
        <a:xfrm>
          <a:off x="0" y="0"/>
          <a:ext cx="0" cy="0"/>
          <a:chOff x="0" y="0"/>
          <a:chExt cx="0" cy="0"/>
        </a:xfrm>
      </p:grpSpPr>
      <p:pic>
        <p:nvPicPr>
          <p:cNvPr id="17" name="Picture 16" descr="A picture containing person, wall, indoor, young&#10;&#10;Description automatically generated">
            <a:extLst>
              <a:ext uri="{FF2B5EF4-FFF2-40B4-BE49-F238E27FC236}">
                <a16:creationId xmlns:a16="http://schemas.microsoft.com/office/drawing/2014/main" id="{A6E246DD-9DE7-17DB-E7B6-970E6D17E838}"/>
              </a:ext>
            </a:extLst>
          </p:cNvPr>
          <p:cNvPicPr>
            <a:picLocks noChangeAspect="1"/>
          </p:cNvPicPr>
          <p:nvPr userDrawn="1"/>
        </p:nvPicPr>
        <p:blipFill>
          <a:blip r:embed="rId2"/>
          <a:stretch>
            <a:fillRect/>
          </a:stretch>
        </p:blipFill>
        <p:spPr>
          <a:xfrm>
            <a:off x="-1167500" y="0"/>
            <a:ext cx="12192000" cy="6858000"/>
          </a:xfrm>
          <a:prstGeom prst="rect">
            <a:avLst/>
          </a:prstGeom>
        </p:spPr>
      </p:pic>
      <p:sp>
        <p:nvSpPr>
          <p:cNvPr id="22" name="TextBox 21">
            <a:extLst>
              <a:ext uri="{FF2B5EF4-FFF2-40B4-BE49-F238E27FC236}">
                <a16:creationId xmlns:a16="http://schemas.microsoft.com/office/drawing/2014/main" id="{507DAC34-4CC1-8C14-1475-42C0A1E23E55}"/>
              </a:ext>
            </a:extLst>
          </p:cNvPr>
          <p:cNvSpPr txBox="1"/>
          <p:nvPr userDrawn="1"/>
        </p:nvSpPr>
        <p:spPr>
          <a:xfrm>
            <a:off x="6070587" y="4688988"/>
            <a:ext cx="3400926" cy="1077218"/>
          </a:xfrm>
          <a:prstGeom prst="rect">
            <a:avLst/>
          </a:prstGeom>
          <a:noFill/>
        </p:spPr>
        <p:txBody>
          <a:bodyPr wrap="square" rtlCol="0">
            <a:spAutoFit/>
          </a:bodyPr>
          <a:lstStyle/>
          <a:p>
            <a:pPr algn="ctr"/>
            <a:r>
              <a:rPr lang="en-US" sz="1600" b="1" i="0">
                <a:solidFill>
                  <a:schemeClr val="bg1"/>
                </a:solidFill>
                <a:latin typeface="Arial" panose="020B0604020202020204" pitchFamily="34" charset="0"/>
                <a:cs typeface="Arial" panose="020B0604020202020204" pitchFamily="34" charset="0"/>
              </a:rPr>
              <a:t>GOTO TO SLIDE MASTER DUPLICATE SLIDE AND THEN CHANGE BACKGROUND PICTURE</a:t>
            </a:r>
          </a:p>
        </p:txBody>
      </p:sp>
      <p:grpSp>
        <p:nvGrpSpPr>
          <p:cNvPr id="14" name="Group 13">
            <a:extLst>
              <a:ext uri="{FF2B5EF4-FFF2-40B4-BE49-F238E27FC236}">
                <a16:creationId xmlns:a16="http://schemas.microsoft.com/office/drawing/2014/main" id="{D7358DD8-FA97-4567-1CAF-42116BAD1D7B}"/>
              </a:ext>
            </a:extLst>
          </p:cNvPr>
          <p:cNvGrpSpPr/>
          <p:nvPr userDrawn="1"/>
        </p:nvGrpSpPr>
        <p:grpSpPr>
          <a:xfrm>
            <a:off x="6115050" y="6192000"/>
            <a:ext cx="3060000" cy="683776"/>
            <a:chOff x="9180000" y="6192000"/>
            <a:chExt cx="3060000" cy="683776"/>
          </a:xfrm>
        </p:grpSpPr>
        <p:pic>
          <p:nvPicPr>
            <p:cNvPr id="15" name="Graphic 14">
              <a:extLst>
                <a:ext uri="{FF2B5EF4-FFF2-40B4-BE49-F238E27FC236}">
                  <a16:creationId xmlns:a16="http://schemas.microsoft.com/office/drawing/2014/main" id="{3BDCDC2B-4B9D-BE8B-331B-795B352A7E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0000" y="6192000"/>
              <a:ext cx="3060000" cy="680000"/>
            </a:xfrm>
            <a:prstGeom prst="rect">
              <a:avLst/>
            </a:prstGeom>
          </p:spPr>
        </p:pic>
        <p:pic>
          <p:nvPicPr>
            <p:cNvPr id="16" name="Graphic 15">
              <a:extLst>
                <a:ext uri="{FF2B5EF4-FFF2-40B4-BE49-F238E27FC236}">
                  <a16:creationId xmlns:a16="http://schemas.microsoft.com/office/drawing/2014/main" id="{E785323E-D209-DE8C-F5BE-DB52ABACB3E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900DF534-9C02-C1F7-585B-D7299A0865C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22180" y="0"/>
            <a:ext cx="6408000" cy="6984381"/>
          </a:xfrm>
          <a:prstGeom prst="rect">
            <a:avLst/>
          </a:prstGeom>
        </p:spPr>
      </p:pic>
      <p:pic>
        <p:nvPicPr>
          <p:cNvPr id="13" name="Graphic 12">
            <a:extLst>
              <a:ext uri="{FF2B5EF4-FFF2-40B4-BE49-F238E27FC236}">
                <a16:creationId xmlns:a16="http://schemas.microsoft.com/office/drawing/2014/main" id="{B6D412E0-4F34-AB67-100A-C71877D595A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41255" y="0"/>
            <a:ext cx="6263999" cy="6773267"/>
          </a:xfrm>
          <a:prstGeom prst="rect">
            <a:avLst/>
          </a:prstGeom>
        </p:spPr>
      </p:pic>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99090" y="270000"/>
            <a:ext cx="1986960" cy="440065"/>
          </a:xfrm>
          <a:prstGeom prst="rect">
            <a:avLst/>
          </a:prstGeom>
        </p:spPr>
      </p:pic>
      <p:sp>
        <p:nvSpPr>
          <p:cNvPr id="2" name="Title 1"/>
          <p:cNvSpPr>
            <a:spLocks noGrp="1"/>
          </p:cNvSpPr>
          <p:nvPr>
            <p:ph type="ctrTitle" hasCustomPrompt="1"/>
          </p:nvPr>
        </p:nvSpPr>
        <p:spPr>
          <a:xfrm>
            <a:off x="685800" y="1122363"/>
            <a:ext cx="7772400" cy="2387600"/>
          </a:xfrm>
        </p:spPr>
        <p:txBody>
          <a:bodyPr anchor="ctr" anchorCtr="0"/>
          <a:lstStyle>
            <a:lvl1pPr algn="l">
              <a:defRPr sz="3800" b="1">
                <a:solidFill>
                  <a:schemeClr val="bg1"/>
                </a:solidFill>
              </a:defRPr>
            </a:lvl1pPr>
          </a:lstStyle>
          <a:p>
            <a:r>
              <a:rPr lang="en-GB"/>
              <a:t>Click to edit Master </a:t>
            </a:r>
            <a:br>
              <a:rPr lang="en-GB"/>
            </a:br>
            <a:r>
              <a:rPr lang="en-GB"/>
              <a:t>title style</a:t>
            </a:r>
            <a:endParaRPr lang="en-US"/>
          </a:p>
        </p:txBody>
      </p:sp>
      <p:sp>
        <p:nvSpPr>
          <p:cNvPr id="3" name="Subtitle 2"/>
          <p:cNvSpPr>
            <a:spLocks noGrp="1"/>
          </p:cNvSpPr>
          <p:nvPr>
            <p:ph type="subTitle" idx="1"/>
          </p:nvPr>
        </p:nvSpPr>
        <p:spPr>
          <a:xfrm>
            <a:off x="685800" y="3602038"/>
            <a:ext cx="78295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79728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B Content colour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5360F-DD5E-71DF-4E61-BC0CCDB8749E}"/>
              </a:ext>
            </a:extLst>
          </p:cNvPr>
          <p:cNvSpPr/>
          <p:nvPr userDrawn="1"/>
        </p:nvSpPr>
        <p:spPr>
          <a:xfrm>
            <a:off x="-2" y="14318"/>
            <a:ext cx="9139052" cy="6858000"/>
          </a:xfrm>
          <a:prstGeom prst="rect">
            <a:avLst/>
          </a:prstGeom>
          <a:solidFill>
            <a:srgbClr val="5C4E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7D4756CB-326D-A46A-0EE5-255F5F8971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0000" y="6192000"/>
            <a:ext cx="3060000" cy="680000"/>
          </a:xfrm>
          <a:prstGeom prst="rect">
            <a:avLst/>
          </a:prstGeom>
        </p:spPr>
      </p:pic>
      <p:pic>
        <p:nvPicPr>
          <p:cNvPr id="16" name="Graphic 15">
            <a:extLst>
              <a:ext uri="{FF2B5EF4-FFF2-40B4-BE49-F238E27FC236}">
                <a16:creationId xmlns:a16="http://schemas.microsoft.com/office/drawing/2014/main" id="{D601DB58-D637-6D2D-05FD-1AA7DC681E3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8000" y="6264000"/>
            <a:ext cx="2736000" cy="611776"/>
          </a:xfrm>
          <a:prstGeom prst="rect">
            <a:avLst/>
          </a:prstGeom>
        </p:spPr>
      </p:pic>
      <p:sp>
        <p:nvSpPr>
          <p:cNvPr id="2" name="Title 1"/>
          <p:cNvSpPr>
            <a:spLocks noGrp="1"/>
          </p:cNvSpPr>
          <p:nvPr>
            <p:ph type="title"/>
          </p:nvPr>
        </p:nvSpPr>
        <p:spPr>
          <a:xfrm>
            <a:off x="628650" y="1218342"/>
            <a:ext cx="7886700" cy="634049"/>
          </a:xfrm>
        </p:spPr>
        <p:txBody>
          <a:bodyPr>
            <a:noAutofit/>
          </a:bodyPr>
          <a:lstStyle>
            <a:lvl1pPr>
              <a:defRPr sz="3800" b="1">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6056DE11-7CB2-794B-AE9D-EE81807A300C}" type="datetimeFigureOut">
              <a:rPr lang="en-US" smtClean="0"/>
              <a:pPr/>
              <a:t>11/15/2023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112095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C Content colour change option">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8F5826AC-11B7-9348-7417-5D0BCE6E42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0000" y="6192000"/>
            <a:ext cx="3060000" cy="680000"/>
          </a:xfrm>
          <a:prstGeom prst="rect">
            <a:avLst/>
          </a:prstGeom>
        </p:spPr>
      </p:pic>
      <p:pic>
        <p:nvPicPr>
          <p:cNvPr id="14" name="Graphic 13">
            <a:extLst>
              <a:ext uri="{FF2B5EF4-FFF2-40B4-BE49-F238E27FC236}">
                <a16:creationId xmlns:a16="http://schemas.microsoft.com/office/drawing/2014/main" id="{CEDE4FB3-2A50-A415-3F49-01B4F2BE44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8000" y="6264000"/>
            <a:ext cx="2736000" cy="611776"/>
          </a:xfrm>
          <a:prstGeom prst="rect">
            <a:avLst/>
          </a:prstGeom>
        </p:spPr>
      </p:pic>
      <p:pic>
        <p:nvPicPr>
          <p:cNvPr id="15" name="Graphic 14">
            <a:extLst>
              <a:ext uri="{FF2B5EF4-FFF2-40B4-BE49-F238E27FC236}">
                <a16:creationId xmlns:a16="http://schemas.microsoft.com/office/drawing/2014/main" id="{D627077E-470A-AD95-A28C-D9C9A72E681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6" name="Graphic 15">
            <a:extLst>
              <a:ext uri="{FF2B5EF4-FFF2-40B4-BE49-F238E27FC236}">
                <a16:creationId xmlns:a16="http://schemas.microsoft.com/office/drawing/2014/main" id="{C8AC7012-1299-97C5-DD02-29237E86062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40219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D Content and picture background">
    <p:spTree>
      <p:nvGrpSpPr>
        <p:cNvPr id="1" name=""/>
        <p:cNvGrpSpPr/>
        <p:nvPr/>
      </p:nvGrpSpPr>
      <p:grpSpPr>
        <a:xfrm>
          <a:off x="0" y="0"/>
          <a:ext cx="0" cy="0"/>
          <a:chOff x="0" y="0"/>
          <a:chExt cx="0" cy="0"/>
        </a:xfrm>
      </p:grpSpPr>
      <p:pic>
        <p:nvPicPr>
          <p:cNvPr id="13" name="Picture 12" descr="A picture containing person, wall, indoor, young&#10;&#10;Description automatically generated">
            <a:extLst>
              <a:ext uri="{FF2B5EF4-FFF2-40B4-BE49-F238E27FC236}">
                <a16:creationId xmlns:a16="http://schemas.microsoft.com/office/drawing/2014/main" id="{1E67E097-380D-0982-4B2D-9931FC016667}"/>
              </a:ext>
            </a:extLst>
          </p:cNvPr>
          <p:cNvPicPr>
            <a:picLocks noChangeAspect="1"/>
          </p:cNvPicPr>
          <p:nvPr userDrawn="1"/>
        </p:nvPicPr>
        <p:blipFill>
          <a:blip r:embed="rId2"/>
          <a:stretch>
            <a:fillRect/>
          </a:stretch>
        </p:blipFill>
        <p:spPr>
          <a:xfrm>
            <a:off x="-1524000" y="0"/>
            <a:ext cx="12192000" cy="6858000"/>
          </a:xfrm>
          <a:prstGeom prst="rect">
            <a:avLst/>
          </a:prstGeom>
        </p:spPr>
      </p:pic>
      <p:grpSp>
        <p:nvGrpSpPr>
          <p:cNvPr id="10" name="Group 9">
            <a:extLst>
              <a:ext uri="{FF2B5EF4-FFF2-40B4-BE49-F238E27FC236}">
                <a16:creationId xmlns:a16="http://schemas.microsoft.com/office/drawing/2014/main" id="{038A6D0C-510E-6C7F-4348-379136941D7D}"/>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99090" y="270000"/>
            <a:ext cx="1986960" cy="440065"/>
          </a:xfrm>
          <a:prstGeom prst="rect">
            <a:avLst/>
          </a:prstGeom>
        </p:spPr>
      </p:pic>
      <p:sp>
        <p:nvSpPr>
          <p:cNvPr id="15" name="TextBox 14">
            <a:extLst>
              <a:ext uri="{FF2B5EF4-FFF2-40B4-BE49-F238E27FC236}">
                <a16:creationId xmlns:a16="http://schemas.microsoft.com/office/drawing/2014/main" id="{0AC48DCF-BA52-6783-C2A9-E3B10444A532}"/>
              </a:ext>
            </a:extLst>
          </p:cNvPr>
          <p:cNvSpPr txBox="1"/>
          <p:nvPr userDrawn="1"/>
        </p:nvSpPr>
        <p:spPr>
          <a:xfrm>
            <a:off x="6070587" y="4688988"/>
            <a:ext cx="3400926" cy="1077218"/>
          </a:xfrm>
          <a:prstGeom prst="rect">
            <a:avLst/>
          </a:prstGeom>
          <a:noFill/>
        </p:spPr>
        <p:txBody>
          <a:bodyPr wrap="square" rtlCol="0">
            <a:spAutoFit/>
          </a:bodyPr>
          <a:lstStyle/>
          <a:p>
            <a:pPr algn="ctr"/>
            <a:r>
              <a:rPr lang="en-US" sz="1600" b="1" i="0">
                <a:solidFill>
                  <a:schemeClr val="bg1"/>
                </a:solidFill>
                <a:latin typeface="Arial" panose="020B0604020202020204" pitchFamily="34" charset="0"/>
                <a:cs typeface="Arial" panose="020B0604020202020204" pitchFamily="34" charset="0"/>
              </a:rPr>
              <a:t>GOTO TO SLIDE MASTER DUPLICATE SLIDE AND THEN CHANGE BACKGROUND PICTURE</a:t>
            </a:r>
          </a:p>
        </p:txBody>
      </p:sp>
    </p:spTree>
    <p:extLst>
      <p:ext uri="{BB962C8B-B14F-4D97-AF65-F5344CB8AC3E}">
        <p14:creationId xmlns:p14="http://schemas.microsoft.com/office/powerpoint/2010/main" val="411134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3A Content Stand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8A6D0C-510E-6C7F-4348-379136941D7D}"/>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grpSp>
        <p:nvGrpSpPr>
          <p:cNvPr id="13" name="Group 12">
            <a:extLst>
              <a:ext uri="{FF2B5EF4-FFF2-40B4-BE49-F238E27FC236}">
                <a16:creationId xmlns:a16="http://schemas.microsoft.com/office/drawing/2014/main" id="{AEA458BC-1CE3-1D7D-236B-08ACCD51ED83}"/>
              </a:ext>
            </a:extLst>
          </p:cNvPr>
          <p:cNvGrpSpPr/>
          <p:nvPr userDrawn="1"/>
        </p:nvGrpSpPr>
        <p:grpSpPr>
          <a:xfrm rot="10800000">
            <a:off x="0" y="-261678"/>
            <a:ext cx="3060000" cy="683776"/>
            <a:chOff x="9180000" y="6192000"/>
            <a:chExt cx="3060000" cy="683776"/>
          </a:xfrm>
        </p:grpSpPr>
        <p:pic>
          <p:nvPicPr>
            <p:cNvPr id="14" name="Graphic 13">
              <a:extLst>
                <a:ext uri="{FF2B5EF4-FFF2-40B4-BE49-F238E27FC236}">
                  <a16:creationId xmlns:a16="http://schemas.microsoft.com/office/drawing/2014/main" id="{8B2481F4-4B75-EDDA-8442-BF72E429D9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8C543506-98E3-F1B0-10A8-8FFF8A843A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Tree>
    <p:extLst>
      <p:ext uri="{BB962C8B-B14F-4D97-AF65-F5344CB8AC3E}">
        <p14:creationId xmlns:p14="http://schemas.microsoft.com/office/powerpoint/2010/main" val="266858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B Content standard with colou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505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3050" y="6264000"/>
            <a:ext cx="2736000" cy="611776"/>
          </a:xfrm>
          <a:prstGeom prst="rect">
            <a:avLst/>
          </a:prstGeom>
        </p:spPr>
      </p:pic>
      <p:sp>
        <p:nvSpPr>
          <p:cNvPr id="2" name="Title 1"/>
          <p:cNvSpPr>
            <a:spLocks noGrp="1"/>
          </p:cNvSpPr>
          <p:nvPr userDrawn="1">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userDrawn="1">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p:txBody>
          <a:bodyPr/>
          <a:lstStyle/>
          <a:p>
            <a:fld id="{6056DE11-7CB2-794B-AE9D-EE81807A300C}" type="datetimeFigureOut">
              <a:rPr lang="en-US" smtClean="0"/>
              <a:t>11/15/2023</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16" name="Graphic 15">
            <a:extLst>
              <a:ext uri="{FF2B5EF4-FFF2-40B4-BE49-F238E27FC236}">
                <a16:creationId xmlns:a16="http://schemas.microsoft.com/office/drawing/2014/main" id="{333A1B01-29BC-7241-6408-DA80DB22E5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57902"/>
            <a:ext cx="3060000" cy="680000"/>
          </a:xfrm>
          <a:prstGeom prst="rect">
            <a:avLst/>
          </a:prstGeom>
        </p:spPr>
      </p:pic>
      <p:pic>
        <p:nvPicPr>
          <p:cNvPr id="17" name="Graphic 16">
            <a:extLst>
              <a:ext uri="{FF2B5EF4-FFF2-40B4-BE49-F238E27FC236}">
                <a16:creationId xmlns:a16="http://schemas.microsoft.com/office/drawing/2014/main" id="{BC100119-6DB3-4FC4-8284-E76F2DF85C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36000" y="-261678"/>
            <a:ext cx="2736000" cy="611776"/>
          </a:xfrm>
          <a:prstGeom prst="rect">
            <a:avLst/>
          </a:prstGeom>
        </p:spPr>
      </p:pic>
    </p:spTree>
    <p:extLst>
      <p:ext uri="{BB962C8B-B14F-4D97-AF65-F5344CB8AC3E}">
        <p14:creationId xmlns:p14="http://schemas.microsoft.com/office/powerpoint/2010/main" val="271118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56640"/>
            <a:ext cx="7886700" cy="634049"/>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6DE11-7CB2-794B-AE9D-EE81807A300C}" type="datetimeFigureOut">
              <a:rPr lang="en-US" smtClean="0"/>
              <a:t>11/15/2023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D4986-9C08-C742-B451-B5C0B742AAD7}" type="slidenum">
              <a:rPr lang="en-US" smtClean="0"/>
              <a:t>‹#›</a:t>
            </a:fld>
            <a:endParaRPr lang="en-US"/>
          </a:p>
        </p:txBody>
      </p:sp>
    </p:spTree>
    <p:extLst>
      <p:ext uri="{BB962C8B-B14F-4D97-AF65-F5344CB8AC3E}">
        <p14:creationId xmlns:p14="http://schemas.microsoft.com/office/powerpoint/2010/main" val="1283044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75" r:id="rId6"/>
    <p:sldLayoutId id="2147483676" r:id="rId7"/>
    <p:sldLayoutId id="2147483678" r:id="rId8"/>
    <p:sldLayoutId id="2147483677" r:id="rId9"/>
    <p:sldLayoutId id="2147483663" r:id="rId10"/>
    <p:sldLayoutId id="2147483664" r:id="rId11"/>
    <p:sldLayoutId id="2147483679" r:id="rId12"/>
    <p:sldLayoutId id="2147483680" r:id="rId13"/>
    <p:sldLayoutId id="2147483681" r:id="rId14"/>
    <p:sldLayoutId id="2147483682" r:id="rId15"/>
    <p:sldLayoutId id="2147483683" r:id="rId16"/>
    <p:sldLayoutId id="2147483684" r:id="rId17"/>
    <p:sldLayoutId id="2147483665" r:id="rId18"/>
    <p:sldLayoutId id="2147483666" r:id="rId19"/>
    <p:sldLayoutId id="2147483667" r:id="rId20"/>
    <p:sldLayoutId id="2147483668" r:id="rId21"/>
    <p:sldLayoutId id="2147483685" r:id="rId22"/>
  </p:sldLayoutIdLst>
  <p:txStyles>
    <p:title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hropshirefostering.co.uk/private-foster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FFB8-A07F-013A-E4A2-5C9CFAECE5F3}"/>
              </a:ext>
            </a:extLst>
          </p:cNvPr>
          <p:cNvSpPr>
            <a:spLocks noGrp="1"/>
          </p:cNvSpPr>
          <p:nvPr>
            <p:ph type="ctrTitle"/>
          </p:nvPr>
        </p:nvSpPr>
        <p:spPr>
          <a:xfrm>
            <a:off x="330693" y="994298"/>
            <a:ext cx="5679489" cy="1086359"/>
          </a:xfrm>
        </p:spPr>
        <p:txBody>
          <a:bodyPr/>
          <a:lstStyle/>
          <a:p>
            <a:r>
              <a:rPr lang="en-US"/>
              <a:t>Someone Else’s Child</a:t>
            </a:r>
            <a:endParaRPr lang="en-US" dirty="0"/>
          </a:p>
        </p:txBody>
      </p:sp>
      <p:sp>
        <p:nvSpPr>
          <p:cNvPr id="3" name="Subtitle 2">
            <a:extLst>
              <a:ext uri="{FF2B5EF4-FFF2-40B4-BE49-F238E27FC236}">
                <a16:creationId xmlns:a16="http://schemas.microsoft.com/office/drawing/2014/main" id="{63A6C697-4BB9-E466-B0F7-8BB1F24124E0}"/>
              </a:ext>
            </a:extLst>
          </p:cNvPr>
          <p:cNvSpPr>
            <a:spLocks noGrp="1"/>
          </p:cNvSpPr>
          <p:nvPr>
            <p:ph type="subTitle" idx="1"/>
          </p:nvPr>
        </p:nvSpPr>
        <p:spPr>
          <a:xfrm>
            <a:off x="330693" y="1941914"/>
            <a:ext cx="4747334" cy="1175306"/>
          </a:xfrm>
        </p:spPr>
        <p:txBody>
          <a:bodyPr/>
          <a:lstStyle/>
          <a:p>
            <a:r>
              <a:rPr lang="en-US" dirty="0"/>
              <a:t>Private Fostering Arrangements </a:t>
            </a:r>
          </a:p>
          <a:p>
            <a:r>
              <a:rPr lang="en-US" dirty="0"/>
              <a:t>Social Work Training Material</a:t>
            </a:r>
          </a:p>
          <a:p>
            <a:endParaRPr lang="en-US" dirty="0"/>
          </a:p>
          <a:p>
            <a:endParaRPr lang="en-US" dirty="0"/>
          </a:p>
        </p:txBody>
      </p:sp>
      <p:pic>
        <p:nvPicPr>
          <p:cNvPr id="9" name="Picture 8">
            <a:extLst>
              <a:ext uri="{FF2B5EF4-FFF2-40B4-BE49-F238E27FC236}">
                <a16:creationId xmlns:a16="http://schemas.microsoft.com/office/drawing/2014/main" id="{13DCF424-A3FD-80C9-6E30-272D2E322F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7839" y="2830821"/>
            <a:ext cx="4265602" cy="3106460"/>
          </a:xfrm>
          <a:prstGeom prst="rect">
            <a:avLst/>
          </a:prstGeom>
          <a:ln w="38100" cap="sq">
            <a:solidFill>
              <a:srgbClr val="000000"/>
            </a:solidFill>
            <a:prstDash val="solid"/>
            <a:miter lim="800000"/>
          </a:ln>
          <a:effectLst>
            <a:outerShdw blurRad="63500" sx="102000" sy="102000" algn="ctr" rotWithShape="0">
              <a:prstClr val="black">
                <a:alpha val="40000"/>
              </a:prstClr>
            </a:outerShdw>
            <a:softEdge rad="317500"/>
          </a:effectLst>
        </p:spPr>
      </p:pic>
    </p:spTree>
    <p:extLst>
      <p:ext uri="{BB962C8B-B14F-4D97-AF65-F5344CB8AC3E}">
        <p14:creationId xmlns:p14="http://schemas.microsoft.com/office/powerpoint/2010/main" val="361030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6769A-C132-D489-61AD-8E46B8C2F56A}"/>
              </a:ext>
            </a:extLst>
          </p:cNvPr>
          <p:cNvSpPr>
            <a:spLocks noGrp="1"/>
          </p:cNvSpPr>
          <p:nvPr>
            <p:ph type="title"/>
          </p:nvPr>
        </p:nvSpPr>
        <p:spPr>
          <a:xfrm>
            <a:off x="319596" y="1218342"/>
            <a:ext cx="7886700" cy="634049"/>
          </a:xfrm>
        </p:spPr>
        <p:txBody>
          <a:bodyPr/>
          <a:lstStyle/>
          <a:p>
            <a:r>
              <a:rPr lang="en-GB" dirty="0"/>
              <a:t>Private Fostering Checks </a:t>
            </a:r>
          </a:p>
        </p:txBody>
      </p:sp>
      <p:sp>
        <p:nvSpPr>
          <p:cNvPr id="3" name="Content Placeholder 2">
            <a:extLst>
              <a:ext uri="{FF2B5EF4-FFF2-40B4-BE49-F238E27FC236}">
                <a16:creationId xmlns:a16="http://schemas.microsoft.com/office/drawing/2014/main" id="{6025EFE8-BDF5-59D8-300A-9B79D6E76301}"/>
              </a:ext>
            </a:extLst>
          </p:cNvPr>
          <p:cNvSpPr>
            <a:spLocks noGrp="1"/>
          </p:cNvSpPr>
          <p:nvPr>
            <p:ph idx="1"/>
          </p:nvPr>
        </p:nvSpPr>
        <p:spPr>
          <a:xfrm>
            <a:off x="319596" y="1852391"/>
            <a:ext cx="8195754" cy="4324571"/>
          </a:xfrm>
        </p:spPr>
        <p:txBody>
          <a:bodyPr/>
          <a:lstStyle/>
          <a:p>
            <a:pPr algn="l"/>
            <a:endParaRPr lang="en-GB" sz="1800" b="0" i="0" u="none" strike="noStrike" baseline="0" dirty="0">
              <a:solidFill>
                <a:srgbClr val="000000"/>
              </a:solidFill>
              <a:latin typeface="Calibri" panose="020F0502020204030204" pitchFamily="34" charset="0"/>
            </a:endParaRPr>
          </a:p>
          <a:p>
            <a:r>
              <a:rPr lang="en-GB" sz="2400" b="0" i="0" u="none" strike="noStrike" baseline="0" dirty="0">
                <a:solidFill>
                  <a:srgbClr val="000000"/>
                </a:solidFill>
                <a:latin typeface="Calibri" panose="020F0502020204030204" pitchFamily="34" charset="0"/>
              </a:rPr>
              <a:t>DBS checks to be completed on;</a:t>
            </a:r>
          </a:p>
          <a:p>
            <a:pPr lvl="1"/>
            <a:r>
              <a:rPr lang="en-GB" sz="2000" dirty="0">
                <a:solidFill>
                  <a:srgbClr val="000000"/>
                </a:solidFill>
                <a:latin typeface="Calibri" panose="020F0502020204030204" pitchFamily="34" charset="0"/>
              </a:rPr>
              <a:t>T</a:t>
            </a:r>
            <a:r>
              <a:rPr lang="en-GB" sz="2000" b="0" i="0" u="none" strike="noStrike" baseline="0" dirty="0">
                <a:solidFill>
                  <a:srgbClr val="000000"/>
                </a:solidFill>
                <a:latin typeface="Calibri" panose="020F0502020204030204" pitchFamily="34" charset="0"/>
              </a:rPr>
              <a:t>he private foster carer</a:t>
            </a:r>
          </a:p>
          <a:p>
            <a:pPr marL="457200" lvl="1" indent="0">
              <a:buNone/>
            </a:pPr>
            <a:r>
              <a:rPr lang="en-GB" sz="2000" b="0" i="0" u="none" strike="noStrike" baseline="0" dirty="0">
                <a:solidFill>
                  <a:srgbClr val="000000"/>
                </a:solidFill>
                <a:latin typeface="Calibri" panose="020F0502020204030204" pitchFamily="34" charset="0"/>
              </a:rPr>
              <a:t>•  All members of the household over 18</a:t>
            </a:r>
          </a:p>
          <a:p>
            <a:pPr marL="457200" lvl="1" indent="0">
              <a:buNone/>
            </a:pPr>
            <a:r>
              <a:rPr lang="en-GB" sz="2000" b="0" i="0" u="none" strike="noStrike" baseline="0" dirty="0">
                <a:solidFill>
                  <a:srgbClr val="000000"/>
                </a:solidFill>
                <a:latin typeface="Calibri" panose="020F0502020204030204" pitchFamily="34" charset="0"/>
              </a:rPr>
              <a:t>•  Frequent visitors over 18</a:t>
            </a:r>
          </a:p>
          <a:p>
            <a:r>
              <a:rPr lang="en-GB" sz="2400" b="0" i="0" u="none" strike="noStrike" baseline="0" dirty="0">
                <a:solidFill>
                  <a:srgbClr val="000000"/>
                </a:solidFill>
                <a:latin typeface="Calibri" panose="020F0502020204030204" pitchFamily="34" charset="0"/>
              </a:rPr>
              <a:t>Ask for written consent for checks to be carried out. </a:t>
            </a:r>
          </a:p>
          <a:p>
            <a:r>
              <a:rPr lang="en-GB" sz="2400" b="0" i="0" u="none" strike="noStrike" baseline="0" dirty="0">
                <a:solidFill>
                  <a:srgbClr val="000000"/>
                </a:solidFill>
                <a:latin typeface="Calibri" panose="020F0502020204030204" pitchFamily="34" charset="0"/>
              </a:rPr>
              <a:t>Undertake DBS checks every 3 years.</a:t>
            </a:r>
          </a:p>
          <a:p>
            <a:r>
              <a:rPr lang="en-GB" sz="2400" b="0" i="0" u="none" strike="noStrike" baseline="0" dirty="0">
                <a:solidFill>
                  <a:srgbClr val="000000"/>
                </a:solidFill>
                <a:latin typeface="Calibri" panose="020F0502020204030204" pitchFamily="34" charset="0"/>
              </a:rPr>
              <a:t>Check (on Liquid Logic) to see whether anyone (carer or others) are known to social services.</a:t>
            </a:r>
          </a:p>
          <a:p>
            <a:endParaRPr lang="en-GB" dirty="0"/>
          </a:p>
        </p:txBody>
      </p:sp>
    </p:spTree>
    <p:extLst>
      <p:ext uri="{BB962C8B-B14F-4D97-AF65-F5344CB8AC3E}">
        <p14:creationId xmlns:p14="http://schemas.microsoft.com/office/powerpoint/2010/main" val="415001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95F7-2B68-4648-C637-14692395B640}"/>
              </a:ext>
            </a:extLst>
          </p:cNvPr>
          <p:cNvSpPr>
            <a:spLocks noGrp="1"/>
          </p:cNvSpPr>
          <p:nvPr>
            <p:ph type="title"/>
          </p:nvPr>
        </p:nvSpPr>
        <p:spPr>
          <a:xfrm>
            <a:off x="317931" y="1218342"/>
            <a:ext cx="7886700" cy="634049"/>
          </a:xfrm>
        </p:spPr>
        <p:txBody>
          <a:bodyPr/>
          <a:lstStyle/>
          <a:p>
            <a:r>
              <a:rPr lang="en-GB" sz="3600" b="1" i="0" u="none" strike="noStrike" baseline="0" dirty="0">
                <a:solidFill>
                  <a:srgbClr val="4F81BC"/>
                </a:solidFill>
                <a:latin typeface="Calibri" panose="020F0502020204030204" pitchFamily="34" charset="0"/>
              </a:rPr>
              <a:t>Agreement between Parents and Carers</a:t>
            </a:r>
            <a:endParaRPr lang="en-GB" sz="6000" dirty="0"/>
          </a:p>
        </p:txBody>
      </p:sp>
      <p:sp>
        <p:nvSpPr>
          <p:cNvPr id="3" name="Content Placeholder 2">
            <a:extLst>
              <a:ext uri="{FF2B5EF4-FFF2-40B4-BE49-F238E27FC236}">
                <a16:creationId xmlns:a16="http://schemas.microsoft.com/office/drawing/2014/main" id="{22BAB684-CCE6-8F47-C4DC-008A787B031C}"/>
              </a:ext>
            </a:extLst>
          </p:cNvPr>
          <p:cNvSpPr>
            <a:spLocks noGrp="1"/>
          </p:cNvSpPr>
          <p:nvPr>
            <p:ph idx="1"/>
          </p:nvPr>
        </p:nvSpPr>
        <p:spPr>
          <a:xfrm>
            <a:off x="186431" y="1757779"/>
            <a:ext cx="8639638" cy="4527611"/>
          </a:xfrm>
        </p:spPr>
        <p:txBody>
          <a:bodyPr>
            <a:normAutofit/>
          </a:bodyPr>
          <a:lstStyle/>
          <a:p>
            <a:pPr algn="l"/>
            <a:endParaRPr lang="en-GB" sz="1800" b="0" i="0" u="none" strike="noStrike" baseline="0" dirty="0">
              <a:solidFill>
                <a:srgbClr val="000000"/>
              </a:solidFill>
              <a:latin typeface="Calibri" panose="020F0502020204030204" pitchFamily="34" charset="0"/>
            </a:endParaRPr>
          </a:p>
          <a:p>
            <a:r>
              <a:rPr lang="en-GB" sz="1800" b="0" i="0" u="none" strike="noStrike" baseline="0" dirty="0">
                <a:latin typeface="Calibri" panose="020F0502020204030204" pitchFamily="34" charset="0"/>
              </a:rPr>
              <a:t>Parents (or those with PR) and carers should be encouraged to complete a </a:t>
            </a:r>
            <a:r>
              <a:rPr lang="en-GB" sz="1800" b="1" i="0" u="none" strike="noStrike" baseline="0" dirty="0">
                <a:latin typeface="Calibri" panose="020F0502020204030204" pitchFamily="34" charset="0"/>
              </a:rPr>
              <a:t>written agreement </a:t>
            </a:r>
            <a:r>
              <a:rPr lang="en-GB" sz="1800" b="0" i="0" u="none" strike="noStrike" baseline="0" dirty="0">
                <a:latin typeface="Calibri" panose="020F0502020204030204" pitchFamily="34" charset="0"/>
              </a:rPr>
              <a:t>(template available).</a:t>
            </a:r>
          </a:p>
          <a:p>
            <a:r>
              <a:rPr lang="en-GB" sz="1800" b="0" i="0" u="none" strike="noStrike" baseline="0" dirty="0">
                <a:latin typeface="Calibri" panose="020F0502020204030204" pitchFamily="34" charset="0"/>
              </a:rPr>
              <a:t>Also to agree in </a:t>
            </a:r>
            <a:r>
              <a:rPr lang="en-GB" sz="1800" b="1" i="0" u="none" strike="noStrike" baseline="0" dirty="0">
                <a:latin typeface="Calibri" panose="020F0502020204030204" pitchFamily="34" charset="0"/>
              </a:rPr>
              <a:t>delegated authority </a:t>
            </a:r>
            <a:r>
              <a:rPr lang="en-GB" sz="1800" b="0" i="0" u="none" strike="noStrike" baseline="0" dirty="0">
                <a:latin typeface="Calibri" panose="020F0502020204030204" pitchFamily="34" charset="0"/>
              </a:rPr>
              <a:t>(template available):</a:t>
            </a:r>
          </a:p>
          <a:p>
            <a:pPr lvl="1"/>
            <a:r>
              <a:rPr lang="en-GB" sz="1600" b="0" i="0" u="none" strike="noStrike" baseline="0" dirty="0">
                <a:latin typeface="Calibri" panose="020F0502020204030204" pitchFamily="34" charset="0"/>
              </a:rPr>
              <a:t>issues of medical consent</a:t>
            </a:r>
          </a:p>
          <a:p>
            <a:pPr lvl="1"/>
            <a:r>
              <a:rPr lang="en-GB" sz="1600" b="0" i="0" u="none" strike="noStrike" baseline="0" dirty="0">
                <a:latin typeface="Calibri" panose="020F0502020204030204" pitchFamily="34" charset="0"/>
              </a:rPr>
              <a:t>clear expectation of the Private Foster Carer’s role</a:t>
            </a:r>
            <a:endParaRPr lang="en-GB" sz="1600" dirty="0">
              <a:latin typeface="Calibri" panose="020F0502020204030204" pitchFamily="34" charset="0"/>
            </a:endParaRPr>
          </a:p>
          <a:p>
            <a:pPr lvl="1"/>
            <a:r>
              <a:rPr lang="en-GB" sz="1600" b="0" i="0" u="none" strike="noStrike" baseline="0" dirty="0">
                <a:latin typeface="Calibri" panose="020F0502020204030204" pitchFamily="34" charset="0"/>
              </a:rPr>
              <a:t>the parent's role</a:t>
            </a:r>
          </a:p>
          <a:p>
            <a:pPr lvl="1"/>
            <a:r>
              <a:rPr lang="en-GB" sz="1600" b="0" i="0" u="none" strike="noStrike" baseline="0" dirty="0">
                <a:latin typeface="Calibri" panose="020F0502020204030204" pitchFamily="34" charset="0"/>
              </a:rPr>
              <a:t>the role of the Local Authority</a:t>
            </a:r>
          </a:p>
          <a:p>
            <a:pPr lvl="1"/>
            <a:r>
              <a:rPr lang="en-GB" sz="1600" b="0" i="0" u="none" strike="noStrike" baseline="0" dirty="0">
                <a:latin typeface="Calibri" panose="020F0502020204030204" pitchFamily="34" charset="0"/>
              </a:rPr>
              <a:t>contact arrangements</a:t>
            </a:r>
          </a:p>
          <a:p>
            <a:pPr lvl="1"/>
            <a:r>
              <a:rPr lang="en-GB" sz="1600" b="0" i="0" u="none" strike="noStrike" baseline="0" dirty="0">
                <a:latin typeface="Calibri" panose="020F0502020204030204" pitchFamily="34" charset="0"/>
              </a:rPr>
              <a:t>any payments by the parents for maintenance of the child</a:t>
            </a:r>
          </a:p>
          <a:p>
            <a:r>
              <a:rPr lang="en-GB" sz="1800" b="0" i="0" u="none" strike="noStrike" baseline="0" dirty="0">
                <a:latin typeface="Calibri" panose="020F0502020204030204" pitchFamily="34" charset="0"/>
              </a:rPr>
              <a:t>Parents remain legally responsible and must make adequate financial arrangements for them.</a:t>
            </a:r>
          </a:p>
          <a:p>
            <a:r>
              <a:rPr lang="en-GB" sz="1800" b="0" i="0" u="none" strike="noStrike" baseline="0" dirty="0">
                <a:latin typeface="Calibri" panose="020F0502020204030204" pitchFamily="34" charset="0"/>
              </a:rPr>
              <a:t>Both must be recorded on Liquid Logic.</a:t>
            </a:r>
          </a:p>
          <a:p>
            <a:endParaRPr lang="en-GB" dirty="0"/>
          </a:p>
        </p:txBody>
      </p:sp>
    </p:spTree>
    <p:extLst>
      <p:ext uri="{BB962C8B-B14F-4D97-AF65-F5344CB8AC3E}">
        <p14:creationId xmlns:p14="http://schemas.microsoft.com/office/powerpoint/2010/main" val="342736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0DE3-F07D-327D-FA3B-BA9F97EF2350}"/>
              </a:ext>
            </a:extLst>
          </p:cNvPr>
          <p:cNvSpPr>
            <a:spLocks noGrp="1"/>
          </p:cNvSpPr>
          <p:nvPr>
            <p:ph type="title"/>
          </p:nvPr>
        </p:nvSpPr>
        <p:spPr>
          <a:xfrm>
            <a:off x="221941" y="1218342"/>
            <a:ext cx="8797772" cy="634049"/>
          </a:xfrm>
        </p:spPr>
        <p:txBody>
          <a:bodyPr/>
          <a:lstStyle/>
          <a:p>
            <a:r>
              <a:rPr lang="en-GB" sz="3200" b="1" i="0" u="none" strike="noStrike" baseline="0" dirty="0">
                <a:solidFill>
                  <a:srgbClr val="4F81BC"/>
                </a:solidFill>
                <a:latin typeface="Calibri" panose="020F0502020204030204" pitchFamily="34" charset="0"/>
              </a:rPr>
              <a:t>Authorisation of Private Fostering Assessment</a:t>
            </a:r>
            <a:endParaRPr lang="en-GB" sz="5400" dirty="0"/>
          </a:p>
        </p:txBody>
      </p:sp>
      <p:sp>
        <p:nvSpPr>
          <p:cNvPr id="3" name="Content Placeholder 2">
            <a:extLst>
              <a:ext uri="{FF2B5EF4-FFF2-40B4-BE49-F238E27FC236}">
                <a16:creationId xmlns:a16="http://schemas.microsoft.com/office/drawing/2014/main" id="{001FEA31-A2B4-A277-4971-E5E0E92E5611}"/>
              </a:ext>
            </a:extLst>
          </p:cNvPr>
          <p:cNvSpPr>
            <a:spLocks noGrp="1"/>
          </p:cNvSpPr>
          <p:nvPr>
            <p:ph idx="1"/>
          </p:nvPr>
        </p:nvSpPr>
        <p:spPr>
          <a:xfrm>
            <a:off x="221941" y="1713390"/>
            <a:ext cx="8682361" cy="4643021"/>
          </a:xfrm>
        </p:spPr>
        <p:txBody>
          <a:bodyPr/>
          <a:lstStyle/>
          <a:p>
            <a:pPr algn="l"/>
            <a:endParaRPr lang="en-GB" sz="1800" b="0" i="0" u="none" strike="noStrike" baseline="0" dirty="0">
              <a:solidFill>
                <a:srgbClr val="000000"/>
              </a:solidFill>
              <a:latin typeface="Calibri" panose="020F0502020204030204" pitchFamily="34" charset="0"/>
            </a:endParaRPr>
          </a:p>
          <a:p>
            <a:r>
              <a:rPr lang="en-GB" sz="2000" b="0" i="0" u="none" strike="noStrike" baseline="0" dirty="0">
                <a:solidFill>
                  <a:srgbClr val="000000"/>
                </a:solidFill>
                <a:latin typeface="Calibri" panose="020F0502020204030204" pitchFamily="34" charset="0"/>
              </a:rPr>
              <a:t>On completion of assessment:</a:t>
            </a:r>
          </a:p>
          <a:p>
            <a:r>
              <a:rPr lang="en-GB" sz="2000" b="1" i="0" u="none" strike="noStrike" baseline="0" dirty="0">
                <a:latin typeface="Calibri" panose="020F0502020204030204" pitchFamily="34" charset="0"/>
              </a:rPr>
              <a:t>Social worker </a:t>
            </a:r>
            <a:r>
              <a:rPr lang="en-GB" sz="2000" b="0" i="0" u="none" strike="noStrike" baseline="0" dirty="0">
                <a:latin typeface="Calibri" panose="020F0502020204030204" pitchFamily="34" charset="0"/>
              </a:rPr>
              <a:t>make recommendations made on suitability of arrangement</a:t>
            </a:r>
          </a:p>
          <a:p>
            <a:r>
              <a:rPr lang="en-GB" sz="2000" b="1" i="0" u="none" strike="noStrike" baseline="0" dirty="0">
                <a:latin typeface="Calibri" panose="020F0502020204030204" pitchFamily="34" charset="0"/>
              </a:rPr>
              <a:t>Fostering Social worker </a:t>
            </a:r>
            <a:r>
              <a:rPr lang="en-GB" sz="2000" b="0" i="0" u="none" strike="noStrike" baseline="0" dirty="0">
                <a:latin typeface="Calibri" panose="020F0502020204030204" pitchFamily="34" charset="0"/>
              </a:rPr>
              <a:t>make recommendations made on suitability of arrangement</a:t>
            </a:r>
          </a:p>
          <a:p>
            <a:r>
              <a:rPr lang="en-GB" sz="2000" b="1" i="0" u="none" strike="noStrike" baseline="0" dirty="0">
                <a:latin typeface="Calibri" panose="020F0502020204030204" pitchFamily="34" charset="0"/>
              </a:rPr>
              <a:t>Fostering Team Manager’s  </a:t>
            </a:r>
            <a:r>
              <a:rPr lang="en-GB" sz="2000" b="0" i="0" u="none" strike="noStrike" baseline="0" dirty="0">
                <a:latin typeface="Calibri" panose="020F0502020204030204" pitchFamily="34" charset="0"/>
              </a:rPr>
              <a:t>will quality assure assessment and agree/amends proposed recommendations.  </a:t>
            </a:r>
          </a:p>
          <a:p>
            <a:r>
              <a:rPr lang="en-GB" sz="2000" b="0" i="0" u="none" strike="noStrike" baseline="0" dirty="0">
                <a:latin typeface="Calibri" panose="020F0502020204030204" pitchFamily="34" charset="0"/>
              </a:rPr>
              <a:t>Presented to the </a:t>
            </a:r>
            <a:r>
              <a:rPr lang="en-GB" sz="2000" b="1" i="0" u="none" strike="noStrike" baseline="0" dirty="0">
                <a:latin typeface="Calibri" panose="020F0502020204030204" pitchFamily="34" charset="0"/>
              </a:rPr>
              <a:t>Head of Service for Fostering </a:t>
            </a:r>
            <a:r>
              <a:rPr lang="en-GB" sz="2000" b="0" i="0" u="none" strike="noStrike" baseline="0" dirty="0">
                <a:latin typeface="Calibri" panose="020F0502020204030204" pitchFamily="34" charset="0"/>
              </a:rPr>
              <a:t>for authorisation within a Suitability Forum. </a:t>
            </a:r>
          </a:p>
          <a:p>
            <a:r>
              <a:rPr lang="en-GB" sz="2000" dirty="0">
                <a:solidFill>
                  <a:srgbClr val="000000"/>
                </a:solidFill>
                <a:latin typeface="Calibri" panose="020F0502020204030204" pitchFamily="34" charset="0"/>
              </a:rPr>
              <a:t>Written n</a:t>
            </a:r>
            <a:r>
              <a:rPr lang="en-GB" sz="2000" b="0" i="0" u="none" strike="noStrike" baseline="0" dirty="0">
                <a:solidFill>
                  <a:srgbClr val="000000"/>
                </a:solidFill>
                <a:latin typeface="Calibri" panose="020F0502020204030204" pitchFamily="34" charset="0"/>
              </a:rPr>
              <a:t>otice of the decision and a copy of the PF assessment must be sent to the private foster carer and the parents, including any requirements, exemptions or prohibitions imposed </a:t>
            </a:r>
            <a:r>
              <a:rPr lang="en-GB" sz="2000" b="1" i="0" u="none" strike="noStrike" baseline="0" dirty="0">
                <a:solidFill>
                  <a:srgbClr val="000000"/>
                </a:solidFill>
                <a:latin typeface="Calibri" panose="020F0502020204030204" pitchFamily="34" charset="0"/>
              </a:rPr>
              <a:t>within 5 working days. </a:t>
            </a:r>
            <a:endParaRPr lang="en-GB" sz="2000" b="0" i="0" u="none" strike="noStrike" baseline="0" dirty="0">
              <a:solidFill>
                <a:srgbClr val="000000"/>
              </a:solidFill>
              <a:latin typeface="Calibri" panose="020F0502020204030204" pitchFamily="34" charset="0"/>
            </a:endParaRPr>
          </a:p>
          <a:p>
            <a:endParaRPr lang="en-GB" dirty="0"/>
          </a:p>
        </p:txBody>
      </p:sp>
    </p:spTree>
    <p:extLst>
      <p:ext uri="{BB962C8B-B14F-4D97-AF65-F5344CB8AC3E}">
        <p14:creationId xmlns:p14="http://schemas.microsoft.com/office/powerpoint/2010/main" val="63354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6122-FDFF-9B51-EA8F-35CD5424F323}"/>
              </a:ext>
            </a:extLst>
          </p:cNvPr>
          <p:cNvSpPr>
            <a:spLocks noGrp="1"/>
          </p:cNvSpPr>
          <p:nvPr>
            <p:ph type="title"/>
          </p:nvPr>
        </p:nvSpPr>
        <p:spPr>
          <a:xfrm>
            <a:off x="397830" y="1209465"/>
            <a:ext cx="7886700" cy="634049"/>
          </a:xfrm>
        </p:spPr>
        <p:txBody>
          <a:bodyPr/>
          <a:lstStyle/>
          <a:p>
            <a:r>
              <a:rPr lang="en-GB" sz="3600" b="1" i="0" u="none" strike="noStrike" baseline="0" dirty="0">
                <a:solidFill>
                  <a:srgbClr val="4F81BC"/>
                </a:solidFill>
                <a:latin typeface="Calibri" panose="020F0502020204030204" pitchFamily="34" charset="0"/>
              </a:rPr>
              <a:t>Requirements and prohibitions</a:t>
            </a:r>
            <a:endParaRPr lang="en-GB" sz="6000" dirty="0"/>
          </a:p>
        </p:txBody>
      </p:sp>
      <p:sp>
        <p:nvSpPr>
          <p:cNvPr id="3" name="Content Placeholder 2">
            <a:extLst>
              <a:ext uri="{FF2B5EF4-FFF2-40B4-BE49-F238E27FC236}">
                <a16:creationId xmlns:a16="http://schemas.microsoft.com/office/drawing/2014/main" id="{388CC7CA-63F2-603D-D77D-F7671139273D}"/>
              </a:ext>
            </a:extLst>
          </p:cNvPr>
          <p:cNvSpPr>
            <a:spLocks noGrp="1"/>
          </p:cNvSpPr>
          <p:nvPr>
            <p:ph idx="1"/>
          </p:nvPr>
        </p:nvSpPr>
        <p:spPr>
          <a:xfrm>
            <a:off x="397829" y="1843514"/>
            <a:ext cx="8444329" cy="4441876"/>
          </a:xfrm>
        </p:spPr>
        <p:txBody>
          <a:bodyPr/>
          <a:lstStyle/>
          <a:p>
            <a:pPr marL="0" indent="0">
              <a:buNone/>
            </a:pPr>
            <a:r>
              <a:rPr lang="en-GB" sz="2400" b="1" i="0" u="none" strike="noStrike" baseline="0" dirty="0">
                <a:latin typeface="Calibri" panose="020F0502020204030204" pitchFamily="34" charset="0"/>
              </a:rPr>
              <a:t>Requirements: </a:t>
            </a:r>
            <a:r>
              <a:rPr lang="en-GB" sz="2400" b="0" i="0" u="none" strike="noStrike" baseline="0" dirty="0">
                <a:latin typeface="Calibri" panose="020F0502020204030204" pitchFamily="34" charset="0"/>
              </a:rPr>
              <a:t>limits on private foster carers relating to:</a:t>
            </a:r>
          </a:p>
          <a:p>
            <a:r>
              <a:rPr lang="en-GB" sz="2400" b="0" i="0" u="none" strike="noStrike" baseline="0" dirty="0">
                <a:latin typeface="Calibri" panose="020F0502020204030204" pitchFamily="34" charset="0"/>
              </a:rPr>
              <a:t>The number, age and sex of the children who may be privately fostered;</a:t>
            </a:r>
          </a:p>
          <a:p>
            <a:r>
              <a:rPr lang="en-GB" sz="2400" b="0" i="0" u="none" strike="noStrike" baseline="0" dirty="0">
                <a:latin typeface="Calibri" panose="020F0502020204030204" pitchFamily="34" charset="0"/>
              </a:rPr>
              <a:t>The standard of accommodation and equipment; </a:t>
            </a:r>
          </a:p>
          <a:p>
            <a:r>
              <a:rPr lang="en-GB" sz="2400" b="0" i="0" u="none" strike="noStrike" baseline="0" dirty="0">
                <a:latin typeface="Calibri" panose="020F0502020204030204" pitchFamily="34" charset="0"/>
              </a:rPr>
              <a:t>The arrangements in respect to their health and safety</a:t>
            </a:r>
          </a:p>
          <a:p>
            <a:endParaRPr lang="en-GB" sz="2400" b="0" i="0" u="none" strike="noStrike" baseline="0" dirty="0">
              <a:latin typeface="Calibri" panose="020F0502020204030204" pitchFamily="34" charset="0"/>
            </a:endParaRPr>
          </a:p>
          <a:p>
            <a:pPr marL="0" indent="0">
              <a:buNone/>
            </a:pPr>
            <a:r>
              <a:rPr lang="en-GB" sz="2400" b="1" i="0" u="none" strike="noStrike" baseline="0" dirty="0">
                <a:latin typeface="Calibri" panose="020F0502020204030204" pitchFamily="34" charset="0"/>
              </a:rPr>
              <a:t>Prohibition: </a:t>
            </a:r>
            <a:r>
              <a:rPr lang="en-GB" sz="2400" b="0" i="0" u="none" strike="noStrike" baseline="0" dirty="0">
                <a:latin typeface="Calibri" panose="020F0502020204030204" pitchFamily="34" charset="0"/>
              </a:rPr>
              <a:t>prevent private foster carer from looking after child.</a:t>
            </a:r>
          </a:p>
          <a:p>
            <a:endParaRPr lang="en-GB" sz="2400" b="0" i="0" u="none" strike="noStrike" baseline="0" dirty="0">
              <a:latin typeface="Calibri" panose="020F0502020204030204" pitchFamily="34" charset="0"/>
            </a:endParaRPr>
          </a:p>
          <a:p>
            <a:pPr marL="0" indent="0">
              <a:buNone/>
            </a:pPr>
            <a:r>
              <a:rPr lang="en-GB" sz="2400" b="0" i="0" u="none" strike="noStrike" baseline="0" dirty="0">
                <a:latin typeface="Calibri" panose="020F0502020204030204" pitchFamily="34" charset="0"/>
              </a:rPr>
              <a:t>Both should be made in writing and recorded on Liquid Logic.</a:t>
            </a:r>
          </a:p>
          <a:p>
            <a:endParaRPr lang="en-GB" dirty="0"/>
          </a:p>
        </p:txBody>
      </p:sp>
    </p:spTree>
    <p:extLst>
      <p:ext uri="{BB962C8B-B14F-4D97-AF65-F5344CB8AC3E}">
        <p14:creationId xmlns:p14="http://schemas.microsoft.com/office/powerpoint/2010/main" val="281077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9644-75E3-EFB7-57E9-8A5A104A97ED}"/>
              </a:ext>
            </a:extLst>
          </p:cNvPr>
          <p:cNvSpPr>
            <a:spLocks noGrp="1"/>
          </p:cNvSpPr>
          <p:nvPr>
            <p:ph type="title"/>
          </p:nvPr>
        </p:nvSpPr>
        <p:spPr>
          <a:xfrm>
            <a:off x="326809" y="1280486"/>
            <a:ext cx="7886700" cy="634049"/>
          </a:xfrm>
        </p:spPr>
        <p:txBody>
          <a:bodyPr/>
          <a:lstStyle/>
          <a:p>
            <a:r>
              <a:rPr lang="en-GB" sz="3200" b="1" i="0" u="none" strike="noStrike" baseline="0" dirty="0">
                <a:solidFill>
                  <a:srgbClr val="4F81BC"/>
                </a:solidFill>
                <a:latin typeface="Calibri" panose="020F0502020204030204" pitchFamily="34" charset="0"/>
              </a:rPr>
              <a:t>Regulation 8 Visits (regular visits to the child)</a:t>
            </a:r>
            <a:endParaRPr lang="en-GB" sz="5400" dirty="0"/>
          </a:p>
        </p:txBody>
      </p:sp>
      <p:sp>
        <p:nvSpPr>
          <p:cNvPr id="3" name="Content Placeholder 2">
            <a:extLst>
              <a:ext uri="{FF2B5EF4-FFF2-40B4-BE49-F238E27FC236}">
                <a16:creationId xmlns:a16="http://schemas.microsoft.com/office/drawing/2014/main" id="{C72889D2-9AF5-CE43-12C1-84D7E2FEEA92}"/>
              </a:ext>
            </a:extLst>
          </p:cNvPr>
          <p:cNvSpPr>
            <a:spLocks noGrp="1"/>
          </p:cNvSpPr>
          <p:nvPr>
            <p:ph idx="1"/>
          </p:nvPr>
        </p:nvSpPr>
        <p:spPr>
          <a:xfrm>
            <a:off x="326809" y="2008652"/>
            <a:ext cx="8515350" cy="4516435"/>
          </a:xfrm>
        </p:spPr>
        <p:txBody>
          <a:bodyPr/>
          <a:lstStyle/>
          <a:p>
            <a:pPr algn="l"/>
            <a:endParaRPr lang="en-GB" sz="2000" b="0" i="0" u="none" strike="noStrike" baseline="0" dirty="0">
              <a:solidFill>
                <a:srgbClr val="000000"/>
              </a:solidFill>
              <a:latin typeface="Calibri" panose="020F0502020204030204" pitchFamily="34" charset="0"/>
            </a:endParaRPr>
          </a:p>
          <a:p>
            <a:r>
              <a:rPr lang="en-GB" sz="2400" b="0" i="0" u="none" strike="noStrike" baseline="0" dirty="0">
                <a:latin typeface="Calibri" panose="020F0502020204030204" pitchFamily="34" charset="0"/>
              </a:rPr>
              <a:t>Child’s Social Worker to visit the child </a:t>
            </a:r>
            <a:r>
              <a:rPr lang="en-GB" sz="2400" b="1" i="0" u="none" strike="noStrike" baseline="0" dirty="0">
                <a:latin typeface="Calibri" panose="020F0502020204030204" pitchFamily="34" charset="0"/>
              </a:rPr>
              <a:t>every 30 working days (6 weekly) </a:t>
            </a:r>
            <a:r>
              <a:rPr lang="en-GB" sz="2400" b="0" i="0" u="none" strike="noStrike" baseline="0" dirty="0">
                <a:latin typeface="Calibri" panose="020F0502020204030204" pitchFamily="34" charset="0"/>
              </a:rPr>
              <a:t>in first year.</a:t>
            </a:r>
          </a:p>
          <a:p>
            <a:r>
              <a:rPr lang="en-GB" sz="2400" b="0" i="0" u="none" strike="noStrike" baseline="0" dirty="0">
                <a:latin typeface="Calibri" panose="020F0502020204030204" pitchFamily="34" charset="0"/>
              </a:rPr>
              <a:t>Visit child every </a:t>
            </a:r>
            <a:r>
              <a:rPr lang="en-GB" sz="2400" b="1" i="0" u="none" strike="noStrike" baseline="0" dirty="0">
                <a:latin typeface="Calibri" panose="020F0502020204030204" pitchFamily="34" charset="0"/>
              </a:rPr>
              <a:t>60 working days (every 12 weeks) </a:t>
            </a:r>
            <a:r>
              <a:rPr lang="en-GB" sz="2400" b="0" i="0" u="none" strike="noStrike" baseline="0" dirty="0">
                <a:latin typeface="Calibri" panose="020F0502020204030204" pitchFamily="34" charset="0"/>
              </a:rPr>
              <a:t>from year 2 onwards</a:t>
            </a:r>
          </a:p>
          <a:p>
            <a:r>
              <a:rPr lang="en-GB" sz="2400" b="0" i="0" u="none" strike="noStrike" baseline="0" dirty="0">
                <a:latin typeface="Calibri" panose="020F0502020204030204" pitchFamily="34" charset="0"/>
              </a:rPr>
              <a:t>(Timescales of visits are calculated from the date of the last visit)</a:t>
            </a:r>
          </a:p>
          <a:p>
            <a:r>
              <a:rPr lang="en-GB" sz="2400" b="1" i="0" u="none" strike="noStrike" baseline="0" dirty="0">
                <a:latin typeface="Calibri" panose="020F0502020204030204" pitchFamily="34" charset="0"/>
              </a:rPr>
              <a:t>Always ensure you see the child and speak to them alone.</a:t>
            </a:r>
            <a:endParaRPr lang="en-GB" sz="2400" b="0" i="0" u="none" strike="noStrike" baseline="0" dirty="0">
              <a:latin typeface="Calibri" panose="020F0502020204030204" pitchFamily="34" charset="0"/>
            </a:endParaRPr>
          </a:p>
          <a:p>
            <a:r>
              <a:rPr lang="en-GB" sz="2400" b="0" i="0" u="none" strike="noStrike" baseline="0" dirty="0">
                <a:latin typeface="Calibri" panose="020F0502020204030204" pitchFamily="34" charset="0"/>
              </a:rPr>
              <a:t>The child should be visited in line with the relevant plan (CIN or CP).</a:t>
            </a:r>
          </a:p>
          <a:p>
            <a:pPr marL="0" indent="0">
              <a:buNone/>
            </a:pPr>
            <a:endParaRPr lang="en-GB" dirty="0"/>
          </a:p>
        </p:txBody>
      </p:sp>
    </p:spTree>
    <p:extLst>
      <p:ext uri="{BB962C8B-B14F-4D97-AF65-F5344CB8AC3E}">
        <p14:creationId xmlns:p14="http://schemas.microsoft.com/office/powerpoint/2010/main" val="305651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47DD-07BF-70F4-3B2C-D290D79A2188}"/>
              </a:ext>
            </a:extLst>
          </p:cNvPr>
          <p:cNvSpPr>
            <a:spLocks noGrp="1"/>
          </p:cNvSpPr>
          <p:nvPr>
            <p:ph type="title"/>
          </p:nvPr>
        </p:nvSpPr>
        <p:spPr>
          <a:xfrm>
            <a:off x="239697" y="1209464"/>
            <a:ext cx="7886700" cy="634049"/>
          </a:xfrm>
        </p:spPr>
        <p:txBody>
          <a:bodyPr/>
          <a:lstStyle/>
          <a:p>
            <a:r>
              <a:rPr lang="en-GB" sz="4000" b="1" i="0" u="none" strike="noStrike" baseline="0" dirty="0">
                <a:solidFill>
                  <a:srgbClr val="4F81BC"/>
                </a:solidFill>
                <a:latin typeface="Calibri" panose="020F0502020204030204" pitchFamily="34" charset="0"/>
              </a:rPr>
              <a:t>Reviews of PF Arrangement </a:t>
            </a:r>
            <a:endParaRPr lang="en-GB" sz="6600" dirty="0"/>
          </a:p>
        </p:txBody>
      </p:sp>
      <p:sp>
        <p:nvSpPr>
          <p:cNvPr id="3" name="Content Placeholder 2">
            <a:extLst>
              <a:ext uri="{FF2B5EF4-FFF2-40B4-BE49-F238E27FC236}">
                <a16:creationId xmlns:a16="http://schemas.microsoft.com/office/drawing/2014/main" id="{9C439930-183F-889B-FBB0-B6BA44332757}"/>
              </a:ext>
            </a:extLst>
          </p:cNvPr>
          <p:cNvSpPr>
            <a:spLocks noGrp="1"/>
          </p:cNvSpPr>
          <p:nvPr>
            <p:ph idx="1"/>
          </p:nvPr>
        </p:nvSpPr>
        <p:spPr>
          <a:xfrm>
            <a:off x="239697" y="1843513"/>
            <a:ext cx="8558074" cy="4885761"/>
          </a:xfrm>
        </p:spPr>
        <p:txBody>
          <a:bodyPr>
            <a:normAutofit/>
          </a:bodyPr>
          <a:lstStyle/>
          <a:p>
            <a:r>
              <a:rPr lang="en-GB" sz="2600" b="0" i="0" u="none" strike="noStrike" baseline="0" dirty="0">
                <a:latin typeface="Calibri" panose="020F0502020204030204" pitchFamily="34" charset="0"/>
              </a:rPr>
              <a:t>As part of the ongoing CIN plan for the child, the children's social worker will review the suitability of the arrangement with their team manager and relevant people involved in the child's life (child, parents, PF carers, school, health, police)</a:t>
            </a:r>
          </a:p>
          <a:p>
            <a:r>
              <a:rPr lang="en-GB" sz="2600" b="1" i="0" u="none" strike="noStrike" baseline="0" dirty="0">
                <a:latin typeface="Calibri" panose="020F0502020204030204" pitchFamily="34" charset="0"/>
              </a:rPr>
              <a:t>1</a:t>
            </a:r>
            <a:r>
              <a:rPr lang="en-GB" sz="2600" b="1" i="0" u="none" strike="noStrike" baseline="30000" dirty="0">
                <a:latin typeface="Calibri" panose="020F0502020204030204" pitchFamily="34" charset="0"/>
              </a:rPr>
              <a:t>st</a:t>
            </a:r>
            <a:r>
              <a:rPr lang="en-GB" sz="2600" b="1" i="0" u="none" strike="noStrike" baseline="0" dirty="0">
                <a:latin typeface="Calibri" panose="020F0502020204030204" pitchFamily="34" charset="0"/>
              </a:rPr>
              <a:t> review </a:t>
            </a:r>
            <a:r>
              <a:rPr lang="en-GB" sz="2600" b="0" i="0" u="none" strike="noStrike" baseline="0" dirty="0">
                <a:latin typeface="Calibri" panose="020F0502020204030204" pitchFamily="34" charset="0"/>
              </a:rPr>
              <a:t>-</a:t>
            </a:r>
            <a:r>
              <a:rPr lang="en-GB" sz="2600" b="1" i="0" u="none" strike="noStrike" baseline="0" dirty="0">
                <a:latin typeface="Calibri" panose="020F0502020204030204" pitchFamily="34" charset="0"/>
              </a:rPr>
              <a:t>3 months </a:t>
            </a:r>
            <a:r>
              <a:rPr lang="en-GB" sz="2600" b="0" i="0" u="none" strike="noStrike" baseline="0" dirty="0">
                <a:latin typeface="Calibri" panose="020F0502020204030204" pitchFamily="34" charset="0"/>
              </a:rPr>
              <a:t>after the agreed suitability of the arrangement within the CIN plan and meeting process</a:t>
            </a:r>
          </a:p>
          <a:p>
            <a:r>
              <a:rPr lang="en-GB" sz="2600" b="1" i="0" u="none" strike="noStrike" baseline="0" dirty="0">
                <a:latin typeface="Calibri" panose="020F0502020204030204" pitchFamily="34" charset="0"/>
              </a:rPr>
              <a:t>6 months </a:t>
            </a:r>
            <a:r>
              <a:rPr lang="en-GB" sz="2600" b="0" i="0" u="none" strike="noStrike" baseline="0" dirty="0">
                <a:latin typeface="Calibri" panose="020F0502020204030204" pitchFamily="34" charset="0"/>
              </a:rPr>
              <a:t>after </a:t>
            </a:r>
          </a:p>
          <a:p>
            <a:r>
              <a:rPr lang="en-GB" sz="2600" b="1" i="0" u="none" strike="noStrike" baseline="0" dirty="0">
                <a:latin typeface="Calibri" panose="020F0502020204030204" pitchFamily="34" charset="0"/>
              </a:rPr>
              <a:t>Final review </a:t>
            </a:r>
            <a:r>
              <a:rPr lang="en-GB" sz="2600" b="0" i="0" u="none" strike="noStrike" baseline="0" dirty="0">
                <a:latin typeface="Calibri" panose="020F0502020204030204" pitchFamily="34" charset="0"/>
              </a:rPr>
              <a:t>-Where the child is about to reach 16 years to address any concerns regarding end of the arrangement and future plans.</a:t>
            </a:r>
          </a:p>
          <a:p>
            <a:pPr marL="0" indent="0">
              <a:buNone/>
            </a:pPr>
            <a:endParaRPr lang="en-GB" dirty="0"/>
          </a:p>
        </p:txBody>
      </p:sp>
    </p:spTree>
    <p:extLst>
      <p:ext uri="{BB962C8B-B14F-4D97-AF65-F5344CB8AC3E}">
        <p14:creationId xmlns:p14="http://schemas.microsoft.com/office/powerpoint/2010/main" val="4051400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C17A-4899-F636-F2A4-7E28057313B3}"/>
              </a:ext>
            </a:extLst>
          </p:cNvPr>
          <p:cNvSpPr>
            <a:spLocks noGrp="1"/>
          </p:cNvSpPr>
          <p:nvPr>
            <p:ph type="title"/>
          </p:nvPr>
        </p:nvSpPr>
        <p:spPr>
          <a:xfrm>
            <a:off x="300176" y="1218342"/>
            <a:ext cx="7886700" cy="634049"/>
          </a:xfrm>
        </p:spPr>
        <p:txBody>
          <a:bodyPr/>
          <a:lstStyle/>
          <a:p>
            <a:r>
              <a:rPr lang="en-GB" sz="3600" b="1" i="0" u="none" strike="noStrike" baseline="0" dirty="0">
                <a:solidFill>
                  <a:srgbClr val="4F81BC"/>
                </a:solidFill>
                <a:latin typeface="Calibri" panose="020F0502020204030204" pitchFamily="34" charset="0"/>
              </a:rPr>
              <a:t>Notification Of End Of Placement</a:t>
            </a:r>
            <a:endParaRPr lang="en-GB" sz="6000" dirty="0"/>
          </a:p>
        </p:txBody>
      </p:sp>
      <p:sp>
        <p:nvSpPr>
          <p:cNvPr id="3" name="Content Placeholder 2">
            <a:extLst>
              <a:ext uri="{FF2B5EF4-FFF2-40B4-BE49-F238E27FC236}">
                <a16:creationId xmlns:a16="http://schemas.microsoft.com/office/drawing/2014/main" id="{8350C656-B647-15F8-2224-F57970F4BEC5}"/>
              </a:ext>
            </a:extLst>
          </p:cNvPr>
          <p:cNvSpPr>
            <a:spLocks noGrp="1"/>
          </p:cNvSpPr>
          <p:nvPr>
            <p:ph idx="1"/>
          </p:nvPr>
        </p:nvSpPr>
        <p:spPr>
          <a:xfrm>
            <a:off x="142043" y="1852391"/>
            <a:ext cx="8373307" cy="4324571"/>
          </a:xfrm>
        </p:spPr>
        <p:txBody>
          <a:bodyPr/>
          <a:lstStyle/>
          <a:p>
            <a:pPr algn="l"/>
            <a:endParaRPr lang="en-GB" sz="1800" b="0" i="0" u="none" strike="noStrike" baseline="0" dirty="0">
              <a:solidFill>
                <a:srgbClr val="000000"/>
              </a:solidFill>
              <a:latin typeface="Calibri" panose="020F0502020204030204" pitchFamily="34" charset="0"/>
            </a:endParaRPr>
          </a:p>
          <a:p>
            <a:r>
              <a:rPr lang="en-GB" sz="2000" b="0" i="0" u="none" strike="noStrike" baseline="0" dirty="0">
                <a:solidFill>
                  <a:srgbClr val="000000"/>
                </a:solidFill>
                <a:latin typeface="Calibri" panose="020F0502020204030204" pitchFamily="34" charset="0"/>
              </a:rPr>
              <a:t>Parents have a duty to notify the local authority of the ending of the arrangement including the name and address of the person into whose care the child has moved. </a:t>
            </a:r>
            <a:r>
              <a:rPr lang="en-GB" sz="2000" b="1" i="0" u="none" strike="noStrike" baseline="0" dirty="0">
                <a:solidFill>
                  <a:srgbClr val="000000"/>
                </a:solidFill>
                <a:latin typeface="Calibri" panose="020F0502020204030204" pitchFamily="34" charset="0"/>
              </a:rPr>
              <a:t>Remember if the child moves to a new PF carer another PFAAR must be completed to assess the suitability of the new arrangement.</a:t>
            </a:r>
            <a:endParaRPr lang="en-GB" sz="2000" b="0" i="0" u="none" strike="noStrike" baseline="0" dirty="0">
              <a:solidFill>
                <a:srgbClr val="000000"/>
              </a:solidFill>
              <a:latin typeface="Calibri" panose="020F0502020204030204" pitchFamily="34" charset="0"/>
            </a:endParaRPr>
          </a:p>
          <a:p>
            <a:r>
              <a:rPr lang="en-GB" sz="2000" b="0" i="0" u="none" strike="noStrike" baseline="0" dirty="0">
                <a:solidFill>
                  <a:srgbClr val="000000"/>
                </a:solidFill>
                <a:latin typeface="Calibri" panose="020F0502020204030204" pitchFamily="34" charset="0"/>
              </a:rPr>
              <a:t>Unless a young person has a disability, private fostering ends at 16. Children's Social Care Services will review the young person's circumstances and future plans as they approach 16. Where a young person remains with the private foster carers after the age of 16, but requires continuing support, he or she should continue to be assisted as a Child In Need or by Early Help Services. </a:t>
            </a:r>
          </a:p>
          <a:p>
            <a:r>
              <a:rPr lang="en-GB" sz="2000" b="0" i="0" u="none" strike="noStrike" baseline="0" dirty="0">
                <a:solidFill>
                  <a:srgbClr val="000000"/>
                </a:solidFill>
                <a:latin typeface="Calibri" panose="020F0502020204030204" pitchFamily="34" charset="0"/>
              </a:rPr>
              <a:t>Where a young person requests help from the Care Leavers Team, they are entitled to leaving care support in line with local leaving care offer.</a:t>
            </a:r>
          </a:p>
          <a:p>
            <a:endParaRPr lang="en-GB" dirty="0"/>
          </a:p>
        </p:txBody>
      </p:sp>
    </p:spTree>
    <p:extLst>
      <p:ext uri="{BB962C8B-B14F-4D97-AF65-F5344CB8AC3E}">
        <p14:creationId xmlns:p14="http://schemas.microsoft.com/office/powerpoint/2010/main" val="341695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6020-1C82-9927-CA37-B93A91AFD5DC}"/>
              </a:ext>
            </a:extLst>
          </p:cNvPr>
          <p:cNvSpPr>
            <a:spLocks noGrp="1"/>
          </p:cNvSpPr>
          <p:nvPr>
            <p:ph type="title"/>
          </p:nvPr>
        </p:nvSpPr>
        <p:spPr>
          <a:xfrm>
            <a:off x="282421" y="1253852"/>
            <a:ext cx="7886700" cy="634049"/>
          </a:xfrm>
        </p:spPr>
        <p:txBody>
          <a:bodyPr/>
          <a:lstStyle/>
          <a:p>
            <a:r>
              <a:rPr lang="en-GB" sz="3600" b="1" i="0" u="none" strike="noStrike" baseline="0" dirty="0">
                <a:solidFill>
                  <a:srgbClr val="4F81BC"/>
                </a:solidFill>
                <a:latin typeface="Calibri" panose="020F0502020204030204" pitchFamily="34" charset="0"/>
              </a:rPr>
              <a:t>Homes for Ukraine</a:t>
            </a:r>
            <a:endParaRPr lang="en-GB" sz="6000" dirty="0"/>
          </a:p>
        </p:txBody>
      </p:sp>
      <p:sp>
        <p:nvSpPr>
          <p:cNvPr id="3" name="Content Placeholder 2">
            <a:extLst>
              <a:ext uri="{FF2B5EF4-FFF2-40B4-BE49-F238E27FC236}">
                <a16:creationId xmlns:a16="http://schemas.microsoft.com/office/drawing/2014/main" id="{C2FDC7E9-8A3C-0212-E385-9F6E20703D82}"/>
              </a:ext>
            </a:extLst>
          </p:cNvPr>
          <p:cNvSpPr>
            <a:spLocks noGrp="1"/>
          </p:cNvSpPr>
          <p:nvPr>
            <p:ph idx="1"/>
          </p:nvPr>
        </p:nvSpPr>
        <p:spPr>
          <a:xfrm>
            <a:off x="282421" y="1795588"/>
            <a:ext cx="8781680" cy="4844909"/>
          </a:xfrm>
        </p:spPr>
        <p:txBody>
          <a:bodyPr/>
          <a:lstStyle/>
          <a:p>
            <a:pPr algn="l"/>
            <a:endParaRPr lang="en-GB" sz="1800" b="0" i="0" u="none" strike="noStrike" baseline="0" dirty="0">
              <a:solidFill>
                <a:srgbClr val="000000"/>
              </a:solidFill>
              <a:latin typeface="Calibri" panose="020F0502020204030204" pitchFamily="34" charset="0"/>
            </a:endParaRPr>
          </a:p>
          <a:p>
            <a:r>
              <a:rPr lang="en-GB" b="0" i="0" u="none" strike="noStrike" baseline="0" dirty="0">
                <a:solidFill>
                  <a:srgbClr val="000000"/>
                </a:solidFill>
                <a:latin typeface="Calibri" panose="020F0502020204030204" pitchFamily="34" charset="0"/>
              </a:rPr>
              <a:t>New Govt scheme extended for unaccompanied children from Ukraine.</a:t>
            </a:r>
          </a:p>
          <a:p>
            <a:r>
              <a:rPr lang="en-GB" b="0" i="0" u="none" strike="noStrike" baseline="0" dirty="0">
                <a:solidFill>
                  <a:srgbClr val="000000"/>
                </a:solidFill>
                <a:latin typeface="Calibri" panose="020F0502020204030204" pitchFamily="34" charset="0"/>
              </a:rPr>
              <a:t>Up to age 18 –</a:t>
            </a:r>
            <a:r>
              <a:rPr lang="en-GB" b="0" i="1" u="none" strike="noStrike" baseline="0" dirty="0">
                <a:solidFill>
                  <a:srgbClr val="000000"/>
                </a:solidFill>
                <a:latin typeface="Calibri" panose="020F0502020204030204" pitchFamily="34" charset="0"/>
              </a:rPr>
              <a:t>this is different to other PF arrangements.</a:t>
            </a:r>
            <a:endParaRPr lang="en-GB" b="0" i="0" u="none" strike="noStrike" baseline="0" dirty="0">
              <a:solidFill>
                <a:srgbClr val="000000"/>
              </a:solidFill>
              <a:latin typeface="Calibri" panose="020F0502020204030204" pitchFamily="34" charset="0"/>
            </a:endParaRPr>
          </a:p>
          <a:p>
            <a:r>
              <a:rPr lang="en-GB" b="0" i="0" u="none" strike="noStrike" baseline="0" dirty="0">
                <a:solidFill>
                  <a:srgbClr val="000000"/>
                </a:solidFill>
                <a:latin typeface="Calibri" panose="020F0502020204030204" pitchFamily="34" charset="0"/>
              </a:rPr>
              <a:t>Must know the sponsor.</a:t>
            </a:r>
          </a:p>
          <a:p>
            <a:r>
              <a:rPr lang="en-GB" b="0" i="0" u="none" strike="noStrike" baseline="0" dirty="0">
                <a:solidFill>
                  <a:srgbClr val="000000"/>
                </a:solidFill>
                <a:latin typeface="Calibri" panose="020F0502020204030204" pitchFamily="34" charset="0"/>
              </a:rPr>
              <a:t>PFAAR, suitability of placement before arrival.</a:t>
            </a:r>
          </a:p>
          <a:p>
            <a:r>
              <a:rPr lang="en-GB" b="0" i="0" u="none" strike="noStrike" baseline="0" dirty="0">
                <a:solidFill>
                  <a:srgbClr val="000000"/>
                </a:solidFill>
                <a:latin typeface="Calibri" panose="020F0502020204030204" pitchFamily="34" charset="0"/>
              </a:rPr>
              <a:t>Use an interpreter for at least first visit to child.</a:t>
            </a:r>
          </a:p>
          <a:p>
            <a:r>
              <a:rPr lang="en-GB" b="0" i="0" u="none" strike="noStrike" baseline="0" dirty="0">
                <a:solidFill>
                  <a:srgbClr val="000000"/>
                </a:solidFill>
                <a:latin typeface="Calibri" panose="020F0502020204030204" pitchFamily="34" charset="0"/>
              </a:rPr>
              <a:t>Be aware of motivation and true relationship of sponsor.</a:t>
            </a:r>
          </a:p>
          <a:p>
            <a:r>
              <a:rPr lang="en-GB" dirty="0">
                <a:solidFill>
                  <a:srgbClr val="000000"/>
                </a:solidFill>
                <a:latin typeface="Calibri" panose="020F0502020204030204" pitchFamily="34" charset="0"/>
              </a:rPr>
              <a:t>Further Government Guidance can be provided.</a:t>
            </a:r>
            <a:endParaRPr lang="en-GB" b="0" i="0" u="none" strike="noStrike" baseline="0" dirty="0">
              <a:solidFill>
                <a:srgbClr val="000000"/>
              </a:solidFill>
              <a:latin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2056858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47E82-C3F2-6E37-4499-3B3DC3E9185D}"/>
              </a:ext>
            </a:extLst>
          </p:cNvPr>
          <p:cNvSpPr>
            <a:spLocks noGrp="1"/>
          </p:cNvSpPr>
          <p:nvPr>
            <p:ph type="title"/>
          </p:nvPr>
        </p:nvSpPr>
        <p:spPr>
          <a:xfrm>
            <a:off x="344564" y="1253852"/>
            <a:ext cx="7886700" cy="634049"/>
          </a:xfrm>
        </p:spPr>
        <p:txBody>
          <a:bodyPr/>
          <a:lstStyle/>
          <a:p>
            <a:r>
              <a:rPr lang="en-GB" dirty="0"/>
              <a:t>Further Information </a:t>
            </a:r>
          </a:p>
        </p:txBody>
      </p:sp>
      <p:sp>
        <p:nvSpPr>
          <p:cNvPr id="3" name="Content Placeholder 2">
            <a:extLst>
              <a:ext uri="{FF2B5EF4-FFF2-40B4-BE49-F238E27FC236}">
                <a16:creationId xmlns:a16="http://schemas.microsoft.com/office/drawing/2014/main" id="{82CDE950-F8FE-DA6C-3DE8-08C3F02AB186}"/>
              </a:ext>
            </a:extLst>
          </p:cNvPr>
          <p:cNvSpPr>
            <a:spLocks noGrp="1"/>
          </p:cNvSpPr>
          <p:nvPr>
            <p:ph idx="1"/>
          </p:nvPr>
        </p:nvSpPr>
        <p:spPr/>
        <p:txBody>
          <a:bodyPr vert="horz" lIns="91440" tIns="45720" rIns="91440" bIns="45720" rtlCol="0" anchor="t">
            <a:normAutofit/>
          </a:bodyPr>
          <a:lstStyle/>
          <a:p>
            <a:pPr algn="l"/>
            <a:endParaRPr lang="en-GB" sz="1800" b="0" i="0" u="none" strike="noStrike" baseline="0" dirty="0">
              <a:solidFill>
                <a:srgbClr val="000000"/>
              </a:solidFill>
              <a:latin typeface="Calibri" panose="020F0502020204030204" pitchFamily="34" charset="0"/>
            </a:endParaRPr>
          </a:p>
          <a:p>
            <a:r>
              <a:rPr lang="en-GB" sz="2400" b="0" i="0" u="none" strike="noStrike" baseline="0" dirty="0">
                <a:solidFill>
                  <a:srgbClr val="000000"/>
                </a:solidFill>
                <a:latin typeface="Calibri" panose="020F0502020204030204" pitchFamily="34" charset="0"/>
              </a:rPr>
              <a:t>The Local Authority provide information leaflets for children, carers and parents. These can be found at       </a:t>
            </a:r>
            <a:r>
              <a:rPr lang="en-GB" sz="1800" dirty="0">
                <a:hlinkClick r:id="rId2"/>
              </a:rPr>
              <a:t>Private Fostering Arrangements | Guidance | Shropshire Fostering</a:t>
            </a:r>
            <a:endParaRPr lang="en-GB" sz="2400" b="0" i="0" u="none" strike="noStrike" baseline="0" dirty="0">
              <a:solidFill>
                <a:srgbClr val="000000"/>
              </a:solidFill>
              <a:latin typeface="Calibri" panose="020F0502020204030204" pitchFamily="34" charset="0"/>
            </a:endParaRPr>
          </a:p>
          <a:p>
            <a:endParaRPr lang="en-GB" sz="2400" b="0" i="0" u="none" strike="noStrike" baseline="0" dirty="0">
              <a:solidFill>
                <a:srgbClr val="000000"/>
              </a:solidFill>
              <a:latin typeface="Calibri" panose="020F0502020204030204" pitchFamily="34" charset="0"/>
            </a:endParaRPr>
          </a:p>
          <a:p>
            <a:r>
              <a:rPr lang="en-GB" sz="2400" b="0" i="0" u="none" strike="noStrike" baseline="0" dirty="0">
                <a:solidFill>
                  <a:srgbClr val="000000"/>
                </a:solidFill>
                <a:latin typeface="Calibri" panose="020F0502020204030204" pitchFamily="34" charset="0"/>
              </a:rPr>
              <a:t>Check Shropshire Council Procedures Online</a:t>
            </a:r>
          </a:p>
          <a:p>
            <a:endParaRPr lang="en-GB" sz="2400" b="0" i="0" u="none" strike="noStrike" baseline="0" dirty="0">
              <a:solidFill>
                <a:srgbClr val="000000"/>
              </a:solidFill>
              <a:latin typeface="Calibri" panose="020F0502020204030204" pitchFamily="34" charset="0"/>
            </a:endParaRPr>
          </a:p>
          <a:p>
            <a:r>
              <a:rPr lang="en-GB" sz="2400" b="1" i="0" u="none" strike="noStrike" baseline="0" dirty="0">
                <a:solidFill>
                  <a:srgbClr val="000000"/>
                </a:solidFill>
                <a:latin typeface="Calibri" panose="020F0502020204030204" pitchFamily="34" charset="0"/>
              </a:rPr>
              <a:t>Any Questions?</a:t>
            </a:r>
            <a:endParaRPr lang="en-GB" sz="2400" b="0" i="0" u="none" strike="noStrike" baseline="0" dirty="0">
              <a:solidFill>
                <a:srgbClr val="000000"/>
              </a:solidFill>
              <a:latin typeface="Calibri" panose="020F0502020204030204" pitchFamily="34" charset="0"/>
            </a:endParaRPr>
          </a:p>
          <a:p>
            <a:endParaRPr lang="en-GB" dirty="0"/>
          </a:p>
        </p:txBody>
      </p:sp>
    </p:spTree>
    <p:extLst>
      <p:ext uri="{BB962C8B-B14F-4D97-AF65-F5344CB8AC3E}">
        <p14:creationId xmlns:p14="http://schemas.microsoft.com/office/powerpoint/2010/main" val="210556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BDC6-C4A3-F051-2C46-4D476E65621E}"/>
              </a:ext>
            </a:extLst>
          </p:cNvPr>
          <p:cNvSpPr>
            <a:spLocks noGrp="1"/>
          </p:cNvSpPr>
          <p:nvPr>
            <p:ph type="title"/>
          </p:nvPr>
        </p:nvSpPr>
        <p:spPr>
          <a:xfrm>
            <a:off x="229155" y="1337087"/>
            <a:ext cx="7886700" cy="634049"/>
          </a:xfrm>
        </p:spPr>
        <p:txBody>
          <a:bodyPr/>
          <a:lstStyle/>
          <a:p>
            <a:r>
              <a:rPr lang="en-GB" dirty="0"/>
              <a:t>Learning Outcomes</a:t>
            </a:r>
            <a:br>
              <a:rPr lang="en-GB" dirty="0"/>
            </a:br>
            <a:endParaRPr lang="en-GB" dirty="0"/>
          </a:p>
        </p:txBody>
      </p:sp>
      <p:pic>
        <p:nvPicPr>
          <p:cNvPr id="7" name="Content Placeholder 6">
            <a:extLst>
              <a:ext uri="{FF2B5EF4-FFF2-40B4-BE49-F238E27FC236}">
                <a16:creationId xmlns:a16="http://schemas.microsoft.com/office/drawing/2014/main" id="{C90BB13C-2626-4466-AF0A-2A318305EE4E}"/>
              </a:ext>
            </a:extLst>
          </p:cNvPr>
          <p:cNvPicPr>
            <a:picLocks noGrp="1" noChangeAspect="1"/>
          </p:cNvPicPr>
          <p:nvPr>
            <p:ph idx="1"/>
          </p:nvPr>
        </p:nvPicPr>
        <p:blipFill>
          <a:blip r:embed="rId2"/>
          <a:stretch>
            <a:fillRect/>
          </a:stretch>
        </p:blipFill>
        <p:spPr>
          <a:xfrm>
            <a:off x="4559121" y="4099629"/>
            <a:ext cx="25758" cy="12879"/>
          </a:xfrm>
        </p:spPr>
      </p:pic>
      <p:pic>
        <p:nvPicPr>
          <p:cNvPr id="5" name="Picture 4">
            <a:extLst>
              <a:ext uri="{FF2B5EF4-FFF2-40B4-BE49-F238E27FC236}">
                <a16:creationId xmlns:a16="http://schemas.microsoft.com/office/drawing/2014/main" id="{F148585D-A1AF-4C13-4A61-ED393D34777E}"/>
              </a:ext>
            </a:extLst>
          </p:cNvPr>
          <p:cNvPicPr>
            <a:picLocks noChangeAspect="1"/>
          </p:cNvPicPr>
          <p:nvPr/>
        </p:nvPicPr>
        <p:blipFill>
          <a:blip r:embed="rId3"/>
          <a:stretch>
            <a:fillRect/>
          </a:stretch>
        </p:blipFill>
        <p:spPr>
          <a:xfrm>
            <a:off x="4559121" y="3422560"/>
            <a:ext cx="25758" cy="12879"/>
          </a:xfrm>
          <a:prstGeom prst="rect">
            <a:avLst/>
          </a:prstGeom>
        </p:spPr>
      </p:pic>
      <p:sp>
        <p:nvSpPr>
          <p:cNvPr id="3" name="Content Placeholder 2">
            <a:extLst>
              <a:ext uri="{FF2B5EF4-FFF2-40B4-BE49-F238E27FC236}">
                <a16:creationId xmlns:a16="http://schemas.microsoft.com/office/drawing/2014/main" id="{51E69BF1-CE9B-98B7-37CF-D7B62577E527}"/>
              </a:ext>
            </a:extLst>
          </p:cNvPr>
          <p:cNvSpPr txBox="1">
            <a:spLocks/>
          </p:cNvSpPr>
          <p:nvPr/>
        </p:nvSpPr>
        <p:spPr>
          <a:xfrm>
            <a:off x="229155" y="1935332"/>
            <a:ext cx="8639637" cy="47495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Know how to recognise a Private Fostering arrangement.</a:t>
            </a:r>
          </a:p>
          <a:p>
            <a:r>
              <a:rPr lang="en-GB" sz="2400" dirty="0"/>
              <a:t>Understand the Local Authorities duties towards Privately Fostered Children.</a:t>
            </a:r>
          </a:p>
          <a:p>
            <a:r>
              <a:rPr lang="en-GB" sz="2400" dirty="0"/>
              <a:t>Understand the Notification Process of Private Fostering arrangements.</a:t>
            </a:r>
          </a:p>
          <a:p>
            <a:r>
              <a:rPr lang="en-GB" sz="2400" dirty="0"/>
              <a:t>The Assessment Process for a child who is </a:t>
            </a:r>
            <a:r>
              <a:rPr lang="en-GB" sz="2400"/>
              <a:t>Privately Fostered.</a:t>
            </a:r>
            <a:endParaRPr lang="en-GB" sz="2400" dirty="0"/>
          </a:p>
          <a:p>
            <a:r>
              <a:rPr lang="en-GB" sz="2400" dirty="0"/>
              <a:t>Understand your role in the review and monitoring of Private Fostering arrangements.</a:t>
            </a:r>
          </a:p>
          <a:p>
            <a:endParaRPr lang="en-GB" dirty="0"/>
          </a:p>
        </p:txBody>
      </p:sp>
    </p:spTree>
    <p:extLst>
      <p:ext uri="{BB962C8B-B14F-4D97-AF65-F5344CB8AC3E}">
        <p14:creationId xmlns:p14="http://schemas.microsoft.com/office/powerpoint/2010/main" val="482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0504-9033-7092-AEAD-8AB1F8DD88AC}"/>
              </a:ext>
            </a:extLst>
          </p:cNvPr>
          <p:cNvSpPr>
            <a:spLocks noGrp="1"/>
          </p:cNvSpPr>
          <p:nvPr>
            <p:ph type="title"/>
          </p:nvPr>
        </p:nvSpPr>
        <p:spPr>
          <a:xfrm>
            <a:off x="229155" y="1156198"/>
            <a:ext cx="7886700" cy="634049"/>
          </a:xfrm>
        </p:spPr>
        <p:txBody>
          <a:bodyPr/>
          <a:lstStyle/>
          <a:p>
            <a:r>
              <a:rPr lang="en-GB" dirty="0"/>
              <a:t>What is Private Fostering?</a:t>
            </a:r>
          </a:p>
        </p:txBody>
      </p:sp>
      <p:sp>
        <p:nvSpPr>
          <p:cNvPr id="3" name="Content Placeholder 2">
            <a:extLst>
              <a:ext uri="{FF2B5EF4-FFF2-40B4-BE49-F238E27FC236}">
                <a16:creationId xmlns:a16="http://schemas.microsoft.com/office/drawing/2014/main" id="{58DDD9D1-B9C0-E353-B452-FE9AA895470A}"/>
              </a:ext>
            </a:extLst>
          </p:cNvPr>
          <p:cNvSpPr>
            <a:spLocks noGrp="1"/>
          </p:cNvSpPr>
          <p:nvPr>
            <p:ph idx="1"/>
          </p:nvPr>
        </p:nvSpPr>
        <p:spPr>
          <a:xfrm>
            <a:off x="229155" y="1935332"/>
            <a:ext cx="8639637" cy="4305669"/>
          </a:xfrm>
        </p:spPr>
        <p:txBody>
          <a:bodyPr>
            <a:normAutofit fontScale="92500" lnSpcReduction="10000"/>
          </a:bodyPr>
          <a:lstStyle/>
          <a:p>
            <a:r>
              <a:rPr lang="en-GB" dirty="0"/>
              <a:t>A </a:t>
            </a:r>
            <a:r>
              <a:rPr lang="en-GB" b="1" u="sng" dirty="0"/>
              <a:t>private</a:t>
            </a:r>
            <a:r>
              <a:rPr lang="en-GB" dirty="0"/>
              <a:t> arrangement between a parent and a carer.</a:t>
            </a:r>
          </a:p>
          <a:p>
            <a:endParaRPr lang="en-GB" dirty="0"/>
          </a:p>
          <a:p>
            <a:r>
              <a:rPr lang="en-GB" dirty="0"/>
              <a:t>For a child who </a:t>
            </a:r>
            <a:r>
              <a:rPr lang="en-GB" b="1" u="sng" dirty="0"/>
              <a:t>is under 16 </a:t>
            </a:r>
            <a:r>
              <a:rPr lang="en-GB" dirty="0"/>
              <a:t>(or under 18 with a disability).</a:t>
            </a:r>
          </a:p>
          <a:p>
            <a:endParaRPr lang="en-GB" dirty="0"/>
          </a:p>
          <a:p>
            <a:r>
              <a:rPr lang="en-GB" dirty="0"/>
              <a:t>To live away from home and be cared for by </a:t>
            </a:r>
            <a:r>
              <a:rPr lang="en-GB" b="1" u="sng" dirty="0"/>
              <a:t>someone who is not a parent, a person with PR or a close relative</a:t>
            </a:r>
            <a:r>
              <a:rPr lang="en-GB" dirty="0"/>
              <a:t>.</a:t>
            </a:r>
          </a:p>
          <a:p>
            <a:endParaRPr lang="en-GB" dirty="0"/>
          </a:p>
          <a:p>
            <a:r>
              <a:rPr lang="en-GB" dirty="0"/>
              <a:t>Arrangement is for </a:t>
            </a:r>
            <a:r>
              <a:rPr lang="en-GB" b="1" u="sng" dirty="0"/>
              <a:t>28 days </a:t>
            </a:r>
            <a:r>
              <a:rPr lang="en-GB" dirty="0"/>
              <a:t>or longer.</a:t>
            </a:r>
          </a:p>
        </p:txBody>
      </p:sp>
    </p:spTree>
    <p:extLst>
      <p:ext uri="{BB962C8B-B14F-4D97-AF65-F5344CB8AC3E}">
        <p14:creationId xmlns:p14="http://schemas.microsoft.com/office/powerpoint/2010/main" val="123170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E40-F080-42B3-99B0-5338F797193D}"/>
              </a:ext>
            </a:extLst>
          </p:cNvPr>
          <p:cNvSpPr>
            <a:spLocks noGrp="1"/>
          </p:cNvSpPr>
          <p:nvPr>
            <p:ph type="title"/>
          </p:nvPr>
        </p:nvSpPr>
        <p:spPr>
          <a:xfrm>
            <a:off x="213064" y="1076300"/>
            <a:ext cx="7886700" cy="634049"/>
          </a:xfrm>
        </p:spPr>
        <p:txBody>
          <a:bodyPr/>
          <a:lstStyle/>
          <a:p>
            <a:r>
              <a:rPr lang="en-GB" dirty="0"/>
              <a:t>Definition of a Close Relative</a:t>
            </a:r>
          </a:p>
        </p:txBody>
      </p:sp>
      <p:sp>
        <p:nvSpPr>
          <p:cNvPr id="3" name="Content Placeholder 2">
            <a:extLst>
              <a:ext uri="{FF2B5EF4-FFF2-40B4-BE49-F238E27FC236}">
                <a16:creationId xmlns:a16="http://schemas.microsoft.com/office/drawing/2014/main" id="{B8392276-BB49-B501-911E-B0FA9DDFA98F}"/>
              </a:ext>
            </a:extLst>
          </p:cNvPr>
          <p:cNvSpPr>
            <a:spLocks noGrp="1"/>
          </p:cNvSpPr>
          <p:nvPr>
            <p:ph idx="1"/>
          </p:nvPr>
        </p:nvSpPr>
        <p:spPr>
          <a:xfrm>
            <a:off x="213064" y="1852391"/>
            <a:ext cx="8762260" cy="4619430"/>
          </a:xfrm>
        </p:spPr>
        <p:txBody>
          <a:bodyPr>
            <a:normAutofit fontScale="92500" lnSpcReduction="10000"/>
          </a:bodyPr>
          <a:lstStyle/>
          <a:p>
            <a:pPr marL="0" indent="0">
              <a:buNone/>
            </a:pPr>
            <a:r>
              <a:rPr lang="en-GB" dirty="0"/>
              <a:t>Private foster carers can be from extended family, but are not close relatives as defined by the Children Act 1989.</a:t>
            </a:r>
          </a:p>
          <a:p>
            <a:pPr marL="0" indent="0">
              <a:buNone/>
            </a:pPr>
            <a:endParaRPr lang="en-GB" dirty="0"/>
          </a:p>
          <a:p>
            <a:pPr marL="0" indent="0">
              <a:buNone/>
            </a:pPr>
            <a:r>
              <a:rPr lang="en-GB" b="1" dirty="0"/>
              <a:t>Close Relative:</a:t>
            </a:r>
          </a:p>
          <a:p>
            <a:pPr marL="0" indent="0">
              <a:buNone/>
            </a:pPr>
            <a:r>
              <a:rPr lang="en-GB" dirty="0"/>
              <a:t>Grandparent, Brother/Sister, Uncle/Aunt, Step Parent, (Full Blood, Half Blood, or by affinity, </a:t>
            </a:r>
            <a:r>
              <a:rPr lang="en-GB" dirty="0" err="1"/>
              <a:t>e.g</a:t>
            </a:r>
            <a:r>
              <a:rPr lang="en-GB" dirty="0"/>
              <a:t> marriage), or other persons having parental responsibility.</a:t>
            </a:r>
          </a:p>
          <a:p>
            <a:pPr marL="0" indent="0">
              <a:buNone/>
            </a:pPr>
            <a:endParaRPr lang="en-GB" dirty="0"/>
          </a:p>
          <a:p>
            <a:pPr marL="0" indent="0">
              <a:buNone/>
            </a:pPr>
            <a:r>
              <a:rPr lang="en-GB" b="1" dirty="0"/>
              <a:t>Not Close relative:</a:t>
            </a:r>
          </a:p>
          <a:p>
            <a:pPr marL="0" indent="0">
              <a:buNone/>
            </a:pPr>
            <a:r>
              <a:rPr lang="en-GB" dirty="0"/>
              <a:t>Cousin, Great Grandparent, Great Uncle or Aunt, Friend of the family, Neighbour. </a:t>
            </a:r>
          </a:p>
        </p:txBody>
      </p:sp>
    </p:spTree>
    <p:extLst>
      <p:ext uri="{BB962C8B-B14F-4D97-AF65-F5344CB8AC3E}">
        <p14:creationId xmlns:p14="http://schemas.microsoft.com/office/powerpoint/2010/main" val="190652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148FC-AF21-53E8-E9EF-6C0F50157E80}"/>
              </a:ext>
            </a:extLst>
          </p:cNvPr>
          <p:cNvSpPr>
            <a:spLocks noGrp="1"/>
          </p:cNvSpPr>
          <p:nvPr>
            <p:ph type="title"/>
          </p:nvPr>
        </p:nvSpPr>
        <p:spPr>
          <a:xfrm>
            <a:off x="186431" y="1071859"/>
            <a:ext cx="9064101" cy="823523"/>
          </a:xfrm>
        </p:spPr>
        <p:txBody>
          <a:bodyPr/>
          <a:lstStyle/>
          <a:p>
            <a:br>
              <a:rPr lang="en-GB" sz="1600" b="0" i="0" u="none" strike="noStrike" baseline="0" dirty="0">
                <a:solidFill>
                  <a:schemeClr val="accent5"/>
                </a:solidFill>
                <a:latin typeface="Calibri" panose="020F0502020204030204" pitchFamily="34" charset="0"/>
              </a:rPr>
            </a:br>
            <a:r>
              <a:rPr lang="en-GB" sz="3200" b="0" i="0" u="none" strike="noStrike" baseline="0" dirty="0">
                <a:solidFill>
                  <a:schemeClr val="accent5"/>
                </a:solidFill>
              </a:rPr>
              <a:t> </a:t>
            </a:r>
            <a:r>
              <a:rPr lang="en-GB" sz="3600" i="0" u="none" strike="noStrike" baseline="0" dirty="0">
                <a:solidFill>
                  <a:schemeClr val="accent5"/>
                </a:solidFill>
              </a:rPr>
              <a:t>Why is Private Fostering Important?</a:t>
            </a:r>
            <a:endParaRPr lang="en-GB" sz="3600" dirty="0">
              <a:solidFill>
                <a:schemeClr val="accent5"/>
              </a:solidFill>
            </a:endParaRPr>
          </a:p>
        </p:txBody>
      </p:sp>
      <p:sp>
        <p:nvSpPr>
          <p:cNvPr id="3" name="Content Placeholder 2">
            <a:extLst>
              <a:ext uri="{FF2B5EF4-FFF2-40B4-BE49-F238E27FC236}">
                <a16:creationId xmlns:a16="http://schemas.microsoft.com/office/drawing/2014/main" id="{7D76B523-0404-FAA3-9769-5F689503DA83}"/>
              </a:ext>
            </a:extLst>
          </p:cNvPr>
          <p:cNvSpPr>
            <a:spLocks noGrp="1"/>
          </p:cNvSpPr>
          <p:nvPr>
            <p:ph idx="1"/>
          </p:nvPr>
        </p:nvSpPr>
        <p:spPr>
          <a:xfrm>
            <a:off x="186431" y="1895382"/>
            <a:ext cx="8328919" cy="4962618"/>
          </a:xfrm>
        </p:spPr>
        <p:txBody>
          <a:bodyPr>
            <a:normAutofit/>
          </a:bodyPr>
          <a:lstStyle/>
          <a:p>
            <a:r>
              <a:rPr lang="en-GB" sz="2000" b="0" i="0" u="none" strike="noStrike" baseline="0" dirty="0">
                <a:solidFill>
                  <a:srgbClr val="000000"/>
                </a:solidFill>
              </a:rPr>
              <a:t>The law regarding private fostering changed greatly following the death of Victoria Climbié in 2000 who was privately fostered by her Great Aunt. </a:t>
            </a:r>
          </a:p>
          <a:p>
            <a:r>
              <a:rPr lang="en-GB" sz="2000" b="0" i="0" u="none" strike="noStrike" baseline="0" dirty="0">
                <a:solidFill>
                  <a:srgbClr val="000000"/>
                </a:solidFill>
              </a:rPr>
              <a:t>Legislation introduced after Victoria’s death requires local authorities to be proactive in investigating potential private fostering arrangements. </a:t>
            </a:r>
          </a:p>
          <a:p>
            <a:r>
              <a:rPr lang="en-GB" sz="2000" dirty="0">
                <a:solidFill>
                  <a:srgbClr val="000000"/>
                </a:solidFill>
              </a:rPr>
              <a:t>Privately Fostered children are </a:t>
            </a:r>
            <a:r>
              <a:rPr lang="en-GB" sz="2000" b="1" u="sng" dirty="0">
                <a:solidFill>
                  <a:srgbClr val="000000"/>
                </a:solidFill>
              </a:rPr>
              <a:t>not the same </a:t>
            </a:r>
            <a:r>
              <a:rPr lang="en-GB" sz="2000" dirty="0">
                <a:solidFill>
                  <a:srgbClr val="000000"/>
                </a:solidFill>
              </a:rPr>
              <a:t>as children who are looked after.</a:t>
            </a:r>
          </a:p>
          <a:p>
            <a:r>
              <a:rPr lang="en-GB" sz="2000" b="0" i="0" u="none" strike="noStrike" baseline="0" dirty="0">
                <a:solidFill>
                  <a:srgbClr val="000000"/>
                </a:solidFill>
              </a:rPr>
              <a:t>Privately Fostered children are </a:t>
            </a:r>
            <a:r>
              <a:rPr lang="en-GB" sz="2000" b="1" i="0" u="sng" strike="noStrike" baseline="0" dirty="0">
                <a:solidFill>
                  <a:srgbClr val="000000"/>
                </a:solidFill>
              </a:rPr>
              <a:t>potentially vulnerable.</a:t>
            </a:r>
          </a:p>
          <a:p>
            <a:r>
              <a:rPr lang="en-GB" sz="2000" b="1" u="sng" dirty="0">
                <a:solidFill>
                  <a:srgbClr val="000000"/>
                </a:solidFill>
              </a:rPr>
              <a:t>By law there is a duty</a:t>
            </a:r>
            <a:r>
              <a:rPr lang="en-GB" sz="2000" dirty="0">
                <a:solidFill>
                  <a:srgbClr val="000000"/>
                </a:solidFill>
              </a:rPr>
              <a:t> for parents, carers and professionals to notify of any Private Fostering Arrangements.</a:t>
            </a:r>
          </a:p>
          <a:p>
            <a:r>
              <a:rPr lang="en-GB" sz="2000" b="0" i="0" u="none" strike="noStrike" baseline="0" dirty="0">
                <a:solidFill>
                  <a:srgbClr val="000000"/>
                </a:solidFill>
              </a:rPr>
              <a:t>Many Privately Fostered children </a:t>
            </a:r>
            <a:r>
              <a:rPr lang="en-GB" sz="2000" b="1" i="0" u="sng" strike="noStrike" baseline="0" dirty="0">
                <a:solidFill>
                  <a:srgbClr val="000000"/>
                </a:solidFill>
              </a:rPr>
              <a:t>do not receive the services and protection </a:t>
            </a:r>
            <a:r>
              <a:rPr lang="en-GB" sz="2000" b="0" i="0" u="none" strike="noStrike" baseline="0" dirty="0">
                <a:solidFill>
                  <a:srgbClr val="000000"/>
                </a:solidFill>
              </a:rPr>
              <a:t>they are entitled to because they are not known to the local authority </a:t>
            </a:r>
          </a:p>
          <a:p>
            <a:endParaRPr lang="en-GB" sz="2800" b="0" i="0" u="none" strike="noStrike" baseline="0" dirty="0">
              <a:solidFill>
                <a:srgbClr val="000000"/>
              </a:solidFill>
              <a:latin typeface="Calibri" panose="020F0502020204030204" pitchFamily="34" charset="0"/>
            </a:endParaRPr>
          </a:p>
          <a:p>
            <a:endParaRPr lang="en-GB" dirty="0"/>
          </a:p>
        </p:txBody>
      </p:sp>
    </p:spTree>
    <p:extLst>
      <p:ext uri="{BB962C8B-B14F-4D97-AF65-F5344CB8AC3E}">
        <p14:creationId xmlns:p14="http://schemas.microsoft.com/office/powerpoint/2010/main" val="103709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FE38-340E-35F2-9E13-A4C083F44A0C}"/>
              </a:ext>
            </a:extLst>
          </p:cNvPr>
          <p:cNvSpPr>
            <a:spLocks noGrp="1"/>
          </p:cNvSpPr>
          <p:nvPr>
            <p:ph type="title"/>
          </p:nvPr>
        </p:nvSpPr>
        <p:spPr>
          <a:xfrm>
            <a:off x="292963" y="1206422"/>
            <a:ext cx="7886700" cy="634049"/>
          </a:xfrm>
        </p:spPr>
        <p:txBody>
          <a:bodyPr/>
          <a:lstStyle/>
          <a:p>
            <a:r>
              <a:rPr lang="en-GB" sz="4000" b="1" i="0" u="none" strike="noStrike" baseline="0" dirty="0">
                <a:solidFill>
                  <a:srgbClr val="4F81BC"/>
                </a:solidFill>
                <a:latin typeface="Calibri" panose="020F0502020204030204" pitchFamily="34" charset="0"/>
              </a:rPr>
              <a:t>Notification</a:t>
            </a:r>
            <a:endParaRPr lang="en-GB" sz="6600" dirty="0"/>
          </a:p>
        </p:txBody>
      </p:sp>
      <p:sp>
        <p:nvSpPr>
          <p:cNvPr id="3" name="Content Placeholder 2">
            <a:extLst>
              <a:ext uri="{FF2B5EF4-FFF2-40B4-BE49-F238E27FC236}">
                <a16:creationId xmlns:a16="http://schemas.microsoft.com/office/drawing/2014/main" id="{6EB02C5F-7676-EB93-77D3-3BFD462AAC2C}"/>
              </a:ext>
            </a:extLst>
          </p:cNvPr>
          <p:cNvSpPr>
            <a:spLocks noGrp="1"/>
          </p:cNvSpPr>
          <p:nvPr>
            <p:ph idx="1"/>
          </p:nvPr>
        </p:nvSpPr>
        <p:spPr>
          <a:xfrm>
            <a:off x="221941" y="1713390"/>
            <a:ext cx="8700117" cy="4714043"/>
          </a:xfrm>
        </p:spPr>
        <p:txBody>
          <a:bodyPr>
            <a:normAutofit fontScale="70000" lnSpcReduction="20000"/>
          </a:bodyPr>
          <a:lstStyle/>
          <a:p>
            <a:pPr algn="l"/>
            <a:endParaRPr lang="en-GB" sz="1800" b="0" i="0" u="none" strike="noStrike" baseline="0" dirty="0">
              <a:solidFill>
                <a:srgbClr val="000000"/>
              </a:solidFill>
              <a:latin typeface="Calibri" panose="020F0502020204030204" pitchFamily="34" charset="0"/>
            </a:endParaRPr>
          </a:p>
          <a:p>
            <a:pPr>
              <a:lnSpc>
                <a:spcPct val="120000"/>
              </a:lnSpc>
            </a:pPr>
            <a:r>
              <a:rPr lang="en-GB" sz="2400" b="0" i="0" u="none" strike="noStrike" baseline="0" dirty="0">
                <a:solidFill>
                  <a:srgbClr val="000000"/>
                </a:solidFill>
              </a:rPr>
              <a:t>We should be informed of any proposal for a child to be privately fostered;</a:t>
            </a:r>
          </a:p>
          <a:p>
            <a:pPr marL="0" indent="0">
              <a:lnSpc>
                <a:spcPct val="120000"/>
              </a:lnSpc>
              <a:buNone/>
            </a:pPr>
            <a:r>
              <a:rPr lang="en-GB" sz="2400" b="0" i="0" u="none" strike="noStrike" baseline="0" dirty="0">
                <a:solidFill>
                  <a:srgbClr val="4F81BC"/>
                </a:solidFill>
              </a:rPr>
              <a:t>	•</a:t>
            </a:r>
            <a:r>
              <a:rPr lang="en-GB" sz="2400" b="0" i="0" u="none" strike="noStrike" baseline="0" dirty="0">
                <a:solidFill>
                  <a:srgbClr val="000000"/>
                </a:solidFill>
              </a:rPr>
              <a:t>At </a:t>
            </a:r>
            <a:r>
              <a:rPr lang="en-GB" sz="2400" b="1" i="0" u="none" strike="noStrike" baseline="0" dirty="0">
                <a:solidFill>
                  <a:srgbClr val="000000"/>
                </a:solidFill>
              </a:rPr>
              <a:t>least six weeks </a:t>
            </a:r>
            <a:r>
              <a:rPr lang="en-GB" sz="2400" b="0" i="0" u="none" strike="noStrike" baseline="0" dirty="0">
                <a:solidFill>
                  <a:srgbClr val="000000"/>
                </a:solidFill>
              </a:rPr>
              <a:t>before the private fostering arrangement is to 	begin; 	</a:t>
            </a:r>
          </a:p>
          <a:p>
            <a:pPr marL="0" indent="0">
              <a:lnSpc>
                <a:spcPct val="120000"/>
              </a:lnSpc>
              <a:buNone/>
            </a:pPr>
            <a:r>
              <a:rPr lang="en-GB" sz="2400" b="1" i="0" u="none" strike="noStrike" baseline="0" dirty="0">
                <a:solidFill>
                  <a:srgbClr val="000000"/>
                </a:solidFill>
              </a:rPr>
              <a:t>	or</a:t>
            </a:r>
            <a:endParaRPr lang="en-GB" sz="2400" b="0" i="0" u="none" strike="noStrike" baseline="0" dirty="0">
              <a:solidFill>
                <a:srgbClr val="000000"/>
              </a:solidFill>
            </a:endParaRPr>
          </a:p>
          <a:p>
            <a:pPr marL="0" indent="0">
              <a:lnSpc>
                <a:spcPct val="120000"/>
              </a:lnSpc>
              <a:buNone/>
            </a:pPr>
            <a:r>
              <a:rPr lang="en-GB" sz="2400" b="0" i="0" u="none" strike="noStrike" baseline="0" dirty="0">
                <a:solidFill>
                  <a:srgbClr val="4F81BC"/>
                </a:solidFill>
              </a:rPr>
              <a:t>	•</a:t>
            </a:r>
            <a:r>
              <a:rPr lang="en-GB" sz="2400" b="1" i="0" u="none" strike="noStrike" baseline="0" dirty="0">
                <a:solidFill>
                  <a:srgbClr val="000000"/>
                </a:solidFill>
              </a:rPr>
              <a:t>immediately </a:t>
            </a:r>
            <a:r>
              <a:rPr lang="en-GB" sz="2400" b="0" i="0" u="none" strike="noStrike" baseline="0" dirty="0">
                <a:solidFill>
                  <a:srgbClr val="000000"/>
                </a:solidFill>
              </a:rPr>
              <a:t>if the private fostering arrangement is to begin within 6 	weeks. </a:t>
            </a:r>
          </a:p>
          <a:p>
            <a:pPr>
              <a:lnSpc>
                <a:spcPct val="120000"/>
              </a:lnSpc>
            </a:pPr>
            <a:r>
              <a:rPr lang="en-GB" sz="2400" b="0" i="0" u="none" strike="noStrike" baseline="0" dirty="0">
                <a:solidFill>
                  <a:srgbClr val="000000"/>
                </a:solidFill>
              </a:rPr>
              <a:t>Notification must also be provided within 48 hours from the start of the arrangement. </a:t>
            </a:r>
          </a:p>
          <a:p>
            <a:pPr>
              <a:lnSpc>
                <a:spcPct val="120000"/>
              </a:lnSpc>
            </a:pPr>
            <a:r>
              <a:rPr lang="en-GB" sz="2400" b="0" i="0" u="none" strike="noStrike" baseline="0" dirty="0">
                <a:solidFill>
                  <a:srgbClr val="000000"/>
                </a:solidFill>
              </a:rPr>
              <a:t>To be made by either the person who is involved in arranging the child to be privately fostered or the person with parental responsibility.</a:t>
            </a:r>
          </a:p>
          <a:p>
            <a:pPr>
              <a:lnSpc>
                <a:spcPct val="120000"/>
              </a:lnSpc>
            </a:pPr>
            <a:r>
              <a:rPr lang="en-GB" sz="2400" dirty="0">
                <a:solidFill>
                  <a:srgbClr val="000000"/>
                </a:solidFill>
              </a:rPr>
              <a:t>Any notification of a privately fostered child automatically triggers a S17 CIN assessment. All Privately Fostered Children will have a CIN plan.</a:t>
            </a:r>
          </a:p>
          <a:p>
            <a:pPr>
              <a:lnSpc>
                <a:spcPct val="120000"/>
              </a:lnSpc>
            </a:pPr>
            <a:r>
              <a:rPr lang="en-GB" sz="2400" b="0" i="0" u="none" strike="noStrike" baseline="0" dirty="0">
                <a:solidFill>
                  <a:srgbClr val="000000"/>
                </a:solidFill>
              </a:rPr>
              <a:t>A S17 Social Work Assessment is completed by the Initial Assessment Team and a Private Fostering Assessment of carers will be completed by the Fostering Service.</a:t>
            </a:r>
          </a:p>
          <a:p>
            <a:endParaRPr lang="en-GB" dirty="0"/>
          </a:p>
        </p:txBody>
      </p:sp>
    </p:spTree>
    <p:extLst>
      <p:ext uri="{BB962C8B-B14F-4D97-AF65-F5344CB8AC3E}">
        <p14:creationId xmlns:p14="http://schemas.microsoft.com/office/powerpoint/2010/main" val="20711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9183-94A4-410F-689E-094AA7C88C89}"/>
              </a:ext>
            </a:extLst>
          </p:cNvPr>
          <p:cNvSpPr>
            <a:spLocks noGrp="1"/>
          </p:cNvSpPr>
          <p:nvPr>
            <p:ph type="title"/>
          </p:nvPr>
        </p:nvSpPr>
        <p:spPr>
          <a:xfrm>
            <a:off x="275208" y="1165076"/>
            <a:ext cx="7886700" cy="634049"/>
          </a:xfrm>
        </p:spPr>
        <p:txBody>
          <a:bodyPr/>
          <a:lstStyle/>
          <a:p>
            <a:r>
              <a:rPr lang="en-GB" sz="3600" b="1" i="0" u="none" strike="noStrike" baseline="0" dirty="0">
                <a:solidFill>
                  <a:srgbClr val="4F81BC"/>
                </a:solidFill>
                <a:latin typeface="Calibri" panose="020F0502020204030204" pitchFamily="34" charset="0"/>
              </a:rPr>
              <a:t>1</a:t>
            </a:r>
            <a:r>
              <a:rPr lang="en-GB" sz="3600" b="1" i="0" u="none" strike="noStrike" baseline="30000" dirty="0">
                <a:solidFill>
                  <a:srgbClr val="4F81BC"/>
                </a:solidFill>
                <a:latin typeface="Calibri" panose="020F0502020204030204" pitchFamily="34" charset="0"/>
              </a:rPr>
              <a:t>st</a:t>
            </a:r>
            <a:r>
              <a:rPr lang="en-GB" sz="3600" b="1" i="0" u="none" strike="noStrike" baseline="0" dirty="0">
                <a:solidFill>
                  <a:srgbClr val="4F81BC"/>
                </a:solidFill>
                <a:latin typeface="Calibri" panose="020F0502020204030204" pitchFamily="34" charset="0"/>
              </a:rPr>
              <a:t> Visit</a:t>
            </a:r>
            <a:endParaRPr lang="en-GB" sz="6000" dirty="0"/>
          </a:p>
        </p:txBody>
      </p:sp>
      <p:sp>
        <p:nvSpPr>
          <p:cNvPr id="3" name="Content Placeholder 2">
            <a:extLst>
              <a:ext uri="{FF2B5EF4-FFF2-40B4-BE49-F238E27FC236}">
                <a16:creationId xmlns:a16="http://schemas.microsoft.com/office/drawing/2014/main" id="{B967561B-F8A7-FB9E-8005-3A6A42C3244C}"/>
              </a:ext>
            </a:extLst>
          </p:cNvPr>
          <p:cNvSpPr>
            <a:spLocks noGrp="1"/>
          </p:cNvSpPr>
          <p:nvPr>
            <p:ph idx="1"/>
          </p:nvPr>
        </p:nvSpPr>
        <p:spPr>
          <a:xfrm>
            <a:off x="137604" y="1799125"/>
            <a:ext cx="8868792" cy="4776186"/>
          </a:xfrm>
        </p:spPr>
        <p:txBody>
          <a:bodyPr>
            <a:normAutofit/>
          </a:bodyPr>
          <a:lstStyle/>
          <a:p>
            <a:r>
              <a:rPr lang="en-GB" sz="2400" b="0" i="0" u="none" strike="noStrike" baseline="0" dirty="0">
                <a:solidFill>
                  <a:srgbClr val="000000"/>
                </a:solidFill>
                <a:latin typeface="Calibri" panose="020F0502020204030204" pitchFamily="34" charset="0"/>
              </a:rPr>
              <a:t>First visit to be carried out </a:t>
            </a:r>
            <a:r>
              <a:rPr lang="en-GB" sz="2400" b="1" i="0" u="none" strike="noStrike" baseline="0" dirty="0">
                <a:solidFill>
                  <a:srgbClr val="000000"/>
                </a:solidFill>
                <a:latin typeface="Calibri" panose="020F0502020204030204" pitchFamily="34" charset="0"/>
              </a:rPr>
              <a:t>within 7 days </a:t>
            </a:r>
            <a:r>
              <a:rPr lang="en-GB" sz="2400" b="0" i="0" u="none" strike="noStrike" baseline="0" dirty="0">
                <a:solidFill>
                  <a:srgbClr val="000000"/>
                </a:solidFill>
                <a:latin typeface="Calibri" panose="020F0502020204030204" pitchFamily="34" charset="0"/>
              </a:rPr>
              <a:t>of notification by the children's social worker undertaking the S17 assessment</a:t>
            </a:r>
            <a:r>
              <a:rPr lang="en-GB" sz="2400" b="1" i="0" u="none" strike="noStrike" baseline="0" dirty="0">
                <a:solidFill>
                  <a:srgbClr val="000000"/>
                </a:solidFill>
                <a:latin typeface="Calibri" panose="020F0502020204030204" pitchFamily="34" charset="0"/>
              </a:rPr>
              <a:t>:</a:t>
            </a:r>
            <a:endParaRPr lang="en-GB" sz="2400" b="0" i="0" u="none" strike="noStrike" baseline="0" dirty="0">
              <a:solidFill>
                <a:srgbClr val="000000"/>
              </a:solidFill>
              <a:latin typeface="Calibri" panose="020F0502020204030204" pitchFamily="34" charset="0"/>
            </a:endParaRPr>
          </a:p>
          <a:p>
            <a:pPr marL="0" indent="0">
              <a:buNone/>
            </a:pPr>
            <a:r>
              <a:rPr lang="en-GB" sz="2400" b="0" i="0" u="none" strike="noStrike" baseline="0" dirty="0">
                <a:solidFill>
                  <a:srgbClr val="000000"/>
                </a:solidFill>
                <a:latin typeface="Calibri" panose="020F0502020204030204" pitchFamily="34" charset="0"/>
              </a:rPr>
              <a:t>1. </a:t>
            </a:r>
            <a:r>
              <a:rPr lang="en-GB" sz="2400" dirty="0">
                <a:solidFill>
                  <a:srgbClr val="000000"/>
                </a:solidFill>
                <a:latin typeface="Calibri" panose="020F0502020204030204" pitchFamily="34" charset="0"/>
              </a:rPr>
              <a:t>V</a:t>
            </a:r>
            <a:r>
              <a:rPr lang="en-GB" sz="2400" b="0" i="0" u="none" strike="noStrike" baseline="0" dirty="0">
                <a:solidFill>
                  <a:srgbClr val="000000"/>
                </a:solidFill>
                <a:latin typeface="Calibri" panose="020F0502020204030204" pitchFamily="34" charset="0"/>
              </a:rPr>
              <a:t>isit the place where child will live.</a:t>
            </a:r>
          </a:p>
          <a:p>
            <a:pPr marL="0" indent="0">
              <a:buNone/>
            </a:pPr>
            <a:r>
              <a:rPr lang="en-GB" sz="2400" b="0" i="0" u="none" strike="noStrike" baseline="0" dirty="0">
                <a:solidFill>
                  <a:srgbClr val="000000"/>
                </a:solidFill>
                <a:latin typeface="Calibri" panose="020F0502020204030204" pitchFamily="34" charset="0"/>
              </a:rPr>
              <a:t>2. Visit and speak to the proposed private foster carer and to all members of household.</a:t>
            </a:r>
          </a:p>
          <a:p>
            <a:pPr marL="0" indent="0">
              <a:buNone/>
            </a:pPr>
            <a:r>
              <a:rPr lang="en-GB" sz="2400" b="0" i="0" u="none" strike="noStrike" baseline="0" dirty="0">
                <a:solidFill>
                  <a:srgbClr val="000000"/>
                </a:solidFill>
                <a:latin typeface="Calibri" panose="020F0502020204030204" pitchFamily="34" charset="0"/>
              </a:rPr>
              <a:t>3. Visit and speak to the child, alone (unless you considers it inappropriate).</a:t>
            </a:r>
          </a:p>
          <a:p>
            <a:pPr marL="0" indent="0">
              <a:buNone/>
            </a:pPr>
            <a:r>
              <a:rPr lang="en-GB" sz="2400" b="0" i="0" u="none" strike="noStrike" baseline="0" dirty="0">
                <a:solidFill>
                  <a:srgbClr val="000000"/>
                </a:solidFill>
                <a:latin typeface="Calibri" panose="020F0502020204030204" pitchFamily="34" charset="0"/>
              </a:rPr>
              <a:t>4. Speak to and, if it is practicable to do so, visit every parent.</a:t>
            </a:r>
          </a:p>
          <a:p>
            <a:pPr marL="0" indent="0">
              <a:buNone/>
            </a:pPr>
            <a:endParaRPr lang="en-GB" sz="2400" dirty="0">
              <a:solidFill>
                <a:srgbClr val="000000"/>
              </a:solidFill>
              <a:latin typeface="Calibri" panose="020F0502020204030204" pitchFamily="34" charset="0"/>
            </a:endParaRPr>
          </a:p>
          <a:p>
            <a:pPr marL="0" indent="0" algn="ctr">
              <a:buNone/>
            </a:pPr>
            <a:r>
              <a:rPr lang="en-GB" sz="2000" dirty="0"/>
              <a:t>Best practice would see a joint visit between assessment and fostering social worker take place during this first visit.</a:t>
            </a:r>
          </a:p>
        </p:txBody>
      </p:sp>
    </p:spTree>
    <p:extLst>
      <p:ext uri="{BB962C8B-B14F-4D97-AF65-F5344CB8AC3E}">
        <p14:creationId xmlns:p14="http://schemas.microsoft.com/office/powerpoint/2010/main" val="417106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5CF6-BEE7-7EF5-B88D-99FF5392EEAF}"/>
              </a:ext>
            </a:extLst>
          </p:cNvPr>
          <p:cNvSpPr>
            <a:spLocks noGrp="1"/>
          </p:cNvSpPr>
          <p:nvPr>
            <p:ph type="title"/>
          </p:nvPr>
        </p:nvSpPr>
        <p:spPr/>
        <p:txBody>
          <a:bodyPr/>
          <a:lstStyle/>
          <a:p>
            <a:r>
              <a:rPr lang="en-GB" sz="3200" b="1" i="0" u="none" strike="noStrike" baseline="0" dirty="0">
                <a:solidFill>
                  <a:srgbClr val="4F81BC"/>
                </a:solidFill>
                <a:latin typeface="Calibri" panose="020F0502020204030204" pitchFamily="34" charset="0"/>
              </a:rPr>
              <a:t>Things to do in 7 days</a:t>
            </a:r>
            <a:endParaRPr lang="en-GB" sz="5400" dirty="0"/>
          </a:p>
        </p:txBody>
      </p:sp>
      <p:sp>
        <p:nvSpPr>
          <p:cNvPr id="3" name="Content Placeholder 2">
            <a:extLst>
              <a:ext uri="{FF2B5EF4-FFF2-40B4-BE49-F238E27FC236}">
                <a16:creationId xmlns:a16="http://schemas.microsoft.com/office/drawing/2014/main" id="{54C82DDA-DC99-BA45-EE43-5DF867CE2A26}"/>
              </a:ext>
            </a:extLst>
          </p:cNvPr>
          <p:cNvSpPr>
            <a:spLocks noGrp="1"/>
          </p:cNvSpPr>
          <p:nvPr>
            <p:ph idx="1"/>
          </p:nvPr>
        </p:nvSpPr>
        <p:spPr/>
        <p:txBody>
          <a:bodyPr vert="horz" lIns="91440" tIns="45720" rIns="91440" bIns="45720" rtlCol="0" anchor="t">
            <a:normAutofit/>
          </a:bodyPr>
          <a:lstStyle/>
          <a:p>
            <a:pPr algn="l"/>
            <a:endParaRPr lang="en-GB" sz="1800" b="0" i="0" u="none" strike="noStrike" baseline="0" dirty="0">
              <a:solidFill>
                <a:srgbClr val="000000"/>
              </a:solidFill>
              <a:latin typeface="Calibri" panose="020F0502020204030204" pitchFamily="34" charset="0"/>
            </a:endParaRPr>
          </a:p>
          <a:p>
            <a:r>
              <a:rPr lang="en-GB" b="0" i="0" u="none" strike="noStrike" baseline="0" dirty="0">
                <a:solidFill>
                  <a:srgbClr val="000000"/>
                </a:solidFill>
                <a:latin typeface="Calibri" panose="020F0502020204030204" pitchFamily="34" charset="0"/>
              </a:rPr>
              <a:t>The visit to be written up on LCS within 5 working days, under Initial Private Fostering Visit.</a:t>
            </a:r>
          </a:p>
          <a:p>
            <a:r>
              <a:rPr lang="en-GB" b="0" i="0" u="none" strike="noStrike" baseline="0" dirty="0">
                <a:solidFill>
                  <a:srgbClr val="000000"/>
                </a:solidFill>
                <a:latin typeface="Calibri" panose="020F0502020204030204" pitchFamily="34" charset="0"/>
              </a:rPr>
              <a:t>This must also be recorded as the 1</a:t>
            </a:r>
            <a:r>
              <a:rPr lang="en-GB" b="0" i="0" u="none" strike="noStrike" baseline="30000" dirty="0">
                <a:solidFill>
                  <a:srgbClr val="000000"/>
                </a:solidFill>
                <a:latin typeface="Calibri" panose="020F0502020204030204" pitchFamily="34" charset="0"/>
              </a:rPr>
              <a:t>st</a:t>
            </a:r>
            <a:r>
              <a:rPr lang="en-GB" b="0" i="0" u="none" strike="noStrike" baseline="0" dirty="0">
                <a:solidFill>
                  <a:srgbClr val="000000"/>
                </a:solidFill>
                <a:latin typeface="Calibri" panose="020F0502020204030204" pitchFamily="34" charset="0"/>
              </a:rPr>
              <a:t> Reg.8 visit.</a:t>
            </a:r>
          </a:p>
          <a:p>
            <a:r>
              <a:rPr lang="en-GB" b="0" i="0" u="none" strike="noStrike" baseline="0" dirty="0">
                <a:solidFill>
                  <a:srgbClr val="000000"/>
                </a:solidFill>
                <a:latin typeface="Calibri" panose="020F0502020204030204" pitchFamily="34" charset="0"/>
              </a:rPr>
              <a:t>The second Reg.8 visit will be due within 30 days and will therefore be completed during the PFAAR. </a:t>
            </a:r>
          </a:p>
          <a:p>
            <a:r>
              <a:rPr lang="en-GB" b="0" i="0" u="none" strike="noStrike" baseline="0" dirty="0">
                <a:solidFill>
                  <a:srgbClr val="000000"/>
                </a:solidFill>
                <a:latin typeface="Calibri"/>
                <a:cs typeface="Arial"/>
              </a:rPr>
              <a:t>Reg.8 visits are a case note on the child’s LCS record.</a:t>
            </a:r>
          </a:p>
          <a:p>
            <a:endParaRPr lang="en-GB" dirty="0"/>
          </a:p>
        </p:txBody>
      </p:sp>
    </p:spTree>
    <p:extLst>
      <p:ext uri="{BB962C8B-B14F-4D97-AF65-F5344CB8AC3E}">
        <p14:creationId xmlns:p14="http://schemas.microsoft.com/office/powerpoint/2010/main" val="308310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DE98-F4A2-CFC9-8B74-BE73C67E9E0A}"/>
              </a:ext>
            </a:extLst>
          </p:cNvPr>
          <p:cNvSpPr>
            <a:spLocks noGrp="1"/>
          </p:cNvSpPr>
          <p:nvPr>
            <p:ph type="title"/>
          </p:nvPr>
        </p:nvSpPr>
        <p:spPr/>
        <p:txBody>
          <a:bodyPr/>
          <a:lstStyle/>
          <a:p>
            <a:r>
              <a:rPr lang="en-GB" sz="3600" b="1" i="0" u="none" strike="noStrike" baseline="0" dirty="0">
                <a:solidFill>
                  <a:srgbClr val="4F81BC"/>
                </a:solidFill>
                <a:latin typeface="Calibri" panose="020F0502020204030204" pitchFamily="34" charset="0"/>
              </a:rPr>
              <a:t>Assessments</a:t>
            </a:r>
            <a:endParaRPr lang="en-GB" sz="6000" dirty="0"/>
          </a:p>
        </p:txBody>
      </p:sp>
      <p:sp>
        <p:nvSpPr>
          <p:cNvPr id="3" name="Content Placeholder 2">
            <a:extLst>
              <a:ext uri="{FF2B5EF4-FFF2-40B4-BE49-F238E27FC236}">
                <a16:creationId xmlns:a16="http://schemas.microsoft.com/office/drawing/2014/main" id="{06148F9B-CAAD-56C3-6569-C912E721144B}"/>
              </a:ext>
            </a:extLst>
          </p:cNvPr>
          <p:cNvSpPr>
            <a:spLocks noGrp="1"/>
          </p:cNvSpPr>
          <p:nvPr>
            <p:ph idx="1"/>
          </p:nvPr>
        </p:nvSpPr>
        <p:spPr>
          <a:xfrm>
            <a:off x="266329" y="1852391"/>
            <a:ext cx="8637973" cy="4850250"/>
          </a:xfrm>
        </p:spPr>
        <p:txBody>
          <a:bodyPr/>
          <a:lstStyle/>
          <a:p>
            <a:pPr algn="l"/>
            <a:endParaRPr lang="en-GB" sz="1800" b="0" i="0" u="none" strike="noStrike" baseline="0" dirty="0">
              <a:solidFill>
                <a:srgbClr val="000000"/>
              </a:solidFill>
              <a:latin typeface="Calibri" panose="020F0502020204030204" pitchFamily="34" charset="0"/>
            </a:endParaRPr>
          </a:p>
          <a:p>
            <a:pPr marL="0" indent="0">
              <a:buNone/>
            </a:pPr>
            <a:r>
              <a:rPr lang="en-GB" sz="2400" b="1" i="0" u="none" strike="noStrike" baseline="0" dirty="0">
                <a:solidFill>
                  <a:srgbClr val="000000"/>
                </a:solidFill>
                <a:latin typeface="Calibri" panose="020F0502020204030204" pitchFamily="34" charset="0"/>
              </a:rPr>
              <a:t>Two assessments:</a:t>
            </a:r>
          </a:p>
          <a:p>
            <a:r>
              <a:rPr lang="en-GB" sz="2000" b="1" i="0" u="none" strike="noStrike" baseline="0" dirty="0">
                <a:solidFill>
                  <a:srgbClr val="4F81BC"/>
                </a:solidFill>
                <a:latin typeface="Calibri" panose="020F0502020204030204" pitchFamily="34" charset="0"/>
              </a:rPr>
              <a:t>Private Fostering assessment (PFAAR): </a:t>
            </a:r>
            <a:r>
              <a:rPr lang="en-GB" sz="2000" b="0" i="0" u="none" strike="noStrike" baseline="0" dirty="0">
                <a:solidFill>
                  <a:srgbClr val="000000"/>
                </a:solidFill>
                <a:latin typeface="Calibri" panose="020F0502020204030204" pitchFamily="34" charset="0"/>
              </a:rPr>
              <a:t>assessing the capacity of private foster carer to look after the child and suitability of accommodation. (Completed by the Fostering Social Worker)</a:t>
            </a:r>
          </a:p>
          <a:p>
            <a:r>
              <a:rPr lang="en-GB" sz="2000" b="1" i="0" u="none" strike="noStrike" baseline="0" dirty="0">
                <a:solidFill>
                  <a:srgbClr val="4F81BC"/>
                </a:solidFill>
                <a:latin typeface="Calibri" panose="020F0502020204030204" pitchFamily="34" charset="0"/>
              </a:rPr>
              <a:t>S17 Child in Need Assessment: </a:t>
            </a:r>
            <a:r>
              <a:rPr lang="en-GB" sz="2000" b="0" i="0" u="none" strike="noStrike" baseline="0" dirty="0">
                <a:solidFill>
                  <a:srgbClr val="000000"/>
                </a:solidFill>
                <a:latin typeface="Calibri" panose="020F0502020204030204" pitchFamily="34" charset="0"/>
              </a:rPr>
              <a:t>All Privately Fostered Children will have an outcome of CIN for the duration of the PF arrangement. (Completed by the Childrens Social Worker)</a:t>
            </a:r>
          </a:p>
          <a:p>
            <a:endParaRPr lang="en-GB" sz="2000" b="0" i="0" u="none" strike="noStrike" baseline="0" dirty="0">
              <a:solidFill>
                <a:srgbClr val="000000"/>
              </a:solidFill>
              <a:latin typeface="Calibri" panose="020F0502020204030204" pitchFamily="34" charset="0"/>
            </a:endParaRPr>
          </a:p>
          <a:p>
            <a:pPr marL="0" indent="0">
              <a:buNone/>
            </a:pPr>
            <a:r>
              <a:rPr lang="en-GB" sz="2000" b="0" i="0" u="none" strike="noStrike" baseline="0" dirty="0">
                <a:solidFill>
                  <a:srgbClr val="000000"/>
                </a:solidFill>
                <a:latin typeface="Calibri" panose="020F0502020204030204" pitchFamily="34" charset="0"/>
              </a:rPr>
              <a:t>Private Fostering Assessment to </a:t>
            </a:r>
            <a:r>
              <a:rPr lang="en-GB" sz="2000" dirty="0">
                <a:solidFill>
                  <a:srgbClr val="000000"/>
                </a:solidFill>
                <a:latin typeface="Calibri" panose="020F0502020204030204" pitchFamily="34" charset="0"/>
              </a:rPr>
              <a:t>be completed </a:t>
            </a:r>
            <a:r>
              <a:rPr lang="en-GB" sz="2000" b="1" i="0" u="none" strike="noStrike" baseline="0" dirty="0">
                <a:solidFill>
                  <a:srgbClr val="000000"/>
                </a:solidFill>
                <a:latin typeface="Calibri" panose="020F0502020204030204" pitchFamily="34" charset="0"/>
              </a:rPr>
              <a:t>within 42 working days </a:t>
            </a:r>
            <a:r>
              <a:rPr lang="en-GB" sz="2000" b="0" i="0" u="none" strike="noStrike" baseline="0" dirty="0">
                <a:solidFill>
                  <a:srgbClr val="000000"/>
                </a:solidFill>
                <a:latin typeface="Calibri" panose="020F0502020204030204" pitchFamily="34" charset="0"/>
              </a:rPr>
              <a:t>from notification.</a:t>
            </a:r>
          </a:p>
          <a:p>
            <a:pPr marL="0" indent="0">
              <a:buNone/>
            </a:pPr>
            <a:r>
              <a:rPr lang="en-GB" sz="2000" dirty="0">
                <a:solidFill>
                  <a:srgbClr val="000000"/>
                </a:solidFill>
                <a:latin typeface="Calibri" panose="020F0502020204030204" pitchFamily="34" charset="0"/>
              </a:rPr>
              <a:t>S17 Social Work Assessment to be completed </a:t>
            </a:r>
            <a:r>
              <a:rPr lang="en-GB" sz="2000" b="1" dirty="0">
                <a:solidFill>
                  <a:srgbClr val="000000"/>
                </a:solidFill>
                <a:latin typeface="Calibri" panose="020F0502020204030204" pitchFamily="34" charset="0"/>
              </a:rPr>
              <a:t>within 45 working days </a:t>
            </a:r>
            <a:r>
              <a:rPr lang="en-GB" sz="2000" dirty="0">
                <a:solidFill>
                  <a:srgbClr val="000000"/>
                </a:solidFill>
                <a:latin typeface="Calibri" panose="020F0502020204030204" pitchFamily="34" charset="0"/>
              </a:rPr>
              <a:t>from allocation. </a:t>
            </a:r>
            <a:endParaRPr lang="en-GB" sz="2000" b="0" i="0" u="none" strike="noStrike" baseline="0" dirty="0">
              <a:solidFill>
                <a:srgbClr val="000000"/>
              </a:solidFill>
              <a:latin typeface="Calibri" panose="020F0502020204030204" pitchFamily="34" charset="0"/>
            </a:endParaRPr>
          </a:p>
          <a:p>
            <a:endParaRPr lang="en-GB" dirty="0"/>
          </a:p>
        </p:txBody>
      </p:sp>
    </p:spTree>
    <p:extLst>
      <p:ext uri="{BB962C8B-B14F-4D97-AF65-F5344CB8AC3E}">
        <p14:creationId xmlns:p14="http://schemas.microsoft.com/office/powerpoint/2010/main" val="7808850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f53b4e3-95a8-4fae-8cf3-dd4e2f47b6a9">
      <UserInfo>
        <DisplayName>GRIFFIN, Jennifer (NHS SHROPSHIRE CCG)</DisplayName>
        <AccountId>1709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405F71B1E16040BFC6A962CCB1035E" ma:contentTypeVersion="7" ma:contentTypeDescription="Create a new document." ma:contentTypeScope="" ma:versionID="7c1d0f366e09b24c0637ab07caf4a0e9">
  <xsd:schema xmlns:xsd="http://www.w3.org/2001/XMLSchema" xmlns:xs="http://www.w3.org/2001/XMLSchema" xmlns:p="http://schemas.microsoft.com/office/2006/metadata/properties" xmlns:ns2="c05f9136-fb2e-49f4-a1a0-18ad1ec13328" xmlns:ns3="df53b4e3-95a8-4fae-8cf3-dd4e2f47b6a9" targetNamespace="http://schemas.microsoft.com/office/2006/metadata/properties" ma:root="true" ma:fieldsID="32d6eb2172aba866c877a1cef645d45a" ns2:_="" ns3:_="">
    <xsd:import namespace="c05f9136-fb2e-49f4-a1a0-18ad1ec13328"/>
    <xsd:import namespace="df53b4e3-95a8-4fae-8cf3-dd4e2f47b6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5f9136-fb2e-49f4-a1a0-18ad1ec13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3b4e3-95a8-4fae-8cf3-dd4e2f47b6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87E0B-EC1F-4B89-9863-6720E47C5EDD}">
  <ds:schemaRefs>
    <ds:schemaRef ds:uri="http://schemas.microsoft.com/sharepoint/v3/contenttype/forms"/>
  </ds:schemaRefs>
</ds:datastoreItem>
</file>

<file path=customXml/itemProps2.xml><?xml version="1.0" encoding="utf-8"?>
<ds:datastoreItem xmlns:ds="http://schemas.openxmlformats.org/officeDocument/2006/customXml" ds:itemID="{E9B9E926-1365-4FD4-9756-52B9F0E61F6E}">
  <ds:schemaRefs>
    <ds:schemaRef ds:uri="df53b4e3-95a8-4fae-8cf3-dd4e2f47b6a9"/>
    <ds:schemaRef ds:uri="http://schemas.microsoft.com/office/infopath/2007/PartnerControls"/>
    <ds:schemaRef ds:uri="http://purl.org/dc/elements/1.1/"/>
    <ds:schemaRef ds:uri="http://purl.org/dc/terms/"/>
    <ds:schemaRef ds:uri="http://schemas.microsoft.com/office/2006/documentManagement/types"/>
    <ds:schemaRef ds:uri="http://schemas.openxmlformats.org/package/2006/metadata/core-properties"/>
    <ds:schemaRef ds:uri="http://purl.org/dc/dcmitype/"/>
    <ds:schemaRef ds:uri="c05f9136-fb2e-49f4-a1a0-18ad1ec1332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9D42F52-F39B-4082-95FC-19DC76AF277F}"/>
</file>

<file path=docProps/app.xml><?xml version="1.0" encoding="utf-8"?>
<Properties xmlns="http://schemas.openxmlformats.org/officeDocument/2006/extended-properties" xmlns:vt="http://schemas.openxmlformats.org/officeDocument/2006/docPropsVTypes">
  <Template>Office Theme</Template>
  <TotalTime>73</TotalTime>
  <Words>1513</Words>
  <Application>Microsoft Office PowerPoint</Application>
  <PresentationFormat>On-screen Show (4:3)</PresentationFormat>
  <Paragraphs>137</Paragraphs>
  <Slides>18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Someone Else’s Child</vt:lpstr>
      <vt:lpstr>Learning Outcomes </vt:lpstr>
      <vt:lpstr>What is Private Fostering?</vt:lpstr>
      <vt:lpstr>Definition of a Close Relative</vt:lpstr>
      <vt:lpstr>  Why is Private Fostering Important?</vt:lpstr>
      <vt:lpstr>Notification</vt:lpstr>
      <vt:lpstr>1st Visit</vt:lpstr>
      <vt:lpstr>Things to do in 7 days</vt:lpstr>
      <vt:lpstr>Assessments</vt:lpstr>
      <vt:lpstr>Private Fostering Checks </vt:lpstr>
      <vt:lpstr>Agreement between Parents and Carers</vt:lpstr>
      <vt:lpstr>Authorisation of Private Fostering Assessment</vt:lpstr>
      <vt:lpstr>Requirements and prohibitions</vt:lpstr>
      <vt:lpstr>Regulation 8 Visits (regular visits to the child)</vt:lpstr>
      <vt:lpstr>Reviews of PF Arrangement </vt:lpstr>
      <vt:lpstr>Notification Of End Of Placement</vt:lpstr>
      <vt:lpstr>Homes for Ukraine</vt:lpstr>
      <vt:lpstr>Further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Hall.Salter</dc:creator>
  <cp:lastModifiedBy>Donna Chapman</cp:lastModifiedBy>
  <cp:revision>11</cp:revision>
  <dcterms:created xsi:type="dcterms:W3CDTF">2022-04-23T22:24:44Z</dcterms:created>
  <dcterms:modified xsi:type="dcterms:W3CDTF">2023-11-15T22:07:20Z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0x010100C8405F71B1E16040BFC6A962CCB1035E</vt:lpwstr>
  </property>
  <property fmtid="{D5CDD505-2E9C-101B-9397-08002B2CF9AE}" pid="3" name="MediaServiceImageTags">
    <vt:lpwstr/>
  </property>
</Properties>
</file>