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8" r:id="rId7"/>
  </p:sldMasterIdLst>
  <p:notesMasterIdLst>
    <p:notesMasterId r:id="rId17"/>
  </p:notesMasterIdLst>
  <p:sldIdLst>
    <p:sldId id="1412" r:id="rId8"/>
    <p:sldId id="1513" r:id="rId9"/>
    <p:sldId id="1509" r:id="rId10"/>
    <p:sldId id="1511" r:id="rId11"/>
    <p:sldId id="1512" r:id="rId12"/>
    <p:sldId id="267" r:id="rId13"/>
    <p:sldId id="1515" r:id="rId14"/>
    <p:sldId id="1046" r:id="rId15"/>
    <p:sldId id="151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Harding-Safeguarding" userId="cd9a72d3-cad9-4bf2-b48c-10f238abd0cf" providerId="ADAL" clId="{9C2D2E7C-EFAD-4112-8DAB-D23885FDDED5}"/>
    <pc:docChg chg="modSld">
      <pc:chgData name="Emma Harding-Safeguarding" userId="cd9a72d3-cad9-4bf2-b48c-10f238abd0cf" providerId="ADAL" clId="{9C2D2E7C-EFAD-4112-8DAB-D23885FDDED5}" dt="2025-05-12T08:22:56.458" v="1" actId="14100"/>
      <pc:docMkLst>
        <pc:docMk/>
      </pc:docMkLst>
      <pc:sldChg chg="modSp mod">
        <pc:chgData name="Emma Harding-Safeguarding" userId="cd9a72d3-cad9-4bf2-b48c-10f238abd0cf" providerId="ADAL" clId="{9C2D2E7C-EFAD-4112-8DAB-D23885FDDED5}" dt="2025-05-12T08:22:56.458" v="1" actId="14100"/>
        <pc:sldMkLst>
          <pc:docMk/>
          <pc:sldMk cId="3642876945" sldId="1046"/>
        </pc:sldMkLst>
        <pc:picChg chg="mod">
          <ac:chgData name="Emma Harding-Safeguarding" userId="cd9a72d3-cad9-4bf2-b48c-10f238abd0cf" providerId="ADAL" clId="{9C2D2E7C-EFAD-4112-8DAB-D23885FDDED5}" dt="2025-05-12T08:22:56.458" v="1" actId="14100"/>
          <ac:picMkLst>
            <pc:docMk/>
            <pc:sldMk cId="3642876945" sldId="1046"/>
            <ac:picMk id="7" creationId="{6F8B68FD-2E68-7C4E-92B0-FC15600893F0}"/>
          </ac:picMkLst>
        </pc:pic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www.gov.uk/government/publications/prevent-duty-guidance" TargetMode="External"/><Relationship Id="rId1" Type="http://schemas.openxmlformats.org/officeDocument/2006/relationships/hyperlink" Target="https://www.gov.uk/government/publications/new-definition-of-extremism-2024/new-definition-of-extremism-2024"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gov.uk/government/publications/prevent-duty-guidance" TargetMode="External"/><Relationship Id="rId1" Type="http://schemas.openxmlformats.org/officeDocument/2006/relationships/hyperlink" Target="https://www.gov.uk/government/publications/new-definition-of-extremism-2024/new-definition-of-extremism-2024"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8D1C4-B747-447A-BFF9-388427649C5B}"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92FAB078-A88D-40EE-9CC9-1A95D2841047}">
      <dgm:prSet phldrT="[Text]"/>
      <dgm:spPr/>
      <dgm:t>
        <a:bodyPr/>
        <a:lstStyle/>
        <a:p>
          <a:pPr algn="ctr"/>
          <a:r>
            <a:rPr lang="en-GB">
              <a:solidFill>
                <a:srgbClr val="FFC000"/>
              </a:solidFill>
            </a:rPr>
            <a:t>Radicalisation</a:t>
          </a:r>
        </a:p>
      </dgm:t>
    </dgm:pt>
    <dgm:pt modelId="{96BA0A31-AA6A-444A-A5E6-F3C04E19B21A}" type="parTrans" cxnId="{4A6ADAAF-B908-4C90-9E41-2E25C2FCFF8F}">
      <dgm:prSet/>
      <dgm:spPr/>
      <dgm:t>
        <a:bodyPr/>
        <a:lstStyle/>
        <a:p>
          <a:endParaRPr lang="en-GB"/>
        </a:p>
      </dgm:t>
    </dgm:pt>
    <dgm:pt modelId="{02EDA13C-E50D-4325-A955-925A4C733994}" type="sibTrans" cxnId="{4A6ADAAF-B908-4C90-9E41-2E25C2FCFF8F}">
      <dgm:prSet/>
      <dgm:spPr/>
      <dgm:t>
        <a:bodyPr/>
        <a:lstStyle/>
        <a:p>
          <a:endParaRPr lang="en-GB"/>
        </a:p>
      </dgm:t>
    </dgm:pt>
    <dgm:pt modelId="{F2801528-8682-44E5-99C1-394747682EFF}">
      <dgm:prSet phldrT="[Text]"/>
      <dgm:spPr/>
      <dgm:t>
        <a:bodyPr/>
        <a:lstStyle/>
        <a:p>
          <a:endParaRPr lang="en-GB"/>
        </a:p>
        <a:p>
          <a:endParaRPr lang="en-GB"/>
        </a:p>
        <a:p>
          <a:endParaRPr lang="en-GB"/>
        </a:p>
        <a:p>
          <a:endParaRPr lang="en-GB"/>
        </a:p>
        <a:p>
          <a:endParaRPr lang="en-GB"/>
        </a:p>
        <a:p>
          <a:r>
            <a:rPr lang="en-GB">
              <a:latin typeface="Arial" panose="020B0604020202020204" pitchFamily="34" charset="0"/>
              <a:cs typeface="Arial" panose="020B0604020202020204" pitchFamily="34" charset="0"/>
            </a:rPr>
            <a:t>The process of a person legitimising support for, or use of terrorist violence</a:t>
          </a:r>
        </a:p>
      </dgm:t>
    </dgm:pt>
    <dgm:pt modelId="{00B75A32-91F3-452B-9AF2-17C94C93F707}" type="parTrans" cxnId="{0BE83B95-E957-44E0-989F-85757D3192D2}">
      <dgm:prSet/>
      <dgm:spPr/>
      <dgm:t>
        <a:bodyPr/>
        <a:lstStyle/>
        <a:p>
          <a:endParaRPr lang="en-GB"/>
        </a:p>
      </dgm:t>
    </dgm:pt>
    <dgm:pt modelId="{9DDBADF6-35C0-4FF6-A42E-3BDBCFCFB989}" type="sibTrans" cxnId="{0BE83B95-E957-44E0-989F-85757D3192D2}">
      <dgm:prSet/>
      <dgm:spPr/>
      <dgm:t>
        <a:bodyPr/>
        <a:lstStyle/>
        <a:p>
          <a:endParaRPr lang="en-GB"/>
        </a:p>
      </dgm:t>
    </dgm:pt>
    <dgm:pt modelId="{185F6632-F87C-4C2B-A14D-A54400F3E32C}">
      <dgm:prSet phldrT="[Text]"/>
      <dgm:spPr/>
      <dgm:t>
        <a:bodyPr/>
        <a:lstStyle/>
        <a:p>
          <a:pPr algn="ctr"/>
          <a:r>
            <a:rPr lang="en-GB">
              <a:solidFill>
                <a:srgbClr val="FFC000"/>
              </a:solidFill>
            </a:rPr>
            <a:t>Extremism</a:t>
          </a:r>
        </a:p>
      </dgm:t>
    </dgm:pt>
    <dgm:pt modelId="{B70AF8F7-2CD6-44E1-8656-A8E10C8AC0EC}" type="parTrans" cxnId="{E0A08AF3-5565-4F37-A801-5643B8FFED32}">
      <dgm:prSet/>
      <dgm:spPr/>
      <dgm:t>
        <a:bodyPr/>
        <a:lstStyle/>
        <a:p>
          <a:endParaRPr lang="en-GB"/>
        </a:p>
      </dgm:t>
    </dgm:pt>
    <dgm:pt modelId="{88C5A7F1-B5D7-473E-8638-9786A4A0D2C6}" type="sibTrans" cxnId="{E0A08AF3-5565-4F37-A801-5643B8FFED32}">
      <dgm:prSet/>
      <dgm:spPr/>
      <dgm:t>
        <a:bodyPr/>
        <a:lstStyle/>
        <a:p>
          <a:endParaRPr lang="en-GB"/>
        </a:p>
      </dgm:t>
    </dgm:pt>
    <dgm:pt modelId="{52FC1A4E-B236-46D9-B886-39C1F171C0C9}">
      <dgm:prSet phldrT="[Text]"/>
      <dgm:spPr/>
      <dgm:t>
        <a:bodyPr/>
        <a:lstStyle/>
        <a:p>
          <a:r>
            <a:rPr lang="en-GB">
              <a:solidFill>
                <a:srgbClr val="FFC00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New definition </a:t>
          </a:r>
          <a:r>
            <a:rPr lang="en-GB">
              <a:latin typeface="Arial" panose="020B0604020202020204" pitchFamily="34" charset="0"/>
              <a:cs typeface="Arial" panose="020B0604020202020204" pitchFamily="34" charset="0"/>
            </a:rPr>
            <a:t>in 2024 </a:t>
          </a:r>
          <a:r>
            <a:rPr lang="en-GB" b="1">
              <a:latin typeface="Arial" panose="020B0604020202020204" pitchFamily="34" charset="0"/>
              <a:cs typeface="Arial" panose="020B0604020202020204" pitchFamily="34" charset="0"/>
            </a:rPr>
            <a:t>but only for </a:t>
          </a:r>
          <a:r>
            <a:rPr lang="en-GB" b="0" i="0">
              <a:latin typeface="Arial" panose="020B0604020202020204" pitchFamily="34" charset="0"/>
              <a:cs typeface="Arial" panose="020B0604020202020204" pitchFamily="34" charset="0"/>
            </a:rPr>
            <a:t>UK ministerial central government departments!</a:t>
          </a:r>
          <a:endParaRPr lang="en-GB"/>
        </a:p>
      </dgm:t>
    </dgm:pt>
    <dgm:pt modelId="{9A8704A1-2E22-4825-B57B-9AD99C32025C}" type="parTrans" cxnId="{205AA367-97A4-4666-AAC9-111EB99DC6E5}">
      <dgm:prSet/>
      <dgm:spPr/>
      <dgm:t>
        <a:bodyPr/>
        <a:lstStyle/>
        <a:p>
          <a:endParaRPr lang="en-GB"/>
        </a:p>
      </dgm:t>
    </dgm:pt>
    <dgm:pt modelId="{076A2176-824E-4167-BD76-DBFDE6B307BE}" type="sibTrans" cxnId="{205AA367-97A4-4666-AAC9-111EB99DC6E5}">
      <dgm:prSet/>
      <dgm:spPr/>
      <dgm:t>
        <a:bodyPr/>
        <a:lstStyle/>
        <a:p>
          <a:endParaRPr lang="en-GB"/>
        </a:p>
      </dgm:t>
    </dgm:pt>
    <dgm:pt modelId="{2F835C73-D93A-4488-A175-685FE8FD40D4}">
      <dgm:prSet phldrT="[Text]"/>
      <dgm:spPr/>
      <dgm:t>
        <a:bodyPr/>
        <a:lstStyle/>
        <a:p>
          <a:pPr algn="ctr"/>
          <a:r>
            <a:rPr lang="en-GB">
              <a:solidFill>
                <a:srgbClr val="FFC000"/>
              </a:solidFill>
            </a:rPr>
            <a:t>Terrorism</a:t>
          </a:r>
        </a:p>
      </dgm:t>
    </dgm:pt>
    <dgm:pt modelId="{0131939A-8952-4032-A33D-D8BEEB07375E}" type="parTrans" cxnId="{A6CA968B-DD68-4A20-9B6F-B54EF21E3B0A}">
      <dgm:prSet/>
      <dgm:spPr/>
      <dgm:t>
        <a:bodyPr/>
        <a:lstStyle/>
        <a:p>
          <a:endParaRPr lang="en-GB"/>
        </a:p>
      </dgm:t>
    </dgm:pt>
    <dgm:pt modelId="{A2571D49-E7B9-4695-813B-A8F0E47449B9}" type="sibTrans" cxnId="{A6CA968B-DD68-4A20-9B6F-B54EF21E3B0A}">
      <dgm:prSet/>
      <dgm:spPr/>
      <dgm:t>
        <a:bodyPr/>
        <a:lstStyle/>
        <a:p>
          <a:endParaRPr lang="en-GB"/>
        </a:p>
      </dgm:t>
    </dgm:pt>
    <dgm:pt modelId="{387D8DB6-0FD5-4D77-9E6C-66C83B63A6E2}">
      <dgm:prSet/>
      <dgm:spPr/>
      <dgm:t>
        <a:bodyPr/>
        <a:lstStyle/>
        <a:p>
          <a:endParaRPr lang="en-GB" b="0" i="0">
            <a:latin typeface="Arial" panose="020B0604020202020204" pitchFamily="34" charset="0"/>
            <a:cs typeface="Arial" panose="020B0604020202020204" pitchFamily="34" charset="0"/>
          </a:endParaRPr>
        </a:p>
      </dgm:t>
    </dgm:pt>
    <dgm:pt modelId="{D7592B26-7BC3-4661-9C66-76A74D1BABD5}" type="parTrans" cxnId="{B60824C5-C2F9-47C8-85F5-24F69DF324F2}">
      <dgm:prSet/>
      <dgm:spPr/>
      <dgm:t>
        <a:bodyPr/>
        <a:lstStyle/>
        <a:p>
          <a:endParaRPr lang="en-GB"/>
        </a:p>
      </dgm:t>
    </dgm:pt>
    <dgm:pt modelId="{B023C400-79E2-4168-AB88-4FA7C886B500}" type="sibTrans" cxnId="{B60824C5-C2F9-47C8-85F5-24F69DF324F2}">
      <dgm:prSet/>
      <dgm:spPr/>
      <dgm:t>
        <a:bodyPr/>
        <a:lstStyle/>
        <a:p>
          <a:endParaRPr lang="en-GB"/>
        </a:p>
      </dgm:t>
    </dgm:pt>
    <dgm:pt modelId="{27DD290B-77BB-4A1C-B5B8-83CFF76A934B}">
      <dgm:prSet/>
      <dgm:spPr/>
      <dgm:t>
        <a:bodyPr/>
        <a:lstStyle/>
        <a:p>
          <a:r>
            <a:rPr lang="en-GB" b="0" i="0">
              <a:latin typeface="Arial" panose="020B0604020202020204" pitchFamily="34" charset="0"/>
              <a:cs typeface="Arial" panose="020B0604020202020204" pitchFamily="34" charset="0"/>
            </a:rPr>
            <a:t>The Department for Education (DfE) are not currently asking any education settings to adopt the definition or apply the principles. The “Preventing Radicalisation” section in KCSIE 2024 remains under review.</a:t>
          </a:r>
        </a:p>
      </dgm:t>
    </dgm:pt>
    <dgm:pt modelId="{AB16B33F-FFE2-45DF-BB58-79E402944D61}" type="parTrans" cxnId="{61153D32-1738-460B-B836-86E3A4B0C1B8}">
      <dgm:prSet/>
      <dgm:spPr/>
      <dgm:t>
        <a:bodyPr/>
        <a:lstStyle/>
        <a:p>
          <a:endParaRPr lang="en-GB"/>
        </a:p>
      </dgm:t>
    </dgm:pt>
    <dgm:pt modelId="{F3C15E28-679C-4F97-9043-119E8DEA2456}" type="sibTrans" cxnId="{61153D32-1738-460B-B836-86E3A4B0C1B8}">
      <dgm:prSet/>
      <dgm:spPr/>
      <dgm:t>
        <a:bodyPr/>
        <a:lstStyle/>
        <a:p>
          <a:endParaRPr lang="en-GB"/>
        </a:p>
      </dgm:t>
    </dgm:pt>
    <dgm:pt modelId="{2BFD4ADD-33C9-4044-A2CB-492E85D5A32F}">
      <dgm:prSet/>
      <dgm:spPr/>
      <dgm:t>
        <a:bodyPr/>
        <a:lstStyle/>
        <a:p>
          <a:r>
            <a:rPr lang="en-GB" b="0" i="0">
              <a:latin typeface="Arial" panose="020B0604020202020204" pitchFamily="34" charset="0"/>
              <a:cs typeface="Arial" panose="020B0604020202020204" pitchFamily="34" charset="0"/>
            </a:rPr>
            <a:t>- Continue to follow </a:t>
          </a:r>
          <a:r>
            <a:rPr lang="en-GB" b="0" i="0">
              <a:solidFill>
                <a:srgbClr val="FFC000"/>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statutory guidance</a:t>
          </a:r>
          <a:endParaRPr lang="en-GB" b="0" i="0">
            <a:solidFill>
              <a:srgbClr val="FFC000"/>
            </a:solidFill>
            <a:latin typeface="Arial" panose="020B0604020202020204" pitchFamily="34" charset="0"/>
            <a:cs typeface="Arial" panose="020B0604020202020204" pitchFamily="34" charset="0"/>
          </a:endParaRPr>
        </a:p>
      </dgm:t>
    </dgm:pt>
    <dgm:pt modelId="{F3ACBECD-C20E-4514-AF53-D1A8CDC017F3}" type="parTrans" cxnId="{391AE9BF-1BB9-4E5D-9DB7-D1B90903AD26}">
      <dgm:prSet/>
      <dgm:spPr/>
      <dgm:t>
        <a:bodyPr/>
        <a:lstStyle/>
        <a:p>
          <a:endParaRPr lang="en-GB"/>
        </a:p>
      </dgm:t>
    </dgm:pt>
    <dgm:pt modelId="{5741E0BE-F2F0-4533-B34D-714394A99373}" type="sibTrans" cxnId="{391AE9BF-1BB9-4E5D-9DB7-D1B90903AD26}">
      <dgm:prSet/>
      <dgm:spPr/>
      <dgm:t>
        <a:bodyPr/>
        <a:lstStyle/>
        <a:p>
          <a:endParaRPr lang="en-GB"/>
        </a:p>
      </dgm:t>
    </dgm:pt>
    <dgm:pt modelId="{D2B48B03-33C4-43FF-898E-824573243987}">
      <dgm:prSet/>
      <dgm:spPr/>
      <dgm:t>
        <a:bodyPr/>
        <a:lstStyle/>
        <a:p>
          <a:r>
            <a:rPr lang="en-GB" b="0" i="0">
              <a:latin typeface="Arial" panose="020B0604020202020204" pitchFamily="34" charset="0"/>
              <a:cs typeface="Arial" panose="020B0604020202020204" pitchFamily="34" charset="0"/>
            </a:rPr>
            <a:t>- Actively promote fundamental British Values (democracy, the rule of law, individual liberty, and mutual respect and tolerance for those of different faiths and beliefs). Ofsted inspects how well schools and colleges promote these values</a:t>
          </a:r>
          <a:endParaRPr lang="en-GB"/>
        </a:p>
      </dgm:t>
    </dgm:pt>
    <dgm:pt modelId="{AAB4CE54-37D7-497C-8823-2C4F78EE3F5C}" type="parTrans" cxnId="{C4E5D12F-19CF-486A-8409-C28DDAFCF789}">
      <dgm:prSet/>
      <dgm:spPr/>
      <dgm:t>
        <a:bodyPr/>
        <a:lstStyle/>
        <a:p>
          <a:endParaRPr lang="en-GB"/>
        </a:p>
      </dgm:t>
    </dgm:pt>
    <dgm:pt modelId="{0B44035C-CF43-42C3-A31E-A95F448D0CAB}" type="sibTrans" cxnId="{C4E5D12F-19CF-486A-8409-C28DDAFCF789}">
      <dgm:prSet/>
      <dgm:spPr/>
      <dgm:t>
        <a:bodyPr/>
        <a:lstStyle/>
        <a:p>
          <a:endParaRPr lang="en-GB"/>
        </a:p>
      </dgm:t>
    </dgm:pt>
    <dgm:pt modelId="{02D9F8A6-84A0-41B9-9349-55EA0F261C60}">
      <dgm:prSet phldrT="[Text]"/>
      <dgm:spPr/>
      <dgm:t>
        <a:bodyPr/>
        <a:lstStyle/>
        <a:p>
          <a:endParaRPr lang="en-GB"/>
        </a:p>
      </dgm:t>
    </dgm:pt>
    <dgm:pt modelId="{56CDF163-8ACB-4CF0-A5D1-0C3867A9236F}" type="parTrans" cxnId="{E3CF13BD-8CBE-45EA-8C81-9D7A478B6355}">
      <dgm:prSet/>
      <dgm:spPr/>
      <dgm:t>
        <a:bodyPr/>
        <a:lstStyle/>
        <a:p>
          <a:endParaRPr lang="en-GB"/>
        </a:p>
      </dgm:t>
    </dgm:pt>
    <dgm:pt modelId="{F90B57C3-26DE-43D0-AFFB-692C1183423E}" type="sibTrans" cxnId="{E3CF13BD-8CBE-45EA-8C81-9D7A478B6355}">
      <dgm:prSet/>
      <dgm:spPr/>
      <dgm:t>
        <a:bodyPr/>
        <a:lstStyle/>
        <a:p>
          <a:endParaRPr lang="en-GB"/>
        </a:p>
      </dgm:t>
    </dgm:pt>
    <dgm:pt modelId="{08529AFA-CD46-438A-991E-DA5ADB8D3716}">
      <dgm:prSet phldrT="[Text]"/>
      <dgm:spPr/>
      <dgm:t>
        <a:bodyPr/>
        <a:lstStyle/>
        <a:p>
          <a:endParaRPr lang="en-GB"/>
        </a:p>
      </dgm:t>
    </dgm:pt>
    <dgm:pt modelId="{7CAC968E-4E94-4FAB-990C-ACF1F17B01AA}" type="parTrans" cxnId="{071D0A9A-7418-477D-9443-542DF1A6DD2A}">
      <dgm:prSet/>
      <dgm:spPr/>
      <dgm:t>
        <a:bodyPr/>
        <a:lstStyle/>
        <a:p>
          <a:endParaRPr lang="en-GB"/>
        </a:p>
      </dgm:t>
    </dgm:pt>
    <dgm:pt modelId="{03E78D52-614A-4933-8D98-4CB812F6D712}" type="sibTrans" cxnId="{071D0A9A-7418-477D-9443-542DF1A6DD2A}">
      <dgm:prSet/>
      <dgm:spPr/>
      <dgm:t>
        <a:bodyPr/>
        <a:lstStyle/>
        <a:p>
          <a:endParaRPr lang="en-GB"/>
        </a:p>
      </dgm:t>
    </dgm:pt>
    <dgm:pt modelId="{C669172C-6DC0-43CE-A75F-D9AA9E0EE02C}">
      <dgm:prSet phldrT="[Text]"/>
      <dgm:spPr/>
      <dgm:t>
        <a:bodyPr/>
        <a:lstStyle/>
        <a:p>
          <a:endParaRPr lang="en-GB"/>
        </a:p>
      </dgm:t>
    </dgm:pt>
    <dgm:pt modelId="{618461BC-5A82-4AB8-8DC3-7939CF67C3D4}" type="parTrans" cxnId="{BB9EF2E6-0551-40B8-B971-5318541EC55F}">
      <dgm:prSet/>
      <dgm:spPr/>
      <dgm:t>
        <a:bodyPr/>
        <a:lstStyle/>
        <a:p>
          <a:endParaRPr lang="en-GB"/>
        </a:p>
      </dgm:t>
    </dgm:pt>
    <dgm:pt modelId="{0587C8E6-E33F-4F33-9681-317900647E26}" type="sibTrans" cxnId="{BB9EF2E6-0551-40B8-B971-5318541EC55F}">
      <dgm:prSet/>
      <dgm:spPr/>
      <dgm:t>
        <a:bodyPr/>
        <a:lstStyle/>
        <a:p>
          <a:endParaRPr lang="en-GB"/>
        </a:p>
      </dgm:t>
    </dgm:pt>
    <dgm:pt modelId="{78072079-B4E4-4242-8CC5-8B6D3C1D8EAB}">
      <dgm:prSet phldrT="[Text]"/>
      <dgm:spPr/>
      <dgm:t>
        <a:bodyPr/>
        <a:lstStyle/>
        <a:p>
          <a:endParaRPr lang="en-GB"/>
        </a:p>
      </dgm:t>
    </dgm:pt>
    <dgm:pt modelId="{012174E6-565C-4BFF-8917-10E38EFE6382}" type="parTrans" cxnId="{8EF41482-6A62-4BA9-9C27-E198CCB45FDB}">
      <dgm:prSet/>
      <dgm:spPr/>
      <dgm:t>
        <a:bodyPr/>
        <a:lstStyle/>
        <a:p>
          <a:endParaRPr lang="en-GB"/>
        </a:p>
      </dgm:t>
    </dgm:pt>
    <dgm:pt modelId="{65486B7F-B2E2-414F-84D4-AB124AB3F2B7}" type="sibTrans" cxnId="{8EF41482-6A62-4BA9-9C27-E198CCB45FDB}">
      <dgm:prSet/>
      <dgm:spPr/>
      <dgm:t>
        <a:bodyPr/>
        <a:lstStyle/>
        <a:p>
          <a:endParaRPr lang="en-GB"/>
        </a:p>
      </dgm:t>
    </dgm:pt>
    <dgm:pt modelId="{1F16AFA6-3F9A-4EC7-BE36-F4BA614AE3C3}">
      <dgm:prSet phldrT="[Text]"/>
      <dgm:spPr/>
      <dgm:t>
        <a:bodyPr/>
        <a:lstStyle/>
        <a:p>
          <a:r>
            <a:rPr lang="en-GB">
              <a:latin typeface="Arial" panose="020B0604020202020204" pitchFamily="34" charset="0"/>
              <a:cs typeface="Arial" panose="020B0604020202020204" pitchFamily="34" charset="0"/>
            </a:rPr>
            <a:t>An action or threat designed to influence the government or intimidate the public. Its purpose is to advance a political, religious or ideological cause.</a:t>
          </a:r>
          <a:endParaRPr lang="en-GB"/>
        </a:p>
      </dgm:t>
    </dgm:pt>
    <dgm:pt modelId="{3EF02E64-7D91-4ED7-BBA8-D2F0FA09E85D}" type="parTrans" cxnId="{CEAFD63B-AF14-43E8-8D42-BBA8EE85D94F}">
      <dgm:prSet/>
      <dgm:spPr/>
      <dgm:t>
        <a:bodyPr/>
        <a:lstStyle/>
        <a:p>
          <a:endParaRPr lang="en-GB"/>
        </a:p>
      </dgm:t>
    </dgm:pt>
    <dgm:pt modelId="{A4279DFE-EF51-47FF-8CFB-A5716F6A6BDC}" type="sibTrans" cxnId="{CEAFD63B-AF14-43E8-8D42-BBA8EE85D94F}">
      <dgm:prSet/>
      <dgm:spPr/>
      <dgm:t>
        <a:bodyPr/>
        <a:lstStyle/>
        <a:p>
          <a:endParaRPr lang="en-GB"/>
        </a:p>
      </dgm:t>
    </dgm:pt>
    <dgm:pt modelId="{769963E3-01F1-42ED-9116-7F37196A59D2}">
      <dgm:prSet phldrT="[Text]"/>
      <dgm:spPr/>
      <dgm:t>
        <a:bodyPr/>
        <a:lstStyle/>
        <a:p>
          <a:endParaRPr lang="en-GB"/>
        </a:p>
      </dgm:t>
    </dgm:pt>
    <dgm:pt modelId="{1D0E04E4-3EB5-4AE7-9143-BD563493521D}" type="parTrans" cxnId="{01A42D8E-161F-4040-AFE1-7CCF83BC2A1E}">
      <dgm:prSet/>
      <dgm:spPr/>
      <dgm:t>
        <a:bodyPr/>
        <a:lstStyle/>
        <a:p>
          <a:endParaRPr lang="en-GB"/>
        </a:p>
      </dgm:t>
    </dgm:pt>
    <dgm:pt modelId="{311B487B-FC7C-4A24-9333-9FC6E09AC22B}" type="sibTrans" cxnId="{01A42D8E-161F-4040-AFE1-7CCF83BC2A1E}">
      <dgm:prSet/>
      <dgm:spPr/>
      <dgm:t>
        <a:bodyPr/>
        <a:lstStyle/>
        <a:p>
          <a:endParaRPr lang="en-GB"/>
        </a:p>
      </dgm:t>
    </dgm:pt>
    <dgm:pt modelId="{8B0EEC68-2886-4E72-A631-8D1240DB8C9E}">
      <dgm:prSet phldrT="[Text]"/>
      <dgm:spPr/>
      <dgm:t>
        <a:bodyPr/>
        <a:lstStyle/>
        <a:p>
          <a:endParaRPr lang="en-GB"/>
        </a:p>
      </dgm:t>
    </dgm:pt>
    <dgm:pt modelId="{0827FCB3-05DB-4E4A-A8BE-C0656DBE8E16}" type="parTrans" cxnId="{A4BD2116-BD1C-4A08-AF86-E95B1427997A}">
      <dgm:prSet/>
      <dgm:spPr/>
      <dgm:t>
        <a:bodyPr/>
        <a:lstStyle/>
        <a:p>
          <a:endParaRPr lang="en-GB"/>
        </a:p>
      </dgm:t>
    </dgm:pt>
    <dgm:pt modelId="{AB7AB3DE-8E6E-425E-9C01-9FA9935BD926}" type="sibTrans" cxnId="{A4BD2116-BD1C-4A08-AF86-E95B1427997A}">
      <dgm:prSet/>
      <dgm:spPr/>
      <dgm:t>
        <a:bodyPr/>
        <a:lstStyle/>
        <a:p>
          <a:endParaRPr lang="en-GB"/>
        </a:p>
      </dgm:t>
    </dgm:pt>
    <dgm:pt modelId="{CDAE5331-9249-48CF-8D87-7D5547D45B48}">
      <dgm:prSet phldrT="[Text]"/>
      <dgm:spPr/>
      <dgm:t>
        <a:bodyPr/>
        <a:lstStyle/>
        <a:p>
          <a:endParaRPr lang="en-GB"/>
        </a:p>
      </dgm:t>
    </dgm:pt>
    <dgm:pt modelId="{4590471D-2B45-47C9-8616-12775E123AB5}" type="parTrans" cxnId="{6A8C54AB-4A73-4B60-8064-94AF7B8A6E5A}">
      <dgm:prSet/>
      <dgm:spPr/>
      <dgm:t>
        <a:bodyPr/>
        <a:lstStyle/>
        <a:p>
          <a:endParaRPr lang="en-GB"/>
        </a:p>
      </dgm:t>
    </dgm:pt>
    <dgm:pt modelId="{E95510DD-7D8B-4A12-8252-AB67774F49C6}" type="sibTrans" cxnId="{6A8C54AB-4A73-4B60-8064-94AF7B8A6E5A}">
      <dgm:prSet/>
      <dgm:spPr/>
      <dgm:t>
        <a:bodyPr/>
        <a:lstStyle/>
        <a:p>
          <a:endParaRPr lang="en-GB"/>
        </a:p>
      </dgm:t>
    </dgm:pt>
    <dgm:pt modelId="{37196E6B-3C8E-4A0D-BF25-61E35B401A3D}" type="pres">
      <dgm:prSet presAssocID="{1678D1C4-B747-447A-BFF9-388427649C5B}" presName="Name0" presStyleCnt="0">
        <dgm:presLayoutVars>
          <dgm:dir/>
          <dgm:animLvl val="lvl"/>
          <dgm:resizeHandles val="exact"/>
        </dgm:presLayoutVars>
      </dgm:prSet>
      <dgm:spPr/>
    </dgm:pt>
    <dgm:pt modelId="{5B0FD682-F70B-4C34-91F1-270F61D9A58B}" type="pres">
      <dgm:prSet presAssocID="{92FAB078-A88D-40EE-9CC9-1A95D2841047}" presName="compositeNode" presStyleCnt="0">
        <dgm:presLayoutVars>
          <dgm:bulletEnabled val="1"/>
        </dgm:presLayoutVars>
      </dgm:prSet>
      <dgm:spPr/>
    </dgm:pt>
    <dgm:pt modelId="{78FDBBF9-911C-4F88-BC7C-85A4B9064955}" type="pres">
      <dgm:prSet presAssocID="{92FAB078-A88D-40EE-9CC9-1A95D2841047}" presName="bgRect" presStyleLbl="node1" presStyleIdx="0" presStyleCnt="3" custLinFactNeighborX="207" custLinFactNeighborY="13434"/>
      <dgm:spPr/>
    </dgm:pt>
    <dgm:pt modelId="{42047240-B41E-4EBC-B662-9B617CA8A503}" type="pres">
      <dgm:prSet presAssocID="{92FAB078-A88D-40EE-9CC9-1A95D2841047}" presName="parentNode" presStyleLbl="node1" presStyleIdx="0" presStyleCnt="3">
        <dgm:presLayoutVars>
          <dgm:chMax val="0"/>
          <dgm:bulletEnabled val="1"/>
        </dgm:presLayoutVars>
      </dgm:prSet>
      <dgm:spPr/>
    </dgm:pt>
    <dgm:pt modelId="{6691260C-564C-40CC-9FA6-2C73B05FC753}" type="pres">
      <dgm:prSet presAssocID="{92FAB078-A88D-40EE-9CC9-1A95D2841047}" presName="childNode" presStyleLbl="node1" presStyleIdx="0" presStyleCnt="3">
        <dgm:presLayoutVars>
          <dgm:bulletEnabled val="1"/>
        </dgm:presLayoutVars>
      </dgm:prSet>
      <dgm:spPr/>
    </dgm:pt>
    <dgm:pt modelId="{5F1925E4-23CF-4CFC-8C40-701F9BEF9CF1}" type="pres">
      <dgm:prSet presAssocID="{02EDA13C-E50D-4325-A955-925A4C733994}" presName="hSp" presStyleCnt="0"/>
      <dgm:spPr/>
    </dgm:pt>
    <dgm:pt modelId="{06B0C5AB-C2FF-49B8-85D8-91822A9921AB}" type="pres">
      <dgm:prSet presAssocID="{02EDA13C-E50D-4325-A955-925A4C733994}" presName="vProcSp" presStyleCnt="0"/>
      <dgm:spPr/>
    </dgm:pt>
    <dgm:pt modelId="{A02AC084-931D-442D-B497-5E35B3345C5C}" type="pres">
      <dgm:prSet presAssocID="{02EDA13C-E50D-4325-A955-925A4C733994}" presName="vSp1" presStyleCnt="0"/>
      <dgm:spPr/>
    </dgm:pt>
    <dgm:pt modelId="{3B57E403-E49F-49C1-BBDE-D4C4CFDAC848}" type="pres">
      <dgm:prSet presAssocID="{02EDA13C-E50D-4325-A955-925A4C733994}" presName="simulatedConn" presStyleLbl="solidFgAcc1" presStyleIdx="0" presStyleCnt="2"/>
      <dgm:spPr/>
    </dgm:pt>
    <dgm:pt modelId="{AF6F5BE1-BD4B-407D-9A96-82227A4933BD}" type="pres">
      <dgm:prSet presAssocID="{02EDA13C-E50D-4325-A955-925A4C733994}" presName="vSp2" presStyleCnt="0"/>
      <dgm:spPr/>
    </dgm:pt>
    <dgm:pt modelId="{2A2E93A5-08EC-4730-9F32-5AC2A7AAD70B}" type="pres">
      <dgm:prSet presAssocID="{02EDA13C-E50D-4325-A955-925A4C733994}" presName="sibTrans" presStyleCnt="0"/>
      <dgm:spPr/>
    </dgm:pt>
    <dgm:pt modelId="{DFBD17CA-1B3F-4803-801F-B7CA4D6332A3}" type="pres">
      <dgm:prSet presAssocID="{185F6632-F87C-4C2B-A14D-A54400F3E32C}" presName="compositeNode" presStyleCnt="0">
        <dgm:presLayoutVars>
          <dgm:bulletEnabled val="1"/>
        </dgm:presLayoutVars>
      </dgm:prSet>
      <dgm:spPr/>
    </dgm:pt>
    <dgm:pt modelId="{C5BCEDBB-1087-40A2-8178-33053BCC8E16}" type="pres">
      <dgm:prSet presAssocID="{185F6632-F87C-4C2B-A14D-A54400F3E32C}" presName="bgRect" presStyleLbl="node1" presStyleIdx="1" presStyleCnt="3" custScaleY="122792" custLinFactNeighborX="-1915" custLinFactNeighborY="-606"/>
      <dgm:spPr/>
    </dgm:pt>
    <dgm:pt modelId="{FA4F32DC-2996-4746-83A9-CBE17266CFBF}" type="pres">
      <dgm:prSet presAssocID="{185F6632-F87C-4C2B-A14D-A54400F3E32C}" presName="parentNode" presStyleLbl="node1" presStyleIdx="1" presStyleCnt="3">
        <dgm:presLayoutVars>
          <dgm:chMax val="0"/>
          <dgm:bulletEnabled val="1"/>
        </dgm:presLayoutVars>
      </dgm:prSet>
      <dgm:spPr/>
    </dgm:pt>
    <dgm:pt modelId="{8B03A2A1-B17D-41B7-89F7-5C3AA6478991}" type="pres">
      <dgm:prSet presAssocID="{185F6632-F87C-4C2B-A14D-A54400F3E32C}" presName="childNode" presStyleLbl="node1" presStyleIdx="1" presStyleCnt="3">
        <dgm:presLayoutVars>
          <dgm:bulletEnabled val="1"/>
        </dgm:presLayoutVars>
      </dgm:prSet>
      <dgm:spPr/>
    </dgm:pt>
    <dgm:pt modelId="{3434DEF3-ECB1-4FE8-96B1-58172BF369BD}" type="pres">
      <dgm:prSet presAssocID="{88C5A7F1-B5D7-473E-8638-9786A4A0D2C6}" presName="hSp" presStyleCnt="0"/>
      <dgm:spPr/>
    </dgm:pt>
    <dgm:pt modelId="{465F0C10-B704-4936-B13C-CA1006E9A0FF}" type="pres">
      <dgm:prSet presAssocID="{88C5A7F1-B5D7-473E-8638-9786A4A0D2C6}" presName="vProcSp" presStyleCnt="0"/>
      <dgm:spPr/>
    </dgm:pt>
    <dgm:pt modelId="{2F34E89B-D89A-4299-BE6E-85841A078EED}" type="pres">
      <dgm:prSet presAssocID="{88C5A7F1-B5D7-473E-8638-9786A4A0D2C6}" presName="vSp1" presStyleCnt="0"/>
      <dgm:spPr/>
    </dgm:pt>
    <dgm:pt modelId="{ED09DEA8-456D-4ED6-84CE-0607A2C40657}" type="pres">
      <dgm:prSet presAssocID="{88C5A7F1-B5D7-473E-8638-9786A4A0D2C6}" presName="simulatedConn" presStyleLbl="solidFgAcc1" presStyleIdx="1" presStyleCnt="2"/>
      <dgm:spPr/>
    </dgm:pt>
    <dgm:pt modelId="{AC5DF68D-F665-4D65-B4B9-746C42E21876}" type="pres">
      <dgm:prSet presAssocID="{88C5A7F1-B5D7-473E-8638-9786A4A0D2C6}" presName="vSp2" presStyleCnt="0"/>
      <dgm:spPr/>
    </dgm:pt>
    <dgm:pt modelId="{77BB1D6F-C8B5-4208-8017-70BED003CE3F}" type="pres">
      <dgm:prSet presAssocID="{88C5A7F1-B5D7-473E-8638-9786A4A0D2C6}" presName="sibTrans" presStyleCnt="0"/>
      <dgm:spPr/>
    </dgm:pt>
    <dgm:pt modelId="{F36B8362-191C-4E41-ADD1-6859E8588019}" type="pres">
      <dgm:prSet presAssocID="{2F835C73-D93A-4488-A175-685FE8FD40D4}" presName="compositeNode" presStyleCnt="0">
        <dgm:presLayoutVars>
          <dgm:bulletEnabled val="1"/>
        </dgm:presLayoutVars>
      </dgm:prSet>
      <dgm:spPr/>
    </dgm:pt>
    <dgm:pt modelId="{051544AD-D99D-4298-9A46-85B39B08453E}" type="pres">
      <dgm:prSet presAssocID="{2F835C73-D93A-4488-A175-685FE8FD40D4}" presName="bgRect" presStyleLbl="node1" presStyleIdx="2" presStyleCnt="3" custScaleY="105456" custLinFactNeighborX="1118" custLinFactNeighborY="28255"/>
      <dgm:spPr/>
    </dgm:pt>
    <dgm:pt modelId="{9A8FE2A4-F706-4D4B-A419-DB35A82601E9}" type="pres">
      <dgm:prSet presAssocID="{2F835C73-D93A-4488-A175-685FE8FD40D4}" presName="parentNode" presStyleLbl="node1" presStyleIdx="2" presStyleCnt="3">
        <dgm:presLayoutVars>
          <dgm:chMax val="0"/>
          <dgm:bulletEnabled val="1"/>
        </dgm:presLayoutVars>
      </dgm:prSet>
      <dgm:spPr/>
    </dgm:pt>
    <dgm:pt modelId="{B952B649-3F61-4D9A-B2AC-12C86BD4AE7C}" type="pres">
      <dgm:prSet presAssocID="{2F835C73-D93A-4488-A175-685FE8FD40D4}" presName="childNode" presStyleLbl="node1" presStyleIdx="2" presStyleCnt="3">
        <dgm:presLayoutVars>
          <dgm:bulletEnabled val="1"/>
        </dgm:presLayoutVars>
      </dgm:prSet>
      <dgm:spPr/>
    </dgm:pt>
  </dgm:ptLst>
  <dgm:cxnLst>
    <dgm:cxn modelId="{07059705-A541-444C-8D2B-325DD9650221}" type="presOf" srcId="{2BFD4ADD-33C9-4044-A2CB-492E85D5A32F}" destId="{8B03A2A1-B17D-41B7-89F7-5C3AA6478991}" srcOrd="0" destOrd="4" presId="urn:microsoft.com/office/officeart/2005/8/layout/hProcess7"/>
    <dgm:cxn modelId="{6450D00D-C94B-415C-B1C2-D50C27DDD902}" type="presOf" srcId="{1F16AFA6-3F9A-4EC7-BE36-F4BA614AE3C3}" destId="{B952B649-3F61-4D9A-B2AC-12C86BD4AE7C}" srcOrd="0" destOrd="4" presId="urn:microsoft.com/office/officeart/2005/8/layout/hProcess7"/>
    <dgm:cxn modelId="{A4BD2116-BD1C-4A08-AF86-E95B1427997A}" srcId="{92FAB078-A88D-40EE-9CC9-1A95D2841047}" destId="{8B0EEC68-2886-4E72-A631-8D1240DB8C9E}" srcOrd="2" destOrd="0" parTransId="{0827FCB3-05DB-4E4A-A8BE-C0656DBE8E16}" sibTransId="{AB7AB3DE-8E6E-425E-9C01-9FA9935BD926}"/>
    <dgm:cxn modelId="{C3AE3019-33B6-40DD-84E9-FE75BD151B6D}" type="presOf" srcId="{78072079-B4E4-4242-8CC5-8B6D3C1D8EAB}" destId="{B952B649-3F61-4D9A-B2AC-12C86BD4AE7C}" srcOrd="0" destOrd="3" presId="urn:microsoft.com/office/officeart/2005/8/layout/hProcess7"/>
    <dgm:cxn modelId="{C4E5D12F-19CF-486A-8409-C28DDAFCF789}" srcId="{185F6632-F87C-4C2B-A14D-A54400F3E32C}" destId="{D2B48B03-33C4-43FF-898E-824573243987}" srcOrd="5" destOrd="0" parTransId="{AAB4CE54-37D7-497C-8823-2C4F78EE3F5C}" sibTransId="{0B44035C-CF43-42C3-A31E-A95F448D0CAB}"/>
    <dgm:cxn modelId="{C0482132-0B30-47A1-9027-1AF1BBC98DD5}" type="presOf" srcId="{769963E3-01F1-42ED-9116-7F37196A59D2}" destId="{8B03A2A1-B17D-41B7-89F7-5C3AA6478991}" srcOrd="0" destOrd="0" presId="urn:microsoft.com/office/officeart/2005/8/layout/hProcess7"/>
    <dgm:cxn modelId="{61153D32-1738-460B-B836-86E3A4B0C1B8}" srcId="{185F6632-F87C-4C2B-A14D-A54400F3E32C}" destId="{27DD290B-77BB-4A1C-B5B8-83CFF76A934B}" srcOrd="3" destOrd="0" parTransId="{AB16B33F-FFE2-45DF-BB58-79E402944D61}" sibTransId="{F3C15E28-679C-4F97-9043-119E8DEA2456}"/>
    <dgm:cxn modelId="{CEAFD63B-AF14-43E8-8D42-BBA8EE85D94F}" srcId="{2F835C73-D93A-4488-A175-685FE8FD40D4}" destId="{1F16AFA6-3F9A-4EC7-BE36-F4BA614AE3C3}" srcOrd="4" destOrd="0" parTransId="{3EF02E64-7D91-4ED7-BBA8-D2F0FA09E85D}" sibTransId="{A4279DFE-EF51-47FF-8CFB-A5716F6A6BDC}"/>
    <dgm:cxn modelId="{9938785D-9862-481F-8691-A81332053AC8}" type="presOf" srcId="{92FAB078-A88D-40EE-9CC9-1A95D2841047}" destId="{42047240-B41E-4EBC-B662-9B617CA8A503}" srcOrd="1" destOrd="0" presId="urn:microsoft.com/office/officeart/2005/8/layout/hProcess7"/>
    <dgm:cxn modelId="{205AA367-97A4-4666-AAC9-111EB99DC6E5}" srcId="{185F6632-F87C-4C2B-A14D-A54400F3E32C}" destId="{52FC1A4E-B236-46D9-B886-39C1F171C0C9}" srcOrd="1" destOrd="0" parTransId="{9A8704A1-2E22-4825-B57B-9AD99C32025C}" sibTransId="{076A2176-824E-4167-BD76-DBFDE6B307BE}"/>
    <dgm:cxn modelId="{B70E1E6A-98B1-4CA7-B3E9-1B6633F70756}" type="presOf" srcId="{D2B48B03-33C4-43FF-898E-824573243987}" destId="{8B03A2A1-B17D-41B7-89F7-5C3AA6478991}" srcOrd="0" destOrd="5" presId="urn:microsoft.com/office/officeart/2005/8/layout/hProcess7"/>
    <dgm:cxn modelId="{26086B6F-35AC-4EBF-9256-4626B658F2AA}" type="presOf" srcId="{8B0EEC68-2886-4E72-A631-8D1240DB8C9E}" destId="{6691260C-564C-40CC-9FA6-2C73B05FC753}" srcOrd="0" destOrd="2" presId="urn:microsoft.com/office/officeart/2005/8/layout/hProcess7"/>
    <dgm:cxn modelId="{2A5D1458-EC16-4A2C-921D-78B5EC64617A}" type="presOf" srcId="{F2801528-8682-44E5-99C1-394747682EFF}" destId="{6691260C-564C-40CC-9FA6-2C73B05FC753}" srcOrd="0" destOrd="0" presId="urn:microsoft.com/office/officeart/2005/8/layout/hProcess7"/>
    <dgm:cxn modelId="{8EF41482-6A62-4BA9-9C27-E198CCB45FDB}" srcId="{2F835C73-D93A-4488-A175-685FE8FD40D4}" destId="{78072079-B4E4-4242-8CC5-8B6D3C1D8EAB}" srcOrd="3" destOrd="0" parTransId="{012174E6-565C-4BFF-8917-10E38EFE6382}" sibTransId="{65486B7F-B2E2-414F-84D4-AB124AB3F2B7}"/>
    <dgm:cxn modelId="{F9E66382-2D9E-4138-849F-23722DB5B105}" type="presOf" srcId="{27DD290B-77BB-4A1C-B5B8-83CFF76A934B}" destId="{8B03A2A1-B17D-41B7-89F7-5C3AA6478991}" srcOrd="0" destOrd="3" presId="urn:microsoft.com/office/officeart/2005/8/layout/hProcess7"/>
    <dgm:cxn modelId="{A6CA968B-DD68-4A20-9B6F-B54EF21E3B0A}" srcId="{1678D1C4-B747-447A-BFF9-388427649C5B}" destId="{2F835C73-D93A-4488-A175-685FE8FD40D4}" srcOrd="2" destOrd="0" parTransId="{0131939A-8952-4032-A33D-D8BEEB07375E}" sibTransId="{A2571D49-E7B9-4695-813B-A8F0E47449B9}"/>
    <dgm:cxn modelId="{C6CEA78B-27B6-46CA-974A-A7BED343E4BC}" type="presOf" srcId="{2F835C73-D93A-4488-A175-685FE8FD40D4}" destId="{9A8FE2A4-F706-4D4B-A419-DB35A82601E9}" srcOrd="1" destOrd="0" presId="urn:microsoft.com/office/officeart/2005/8/layout/hProcess7"/>
    <dgm:cxn modelId="{FE163D8C-E601-4DD6-B5A5-F53A15079667}" type="presOf" srcId="{1678D1C4-B747-447A-BFF9-388427649C5B}" destId="{37196E6B-3C8E-4A0D-BF25-61E35B401A3D}" srcOrd="0" destOrd="0" presId="urn:microsoft.com/office/officeart/2005/8/layout/hProcess7"/>
    <dgm:cxn modelId="{01A42D8E-161F-4040-AFE1-7CCF83BC2A1E}" srcId="{185F6632-F87C-4C2B-A14D-A54400F3E32C}" destId="{769963E3-01F1-42ED-9116-7F37196A59D2}" srcOrd="0" destOrd="0" parTransId="{1D0E04E4-3EB5-4AE7-9143-BD563493521D}" sibTransId="{311B487B-FC7C-4A24-9333-9FC6E09AC22B}"/>
    <dgm:cxn modelId="{0BE83B95-E957-44E0-989F-85757D3192D2}" srcId="{92FAB078-A88D-40EE-9CC9-1A95D2841047}" destId="{F2801528-8682-44E5-99C1-394747682EFF}" srcOrd="0" destOrd="0" parTransId="{00B75A32-91F3-452B-9AF2-17C94C93F707}" sibTransId="{9DDBADF6-35C0-4FF6-A42E-3BDBCFCFB989}"/>
    <dgm:cxn modelId="{52F8B695-AE71-4307-8D45-40654CFE4E4F}" type="presOf" srcId="{387D8DB6-0FD5-4D77-9E6C-66C83B63A6E2}" destId="{8B03A2A1-B17D-41B7-89F7-5C3AA6478991}" srcOrd="0" destOrd="2" presId="urn:microsoft.com/office/officeart/2005/8/layout/hProcess7"/>
    <dgm:cxn modelId="{071D0A9A-7418-477D-9443-542DF1A6DD2A}" srcId="{2F835C73-D93A-4488-A175-685FE8FD40D4}" destId="{08529AFA-CD46-438A-991E-DA5ADB8D3716}" srcOrd="1" destOrd="0" parTransId="{7CAC968E-4E94-4FAB-990C-ACF1F17B01AA}" sibTransId="{03E78D52-614A-4933-8D98-4CB812F6D712}"/>
    <dgm:cxn modelId="{0D44529D-DF2F-4F9C-AF72-D1946560FF45}" type="presOf" srcId="{2F835C73-D93A-4488-A175-685FE8FD40D4}" destId="{051544AD-D99D-4298-9A46-85B39B08453E}" srcOrd="0" destOrd="0" presId="urn:microsoft.com/office/officeart/2005/8/layout/hProcess7"/>
    <dgm:cxn modelId="{25CDE7A7-7666-49C7-BF53-27EDA5E3B08C}" type="presOf" srcId="{08529AFA-CD46-438A-991E-DA5ADB8D3716}" destId="{B952B649-3F61-4D9A-B2AC-12C86BD4AE7C}" srcOrd="0" destOrd="1" presId="urn:microsoft.com/office/officeart/2005/8/layout/hProcess7"/>
    <dgm:cxn modelId="{B4BCC9A8-2849-402A-A7FE-CC5E7F32BEDC}" type="presOf" srcId="{185F6632-F87C-4C2B-A14D-A54400F3E32C}" destId="{C5BCEDBB-1087-40A2-8178-33053BCC8E16}" srcOrd="0" destOrd="0" presId="urn:microsoft.com/office/officeart/2005/8/layout/hProcess7"/>
    <dgm:cxn modelId="{6A8C54AB-4A73-4B60-8064-94AF7B8A6E5A}" srcId="{92FAB078-A88D-40EE-9CC9-1A95D2841047}" destId="{CDAE5331-9249-48CF-8D87-7D5547D45B48}" srcOrd="1" destOrd="0" parTransId="{4590471D-2B45-47C9-8616-12775E123AB5}" sibTransId="{E95510DD-7D8B-4A12-8252-AB67774F49C6}"/>
    <dgm:cxn modelId="{89EF9BAD-09FC-46BC-86C2-A31CDD76D0F0}" type="presOf" srcId="{92FAB078-A88D-40EE-9CC9-1A95D2841047}" destId="{78FDBBF9-911C-4F88-BC7C-85A4B9064955}" srcOrd="0" destOrd="0" presId="urn:microsoft.com/office/officeart/2005/8/layout/hProcess7"/>
    <dgm:cxn modelId="{4A6ADAAF-B908-4C90-9E41-2E25C2FCFF8F}" srcId="{1678D1C4-B747-447A-BFF9-388427649C5B}" destId="{92FAB078-A88D-40EE-9CC9-1A95D2841047}" srcOrd="0" destOrd="0" parTransId="{96BA0A31-AA6A-444A-A5E6-F3C04E19B21A}" sibTransId="{02EDA13C-E50D-4325-A955-925A4C733994}"/>
    <dgm:cxn modelId="{F83A47B4-274F-4637-B8D0-84B0002E7D13}" type="presOf" srcId="{C669172C-6DC0-43CE-A75F-D9AA9E0EE02C}" destId="{B952B649-3F61-4D9A-B2AC-12C86BD4AE7C}" srcOrd="0" destOrd="2" presId="urn:microsoft.com/office/officeart/2005/8/layout/hProcess7"/>
    <dgm:cxn modelId="{E3CF13BD-8CBE-45EA-8C81-9D7A478B6355}" srcId="{2F835C73-D93A-4488-A175-685FE8FD40D4}" destId="{02D9F8A6-84A0-41B9-9349-55EA0F261C60}" srcOrd="0" destOrd="0" parTransId="{56CDF163-8ACB-4CF0-A5D1-0C3867A9236F}" sibTransId="{F90B57C3-26DE-43D0-AFFB-692C1183423E}"/>
    <dgm:cxn modelId="{391AE9BF-1BB9-4E5D-9DB7-D1B90903AD26}" srcId="{185F6632-F87C-4C2B-A14D-A54400F3E32C}" destId="{2BFD4ADD-33C9-4044-A2CB-492E85D5A32F}" srcOrd="4" destOrd="0" parTransId="{F3ACBECD-C20E-4514-AF53-D1A8CDC017F3}" sibTransId="{5741E0BE-F2F0-4533-B34D-714394A99373}"/>
    <dgm:cxn modelId="{B60824C5-C2F9-47C8-85F5-24F69DF324F2}" srcId="{185F6632-F87C-4C2B-A14D-A54400F3E32C}" destId="{387D8DB6-0FD5-4D77-9E6C-66C83B63A6E2}" srcOrd="2" destOrd="0" parTransId="{D7592B26-7BC3-4661-9C66-76A74D1BABD5}" sibTransId="{B023C400-79E2-4168-AB88-4FA7C886B500}"/>
    <dgm:cxn modelId="{25D0E6C9-DE22-407B-9E4D-84430E7A6520}" type="presOf" srcId="{CDAE5331-9249-48CF-8D87-7D5547D45B48}" destId="{6691260C-564C-40CC-9FA6-2C73B05FC753}" srcOrd="0" destOrd="1" presId="urn:microsoft.com/office/officeart/2005/8/layout/hProcess7"/>
    <dgm:cxn modelId="{66B75BD0-39BA-4E99-933B-EB30D46989FB}" type="presOf" srcId="{02D9F8A6-84A0-41B9-9349-55EA0F261C60}" destId="{B952B649-3F61-4D9A-B2AC-12C86BD4AE7C}" srcOrd="0" destOrd="0" presId="urn:microsoft.com/office/officeart/2005/8/layout/hProcess7"/>
    <dgm:cxn modelId="{BB9EF2E6-0551-40B8-B971-5318541EC55F}" srcId="{2F835C73-D93A-4488-A175-685FE8FD40D4}" destId="{C669172C-6DC0-43CE-A75F-D9AA9E0EE02C}" srcOrd="2" destOrd="0" parTransId="{618461BC-5A82-4AB8-8DC3-7939CF67C3D4}" sibTransId="{0587C8E6-E33F-4F33-9681-317900647E26}"/>
    <dgm:cxn modelId="{E1B85AF2-5DCF-488D-97DF-35BF33B849B7}" type="presOf" srcId="{185F6632-F87C-4C2B-A14D-A54400F3E32C}" destId="{FA4F32DC-2996-4746-83A9-CBE17266CFBF}" srcOrd="1" destOrd="0" presId="urn:microsoft.com/office/officeart/2005/8/layout/hProcess7"/>
    <dgm:cxn modelId="{E0A08AF3-5565-4F37-A801-5643B8FFED32}" srcId="{1678D1C4-B747-447A-BFF9-388427649C5B}" destId="{185F6632-F87C-4C2B-A14D-A54400F3E32C}" srcOrd="1" destOrd="0" parTransId="{B70AF8F7-2CD6-44E1-8656-A8E10C8AC0EC}" sibTransId="{88C5A7F1-B5D7-473E-8638-9786A4A0D2C6}"/>
    <dgm:cxn modelId="{B72783F9-66F4-4ED7-A1AD-F7AD9E10CB01}" type="presOf" srcId="{52FC1A4E-B236-46D9-B886-39C1F171C0C9}" destId="{8B03A2A1-B17D-41B7-89F7-5C3AA6478991}" srcOrd="0" destOrd="1" presId="urn:microsoft.com/office/officeart/2005/8/layout/hProcess7"/>
    <dgm:cxn modelId="{DB9183C8-1BCD-4D45-AFE9-F044FDB8E220}" type="presParOf" srcId="{37196E6B-3C8E-4A0D-BF25-61E35B401A3D}" destId="{5B0FD682-F70B-4C34-91F1-270F61D9A58B}" srcOrd="0" destOrd="0" presId="urn:microsoft.com/office/officeart/2005/8/layout/hProcess7"/>
    <dgm:cxn modelId="{9370099A-03EA-4AD4-8813-7D5883301AA8}" type="presParOf" srcId="{5B0FD682-F70B-4C34-91F1-270F61D9A58B}" destId="{78FDBBF9-911C-4F88-BC7C-85A4B9064955}" srcOrd="0" destOrd="0" presId="urn:microsoft.com/office/officeart/2005/8/layout/hProcess7"/>
    <dgm:cxn modelId="{65E3D69A-8B25-4BED-9D51-57C084606E9A}" type="presParOf" srcId="{5B0FD682-F70B-4C34-91F1-270F61D9A58B}" destId="{42047240-B41E-4EBC-B662-9B617CA8A503}" srcOrd="1" destOrd="0" presId="urn:microsoft.com/office/officeart/2005/8/layout/hProcess7"/>
    <dgm:cxn modelId="{B60634E7-FA8B-4719-AC24-6EC1F51AE994}" type="presParOf" srcId="{5B0FD682-F70B-4C34-91F1-270F61D9A58B}" destId="{6691260C-564C-40CC-9FA6-2C73B05FC753}" srcOrd="2" destOrd="0" presId="urn:microsoft.com/office/officeart/2005/8/layout/hProcess7"/>
    <dgm:cxn modelId="{FE1F369F-04C4-4B96-87B3-61E07996742D}" type="presParOf" srcId="{37196E6B-3C8E-4A0D-BF25-61E35B401A3D}" destId="{5F1925E4-23CF-4CFC-8C40-701F9BEF9CF1}" srcOrd="1" destOrd="0" presId="urn:microsoft.com/office/officeart/2005/8/layout/hProcess7"/>
    <dgm:cxn modelId="{23610345-2D4F-4BA1-A00E-E8F0410C3D1D}" type="presParOf" srcId="{37196E6B-3C8E-4A0D-BF25-61E35B401A3D}" destId="{06B0C5AB-C2FF-49B8-85D8-91822A9921AB}" srcOrd="2" destOrd="0" presId="urn:microsoft.com/office/officeart/2005/8/layout/hProcess7"/>
    <dgm:cxn modelId="{72A4A38F-77AB-4F8C-82EB-BC543D9939C4}" type="presParOf" srcId="{06B0C5AB-C2FF-49B8-85D8-91822A9921AB}" destId="{A02AC084-931D-442D-B497-5E35B3345C5C}" srcOrd="0" destOrd="0" presId="urn:microsoft.com/office/officeart/2005/8/layout/hProcess7"/>
    <dgm:cxn modelId="{6A938470-F2A9-4DF9-96F6-E391ABFDF0E6}" type="presParOf" srcId="{06B0C5AB-C2FF-49B8-85D8-91822A9921AB}" destId="{3B57E403-E49F-49C1-BBDE-D4C4CFDAC848}" srcOrd="1" destOrd="0" presId="urn:microsoft.com/office/officeart/2005/8/layout/hProcess7"/>
    <dgm:cxn modelId="{B70E3B70-55DB-4BDA-9A1D-5194DA9438D9}" type="presParOf" srcId="{06B0C5AB-C2FF-49B8-85D8-91822A9921AB}" destId="{AF6F5BE1-BD4B-407D-9A96-82227A4933BD}" srcOrd="2" destOrd="0" presId="urn:microsoft.com/office/officeart/2005/8/layout/hProcess7"/>
    <dgm:cxn modelId="{B17F99EC-5163-4854-B040-97E10E38F897}" type="presParOf" srcId="{37196E6B-3C8E-4A0D-BF25-61E35B401A3D}" destId="{2A2E93A5-08EC-4730-9F32-5AC2A7AAD70B}" srcOrd="3" destOrd="0" presId="urn:microsoft.com/office/officeart/2005/8/layout/hProcess7"/>
    <dgm:cxn modelId="{BB76D526-993B-4984-8827-1EE1C269772A}" type="presParOf" srcId="{37196E6B-3C8E-4A0D-BF25-61E35B401A3D}" destId="{DFBD17CA-1B3F-4803-801F-B7CA4D6332A3}" srcOrd="4" destOrd="0" presId="urn:microsoft.com/office/officeart/2005/8/layout/hProcess7"/>
    <dgm:cxn modelId="{5C8062C8-1F58-4843-8DA9-3410845F57D6}" type="presParOf" srcId="{DFBD17CA-1B3F-4803-801F-B7CA4D6332A3}" destId="{C5BCEDBB-1087-40A2-8178-33053BCC8E16}" srcOrd="0" destOrd="0" presId="urn:microsoft.com/office/officeart/2005/8/layout/hProcess7"/>
    <dgm:cxn modelId="{C10E5BFC-D21E-4054-B64A-D4C1F6E8B0C6}" type="presParOf" srcId="{DFBD17CA-1B3F-4803-801F-B7CA4D6332A3}" destId="{FA4F32DC-2996-4746-83A9-CBE17266CFBF}" srcOrd="1" destOrd="0" presId="urn:microsoft.com/office/officeart/2005/8/layout/hProcess7"/>
    <dgm:cxn modelId="{1D1438FF-FB3F-470E-BC00-EDABBD570845}" type="presParOf" srcId="{DFBD17CA-1B3F-4803-801F-B7CA4D6332A3}" destId="{8B03A2A1-B17D-41B7-89F7-5C3AA6478991}" srcOrd="2" destOrd="0" presId="urn:microsoft.com/office/officeart/2005/8/layout/hProcess7"/>
    <dgm:cxn modelId="{048190B3-FE73-495C-A8B5-5229210FAC84}" type="presParOf" srcId="{37196E6B-3C8E-4A0D-BF25-61E35B401A3D}" destId="{3434DEF3-ECB1-4FE8-96B1-58172BF369BD}" srcOrd="5" destOrd="0" presId="urn:microsoft.com/office/officeart/2005/8/layout/hProcess7"/>
    <dgm:cxn modelId="{650DFA6D-E9A0-41C6-98E9-67552CA9F596}" type="presParOf" srcId="{37196E6B-3C8E-4A0D-BF25-61E35B401A3D}" destId="{465F0C10-B704-4936-B13C-CA1006E9A0FF}" srcOrd="6" destOrd="0" presId="urn:microsoft.com/office/officeart/2005/8/layout/hProcess7"/>
    <dgm:cxn modelId="{F1C9F7C5-DC33-40F0-B229-CC08FD0FE4CC}" type="presParOf" srcId="{465F0C10-B704-4936-B13C-CA1006E9A0FF}" destId="{2F34E89B-D89A-4299-BE6E-85841A078EED}" srcOrd="0" destOrd="0" presId="urn:microsoft.com/office/officeart/2005/8/layout/hProcess7"/>
    <dgm:cxn modelId="{D1A88FA4-AFD3-445F-92C7-C899F249D72F}" type="presParOf" srcId="{465F0C10-B704-4936-B13C-CA1006E9A0FF}" destId="{ED09DEA8-456D-4ED6-84CE-0607A2C40657}" srcOrd="1" destOrd="0" presId="urn:microsoft.com/office/officeart/2005/8/layout/hProcess7"/>
    <dgm:cxn modelId="{55DF4BF3-B194-45E0-A62C-D9A1063170A0}" type="presParOf" srcId="{465F0C10-B704-4936-B13C-CA1006E9A0FF}" destId="{AC5DF68D-F665-4D65-B4B9-746C42E21876}" srcOrd="2" destOrd="0" presId="urn:microsoft.com/office/officeart/2005/8/layout/hProcess7"/>
    <dgm:cxn modelId="{E21AE0DB-85E4-4438-8663-5F57E295519A}" type="presParOf" srcId="{37196E6B-3C8E-4A0D-BF25-61E35B401A3D}" destId="{77BB1D6F-C8B5-4208-8017-70BED003CE3F}" srcOrd="7" destOrd="0" presId="urn:microsoft.com/office/officeart/2005/8/layout/hProcess7"/>
    <dgm:cxn modelId="{E8AF000D-F47D-442C-AD11-5D25031F7371}" type="presParOf" srcId="{37196E6B-3C8E-4A0D-BF25-61E35B401A3D}" destId="{F36B8362-191C-4E41-ADD1-6859E8588019}" srcOrd="8" destOrd="0" presId="urn:microsoft.com/office/officeart/2005/8/layout/hProcess7"/>
    <dgm:cxn modelId="{5395EF0F-9021-4350-A3DF-1460D1101859}" type="presParOf" srcId="{F36B8362-191C-4E41-ADD1-6859E8588019}" destId="{051544AD-D99D-4298-9A46-85B39B08453E}" srcOrd="0" destOrd="0" presId="urn:microsoft.com/office/officeart/2005/8/layout/hProcess7"/>
    <dgm:cxn modelId="{00C73405-48A8-4594-91C9-07408661EC54}" type="presParOf" srcId="{F36B8362-191C-4E41-ADD1-6859E8588019}" destId="{9A8FE2A4-F706-4D4B-A419-DB35A82601E9}" srcOrd="1" destOrd="0" presId="urn:microsoft.com/office/officeart/2005/8/layout/hProcess7"/>
    <dgm:cxn modelId="{E7D872DD-09EA-470D-83C0-E96B4D8E1E02}" type="presParOf" srcId="{F36B8362-191C-4E41-ADD1-6859E8588019}" destId="{B952B649-3F61-4D9A-B2AC-12C86BD4AE7C}"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DBBF9-911C-4F88-BC7C-85A4B9064955}">
      <dsp:nvSpPr>
        <dsp:cNvPr id="0" name=""/>
        <dsp:cNvSpPr/>
      </dsp:nvSpPr>
      <dsp:spPr>
        <a:xfrm>
          <a:off x="8893" y="173808"/>
          <a:ext cx="3862791" cy="463535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0876" rIns="195580" bIns="0" numCol="1" spcCol="1270" anchor="t" anchorCtr="0">
          <a:noAutofit/>
        </a:bodyPr>
        <a:lstStyle/>
        <a:p>
          <a:pPr marL="0" lvl="0" indent="0" algn="ctr" defTabSz="1955800">
            <a:lnSpc>
              <a:spcPct val="90000"/>
            </a:lnSpc>
            <a:spcBef>
              <a:spcPct val="0"/>
            </a:spcBef>
            <a:spcAft>
              <a:spcPct val="35000"/>
            </a:spcAft>
            <a:buNone/>
          </a:pPr>
          <a:r>
            <a:rPr lang="en-GB" sz="4400" kern="1200">
              <a:solidFill>
                <a:srgbClr val="FFC000"/>
              </a:solidFill>
            </a:rPr>
            <a:t>Radicalisation</a:t>
          </a:r>
        </a:p>
      </dsp:txBody>
      <dsp:txXfrm rot="16200000">
        <a:off x="-1505320" y="1688023"/>
        <a:ext cx="3800987" cy="772558"/>
      </dsp:txXfrm>
    </dsp:sp>
    <dsp:sp modelId="{6691260C-564C-40CC-9FA6-2C73B05FC753}">
      <dsp:nvSpPr>
        <dsp:cNvPr id="0" name=""/>
        <dsp:cNvSpPr/>
      </dsp:nvSpPr>
      <dsp:spPr>
        <a:xfrm>
          <a:off x="781451" y="173808"/>
          <a:ext cx="2877779" cy="46353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The process of a person legitimising support for, or use of terrorist violence</a:t>
          </a:r>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dsp:txBody>
      <dsp:txXfrm>
        <a:off x="781451" y="173808"/>
        <a:ext cx="2877779" cy="4635350"/>
      </dsp:txXfrm>
    </dsp:sp>
    <dsp:sp modelId="{C5BCEDBB-1087-40A2-8178-33053BCC8E16}">
      <dsp:nvSpPr>
        <dsp:cNvPr id="0" name=""/>
        <dsp:cNvSpPr/>
      </dsp:nvSpPr>
      <dsp:spPr>
        <a:xfrm>
          <a:off x="3924914" y="-441340"/>
          <a:ext cx="3862791" cy="569183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0876" rIns="195580" bIns="0" numCol="1" spcCol="1270" anchor="t" anchorCtr="0">
          <a:noAutofit/>
        </a:bodyPr>
        <a:lstStyle/>
        <a:p>
          <a:pPr marL="0" lvl="0" indent="0" algn="ctr" defTabSz="1955800">
            <a:lnSpc>
              <a:spcPct val="90000"/>
            </a:lnSpc>
            <a:spcBef>
              <a:spcPct val="0"/>
            </a:spcBef>
            <a:spcAft>
              <a:spcPct val="35000"/>
            </a:spcAft>
            <a:buNone/>
          </a:pPr>
          <a:r>
            <a:rPr lang="en-GB" sz="4400" kern="1200">
              <a:solidFill>
                <a:srgbClr val="FFC000"/>
              </a:solidFill>
            </a:rPr>
            <a:t>Extremism</a:t>
          </a:r>
        </a:p>
      </dsp:txBody>
      <dsp:txXfrm rot="16200000">
        <a:off x="1977539" y="1506034"/>
        <a:ext cx="4667308" cy="772558"/>
      </dsp:txXfrm>
    </dsp:sp>
    <dsp:sp modelId="{3B57E403-E49F-49C1-BBDE-D4C4CFDAC848}">
      <dsp:nvSpPr>
        <dsp:cNvPr id="0" name=""/>
        <dsp:cNvSpPr/>
      </dsp:nvSpPr>
      <dsp:spPr>
        <a:xfrm rot="5400000">
          <a:off x="3677417" y="3244755"/>
          <a:ext cx="681566" cy="579418"/>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03A2A1-B17D-41B7-89F7-5C3AA6478991}">
      <dsp:nvSpPr>
        <dsp:cNvPr id="0" name=""/>
        <dsp:cNvSpPr/>
      </dsp:nvSpPr>
      <dsp:spPr>
        <a:xfrm>
          <a:off x="4697473" y="-441340"/>
          <a:ext cx="2877779" cy="56918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r>
            <a:rPr lang="en-GB" sz="1600" kern="1200">
              <a:solidFill>
                <a:srgbClr val="FFC00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New definition </a:t>
          </a:r>
          <a:r>
            <a:rPr lang="en-GB" sz="1600" kern="1200">
              <a:latin typeface="Arial" panose="020B0604020202020204" pitchFamily="34" charset="0"/>
              <a:cs typeface="Arial" panose="020B0604020202020204" pitchFamily="34" charset="0"/>
            </a:rPr>
            <a:t>in 2024 </a:t>
          </a:r>
          <a:r>
            <a:rPr lang="en-GB" sz="1600" b="1" kern="1200">
              <a:latin typeface="Arial" panose="020B0604020202020204" pitchFamily="34" charset="0"/>
              <a:cs typeface="Arial" panose="020B0604020202020204" pitchFamily="34" charset="0"/>
            </a:rPr>
            <a:t>but only for </a:t>
          </a:r>
          <a:r>
            <a:rPr lang="en-GB" sz="1600" b="0" i="0" kern="1200">
              <a:latin typeface="Arial" panose="020B0604020202020204" pitchFamily="34" charset="0"/>
              <a:cs typeface="Arial" panose="020B0604020202020204" pitchFamily="34" charset="0"/>
            </a:rPr>
            <a:t>UK ministerial central government departments!</a:t>
          </a:r>
          <a:endParaRPr lang="en-GB" sz="1600" kern="1200"/>
        </a:p>
        <a:p>
          <a:pPr marL="0" lvl="0" indent="0" algn="l" defTabSz="711200">
            <a:lnSpc>
              <a:spcPct val="90000"/>
            </a:lnSpc>
            <a:spcBef>
              <a:spcPct val="0"/>
            </a:spcBef>
            <a:spcAft>
              <a:spcPct val="35000"/>
            </a:spcAft>
            <a:buNone/>
          </a:pPr>
          <a:endParaRPr lang="en-GB" sz="1600" b="0" i="0" kern="120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GB" sz="1600" b="0" i="0" kern="1200">
              <a:latin typeface="Arial" panose="020B0604020202020204" pitchFamily="34" charset="0"/>
              <a:cs typeface="Arial" panose="020B0604020202020204" pitchFamily="34" charset="0"/>
            </a:rPr>
            <a:t>The Department for Education (DfE) are not currently asking any education settings to adopt the definition or apply the principles. The “Preventing Radicalisation” section in KCSIE 2024 remains under review.</a:t>
          </a:r>
        </a:p>
        <a:p>
          <a:pPr marL="0" lvl="0" indent="0" algn="l" defTabSz="711200">
            <a:lnSpc>
              <a:spcPct val="90000"/>
            </a:lnSpc>
            <a:spcBef>
              <a:spcPct val="0"/>
            </a:spcBef>
            <a:spcAft>
              <a:spcPct val="35000"/>
            </a:spcAft>
            <a:buNone/>
          </a:pPr>
          <a:r>
            <a:rPr lang="en-GB" sz="1600" b="0" i="0" kern="1200">
              <a:latin typeface="Arial" panose="020B0604020202020204" pitchFamily="34" charset="0"/>
              <a:cs typeface="Arial" panose="020B0604020202020204" pitchFamily="34" charset="0"/>
            </a:rPr>
            <a:t>- Continue to follow </a:t>
          </a:r>
          <a:r>
            <a:rPr lang="en-GB" sz="1600" b="0" i="0" kern="1200">
              <a:solidFill>
                <a:srgbClr val="FFC000"/>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statutory guidance</a:t>
          </a:r>
          <a:endParaRPr lang="en-GB" sz="1600" b="0" i="0" kern="1200">
            <a:solidFill>
              <a:srgbClr val="FFC000"/>
            </a:solidFill>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GB" sz="1600" b="0" i="0" kern="1200">
              <a:latin typeface="Arial" panose="020B0604020202020204" pitchFamily="34" charset="0"/>
              <a:cs typeface="Arial" panose="020B0604020202020204" pitchFamily="34" charset="0"/>
            </a:rPr>
            <a:t>- Actively promote fundamental British Values (democracy, the rule of law, individual liberty, and mutual respect and tolerance for those of different faiths and beliefs). Ofsted inspects how well schools and colleges promote these values</a:t>
          </a:r>
          <a:endParaRPr lang="en-GB" sz="1600" kern="1200"/>
        </a:p>
      </dsp:txBody>
      <dsp:txXfrm>
        <a:off x="4697473" y="-441340"/>
        <a:ext cx="2877779" cy="5691839"/>
      </dsp:txXfrm>
    </dsp:sp>
    <dsp:sp modelId="{051544AD-D99D-4298-9A46-85B39B08453E}">
      <dsp:nvSpPr>
        <dsp:cNvPr id="0" name=""/>
        <dsp:cNvSpPr/>
      </dsp:nvSpPr>
      <dsp:spPr>
        <a:xfrm>
          <a:off x="7997774" y="-79095"/>
          <a:ext cx="3862791" cy="4888254"/>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0876" rIns="195580" bIns="0" numCol="1" spcCol="1270" anchor="t" anchorCtr="0">
          <a:noAutofit/>
        </a:bodyPr>
        <a:lstStyle/>
        <a:p>
          <a:pPr marL="0" lvl="0" indent="0" algn="ctr" defTabSz="1955800">
            <a:lnSpc>
              <a:spcPct val="90000"/>
            </a:lnSpc>
            <a:spcBef>
              <a:spcPct val="0"/>
            </a:spcBef>
            <a:spcAft>
              <a:spcPct val="35000"/>
            </a:spcAft>
            <a:buNone/>
          </a:pPr>
          <a:r>
            <a:rPr lang="en-GB" sz="4400" kern="1200">
              <a:solidFill>
                <a:srgbClr val="FFC000"/>
              </a:solidFill>
            </a:rPr>
            <a:t>Terrorism</a:t>
          </a:r>
        </a:p>
      </dsp:txBody>
      <dsp:txXfrm rot="16200000">
        <a:off x="6379868" y="1538809"/>
        <a:ext cx="4008368" cy="772558"/>
      </dsp:txXfrm>
    </dsp:sp>
    <dsp:sp modelId="{ED09DEA8-456D-4ED6-84CE-0607A2C40657}">
      <dsp:nvSpPr>
        <dsp:cNvPr id="0" name=""/>
        <dsp:cNvSpPr/>
      </dsp:nvSpPr>
      <dsp:spPr>
        <a:xfrm rot="5400000">
          <a:off x="7675407" y="3244755"/>
          <a:ext cx="681566" cy="579418"/>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52B649-3F61-4D9A-B2AC-12C86BD4AE7C}">
      <dsp:nvSpPr>
        <dsp:cNvPr id="0" name=""/>
        <dsp:cNvSpPr/>
      </dsp:nvSpPr>
      <dsp:spPr>
        <a:xfrm>
          <a:off x="8770332" y="-79095"/>
          <a:ext cx="2877779" cy="48882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endParaRPr lang="en-GB" sz="1600" kern="1200"/>
        </a:p>
        <a:p>
          <a:pPr marL="0" lvl="0" indent="0" algn="l"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An action or threat designed to influence the government or intimidate the public. Its purpose is to advance a political, religious or ideological cause.</a:t>
          </a:r>
          <a:endParaRPr lang="en-GB" sz="1600" kern="1200"/>
        </a:p>
      </dsp:txBody>
      <dsp:txXfrm>
        <a:off x="8770332" y="-79095"/>
        <a:ext cx="2877779" cy="48882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9BF8A2-9915-41FA-9BB7-B094F2BCE7D8}" type="datetimeFigureOut">
              <a:rPr lang="en-GB" smtClean="0"/>
              <a:t>19/05/2025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79F11-D890-43B8-899D-2331B0522AC3}" type="slidenum">
              <a:rPr lang="en-GB" smtClean="0"/>
              <a:t>‹#›</a:t>
            </a:fld>
            <a:endParaRPr lang="en-GB"/>
          </a:p>
        </p:txBody>
      </p:sp>
    </p:spTree>
    <p:extLst>
      <p:ext uri="{BB962C8B-B14F-4D97-AF65-F5344CB8AC3E}">
        <p14:creationId xmlns:p14="http://schemas.microsoft.com/office/powerpoint/2010/main" val="2400074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TrainingWestMercia@victimsupport.org.u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i="0"/>
              <a:t>Counter Terrorism and Security Act</a:t>
            </a:r>
          </a:p>
          <a:p>
            <a:endParaRPr lang="en-GB" i="0"/>
          </a:p>
          <a:p>
            <a:r>
              <a:rPr lang="en-GB" i="0"/>
              <a:t>Preventing children from being drawn into terrorism is safeguarding and promoting their welfare. </a:t>
            </a:r>
          </a:p>
          <a:p>
            <a:endParaRPr lang="en-GB" i="0"/>
          </a:p>
          <a:p>
            <a:r>
              <a:rPr lang="en-GB" i="1"/>
              <a:t>Policies would not only include Child Protection Policy, but also Behaviour Policy, PSHE/RSHE, E-Safety, Staff Behaviour/Code of Conduct.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2571C-D6F7-401D-8D11-2A136E920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797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2571C-D6F7-401D-8D11-2A136E920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55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979F11-D890-43B8-899D-2331B0522AC3}" type="slidenum">
              <a:rPr lang="en-GB" smtClean="0"/>
              <a:t>3</a:t>
            </a:fld>
            <a:endParaRPr lang="en-GB"/>
          </a:p>
        </p:txBody>
      </p:sp>
    </p:spTree>
    <p:extLst>
      <p:ext uri="{BB962C8B-B14F-4D97-AF65-F5344CB8AC3E}">
        <p14:creationId xmlns:p14="http://schemas.microsoft.com/office/powerpoint/2010/main" val="2277850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979F11-D890-43B8-899D-2331B0522AC3}" type="slidenum">
              <a:rPr lang="en-GB" smtClean="0"/>
              <a:t>5</a:t>
            </a:fld>
            <a:endParaRPr lang="en-GB"/>
          </a:p>
        </p:txBody>
      </p:sp>
    </p:spTree>
    <p:extLst>
      <p:ext uri="{BB962C8B-B14F-4D97-AF65-F5344CB8AC3E}">
        <p14:creationId xmlns:p14="http://schemas.microsoft.com/office/powerpoint/2010/main" val="3449609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979F11-D890-43B8-899D-2331B0522AC3}" type="slidenum">
              <a:rPr lang="en-GB" smtClean="0"/>
              <a:t>6</a:t>
            </a:fld>
            <a:endParaRPr lang="en-GB"/>
          </a:p>
        </p:txBody>
      </p:sp>
    </p:spTree>
    <p:extLst>
      <p:ext uri="{BB962C8B-B14F-4D97-AF65-F5344CB8AC3E}">
        <p14:creationId xmlns:p14="http://schemas.microsoft.com/office/powerpoint/2010/main" val="3239951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latin typeface="Arial" panose="020B0604020202020204" pitchFamily="34" charset="0"/>
              </a:rPr>
              <a:t>Relevant or concerning behaviours/indicators:</a:t>
            </a:r>
          </a:p>
          <a:p>
            <a:pPr marL="171450" indent="-171450">
              <a:buFont typeface="Arial" panose="020B0604020202020204" pitchFamily="34" charset="0"/>
              <a:buChar char="•"/>
            </a:pPr>
            <a:r>
              <a:rPr lang="en-GB" altLang="en-US">
                <a:latin typeface="Arial" panose="020B0604020202020204" pitchFamily="34" charset="0"/>
              </a:rPr>
              <a:t>A significant change in discriminatory views or use of language: where is the child getting this from?</a:t>
            </a:r>
          </a:p>
          <a:p>
            <a:pPr marL="171450" indent="-171450">
              <a:buFont typeface="Arial" panose="020B0604020202020204" pitchFamily="34" charset="0"/>
              <a:buChar char="•"/>
            </a:pPr>
            <a:r>
              <a:rPr lang="en-GB" altLang="en-US">
                <a:latin typeface="Arial" panose="020B0604020202020204" pitchFamily="34" charset="0"/>
              </a:rPr>
              <a:t>Closed to challenge</a:t>
            </a:r>
          </a:p>
          <a:p>
            <a:pPr marL="171450" indent="-171450">
              <a:buFont typeface="Arial" panose="020B0604020202020204" pitchFamily="34" charset="0"/>
              <a:buChar char="•"/>
            </a:pPr>
            <a:r>
              <a:rPr lang="en-GB" altLang="en-US">
                <a:latin typeface="Arial" panose="020B0604020202020204" pitchFamily="34" charset="0"/>
              </a:rPr>
              <a:t>Fixated on topic or group</a:t>
            </a:r>
          </a:p>
          <a:p>
            <a:pPr marL="171450" indent="-171450">
              <a:buFont typeface="Arial" panose="020B0604020202020204" pitchFamily="34" charset="0"/>
              <a:buChar char="•"/>
            </a:pPr>
            <a:r>
              <a:rPr lang="en-GB"/>
              <a:t>Expression of /Interest in views/groups actively opposed to British Values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“Them and Us” Language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Support for/legitimisation of violence towards a particular group</a:t>
            </a:r>
          </a:p>
          <a:p>
            <a:endParaRPr lang="en-GB"/>
          </a:p>
          <a:p>
            <a:endParaRPr lang="en-GB" altLang="en-US">
              <a:latin typeface="Arial" panose="020B0604020202020204" pitchFamily="34" charset="0"/>
            </a:endParaRPr>
          </a:p>
          <a:p>
            <a:r>
              <a:rPr lang="en-GB" altLang="en-US">
                <a:latin typeface="Arial" panose="020B0604020202020204" pitchFamily="34" charset="0"/>
              </a:rPr>
              <a:t>It is vital that to promote and ensure British Values of mutual respect and tolerance and ensure that </a:t>
            </a:r>
            <a:r>
              <a:rPr lang="en-GB" sz="1800">
                <a:solidFill>
                  <a:srgbClr val="000000"/>
                </a:solidFill>
                <a:effectLst/>
                <a:highlight>
                  <a:srgbClr val="00FFFF"/>
                </a:highlight>
                <a:latin typeface="Arial" panose="020B0604020202020204" pitchFamily="34" charset="0"/>
                <a:ea typeface="Calibri" panose="020F0502020204030204" pitchFamily="34" charset="0"/>
              </a:rPr>
              <a:t>all children and staff working in school regardless of who they are or where they are from are protected from hate based language, behaviour and abuse. Please ensure that you ensure that</a:t>
            </a:r>
            <a:r>
              <a:rPr lang="en-GB" altLang="en-US">
                <a:latin typeface="Arial" panose="020B0604020202020204" pitchFamily="34" charset="0"/>
              </a:rPr>
              <a:t> your CP Policy/Behaviour/Preventing Terrorism Policy includes your response to hate related incidents and the incident reporting process (form on LG). This will most likely be reflected in your behaviour policy; as well as your school approach to child-on-child abuse and prevent. </a:t>
            </a:r>
          </a:p>
          <a:p>
            <a:endParaRPr lang="en-GB" altLang="en-US">
              <a:latin typeface="Arial" panose="020B0604020202020204" pitchFamily="34" charset="0"/>
            </a:endParaRPr>
          </a:p>
          <a:p>
            <a:r>
              <a:rPr lang="en-GB" altLang="en-US">
                <a:latin typeface="Arial" panose="020B0604020202020204" pitchFamily="34" charset="0"/>
              </a:rPr>
              <a:t>I am Me! Programme: </a:t>
            </a:r>
          </a:p>
          <a:p>
            <a:r>
              <a:rPr lang="en-GB" sz="1800">
                <a:effectLst/>
                <a:latin typeface="Calibri" panose="020F0502020204030204" pitchFamily="34" charset="0"/>
                <a:ea typeface="Calibri" panose="020F0502020204030204" pitchFamily="34" charset="0"/>
              </a:rPr>
              <a:t>The leaflet attached in SLG gives details about the I am ME! Project. The main aim is to raise awareness about hate crime, the impact, the consequences and how to get support. Education is key in tackling hate in our communities. The sessions delivered are interactive and fun and also free of charge. We tailor our sessions for different audiences and age groups so happy to discuss your school’s requirements.  Please contact </a:t>
            </a:r>
            <a:r>
              <a:rPr lang="en-GB" sz="1800" u="sng">
                <a:solidFill>
                  <a:srgbClr val="0563C1"/>
                </a:solidFill>
                <a:effectLst/>
                <a:latin typeface="Calibri" panose="020F0502020204030204" pitchFamily="34" charset="0"/>
                <a:ea typeface="Calibri" panose="020F0502020204030204" pitchFamily="34" charset="0"/>
                <a:hlinkClick r:id="rId3"/>
              </a:rPr>
              <a:t>TrainingWestMercia@victimsupport.org.uk</a:t>
            </a:r>
            <a:r>
              <a:rPr lang="en-GB" sz="1800">
                <a:effectLst/>
                <a:latin typeface="Calibri" panose="020F0502020204030204" pitchFamily="34" charset="0"/>
                <a:ea typeface="Calibri" panose="020F0502020204030204" pitchFamily="34" charset="0"/>
              </a:rPr>
              <a:t> if you would like to discuss this further or arrange some sessions for your school. </a:t>
            </a:r>
            <a:endParaRPr lang="en-GB"/>
          </a:p>
        </p:txBody>
      </p:sp>
      <p:sp>
        <p:nvSpPr>
          <p:cNvPr id="4" name="Slide Number Placeholder 3"/>
          <p:cNvSpPr>
            <a:spLocks noGrp="1"/>
          </p:cNvSpPr>
          <p:nvPr>
            <p:ph type="sldNum" sz="quarter" idx="5"/>
          </p:nvPr>
        </p:nvSpPr>
        <p:spPr/>
        <p:txBody>
          <a:bodyPr/>
          <a:lstStyle/>
          <a:p>
            <a:fld id="{FD979F11-D890-43B8-899D-2331B0522AC3}" type="slidenum">
              <a:rPr lang="en-GB" smtClean="0"/>
              <a:t>7</a:t>
            </a:fld>
            <a:endParaRPr lang="en-GB"/>
          </a:p>
        </p:txBody>
      </p:sp>
    </p:spTree>
    <p:extLst>
      <p:ext uri="{BB962C8B-B14F-4D97-AF65-F5344CB8AC3E}">
        <p14:creationId xmlns:p14="http://schemas.microsoft.com/office/powerpoint/2010/main" val="3716650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FB8F0A2-CDD2-4B77-9833-A73D0BFC4F4A}"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mn-cs"/>
            </a:endParaRPr>
          </a:p>
        </p:txBody>
      </p:sp>
    </p:spTree>
    <p:extLst>
      <p:ext uri="{BB962C8B-B14F-4D97-AF65-F5344CB8AC3E}">
        <p14:creationId xmlns:p14="http://schemas.microsoft.com/office/powerpoint/2010/main" val="638161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2571C-D6F7-401D-8D11-2A136E920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771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F126-9656-4CFA-8177-16BD7D54F730}"/>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E426B1B-9F7B-4910-8A04-21FCA9D6829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7F19022-A546-4E51-A92B-E32DF04F0033}"/>
              </a:ext>
            </a:extLst>
          </p:cNvPr>
          <p:cNvSpPr>
            <a:spLocks noGrp="1"/>
          </p:cNvSpPr>
          <p:nvPr>
            <p:ph type="dt" sz="half" idx="10"/>
          </p:nvPr>
        </p:nvSpPr>
        <p:spPr/>
        <p:txBody>
          <a:bodyPr/>
          <a:lstStyle/>
          <a:p>
            <a:fld id="{89699315-DCD3-46D6-B552-A5ED24C3E7A7}" type="datetimeFigureOut">
              <a:rPr lang="en-GB" smtClean="0"/>
              <a:t>19/05/2025</a:t>
            </a:fld>
            <a:endParaRPr lang="en-GB"/>
          </a:p>
        </p:txBody>
      </p:sp>
      <p:sp>
        <p:nvSpPr>
          <p:cNvPr id="5" name="Footer Placeholder 4">
            <a:extLst>
              <a:ext uri="{FF2B5EF4-FFF2-40B4-BE49-F238E27FC236}">
                <a16:creationId xmlns:a16="http://schemas.microsoft.com/office/drawing/2014/main" id="{49D8EA62-6D59-452C-B937-887C6C384E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0AAB8-27F2-4A91-BB83-2A7881BB0ED8}"/>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231154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71B17-A97B-4019-AB5B-536D0A4249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CF778B-6710-4BD7-BAF0-1B0A77234E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31F617-1215-4FE7-A9CD-003A8D0B07CE}"/>
              </a:ext>
            </a:extLst>
          </p:cNvPr>
          <p:cNvSpPr>
            <a:spLocks noGrp="1"/>
          </p:cNvSpPr>
          <p:nvPr>
            <p:ph type="dt" sz="half" idx="10"/>
          </p:nvPr>
        </p:nvSpPr>
        <p:spPr/>
        <p:txBody>
          <a:bodyPr/>
          <a:lstStyle/>
          <a:p>
            <a:fld id="{89699315-DCD3-46D6-B552-A5ED24C3E7A7}" type="datetimeFigureOut">
              <a:rPr lang="en-GB" smtClean="0"/>
              <a:t>19/05/2025</a:t>
            </a:fld>
            <a:endParaRPr lang="en-GB"/>
          </a:p>
        </p:txBody>
      </p:sp>
      <p:sp>
        <p:nvSpPr>
          <p:cNvPr id="5" name="Footer Placeholder 4">
            <a:extLst>
              <a:ext uri="{FF2B5EF4-FFF2-40B4-BE49-F238E27FC236}">
                <a16:creationId xmlns:a16="http://schemas.microsoft.com/office/drawing/2014/main" id="{AA9A5EEC-90C0-4CDB-8CE2-CA6C8D0D6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833F21-791E-48A3-823C-A6FC895F8F71}"/>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34116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73A799-AE14-4DE8-9395-20D09978084E}"/>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0971DE-DBE2-4CF1-9A60-384CDD6244CD}"/>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08F9AA-97CC-4BE1-ADE4-8DC2E891455E}"/>
              </a:ext>
            </a:extLst>
          </p:cNvPr>
          <p:cNvSpPr>
            <a:spLocks noGrp="1"/>
          </p:cNvSpPr>
          <p:nvPr>
            <p:ph type="dt" sz="half" idx="10"/>
          </p:nvPr>
        </p:nvSpPr>
        <p:spPr/>
        <p:txBody>
          <a:bodyPr/>
          <a:lstStyle/>
          <a:p>
            <a:fld id="{89699315-DCD3-46D6-B552-A5ED24C3E7A7}" type="datetimeFigureOut">
              <a:rPr lang="en-GB" smtClean="0"/>
              <a:t>19/05/2025</a:t>
            </a:fld>
            <a:endParaRPr lang="en-GB"/>
          </a:p>
        </p:txBody>
      </p:sp>
      <p:sp>
        <p:nvSpPr>
          <p:cNvPr id="5" name="Footer Placeholder 4">
            <a:extLst>
              <a:ext uri="{FF2B5EF4-FFF2-40B4-BE49-F238E27FC236}">
                <a16:creationId xmlns:a16="http://schemas.microsoft.com/office/drawing/2014/main" id="{AB26345F-DC94-40D6-90A5-1ABE7AAEBA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70405E-C703-453C-903A-B890AAD9E0CD}"/>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1703673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5657"/>
            </a:lvl1pPr>
          </a:lstStyle>
          <a:p>
            <a:r>
              <a:rPr lang="en-GB"/>
              <a:t>Click to edit Master title style</a:t>
            </a:r>
            <a:endParaRPr lang="en-US"/>
          </a:p>
        </p:txBody>
      </p:sp>
      <p:sp>
        <p:nvSpPr>
          <p:cNvPr id="3" name="Subtitle 2"/>
          <p:cNvSpPr>
            <a:spLocks noGrp="1"/>
          </p:cNvSpPr>
          <p:nvPr>
            <p:ph type="subTitle" idx="1"/>
          </p:nvPr>
        </p:nvSpPr>
        <p:spPr>
          <a:xfrm>
            <a:off x="1524001" y="3602039"/>
            <a:ext cx="9144000" cy="1655762"/>
          </a:xfrm>
        </p:spPr>
        <p:txBody>
          <a:bodyPr/>
          <a:lstStyle>
            <a:lvl1pPr marL="0" indent="0" algn="ctr">
              <a:buNone/>
              <a:defRPr sz="2263"/>
            </a:lvl1pPr>
            <a:lvl2pPr marL="431086" indent="0" algn="ctr">
              <a:buNone/>
              <a:defRPr sz="1886"/>
            </a:lvl2pPr>
            <a:lvl3pPr marL="862173" indent="0" algn="ctr">
              <a:buNone/>
              <a:defRPr sz="1697"/>
            </a:lvl3pPr>
            <a:lvl4pPr marL="1293258" indent="0" algn="ctr">
              <a:buNone/>
              <a:defRPr sz="1508"/>
            </a:lvl4pPr>
            <a:lvl5pPr marL="1724345" indent="0" algn="ctr">
              <a:buNone/>
              <a:defRPr sz="1508"/>
            </a:lvl5pPr>
            <a:lvl6pPr marL="2155431" indent="0" algn="ctr">
              <a:buNone/>
              <a:defRPr sz="1508"/>
            </a:lvl6pPr>
            <a:lvl7pPr marL="2586517" indent="0" algn="ctr">
              <a:buNone/>
              <a:defRPr sz="1508"/>
            </a:lvl7pPr>
            <a:lvl8pPr marL="3017604" indent="0" algn="ctr">
              <a:buNone/>
              <a:defRPr sz="1508"/>
            </a:lvl8pPr>
            <a:lvl9pPr marL="3448689" indent="0" algn="ctr">
              <a:buNone/>
              <a:defRPr sz="1508"/>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5C100A2-77B3-4943-BAC3-2CE51C7A2FB6}"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3360336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5C100A2-77B3-4943-BAC3-2CE51C7A2FB6}"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4208963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5657"/>
            </a:lvl1pPr>
          </a:lstStyle>
          <a:p>
            <a:r>
              <a:rPr lang="en-GB"/>
              <a:t>Click to edit Master title style</a:t>
            </a:r>
            <a:endParaRPr lang="en-US"/>
          </a:p>
        </p:txBody>
      </p:sp>
      <p:sp>
        <p:nvSpPr>
          <p:cNvPr id="3" name="Text Placeholder 2"/>
          <p:cNvSpPr>
            <a:spLocks noGrp="1"/>
          </p:cNvSpPr>
          <p:nvPr>
            <p:ph type="body" idx="1"/>
          </p:nvPr>
        </p:nvSpPr>
        <p:spPr>
          <a:xfrm>
            <a:off x="831852" y="4589466"/>
            <a:ext cx="10515600" cy="1500187"/>
          </a:xfrm>
        </p:spPr>
        <p:txBody>
          <a:bodyPr/>
          <a:lstStyle>
            <a:lvl1pPr marL="0" indent="0">
              <a:buNone/>
              <a:defRPr sz="2263">
                <a:solidFill>
                  <a:schemeClr val="tx1"/>
                </a:solidFill>
              </a:defRPr>
            </a:lvl1pPr>
            <a:lvl2pPr marL="431086" indent="0">
              <a:buNone/>
              <a:defRPr sz="1886">
                <a:solidFill>
                  <a:schemeClr val="tx1">
                    <a:tint val="75000"/>
                  </a:schemeClr>
                </a:solidFill>
              </a:defRPr>
            </a:lvl2pPr>
            <a:lvl3pPr marL="862173" indent="0">
              <a:buNone/>
              <a:defRPr sz="1697">
                <a:solidFill>
                  <a:schemeClr val="tx1">
                    <a:tint val="75000"/>
                  </a:schemeClr>
                </a:solidFill>
              </a:defRPr>
            </a:lvl3pPr>
            <a:lvl4pPr marL="1293258" indent="0">
              <a:buNone/>
              <a:defRPr sz="1508">
                <a:solidFill>
                  <a:schemeClr val="tx1">
                    <a:tint val="75000"/>
                  </a:schemeClr>
                </a:solidFill>
              </a:defRPr>
            </a:lvl4pPr>
            <a:lvl5pPr marL="1724345" indent="0">
              <a:buNone/>
              <a:defRPr sz="1508">
                <a:solidFill>
                  <a:schemeClr val="tx1">
                    <a:tint val="75000"/>
                  </a:schemeClr>
                </a:solidFill>
              </a:defRPr>
            </a:lvl5pPr>
            <a:lvl6pPr marL="2155431" indent="0">
              <a:buNone/>
              <a:defRPr sz="1508">
                <a:solidFill>
                  <a:schemeClr val="tx1">
                    <a:tint val="75000"/>
                  </a:schemeClr>
                </a:solidFill>
              </a:defRPr>
            </a:lvl6pPr>
            <a:lvl7pPr marL="2586517" indent="0">
              <a:buNone/>
              <a:defRPr sz="1508">
                <a:solidFill>
                  <a:schemeClr val="tx1">
                    <a:tint val="75000"/>
                  </a:schemeClr>
                </a:solidFill>
              </a:defRPr>
            </a:lvl7pPr>
            <a:lvl8pPr marL="3017604" indent="0">
              <a:buNone/>
              <a:defRPr sz="1508">
                <a:solidFill>
                  <a:schemeClr val="tx1">
                    <a:tint val="75000"/>
                  </a:schemeClr>
                </a:solidFill>
              </a:defRPr>
            </a:lvl8pPr>
            <a:lvl9pPr marL="3448689" indent="0">
              <a:buNone/>
              <a:defRPr sz="1508">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5C100A2-77B3-4943-BAC3-2CE51C7A2FB6}"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1393828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5C100A2-77B3-4943-BAC3-2CE51C7A2FB6}"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613861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263" b="1"/>
            </a:lvl1pPr>
            <a:lvl2pPr marL="431086" indent="0">
              <a:buNone/>
              <a:defRPr sz="1886" b="1"/>
            </a:lvl2pPr>
            <a:lvl3pPr marL="862173" indent="0">
              <a:buNone/>
              <a:defRPr sz="1697" b="1"/>
            </a:lvl3pPr>
            <a:lvl4pPr marL="1293258" indent="0">
              <a:buNone/>
              <a:defRPr sz="1508" b="1"/>
            </a:lvl4pPr>
            <a:lvl5pPr marL="1724345" indent="0">
              <a:buNone/>
              <a:defRPr sz="1508" b="1"/>
            </a:lvl5pPr>
            <a:lvl6pPr marL="2155431" indent="0">
              <a:buNone/>
              <a:defRPr sz="1508" b="1"/>
            </a:lvl6pPr>
            <a:lvl7pPr marL="2586517" indent="0">
              <a:buNone/>
              <a:defRPr sz="1508" b="1"/>
            </a:lvl7pPr>
            <a:lvl8pPr marL="3017604" indent="0">
              <a:buNone/>
              <a:defRPr sz="1508" b="1"/>
            </a:lvl8pPr>
            <a:lvl9pPr marL="3448689" indent="0">
              <a:buNone/>
              <a:defRPr sz="1508"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263" b="1"/>
            </a:lvl1pPr>
            <a:lvl2pPr marL="431086" indent="0">
              <a:buNone/>
              <a:defRPr sz="1886" b="1"/>
            </a:lvl2pPr>
            <a:lvl3pPr marL="862173" indent="0">
              <a:buNone/>
              <a:defRPr sz="1697" b="1"/>
            </a:lvl3pPr>
            <a:lvl4pPr marL="1293258" indent="0">
              <a:buNone/>
              <a:defRPr sz="1508" b="1"/>
            </a:lvl4pPr>
            <a:lvl5pPr marL="1724345" indent="0">
              <a:buNone/>
              <a:defRPr sz="1508" b="1"/>
            </a:lvl5pPr>
            <a:lvl6pPr marL="2155431" indent="0">
              <a:buNone/>
              <a:defRPr sz="1508" b="1"/>
            </a:lvl6pPr>
            <a:lvl7pPr marL="2586517" indent="0">
              <a:buNone/>
              <a:defRPr sz="1508" b="1"/>
            </a:lvl7pPr>
            <a:lvl8pPr marL="3017604" indent="0">
              <a:buNone/>
              <a:defRPr sz="1508" b="1"/>
            </a:lvl8pPr>
            <a:lvl9pPr marL="3448689" indent="0">
              <a:buNone/>
              <a:defRPr sz="1508" b="1"/>
            </a:lvl9pPr>
          </a:lstStyle>
          <a:p>
            <a:pPr lvl="0"/>
            <a:r>
              <a:rPr lang="en-GB"/>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5C100A2-77B3-4943-BAC3-2CE51C7A2FB6}" type="datetimeFigureOut">
              <a:rPr lang="en-US" smtClean="0"/>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3217703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5C100A2-77B3-4943-BAC3-2CE51C7A2FB6}" type="datetimeFigureOut">
              <a:rPr lang="en-US" smtClean="0"/>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2316847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100A2-77B3-4943-BAC3-2CE51C7A2FB6}" type="datetimeFigureOut">
              <a:rPr lang="en-US" smtClean="0"/>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4051181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017"/>
            </a:lvl1pPr>
          </a:lstStyle>
          <a:p>
            <a:r>
              <a:rPr lang="en-GB"/>
              <a:t>Click to edit Master title style</a:t>
            </a:r>
            <a:endParaRPr lang="en-US"/>
          </a:p>
        </p:txBody>
      </p:sp>
      <p:sp>
        <p:nvSpPr>
          <p:cNvPr id="3" name="Content Placeholder 2"/>
          <p:cNvSpPr>
            <a:spLocks noGrp="1"/>
          </p:cNvSpPr>
          <p:nvPr>
            <p:ph idx="1"/>
          </p:nvPr>
        </p:nvSpPr>
        <p:spPr>
          <a:xfrm>
            <a:off x="5183188" y="987428"/>
            <a:ext cx="6172200" cy="4873625"/>
          </a:xfrm>
        </p:spPr>
        <p:txBody>
          <a:bodyPr/>
          <a:lstStyle>
            <a:lvl1pPr>
              <a:defRPr sz="3017"/>
            </a:lvl1pPr>
            <a:lvl2pPr>
              <a:defRPr sz="2640"/>
            </a:lvl2pPr>
            <a:lvl3pPr>
              <a:defRPr sz="2263"/>
            </a:lvl3pPr>
            <a:lvl4pPr>
              <a:defRPr sz="1886"/>
            </a:lvl4pPr>
            <a:lvl5pPr>
              <a:defRPr sz="1886"/>
            </a:lvl5pPr>
            <a:lvl6pPr>
              <a:defRPr sz="1886"/>
            </a:lvl6pPr>
            <a:lvl7pPr>
              <a:defRPr sz="1886"/>
            </a:lvl7pPr>
            <a:lvl8pPr>
              <a:defRPr sz="1886"/>
            </a:lvl8pPr>
            <a:lvl9pPr>
              <a:defRPr sz="1886"/>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508"/>
            </a:lvl1pPr>
            <a:lvl2pPr marL="431086" indent="0">
              <a:buNone/>
              <a:defRPr sz="1320"/>
            </a:lvl2pPr>
            <a:lvl3pPr marL="862173" indent="0">
              <a:buNone/>
              <a:defRPr sz="1132"/>
            </a:lvl3pPr>
            <a:lvl4pPr marL="1293258" indent="0">
              <a:buNone/>
              <a:defRPr sz="943"/>
            </a:lvl4pPr>
            <a:lvl5pPr marL="1724345" indent="0">
              <a:buNone/>
              <a:defRPr sz="943"/>
            </a:lvl5pPr>
            <a:lvl6pPr marL="2155431" indent="0">
              <a:buNone/>
              <a:defRPr sz="943"/>
            </a:lvl6pPr>
            <a:lvl7pPr marL="2586517" indent="0">
              <a:buNone/>
              <a:defRPr sz="943"/>
            </a:lvl7pPr>
            <a:lvl8pPr marL="3017604" indent="0">
              <a:buNone/>
              <a:defRPr sz="943"/>
            </a:lvl8pPr>
            <a:lvl9pPr marL="3448689" indent="0">
              <a:buNone/>
              <a:defRPr sz="943"/>
            </a:lvl9pPr>
          </a:lstStyle>
          <a:p>
            <a:pPr lvl="0"/>
            <a:r>
              <a:rPr lang="en-GB"/>
              <a:t>Click to edit Master text styles</a:t>
            </a:r>
          </a:p>
        </p:txBody>
      </p:sp>
      <p:sp>
        <p:nvSpPr>
          <p:cNvPr id="5" name="Date Placeholder 4"/>
          <p:cNvSpPr>
            <a:spLocks noGrp="1"/>
          </p:cNvSpPr>
          <p:nvPr>
            <p:ph type="dt" sz="half" idx="10"/>
          </p:nvPr>
        </p:nvSpPr>
        <p:spPr/>
        <p:txBody>
          <a:bodyPr/>
          <a:lstStyle/>
          <a:p>
            <a:fld id="{05C100A2-77B3-4943-BAC3-2CE51C7A2FB6}"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1843344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4348-B231-46F8-BE1E-2A45DCC899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21A7E3-880F-406F-A3D0-7711457148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AF7A84-0916-47AA-8E91-F4BF5D0E15EB}"/>
              </a:ext>
            </a:extLst>
          </p:cNvPr>
          <p:cNvSpPr>
            <a:spLocks noGrp="1"/>
          </p:cNvSpPr>
          <p:nvPr>
            <p:ph type="dt" sz="half" idx="10"/>
          </p:nvPr>
        </p:nvSpPr>
        <p:spPr/>
        <p:txBody>
          <a:bodyPr/>
          <a:lstStyle/>
          <a:p>
            <a:fld id="{89699315-DCD3-46D6-B552-A5ED24C3E7A7}" type="datetimeFigureOut">
              <a:rPr lang="en-GB" smtClean="0"/>
              <a:t>19/05/2025</a:t>
            </a:fld>
            <a:endParaRPr lang="en-GB"/>
          </a:p>
        </p:txBody>
      </p:sp>
      <p:sp>
        <p:nvSpPr>
          <p:cNvPr id="5" name="Footer Placeholder 4">
            <a:extLst>
              <a:ext uri="{FF2B5EF4-FFF2-40B4-BE49-F238E27FC236}">
                <a16:creationId xmlns:a16="http://schemas.microsoft.com/office/drawing/2014/main" id="{1F553A58-2746-4AF6-BF0A-9AB10415F7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9F1738-5624-489C-87A3-3794270879E0}"/>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1028464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017"/>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3017"/>
            </a:lvl1pPr>
            <a:lvl2pPr marL="431086" indent="0">
              <a:buNone/>
              <a:defRPr sz="2640"/>
            </a:lvl2pPr>
            <a:lvl3pPr marL="862173" indent="0">
              <a:buNone/>
              <a:defRPr sz="2263"/>
            </a:lvl3pPr>
            <a:lvl4pPr marL="1293258" indent="0">
              <a:buNone/>
              <a:defRPr sz="1886"/>
            </a:lvl4pPr>
            <a:lvl5pPr marL="1724345" indent="0">
              <a:buNone/>
              <a:defRPr sz="1886"/>
            </a:lvl5pPr>
            <a:lvl6pPr marL="2155431" indent="0">
              <a:buNone/>
              <a:defRPr sz="1886"/>
            </a:lvl6pPr>
            <a:lvl7pPr marL="2586517" indent="0">
              <a:buNone/>
              <a:defRPr sz="1886"/>
            </a:lvl7pPr>
            <a:lvl8pPr marL="3017604" indent="0">
              <a:buNone/>
              <a:defRPr sz="1886"/>
            </a:lvl8pPr>
            <a:lvl9pPr marL="3448689" indent="0">
              <a:buNone/>
              <a:defRPr sz="1886"/>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508"/>
            </a:lvl1pPr>
            <a:lvl2pPr marL="431086" indent="0">
              <a:buNone/>
              <a:defRPr sz="1320"/>
            </a:lvl2pPr>
            <a:lvl3pPr marL="862173" indent="0">
              <a:buNone/>
              <a:defRPr sz="1132"/>
            </a:lvl3pPr>
            <a:lvl4pPr marL="1293258" indent="0">
              <a:buNone/>
              <a:defRPr sz="943"/>
            </a:lvl4pPr>
            <a:lvl5pPr marL="1724345" indent="0">
              <a:buNone/>
              <a:defRPr sz="943"/>
            </a:lvl5pPr>
            <a:lvl6pPr marL="2155431" indent="0">
              <a:buNone/>
              <a:defRPr sz="943"/>
            </a:lvl6pPr>
            <a:lvl7pPr marL="2586517" indent="0">
              <a:buNone/>
              <a:defRPr sz="943"/>
            </a:lvl7pPr>
            <a:lvl8pPr marL="3017604" indent="0">
              <a:buNone/>
              <a:defRPr sz="943"/>
            </a:lvl8pPr>
            <a:lvl9pPr marL="3448689" indent="0">
              <a:buNone/>
              <a:defRPr sz="943"/>
            </a:lvl9pPr>
          </a:lstStyle>
          <a:p>
            <a:pPr lvl="0"/>
            <a:r>
              <a:rPr lang="en-GB"/>
              <a:t>Click to edit Master text styles</a:t>
            </a:r>
          </a:p>
        </p:txBody>
      </p:sp>
      <p:sp>
        <p:nvSpPr>
          <p:cNvPr id="5" name="Date Placeholder 4"/>
          <p:cNvSpPr>
            <a:spLocks noGrp="1"/>
          </p:cNvSpPr>
          <p:nvPr>
            <p:ph type="dt" sz="half" idx="10"/>
          </p:nvPr>
        </p:nvSpPr>
        <p:spPr/>
        <p:txBody>
          <a:bodyPr/>
          <a:lstStyle/>
          <a:p>
            <a:fld id="{05C100A2-77B3-4943-BAC3-2CE51C7A2FB6}"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1050635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5C100A2-77B3-4943-BAC3-2CE51C7A2FB6}"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2100584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5C100A2-77B3-4943-BAC3-2CE51C7A2FB6}"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E27E5-F9E9-CE43-A464-9AC40955A905}" type="slidenum">
              <a:rPr lang="en-US" smtClean="0"/>
              <a:t>‹#›</a:t>
            </a:fld>
            <a:endParaRPr lang="en-US"/>
          </a:p>
        </p:txBody>
      </p:sp>
    </p:spTree>
    <p:extLst>
      <p:ext uri="{BB962C8B-B14F-4D97-AF65-F5344CB8AC3E}">
        <p14:creationId xmlns:p14="http://schemas.microsoft.com/office/powerpoint/2010/main" val="99310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089507-04A5-E94B-82E4-68C8E74F19E3}"/>
              </a:ext>
            </a:extLst>
          </p:cNvPr>
          <p:cNvPicPr>
            <a:picLocks noChangeAspect="1"/>
          </p:cNvPicPr>
          <p:nvPr userDrawn="1"/>
        </p:nvPicPr>
        <p:blipFill>
          <a:blip r:embed="rId2"/>
          <a:srcRect/>
          <a:stretch/>
        </p:blipFill>
        <p:spPr>
          <a:xfrm>
            <a:off x="-33044" y="1"/>
            <a:ext cx="12258085" cy="6895173"/>
          </a:xfrm>
          <a:prstGeom prst="rect">
            <a:avLst/>
          </a:prstGeom>
        </p:spPr>
      </p:pic>
    </p:spTree>
    <p:extLst>
      <p:ext uri="{BB962C8B-B14F-4D97-AF65-F5344CB8AC3E}">
        <p14:creationId xmlns:p14="http://schemas.microsoft.com/office/powerpoint/2010/main" val="4084007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FF65A4-D10B-8343-82B4-29593637D784}"/>
              </a:ext>
            </a:extLst>
          </p:cNvPr>
          <p:cNvPicPr>
            <a:picLocks noChangeAspect="1"/>
          </p:cNvPicPr>
          <p:nvPr userDrawn="1"/>
        </p:nvPicPr>
        <p:blipFill>
          <a:blip r:embed="rId2"/>
          <a:srcRect/>
          <a:stretch/>
        </p:blipFill>
        <p:spPr>
          <a:xfrm>
            <a:off x="1" y="0"/>
            <a:ext cx="12192000" cy="6858000"/>
          </a:xfrm>
          <a:prstGeom prst="rect">
            <a:avLst/>
          </a:prstGeom>
        </p:spPr>
      </p:pic>
    </p:spTree>
    <p:extLst>
      <p:ext uri="{BB962C8B-B14F-4D97-AF65-F5344CB8AC3E}">
        <p14:creationId xmlns:p14="http://schemas.microsoft.com/office/powerpoint/2010/main" val="3418334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1086819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275901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715409"/>
          </a:xfrm>
        </p:spPr>
        <p:txBody>
          <a:bodyPr anchor="b">
            <a:normAutofit/>
          </a:bodyPr>
          <a:lstStyle>
            <a:lvl1pPr>
              <a:defRPr sz="4400"/>
            </a:lvl1pPr>
          </a:lstStyle>
          <a:p>
            <a:r>
              <a:rPr lang="en-GB"/>
              <a:t>Click to edit Master title style</a:t>
            </a:r>
            <a:endParaRPr lang="en-US"/>
          </a:p>
        </p:txBody>
      </p:sp>
      <p:sp>
        <p:nvSpPr>
          <p:cNvPr id="3" name="Text Placeholder 2"/>
          <p:cNvSpPr>
            <a:spLocks noGrp="1"/>
          </p:cNvSpPr>
          <p:nvPr>
            <p:ph type="body" idx="1"/>
          </p:nvPr>
        </p:nvSpPr>
        <p:spPr>
          <a:xfrm>
            <a:off x="831851" y="2693504"/>
            <a:ext cx="10515600" cy="339614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1492537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2683565"/>
            <a:ext cx="5181600" cy="3493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2683565"/>
            <a:ext cx="5181600" cy="3493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2874129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3214"/>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229925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3289852"/>
            <a:ext cx="5157787" cy="28998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1" y="229925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3289852"/>
            <a:ext cx="5183188" cy="28998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62579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C154E-E639-4FA1-BF6C-0843A1E5D6CF}"/>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FDF5C3-3AF3-4199-9F10-AC729A2A2409}"/>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2AB2D4-F31D-4486-9A0E-77261C1DD829}"/>
              </a:ext>
            </a:extLst>
          </p:cNvPr>
          <p:cNvSpPr>
            <a:spLocks noGrp="1"/>
          </p:cNvSpPr>
          <p:nvPr>
            <p:ph type="dt" sz="half" idx="10"/>
          </p:nvPr>
        </p:nvSpPr>
        <p:spPr/>
        <p:txBody>
          <a:bodyPr/>
          <a:lstStyle/>
          <a:p>
            <a:fld id="{89699315-DCD3-46D6-B552-A5ED24C3E7A7}" type="datetimeFigureOut">
              <a:rPr lang="en-GB" smtClean="0"/>
              <a:t>19/05/2025</a:t>
            </a:fld>
            <a:endParaRPr lang="en-GB"/>
          </a:p>
        </p:txBody>
      </p:sp>
      <p:sp>
        <p:nvSpPr>
          <p:cNvPr id="5" name="Footer Placeholder 4">
            <a:extLst>
              <a:ext uri="{FF2B5EF4-FFF2-40B4-BE49-F238E27FC236}">
                <a16:creationId xmlns:a16="http://schemas.microsoft.com/office/drawing/2014/main" id="{7A22ED76-327B-4461-A844-3A6DC1F14A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174B08-EF2A-4AAD-8597-4B5BCB24C57A}"/>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3698218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1382798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3280034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789718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572283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3179224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1063487"/>
            <a:ext cx="2628900" cy="5113476"/>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1" y="1063487"/>
            <a:ext cx="7734300" cy="511347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53CE5-F605-EF47-AC07-5BCA96F31111}" type="slidenum">
              <a:rPr lang="en-US" smtClean="0"/>
              <a:t>‹#›</a:t>
            </a:fld>
            <a:endParaRPr lang="en-US"/>
          </a:p>
        </p:txBody>
      </p:sp>
    </p:spTree>
    <p:extLst>
      <p:ext uri="{BB962C8B-B14F-4D97-AF65-F5344CB8AC3E}">
        <p14:creationId xmlns:p14="http://schemas.microsoft.com/office/powerpoint/2010/main" val="16720881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45C67E6-74A4-41BA-B1EB-4F3AEF03C2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4" y="-19050"/>
            <a:ext cx="12340168"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Date Placeholder 3">
            <a:extLst>
              <a:ext uri="{FF2B5EF4-FFF2-40B4-BE49-F238E27FC236}">
                <a16:creationId xmlns:a16="http://schemas.microsoft.com/office/drawing/2014/main" id="{640E3C97-9088-4F33-A2E4-CE21081F218C}"/>
              </a:ext>
            </a:extLst>
          </p:cNvPr>
          <p:cNvSpPr>
            <a:spLocks noGrp="1"/>
          </p:cNvSpPr>
          <p:nvPr>
            <p:ph type="dt" sz="half" idx="10"/>
          </p:nvPr>
        </p:nvSpPr>
        <p:spPr/>
        <p:txBody>
          <a:bodyPr/>
          <a:lstStyle>
            <a:lvl1pPr>
              <a:defRPr/>
            </a:lvl1pPr>
          </a:lstStyle>
          <a:p>
            <a:pPr>
              <a:defRPr/>
            </a:pPr>
            <a:fld id="{90BDCD51-D0F0-4F1B-909E-99BD527072DF}" type="datetimeFigureOut">
              <a:rPr lang="en-GB"/>
              <a:pPr>
                <a:defRPr/>
              </a:pPr>
              <a:t>19/05/2025</a:t>
            </a:fld>
            <a:endParaRPr lang="en-GB"/>
          </a:p>
        </p:txBody>
      </p:sp>
      <p:sp>
        <p:nvSpPr>
          <p:cNvPr id="6" name="Footer Placeholder 4">
            <a:extLst>
              <a:ext uri="{FF2B5EF4-FFF2-40B4-BE49-F238E27FC236}">
                <a16:creationId xmlns:a16="http://schemas.microsoft.com/office/drawing/2014/main" id="{FD014A98-09E6-4630-956C-D6A92E388E2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FC333C5-0015-4673-A519-8E49B243EDEF}"/>
              </a:ext>
            </a:extLst>
          </p:cNvPr>
          <p:cNvSpPr>
            <a:spLocks noGrp="1"/>
          </p:cNvSpPr>
          <p:nvPr>
            <p:ph type="sldNum" sz="quarter" idx="12"/>
          </p:nvPr>
        </p:nvSpPr>
        <p:spPr/>
        <p:txBody>
          <a:bodyPr/>
          <a:lstStyle>
            <a:lvl1pPr>
              <a:defRPr/>
            </a:lvl1pPr>
          </a:lstStyle>
          <a:p>
            <a:pPr>
              <a:defRPr/>
            </a:pPr>
            <a:fld id="{F98A7E47-025C-4B53-931E-A1D4698BB17A}" type="slidenum">
              <a:rPr lang="en-GB" altLang="en-US"/>
              <a:pPr>
                <a:defRPr/>
              </a:pPr>
              <a:t>‹#›</a:t>
            </a:fld>
            <a:endParaRPr lang="en-GB" altLang="en-US"/>
          </a:p>
        </p:txBody>
      </p:sp>
    </p:spTree>
    <p:extLst>
      <p:ext uri="{BB962C8B-B14F-4D97-AF65-F5344CB8AC3E}">
        <p14:creationId xmlns:p14="http://schemas.microsoft.com/office/powerpoint/2010/main" val="1545584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5152A144-5C4D-46BC-9A30-9DF803E557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A450CBF9-1132-47DA-A00F-D4CEBDE7E253}"/>
              </a:ext>
            </a:extLst>
          </p:cNvPr>
          <p:cNvSpPr>
            <a:spLocks noGrp="1"/>
          </p:cNvSpPr>
          <p:nvPr>
            <p:ph type="dt" sz="half" idx="10"/>
          </p:nvPr>
        </p:nvSpPr>
        <p:spPr/>
        <p:txBody>
          <a:bodyPr/>
          <a:lstStyle>
            <a:lvl1pPr>
              <a:defRPr/>
            </a:lvl1pPr>
          </a:lstStyle>
          <a:p>
            <a:pPr>
              <a:defRPr/>
            </a:pPr>
            <a:fld id="{B7186D74-C28E-4B06-9304-A8909974DBAC}" type="datetimeFigureOut">
              <a:rPr lang="en-GB"/>
              <a:pPr>
                <a:defRPr/>
              </a:pPr>
              <a:t>19/05/2025</a:t>
            </a:fld>
            <a:endParaRPr lang="en-GB"/>
          </a:p>
        </p:txBody>
      </p:sp>
      <p:sp>
        <p:nvSpPr>
          <p:cNvPr id="6" name="Footer Placeholder 4">
            <a:extLst>
              <a:ext uri="{FF2B5EF4-FFF2-40B4-BE49-F238E27FC236}">
                <a16:creationId xmlns:a16="http://schemas.microsoft.com/office/drawing/2014/main" id="{D64591B9-540F-42AC-B7DD-E6C99A1744B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3E1F335-C576-420C-A0FF-AF5B5237CAEA}"/>
              </a:ext>
            </a:extLst>
          </p:cNvPr>
          <p:cNvSpPr>
            <a:spLocks noGrp="1"/>
          </p:cNvSpPr>
          <p:nvPr>
            <p:ph type="sldNum" sz="quarter" idx="12"/>
          </p:nvPr>
        </p:nvSpPr>
        <p:spPr/>
        <p:txBody>
          <a:bodyPr/>
          <a:lstStyle>
            <a:lvl1pPr>
              <a:defRPr/>
            </a:lvl1pPr>
          </a:lstStyle>
          <a:p>
            <a:pPr>
              <a:defRPr/>
            </a:pPr>
            <a:fld id="{E38249A8-4A0E-4016-83BB-F91D1CA59E82}" type="slidenum">
              <a:rPr lang="en-GB" altLang="en-US"/>
              <a:pPr>
                <a:defRPr/>
              </a:pPr>
              <a:t>‹#›</a:t>
            </a:fld>
            <a:endParaRPr lang="en-GB" altLang="en-US"/>
          </a:p>
        </p:txBody>
      </p:sp>
    </p:spTree>
    <p:extLst>
      <p:ext uri="{BB962C8B-B14F-4D97-AF65-F5344CB8AC3E}">
        <p14:creationId xmlns:p14="http://schemas.microsoft.com/office/powerpoint/2010/main" val="3269979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809E09E-9934-4F94-B787-0AFFF3FAB6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4" y="-19050"/>
            <a:ext cx="12340168"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E6ED9E18-0182-4D61-8E14-E6B824163CA9}"/>
              </a:ext>
            </a:extLst>
          </p:cNvPr>
          <p:cNvSpPr>
            <a:spLocks noGrp="1"/>
          </p:cNvSpPr>
          <p:nvPr>
            <p:ph type="dt" sz="half" idx="10"/>
          </p:nvPr>
        </p:nvSpPr>
        <p:spPr/>
        <p:txBody>
          <a:bodyPr/>
          <a:lstStyle>
            <a:lvl1pPr>
              <a:defRPr/>
            </a:lvl1pPr>
          </a:lstStyle>
          <a:p>
            <a:pPr>
              <a:defRPr/>
            </a:pPr>
            <a:fld id="{9DD72D11-1609-4848-91A3-7CA7B9BF663C}" type="datetimeFigureOut">
              <a:rPr lang="en-GB"/>
              <a:pPr>
                <a:defRPr/>
              </a:pPr>
              <a:t>19/05/2025</a:t>
            </a:fld>
            <a:endParaRPr lang="en-GB"/>
          </a:p>
        </p:txBody>
      </p:sp>
      <p:sp>
        <p:nvSpPr>
          <p:cNvPr id="6" name="Footer Placeholder 4">
            <a:extLst>
              <a:ext uri="{FF2B5EF4-FFF2-40B4-BE49-F238E27FC236}">
                <a16:creationId xmlns:a16="http://schemas.microsoft.com/office/drawing/2014/main" id="{8723D9F7-E2D0-4373-8C29-5E109E74666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0308074-DAC7-4AB7-81FB-56F639ADB77B}"/>
              </a:ext>
            </a:extLst>
          </p:cNvPr>
          <p:cNvSpPr>
            <a:spLocks noGrp="1"/>
          </p:cNvSpPr>
          <p:nvPr>
            <p:ph type="sldNum" sz="quarter" idx="12"/>
          </p:nvPr>
        </p:nvSpPr>
        <p:spPr/>
        <p:txBody>
          <a:bodyPr/>
          <a:lstStyle>
            <a:lvl1pPr>
              <a:defRPr/>
            </a:lvl1pPr>
          </a:lstStyle>
          <a:p>
            <a:pPr>
              <a:defRPr/>
            </a:pPr>
            <a:fld id="{8F26555C-0F6F-4219-A78A-102E4D077395}" type="slidenum">
              <a:rPr lang="en-GB" altLang="en-US"/>
              <a:pPr>
                <a:defRPr/>
              </a:pPr>
              <a:t>‹#›</a:t>
            </a:fld>
            <a:endParaRPr lang="en-GB" altLang="en-US"/>
          </a:p>
        </p:txBody>
      </p:sp>
    </p:spTree>
    <p:extLst>
      <p:ext uri="{BB962C8B-B14F-4D97-AF65-F5344CB8AC3E}">
        <p14:creationId xmlns:p14="http://schemas.microsoft.com/office/powerpoint/2010/main" val="33691237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8397F3C-34D9-4D82-9A7E-F32F5D1D1C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4">
            <a:extLst>
              <a:ext uri="{FF2B5EF4-FFF2-40B4-BE49-F238E27FC236}">
                <a16:creationId xmlns:a16="http://schemas.microsoft.com/office/drawing/2014/main" id="{56FD4003-F33D-4CCE-BAAC-BC89831E0D5E}"/>
              </a:ext>
            </a:extLst>
          </p:cNvPr>
          <p:cNvSpPr>
            <a:spLocks noGrp="1"/>
          </p:cNvSpPr>
          <p:nvPr>
            <p:ph type="dt" sz="half" idx="10"/>
          </p:nvPr>
        </p:nvSpPr>
        <p:spPr/>
        <p:txBody>
          <a:bodyPr/>
          <a:lstStyle>
            <a:lvl1pPr>
              <a:defRPr/>
            </a:lvl1pPr>
          </a:lstStyle>
          <a:p>
            <a:pPr>
              <a:defRPr/>
            </a:pPr>
            <a:fld id="{105C254E-E35C-4837-AD45-94B093A40DB8}" type="datetimeFigureOut">
              <a:rPr lang="en-GB"/>
              <a:pPr>
                <a:defRPr/>
              </a:pPr>
              <a:t>19/05/2025</a:t>
            </a:fld>
            <a:endParaRPr lang="en-GB"/>
          </a:p>
        </p:txBody>
      </p:sp>
      <p:sp>
        <p:nvSpPr>
          <p:cNvPr id="7" name="Footer Placeholder 5">
            <a:extLst>
              <a:ext uri="{FF2B5EF4-FFF2-40B4-BE49-F238E27FC236}">
                <a16:creationId xmlns:a16="http://schemas.microsoft.com/office/drawing/2014/main" id="{27CF5BAA-35D5-4CC5-BD96-3DE336D55F8E}"/>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D0FE9F9E-7B14-4FD1-9D1A-D23E43ABF203}"/>
              </a:ext>
            </a:extLst>
          </p:cNvPr>
          <p:cNvSpPr>
            <a:spLocks noGrp="1"/>
          </p:cNvSpPr>
          <p:nvPr>
            <p:ph type="sldNum" sz="quarter" idx="12"/>
          </p:nvPr>
        </p:nvSpPr>
        <p:spPr/>
        <p:txBody>
          <a:bodyPr/>
          <a:lstStyle>
            <a:lvl1pPr>
              <a:defRPr/>
            </a:lvl1pPr>
          </a:lstStyle>
          <a:p>
            <a:pPr>
              <a:defRPr/>
            </a:pPr>
            <a:fld id="{5C46B392-DFE4-496D-8AF9-ECC31F1C6AC5}" type="slidenum">
              <a:rPr lang="en-GB" altLang="en-US"/>
              <a:pPr>
                <a:defRPr/>
              </a:pPr>
              <a:t>‹#›</a:t>
            </a:fld>
            <a:endParaRPr lang="en-GB" altLang="en-US"/>
          </a:p>
        </p:txBody>
      </p:sp>
    </p:spTree>
    <p:extLst>
      <p:ext uri="{BB962C8B-B14F-4D97-AF65-F5344CB8AC3E}">
        <p14:creationId xmlns:p14="http://schemas.microsoft.com/office/powerpoint/2010/main" val="92950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57FC5-2ED6-4723-B4BB-C6DA5CA035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5A1853-4532-41A8-A950-5A4DD9B1BE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16689F-1397-47A4-B9E4-005896033C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CFE0FDA-7D40-462B-9DBC-D07F3705A293}"/>
              </a:ext>
            </a:extLst>
          </p:cNvPr>
          <p:cNvSpPr>
            <a:spLocks noGrp="1"/>
          </p:cNvSpPr>
          <p:nvPr>
            <p:ph type="dt" sz="half" idx="10"/>
          </p:nvPr>
        </p:nvSpPr>
        <p:spPr/>
        <p:txBody>
          <a:bodyPr/>
          <a:lstStyle/>
          <a:p>
            <a:fld id="{89699315-DCD3-46D6-B552-A5ED24C3E7A7}" type="datetimeFigureOut">
              <a:rPr lang="en-GB" smtClean="0"/>
              <a:t>19/05/2025</a:t>
            </a:fld>
            <a:endParaRPr lang="en-GB"/>
          </a:p>
        </p:txBody>
      </p:sp>
      <p:sp>
        <p:nvSpPr>
          <p:cNvPr id="6" name="Footer Placeholder 5">
            <a:extLst>
              <a:ext uri="{FF2B5EF4-FFF2-40B4-BE49-F238E27FC236}">
                <a16:creationId xmlns:a16="http://schemas.microsoft.com/office/drawing/2014/main" id="{F1FF7176-5F9F-466E-9431-8668B582E2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D3A9B0-5B18-4196-B705-4469A82E427C}"/>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2651704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92C415-8FDC-4766-9E64-429AC666EA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6">
            <a:extLst>
              <a:ext uri="{FF2B5EF4-FFF2-40B4-BE49-F238E27FC236}">
                <a16:creationId xmlns:a16="http://schemas.microsoft.com/office/drawing/2014/main" id="{283F6A5A-634B-42AA-9791-30AF3E65AF94}"/>
              </a:ext>
            </a:extLst>
          </p:cNvPr>
          <p:cNvSpPr>
            <a:spLocks noGrp="1"/>
          </p:cNvSpPr>
          <p:nvPr>
            <p:ph type="dt" sz="half" idx="10"/>
          </p:nvPr>
        </p:nvSpPr>
        <p:spPr/>
        <p:txBody>
          <a:bodyPr/>
          <a:lstStyle>
            <a:lvl1pPr>
              <a:defRPr/>
            </a:lvl1pPr>
          </a:lstStyle>
          <a:p>
            <a:pPr>
              <a:defRPr/>
            </a:pPr>
            <a:fld id="{A2D94A05-16BE-453C-A0AC-EC2B4A8D3486}" type="datetimeFigureOut">
              <a:rPr lang="en-GB"/>
              <a:pPr>
                <a:defRPr/>
              </a:pPr>
              <a:t>19/05/2025</a:t>
            </a:fld>
            <a:endParaRPr lang="en-GB"/>
          </a:p>
        </p:txBody>
      </p:sp>
      <p:sp>
        <p:nvSpPr>
          <p:cNvPr id="9" name="Footer Placeholder 7">
            <a:extLst>
              <a:ext uri="{FF2B5EF4-FFF2-40B4-BE49-F238E27FC236}">
                <a16:creationId xmlns:a16="http://schemas.microsoft.com/office/drawing/2014/main" id="{A9108B63-AE31-45F0-8524-773DC8826C5A}"/>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8">
            <a:extLst>
              <a:ext uri="{FF2B5EF4-FFF2-40B4-BE49-F238E27FC236}">
                <a16:creationId xmlns:a16="http://schemas.microsoft.com/office/drawing/2014/main" id="{34F10F63-C98C-46A0-99A1-9689E664996B}"/>
              </a:ext>
            </a:extLst>
          </p:cNvPr>
          <p:cNvSpPr>
            <a:spLocks noGrp="1"/>
          </p:cNvSpPr>
          <p:nvPr>
            <p:ph type="sldNum" sz="quarter" idx="12"/>
          </p:nvPr>
        </p:nvSpPr>
        <p:spPr/>
        <p:txBody>
          <a:bodyPr/>
          <a:lstStyle>
            <a:lvl1pPr>
              <a:defRPr/>
            </a:lvl1pPr>
          </a:lstStyle>
          <a:p>
            <a:pPr>
              <a:defRPr/>
            </a:pPr>
            <a:fld id="{AA37CFB7-ED94-46A5-88A2-0677C67A4460}" type="slidenum">
              <a:rPr lang="en-GB" altLang="en-US"/>
              <a:pPr>
                <a:defRPr/>
              </a:pPr>
              <a:t>‹#›</a:t>
            </a:fld>
            <a:endParaRPr lang="en-GB" altLang="en-US"/>
          </a:p>
        </p:txBody>
      </p:sp>
    </p:spTree>
    <p:extLst>
      <p:ext uri="{BB962C8B-B14F-4D97-AF65-F5344CB8AC3E}">
        <p14:creationId xmlns:p14="http://schemas.microsoft.com/office/powerpoint/2010/main" val="39261418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07746234-D41D-44C7-A9C3-93B1222156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2F1BCD37-6F84-4C7F-BBA3-F0EDB078AF6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47638"/>
            <a:ext cx="12537017"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5" name="Date Placeholder 2">
            <a:extLst>
              <a:ext uri="{FF2B5EF4-FFF2-40B4-BE49-F238E27FC236}">
                <a16:creationId xmlns:a16="http://schemas.microsoft.com/office/drawing/2014/main" id="{3BA2E94D-E402-4081-9879-F808AA766267}"/>
              </a:ext>
            </a:extLst>
          </p:cNvPr>
          <p:cNvSpPr>
            <a:spLocks noGrp="1"/>
          </p:cNvSpPr>
          <p:nvPr>
            <p:ph type="dt" sz="half" idx="10"/>
          </p:nvPr>
        </p:nvSpPr>
        <p:spPr/>
        <p:txBody>
          <a:bodyPr/>
          <a:lstStyle>
            <a:lvl1pPr>
              <a:defRPr/>
            </a:lvl1pPr>
          </a:lstStyle>
          <a:p>
            <a:pPr>
              <a:defRPr/>
            </a:pPr>
            <a:fld id="{9E1D6A1C-4465-473A-AB98-A052B6FCEB62}" type="datetimeFigureOut">
              <a:rPr lang="en-GB"/>
              <a:pPr>
                <a:defRPr/>
              </a:pPr>
              <a:t>19/05/2025</a:t>
            </a:fld>
            <a:endParaRPr lang="en-GB"/>
          </a:p>
        </p:txBody>
      </p:sp>
      <p:sp>
        <p:nvSpPr>
          <p:cNvPr id="6" name="Footer Placeholder 3">
            <a:extLst>
              <a:ext uri="{FF2B5EF4-FFF2-40B4-BE49-F238E27FC236}">
                <a16:creationId xmlns:a16="http://schemas.microsoft.com/office/drawing/2014/main" id="{46C4E97C-3DC1-41DD-B493-0EC0E922393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4">
            <a:extLst>
              <a:ext uri="{FF2B5EF4-FFF2-40B4-BE49-F238E27FC236}">
                <a16:creationId xmlns:a16="http://schemas.microsoft.com/office/drawing/2014/main" id="{C215DEE4-31B7-496B-A678-EC6FA12A4EFE}"/>
              </a:ext>
            </a:extLst>
          </p:cNvPr>
          <p:cNvSpPr>
            <a:spLocks noGrp="1"/>
          </p:cNvSpPr>
          <p:nvPr>
            <p:ph type="sldNum" sz="quarter" idx="12"/>
          </p:nvPr>
        </p:nvSpPr>
        <p:spPr/>
        <p:txBody>
          <a:bodyPr/>
          <a:lstStyle>
            <a:lvl1pPr>
              <a:defRPr/>
            </a:lvl1pPr>
          </a:lstStyle>
          <a:p>
            <a:pPr>
              <a:defRPr/>
            </a:pPr>
            <a:fld id="{3790ACAE-5C7D-486E-A613-E9D2F137C67E}" type="slidenum">
              <a:rPr lang="en-GB" altLang="en-US"/>
              <a:pPr>
                <a:defRPr/>
              </a:pPr>
              <a:t>‹#›</a:t>
            </a:fld>
            <a:endParaRPr lang="en-GB" altLang="en-US"/>
          </a:p>
        </p:txBody>
      </p:sp>
    </p:spTree>
    <p:extLst>
      <p:ext uri="{BB962C8B-B14F-4D97-AF65-F5344CB8AC3E}">
        <p14:creationId xmlns:p14="http://schemas.microsoft.com/office/powerpoint/2010/main" val="167846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3D7A229-FF8A-422F-A891-5003A08935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9B29E09C-A736-4623-840D-6D498236CF25}"/>
              </a:ext>
            </a:extLst>
          </p:cNvPr>
          <p:cNvSpPr>
            <a:spLocks noGrp="1"/>
          </p:cNvSpPr>
          <p:nvPr>
            <p:ph type="dt" sz="half" idx="10"/>
          </p:nvPr>
        </p:nvSpPr>
        <p:spPr/>
        <p:txBody>
          <a:bodyPr/>
          <a:lstStyle>
            <a:lvl1pPr>
              <a:defRPr/>
            </a:lvl1pPr>
          </a:lstStyle>
          <a:p>
            <a:pPr>
              <a:defRPr/>
            </a:pPr>
            <a:fld id="{10FA201F-AB0B-4D9C-8C46-064B568A8882}" type="datetimeFigureOut">
              <a:rPr lang="en-GB"/>
              <a:pPr>
                <a:defRPr/>
              </a:pPr>
              <a:t>19/05/2025</a:t>
            </a:fld>
            <a:endParaRPr lang="en-GB"/>
          </a:p>
        </p:txBody>
      </p:sp>
      <p:sp>
        <p:nvSpPr>
          <p:cNvPr id="4" name="Footer Placeholder 2">
            <a:extLst>
              <a:ext uri="{FF2B5EF4-FFF2-40B4-BE49-F238E27FC236}">
                <a16:creationId xmlns:a16="http://schemas.microsoft.com/office/drawing/2014/main" id="{A870B976-5724-4AD2-B2F1-AFCF849B1FE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3">
            <a:extLst>
              <a:ext uri="{FF2B5EF4-FFF2-40B4-BE49-F238E27FC236}">
                <a16:creationId xmlns:a16="http://schemas.microsoft.com/office/drawing/2014/main" id="{2907722D-95B8-4C97-AAD1-E7FBDB0403B1}"/>
              </a:ext>
            </a:extLst>
          </p:cNvPr>
          <p:cNvSpPr>
            <a:spLocks noGrp="1"/>
          </p:cNvSpPr>
          <p:nvPr>
            <p:ph type="sldNum" sz="quarter" idx="12"/>
          </p:nvPr>
        </p:nvSpPr>
        <p:spPr/>
        <p:txBody>
          <a:bodyPr/>
          <a:lstStyle>
            <a:lvl1pPr>
              <a:defRPr/>
            </a:lvl1pPr>
          </a:lstStyle>
          <a:p>
            <a:pPr>
              <a:defRPr/>
            </a:pPr>
            <a:fld id="{DC1FAD6E-115F-4458-B9C3-39F66078A19B}" type="slidenum">
              <a:rPr lang="en-GB" altLang="en-US"/>
              <a:pPr>
                <a:defRPr/>
              </a:pPr>
              <a:t>‹#›</a:t>
            </a:fld>
            <a:endParaRPr lang="en-GB" altLang="en-US"/>
          </a:p>
        </p:txBody>
      </p:sp>
    </p:spTree>
    <p:extLst>
      <p:ext uri="{BB962C8B-B14F-4D97-AF65-F5344CB8AC3E}">
        <p14:creationId xmlns:p14="http://schemas.microsoft.com/office/powerpoint/2010/main" val="2952251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5782974-7DD1-4FA4-A2F9-DDBCB9FA9B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DCB86670-30CF-45DC-BC94-A31EB1D690F6}"/>
              </a:ext>
            </a:extLst>
          </p:cNvPr>
          <p:cNvSpPr>
            <a:spLocks noGrp="1"/>
          </p:cNvSpPr>
          <p:nvPr>
            <p:ph type="dt" sz="half" idx="10"/>
          </p:nvPr>
        </p:nvSpPr>
        <p:spPr/>
        <p:txBody>
          <a:bodyPr/>
          <a:lstStyle>
            <a:lvl1pPr>
              <a:defRPr/>
            </a:lvl1pPr>
          </a:lstStyle>
          <a:p>
            <a:pPr>
              <a:defRPr/>
            </a:pPr>
            <a:fld id="{057EA401-5C80-4284-A33B-8A65145219F6}" type="datetimeFigureOut">
              <a:rPr lang="en-GB"/>
              <a:pPr>
                <a:defRPr/>
              </a:pPr>
              <a:t>19/05/2025</a:t>
            </a:fld>
            <a:endParaRPr lang="en-GB"/>
          </a:p>
        </p:txBody>
      </p:sp>
      <p:sp>
        <p:nvSpPr>
          <p:cNvPr id="7" name="Footer Placeholder 5">
            <a:extLst>
              <a:ext uri="{FF2B5EF4-FFF2-40B4-BE49-F238E27FC236}">
                <a16:creationId xmlns:a16="http://schemas.microsoft.com/office/drawing/2014/main" id="{E482B375-49E9-4F2A-B0CF-DB36C91B19DE}"/>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DB86B390-D15B-486B-8540-885826C1E4EC}"/>
              </a:ext>
            </a:extLst>
          </p:cNvPr>
          <p:cNvSpPr>
            <a:spLocks noGrp="1"/>
          </p:cNvSpPr>
          <p:nvPr>
            <p:ph type="sldNum" sz="quarter" idx="12"/>
          </p:nvPr>
        </p:nvSpPr>
        <p:spPr/>
        <p:txBody>
          <a:bodyPr/>
          <a:lstStyle>
            <a:lvl1pPr>
              <a:defRPr/>
            </a:lvl1pPr>
          </a:lstStyle>
          <a:p>
            <a:pPr>
              <a:defRPr/>
            </a:pPr>
            <a:fld id="{AACA530D-9DB7-4236-87DF-130B086ECAD5}" type="slidenum">
              <a:rPr lang="en-GB" altLang="en-US"/>
              <a:pPr>
                <a:defRPr/>
              </a:pPr>
              <a:t>‹#›</a:t>
            </a:fld>
            <a:endParaRPr lang="en-GB" altLang="en-US"/>
          </a:p>
        </p:txBody>
      </p:sp>
    </p:spTree>
    <p:extLst>
      <p:ext uri="{BB962C8B-B14F-4D97-AF65-F5344CB8AC3E}">
        <p14:creationId xmlns:p14="http://schemas.microsoft.com/office/powerpoint/2010/main" val="2739706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C2DDF11-0EDE-4C4D-AA35-D3A8BF3917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84" y="-19050"/>
            <a:ext cx="12340168"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D5BDFC30-30AB-4F00-92BE-3C01559CD6DD}"/>
              </a:ext>
            </a:extLst>
          </p:cNvPr>
          <p:cNvSpPr>
            <a:spLocks noGrp="1"/>
          </p:cNvSpPr>
          <p:nvPr>
            <p:ph type="dt" sz="half" idx="10"/>
          </p:nvPr>
        </p:nvSpPr>
        <p:spPr/>
        <p:txBody>
          <a:bodyPr/>
          <a:lstStyle>
            <a:lvl1pPr>
              <a:defRPr/>
            </a:lvl1pPr>
          </a:lstStyle>
          <a:p>
            <a:pPr>
              <a:defRPr/>
            </a:pPr>
            <a:fld id="{A98312D4-A10E-4637-92B8-2560CFD41B4E}" type="datetimeFigureOut">
              <a:rPr lang="en-GB"/>
              <a:pPr>
                <a:defRPr/>
              </a:pPr>
              <a:t>19/05/2025</a:t>
            </a:fld>
            <a:endParaRPr lang="en-GB"/>
          </a:p>
        </p:txBody>
      </p:sp>
      <p:sp>
        <p:nvSpPr>
          <p:cNvPr id="7" name="Footer Placeholder 5">
            <a:extLst>
              <a:ext uri="{FF2B5EF4-FFF2-40B4-BE49-F238E27FC236}">
                <a16:creationId xmlns:a16="http://schemas.microsoft.com/office/drawing/2014/main" id="{B295E6D9-6B61-4A2C-AF7B-1F939A52CB2A}"/>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FE34BC1C-E6C4-416E-8637-4DBA92E79661}"/>
              </a:ext>
            </a:extLst>
          </p:cNvPr>
          <p:cNvSpPr>
            <a:spLocks noGrp="1"/>
          </p:cNvSpPr>
          <p:nvPr>
            <p:ph type="sldNum" sz="quarter" idx="12"/>
          </p:nvPr>
        </p:nvSpPr>
        <p:spPr/>
        <p:txBody>
          <a:bodyPr/>
          <a:lstStyle>
            <a:lvl1pPr>
              <a:defRPr/>
            </a:lvl1pPr>
          </a:lstStyle>
          <a:p>
            <a:pPr>
              <a:defRPr/>
            </a:pPr>
            <a:fld id="{CA6067DF-8B2D-4BE0-B812-5CBB4CE53974}" type="slidenum">
              <a:rPr lang="en-GB" altLang="en-US"/>
              <a:pPr>
                <a:defRPr/>
              </a:pPr>
              <a:t>‹#›</a:t>
            </a:fld>
            <a:endParaRPr lang="en-GB" altLang="en-US"/>
          </a:p>
        </p:txBody>
      </p:sp>
    </p:spTree>
    <p:extLst>
      <p:ext uri="{BB962C8B-B14F-4D97-AF65-F5344CB8AC3E}">
        <p14:creationId xmlns:p14="http://schemas.microsoft.com/office/powerpoint/2010/main" val="3953996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850752F-A88C-4E65-8536-E43BF82961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C5B9382-6C15-4E92-AE18-4048C9548215}"/>
              </a:ext>
            </a:extLst>
          </p:cNvPr>
          <p:cNvSpPr>
            <a:spLocks noGrp="1"/>
          </p:cNvSpPr>
          <p:nvPr>
            <p:ph type="dt" sz="half" idx="10"/>
          </p:nvPr>
        </p:nvSpPr>
        <p:spPr/>
        <p:txBody>
          <a:bodyPr/>
          <a:lstStyle>
            <a:lvl1pPr>
              <a:defRPr/>
            </a:lvl1pPr>
          </a:lstStyle>
          <a:p>
            <a:pPr>
              <a:defRPr/>
            </a:pPr>
            <a:fld id="{A7B3E0D3-0FEB-4B6E-BD23-948FB365C28A}" type="datetimeFigureOut">
              <a:rPr lang="en-GB"/>
              <a:pPr>
                <a:defRPr/>
              </a:pPr>
              <a:t>19/05/2025</a:t>
            </a:fld>
            <a:endParaRPr lang="en-GB"/>
          </a:p>
        </p:txBody>
      </p:sp>
      <p:sp>
        <p:nvSpPr>
          <p:cNvPr id="6" name="Footer Placeholder 4">
            <a:extLst>
              <a:ext uri="{FF2B5EF4-FFF2-40B4-BE49-F238E27FC236}">
                <a16:creationId xmlns:a16="http://schemas.microsoft.com/office/drawing/2014/main" id="{F0430CFD-5398-4CAF-88A7-D4A0F650673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94A1AD1-1250-4282-BB00-7E96CDCB06C5}"/>
              </a:ext>
            </a:extLst>
          </p:cNvPr>
          <p:cNvSpPr>
            <a:spLocks noGrp="1"/>
          </p:cNvSpPr>
          <p:nvPr>
            <p:ph type="sldNum" sz="quarter" idx="12"/>
          </p:nvPr>
        </p:nvSpPr>
        <p:spPr/>
        <p:txBody>
          <a:bodyPr/>
          <a:lstStyle>
            <a:lvl1pPr>
              <a:defRPr/>
            </a:lvl1pPr>
          </a:lstStyle>
          <a:p>
            <a:pPr>
              <a:defRPr/>
            </a:pPr>
            <a:fld id="{90AD4DC9-7012-469C-B5F6-E95AEA084EC7}" type="slidenum">
              <a:rPr lang="en-GB" altLang="en-US"/>
              <a:pPr>
                <a:defRPr/>
              </a:pPr>
              <a:t>‹#›</a:t>
            </a:fld>
            <a:endParaRPr lang="en-GB" altLang="en-US"/>
          </a:p>
        </p:txBody>
      </p:sp>
    </p:spTree>
    <p:extLst>
      <p:ext uri="{BB962C8B-B14F-4D97-AF65-F5344CB8AC3E}">
        <p14:creationId xmlns:p14="http://schemas.microsoft.com/office/powerpoint/2010/main" val="6613613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C3D213E-F578-4DDF-B41B-6B4EB523C1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335933" cy="689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A6D2F1AC-F8BD-4D62-9C5F-993EADD9F71A}"/>
              </a:ext>
            </a:extLst>
          </p:cNvPr>
          <p:cNvSpPr>
            <a:spLocks noGrp="1"/>
          </p:cNvSpPr>
          <p:nvPr>
            <p:ph type="dt" sz="half" idx="10"/>
          </p:nvPr>
        </p:nvSpPr>
        <p:spPr/>
        <p:txBody>
          <a:bodyPr/>
          <a:lstStyle>
            <a:lvl1pPr>
              <a:defRPr/>
            </a:lvl1pPr>
          </a:lstStyle>
          <a:p>
            <a:pPr>
              <a:defRPr/>
            </a:pPr>
            <a:fld id="{B2A3D6CC-D0E9-4848-9486-CB01B292D174}" type="datetimeFigureOut">
              <a:rPr lang="en-GB"/>
              <a:pPr>
                <a:defRPr/>
              </a:pPr>
              <a:t>19/05/2025</a:t>
            </a:fld>
            <a:endParaRPr lang="en-GB"/>
          </a:p>
        </p:txBody>
      </p:sp>
      <p:sp>
        <p:nvSpPr>
          <p:cNvPr id="6" name="Footer Placeholder 4">
            <a:extLst>
              <a:ext uri="{FF2B5EF4-FFF2-40B4-BE49-F238E27FC236}">
                <a16:creationId xmlns:a16="http://schemas.microsoft.com/office/drawing/2014/main" id="{8E60BF77-B56B-484E-9F36-CC7634334B9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9BF397D-6053-4CC2-A285-DD9CFB6D87C6}"/>
              </a:ext>
            </a:extLst>
          </p:cNvPr>
          <p:cNvSpPr>
            <a:spLocks noGrp="1"/>
          </p:cNvSpPr>
          <p:nvPr>
            <p:ph type="sldNum" sz="quarter" idx="12"/>
          </p:nvPr>
        </p:nvSpPr>
        <p:spPr/>
        <p:txBody>
          <a:bodyPr/>
          <a:lstStyle>
            <a:lvl1pPr>
              <a:defRPr/>
            </a:lvl1pPr>
          </a:lstStyle>
          <a:p>
            <a:pPr>
              <a:defRPr/>
            </a:pPr>
            <a:fld id="{1D8B361E-0853-451F-B2ED-D2954C1CD032}" type="slidenum">
              <a:rPr lang="en-GB" altLang="en-US"/>
              <a:pPr>
                <a:defRPr/>
              </a:pPr>
              <a:t>‹#›</a:t>
            </a:fld>
            <a:endParaRPr lang="en-GB" altLang="en-US"/>
          </a:p>
        </p:txBody>
      </p:sp>
    </p:spTree>
    <p:extLst>
      <p:ext uri="{BB962C8B-B14F-4D97-AF65-F5344CB8AC3E}">
        <p14:creationId xmlns:p14="http://schemas.microsoft.com/office/powerpoint/2010/main" val="11297319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9E70DB9-3D17-43D8-9240-1CDEF2A328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47638"/>
            <a:ext cx="12537017"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18"/>
          <p:cNvSpPr>
            <a:spLocks noGrp="1"/>
          </p:cNvSpPr>
          <p:nvPr>
            <p:ph sz="quarter" idx="10"/>
          </p:nvPr>
        </p:nvSpPr>
        <p:spPr>
          <a:xfrm>
            <a:off x="808567" y="434976"/>
            <a:ext cx="10718800" cy="941152"/>
          </a:xfrm>
        </p:spPr>
        <p:txBody>
          <a:bodyPr>
            <a:normAutofit/>
          </a:bodyPr>
          <a:lstStyle>
            <a:lvl1pPr marL="0" indent="0">
              <a:buFontTx/>
              <a:buNone/>
              <a:defRPr sz="3000" b="1" i="0" baseline="0">
                <a:solidFill>
                  <a:srgbClr val="414140"/>
                </a:solidFill>
                <a:latin typeface="Arial" panose="020B0604020202020204" pitchFamily="34" charset="0"/>
              </a:defRPr>
            </a:lvl1pPr>
            <a:lvl2pPr marL="457200" indent="0">
              <a:buFontTx/>
              <a:buNone/>
              <a:defRPr sz="1600" b="1" i="0" baseline="0">
                <a:latin typeface="Arial" panose="020B0604020202020204" pitchFamily="34" charset="0"/>
              </a:defRPr>
            </a:lvl2pPr>
            <a:lvl3pPr marL="914400" indent="0">
              <a:buFontTx/>
              <a:buNone/>
              <a:defRPr sz="1600" b="1" i="0" baseline="0">
                <a:latin typeface="Arial" panose="020B0604020202020204" pitchFamily="34" charset="0"/>
              </a:defRPr>
            </a:lvl3pPr>
            <a:lvl4pPr marL="1371600" indent="0">
              <a:buFontTx/>
              <a:buNone/>
              <a:defRPr sz="1600" b="1" i="0" baseline="0">
                <a:latin typeface="Arial" panose="020B0604020202020204" pitchFamily="34" charset="0"/>
              </a:defRPr>
            </a:lvl4pPr>
            <a:lvl5pPr marL="1828800" indent="0">
              <a:buFontTx/>
              <a:buNone/>
              <a:defRPr sz="1600" b="1" i="0" baseline="0">
                <a:latin typeface="Arial" panose="020B0604020202020204" pitchFamily="34" charset="0"/>
              </a:defRPr>
            </a:lvl5pPr>
          </a:lstStyle>
          <a:p>
            <a:pPr lvl="0"/>
            <a:r>
              <a:rPr lang="en-US"/>
              <a:t>Edit Master text styles</a:t>
            </a:r>
          </a:p>
        </p:txBody>
      </p:sp>
      <p:sp>
        <p:nvSpPr>
          <p:cNvPr id="20" name="Content Placeholder 18"/>
          <p:cNvSpPr>
            <a:spLocks noGrp="1"/>
          </p:cNvSpPr>
          <p:nvPr>
            <p:ph sz="quarter" idx="11"/>
          </p:nvPr>
        </p:nvSpPr>
        <p:spPr>
          <a:xfrm>
            <a:off x="806296" y="1521361"/>
            <a:ext cx="10718800" cy="4164215"/>
          </a:xfrm>
          <a:noFill/>
        </p:spPr>
        <p:txBody>
          <a:bodyPr>
            <a:normAutofit/>
          </a:bodyPr>
          <a:lstStyle>
            <a:lvl1pPr marL="0" indent="0">
              <a:buFontTx/>
              <a:buNone/>
              <a:defRPr sz="1600" b="0" i="0" baseline="0">
                <a:solidFill>
                  <a:srgbClr val="414140"/>
                </a:solidFill>
                <a:latin typeface="Arial" panose="020B0604020202020204" pitchFamily="34" charset="0"/>
              </a:defRPr>
            </a:lvl1pPr>
            <a:lvl2pPr marL="457200" indent="0">
              <a:buFontTx/>
              <a:buNone/>
              <a:defRPr sz="1600" b="1" i="0" baseline="0">
                <a:latin typeface="Arial" panose="020B0604020202020204" pitchFamily="34" charset="0"/>
              </a:defRPr>
            </a:lvl2pPr>
            <a:lvl3pPr marL="914400" indent="0">
              <a:buFontTx/>
              <a:buNone/>
              <a:defRPr sz="1600" b="1" i="0" baseline="0">
                <a:latin typeface="Arial" panose="020B0604020202020204" pitchFamily="34" charset="0"/>
              </a:defRPr>
            </a:lvl3pPr>
            <a:lvl4pPr marL="1371600" indent="0">
              <a:buFontTx/>
              <a:buNone/>
              <a:defRPr sz="1600" b="1" i="0" baseline="0">
                <a:latin typeface="Arial" panose="020B0604020202020204" pitchFamily="34" charset="0"/>
              </a:defRPr>
            </a:lvl4pPr>
            <a:lvl5pPr marL="1828800" indent="0">
              <a:buFontTx/>
              <a:buNone/>
              <a:defRPr sz="1600" b="1" i="0" baseline="0">
                <a:latin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3963502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0_Title Only">
    <p:bg>
      <p:bgPr>
        <a:solidFill>
          <a:schemeClr val="bg2"/>
        </a:solidFill>
        <a:effectLst/>
      </p:bgPr>
    </p:bg>
    <p:spTree>
      <p:nvGrpSpPr>
        <p:cNvPr id="1" name=""/>
        <p:cNvGrpSpPr/>
        <p:nvPr/>
      </p:nvGrpSpPr>
      <p:grpSpPr>
        <a:xfrm>
          <a:off x="0" y="0"/>
          <a:ext cx="0" cy="0"/>
          <a:chOff x="0" y="0"/>
          <a:chExt cx="0" cy="0"/>
        </a:xfrm>
      </p:grpSpPr>
      <p:pic>
        <p:nvPicPr>
          <p:cNvPr id="3" name="Picture 6" descr="DottedLine.psd">
            <a:extLst>
              <a:ext uri="{FF2B5EF4-FFF2-40B4-BE49-F238E27FC236}">
                <a16:creationId xmlns:a16="http://schemas.microsoft.com/office/drawing/2014/main" id="{F6EB450F-1B8E-44BF-8F91-72514A77E7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3267" y="812800"/>
            <a:ext cx="11533717"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72126" y="1124745"/>
            <a:ext cx="11488505" cy="5544616"/>
          </a:xfrm>
          <a:prstGeom prst="rect">
            <a:avLst/>
          </a:prstGeom>
        </p:spPr>
        <p:txBody>
          <a:bodyPr/>
          <a:lstStyle>
            <a:lvl1pPr algn="l">
              <a:lnSpc>
                <a:spcPts val="5000"/>
              </a:lnSpc>
              <a:defRPr sz="5000" b="1" i="0" spc="-180">
                <a:solidFill>
                  <a:srgbClr val="F2A6C8"/>
                </a:solidFill>
                <a:latin typeface="Verdana"/>
                <a:cs typeface="Verdana"/>
              </a:defRPr>
            </a:lvl1pPr>
          </a:lstStyle>
          <a:p>
            <a:r>
              <a:rPr lang="en-US"/>
              <a:t>Click to edit Master title style</a:t>
            </a:r>
          </a:p>
        </p:txBody>
      </p:sp>
    </p:spTree>
    <p:extLst>
      <p:ext uri="{BB962C8B-B14F-4D97-AF65-F5344CB8AC3E}">
        <p14:creationId xmlns:p14="http://schemas.microsoft.com/office/powerpoint/2010/main" val="32484839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1_Title Only">
    <p:bg>
      <p:bgPr>
        <a:solidFill>
          <a:schemeClr val="bg2"/>
        </a:solidFill>
        <a:effectLst/>
      </p:bgPr>
    </p:bg>
    <p:spTree>
      <p:nvGrpSpPr>
        <p:cNvPr id="1" name=""/>
        <p:cNvGrpSpPr/>
        <p:nvPr/>
      </p:nvGrpSpPr>
      <p:grpSpPr>
        <a:xfrm>
          <a:off x="0" y="0"/>
          <a:ext cx="0" cy="0"/>
          <a:chOff x="0" y="0"/>
          <a:chExt cx="0" cy="0"/>
        </a:xfrm>
      </p:grpSpPr>
      <p:pic>
        <p:nvPicPr>
          <p:cNvPr id="3" name="Picture 6" descr="DottedLine.psd">
            <a:extLst>
              <a:ext uri="{FF2B5EF4-FFF2-40B4-BE49-F238E27FC236}">
                <a16:creationId xmlns:a16="http://schemas.microsoft.com/office/drawing/2014/main" id="{EFC47A8A-27E4-4311-9F6D-885C4D5C54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3267" y="812800"/>
            <a:ext cx="11533717"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72126" y="1124745"/>
            <a:ext cx="11488505" cy="5544616"/>
          </a:xfrm>
          <a:prstGeom prst="rect">
            <a:avLst/>
          </a:prstGeom>
        </p:spPr>
        <p:txBody>
          <a:bodyPr/>
          <a:lstStyle>
            <a:lvl1pPr algn="l">
              <a:lnSpc>
                <a:spcPts val="5000"/>
              </a:lnSpc>
              <a:defRPr sz="5000" b="1" i="0" spc="-180">
                <a:solidFill>
                  <a:srgbClr val="F2A6C8"/>
                </a:solidFill>
                <a:latin typeface="Verdana"/>
                <a:cs typeface="Verdana"/>
              </a:defRPr>
            </a:lvl1pPr>
          </a:lstStyle>
          <a:p>
            <a:r>
              <a:rPr lang="en-US"/>
              <a:t>Click to edit Master title style</a:t>
            </a:r>
          </a:p>
        </p:txBody>
      </p:sp>
    </p:spTree>
    <p:extLst>
      <p:ext uri="{BB962C8B-B14F-4D97-AF65-F5344CB8AC3E}">
        <p14:creationId xmlns:p14="http://schemas.microsoft.com/office/powerpoint/2010/main" val="156969111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A8D1-6505-46F6-A29B-ACBEF1621692}"/>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EB1969-8D30-4C30-913B-168485BA9A99}"/>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10B3BF5-F4FC-4656-85FA-73A35977856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6B9D58-9990-4D7A-9B26-959951833E6A}"/>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749BE-5808-4B01-81DE-4BF941112065}"/>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342BE4-0466-4F43-BF3E-83967A5799E5}"/>
              </a:ext>
            </a:extLst>
          </p:cNvPr>
          <p:cNvSpPr>
            <a:spLocks noGrp="1"/>
          </p:cNvSpPr>
          <p:nvPr>
            <p:ph type="dt" sz="half" idx="10"/>
          </p:nvPr>
        </p:nvSpPr>
        <p:spPr/>
        <p:txBody>
          <a:bodyPr/>
          <a:lstStyle/>
          <a:p>
            <a:fld id="{89699315-DCD3-46D6-B552-A5ED24C3E7A7}" type="datetimeFigureOut">
              <a:rPr lang="en-GB" smtClean="0"/>
              <a:t>19/05/2025</a:t>
            </a:fld>
            <a:endParaRPr lang="en-GB"/>
          </a:p>
        </p:txBody>
      </p:sp>
      <p:sp>
        <p:nvSpPr>
          <p:cNvPr id="8" name="Footer Placeholder 7">
            <a:extLst>
              <a:ext uri="{FF2B5EF4-FFF2-40B4-BE49-F238E27FC236}">
                <a16:creationId xmlns:a16="http://schemas.microsoft.com/office/drawing/2014/main" id="{2F096002-5B14-4D84-BAA0-22C075DB02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9E6629-04FE-43F7-BE95-9EB58371C647}"/>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352181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5A1C-55C2-41DA-9E45-E6620044E5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DBB2A8-4A33-4681-ACDA-58C7F9459C6C}"/>
              </a:ext>
            </a:extLst>
          </p:cNvPr>
          <p:cNvSpPr>
            <a:spLocks noGrp="1"/>
          </p:cNvSpPr>
          <p:nvPr>
            <p:ph type="dt" sz="half" idx="10"/>
          </p:nvPr>
        </p:nvSpPr>
        <p:spPr/>
        <p:txBody>
          <a:bodyPr/>
          <a:lstStyle/>
          <a:p>
            <a:fld id="{89699315-DCD3-46D6-B552-A5ED24C3E7A7}" type="datetimeFigureOut">
              <a:rPr lang="en-GB" smtClean="0"/>
              <a:t>19/05/2025</a:t>
            </a:fld>
            <a:endParaRPr lang="en-GB"/>
          </a:p>
        </p:txBody>
      </p:sp>
      <p:sp>
        <p:nvSpPr>
          <p:cNvPr id="4" name="Footer Placeholder 3">
            <a:extLst>
              <a:ext uri="{FF2B5EF4-FFF2-40B4-BE49-F238E27FC236}">
                <a16:creationId xmlns:a16="http://schemas.microsoft.com/office/drawing/2014/main" id="{A5970A98-90F6-46D7-8994-964FBF150BB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FA89C6-7DAE-4176-9CD6-03A79277F80C}"/>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164436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5C8EB9-6F0A-4CD1-85FD-050952A8AC58}"/>
              </a:ext>
            </a:extLst>
          </p:cNvPr>
          <p:cNvSpPr>
            <a:spLocks noGrp="1"/>
          </p:cNvSpPr>
          <p:nvPr>
            <p:ph type="dt" sz="half" idx="10"/>
          </p:nvPr>
        </p:nvSpPr>
        <p:spPr/>
        <p:txBody>
          <a:bodyPr/>
          <a:lstStyle/>
          <a:p>
            <a:fld id="{89699315-DCD3-46D6-B552-A5ED24C3E7A7}" type="datetimeFigureOut">
              <a:rPr lang="en-GB" smtClean="0"/>
              <a:t>19/05/2025</a:t>
            </a:fld>
            <a:endParaRPr lang="en-GB"/>
          </a:p>
        </p:txBody>
      </p:sp>
      <p:sp>
        <p:nvSpPr>
          <p:cNvPr id="3" name="Footer Placeholder 2">
            <a:extLst>
              <a:ext uri="{FF2B5EF4-FFF2-40B4-BE49-F238E27FC236}">
                <a16:creationId xmlns:a16="http://schemas.microsoft.com/office/drawing/2014/main" id="{E8297AF3-324F-47CB-9322-B450753CE10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4F27C1-7A38-47A0-B615-09F2F1917227}"/>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220670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1C06-319E-4E2A-84EE-5134B0CED1D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5EB00F-75B6-4EF5-B39E-B710262E366E}"/>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2BF049B-6B58-4B3E-AA84-177173B110F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219C03C-DA3E-4AC3-AF5B-B5CACE495D38}"/>
              </a:ext>
            </a:extLst>
          </p:cNvPr>
          <p:cNvSpPr>
            <a:spLocks noGrp="1"/>
          </p:cNvSpPr>
          <p:nvPr>
            <p:ph type="dt" sz="half" idx="10"/>
          </p:nvPr>
        </p:nvSpPr>
        <p:spPr/>
        <p:txBody>
          <a:bodyPr/>
          <a:lstStyle/>
          <a:p>
            <a:fld id="{89699315-DCD3-46D6-B552-A5ED24C3E7A7}" type="datetimeFigureOut">
              <a:rPr lang="en-GB" smtClean="0"/>
              <a:t>19/05/2025</a:t>
            </a:fld>
            <a:endParaRPr lang="en-GB"/>
          </a:p>
        </p:txBody>
      </p:sp>
      <p:sp>
        <p:nvSpPr>
          <p:cNvPr id="6" name="Footer Placeholder 5">
            <a:extLst>
              <a:ext uri="{FF2B5EF4-FFF2-40B4-BE49-F238E27FC236}">
                <a16:creationId xmlns:a16="http://schemas.microsoft.com/office/drawing/2014/main" id="{FE59CBEA-7A62-4C55-9EAE-8A787BF2D1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7444F2-E304-4C19-B562-B050F03029F4}"/>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4176067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5734-2FB0-4CA3-8FEF-A4D897B74F4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200AAC-6D74-4269-972B-3997497CBE0F}"/>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E25F31C-4B3F-45F8-BA47-F8AEF2B3908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4D054C0-0387-43E6-8B35-386FEC2D51DB}"/>
              </a:ext>
            </a:extLst>
          </p:cNvPr>
          <p:cNvSpPr>
            <a:spLocks noGrp="1"/>
          </p:cNvSpPr>
          <p:nvPr>
            <p:ph type="dt" sz="half" idx="10"/>
          </p:nvPr>
        </p:nvSpPr>
        <p:spPr/>
        <p:txBody>
          <a:bodyPr/>
          <a:lstStyle/>
          <a:p>
            <a:fld id="{89699315-DCD3-46D6-B552-A5ED24C3E7A7}" type="datetimeFigureOut">
              <a:rPr lang="en-GB" smtClean="0"/>
              <a:t>19/05/2025</a:t>
            </a:fld>
            <a:endParaRPr lang="en-GB"/>
          </a:p>
        </p:txBody>
      </p:sp>
      <p:sp>
        <p:nvSpPr>
          <p:cNvPr id="6" name="Footer Placeholder 5">
            <a:extLst>
              <a:ext uri="{FF2B5EF4-FFF2-40B4-BE49-F238E27FC236}">
                <a16:creationId xmlns:a16="http://schemas.microsoft.com/office/drawing/2014/main" id="{AC3227D4-5DF7-4C97-B9F6-24E0103B34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CE7705-92DF-4BCD-9F96-5C6D70A7E095}"/>
              </a:ext>
            </a:extLst>
          </p:cNvPr>
          <p:cNvSpPr>
            <a:spLocks noGrp="1"/>
          </p:cNvSpPr>
          <p:nvPr>
            <p:ph type="sldNum" sz="quarter" idx="12"/>
          </p:nvPr>
        </p:nvSpPr>
        <p:spPr/>
        <p:txBody>
          <a:bodyPr/>
          <a:lstStyle/>
          <a:p>
            <a:fld id="{4007B797-1EC6-4DD6-B26E-A12D01279C1C}" type="slidenum">
              <a:rPr lang="en-GB" smtClean="0"/>
              <a:t>‹#›</a:t>
            </a:fld>
            <a:endParaRPr lang="en-GB"/>
          </a:p>
        </p:txBody>
      </p:sp>
    </p:spTree>
    <p:extLst>
      <p:ext uri="{BB962C8B-B14F-4D97-AF65-F5344CB8AC3E}">
        <p14:creationId xmlns:p14="http://schemas.microsoft.com/office/powerpoint/2010/main" val="160933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A30411-F6CD-4182-8CB9-3DE52C15FAC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6C5567-555B-4C53-89B6-9849FDD29E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58E1D5-C27F-486F-A6A4-59B486A7EC1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9699315-DCD3-46D6-B552-A5ED24C3E7A7}" type="datetimeFigureOut">
              <a:rPr lang="en-GB" smtClean="0"/>
              <a:t>19/05/2025</a:t>
            </a:fld>
            <a:endParaRPr lang="en-GB"/>
          </a:p>
        </p:txBody>
      </p:sp>
      <p:sp>
        <p:nvSpPr>
          <p:cNvPr id="5" name="Footer Placeholder 4">
            <a:extLst>
              <a:ext uri="{FF2B5EF4-FFF2-40B4-BE49-F238E27FC236}">
                <a16:creationId xmlns:a16="http://schemas.microsoft.com/office/drawing/2014/main" id="{55ED1A6B-3797-476D-B80E-535F30AB5D9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DFFE404-218B-4858-8F0E-05630F52909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07B797-1EC6-4DD6-B26E-A12D01279C1C}" type="slidenum">
              <a:rPr lang="en-GB" smtClean="0"/>
              <a:t>‹#›</a:t>
            </a:fld>
            <a:endParaRPr lang="en-GB"/>
          </a:p>
        </p:txBody>
      </p:sp>
    </p:spTree>
    <p:extLst>
      <p:ext uri="{BB962C8B-B14F-4D97-AF65-F5344CB8AC3E}">
        <p14:creationId xmlns:p14="http://schemas.microsoft.com/office/powerpoint/2010/main" val="2366392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32">
                <a:solidFill>
                  <a:schemeClr val="tx1">
                    <a:tint val="75000"/>
                  </a:schemeClr>
                </a:solidFill>
              </a:defRPr>
            </a:lvl1pPr>
          </a:lstStyle>
          <a:p>
            <a:fld id="{05C100A2-77B3-4943-BAC3-2CE51C7A2FB6}" type="datetimeFigureOut">
              <a:rPr lang="en-US" smtClean="0"/>
              <a:t>5/19/2025</a:t>
            </a:fld>
            <a:endParaRPr 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13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32">
                <a:solidFill>
                  <a:schemeClr val="tx1">
                    <a:tint val="75000"/>
                  </a:schemeClr>
                </a:solidFill>
              </a:defRPr>
            </a:lvl1pPr>
          </a:lstStyle>
          <a:p>
            <a:fld id="{B73E27E5-F9E9-CE43-A464-9AC40955A905}" type="slidenum">
              <a:rPr lang="en-US" smtClean="0"/>
              <a:t>‹#›</a:t>
            </a:fld>
            <a:endParaRPr lang="en-US"/>
          </a:p>
        </p:txBody>
      </p:sp>
    </p:spTree>
    <p:extLst>
      <p:ext uri="{BB962C8B-B14F-4D97-AF65-F5344CB8AC3E}">
        <p14:creationId xmlns:p14="http://schemas.microsoft.com/office/powerpoint/2010/main" val="4828663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62173" rtl="0" eaLnBrk="1" latinLnBrk="0" hangingPunct="1">
        <a:lnSpc>
          <a:spcPct val="90000"/>
        </a:lnSpc>
        <a:spcBef>
          <a:spcPct val="0"/>
        </a:spcBef>
        <a:buNone/>
        <a:defRPr sz="4149" kern="1200">
          <a:solidFill>
            <a:schemeClr val="tx1"/>
          </a:solidFill>
          <a:latin typeface="+mj-lt"/>
          <a:ea typeface="+mj-ea"/>
          <a:cs typeface="+mj-cs"/>
        </a:defRPr>
      </a:lvl1pPr>
    </p:titleStyle>
    <p:bodyStyle>
      <a:lvl1pPr marL="215543" indent="-215543" algn="l" defTabSz="862173" rtl="0" eaLnBrk="1" latinLnBrk="0" hangingPunct="1">
        <a:lnSpc>
          <a:spcPct val="90000"/>
        </a:lnSpc>
        <a:spcBef>
          <a:spcPts val="943"/>
        </a:spcBef>
        <a:buFont typeface="Arial" panose="020B0604020202020204" pitchFamily="34" charset="0"/>
        <a:buChar char="•"/>
        <a:defRPr sz="2640" kern="1200">
          <a:solidFill>
            <a:schemeClr val="tx1"/>
          </a:solidFill>
          <a:latin typeface="+mn-lt"/>
          <a:ea typeface="+mn-ea"/>
          <a:cs typeface="+mn-cs"/>
        </a:defRPr>
      </a:lvl1pPr>
      <a:lvl2pPr marL="646629" indent="-215543" algn="l" defTabSz="862173" rtl="0" eaLnBrk="1" latinLnBrk="0" hangingPunct="1">
        <a:lnSpc>
          <a:spcPct val="90000"/>
        </a:lnSpc>
        <a:spcBef>
          <a:spcPts val="472"/>
        </a:spcBef>
        <a:buFont typeface="Arial" panose="020B0604020202020204" pitchFamily="34" charset="0"/>
        <a:buChar char="•"/>
        <a:defRPr sz="2263" kern="1200">
          <a:solidFill>
            <a:schemeClr val="tx1"/>
          </a:solidFill>
          <a:latin typeface="+mn-lt"/>
          <a:ea typeface="+mn-ea"/>
          <a:cs typeface="+mn-cs"/>
        </a:defRPr>
      </a:lvl2pPr>
      <a:lvl3pPr marL="1077715" indent="-215543" algn="l" defTabSz="862173" rtl="0" eaLnBrk="1" latinLnBrk="0" hangingPunct="1">
        <a:lnSpc>
          <a:spcPct val="90000"/>
        </a:lnSpc>
        <a:spcBef>
          <a:spcPts val="472"/>
        </a:spcBef>
        <a:buFont typeface="Arial" panose="020B0604020202020204" pitchFamily="34" charset="0"/>
        <a:buChar char="•"/>
        <a:defRPr sz="1886" kern="1200">
          <a:solidFill>
            <a:schemeClr val="tx1"/>
          </a:solidFill>
          <a:latin typeface="+mn-lt"/>
          <a:ea typeface="+mn-ea"/>
          <a:cs typeface="+mn-cs"/>
        </a:defRPr>
      </a:lvl3pPr>
      <a:lvl4pPr marL="1508802" indent="-215543" algn="l" defTabSz="862173" rtl="0" eaLnBrk="1" latinLnBrk="0" hangingPunct="1">
        <a:lnSpc>
          <a:spcPct val="90000"/>
        </a:lnSpc>
        <a:spcBef>
          <a:spcPts val="472"/>
        </a:spcBef>
        <a:buFont typeface="Arial" panose="020B0604020202020204" pitchFamily="34" charset="0"/>
        <a:buChar char="•"/>
        <a:defRPr sz="1697" kern="1200">
          <a:solidFill>
            <a:schemeClr val="tx1"/>
          </a:solidFill>
          <a:latin typeface="+mn-lt"/>
          <a:ea typeface="+mn-ea"/>
          <a:cs typeface="+mn-cs"/>
        </a:defRPr>
      </a:lvl4pPr>
      <a:lvl5pPr marL="1939888" indent="-215543" algn="l" defTabSz="862173" rtl="0" eaLnBrk="1" latinLnBrk="0" hangingPunct="1">
        <a:lnSpc>
          <a:spcPct val="90000"/>
        </a:lnSpc>
        <a:spcBef>
          <a:spcPts val="472"/>
        </a:spcBef>
        <a:buFont typeface="Arial" panose="020B0604020202020204" pitchFamily="34" charset="0"/>
        <a:buChar char="•"/>
        <a:defRPr sz="1697" kern="1200">
          <a:solidFill>
            <a:schemeClr val="tx1"/>
          </a:solidFill>
          <a:latin typeface="+mn-lt"/>
          <a:ea typeface="+mn-ea"/>
          <a:cs typeface="+mn-cs"/>
        </a:defRPr>
      </a:lvl5pPr>
      <a:lvl6pPr marL="2370974" indent="-215543" algn="l" defTabSz="862173" rtl="0" eaLnBrk="1" latinLnBrk="0" hangingPunct="1">
        <a:lnSpc>
          <a:spcPct val="90000"/>
        </a:lnSpc>
        <a:spcBef>
          <a:spcPts val="472"/>
        </a:spcBef>
        <a:buFont typeface="Arial" panose="020B0604020202020204" pitchFamily="34" charset="0"/>
        <a:buChar char="•"/>
        <a:defRPr sz="1697" kern="1200">
          <a:solidFill>
            <a:schemeClr val="tx1"/>
          </a:solidFill>
          <a:latin typeface="+mn-lt"/>
          <a:ea typeface="+mn-ea"/>
          <a:cs typeface="+mn-cs"/>
        </a:defRPr>
      </a:lvl6pPr>
      <a:lvl7pPr marL="2802060" indent="-215543" algn="l" defTabSz="862173" rtl="0" eaLnBrk="1" latinLnBrk="0" hangingPunct="1">
        <a:lnSpc>
          <a:spcPct val="90000"/>
        </a:lnSpc>
        <a:spcBef>
          <a:spcPts val="472"/>
        </a:spcBef>
        <a:buFont typeface="Arial" panose="020B0604020202020204" pitchFamily="34" charset="0"/>
        <a:buChar char="•"/>
        <a:defRPr sz="1697" kern="1200">
          <a:solidFill>
            <a:schemeClr val="tx1"/>
          </a:solidFill>
          <a:latin typeface="+mn-lt"/>
          <a:ea typeface="+mn-ea"/>
          <a:cs typeface="+mn-cs"/>
        </a:defRPr>
      </a:lvl7pPr>
      <a:lvl8pPr marL="3233146" indent="-215543" algn="l" defTabSz="862173" rtl="0" eaLnBrk="1" latinLnBrk="0" hangingPunct="1">
        <a:lnSpc>
          <a:spcPct val="90000"/>
        </a:lnSpc>
        <a:spcBef>
          <a:spcPts val="472"/>
        </a:spcBef>
        <a:buFont typeface="Arial" panose="020B0604020202020204" pitchFamily="34" charset="0"/>
        <a:buChar char="•"/>
        <a:defRPr sz="1697" kern="1200">
          <a:solidFill>
            <a:schemeClr val="tx1"/>
          </a:solidFill>
          <a:latin typeface="+mn-lt"/>
          <a:ea typeface="+mn-ea"/>
          <a:cs typeface="+mn-cs"/>
        </a:defRPr>
      </a:lvl8pPr>
      <a:lvl9pPr marL="3664233" indent="-215543" algn="l" defTabSz="862173" rtl="0" eaLnBrk="1" latinLnBrk="0" hangingPunct="1">
        <a:lnSpc>
          <a:spcPct val="90000"/>
        </a:lnSpc>
        <a:spcBef>
          <a:spcPts val="472"/>
        </a:spcBef>
        <a:buFont typeface="Arial" panose="020B0604020202020204" pitchFamily="34" charset="0"/>
        <a:buChar char="•"/>
        <a:defRPr sz="1697" kern="1200">
          <a:solidFill>
            <a:schemeClr val="tx1"/>
          </a:solidFill>
          <a:latin typeface="+mn-lt"/>
          <a:ea typeface="+mn-ea"/>
          <a:cs typeface="+mn-cs"/>
        </a:defRPr>
      </a:lvl9pPr>
    </p:bodyStyle>
    <p:otherStyle>
      <a:defPPr>
        <a:defRPr lang="en-US"/>
      </a:defPPr>
      <a:lvl1pPr marL="0" algn="l" defTabSz="862173" rtl="0" eaLnBrk="1" latinLnBrk="0" hangingPunct="1">
        <a:defRPr sz="1697" kern="1200">
          <a:solidFill>
            <a:schemeClr val="tx1"/>
          </a:solidFill>
          <a:latin typeface="+mn-lt"/>
          <a:ea typeface="+mn-ea"/>
          <a:cs typeface="+mn-cs"/>
        </a:defRPr>
      </a:lvl1pPr>
      <a:lvl2pPr marL="431086" algn="l" defTabSz="862173" rtl="0" eaLnBrk="1" latinLnBrk="0" hangingPunct="1">
        <a:defRPr sz="1697" kern="1200">
          <a:solidFill>
            <a:schemeClr val="tx1"/>
          </a:solidFill>
          <a:latin typeface="+mn-lt"/>
          <a:ea typeface="+mn-ea"/>
          <a:cs typeface="+mn-cs"/>
        </a:defRPr>
      </a:lvl2pPr>
      <a:lvl3pPr marL="862173" algn="l" defTabSz="862173" rtl="0" eaLnBrk="1" latinLnBrk="0" hangingPunct="1">
        <a:defRPr sz="1697" kern="1200">
          <a:solidFill>
            <a:schemeClr val="tx1"/>
          </a:solidFill>
          <a:latin typeface="+mn-lt"/>
          <a:ea typeface="+mn-ea"/>
          <a:cs typeface="+mn-cs"/>
        </a:defRPr>
      </a:lvl3pPr>
      <a:lvl4pPr marL="1293258" algn="l" defTabSz="862173" rtl="0" eaLnBrk="1" latinLnBrk="0" hangingPunct="1">
        <a:defRPr sz="1697" kern="1200">
          <a:solidFill>
            <a:schemeClr val="tx1"/>
          </a:solidFill>
          <a:latin typeface="+mn-lt"/>
          <a:ea typeface="+mn-ea"/>
          <a:cs typeface="+mn-cs"/>
        </a:defRPr>
      </a:lvl4pPr>
      <a:lvl5pPr marL="1724345" algn="l" defTabSz="862173" rtl="0" eaLnBrk="1" latinLnBrk="0" hangingPunct="1">
        <a:defRPr sz="1697" kern="1200">
          <a:solidFill>
            <a:schemeClr val="tx1"/>
          </a:solidFill>
          <a:latin typeface="+mn-lt"/>
          <a:ea typeface="+mn-ea"/>
          <a:cs typeface="+mn-cs"/>
        </a:defRPr>
      </a:lvl5pPr>
      <a:lvl6pPr marL="2155431" algn="l" defTabSz="862173" rtl="0" eaLnBrk="1" latinLnBrk="0" hangingPunct="1">
        <a:defRPr sz="1697" kern="1200">
          <a:solidFill>
            <a:schemeClr val="tx1"/>
          </a:solidFill>
          <a:latin typeface="+mn-lt"/>
          <a:ea typeface="+mn-ea"/>
          <a:cs typeface="+mn-cs"/>
        </a:defRPr>
      </a:lvl6pPr>
      <a:lvl7pPr marL="2586517" algn="l" defTabSz="862173" rtl="0" eaLnBrk="1" latinLnBrk="0" hangingPunct="1">
        <a:defRPr sz="1697" kern="1200">
          <a:solidFill>
            <a:schemeClr val="tx1"/>
          </a:solidFill>
          <a:latin typeface="+mn-lt"/>
          <a:ea typeface="+mn-ea"/>
          <a:cs typeface="+mn-cs"/>
        </a:defRPr>
      </a:lvl7pPr>
      <a:lvl8pPr marL="3017604" algn="l" defTabSz="862173" rtl="0" eaLnBrk="1" latinLnBrk="0" hangingPunct="1">
        <a:defRPr sz="1697" kern="1200">
          <a:solidFill>
            <a:schemeClr val="tx1"/>
          </a:solidFill>
          <a:latin typeface="+mn-lt"/>
          <a:ea typeface="+mn-ea"/>
          <a:cs typeface="+mn-cs"/>
        </a:defRPr>
      </a:lvl8pPr>
      <a:lvl9pPr marL="3448689" algn="l" defTabSz="862173" rtl="0" eaLnBrk="1" latinLnBrk="0" hangingPunct="1">
        <a:defRPr sz="169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065131-FB03-CB48-AC74-9101F4F1EB74}"/>
              </a:ext>
            </a:extLst>
          </p:cNvPr>
          <p:cNvPicPr>
            <a:picLocks noChangeAspect="1"/>
          </p:cNvPicPr>
          <p:nvPr userDrawn="1"/>
        </p:nvPicPr>
        <p:blipFill>
          <a:blip r:embed="rId16"/>
          <a:srcRect/>
          <a:stretch/>
        </p:blipFill>
        <p:spPr>
          <a:xfrm>
            <a:off x="0" y="0"/>
            <a:ext cx="12192000" cy="6858000"/>
          </a:xfrm>
          <a:prstGeom prst="rect">
            <a:avLst/>
          </a:prstGeom>
        </p:spPr>
      </p:pic>
      <p:sp>
        <p:nvSpPr>
          <p:cNvPr id="2" name="Title Placeholder 1"/>
          <p:cNvSpPr>
            <a:spLocks noGrp="1"/>
          </p:cNvSpPr>
          <p:nvPr>
            <p:ph type="title"/>
          </p:nvPr>
        </p:nvSpPr>
        <p:spPr>
          <a:xfrm>
            <a:off x="838200" y="1178614"/>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2683565"/>
            <a:ext cx="10515600" cy="349339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2000" b="1">
                <a:solidFill>
                  <a:schemeClr val="tx1">
                    <a:tint val="75000"/>
                  </a:schemeClr>
                </a:solidFill>
              </a:defRPr>
            </a:lvl1pPr>
          </a:lstStyle>
          <a:p>
            <a:fld id="{D4E53CE5-F605-EF47-AC07-5BCA96F31111}" type="slidenum">
              <a:rPr lang="en-US" smtClean="0"/>
              <a:pPr/>
              <a:t>‹#›</a:t>
            </a:fld>
            <a:endParaRPr lang="en-US"/>
          </a:p>
        </p:txBody>
      </p:sp>
    </p:spTree>
    <p:extLst>
      <p:ext uri="{BB962C8B-B14F-4D97-AF65-F5344CB8AC3E}">
        <p14:creationId xmlns:p14="http://schemas.microsoft.com/office/powerpoint/2010/main" val="13684957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B968839-FB9B-4A01-A2B5-AA9FC335411A}"/>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C4C36BDD-23F6-4EBB-A375-B961478523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A51FEF81-51DC-4B69-90B5-E74FA924E94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ea typeface="+mn-ea"/>
                <a:cs typeface="+mn-cs"/>
              </a:defRPr>
            </a:lvl1pPr>
          </a:lstStyle>
          <a:p>
            <a:pPr>
              <a:defRPr/>
            </a:pPr>
            <a:fld id="{418F2EA9-195A-4F30-BC29-EEEB306D6159}" type="datetimeFigureOut">
              <a:rPr lang="en-GB"/>
              <a:pPr>
                <a:defRPr/>
              </a:pPr>
              <a:t>19/05/2025</a:t>
            </a:fld>
            <a:endParaRPr lang="en-GB"/>
          </a:p>
        </p:txBody>
      </p:sp>
      <p:sp>
        <p:nvSpPr>
          <p:cNvPr id="5" name="Footer Placeholder 4">
            <a:extLst>
              <a:ext uri="{FF2B5EF4-FFF2-40B4-BE49-F238E27FC236}">
                <a16:creationId xmlns:a16="http://schemas.microsoft.com/office/drawing/2014/main" id="{D32BBF3B-64AB-40AF-827A-E3FBC736B65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3E36ACDE-8D74-4938-BE60-9AA76119B583}"/>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ADF95F4-C919-4647-A6FD-54368B2185C2}" type="slidenum">
              <a:rPr lang="en-GB" altLang="en-US"/>
              <a:pPr>
                <a:defRPr/>
              </a:pPr>
              <a:t>‹#›</a:t>
            </a:fld>
            <a:endParaRPr lang="en-GB" altLang="en-US"/>
          </a:p>
        </p:txBody>
      </p:sp>
    </p:spTree>
    <p:extLst>
      <p:ext uri="{BB962C8B-B14F-4D97-AF65-F5344CB8AC3E}">
        <p14:creationId xmlns:p14="http://schemas.microsoft.com/office/powerpoint/2010/main" val="13920402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v.uk/guidance/meeting-digital-and-technology-standards-in-schools-and-colleges/filtering-and-monitoring-standards-for-schools-and-college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www.educateagainsthate.com/category/school-leaders/" TargetMode="External"/><Relationship Id="rId5" Type="http://schemas.openxmlformats.org/officeDocument/2006/relationships/hyperlink" Target="https://www.gov.uk/government/publications/the-prevent-duty-safeguarding-learners-vulnerable-to-radicalisation" TargetMode="External"/><Relationship Id="rId4" Type="http://schemas.openxmlformats.org/officeDocument/2006/relationships/hyperlink" Target="https://www.gov.uk/government/publications/prevent-duty-guidance/prevent-duty-guidance-for-england-and-wales-accessible#Education"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gov.uk/government/publications/keeping-children-safe-in-education--2" TargetMode="External"/><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educateagainsthate.com/define-extremism-terrorism-uk-2/"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prevent-duty-risk-assessment-template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gov.uk/guidance/meeting-digital-and-technology-standards-in-schools-and-colleges/filtering-and-monitoring-standards-for-schools-and-colleg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support-people-vulnerable-to-radicalisation.service.gov.uk/portal#referrals-course" TargetMode="External"/><Relationship Id="rId7" Type="http://schemas.openxmlformats.org/officeDocument/2006/relationships/hyperlink" Target="https://lgfl.net/Safeguarding/TypesOfHarm/Prevent" TargetMode="External"/><Relationship Id="rId2" Type="http://schemas.openxmlformats.org/officeDocument/2006/relationships/hyperlink" Target="https://www.support-people-vulnerable-to-radicalisation.service.gov.uk/portal#awareness-course" TargetMode="External"/><Relationship Id="rId1" Type="http://schemas.openxmlformats.org/officeDocument/2006/relationships/slideLayout" Target="../slideLayouts/slideLayout13.xml"/><Relationship Id="rId6" Type="http://schemas.openxmlformats.org/officeDocument/2006/relationships/hyperlink" Target="https://www.educateagainsthate.com/" TargetMode="External"/><Relationship Id="rId5" Type="http://schemas.openxmlformats.org/officeDocument/2006/relationships/hyperlink" Target="http://www.support-people-vulnerable-to-radicalisation.service.gov.uk/portal#refresher-awareness-course" TargetMode="External"/><Relationship Id="rId4" Type="http://schemas.openxmlformats.org/officeDocument/2006/relationships/hyperlink" Target="https://www.support-people-vulnerable-to-radicalisation.service.gov.uk/portal#channel-or-prevent-multi-agency-panel-pmap-course"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estmids-shropshire.trixonline.co.uk/chapter/radicalisation-terrorist-and-extremist-ideology?search=prevent" TargetMode="External"/><Relationship Id="rId3" Type="http://schemas.openxmlformats.org/officeDocument/2006/relationships/hyperlink" Target="mailto:SSCPbusinessunit@shropshire.gov.uk" TargetMode="External"/><Relationship Id="rId7" Type="http://schemas.openxmlformats.org/officeDocument/2006/relationships/hyperlink" Target="mailto:Alamgir.sheriyar@education.gov.uk" TargetMode="External"/><Relationship Id="rId12" Type="http://schemas.openxmlformats.org/officeDocument/2006/relationships/hyperlink" Target="https://www.westmercia.police.uk/advice/advice-and-information/t/prevent/prevent/#:~:text=You%20can%20also%20call%20the,an%20emergency%2C%20please%20call%20999."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mailto:Jane.Parsons@shropshire.gov.uk" TargetMode="External"/><Relationship Id="rId11" Type="http://schemas.openxmlformats.org/officeDocument/2006/relationships/hyperlink" Target="https://www.shropshirelg.net/safeguarding-and-child-protection/early-years-and-schools-safeguarding-policies-and-guidance/the-prevent-duty-preventing-terrorism/" TargetMode="External"/><Relationship Id="rId5" Type="http://schemas.openxmlformats.org/officeDocument/2006/relationships/hyperlink" Target="mailto:Jane.rose@shropshire.gov.uk" TargetMode="External"/><Relationship Id="rId10" Type="http://schemas.openxmlformats.org/officeDocument/2006/relationships/hyperlink" Target="https://www.gov.uk/guidance/making-a-referral-to-prevent" TargetMode="External"/><Relationship Id="rId4" Type="http://schemas.openxmlformats.org/officeDocument/2006/relationships/hyperlink" Target="mailto:Cezar.Sarbu@shropshire.gov.uk" TargetMode="External"/><Relationship Id="rId9" Type="http://schemas.openxmlformats.org/officeDocument/2006/relationships/hyperlink" Target="https://www.gov.uk/government/publications/the-prevent-duty-safeguarding-learners-vulnerable-to-radicalisation/managing-risk-of-radicalisation-in-your-education-sett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crime-justice-and-law/counter-terrorism#research_and_statistic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forms.office.com/Pages/ResponsePage.aspx?id=yXfS-grGoU2187O4s0qC-YolY0K_EANDoFJiOl7n3wpUQVg3UTA5Qk00NlkzNFpLNUFTUTlNOFo5TC4u" TargetMode="External"/><Relationship Id="rId5" Type="http://schemas.openxmlformats.org/officeDocument/2006/relationships/hyperlink" Target="https://www.gov.uk/government/collections/individuals-referred-to-and-supported-through-the-prevent-programme-statistics" TargetMode="External"/><Relationship Id="rId4" Type="http://schemas.openxmlformats.org/officeDocument/2006/relationships/hyperlink" Target="https://www.gov.uk/government/publications/proscribed-terror-groups-or-organisations--2"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educateagainsthate.com/" TargetMode="Externa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https://www.npcc.police.uk/SysSiteAssets/media/downloads/publications/publications-log/2020/when-to-call-the-police--guidance-for-schools-and-colleges.pdf" TargetMode="External"/><Relationship Id="rId10" Type="http://schemas.openxmlformats.org/officeDocument/2006/relationships/hyperlink" Target="https://www.shropshirelg.net/safeguarding-and-child-protection/early-years-and-schools-safeguarding-policies-and-guidance/the-prevent-duty-preventing-terrorism/" TargetMode="External"/><Relationship Id="rId4" Type="http://schemas.openxmlformats.org/officeDocument/2006/relationships/hyperlink" Target="https://www.report-it.org.uk/what_is_hate_crime" TargetMode="Externa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3.emf"/><Relationship Id="rId18" Type="http://schemas.openxmlformats.org/officeDocument/2006/relationships/hyperlink" Target="http://www.shropshiresafeguardingcommunitypartnership.co.uk/partnership-priority-areas/types-of-abuse/exploitation/preventing-terrorism-in-shropshire/" TargetMode="External"/><Relationship Id="rId3" Type="http://schemas.openxmlformats.org/officeDocument/2006/relationships/image" Target="../media/image13.png"/><Relationship Id="rId7" Type="http://schemas.openxmlformats.org/officeDocument/2006/relationships/image" Target="../media/image17.emf"/><Relationship Id="rId12" Type="http://schemas.openxmlformats.org/officeDocument/2006/relationships/image" Target="../media/image22.emf"/><Relationship Id="rId17" Type="http://schemas.openxmlformats.org/officeDocument/2006/relationships/hyperlink" Target="https://shropshire.gov.uk/media/22210/prevent-national-referral-form-v31.docx" TargetMode="External"/><Relationship Id="rId2" Type="http://schemas.openxmlformats.org/officeDocument/2006/relationships/notesSlide" Target="../notesSlides/notesSlide7.xml"/><Relationship Id="rId16" Type="http://schemas.openxmlformats.org/officeDocument/2006/relationships/hyperlink" Target="mailto:ctu_gateway@westmidlands.police.uk" TargetMode="External"/><Relationship Id="rId1" Type="http://schemas.openxmlformats.org/officeDocument/2006/relationships/slideLayout" Target="../slideLayouts/slideLayout12.xml"/><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5.emf"/><Relationship Id="rId15" Type="http://schemas.openxmlformats.org/officeDocument/2006/relationships/hyperlink" Target="https://actearly.uk/" TargetMode="External"/><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 Id="rId14" Type="http://schemas.openxmlformats.org/officeDocument/2006/relationships/hyperlink" Target="https://www.gov.uk/government/publications/prevent-duty-guidance/revised-prevent-duty-guidance-for-england-and-wal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publications/protective-security-and-preparedness-for-education-setting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protectuk.police.uk/catalogue/EducationLearningandGuidance" TargetMode="Externa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43800-1C8B-4CFF-9E4A-26DE88CF060B}"/>
              </a:ext>
            </a:extLst>
          </p:cNvPr>
          <p:cNvSpPr>
            <a:spLocks noGrp="1"/>
          </p:cNvSpPr>
          <p:nvPr>
            <p:ph type="title"/>
          </p:nvPr>
        </p:nvSpPr>
        <p:spPr>
          <a:xfrm>
            <a:off x="1" y="0"/>
            <a:ext cx="12191999" cy="1018783"/>
          </a:xfrm>
          <a:solidFill>
            <a:schemeClr val="accent2">
              <a:lumMod val="20000"/>
              <a:lumOff val="80000"/>
            </a:schemeClr>
          </a:solidFill>
        </p:spPr>
        <p:txBody>
          <a:bodyPr>
            <a:normAutofit/>
          </a:bodyPr>
          <a:lstStyle/>
          <a:p>
            <a:pPr algn="ctr"/>
            <a:r>
              <a:rPr lang="en-GB" sz="4500">
                <a:solidFill>
                  <a:srgbClr val="002060"/>
                </a:solidFill>
                <a:latin typeface="Arial Rounded MT Bold" panose="020F0704030504030204" pitchFamily="34" charset="0"/>
              </a:rPr>
              <a:t>The Prevent Duty = Safeguarding</a:t>
            </a:r>
          </a:p>
        </p:txBody>
      </p:sp>
      <p:sp>
        <p:nvSpPr>
          <p:cNvPr id="3" name="Text Placeholder 2">
            <a:extLst>
              <a:ext uri="{FF2B5EF4-FFF2-40B4-BE49-F238E27FC236}">
                <a16:creationId xmlns:a16="http://schemas.microsoft.com/office/drawing/2014/main" id="{2E8DD4A3-1C3A-402E-80EC-FF9F8BFBED86}"/>
              </a:ext>
            </a:extLst>
          </p:cNvPr>
          <p:cNvSpPr>
            <a:spLocks noGrp="1"/>
          </p:cNvSpPr>
          <p:nvPr>
            <p:ph type="body" idx="1"/>
          </p:nvPr>
        </p:nvSpPr>
        <p:spPr>
          <a:xfrm>
            <a:off x="1" y="1018782"/>
            <a:ext cx="12191999" cy="5839217"/>
          </a:xfrm>
          <a:solidFill>
            <a:schemeClr val="accent5">
              <a:lumMod val="20000"/>
              <a:lumOff val="80000"/>
            </a:schemeClr>
          </a:solidFill>
        </p:spPr>
        <p:txBody>
          <a:bodyPr>
            <a:noAutofit/>
          </a:bodyPr>
          <a:lstStyle/>
          <a:p>
            <a:r>
              <a:rPr lang="en-GB" sz="2000">
                <a:solidFill>
                  <a:schemeClr val="bg2">
                    <a:lumMod val="10000"/>
                  </a:schemeClr>
                </a:solidFill>
                <a:latin typeface="Arial" panose="020B0604020202020204" pitchFamily="34" charset="0"/>
                <a:cs typeface="Arial" panose="020B0604020202020204" pitchFamily="34" charset="0"/>
              </a:rPr>
              <a:t>Since July 2015 all schools and registered childcare providers (settings) are subject to the Prevent Duty: “to have due regard to the need to prevent people from being radicalised into terrorism”. </a:t>
            </a:r>
          </a:p>
          <a:p>
            <a:endParaRPr lang="en-GB" sz="2000">
              <a:solidFill>
                <a:schemeClr val="bg2">
                  <a:lumMod val="10000"/>
                </a:schemeClr>
              </a:solidFill>
              <a:latin typeface="Arial" panose="020B0604020202020204" pitchFamily="34" charset="0"/>
              <a:cs typeface="Arial" panose="020B0604020202020204" pitchFamily="34" charset="0"/>
            </a:endParaRPr>
          </a:p>
          <a:p>
            <a:endParaRPr lang="en-GB" sz="20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1950" b="1">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950" b="1">
                <a:solidFill>
                  <a:schemeClr val="bg2">
                    <a:lumMod val="10000"/>
                  </a:schemeClr>
                </a:solidFill>
                <a:latin typeface="Arial" panose="020B0604020202020204" pitchFamily="34" charset="0"/>
                <a:cs typeface="Arial" panose="020B0604020202020204" pitchFamily="34" charset="0"/>
              </a:rPr>
              <a:t>Promote fundamental British Values </a:t>
            </a:r>
            <a:r>
              <a:rPr lang="en-GB" sz="1950">
                <a:solidFill>
                  <a:schemeClr val="bg2">
                    <a:lumMod val="10000"/>
                  </a:schemeClr>
                </a:solidFill>
                <a:latin typeface="Arial" panose="020B0604020202020204" pitchFamily="34" charset="0"/>
                <a:cs typeface="Arial" panose="020B0604020202020204" pitchFamily="34" charset="0"/>
              </a:rPr>
              <a:t>as part of the settings values and curriculum. </a:t>
            </a:r>
          </a:p>
          <a:p>
            <a:pPr marL="342900" indent="-342900">
              <a:buFont typeface="Arial" panose="020B0604020202020204" pitchFamily="34" charset="0"/>
              <a:buChar char="•"/>
            </a:pPr>
            <a:r>
              <a:rPr lang="en-GB" sz="1950">
                <a:solidFill>
                  <a:schemeClr val="bg2">
                    <a:lumMod val="10000"/>
                  </a:schemeClr>
                </a:solidFill>
                <a:latin typeface="Arial" panose="020B0604020202020204" pitchFamily="34" charset="0"/>
                <a:cs typeface="Arial" panose="020B0604020202020204" pitchFamily="34" charset="0"/>
              </a:rPr>
              <a:t>Ensure settings are a </a:t>
            </a:r>
            <a:r>
              <a:rPr lang="en-GB" sz="1950" b="1">
                <a:solidFill>
                  <a:schemeClr val="bg2">
                    <a:lumMod val="10000"/>
                  </a:schemeClr>
                </a:solidFill>
                <a:latin typeface="Arial" panose="020B0604020202020204" pitchFamily="34" charset="0"/>
                <a:cs typeface="Arial" panose="020B0604020202020204" pitchFamily="34" charset="0"/>
              </a:rPr>
              <a:t>“safe space” for children to understand and discuss sensitive topics</a:t>
            </a:r>
            <a:r>
              <a:rPr lang="en-GB" sz="1950">
                <a:solidFill>
                  <a:schemeClr val="bg2">
                    <a:lumMod val="10000"/>
                  </a:schemeClr>
                </a:solidFill>
                <a:latin typeface="Arial" panose="020B0604020202020204" pitchFamily="34" charset="0"/>
                <a:cs typeface="Arial" panose="020B0604020202020204" pitchFamily="34" charset="0"/>
              </a:rPr>
              <a:t>, including those linked to terrorism and extremism, and learn how to challenge these ideas in a politically balanced way. </a:t>
            </a:r>
          </a:p>
          <a:p>
            <a:pPr marL="342900" indent="-342900">
              <a:buFont typeface="Arial" panose="020B0604020202020204" pitchFamily="34" charset="0"/>
              <a:buChar char="•"/>
            </a:pPr>
            <a:r>
              <a:rPr lang="en-GB" sz="1950" b="1">
                <a:solidFill>
                  <a:schemeClr val="bg2">
                    <a:lumMod val="10000"/>
                  </a:schemeClr>
                </a:solidFill>
                <a:latin typeface="Arial" panose="020B0604020202020204" pitchFamily="34" charset="0"/>
                <a:cs typeface="Arial" panose="020B0604020202020204" pitchFamily="34" charset="0"/>
              </a:rPr>
              <a:t>Conduct a risk assessment </a:t>
            </a:r>
            <a:r>
              <a:rPr lang="en-GB" sz="1950">
                <a:solidFill>
                  <a:schemeClr val="bg2">
                    <a:lumMod val="10000"/>
                  </a:schemeClr>
                </a:solidFill>
                <a:latin typeface="Arial" panose="020B0604020202020204" pitchFamily="34" charset="0"/>
                <a:cs typeface="Arial" panose="020B0604020202020204" pitchFamily="34" charset="0"/>
              </a:rPr>
              <a:t>of how children </a:t>
            </a:r>
            <a:r>
              <a:rPr lang="en-GB" sz="1950" b="1">
                <a:solidFill>
                  <a:schemeClr val="bg2">
                    <a:lumMod val="10000"/>
                  </a:schemeClr>
                </a:solidFill>
                <a:latin typeface="Arial" panose="020B0604020202020204" pitchFamily="34" charset="0"/>
                <a:cs typeface="Arial" panose="020B0604020202020204" pitchFamily="34" charset="0"/>
              </a:rPr>
              <a:t>and</a:t>
            </a:r>
            <a:r>
              <a:rPr lang="en-GB" sz="1950">
                <a:solidFill>
                  <a:schemeClr val="bg2">
                    <a:lumMod val="10000"/>
                  </a:schemeClr>
                </a:solidFill>
                <a:latin typeface="Arial" panose="020B0604020202020204" pitchFamily="34" charset="0"/>
                <a:cs typeface="Arial" panose="020B0604020202020204" pitchFamily="34" charset="0"/>
              </a:rPr>
              <a:t> staff </a:t>
            </a:r>
            <a:r>
              <a:rPr lang="en-GB" sz="1950" b="0" i="0">
                <a:solidFill>
                  <a:srgbClr val="0B0C0C"/>
                </a:solidFill>
                <a:effectLst/>
                <a:latin typeface="Arial" panose="020B0604020202020204" pitchFamily="34" charset="0"/>
                <a:cs typeface="Arial" panose="020B0604020202020204" pitchFamily="34" charset="0"/>
              </a:rPr>
              <a:t>may be susceptible to being radicalised into terrorism, including online;</a:t>
            </a:r>
            <a:r>
              <a:rPr lang="en-GB" sz="1950">
                <a:solidFill>
                  <a:schemeClr val="bg2">
                    <a:lumMod val="10000"/>
                  </a:schemeClr>
                </a:solidFill>
                <a:latin typeface="Arial" panose="020B0604020202020204" pitchFamily="34" charset="0"/>
                <a:cs typeface="Arial" panose="020B0604020202020204" pitchFamily="34" charset="0"/>
              </a:rPr>
              <a:t> drawing on the potential risk in the local area. </a:t>
            </a:r>
          </a:p>
          <a:p>
            <a:pPr marL="342900" indent="-342900">
              <a:buFont typeface="Arial" panose="020B0604020202020204" pitchFamily="34" charset="0"/>
              <a:buChar char="•"/>
            </a:pPr>
            <a:r>
              <a:rPr lang="en-GB" sz="1950">
                <a:solidFill>
                  <a:schemeClr val="bg2">
                    <a:lumMod val="10000"/>
                  </a:schemeClr>
                </a:solidFill>
                <a:latin typeface="Arial" panose="020B0604020202020204" pitchFamily="34" charset="0"/>
                <a:cs typeface="Arial" panose="020B0604020202020204" pitchFamily="34" charset="0"/>
              </a:rPr>
              <a:t>Ensure the setting’s </a:t>
            </a:r>
            <a:r>
              <a:rPr lang="en-GB" sz="1950" b="1">
                <a:solidFill>
                  <a:schemeClr val="bg2">
                    <a:lumMod val="10000"/>
                  </a:schemeClr>
                </a:solidFill>
                <a:latin typeface="Arial" panose="020B0604020202020204" pitchFamily="34" charset="0"/>
                <a:cs typeface="Arial" panose="020B0604020202020204" pitchFamily="34" charset="0"/>
              </a:rPr>
              <a:t>filtering and monitoring systems </a:t>
            </a:r>
            <a:r>
              <a:rPr lang="en-GB" sz="1950">
                <a:solidFill>
                  <a:schemeClr val="bg2">
                    <a:lumMod val="10000"/>
                  </a:schemeClr>
                </a:solidFill>
                <a:latin typeface="Arial" panose="020B0604020202020204" pitchFamily="34" charset="0"/>
                <a:cs typeface="Arial" panose="020B0604020202020204" pitchFamily="34" charset="0"/>
              </a:rPr>
              <a:t>are informed by the risk assessment above (see </a:t>
            </a:r>
            <a:r>
              <a:rPr lang="en-GB" sz="2000">
                <a:solidFill>
                  <a:srgbClr val="7030A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Meeting digital and technology standards in schools and colleges - Filtering and monitoring</a:t>
            </a:r>
            <a:r>
              <a:rPr lang="en-GB" sz="2000">
                <a:latin typeface="Arial" panose="020B0604020202020204" pitchFamily="34" charset="0"/>
                <a:cs typeface="Arial" panose="020B0604020202020204" pitchFamily="34" charset="0"/>
              </a:rPr>
              <a:t>)</a:t>
            </a:r>
            <a:endParaRPr lang="en-GB" sz="195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950">
                <a:solidFill>
                  <a:schemeClr val="bg2">
                    <a:lumMod val="10000"/>
                  </a:schemeClr>
                </a:solidFill>
                <a:latin typeface="Arial" panose="020B0604020202020204" pitchFamily="34" charset="0"/>
                <a:cs typeface="Arial" panose="020B0604020202020204" pitchFamily="34" charset="0"/>
              </a:rPr>
              <a:t>Ensuring </a:t>
            </a:r>
            <a:r>
              <a:rPr lang="en-GB" sz="1950" b="1">
                <a:solidFill>
                  <a:schemeClr val="bg2">
                    <a:lumMod val="10000"/>
                  </a:schemeClr>
                </a:solidFill>
                <a:latin typeface="Arial" panose="020B0604020202020204" pitchFamily="34" charset="0"/>
                <a:cs typeface="Arial" panose="020B0604020202020204" pitchFamily="34" charset="0"/>
              </a:rPr>
              <a:t>policies</a:t>
            </a:r>
            <a:r>
              <a:rPr lang="en-GB" sz="1950">
                <a:solidFill>
                  <a:schemeClr val="bg2">
                    <a:lumMod val="10000"/>
                  </a:schemeClr>
                </a:solidFill>
                <a:latin typeface="Arial" panose="020B0604020202020204" pitchFamily="34" charset="0"/>
                <a:cs typeface="Arial" panose="020B0604020202020204" pitchFamily="34" charset="0"/>
              </a:rPr>
              <a:t> outline how </a:t>
            </a:r>
            <a:r>
              <a:rPr lang="en-GB" sz="1950" b="0" i="0">
                <a:solidFill>
                  <a:srgbClr val="0B0C0C"/>
                </a:solidFill>
                <a:effectLst/>
                <a:latin typeface="Arial" panose="020B0604020202020204" pitchFamily="34" charset="0"/>
                <a:cs typeface="Arial" panose="020B0604020202020204" pitchFamily="34" charset="0"/>
              </a:rPr>
              <a:t>the setting safeguards learners who are susceptible to radicalisation into terrorism</a:t>
            </a:r>
            <a:r>
              <a:rPr lang="en-GB" sz="1950">
                <a:solidFill>
                  <a:schemeClr val="bg2">
                    <a:lumMod val="10000"/>
                  </a:schemeClr>
                </a:solidFill>
                <a:latin typeface="Arial" panose="020B0604020202020204" pitchFamily="34" charset="0"/>
                <a:cs typeface="Arial" panose="020B0604020202020204" pitchFamily="34" charset="0"/>
              </a:rPr>
              <a:t> and align with local safeguarding arrangements.</a:t>
            </a:r>
          </a:p>
          <a:p>
            <a:pPr marL="342900" indent="-342900">
              <a:buFont typeface="Arial" panose="020B0604020202020204" pitchFamily="34" charset="0"/>
              <a:buChar char="•"/>
            </a:pPr>
            <a:r>
              <a:rPr lang="en-GB" sz="1950">
                <a:solidFill>
                  <a:schemeClr val="bg2">
                    <a:lumMod val="10000"/>
                  </a:schemeClr>
                </a:solidFill>
                <a:latin typeface="Arial" panose="020B0604020202020204" pitchFamily="34" charset="0"/>
                <a:cs typeface="Arial" panose="020B0604020202020204" pitchFamily="34" charset="0"/>
              </a:rPr>
              <a:t>Ensure </a:t>
            </a:r>
            <a:r>
              <a:rPr lang="en-GB" sz="1950" b="1">
                <a:solidFill>
                  <a:schemeClr val="bg2">
                    <a:lumMod val="10000"/>
                  </a:schemeClr>
                </a:solidFill>
                <a:latin typeface="Arial" panose="020B0604020202020204" pitchFamily="34" charset="0"/>
                <a:cs typeface="Arial" panose="020B0604020202020204" pitchFamily="34" charset="0"/>
              </a:rPr>
              <a:t>all staff are trained </a:t>
            </a:r>
            <a:r>
              <a:rPr lang="en-GB" sz="1950">
                <a:solidFill>
                  <a:schemeClr val="bg2">
                    <a:lumMod val="10000"/>
                  </a:schemeClr>
                </a:solidFill>
                <a:latin typeface="Arial" panose="020B0604020202020204" pitchFamily="34" charset="0"/>
                <a:cs typeface="Arial" panose="020B0604020202020204" pitchFamily="34" charset="0"/>
              </a:rPr>
              <a:t>to safeguard children who are susceptible to radicalisation into terrorism (concerns should be reported to the DSL). </a:t>
            </a:r>
          </a:p>
        </p:txBody>
      </p:sp>
      <p:sp>
        <p:nvSpPr>
          <p:cNvPr id="5" name="Slide Number Placeholder 4">
            <a:extLst>
              <a:ext uri="{FF2B5EF4-FFF2-40B4-BE49-F238E27FC236}">
                <a16:creationId xmlns:a16="http://schemas.microsoft.com/office/drawing/2014/main" id="{3917B7F9-8780-4E47-AF19-C46481839E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53CE5-F605-EF47-AC07-5BCA96F31111}" type="slidenum">
              <a:rPr kumimoji="0" lang="en-US" sz="9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BF778554-859F-8E4E-E9D9-D7464F9DDCC8}"/>
              </a:ext>
            </a:extLst>
          </p:cNvPr>
          <p:cNvSpPr/>
          <p:nvPr/>
        </p:nvSpPr>
        <p:spPr>
          <a:xfrm>
            <a:off x="0" y="1624868"/>
            <a:ext cx="12191999" cy="11715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a:p>
            <a:pPr algn="ctr"/>
            <a:r>
              <a:rPr lang="en-GB">
                <a:solidFill>
                  <a:schemeClr val="tx1"/>
                </a:solidFill>
                <a:latin typeface="Arial" panose="020B0604020202020204" pitchFamily="34" charset="0"/>
                <a:cs typeface="Arial" panose="020B0604020202020204" pitchFamily="34" charset="0"/>
              </a:rPr>
              <a:t>Governing Bodies/Heads/Designated Safeguarding Leads/Prevent Leads should work to: </a:t>
            </a:r>
          </a:p>
          <a:p>
            <a:pPr algn="ctr"/>
            <a:r>
              <a:rPr lang="en-GB">
                <a:solidFill>
                  <a:srgbClr val="7030A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Prevent duty guidance: for England and Wales</a:t>
            </a:r>
            <a:endParaRPr lang="en-GB">
              <a:solidFill>
                <a:srgbClr val="7030A0"/>
              </a:solidFill>
              <a:latin typeface="Arial" panose="020B0604020202020204" pitchFamily="34" charset="0"/>
              <a:cs typeface="Arial" panose="020B0604020202020204" pitchFamily="34" charset="0"/>
            </a:endParaRPr>
          </a:p>
          <a:p>
            <a:pPr algn="ctr"/>
            <a:r>
              <a:rPr lang="en-GB">
                <a:solidFill>
                  <a:srgbClr val="7030A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The Prevent duty: safeguarding learners vulnerable to radicalisation</a:t>
            </a:r>
            <a:r>
              <a:rPr lang="en-GB">
                <a:solidFill>
                  <a:srgbClr val="7030A0"/>
                </a:solidFill>
                <a:latin typeface="Arial" panose="020B0604020202020204" pitchFamily="34" charset="0"/>
                <a:cs typeface="Arial" panose="020B0604020202020204" pitchFamily="34" charset="0"/>
              </a:rPr>
              <a:t>. </a:t>
            </a:r>
          </a:p>
          <a:p>
            <a:pPr algn="ctr"/>
            <a:r>
              <a:rPr lang="en-GB">
                <a:solidFill>
                  <a:schemeClr val="tx1"/>
                </a:solidFill>
                <a:latin typeface="Arial" panose="020B0604020202020204" pitchFamily="34" charset="0"/>
                <a:cs typeface="Arial" panose="020B0604020202020204" pitchFamily="34" charset="0"/>
              </a:rPr>
              <a:t>See also </a:t>
            </a:r>
            <a:r>
              <a:rPr lang="en-GB">
                <a:solidFill>
                  <a:srgbClr val="7030A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Educate Against Hate School Leaders Resources</a:t>
            </a:r>
            <a:endParaRPr lang="en-GB">
              <a:solidFill>
                <a:srgbClr val="7030A0"/>
              </a:solidFill>
              <a:latin typeface="Arial" panose="020B0604020202020204" pitchFamily="34" charset="0"/>
              <a:cs typeface="Arial" panose="020B0604020202020204" pitchFamily="34" charset="0"/>
            </a:endParaRPr>
          </a:p>
          <a:p>
            <a:pPr algn="ctr"/>
            <a:endParaRPr lang="en-GB"/>
          </a:p>
        </p:txBody>
      </p:sp>
    </p:spTree>
    <p:extLst>
      <p:ext uri="{BB962C8B-B14F-4D97-AF65-F5344CB8AC3E}">
        <p14:creationId xmlns:p14="http://schemas.microsoft.com/office/powerpoint/2010/main" val="2889717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472B0-A6D9-4297-8F8A-80CFEABDF188}"/>
              </a:ext>
            </a:extLst>
          </p:cNvPr>
          <p:cNvSpPr>
            <a:spLocks noGrp="1"/>
          </p:cNvSpPr>
          <p:nvPr>
            <p:ph type="title"/>
          </p:nvPr>
        </p:nvSpPr>
        <p:spPr>
          <a:xfrm>
            <a:off x="0" y="18646"/>
            <a:ext cx="12192000" cy="1343939"/>
          </a:xfrm>
          <a:solidFill>
            <a:schemeClr val="accent2">
              <a:lumMod val="20000"/>
              <a:lumOff val="80000"/>
            </a:schemeClr>
          </a:solidFill>
        </p:spPr>
        <p:txBody>
          <a:bodyPr>
            <a:normAutofit fontScale="90000"/>
          </a:bodyPr>
          <a:lstStyle/>
          <a:p>
            <a:pPr algn="ctr"/>
            <a:r>
              <a:rPr lang="en-GB" sz="3500">
                <a:solidFill>
                  <a:srgbClr val="002060"/>
                </a:solidFill>
                <a:latin typeface="Arial Rounded MT Bold" panose="020F0704030504030204" pitchFamily="34" charset="0"/>
              </a:rPr>
              <a:t>Key Terms: Radicalisation, Extremism &amp; Terrorism: </a:t>
            </a:r>
            <a:br>
              <a:rPr lang="en-GB" sz="3500">
                <a:solidFill>
                  <a:srgbClr val="002060"/>
                </a:solidFill>
                <a:latin typeface="Arial Rounded MT Bold" panose="020F0704030504030204" pitchFamily="34" charset="0"/>
              </a:rPr>
            </a:br>
            <a:r>
              <a:rPr lang="en-GB" sz="2800">
                <a:solidFill>
                  <a:srgbClr val="7030A0"/>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Keeping children safe in education: Annex B: Preventing Terrorism</a:t>
            </a:r>
            <a:br>
              <a:rPr lang="en-GB" sz="3600"/>
            </a:br>
            <a:endParaRPr lang="en-GB" sz="3500">
              <a:solidFill>
                <a:srgbClr val="002060"/>
              </a:solidFill>
              <a:latin typeface="Arial Rounded MT Bold" panose="020F0704030504030204" pitchFamily="34" charset="0"/>
            </a:endParaRPr>
          </a:p>
        </p:txBody>
      </p:sp>
      <p:graphicFrame>
        <p:nvGraphicFramePr>
          <p:cNvPr id="3" name="Diagram 2">
            <a:extLst>
              <a:ext uri="{FF2B5EF4-FFF2-40B4-BE49-F238E27FC236}">
                <a16:creationId xmlns:a16="http://schemas.microsoft.com/office/drawing/2014/main" id="{B49E15E6-585C-6ABD-2294-4F784F8819A1}"/>
              </a:ext>
            </a:extLst>
          </p:cNvPr>
          <p:cNvGraphicFramePr/>
          <p:nvPr>
            <p:extLst>
              <p:ext uri="{D42A27DB-BD31-4B8C-83A1-F6EECF244321}">
                <p14:modId xmlns:p14="http://schemas.microsoft.com/office/powerpoint/2010/main" val="2474369649"/>
              </p:ext>
            </p:extLst>
          </p:nvPr>
        </p:nvGraphicFramePr>
        <p:xfrm>
          <a:off x="62145" y="1358225"/>
          <a:ext cx="11860566" cy="4809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E399E111-8FC0-46DC-9D78-A85D75F9B1D7}"/>
              </a:ext>
            </a:extLst>
          </p:cNvPr>
          <p:cNvSpPr>
            <a:spLocks noGrp="1"/>
          </p:cNvSpPr>
          <p:nvPr>
            <p:ph type="sldNum" sz="quarter" idx="12"/>
          </p:nvPr>
        </p:nvSpPr>
        <p:spPr>
          <a:xfrm>
            <a:off x="931416" y="6492875"/>
            <a:ext cx="9969623"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2000" b="0">
                <a:solidFill>
                  <a:srgbClr val="7030A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Educate Against Hate</a:t>
            </a:r>
            <a:r>
              <a:rPr lang="en-GB" b="0">
                <a:solidFill>
                  <a:srgbClr val="7030A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 H</a:t>
            </a:r>
            <a:r>
              <a:rPr lang="en-GB" sz="2000" b="0">
                <a:solidFill>
                  <a:srgbClr val="7030A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ow do we define extremism and terrorism in the UK? </a:t>
            </a:r>
            <a:endParaRPr kumimoji="0" lang="en-US" sz="2000" b="0" i="0" u="none" strike="noStrike" kern="1200" cap="none" spc="0" normalizeH="0" baseline="0" noProof="0">
              <a:ln>
                <a:noFill/>
              </a:ln>
              <a:solidFill>
                <a:srgbClr val="7030A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728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DDCA0A-3754-4F02-BA95-EEF642770912}"/>
              </a:ext>
            </a:extLst>
          </p:cNvPr>
          <p:cNvSpPr>
            <a:spLocks noGrp="1"/>
          </p:cNvSpPr>
          <p:nvPr>
            <p:ph sz="half" idx="1"/>
          </p:nvPr>
        </p:nvSpPr>
        <p:spPr>
          <a:xfrm>
            <a:off x="838199" y="488373"/>
            <a:ext cx="10664439" cy="5796680"/>
          </a:xfrm>
          <a:solidFill>
            <a:schemeClr val="accent5">
              <a:lumMod val="20000"/>
              <a:lumOff val="80000"/>
            </a:schemeClr>
          </a:solidFill>
        </p:spPr>
        <p:txBody>
          <a:bodyPr>
            <a:normAutofit/>
          </a:bodyPr>
          <a:lstStyle/>
          <a:p>
            <a:pPr marL="0" indent="0">
              <a:buNone/>
            </a:pPr>
            <a:r>
              <a:rPr lang="en-GB" sz="4000" b="1">
                <a:effectLst>
                  <a:outerShdw blurRad="38100" dist="38100" dir="2700000" algn="tl">
                    <a:srgbClr val="000000">
                      <a:alpha val="43137"/>
                    </a:srgbClr>
                  </a:outerShdw>
                </a:effectLst>
              </a:rPr>
              <a:t>PREVENT RISK ASSESSMENT</a:t>
            </a:r>
          </a:p>
          <a:p>
            <a:pPr marL="0" indent="0">
              <a:buNone/>
            </a:pPr>
            <a:br>
              <a:rPr lang="en-GB"/>
            </a:br>
            <a:r>
              <a:rPr lang="en-GB" sz="2400">
                <a:latin typeface="Arial" panose="020B0604020202020204" pitchFamily="34" charset="0"/>
                <a:ea typeface="Calibri" panose="020F0502020204030204" pitchFamily="34" charset="0"/>
                <a:cs typeface="Times New Roman" panose="02020603050405020304" pitchFamily="18" charset="0"/>
              </a:rPr>
              <a:t>S</a:t>
            </a:r>
            <a:r>
              <a:rPr lang="en-GB" sz="2400">
                <a:solidFill>
                  <a:schemeClr val="tx1"/>
                </a:solidFill>
                <a:effectLst/>
                <a:latin typeface="Arial" panose="020B0604020202020204" pitchFamily="34" charset="0"/>
                <a:ea typeface="Calibri" panose="020F0502020204030204" pitchFamily="34" charset="0"/>
              </a:rPr>
              <a:t>ettings </a:t>
            </a:r>
            <a:r>
              <a:rPr lang="en-GB" sz="2400" b="1">
                <a:latin typeface="Arial" panose="020B0604020202020204" pitchFamily="34" charset="0"/>
                <a:ea typeface="Calibri" panose="020F0502020204030204" pitchFamily="34" charset="0"/>
              </a:rPr>
              <a:t>must</a:t>
            </a:r>
            <a:r>
              <a:rPr lang="en-GB" sz="2400">
                <a:latin typeface="Arial" panose="020B0604020202020204" pitchFamily="34" charset="0"/>
                <a:ea typeface="Calibri" panose="020F0502020204030204" pitchFamily="34" charset="0"/>
              </a:rPr>
              <a:t> </a:t>
            </a:r>
            <a:r>
              <a:rPr lang="en-GB" sz="2400">
                <a:solidFill>
                  <a:schemeClr val="tx1"/>
                </a:solidFill>
                <a:effectLst/>
                <a:latin typeface="Arial" panose="020B0604020202020204" pitchFamily="34" charset="0"/>
                <a:ea typeface="Calibri" panose="020F0502020204030204" pitchFamily="34" charset="0"/>
              </a:rPr>
              <a:t>c</a:t>
            </a:r>
            <a:r>
              <a:rPr lang="en-GB" sz="2400">
                <a:solidFill>
                  <a:schemeClr val="bg2">
                    <a:lumMod val="10000"/>
                  </a:schemeClr>
                </a:solidFill>
                <a:latin typeface="Arial" panose="020B0604020202020204" pitchFamily="34" charset="0"/>
                <a:cs typeface="Arial" panose="020B0604020202020204" pitchFamily="34" charset="0"/>
              </a:rPr>
              <a:t>onduct a risk assessment of how children </a:t>
            </a:r>
            <a:r>
              <a:rPr lang="en-GB" sz="2400" b="1">
                <a:solidFill>
                  <a:schemeClr val="bg2">
                    <a:lumMod val="10000"/>
                  </a:schemeClr>
                </a:solidFill>
                <a:latin typeface="Arial" panose="020B0604020202020204" pitchFamily="34" charset="0"/>
                <a:cs typeface="Arial" panose="020B0604020202020204" pitchFamily="34" charset="0"/>
              </a:rPr>
              <a:t>and</a:t>
            </a:r>
            <a:r>
              <a:rPr lang="en-GB" sz="2400">
                <a:solidFill>
                  <a:schemeClr val="bg2">
                    <a:lumMod val="10000"/>
                  </a:schemeClr>
                </a:solidFill>
                <a:latin typeface="Arial" panose="020B0604020202020204" pitchFamily="34" charset="0"/>
                <a:cs typeface="Arial" panose="020B0604020202020204" pitchFamily="34" charset="0"/>
              </a:rPr>
              <a:t> staff </a:t>
            </a:r>
            <a:r>
              <a:rPr lang="en-GB" sz="2400" i="0">
                <a:solidFill>
                  <a:srgbClr val="0B0C0C"/>
                </a:solidFill>
                <a:effectLst/>
                <a:latin typeface="Arial" panose="020B0604020202020204" pitchFamily="34" charset="0"/>
                <a:cs typeface="Arial" panose="020B0604020202020204" pitchFamily="34" charset="0"/>
              </a:rPr>
              <a:t>may be at risk of being </a:t>
            </a:r>
            <a:r>
              <a:rPr lang="en-GB" sz="2400">
                <a:solidFill>
                  <a:schemeClr val="bg2">
                    <a:lumMod val="10000"/>
                  </a:schemeClr>
                </a:solidFill>
                <a:latin typeface="Arial" panose="020B0604020202020204" pitchFamily="34" charset="0"/>
                <a:cs typeface="Arial" panose="020B0604020202020204" pitchFamily="34" charset="0"/>
              </a:rPr>
              <a:t>susceptible to radicalisation </a:t>
            </a:r>
            <a:r>
              <a:rPr lang="en-GB" sz="2400" i="0">
                <a:solidFill>
                  <a:srgbClr val="0B0C0C"/>
                </a:solidFill>
                <a:effectLst/>
                <a:latin typeface="Arial" panose="020B0604020202020204" pitchFamily="34" charset="0"/>
                <a:cs typeface="Arial" panose="020B0604020202020204" pitchFamily="34" charset="0"/>
              </a:rPr>
              <a:t>into terrorism. The risk assessment should </a:t>
            </a:r>
            <a:r>
              <a:rPr lang="en-GB" sz="2400">
                <a:solidFill>
                  <a:srgbClr val="0B0C0C"/>
                </a:solidFill>
                <a:latin typeface="Arial" panose="020B0604020202020204" pitchFamily="34" charset="0"/>
                <a:cs typeface="Arial" panose="020B0604020202020204" pitchFamily="34" charset="0"/>
              </a:rPr>
              <a:t>also consider online and in-person risks and </a:t>
            </a:r>
            <a:r>
              <a:rPr lang="en-GB" sz="2400">
                <a:solidFill>
                  <a:schemeClr val="bg2">
                    <a:lumMod val="10000"/>
                  </a:schemeClr>
                </a:solidFill>
                <a:latin typeface="Arial" panose="020B0604020202020204" pitchFamily="34" charset="0"/>
                <a:cs typeface="Arial" panose="020B0604020202020204" pitchFamily="34" charset="0"/>
              </a:rPr>
              <a:t>draw on the potential risk in the local area. </a:t>
            </a:r>
          </a:p>
          <a:p>
            <a:pPr marL="0" indent="0">
              <a:buNone/>
            </a:pPr>
            <a:endParaRPr lang="en-GB" sz="2400">
              <a:solidFill>
                <a:schemeClr val="bg2">
                  <a:lumMod val="10000"/>
                </a:schemeClr>
              </a:solidFill>
              <a:latin typeface="Arial" panose="020B0604020202020204" pitchFamily="34" charset="0"/>
              <a:cs typeface="Arial" panose="020B0604020202020204" pitchFamily="34" charset="0"/>
            </a:endParaRPr>
          </a:p>
          <a:p>
            <a:pPr marL="0" indent="0">
              <a:buNone/>
            </a:pPr>
            <a:endParaRPr lang="en-GB" sz="2400">
              <a:solidFill>
                <a:schemeClr val="bg2">
                  <a:lumMod val="10000"/>
                </a:schemeClr>
              </a:solidFill>
              <a:latin typeface="Arial" panose="020B0604020202020204" pitchFamily="34" charset="0"/>
              <a:cs typeface="Arial" panose="020B0604020202020204" pitchFamily="34" charset="0"/>
            </a:endParaRPr>
          </a:p>
          <a:p>
            <a:pPr marL="0" indent="0">
              <a:buNone/>
            </a:pPr>
            <a:endParaRPr lang="en-GB" sz="2400">
              <a:solidFill>
                <a:schemeClr val="bg2">
                  <a:lumMod val="10000"/>
                </a:schemeClr>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96C7A426-4165-5BFA-BCF5-B44CCD7247E7}"/>
              </a:ext>
            </a:extLst>
          </p:cNvPr>
          <p:cNvSpPr/>
          <p:nvPr/>
        </p:nvSpPr>
        <p:spPr>
          <a:xfrm>
            <a:off x="838199" y="3125165"/>
            <a:ext cx="10664439" cy="32444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a:solidFill>
                  <a:schemeClr val="tx1"/>
                </a:solidFill>
                <a:latin typeface="Arial" panose="020B0604020202020204" pitchFamily="34" charset="0"/>
                <a:cs typeface="Arial" panose="020B0604020202020204" pitchFamily="34" charset="0"/>
              </a:rPr>
              <a:t>Heads/DSLs/Prevent Leads should complete and share with the Governing Body:</a:t>
            </a:r>
            <a:endParaRPr lang="en-GB" sz="250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r>
              <a:rPr lang="en-GB" sz="2500">
                <a:solidFill>
                  <a:srgbClr val="7030A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Prevent duty: risk assessment templates and guidance</a:t>
            </a:r>
            <a:endParaRPr lang="en-GB" sz="2500">
              <a:solidFill>
                <a:srgbClr val="7030A0"/>
              </a:solidFill>
              <a:latin typeface="Arial" panose="020B0604020202020204" pitchFamily="34" charset="0"/>
              <a:cs typeface="Arial" panose="020B0604020202020204" pitchFamily="34" charset="0"/>
            </a:endParaRPr>
          </a:p>
          <a:p>
            <a:endParaRPr lang="en-GB" sz="2500">
              <a:solidFill>
                <a:srgbClr val="0563C1"/>
              </a:solidFill>
              <a:latin typeface="Arial" panose="020B0604020202020204" pitchFamily="34" charset="0"/>
              <a:ea typeface="Calibri" panose="020F0502020204030204" pitchFamily="34" charset="0"/>
              <a:cs typeface="Arial" panose="020B0604020202020204" pitchFamily="34" charset="0"/>
            </a:endParaRPr>
          </a:p>
          <a:p>
            <a:r>
              <a:rPr lang="en-GB" sz="2500">
                <a:solidFill>
                  <a:schemeClr val="tx1"/>
                </a:solidFill>
                <a:latin typeface="Arial" panose="020B0604020202020204" pitchFamily="34" charset="0"/>
                <a:ea typeface="Calibri" panose="020F0502020204030204" pitchFamily="34" charset="0"/>
                <a:cs typeface="Arial" panose="020B0604020202020204" pitchFamily="34" charset="0"/>
              </a:rPr>
              <a:t>The risk assessment should inform the settings </a:t>
            </a:r>
            <a:r>
              <a:rPr lang="en-GB" sz="2500" b="1">
                <a:solidFill>
                  <a:schemeClr val="tx1"/>
                </a:solidFill>
                <a:latin typeface="Arial" panose="020B0604020202020204" pitchFamily="34" charset="0"/>
                <a:ea typeface="Calibri" panose="020F0502020204030204" pitchFamily="34" charset="0"/>
                <a:cs typeface="Arial" panose="020B0604020202020204" pitchFamily="34" charset="0"/>
              </a:rPr>
              <a:t>filtering and monitoring </a:t>
            </a:r>
            <a:r>
              <a:rPr lang="en-GB" sz="2500">
                <a:solidFill>
                  <a:schemeClr val="tx1"/>
                </a:solidFill>
                <a:latin typeface="Arial" panose="020B0604020202020204" pitchFamily="34" charset="0"/>
                <a:ea typeface="Calibri" panose="020F0502020204030204" pitchFamily="34" charset="0"/>
                <a:cs typeface="Arial" panose="020B0604020202020204" pitchFamily="34" charset="0"/>
              </a:rPr>
              <a:t>systems and practices: </a:t>
            </a:r>
            <a:r>
              <a:rPr lang="en-GB" sz="2500">
                <a:solidFill>
                  <a:schemeClr val="bg2">
                    <a:lumMod val="10000"/>
                  </a:schemeClr>
                </a:solidFill>
                <a:latin typeface="Arial" panose="020B0604020202020204" pitchFamily="34" charset="0"/>
                <a:cs typeface="Arial" panose="020B0604020202020204" pitchFamily="34" charset="0"/>
              </a:rPr>
              <a:t>(see </a:t>
            </a:r>
            <a:r>
              <a:rPr lang="en-GB" sz="2500">
                <a:solidFill>
                  <a:srgbClr val="7030A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Meeting digital and      technology standards in schools and colleges - Filtering and monitoring</a:t>
            </a:r>
            <a:r>
              <a:rPr lang="en-GB" sz="2500">
                <a:solidFill>
                  <a:schemeClr val="tx1"/>
                </a:solidFill>
                <a:latin typeface="Arial" panose="020B0604020202020204" pitchFamily="34" charset="0"/>
                <a:cs typeface="Arial" panose="020B0604020202020204" pitchFamily="34" charset="0"/>
              </a:rPr>
              <a:t>)</a:t>
            </a:r>
            <a:endParaRPr lang="en-GB" sz="2500">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en-GB"/>
              <a:t>   </a:t>
            </a:r>
          </a:p>
        </p:txBody>
      </p:sp>
    </p:spTree>
    <p:extLst>
      <p:ext uri="{BB962C8B-B14F-4D97-AF65-F5344CB8AC3E}">
        <p14:creationId xmlns:p14="http://schemas.microsoft.com/office/powerpoint/2010/main" val="105956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1C115F-A74A-DB11-94D8-BAD3C3CC3C12}"/>
              </a:ext>
            </a:extLst>
          </p:cNvPr>
          <p:cNvSpPr>
            <a:spLocks noGrp="1"/>
          </p:cNvSpPr>
          <p:nvPr>
            <p:ph type="title"/>
          </p:nvPr>
        </p:nvSpPr>
        <p:spPr>
          <a:xfrm>
            <a:off x="484478" y="1735250"/>
            <a:ext cx="3201366" cy="4460277"/>
          </a:xfrm>
        </p:spPr>
        <p:txBody>
          <a:bodyPr anchor="b">
            <a:normAutofit fontScale="90000"/>
          </a:bodyPr>
          <a:lstStyle/>
          <a:p>
            <a:r>
              <a:rPr lang="en-GB" sz="3900" b="1">
                <a:solidFill>
                  <a:srgbClr val="FFFFFF"/>
                </a:solidFill>
                <a:latin typeface="Arial" panose="020B0604020202020204" pitchFamily="34" charset="0"/>
                <a:cs typeface="Arial" panose="020B0604020202020204" pitchFamily="34" charset="0"/>
              </a:rPr>
              <a:t>Prevent training</a:t>
            </a:r>
            <a:r>
              <a:rPr lang="en-GB" sz="3900">
                <a:solidFill>
                  <a:srgbClr val="FFFFFF"/>
                </a:solidFill>
                <a:latin typeface="Arial" panose="020B0604020202020204" pitchFamily="34" charset="0"/>
                <a:cs typeface="Arial" panose="020B0604020202020204" pitchFamily="34" charset="0"/>
              </a:rPr>
              <a:t>: </a:t>
            </a:r>
            <a:br>
              <a:rPr lang="en-GB" sz="3900">
                <a:solidFill>
                  <a:srgbClr val="FFFFFF"/>
                </a:solidFill>
                <a:latin typeface="Arial" panose="020B0604020202020204" pitchFamily="34" charset="0"/>
                <a:cs typeface="Arial" panose="020B0604020202020204" pitchFamily="34" charset="0"/>
              </a:rPr>
            </a:br>
            <a:r>
              <a:rPr lang="en-GB" sz="2200" u="sng">
                <a:solidFill>
                  <a:srgbClr val="FFFFFF"/>
                </a:solidFill>
                <a:latin typeface="Arial" panose="020B0604020202020204" pitchFamily="34" charset="0"/>
                <a:cs typeface="Arial" panose="020B0604020202020204" pitchFamily="34" charset="0"/>
              </a:rPr>
              <a:t>Everyone</a:t>
            </a:r>
            <a:r>
              <a:rPr lang="en-GB" sz="2200">
                <a:solidFill>
                  <a:srgbClr val="FFFFFF"/>
                </a:solidFill>
                <a:latin typeface="Arial" panose="020B0604020202020204" pitchFamily="34" charset="0"/>
                <a:cs typeface="Arial" panose="020B0604020202020204" pitchFamily="34" charset="0"/>
              </a:rPr>
              <a:t> in school should complete Prevent training according to their role.</a:t>
            </a:r>
            <a:br>
              <a:rPr lang="en-GB" sz="2200">
                <a:solidFill>
                  <a:srgbClr val="FFFFFF"/>
                </a:solidFill>
                <a:latin typeface="Arial" panose="020B0604020202020204" pitchFamily="34" charset="0"/>
                <a:cs typeface="Arial" panose="020B0604020202020204" pitchFamily="34" charset="0"/>
              </a:rPr>
            </a:br>
            <a:br>
              <a:rPr lang="en-GB" sz="1600">
                <a:solidFill>
                  <a:srgbClr val="FFFFFF"/>
                </a:solidFill>
                <a:latin typeface="Arial" panose="020B0604020202020204" pitchFamily="34" charset="0"/>
                <a:cs typeface="Arial" panose="020B0604020202020204" pitchFamily="34" charset="0"/>
              </a:rPr>
            </a:br>
            <a:r>
              <a:rPr lang="en-GB" sz="2200" b="1">
                <a:solidFill>
                  <a:srgbClr val="FFFFFF"/>
                </a:solidFill>
                <a:latin typeface="Arial" panose="020B0604020202020204" pitchFamily="34" charset="0"/>
                <a:cs typeface="Arial" panose="020B0604020202020204" pitchFamily="34" charset="0"/>
              </a:rPr>
              <a:t>Leads with designated Prevent responsibilities: </a:t>
            </a:r>
            <a:r>
              <a:rPr lang="en-GB" sz="2200">
                <a:solidFill>
                  <a:srgbClr val="FFFFFF"/>
                </a:solidFill>
                <a:latin typeface="Arial" panose="020B0604020202020204" pitchFamily="34" charset="0"/>
                <a:cs typeface="Arial" panose="020B0604020202020204" pitchFamily="34" charset="0"/>
              </a:rPr>
              <a:t>training should include information on extremist and terrorist ideologies to enable them to train and advise other staff and support making informed referrals to Prevent where necessary.</a:t>
            </a:r>
            <a:br>
              <a:rPr lang="en-GB" sz="2200">
                <a:solidFill>
                  <a:srgbClr val="FFFFFF"/>
                </a:solidFill>
                <a:latin typeface="Arial" panose="020B0604020202020204" pitchFamily="34" charset="0"/>
                <a:cs typeface="Arial" panose="020B0604020202020204" pitchFamily="34" charset="0"/>
              </a:rPr>
            </a:br>
            <a:br>
              <a:rPr lang="en-GB" sz="2200">
                <a:solidFill>
                  <a:srgbClr val="FFFFFF"/>
                </a:solidFill>
                <a:latin typeface="Arial" panose="020B0604020202020204" pitchFamily="34" charset="0"/>
                <a:cs typeface="Arial" panose="020B0604020202020204" pitchFamily="34" charset="0"/>
              </a:rPr>
            </a:br>
            <a:r>
              <a:rPr lang="en-GB" sz="2200" b="1">
                <a:solidFill>
                  <a:srgbClr val="FFFFFF"/>
                </a:solidFill>
                <a:latin typeface="Arial" panose="020B0604020202020204" pitchFamily="34" charset="0"/>
                <a:cs typeface="Arial" panose="020B0604020202020204" pitchFamily="34" charset="0"/>
              </a:rPr>
              <a:t>Recommended</a:t>
            </a:r>
            <a:r>
              <a:rPr lang="en-GB" sz="2200">
                <a:solidFill>
                  <a:srgbClr val="FFFFFF"/>
                </a:solidFill>
                <a:latin typeface="Arial" panose="020B0604020202020204" pitchFamily="34" charset="0"/>
                <a:cs typeface="Arial" panose="020B0604020202020204" pitchFamily="34" charset="0"/>
              </a:rPr>
              <a:t> f</a:t>
            </a:r>
            <a:r>
              <a:rPr lang="en-GB" sz="2200" b="1">
                <a:solidFill>
                  <a:srgbClr val="FFFFFF"/>
                </a:solidFill>
                <a:latin typeface="Arial" panose="020B0604020202020204" pitchFamily="34" charset="0"/>
                <a:cs typeface="Arial" panose="020B0604020202020204" pitchFamily="34" charset="0"/>
              </a:rPr>
              <a:t>requency: </a:t>
            </a:r>
            <a:r>
              <a:rPr lang="en-GB" sz="2200">
                <a:solidFill>
                  <a:srgbClr val="FFFFFF"/>
                </a:solidFill>
                <a:latin typeface="Arial" panose="020B0604020202020204" pitchFamily="34" charset="0"/>
                <a:cs typeface="Arial" panose="020B0604020202020204" pitchFamily="34" charset="0"/>
              </a:rPr>
              <a:t>at induction and every 2 years</a:t>
            </a:r>
          </a:p>
        </p:txBody>
      </p:sp>
      <p:sp>
        <p:nvSpPr>
          <p:cNvPr id="3" name="Content Placeholder 2">
            <a:extLst>
              <a:ext uri="{FF2B5EF4-FFF2-40B4-BE49-F238E27FC236}">
                <a16:creationId xmlns:a16="http://schemas.microsoft.com/office/drawing/2014/main" id="{4013B8C1-B8DB-49FA-348F-B46F4DA36613}"/>
              </a:ext>
            </a:extLst>
          </p:cNvPr>
          <p:cNvSpPr>
            <a:spLocks noGrp="1"/>
          </p:cNvSpPr>
          <p:nvPr>
            <p:ph idx="1"/>
          </p:nvPr>
        </p:nvSpPr>
        <p:spPr>
          <a:xfrm>
            <a:off x="4810259" y="171450"/>
            <a:ext cx="6555347" cy="6286500"/>
          </a:xfrm>
        </p:spPr>
        <p:txBody>
          <a:bodyPr anchor="ctr">
            <a:normAutofit fontScale="92500" lnSpcReduction="10000"/>
          </a:bodyPr>
          <a:lstStyle/>
          <a:p>
            <a:pPr marL="0" indent="0">
              <a:buNone/>
            </a:pPr>
            <a:endParaRPr lang="en-GB" sz="2000">
              <a:solidFill>
                <a:srgbClr val="7030A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buNone/>
            </a:pPr>
            <a:r>
              <a:rPr lang="en-GB" sz="2000">
                <a:solidFill>
                  <a:srgbClr val="7030A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Prevent awareness</a:t>
            </a:r>
            <a:r>
              <a:rPr lang="en-GB" sz="2000">
                <a:solidFill>
                  <a:srgbClr val="7030A0"/>
                </a:solidFill>
                <a:latin typeface="Arial" panose="020B0604020202020204" pitchFamily="34" charset="0"/>
                <a:cs typeface="Arial" panose="020B0604020202020204" pitchFamily="34" charset="0"/>
              </a:rPr>
              <a:t> </a:t>
            </a:r>
            <a:r>
              <a:rPr lang="en-GB" sz="2000">
                <a:latin typeface="Arial" panose="020B0604020202020204" pitchFamily="34" charset="0"/>
                <a:cs typeface="Arial" panose="020B0604020202020204" pitchFamily="34" charset="0"/>
              </a:rPr>
              <a:t>– this course is for anyone new to Prevent.</a:t>
            </a:r>
          </a:p>
          <a:p>
            <a:pPr marL="0" indent="0">
              <a:buNone/>
            </a:pPr>
            <a:endParaRPr lang="en-GB" sz="2000">
              <a:latin typeface="Arial" panose="020B0604020202020204" pitchFamily="34" charset="0"/>
              <a:cs typeface="Arial" panose="020B0604020202020204" pitchFamily="34" charset="0"/>
            </a:endParaRPr>
          </a:p>
          <a:p>
            <a:pPr marL="0" indent="0">
              <a:buNone/>
            </a:pPr>
            <a:r>
              <a:rPr lang="en-GB" sz="2000">
                <a:solidFill>
                  <a:srgbClr val="7030A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Prevent referrals</a:t>
            </a:r>
            <a:r>
              <a:rPr lang="en-GB" sz="2000">
                <a:solidFill>
                  <a:srgbClr val="7030A0"/>
                </a:solidFill>
                <a:latin typeface="Arial" panose="020B0604020202020204" pitchFamily="34" charset="0"/>
                <a:cs typeface="Arial" panose="020B0604020202020204" pitchFamily="34" charset="0"/>
              </a:rPr>
              <a:t> </a:t>
            </a:r>
            <a:r>
              <a:rPr lang="en-GB" sz="2000">
                <a:latin typeface="Arial" panose="020B0604020202020204" pitchFamily="34" charset="0"/>
                <a:cs typeface="Arial" panose="020B0604020202020204" pitchFamily="34" charset="0"/>
              </a:rPr>
              <a:t>– this course is primarily designed for Designated Safeguarding Leads.</a:t>
            </a:r>
          </a:p>
          <a:p>
            <a:pPr marL="0" indent="0">
              <a:buNone/>
            </a:pPr>
            <a:endParaRPr lang="en-GB" sz="2000">
              <a:solidFill>
                <a:srgbClr val="7030A0"/>
              </a:solidFill>
              <a:latin typeface="Arial" panose="020B0604020202020204" pitchFamily="34" charset="0"/>
              <a:cs typeface="Arial" panose="020B0604020202020204" pitchFamily="34" charset="0"/>
            </a:endParaRPr>
          </a:p>
          <a:p>
            <a:pPr marL="0" indent="0">
              <a:buNone/>
            </a:pPr>
            <a:r>
              <a:rPr lang="en-GB" sz="2000">
                <a:solidFill>
                  <a:srgbClr val="7030A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Channel or Prevent Multi-Agency (PMAP) course</a:t>
            </a:r>
            <a:r>
              <a:rPr lang="en-GB" sz="2000">
                <a:solidFill>
                  <a:srgbClr val="7030A0"/>
                </a:solidFill>
                <a:latin typeface="Arial" panose="020B0604020202020204" pitchFamily="34" charset="0"/>
                <a:cs typeface="Arial" panose="020B0604020202020204" pitchFamily="34" charset="0"/>
              </a:rPr>
              <a:t> </a:t>
            </a:r>
            <a:r>
              <a:rPr lang="en-GB" sz="2000">
                <a:latin typeface="Arial" panose="020B0604020202020204" pitchFamily="34" charset="0"/>
                <a:cs typeface="Arial" panose="020B0604020202020204" pitchFamily="34" charset="0"/>
              </a:rPr>
              <a:t>– this is for anyone who may be asked to contribute to, or sit on, a Channel panel or PMAP.</a:t>
            </a:r>
          </a:p>
          <a:p>
            <a:pPr marL="0" indent="0">
              <a:buNone/>
            </a:pPr>
            <a:endParaRPr lang="en-GB" sz="2000">
              <a:latin typeface="Arial" panose="020B0604020202020204" pitchFamily="34" charset="0"/>
              <a:cs typeface="Arial" panose="020B0604020202020204" pitchFamily="34" charset="0"/>
            </a:endParaRPr>
          </a:p>
          <a:p>
            <a:pPr marL="0" indent="0">
              <a:buNone/>
            </a:pPr>
            <a:r>
              <a:rPr lang="en-GB" sz="2000">
                <a:solidFill>
                  <a:srgbClr val="7030A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Prevent refresher awareness course</a:t>
            </a:r>
            <a:r>
              <a:rPr lang="en-GB" sz="2000">
                <a:solidFill>
                  <a:srgbClr val="7030A0"/>
                </a:solidFill>
                <a:latin typeface="Arial" panose="020B0604020202020204" pitchFamily="34" charset="0"/>
                <a:cs typeface="Arial" panose="020B0604020202020204" pitchFamily="34" charset="0"/>
              </a:rPr>
              <a:t> </a:t>
            </a:r>
            <a:r>
              <a:rPr lang="en-GB" sz="2000">
                <a:latin typeface="Arial" panose="020B0604020202020204" pitchFamily="34" charset="0"/>
                <a:cs typeface="Arial" panose="020B0604020202020204" pitchFamily="34" charset="0"/>
              </a:rPr>
              <a:t>– this course is for anyone who has already completed the awareness course and would like a reminder of key points.</a:t>
            </a:r>
          </a:p>
          <a:p>
            <a:pPr marL="0" indent="0">
              <a:buNone/>
            </a:pPr>
            <a:endParaRPr lang="en-GB" sz="2000">
              <a:latin typeface="Arial" panose="020B0604020202020204" pitchFamily="34" charset="0"/>
              <a:cs typeface="Arial" panose="020B0604020202020204" pitchFamily="34" charset="0"/>
            </a:endParaRPr>
          </a:p>
          <a:p>
            <a:pPr marL="0" indent="0">
              <a:buNone/>
            </a:pPr>
            <a:r>
              <a:rPr lang="en-GB" sz="2000" b="1">
                <a:latin typeface="Arial"/>
                <a:cs typeface="Arial"/>
              </a:rPr>
              <a:t>Further resources </a:t>
            </a:r>
            <a:r>
              <a:rPr lang="en-GB" sz="2000">
                <a:latin typeface="Arial"/>
                <a:cs typeface="Arial"/>
              </a:rPr>
              <a:t>are available at: </a:t>
            </a:r>
            <a:r>
              <a:rPr lang="en-GB" sz="2000">
                <a:solidFill>
                  <a:srgbClr val="7030A0"/>
                </a:solidFill>
                <a:latin typeface="Arial"/>
                <a:cs typeface="Arial"/>
                <a:hlinkClick r:id="rId6">
                  <a:extLst>
                    <a:ext uri="{A12FA001-AC4F-418D-AE19-62706E023703}">
                      <ahyp:hlinkClr xmlns:ahyp="http://schemas.microsoft.com/office/drawing/2018/hyperlinkcolor" val="tx"/>
                    </a:ext>
                  </a:extLst>
                </a:hlinkClick>
              </a:rPr>
              <a:t>Educate Against Hate - Prevent Radicalisation &amp; Extremism</a:t>
            </a:r>
            <a:r>
              <a:rPr lang="en-GB" sz="2000">
                <a:solidFill>
                  <a:srgbClr val="7030A0"/>
                </a:solidFill>
                <a:latin typeface="Arial"/>
                <a:cs typeface="Arial"/>
              </a:rPr>
              <a:t>.</a:t>
            </a:r>
          </a:p>
          <a:p>
            <a:pPr marL="0" indent="0">
              <a:buNone/>
            </a:pPr>
            <a:endParaRPr lang="en-GB" sz="2000">
              <a:latin typeface="Arial" panose="020B0604020202020204" pitchFamily="34" charset="0"/>
              <a:cs typeface="Arial" panose="020B0604020202020204" pitchFamily="34" charset="0"/>
            </a:endParaRPr>
          </a:p>
          <a:p>
            <a:pPr marL="0" indent="0">
              <a:buNone/>
            </a:pPr>
            <a:r>
              <a:rPr lang="en-GB" sz="2000" b="1">
                <a:latin typeface="Arial"/>
                <a:cs typeface="Arial"/>
              </a:rPr>
              <a:t>Further specific training and resources for schools</a:t>
            </a:r>
            <a:r>
              <a:rPr lang="en-GB" sz="2000">
                <a:latin typeface="Arial"/>
                <a:cs typeface="Arial"/>
              </a:rPr>
              <a:t> available at: </a:t>
            </a:r>
            <a:r>
              <a:rPr lang="en-GB" sz="2000">
                <a:solidFill>
                  <a:srgbClr val="7030A0"/>
                </a:solidFill>
                <a:latin typeface="Arial"/>
                <a:ea typeface="+mn-lt"/>
                <a:cs typeface="+mn-lt"/>
                <a:hlinkClick r:id="rId7">
                  <a:extLst>
                    <a:ext uri="{A12FA001-AC4F-418D-AE19-62706E023703}">
                      <ahyp:hlinkClr xmlns:ahyp="http://schemas.microsoft.com/office/drawing/2018/hyperlinkcolor" val="tx"/>
                    </a:ext>
                  </a:extLst>
                </a:hlinkClick>
              </a:rPr>
              <a:t>The Prevent Duty | London Grid For Learning</a:t>
            </a:r>
            <a:endParaRPr lang="en-GB" sz="2000">
              <a:solidFill>
                <a:srgbClr val="7030A0"/>
              </a:solidFill>
              <a:latin typeface="Arial"/>
              <a:ea typeface="+mn-lt"/>
              <a:cs typeface="+mn-lt"/>
            </a:endParaRPr>
          </a:p>
          <a:p>
            <a:pPr marL="0" indent="0">
              <a:buNone/>
            </a:pPr>
            <a:endParaRPr lang="en-GB" sz="2000">
              <a:latin typeface="Arial"/>
              <a:ea typeface="+mn-lt"/>
              <a:cs typeface="+mn-lt"/>
            </a:endParaRPr>
          </a:p>
        </p:txBody>
      </p:sp>
    </p:spTree>
    <p:extLst>
      <p:ext uri="{BB962C8B-B14F-4D97-AF65-F5344CB8AC3E}">
        <p14:creationId xmlns:p14="http://schemas.microsoft.com/office/powerpoint/2010/main" val="3806593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E6451E4-2C29-8988-393E-F6915860047C}"/>
              </a:ext>
            </a:extLst>
          </p:cNvPr>
          <p:cNvSpPr/>
          <p:nvPr/>
        </p:nvSpPr>
        <p:spPr>
          <a:xfrm>
            <a:off x="159799" y="206405"/>
            <a:ext cx="4305669" cy="644518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solidFill>
                  <a:srgbClr val="C00000"/>
                </a:solidFill>
                <a:latin typeface="Century Gothic" panose="020B0502020202020204" pitchFamily="34" charset="0"/>
                <a:cs typeface="Arial" panose="020B0604020202020204" pitchFamily="34" charset="0"/>
              </a:rPr>
              <a:t>Key Local Contacts and Links:</a:t>
            </a:r>
          </a:p>
          <a:p>
            <a:r>
              <a:rPr lang="en-GB" sz="1400" b="1">
                <a:solidFill>
                  <a:schemeClr val="tx1"/>
                </a:solidFill>
                <a:latin typeface="Arial" panose="020B0604020202020204" pitchFamily="34" charset="0"/>
                <a:cs typeface="Arial" panose="020B0604020202020204" pitchFamily="34" charset="0"/>
              </a:rPr>
              <a:t>Shropshire Council’s Prevent Lead is Rachel Robinson.</a:t>
            </a:r>
          </a:p>
          <a:p>
            <a:endParaRPr lang="en-GB" sz="1400" b="1">
              <a:solidFill>
                <a:schemeClr val="tx1"/>
              </a:solidFill>
              <a:latin typeface="Arial" panose="020B0604020202020204" pitchFamily="34" charset="0"/>
              <a:cs typeface="Arial" panose="020B0604020202020204" pitchFamily="34" charset="0"/>
            </a:endParaRPr>
          </a:p>
          <a:p>
            <a:r>
              <a:rPr lang="en-GB" sz="1400" b="1">
                <a:solidFill>
                  <a:schemeClr val="tx1"/>
                </a:solidFill>
                <a:latin typeface="Arial" panose="020B0604020202020204" pitchFamily="34" charset="0"/>
                <a:cs typeface="Arial" panose="020B0604020202020204" pitchFamily="34" charset="0"/>
              </a:rPr>
              <a:t>For any Prevent related queries, please contact: </a:t>
            </a:r>
            <a:r>
              <a:rPr lang="en-GB" sz="140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SSCPbusinessunit@shropshire.gov.uk</a:t>
            </a:r>
            <a:endParaRPr lang="en-GB" sz="1400">
              <a:solidFill>
                <a:schemeClr val="tx1"/>
              </a:solidFill>
              <a:latin typeface="Arial" panose="020B0604020202020204" pitchFamily="34" charset="0"/>
              <a:cs typeface="Arial" panose="020B0604020202020204" pitchFamily="34" charset="0"/>
            </a:endParaRPr>
          </a:p>
          <a:p>
            <a:endParaRPr lang="en-GB" sz="1400" b="1">
              <a:solidFill>
                <a:schemeClr val="tx1"/>
              </a:solidFill>
              <a:latin typeface="Arial" panose="020B0604020202020204" pitchFamily="34" charset="0"/>
              <a:cs typeface="Arial" panose="020B0604020202020204" pitchFamily="34" charset="0"/>
            </a:endParaRPr>
          </a:p>
          <a:p>
            <a:r>
              <a:rPr lang="en-GB" sz="1400" b="1">
                <a:solidFill>
                  <a:schemeClr val="tx1"/>
                </a:solidFill>
                <a:latin typeface="Arial" panose="020B0604020202020204" pitchFamily="34" charset="0"/>
                <a:cs typeface="Arial" panose="020B0604020202020204" pitchFamily="34" charset="0"/>
              </a:rPr>
              <a:t>Channel Panel Chair</a:t>
            </a:r>
          </a:p>
          <a:p>
            <a:r>
              <a:rPr lang="en-GB" sz="1400" u="sng">
                <a:solidFill>
                  <a:schemeClr val="tx1"/>
                </a:solidFill>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Cezar.Sarbu@shropshire.gov.uk</a:t>
            </a:r>
            <a:endParaRPr lang="en-GB" sz="1400" u="sng">
              <a:solidFill>
                <a:schemeClr val="tx1"/>
              </a:solidFill>
              <a:effectLst/>
              <a:latin typeface="Arial" panose="020B0604020202020204" pitchFamily="34" charset="0"/>
              <a:ea typeface="Calibri" panose="020F0502020204030204" pitchFamily="34" charset="0"/>
            </a:endParaRPr>
          </a:p>
          <a:p>
            <a:endParaRPr lang="en-GB" sz="1400" u="sng">
              <a:solidFill>
                <a:srgbClr val="0563C1"/>
              </a:solidFill>
              <a:effectLst/>
              <a:latin typeface="Arial" panose="020B0604020202020204" pitchFamily="34" charset="0"/>
              <a:ea typeface="Calibri" panose="020F0502020204030204" pitchFamily="34" charset="0"/>
            </a:endParaRPr>
          </a:p>
          <a:p>
            <a:r>
              <a:rPr lang="en-GB" sz="1400" b="1">
                <a:solidFill>
                  <a:schemeClr val="tx1"/>
                </a:solidFill>
                <a:latin typeface="Arial" panose="020B0604020202020204" pitchFamily="34" charset="0"/>
                <a:ea typeface="Calibri" panose="020F0502020204030204" pitchFamily="34" charset="0"/>
                <a:cs typeface="Arial" panose="020B0604020202020204" pitchFamily="34" charset="0"/>
              </a:rPr>
              <a:t>Channel Panel Vice Chair,</a:t>
            </a:r>
          </a:p>
          <a:p>
            <a:r>
              <a:rPr lang="en-GB" sz="1400">
                <a:solidFill>
                  <a:schemeClr val="tx1"/>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Jane.rose@shropshire.gov.uk</a:t>
            </a:r>
            <a:endParaRPr lang="en-GB" sz="140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GB" sz="1400">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en-GB" sz="1400" b="1">
                <a:solidFill>
                  <a:schemeClr val="tx1"/>
                </a:solidFill>
                <a:latin typeface="Arial" panose="020B0604020202020204" pitchFamily="34" charset="0"/>
                <a:ea typeface="Calibri" panose="020F0502020204030204" pitchFamily="34" charset="0"/>
                <a:cs typeface="Arial" panose="020B0604020202020204" pitchFamily="34" charset="0"/>
              </a:rPr>
              <a:t>Channel Panel representative Learning and Skills</a:t>
            </a:r>
          </a:p>
          <a:p>
            <a:r>
              <a:rPr lang="en-GB" sz="1400" u="sng">
                <a:solidFill>
                  <a:schemeClr val="tx1"/>
                </a:solidFill>
                <a:latin typeface="Arial" panose="020B0604020202020204" pitchFamily="34" charset="0"/>
                <a:cs typeface="Arial" panose="020B0604020202020204" pitchFamily="34" charset="0"/>
              </a:rPr>
              <a:t>Jan</a:t>
            </a:r>
            <a:r>
              <a:rPr lang="en-GB" sz="1400" u="sng">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e.Parsons@shropshire.gov.uk</a:t>
            </a:r>
            <a:r>
              <a:rPr lang="en-GB" sz="1400" u="sng">
                <a:solidFill>
                  <a:schemeClr val="tx1"/>
                </a:solidFill>
                <a:latin typeface="Arial" panose="020B0604020202020204" pitchFamily="34" charset="0"/>
                <a:cs typeface="Arial" panose="020B0604020202020204" pitchFamily="34" charset="0"/>
              </a:rPr>
              <a:t> </a:t>
            </a:r>
          </a:p>
          <a:p>
            <a:endParaRPr lang="en-GB" sz="1400">
              <a:solidFill>
                <a:schemeClr val="tx1"/>
              </a:solidFill>
              <a:latin typeface="Arial" panose="020B0604020202020204" pitchFamily="34" charset="0"/>
              <a:cs typeface="Arial" panose="020B0604020202020204" pitchFamily="34" charset="0"/>
            </a:endParaRPr>
          </a:p>
          <a:p>
            <a:r>
              <a:rPr lang="en-GB" sz="1400" b="1">
                <a:solidFill>
                  <a:schemeClr val="tx1"/>
                </a:solidFill>
                <a:latin typeface="Arial" panose="020B0604020202020204" pitchFamily="34" charset="0"/>
                <a:cs typeface="Arial" panose="020B0604020202020204" pitchFamily="34" charset="0"/>
              </a:rPr>
              <a:t>West Mercia Police Prevent Engagement Officer: </a:t>
            </a:r>
          </a:p>
          <a:p>
            <a:r>
              <a:rPr lang="en-GB" sz="1400" u="sng">
                <a:solidFill>
                  <a:schemeClr val="tx1"/>
                </a:solidFill>
                <a:effectLst/>
                <a:latin typeface="Arial" panose="020B0604020202020204" pitchFamily="34" charset="0"/>
                <a:cs typeface="Arial" panose="020B0604020202020204" pitchFamily="34" charset="0"/>
              </a:rPr>
              <a:t>prevent@westmercia.police.uk</a:t>
            </a:r>
          </a:p>
          <a:p>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01386 591815 </a:t>
            </a:r>
          </a:p>
          <a:p>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r>
              <a:rPr lang="en-GB" sz="1400" b="1">
                <a:solidFill>
                  <a:srgbClr val="000000"/>
                </a:solidFill>
                <a:effectLst/>
                <a:latin typeface="Arial" panose="020B0604020202020204" pitchFamily="34" charset="0"/>
                <a:ea typeface="Aptos" panose="020B0004020202020204" pitchFamily="34" charset="0"/>
                <a:cs typeface="Arial" panose="020B0604020202020204" pitchFamily="34" charset="0"/>
              </a:rPr>
              <a:t>West Midlands Regional Prevent Co-Ordinator</a:t>
            </a:r>
          </a:p>
          <a:p>
            <a:r>
              <a:rPr lang="en-GB" sz="1400" u="sng">
                <a:solidFill>
                  <a:schemeClr val="tx1"/>
                </a:solidFill>
                <a:effectLst/>
                <a:latin typeface="Arial" panose="020B0604020202020204" pitchFamily="34" charset="0"/>
                <a:ea typeface="Aptos" panose="020B0004020202020204" pitchFamily="34" charset="0"/>
                <a:hlinkClick r:id="rId7">
                  <a:extLst>
                    <a:ext uri="{A12FA001-AC4F-418D-AE19-62706E023703}">
                      <ahyp:hlinkClr xmlns:ahyp="http://schemas.microsoft.com/office/drawing/2018/hyperlinkcolor" val="tx"/>
                    </a:ext>
                  </a:extLst>
                </a:hlinkClick>
              </a:rPr>
              <a:t>Alamgir.sheriyar@education.gov.uk</a:t>
            </a:r>
            <a:endParaRPr lang="en-GB" sz="1400" b="1">
              <a:solidFill>
                <a:schemeClr val="tx1"/>
              </a:solidFill>
              <a:effectLst/>
              <a:latin typeface="Arial" panose="020B0604020202020204" pitchFamily="34" charset="0"/>
              <a:ea typeface="Aptos" panose="020B0004020202020204" pitchFamily="34" charset="0"/>
              <a:cs typeface="Arial" panose="020B0604020202020204" pitchFamily="34" charset="0"/>
            </a:endParaRPr>
          </a:p>
          <a:p>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endParaRPr lang="en-GB" sz="140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81760C78-DF1F-F787-0C96-E9586B7562EF}"/>
              </a:ext>
            </a:extLst>
          </p:cNvPr>
          <p:cNvSpPr/>
          <p:nvPr/>
        </p:nvSpPr>
        <p:spPr>
          <a:xfrm>
            <a:off x="4595673" y="162757"/>
            <a:ext cx="7436528" cy="653248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b="1">
              <a:solidFill>
                <a:schemeClr val="tx1"/>
              </a:solidFill>
              <a:latin typeface="Arial" panose="020B0604020202020204" pitchFamily="34" charset="0"/>
              <a:cs typeface="Arial" panose="020B0604020202020204" pitchFamily="34" charset="0"/>
            </a:endParaRPr>
          </a:p>
          <a:p>
            <a:endParaRPr lang="en-GB" b="1">
              <a:solidFill>
                <a:schemeClr val="tx1"/>
              </a:solidFill>
              <a:latin typeface="Arial" panose="020B0604020202020204" pitchFamily="34" charset="0"/>
              <a:cs typeface="Arial" panose="020B0604020202020204" pitchFamily="34" charset="0"/>
            </a:endParaRPr>
          </a:p>
          <a:p>
            <a:endParaRPr lang="en-GB" b="1">
              <a:solidFill>
                <a:schemeClr val="tx1"/>
              </a:solidFill>
              <a:latin typeface="Arial" panose="020B0604020202020204" pitchFamily="34" charset="0"/>
              <a:cs typeface="Arial" panose="020B0604020202020204" pitchFamily="34" charset="0"/>
            </a:endParaRPr>
          </a:p>
          <a:p>
            <a:pPr lvl="1"/>
            <a:r>
              <a:rPr lang="en-GB" b="1">
                <a:solidFill>
                  <a:srgbClr val="C00000"/>
                </a:solidFill>
                <a:latin typeface="Century Gothic" panose="020B0502020202020204" pitchFamily="34" charset="0"/>
                <a:cs typeface="Arial" panose="020B0604020202020204" pitchFamily="34" charset="0"/>
              </a:rPr>
              <a:t>     </a:t>
            </a:r>
          </a:p>
          <a:p>
            <a:pPr lvl="1"/>
            <a:r>
              <a:rPr lang="en-GB" b="1">
                <a:solidFill>
                  <a:srgbClr val="C00000"/>
                </a:solidFill>
                <a:latin typeface="Century Gothic" panose="020B0502020202020204" pitchFamily="34" charset="0"/>
                <a:cs typeface="Arial" panose="020B0604020202020204" pitchFamily="34" charset="0"/>
              </a:rPr>
              <a:t> Prevent Referrals and Advice</a:t>
            </a:r>
          </a:p>
          <a:p>
            <a:pPr lvl="1"/>
            <a:endParaRPr lang="en-GB" b="1">
              <a:solidFill>
                <a:schemeClr val="tx1"/>
              </a:solidFill>
              <a:latin typeface="Arial" panose="020B0604020202020204" pitchFamily="34" charset="0"/>
              <a:cs typeface="Arial" panose="020B0604020202020204" pitchFamily="34" charset="0"/>
            </a:endParaRPr>
          </a:p>
          <a:p>
            <a:pPr lvl="1"/>
            <a:r>
              <a:rPr lang="en-GB" b="1">
                <a:solidFill>
                  <a:schemeClr val="tx1"/>
                </a:solidFill>
                <a:latin typeface="Arial"/>
                <a:cs typeface="Arial"/>
              </a:rPr>
              <a:t>Guidance and Tools:</a:t>
            </a:r>
          </a:p>
          <a:p>
            <a:pPr lvl="1"/>
            <a:r>
              <a:rPr lang="en-GB">
                <a:solidFill>
                  <a:schemeClr val="tx1"/>
                </a:solidFill>
                <a:latin typeface="Arial"/>
                <a:cs typeface="Arial"/>
              </a:rPr>
              <a:t>Local: </a:t>
            </a:r>
            <a:r>
              <a:rPr lang="en-GB">
                <a:solidFill>
                  <a:srgbClr val="7030A0"/>
                </a:solidFill>
                <a:latin typeface="Arial"/>
                <a:cs typeface="Arial"/>
                <a:hlinkClick r:id="rId8">
                  <a:extLst>
                    <a:ext uri="{A12FA001-AC4F-418D-AE19-62706E023703}">
                      <ahyp:hlinkClr xmlns:ahyp="http://schemas.microsoft.com/office/drawing/2018/hyperlinkcolor" val="tx"/>
                    </a:ext>
                  </a:extLst>
                </a:hlinkClick>
              </a:rPr>
              <a:t>West Mids procedures - Radicalisation, terrorist and extremist ideology</a:t>
            </a:r>
            <a:endParaRPr lang="en-GB">
              <a:solidFill>
                <a:srgbClr val="7030A0"/>
              </a:solidFill>
              <a:latin typeface="Arial"/>
              <a:cs typeface="Arial"/>
            </a:endParaRPr>
          </a:p>
          <a:p>
            <a:pPr lvl="1"/>
            <a:r>
              <a:rPr kumimoji="0" lang="en-GB"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National: </a:t>
            </a:r>
            <a:r>
              <a:rPr lang="en-GB">
                <a:solidFill>
                  <a:srgbClr val="7030A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Managing risk of radicalisation in your education setting </a:t>
            </a:r>
            <a:r>
              <a:rPr lang="en-GB">
                <a:solidFill>
                  <a:schemeClr val="tx1"/>
                </a:solidFill>
                <a:latin typeface="Arial" panose="020B0604020202020204" pitchFamily="34" charset="0"/>
                <a:cs typeface="Arial" panose="020B0604020202020204" pitchFamily="34" charset="0"/>
              </a:rPr>
              <a:t>and</a:t>
            </a:r>
            <a:r>
              <a:rPr lang="en-GB">
                <a:latin typeface="Arial" panose="020B0604020202020204" pitchFamily="34" charset="0"/>
                <a:cs typeface="Arial" panose="020B0604020202020204" pitchFamily="34" charset="0"/>
                <a:hlinkClick r:id="rId9"/>
              </a:rPr>
              <a:t> </a:t>
            </a:r>
            <a:r>
              <a:rPr lang="en-GB">
                <a:solidFill>
                  <a:srgbClr val="7030A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Making a referral to Prevent</a:t>
            </a:r>
            <a:endParaRPr lang="en-GB">
              <a:solidFill>
                <a:srgbClr val="7030A0"/>
              </a:solidFill>
              <a:latin typeface="Arial" panose="020B0604020202020204" pitchFamily="34" charset="0"/>
              <a:cs typeface="Arial" panose="020B0604020202020204" pitchFamily="34" charset="0"/>
            </a:endParaRPr>
          </a:p>
          <a:p>
            <a:pPr lvl="1"/>
            <a:endParaRPr kumimoji="0" lang="en-GB" b="1" i="0" u="none" strike="noStrike" kern="1200" cap="none" spc="0" normalizeH="0" baseline="0" noProof="0">
              <a:ln>
                <a:noFill/>
              </a:ln>
              <a:solidFill>
                <a:srgbClr val="7030A0"/>
              </a:solidFill>
              <a:effectLst/>
              <a:uLnTx/>
              <a:uFillTx/>
              <a:latin typeface="Arial" panose="020B0604020202020204" pitchFamily="34" charset="0"/>
              <a:ea typeface="Arial" panose="020B0604020202020204" pitchFamily="34" charset="0"/>
              <a:cs typeface="Arial" panose="020B0604020202020204" pitchFamily="34" charset="0"/>
            </a:endParaRPr>
          </a:p>
          <a:p>
            <a:pPr lvl="1">
              <a:spcAft>
                <a:spcPts val="800"/>
              </a:spcAft>
              <a:defRPr/>
            </a:pPr>
            <a:r>
              <a:rPr kumimoji="0" lang="en-GB" b="1" i="0" u="none" strike="noStrike" kern="1200" cap="none" spc="0" normalizeH="0" baseline="0" noProof="0">
                <a:ln>
                  <a:noFill/>
                </a:ln>
                <a:solidFill>
                  <a:prstClr val="black"/>
                </a:solidFill>
                <a:effectLst/>
                <a:uLnTx/>
                <a:uFillTx/>
                <a:latin typeface="Arial"/>
                <a:ea typeface="Arial" panose="020B0604020202020204" pitchFamily="34" charset="0"/>
                <a:cs typeface="Times New Roman"/>
              </a:rPr>
              <a:t>Referrals: </a:t>
            </a:r>
            <a:endParaRPr lang="en-GB" u="sng">
              <a:solidFill>
                <a:prstClr val="black"/>
              </a:solidFill>
              <a:latin typeface="Arial"/>
              <a:ea typeface="Arial" panose="020B0604020202020204" pitchFamily="34" charset="0"/>
              <a:cs typeface="Arial"/>
            </a:endParaRPr>
          </a:p>
          <a:p>
            <a:pPr lvl="1">
              <a:spcAft>
                <a:spcPts val="800"/>
              </a:spcAft>
              <a:defRPr/>
            </a:pPr>
            <a:r>
              <a:rPr kumimoji="0" lang="en-GB" i="0" u="none" strike="noStrike" kern="1200" cap="none" spc="0" normalizeH="0" baseline="0" noProof="0">
                <a:ln>
                  <a:noFill/>
                </a:ln>
                <a:solidFill>
                  <a:prstClr val="black"/>
                </a:solidFill>
                <a:effectLst/>
                <a:uLnTx/>
                <a:uFillTx/>
                <a:latin typeface="Arial"/>
                <a:ea typeface="Arial" panose="020B0604020202020204" pitchFamily="34" charset="0"/>
                <a:cs typeface="Times New Roman"/>
              </a:rPr>
              <a:t>Referral forms can be found at: </a:t>
            </a:r>
            <a:r>
              <a:rPr lang="en-GB">
                <a:solidFill>
                  <a:srgbClr val="7030A0"/>
                </a:solidFill>
                <a:latin typeface="Arial"/>
                <a:cs typeface="Arial"/>
                <a:hlinkClick r:id="rId11">
                  <a:extLst>
                    <a:ext uri="{A12FA001-AC4F-418D-AE19-62706E023703}">
                      <ahyp:hlinkClr xmlns:ahyp="http://schemas.microsoft.com/office/drawing/2018/hyperlinkcolor" val="tx"/>
                    </a:ext>
                  </a:extLst>
                </a:hlinkClick>
              </a:rPr>
              <a:t>The Prevent Duty (Preventing Terrorism) | Shropshire Learning Gateway</a:t>
            </a:r>
            <a:endParaRPr lang="en-GB" b="0" i="0" u="sng" strike="noStrike" kern="1200" cap="none" spc="0" normalizeH="0" baseline="0" noProof="0">
              <a:ln>
                <a:noFill/>
              </a:ln>
              <a:solidFill>
                <a:srgbClr val="7030A0"/>
              </a:solidFill>
              <a:effectLst/>
              <a:uLnTx/>
              <a:uFillTx/>
              <a:latin typeface="Arial"/>
              <a:ea typeface="Arial" panose="020B0604020202020204" pitchFamily="34" charset="0"/>
              <a:cs typeface="Arial"/>
            </a:endParaRPr>
          </a:p>
          <a:p>
            <a:pPr lvl="1">
              <a:spcAft>
                <a:spcPts val="800"/>
              </a:spcAft>
              <a:defRPr/>
            </a:pPr>
            <a:r>
              <a:rPr kumimoji="0" lang="en-GB" b="0" i="0" u="none" strike="noStrike" kern="1200" cap="none" spc="0" normalizeH="0" baseline="0" noProof="0">
                <a:ln>
                  <a:noFill/>
                </a:ln>
                <a:solidFill>
                  <a:schemeClr val="tx1"/>
                </a:solidFill>
                <a:effectLst/>
                <a:uLnTx/>
                <a:uFillTx/>
                <a:latin typeface="Arial" panose="020B0604020202020204" pitchFamily="34" charset="0"/>
                <a:ea typeface="Calibri" panose="020F0502020204030204" pitchFamily="34" charset="0"/>
                <a:cs typeface="Times New Roman" panose="02020603050405020304" pitchFamily="18" charset="0"/>
              </a:rPr>
              <a:t>Alternatively, you can report via the West Mercia website </a:t>
            </a:r>
            <a:r>
              <a:rPr kumimoji="0" lang="en-GB" b="0" i="0" u="none" strike="noStrike" kern="1200" cap="none" spc="0" normalizeH="0" baseline="0" noProof="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West Mercia Police</a:t>
            </a:r>
            <a:r>
              <a:rPr kumimoji="0" lang="en-GB" b="0" i="0" u="none" strike="noStrike" kern="1200" cap="none" spc="0" normalizeH="0" baseline="0" noProof="0">
                <a:ln>
                  <a:noFill/>
                </a:ln>
                <a:solidFill>
                  <a:srgbClr val="7030A0"/>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lvl="1">
              <a:spcAft>
                <a:spcPts val="800"/>
              </a:spcAft>
              <a:defRPr/>
            </a:pPr>
            <a:endParaRPr lang="en-GB" b="1">
              <a:solidFill>
                <a:schemeClr val="tx1"/>
              </a:solidFill>
              <a:latin typeface="Arial"/>
              <a:ea typeface="Calibri"/>
              <a:cs typeface="Times New Roman"/>
            </a:endParaRPr>
          </a:p>
          <a:p>
            <a:pPr lvl="1">
              <a:spcAft>
                <a:spcPts val="800"/>
              </a:spcAft>
              <a:defRPr/>
            </a:pPr>
            <a:r>
              <a:rPr kumimoji="0" lang="en-GB" b="1" i="0" u="none" strike="noStrike" kern="1200" cap="none" spc="0" normalizeH="0" baseline="0" noProof="0">
                <a:ln>
                  <a:noFill/>
                </a:ln>
                <a:solidFill>
                  <a:schemeClr val="tx1"/>
                </a:solidFill>
                <a:effectLst/>
                <a:uLnTx/>
                <a:uFillTx/>
                <a:latin typeface="Arial"/>
                <a:ea typeface="Calibri"/>
                <a:cs typeface="Times New Roman"/>
              </a:rPr>
              <a:t>Advice:</a:t>
            </a:r>
            <a:endParaRPr lang="en-GB" i="0" u="none" strike="noStrike" kern="1200" cap="none" spc="0" normalizeH="0" baseline="0" noProof="0">
              <a:ln>
                <a:noFill/>
              </a:ln>
              <a:solidFill>
                <a:schemeClr val="tx1"/>
              </a:solidFill>
              <a:effectLst/>
              <a:uLnTx/>
              <a:uFillTx/>
              <a:latin typeface="Arial"/>
              <a:ea typeface="Calibri"/>
              <a:cs typeface="Times New Roman"/>
            </a:endParaRPr>
          </a:p>
          <a:p>
            <a:pPr lvl="1">
              <a:spcAft>
                <a:spcPts val="800"/>
              </a:spcAft>
              <a:defRPr/>
            </a:pPr>
            <a:r>
              <a:rPr kumimoji="0" lang="en-GB"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If uncertain about whether threshold is met for a Prevent referral, contact West Mercia Police on 01386 591821 for a consultation</a:t>
            </a:r>
            <a:endParaRPr kumimoji="0" lang="en-GB"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1">
              <a:spcAft>
                <a:spcPts val="800"/>
              </a:spcAft>
              <a:defRPr/>
            </a:pPr>
            <a:r>
              <a:rPr kumimoji="0" lang="en-GB"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For assistance with completion of a Prevent referral form, contact the West Midlands Prevent hub 0121 251 0241.</a:t>
            </a:r>
            <a:endParaRPr kumimoji="0" lang="en-GB"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800"/>
              </a:spcAft>
              <a:buClrTx/>
              <a:buSzTx/>
              <a:buFontTx/>
              <a:buNone/>
              <a:tabLst/>
              <a:defRPr/>
            </a:pPr>
            <a:endParaRPr kumimoji="0" lang="en-GB" sz="18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u="sng">
              <a:solidFill>
                <a:srgbClr val="0563C1"/>
              </a:solidFill>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395902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EE670-D2B1-4F6C-8C48-655B5BFF2C19}"/>
              </a:ext>
            </a:extLst>
          </p:cNvPr>
          <p:cNvSpPr>
            <a:spLocks noGrp="1"/>
          </p:cNvSpPr>
          <p:nvPr>
            <p:ph type="title"/>
          </p:nvPr>
        </p:nvSpPr>
        <p:spPr>
          <a:xfrm>
            <a:off x="731875" y="0"/>
            <a:ext cx="10515600" cy="1325563"/>
          </a:xfrm>
          <a:solidFill>
            <a:schemeClr val="accent4">
              <a:lumMod val="20000"/>
              <a:lumOff val="80000"/>
            </a:schemeClr>
          </a:solidFill>
        </p:spPr>
        <p:txBody>
          <a:bodyPr/>
          <a:lstStyle/>
          <a:p>
            <a:pPr algn="ctr"/>
            <a:r>
              <a:rPr lang="en-GB">
                <a:solidFill>
                  <a:srgbClr val="002060"/>
                </a:solidFill>
                <a:effectLst>
                  <a:outerShdw blurRad="38100" dist="38100" dir="2700000" algn="tl">
                    <a:srgbClr val="000000">
                      <a:alpha val="43137"/>
                    </a:srgbClr>
                  </a:outerShdw>
                </a:effectLst>
                <a:latin typeface="Arial Rounded MT Bold" panose="020F0704030504030204" pitchFamily="34" charset="0"/>
              </a:rPr>
              <a:t>CTLP (Counter Terrorism Local Profile)</a:t>
            </a:r>
          </a:p>
        </p:txBody>
      </p:sp>
      <p:sp>
        <p:nvSpPr>
          <p:cNvPr id="3" name="Content Placeholder 2">
            <a:extLst>
              <a:ext uri="{FF2B5EF4-FFF2-40B4-BE49-F238E27FC236}">
                <a16:creationId xmlns:a16="http://schemas.microsoft.com/office/drawing/2014/main" id="{8FEABAA4-99BB-43B1-8E01-8DEF69322F60}"/>
              </a:ext>
            </a:extLst>
          </p:cNvPr>
          <p:cNvSpPr>
            <a:spLocks noGrp="1"/>
          </p:cNvSpPr>
          <p:nvPr>
            <p:ph idx="1"/>
          </p:nvPr>
        </p:nvSpPr>
        <p:spPr>
          <a:xfrm>
            <a:off x="731875" y="1325563"/>
            <a:ext cx="10515600" cy="5465854"/>
          </a:xfrm>
        </p:spPr>
        <p:txBody>
          <a:bodyPr>
            <a:normAutofit/>
          </a:bodyPr>
          <a:lstStyle/>
          <a:p>
            <a:pPr marL="0" indent="0" algn="ctr">
              <a:buNone/>
            </a:pPr>
            <a:r>
              <a:rPr lang="en-GB" sz="2900" u="sng" dirty="0">
                <a:solidFill>
                  <a:srgbClr val="000000"/>
                </a:solidFill>
                <a:latin typeface="Arial" panose="020B0604020202020204" pitchFamily="34" charset="0"/>
                <a:cs typeface="Arial" panose="020B0604020202020204" pitchFamily="34" charset="0"/>
              </a:rPr>
              <a:t>The </a:t>
            </a:r>
            <a:r>
              <a:rPr lang="en-GB" sz="2900" b="1" u="sng" dirty="0">
                <a:solidFill>
                  <a:srgbClr val="000000"/>
                </a:solidFill>
                <a:latin typeface="Arial" panose="020B0604020202020204" pitchFamily="34" charset="0"/>
                <a:cs typeface="Arial" panose="020B0604020202020204" pitchFamily="34" charset="0"/>
              </a:rPr>
              <a:t>current UK threat </a:t>
            </a:r>
            <a:r>
              <a:rPr lang="en-GB" sz="2900" u="sng" dirty="0">
                <a:solidFill>
                  <a:srgbClr val="000000"/>
                </a:solidFill>
                <a:latin typeface="Arial" panose="020B0604020202020204" pitchFamily="34" charset="0"/>
                <a:cs typeface="Arial" panose="020B0604020202020204" pitchFamily="34" charset="0"/>
              </a:rPr>
              <a:t>is substantial, meaning an attack is likely. </a:t>
            </a:r>
          </a:p>
          <a:p>
            <a:pPr marL="0" indent="0">
              <a:buNone/>
            </a:pPr>
            <a:r>
              <a:rPr lang="en-GB" b="1" dirty="0">
                <a:solidFill>
                  <a:srgbClr val="000000"/>
                </a:solidFill>
                <a:latin typeface="Arial" panose="020B0604020202020204" pitchFamily="34" charset="0"/>
                <a:cs typeface="Arial" panose="020B0604020202020204" pitchFamily="34" charset="0"/>
              </a:rPr>
              <a:t>Further national information and data:</a:t>
            </a:r>
          </a:p>
          <a:p>
            <a:r>
              <a:rPr lang="en-GB" dirty="0">
                <a:solidFill>
                  <a:srgbClr val="000000"/>
                </a:solidFill>
                <a:latin typeface="Arial" panose="020B0604020202020204" pitchFamily="34" charset="0"/>
                <a:cs typeface="Arial" panose="020B0604020202020204" pitchFamily="34" charset="0"/>
              </a:rPr>
              <a:t>Data on the use of Police powers is regularly shared at </a:t>
            </a:r>
            <a:r>
              <a:rPr lang="en-GB" dirty="0">
                <a:solidFill>
                  <a:srgbClr val="7030A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Counter-terrorism: Research and Statistics</a:t>
            </a:r>
            <a:endParaRPr lang="en-GB" dirty="0">
              <a:solidFill>
                <a:srgbClr val="7030A0"/>
              </a:solidFill>
              <a:latin typeface="Arial" panose="020B0604020202020204" pitchFamily="34" charset="0"/>
              <a:cs typeface="Arial" panose="020B0604020202020204" pitchFamily="34" charset="0"/>
            </a:endParaRPr>
          </a:p>
          <a:p>
            <a:r>
              <a:rPr lang="en-GB" dirty="0">
                <a:solidFill>
                  <a:srgbClr val="000000"/>
                </a:solidFill>
                <a:latin typeface="Arial" panose="020B0604020202020204" pitchFamily="34" charset="0"/>
                <a:cs typeface="Arial" panose="020B0604020202020204" pitchFamily="34" charset="0"/>
              </a:rPr>
              <a:t>A maintained list of</a:t>
            </a:r>
            <a:r>
              <a:rPr lang="en-GB" dirty="0">
                <a:solidFill>
                  <a:srgbClr val="7030A0"/>
                </a:solidFill>
                <a:latin typeface="Arial" panose="020B0604020202020204" pitchFamily="34" charset="0"/>
                <a:cs typeface="Arial" panose="020B0604020202020204" pitchFamily="34" charset="0"/>
              </a:rPr>
              <a:t>: </a:t>
            </a:r>
            <a:r>
              <a:rPr lang="en-GB" dirty="0">
                <a:solidFill>
                  <a:srgbClr val="7030A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Proscribed terrorist groups or organisations</a:t>
            </a:r>
            <a:endParaRPr lang="en-GB" dirty="0">
              <a:solidFill>
                <a:srgbClr val="7030A0"/>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Data on: </a:t>
            </a:r>
            <a:r>
              <a:rPr lang="en-GB" dirty="0">
                <a:solidFill>
                  <a:srgbClr val="7030A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Individuals referred to and supported through the Prevent Programme statistics</a:t>
            </a:r>
            <a:endParaRPr lang="en-GB" dirty="0">
              <a:solidFill>
                <a:srgbClr val="7030A0"/>
              </a:solidFill>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6CA0EA1-6478-8C3B-8D76-E70C631ED860}"/>
              </a:ext>
            </a:extLst>
          </p:cNvPr>
          <p:cNvSpPr/>
          <p:nvPr/>
        </p:nvSpPr>
        <p:spPr>
          <a:xfrm>
            <a:off x="891363" y="4467225"/>
            <a:ext cx="10236712" cy="1709288"/>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GB" sz="2400" b="1">
                <a:solidFill>
                  <a:schemeClr val="tx1"/>
                </a:solidFill>
                <a:latin typeface="Arial" panose="020B0604020202020204" pitchFamily="34" charset="0"/>
                <a:cs typeface="Arial" panose="020B0604020202020204" pitchFamily="34" charset="0"/>
              </a:rPr>
              <a:t>You can request information regarding your local CTLP threat by completing </a:t>
            </a:r>
            <a:r>
              <a:rPr lang="en-GB" sz="2400" b="1">
                <a:solidFill>
                  <a:srgbClr val="7030A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your Counter Terrorism Local Profile</a:t>
            </a:r>
            <a:r>
              <a:rPr lang="en-GB" sz="2400" b="1">
                <a:solidFill>
                  <a:srgbClr val="7030A0"/>
                </a:solidFill>
                <a:latin typeface="Arial" panose="020B0604020202020204" pitchFamily="34" charset="0"/>
                <a:cs typeface="Arial" panose="020B0604020202020204" pitchFamily="34" charset="0"/>
              </a:rPr>
              <a:t> </a:t>
            </a:r>
            <a:r>
              <a:rPr lang="en-GB" sz="2400" b="1">
                <a:solidFill>
                  <a:schemeClr val="tx1"/>
                </a:solidFill>
                <a:latin typeface="Arial" panose="020B0604020202020204" pitchFamily="34" charset="0"/>
                <a:cs typeface="Arial" panose="020B0604020202020204" pitchFamily="34" charset="0"/>
              </a:rPr>
              <a:t>form.</a:t>
            </a:r>
          </a:p>
        </p:txBody>
      </p:sp>
    </p:spTree>
    <p:extLst>
      <p:ext uri="{BB962C8B-B14F-4D97-AF65-F5344CB8AC3E}">
        <p14:creationId xmlns:p14="http://schemas.microsoft.com/office/powerpoint/2010/main" val="620855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F88CC81-3DD7-CA82-C2EF-5274F22F5BD5}"/>
              </a:ext>
            </a:extLst>
          </p:cNvPr>
          <p:cNvSpPr>
            <a:spLocks noGrp="1"/>
          </p:cNvSpPr>
          <p:nvPr>
            <p:ph type="title"/>
          </p:nvPr>
        </p:nvSpPr>
        <p:spPr>
          <a:xfrm>
            <a:off x="0" y="0"/>
            <a:ext cx="12192000" cy="1325563"/>
          </a:xfrm>
          <a:solidFill>
            <a:srgbClr val="7030A0">
              <a:alpha val="25000"/>
            </a:srgbClr>
          </a:solidFill>
        </p:spPr>
        <p:txBody>
          <a:bodyPr vert="horz" lIns="91440" tIns="45720" rIns="91440" bIns="45720" rtlCol="0" anchor="b">
            <a:normAutofit/>
          </a:bodyPr>
          <a:lstStyle/>
          <a:p>
            <a:pPr algn="ctr" eaLnBrk="1" hangingPunct="1">
              <a:defRPr/>
            </a:pPr>
            <a:r>
              <a:rPr lang="en-US" sz="4000" b="1" u="sng">
                <a:solidFill>
                  <a:srgbClr val="FFFFFF"/>
                </a:solidFill>
                <a:latin typeface="Century Gothic" panose="020B0502020202020204" pitchFamily="34" charset="0"/>
              </a:rPr>
              <a:t>Preventing and Responding to hate-related behaviour helps to prevent radicalisation. </a:t>
            </a:r>
          </a:p>
        </p:txBody>
      </p:sp>
      <p:sp>
        <p:nvSpPr>
          <p:cNvPr id="4" name="Rectangle 3">
            <a:hlinkClick r:id="rId4"/>
            <a:extLst>
              <a:ext uri="{FF2B5EF4-FFF2-40B4-BE49-F238E27FC236}">
                <a16:creationId xmlns:a16="http://schemas.microsoft.com/office/drawing/2014/main" id="{78061E13-E72D-91FE-A448-2636EC2DC6BF}"/>
              </a:ext>
            </a:extLst>
          </p:cNvPr>
          <p:cNvSpPr/>
          <p:nvPr/>
        </p:nvSpPr>
        <p:spPr>
          <a:xfrm>
            <a:off x="2993749" y="1325563"/>
            <a:ext cx="6204501" cy="3741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a:ln>
                  <a:noFill/>
                </a:ln>
                <a:solidFill>
                  <a:srgbClr val="1F2025"/>
                </a:solidFill>
                <a:effectLst/>
                <a:uLnTx/>
                <a:uFillTx/>
                <a:latin typeface="Century Gothic" panose="020B0502020202020204" pitchFamily="34" charset="0"/>
                <a:ea typeface="+mn-ea"/>
                <a:cs typeface="+mn-cs"/>
              </a:rPr>
              <a:t>Hate-related behaviour =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700" b="1" i="0" u="none" strike="noStrike" kern="1200" cap="none" spc="0" normalizeH="0" baseline="0" noProof="0">
                <a:ln>
                  <a:noFill/>
                </a:ln>
                <a:solidFill>
                  <a:srgbClr val="1F2025"/>
                </a:solidFill>
                <a:effectLst/>
                <a:uLnTx/>
                <a:uFillTx/>
                <a:latin typeface="Century Gothic" panose="020B0502020202020204" pitchFamily="34" charset="0"/>
                <a:ea typeface="+mn-ea"/>
                <a:cs typeface="+mn-cs"/>
              </a:rPr>
              <a:t>behaviour by </a:t>
            </a:r>
            <a:r>
              <a:rPr kumimoji="0" lang="en-GB" sz="1700" b="0" i="0" u="none" strike="noStrike" kern="1200" cap="none" spc="0" normalizeH="0" baseline="0" noProof="0">
                <a:ln>
                  <a:noFill/>
                </a:ln>
                <a:solidFill>
                  <a:srgbClr val="1F2025"/>
                </a:solidFill>
                <a:effectLst/>
                <a:uLnTx/>
                <a:uFillTx/>
                <a:latin typeface="Century Gothic" panose="020B0502020202020204" pitchFamily="34" charset="0"/>
                <a:ea typeface="+mn-ea"/>
                <a:cs typeface="+mn-cs"/>
              </a:rPr>
              <a:t>a one person towards another (child or adult)</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700" b="1" i="0" u="none" strike="noStrike" kern="1200" cap="none" spc="0" normalizeH="0" baseline="0" noProof="0">
                <a:ln>
                  <a:noFill/>
                </a:ln>
                <a:solidFill>
                  <a:srgbClr val="1F2025"/>
                </a:solidFill>
                <a:effectLst/>
                <a:uLnTx/>
                <a:uFillTx/>
                <a:latin typeface="Century Gothic" panose="020B0502020202020204" pitchFamily="34" charset="0"/>
                <a:ea typeface="+mn-ea"/>
                <a:cs typeface="+mn-cs"/>
              </a:rPr>
              <a:t>Perceived by </a:t>
            </a:r>
            <a:r>
              <a:rPr kumimoji="0" lang="en-GB" sz="1700" b="0" i="0" u="none" strike="noStrike" kern="1200" cap="none" spc="0" normalizeH="0" baseline="0" noProof="0">
                <a:ln>
                  <a:noFill/>
                </a:ln>
                <a:solidFill>
                  <a:srgbClr val="1F2025"/>
                </a:solidFill>
                <a:effectLst/>
                <a:uLnTx/>
                <a:uFillTx/>
                <a:latin typeface="Century Gothic" panose="020B0502020202020204" pitchFamily="34" charset="0"/>
                <a:ea typeface="+mn-ea"/>
                <a:cs typeface="+mn-cs"/>
              </a:rPr>
              <a:t>the </a:t>
            </a:r>
            <a:r>
              <a:rPr kumimoji="0" lang="en-GB" sz="1700" b="0" i="0" u="sng" strike="noStrike" kern="1200" cap="none" spc="0" normalizeH="0" baseline="0" noProof="0">
                <a:ln>
                  <a:noFill/>
                </a:ln>
                <a:solidFill>
                  <a:srgbClr val="1F2025"/>
                </a:solidFill>
                <a:effectLst/>
                <a:uLnTx/>
                <a:uFillTx/>
                <a:latin typeface="Century Gothic" panose="020B0502020202020204" pitchFamily="34" charset="0"/>
                <a:ea typeface="+mn-ea"/>
                <a:cs typeface="+mn-cs"/>
              </a:rPr>
              <a:t>child or adult experiencing the behaviour or anyone else</a:t>
            </a:r>
            <a:r>
              <a:rPr kumimoji="0" lang="en-GB" sz="1700" b="0" i="0" u="none" strike="noStrike" kern="1200" cap="none" spc="0" normalizeH="0" baseline="0" noProof="0">
                <a:ln>
                  <a:noFill/>
                </a:ln>
                <a:solidFill>
                  <a:srgbClr val="1F2025"/>
                </a:solidFill>
                <a:effectLst/>
                <a:uLnTx/>
                <a:uFillTx/>
                <a:latin typeface="Century Gothic" panose="020B0502020202020204" pitchFamily="34" charset="0"/>
                <a:ea typeface="+mn-ea"/>
                <a:cs typeface="+mn-cs"/>
              </a:rPr>
              <a:t> to be</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700" b="1" i="0" u="none" strike="noStrike" kern="1200" cap="none" spc="0" normalizeH="0" baseline="0" noProof="0">
                <a:ln>
                  <a:noFill/>
                </a:ln>
                <a:solidFill>
                  <a:srgbClr val="1F2025"/>
                </a:solidFill>
                <a:effectLst/>
                <a:uLnTx/>
                <a:uFillTx/>
                <a:latin typeface="Century Gothic" panose="020B0502020202020204" pitchFamily="34" charset="0"/>
                <a:ea typeface="+mn-ea"/>
                <a:cs typeface="+mn-cs"/>
              </a:rPr>
              <a:t>Prejudice towards </a:t>
            </a:r>
            <a:r>
              <a:rPr kumimoji="0" lang="en-GB" sz="1700" b="0" i="0" u="none" strike="noStrike" kern="1200" cap="none" spc="0" normalizeH="0" baseline="0" noProof="0">
                <a:ln>
                  <a:noFill/>
                </a:ln>
                <a:solidFill>
                  <a:srgbClr val="1F2025"/>
                </a:solidFill>
                <a:effectLst/>
                <a:uLnTx/>
                <a:uFillTx/>
                <a:latin typeface="Century Gothic" panose="020B0502020202020204" pitchFamily="34" charset="0"/>
                <a:ea typeface="+mn-ea"/>
                <a:cs typeface="+mn-cs"/>
              </a:rPr>
              <a:t>them because of their race, religion, sexual orientation, disability or because they are transgender (one of the Equality Act 2010 protected characteristics).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700">
                <a:solidFill>
                  <a:srgbClr val="1F2025"/>
                </a:solidFill>
                <a:latin typeface="Century Gothic" panose="020B0502020202020204" pitchFamily="34" charset="0"/>
              </a:rPr>
              <a:t>Recognise hate related behaviour but always follow the Prevent pathway where appropriate.</a:t>
            </a:r>
            <a:endParaRPr kumimoji="0" lang="en-GB" sz="1700" b="0" i="0" u="none" strike="noStrike" kern="1200" cap="none" spc="0" normalizeH="0" baseline="0" noProof="0">
              <a:ln>
                <a:noFill/>
              </a:ln>
              <a:solidFill>
                <a:srgbClr val="1F2025"/>
              </a:solidFill>
              <a:effectLst/>
              <a:uLnTx/>
              <a:uFillTx/>
              <a:latin typeface="Century Gothic" panose="020B0502020202020204" pitchFamily="34" charset="0"/>
              <a:ea typeface="+mn-ea"/>
              <a:cs typeface="+mn-cs"/>
            </a:endParaRPr>
          </a:p>
          <a:p>
            <a:pPr marR="0" lvl="0" algn="l" defTabSz="914400" rtl="0" eaLnBrk="1" fontAlgn="base" latinLnBrk="0" hangingPunct="1">
              <a:lnSpc>
                <a:spcPct val="100000"/>
              </a:lnSpc>
              <a:spcBef>
                <a:spcPts val="0"/>
              </a:spcBef>
              <a:spcAft>
                <a:spcPts val="0"/>
              </a:spcAft>
              <a:buClrTx/>
              <a:buSzTx/>
              <a:tabLst/>
              <a:defRPr/>
            </a:pPr>
            <a:r>
              <a:rPr kumimoji="0" lang="en-GB" sz="1600" b="0" i="1" u="none" strike="noStrike" kern="1200" cap="none" spc="0" normalizeH="0" baseline="0" noProof="0">
                <a:ln>
                  <a:noFill/>
                </a:ln>
                <a:solidFill>
                  <a:srgbClr val="1F2025"/>
                </a:solidFill>
                <a:effectLst/>
                <a:uLnTx/>
                <a:uFillTx/>
                <a:ea typeface="+mn-ea"/>
                <a:cs typeface="+mn-cs"/>
              </a:rPr>
              <a:t>Find out more at: </a:t>
            </a:r>
            <a:r>
              <a:rPr lang="en-GB" sz="1600" i="1">
                <a:solidFill>
                  <a:srgbClr val="7030A0"/>
                </a:solidFill>
                <a:hlinkClick r:id="rId4">
                  <a:extLst>
                    <a:ext uri="{A12FA001-AC4F-418D-AE19-62706E023703}">
                      <ahyp:hlinkClr xmlns:ahyp="http://schemas.microsoft.com/office/drawing/2018/hyperlinkcolor" val="tx"/>
                    </a:ext>
                  </a:extLst>
                </a:hlinkClick>
              </a:rPr>
              <a:t>What is Hate Crime? - True Vision</a:t>
            </a:r>
            <a:endParaRPr lang="en-GB" sz="1600" i="1">
              <a:solidFill>
                <a:srgbClr val="7030A0"/>
              </a:solidFill>
            </a:endParaRPr>
          </a:p>
          <a:p>
            <a:pPr marR="0" lvl="0" algn="l" defTabSz="914400" rtl="0" eaLnBrk="1" fontAlgn="base" latinLnBrk="0" hangingPunct="1">
              <a:lnSpc>
                <a:spcPct val="100000"/>
              </a:lnSpc>
              <a:spcBef>
                <a:spcPts val="0"/>
              </a:spcBef>
              <a:spcAft>
                <a:spcPts val="0"/>
              </a:spcAft>
              <a:buClrTx/>
              <a:buSzTx/>
              <a:tabLst/>
              <a:defRPr/>
            </a:pPr>
            <a:r>
              <a:rPr lang="en-GB" sz="1600" i="1">
                <a:solidFill>
                  <a:schemeClr val="tx1"/>
                </a:solidFill>
              </a:rPr>
              <a:t>You will also need to consider whether to notify Police: </a:t>
            </a:r>
            <a:r>
              <a:rPr lang="en-GB" sz="1600" i="1">
                <a:solidFill>
                  <a:srgbClr val="7030A0"/>
                </a:solidFill>
              </a:rPr>
              <a:t>Use </a:t>
            </a:r>
            <a:r>
              <a:rPr lang="en-GB" sz="1600" i="1">
                <a:solidFill>
                  <a:srgbClr val="7030A0"/>
                </a:solidFill>
                <a:hlinkClick r:id="rId5">
                  <a:extLst>
                    <a:ext uri="{A12FA001-AC4F-418D-AE19-62706E023703}">
                      <ahyp:hlinkClr xmlns:ahyp="http://schemas.microsoft.com/office/drawing/2018/hyperlinkcolor" val="tx"/>
                    </a:ext>
                  </a:extLst>
                </a:hlinkClick>
              </a:rPr>
              <a:t>When-to-call-the-police--guidance-for-schools-and-colleges</a:t>
            </a:r>
            <a:r>
              <a:rPr lang="en-GB" sz="1600" i="1">
                <a:solidFill>
                  <a:srgbClr val="0070C0"/>
                </a:solidFill>
              </a:rPr>
              <a:t> </a:t>
            </a:r>
            <a:r>
              <a:rPr lang="en-GB" sz="1600" i="1">
                <a:solidFill>
                  <a:schemeClr val="tx1"/>
                </a:solidFill>
              </a:rPr>
              <a:t>to help you. </a:t>
            </a:r>
            <a:endParaRPr kumimoji="0" lang="en-GB" sz="1700" b="0" i="1" u="none" strike="noStrike" kern="1200" cap="none" spc="0" normalizeH="0" baseline="0" noProof="0">
              <a:ln>
                <a:noFill/>
              </a:ln>
              <a:solidFill>
                <a:schemeClr val="tx1"/>
              </a:solidFill>
              <a:effectLst/>
              <a:uLnTx/>
              <a:uFillTx/>
              <a:latin typeface="Century Gothic" panose="020B0502020202020204" pitchFamily="34" charset="0"/>
              <a:ea typeface="+mn-ea"/>
              <a:cs typeface="+mn-cs"/>
            </a:endParaRPr>
          </a:p>
        </p:txBody>
      </p:sp>
      <p:pic>
        <p:nvPicPr>
          <p:cNvPr id="5" name="Picture 4">
            <a:extLst>
              <a:ext uri="{FF2B5EF4-FFF2-40B4-BE49-F238E27FC236}">
                <a16:creationId xmlns:a16="http://schemas.microsoft.com/office/drawing/2014/main" id="{418CDE14-7E65-6584-42D6-2173FAF9C738}"/>
              </a:ext>
            </a:extLst>
          </p:cNvPr>
          <p:cNvPicPr>
            <a:picLocks noChangeAspect="1"/>
          </p:cNvPicPr>
          <p:nvPr/>
        </p:nvPicPr>
        <p:blipFill>
          <a:blip r:embed="rId6"/>
          <a:stretch>
            <a:fillRect/>
          </a:stretch>
        </p:blipFill>
        <p:spPr>
          <a:xfrm>
            <a:off x="-1" y="2959306"/>
            <a:ext cx="2993749" cy="3899646"/>
          </a:xfrm>
          <a:prstGeom prst="rect">
            <a:avLst/>
          </a:prstGeom>
        </p:spPr>
      </p:pic>
      <p:pic>
        <p:nvPicPr>
          <p:cNvPr id="7" name="Picture 6">
            <a:extLst>
              <a:ext uri="{FF2B5EF4-FFF2-40B4-BE49-F238E27FC236}">
                <a16:creationId xmlns:a16="http://schemas.microsoft.com/office/drawing/2014/main" id="{87019648-D361-5DFB-8720-FD84CA45E6F0}"/>
              </a:ext>
            </a:extLst>
          </p:cNvPr>
          <p:cNvPicPr>
            <a:picLocks noChangeAspect="1"/>
          </p:cNvPicPr>
          <p:nvPr/>
        </p:nvPicPr>
        <p:blipFill rotWithShape="1">
          <a:blip r:embed="rId7"/>
          <a:srcRect l="5390" r="34600" b="16138"/>
          <a:stretch/>
        </p:blipFill>
        <p:spPr>
          <a:xfrm>
            <a:off x="-2" y="6211669"/>
            <a:ext cx="1122745" cy="646331"/>
          </a:xfrm>
          <a:prstGeom prst="rect">
            <a:avLst/>
          </a:prstGeom>
        </p:spPr>
      </p:pic>
      <p:pic>
        <p:nvPicPr>
          <p:cNvPr id="8" name="Picture 7">
            <a:hlinkClick r:id="rId8"/>
            <a:extLst>
              <a:ext uri="{FF2B5EF4-FFF2-40B4-BE49-F238E27FC236}">
                <a16:creationId xmlns:a16="http://schemas.microsoft.com/office/drawing/2014/main" id="{A51A2408-2FDA-8E55-ED24-BF27A39A002E}"/>
              </a:ext>
            </a:extLst>
          </p:cNvPr>
          <p:cNvPicPr>
            <a:picLocks noChangeAspect="1"/>
          </p:cNvPicPr>
          <p:nvPr/>
        </p:nvPicPr>
        <p:blipFill>
          <a:blip r:embed="rId9"/>
          <a:stretch>
            <a:fillRect/>
          </a:stretch>
        </p:blipFill>
        <p:spPr>
          <a:xfrm>
            <a:off x="3334871" y="5163671"/>
            <a:ext cx="5411096" cy="1729054"/>
          </a:xfrm>
          <a:prstGeom prst="rect">
            <a:avLst/>
          </a:prstGeom>
        </p:spPr>
      </p:pic>
      <p:sp>
        <p:nvSpPr>
          <p:cNvPr id="9" name="TextBox 8">
            <a:extLst>
              <a:ext uri="{FF2B5EF4-FFF2-40B4-BE49-F238E27FC236}">
                <a16:creationId xmlns:a16="http://schemas.microsoft.com/office/drawing/2014/main" id="{0995C343-DBA7-FD0B-EE56-CCBC646371CD}"/>
              </a:ext>
            </a:extLst>
          </p:cNvPr>
          <p:cNvSpPr txBox="1"/>
          <p:nvPr/>
        </p:nvSpPr>
        <p:spPr>
          <a:xfrm>
            <a:off x="0" y="4088943"/>
            <a:ext cx="2861534" cy="830997"/>
          </a:xfrm>
          <a:prstGeom prst="rect">
            <a:avLst/>
          </a:prstGeom>
          <a:solidFill>
            <a:schemeClr val="bg1"/>
          </a:solidFill>
        </p:spPr>
        <p:txBody>
          <a:bodyPr wrap="square">
            <a:spAutoFit/>
          </a:bodyPr>
          <a:lstStyle/>
          <a:p>
            <a:r>
              <a:rPr kumimoji="0" lang="en-GB" sz="1200" b="0" i="1" u="none" strike="noStrike" kern="1200" cap="none" spc="0" normalizeH="0" baseline="0" noProof="0">
                <a:ln>
                  <a:noFill/>
                </a:ln>
                <a:solidFill>
                  <a:srgbClr val="1F2025"/>
                </a:solidFill>
                <a:effectLst/>
                <a:uLnTx/>
                <a:uFillTx/>
                <a:cs typeface="Arial" panose="020B0604020202020204" pitchFamily="34" charset="0"/>
              </a:rPr>
              <a:t>Find out more about the </a:t>
            </a:r>
            <a:r>
              <a:rPr kumimoji="0" lang="en-GB" sz="1200" b="0" i="1" u="none" strike="noStrike" kern="1200" cap="none" spc="0" normalizeH="0" baseline="0" noProof="0" err="1">
                <a:ln>
                  <a:noFill/>
                </a:ln>
                <a:solidFill>
                  <a:srgbClr val="1F2025"/>
                </a:solidFill>
                <a:effectLst/>
                <a:uLnTx/>
                <a:uFillTx/>
                <a:cs typeface="Arial" panose="020B0604020202020204" pitchFamily="34" charset="0"/>
              </a:rPr>
              <a:t>i</a:t>
            </a:r>
            <a:r>
              <a:rPr kumimoji="0" lang="en-GB" sz="1200" b="0" i="1" u="none" strike="noStrike" kern="1200" cap="none" spc="0" normalizeH="0" baseline="0" noProof="0">
                <a:ln>
                  <a:noFill/>
                </a:ln>
                <a:solidFill>
                  <a:srgbClr val="1F2025"/>
                </a:solidFill>
                <a:effectLst/>
                <a:uLnTx/>
                <a:uFillTx/>
                <a:cs typeface="Arial" panose="020B0604020202020204" pitchFamily="34" charset="0"/>
              </a:rPr>
              <a:t> am Me! Programme at: </a:t>
            </a:r>
            <a:r>
              <a:rPr lang="en-GB" sz="1200" i="1">
                <a:solidFill>
                  <a:srgbClr val="7030A0"/>
                </a:solidFill>
                <a:cs typeface="Arial" panose="020B0604020202020204" pitchFamily="34" charset="0"/>
                <a:hlinkClick r:id="rId10">
                  <a:extLst>
                    <a:ext uri="{A12FA001-AC4F-418D-AE19-62706E023703}">
                      <ahyp:hlinkClr xmlns:ahyp="http://schemas.microsoft.com/office/drawing/2018/hyperlinkcolor" val="tx"/>
                    </a:ext>
                  </a:extLst>
                </a:hlinkClick>
              </a:rPr>
              <a:t>The Prevent Duty (Preventing Terrorism) | Shropshire Learning Gateway</a:t>
            </a:r>
            <a:endParaRPr lang="en-GB" sz="1200" i="1">
              <a:solidFill>
                <a:srgbClr val="7030A0"/>
              </a:solidFill>
              <a:cs typeface="Arial" panose="020B0604020202020204" pitchFamily="34" charset="0"/>
            </a:endParaRPr>
          </a:p>
        </p:txBody>
      </p:sp>
    </p:spTree>
    <p:extLst>
      <p:ext uri="{BB962C8B-B14F-4D97-AF65-F5344CB8AC3E}">
        <p14:creationId xmlns:p14="http://schemas.microsoft.com/office/powerpoint/2010/main" val="384099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8B68FD-2E68-7C4E-92B0-FC15600893F0}"/>
              </a:ext>
            </a:extLst>
          </p:cNvPr>
          <p:cNvPicPr>
            <a:picLocks noChangeAspect="1"/>
          </p:cNvPicPr>
          <p:nvPr/>
        </p:nvPicPr>
        <p:blipFill>
          <a:blip r:embed="rId3"/>
          <a:stretch>
            <a:fillRect/>
          </a:stretch>
        </p:blipFill>
        <p:spPr>
          <a:xfrm>
            <a:off x="219456" y="204406"/>
            <a:ext cx="11859746" cy="6459558"/>
          </a:xfrm>
          <a:prstGeom prst="rect">
            <a:avLst/>
          </a:prstGeom>
        </p:spPr>
      </p:pic>
      <p:sp>
        <p:nvSpPr>
          <p:cNvPr id="23" name="Graphic 21">
            <a:extLst>
              <a:ext uri="{FF2B5EF4-FFF2-40B4-BE49-F238E27FC236}">
                <a16:creationId xmlns:a16="http://schemas.microsoft.com/office/drawing/2014/main" id="{A537C3AD-F2D5-8F49-8160-8F1B5A94B9B1}"/>
              </a:ext>
            </a:extLst>
          </p:cNvPr>
          <p:cNvSpPr/>
          <p:nvPr/>
        </p:nvSpPr>
        <p:spPr>
          <a:xfrm>
            <a:off x="2078018" y="679476"/>
            <a:ext cx="2838045" cy="1525345"/>
          </a:xfrm>
          <a:custGeom>
            <a:avLst/>
            <a:gdLst>
              <a:gd name="connsiteX0" fmla="*/ 2153058 w 4692629"/>
              <a:gd name="connsiteY0" fmla="*/ 2188633 h 2522116"/>
              <a:gd name="connsiteX1" fmla="*/ 124641 w 4692629"/>
              <a:gd name="connsiteY1" fmla="*/ 2513039 h 2522116"/>
              <a:gd name="connsiteX2" fmla="*/ 0 w 4692629"/>
              <a:gd name="connsiteY2" fmla="*/ 2406801 h 2522116"/>
              <a:gd name="connsiteX3" fmla="*/ 0 w 4692629"/>
              <a:gd name="connsiteY3" fmla="*/ 107503 h 2522116"/>
              <a:gd name="connsiteX4" fmla="*/ 107558 w 4692629"/>
              <a:gd name="connsiteY4" fmla="*/ 0 h 2522116"/>
              <a:gd name="connsiteX5" fmla="*/ 4274102 w 4692629"/>
              <a:gd name="connsiteY5" fmla="*/ 0 h 2522116"/>
              <a:gd name="connsiteX6" fmla="*/ 4378117 w 4692629"/>
              <a:gd name="connsiteY6" fmla="*/ 79805 h 2522116"/>
              <a:gd name="connsiteX7" fmla="*/ 4689023 w 4692629"/>
              <a:gd name="connsiteY7" fmla="*/ 1245010 h 2522116"/>
              <a:gd name="connsiteX8" fmla="*/ 4689023 w 4692629"/>
              <a:gd name="connsiteY8" fmla="*/ 1300406 h 2522116"/>
              <a:gd name="connsiteX9" fmla="*/ 4384444 w 4692629"/>
              <a:gd name="connsiteY9" fmla="*/ 2442214 h 2522116"/>
              <a:gd name="connsiteX10" fmla="*/ 4263473 w 4692629"/>
              <a:gd name="connsiteY10" fmla="*/ 2520754 h 2522116"/>
              <a:gd name="connsiteX11" fmla="*/ 2187224 w 4692629"/>
              <a:gd name="connsiteY11" fmla="*/ 2188760 h 2522116"/>
              <a:gd name="connsiteX12" fmla="*/ 2153058 w 4692629"/>
              <a:gd name="connsiteY12" fmla="*/ 2188633 h 252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2629" h="2522116">
                <a:moveTo>
                  <a:pt x="2153058" y="2188633"/>
                </a:moveTo>
                <a:lnTo>
                  <a:pt x="124641" y="2513039"/>
                </a:lnTo>
                <a:cubicBezTo>
                  <a:pt x="59220" y="2523537"/>
                  <a:pt x="0" y="2473074"/>
                  <a:pt x="0" y="2406801"/>
                </a:cubicBezTo>
                <a:lnTo>
                  <a:pt x="0" y="107503"/>
                </a:lnTo>
                <a:cubicBezTo>
                  <a:pt x="0" y="48060"/>
                  <a:pt x="48211" y="0"/>
                  <a:pt x="107558" y="0"/>
                </a:cubicBezTo>
                <a:lnTo>
                  <a:pt x="4274102" y="0"/>
                </a:lnTo>
                <a:cubicBezTo>
                  <a:pt x="4322820" y="0"/>
                  <a:pt x="4365464" y="32757"/>
                  <a:pt x="4378117" y="79805"/>
                </a:cubicBezTo>
                <a:lnTo>
                  <a:pt x="4689023" y="1245010"/>
                </a:lnTo>
                <a:cubicBezTo>
                  <a:pt x="4693832" y="1263223"/>
                  <a:pt x="4693832" y="1282320"/>
                  <a:pt x="4689023" y="1300406"/>
                </a:cubicBezTo>
                <a:lnTo>
                  <a:pt x="4384444" y="2442214"/>
                </a:lnTo>
                <a:cubicBezTo>
                  <a:pt x="4370272" y="2495459"/>
                  <a:pt x="4318011" y="2529481"/>
                  <a:pt x="4263473" y="2520754"/>
                </a:cubicBezTo>
                <a:lnTo>
                  <a:pt x="2187224" y="2188760"/>
                </a:lnTo>
                <a:cubicBezTo>
                  <a:pt x="2175835" y="2186863"/>
                  <a:pt x="2164320" y="2186863"/>
                  <a:pt x="2153058" y="2188633"/>
                </a:cubicBezTo>
                <a:close/>
              </a:path>
            </a:pathLst>
          </a:custGeom>
          <a:solidFill>
            <a:srgbClr val="FFFFFF"/>
          </a:solidFill>
          <a:ln w="63500" cap="flat">
            <a:solidFill>
              <a:srgbClr val="0087CA"/>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24" name="Graphic 21">
            <a:extLst>
              <a:ext uri="{FF2B5EF4-FFF2-40B4-BE49-F238E27FC236}">
                <a16:creationId xmlns:a16="http://schemas.microsoft.com/office/drawing/2014/main" id="{A537C3AD-F2D5-8F49-8160-8F1B5A94B9B1}"/>
              </a:ext>
            </a:extLst>
          </p:cNvPr>
          <p:cNvSpPr/>
          <p:nvPr/>
        </p:nvSpPr>
        <p:spPr>
          <a:xfrm>
            <a:off x="7516376" y="685672"/>
            <a:ext cx="2597608" cy="1754871"/>
          </a:xfrm>
          <a:custGeom>
            <a:avLst/>
            <a:gdLst>
              <a:gd name="connsiteX0" fmla="*/ 3635 w 4295072"/>
              <a:gd name="connsiteY0" fmla="*/ 2443731 h 2901630"/>
              <a:gd name="connsiteX1" fmla="*/ 308720 w 4295072"/>
              <a:gd name="connsiteY1" fmla="*/ 1300406 h 2901630"/>
              <a:gd name="connsiteX2" fmla="*/ 308720 w 4295072"/>
              <a:gd name="connsiteY2" fmla="*/ 1245010 h 2901630"/>
              <a:gd name="connsiteX3" fmla="*/ 12618 w 4295072"/>
              <a:gd name="connsiteY3" fmla="*/ 135327 h 2901630"/>
              <a:gd name="connsiteX4" fmla="*/ 116634 w 4295072"/>
              <a:gd name="connsiteY4" fmla="*/ 0 h 2901630"/>
              <a:gd name="connsiteX5" fmla="*/ 4187514 w 4295072"/>
              <a:gd name="connsiteY5" fmla="*/ 0 h 2901630"/>
              <a:gd name="connsiteX6" fmla="*/ 4295072 w 4295072"/>
              <a:gd name="connsiteY6" fmla="*/ 107503 h 2901630"/>
              <a:gd name="connsiteX7" fmla="*/ 4295072 w 4295072"/>
              <a:gd name="connsiteY7" fmla="*/ 2464220 h 2901630"/>
              <a:gd name="connsiteX8" fmla="*/ 4204470 w 4295072"/>
              <a:gd name="connsiteY8" fmla="*/ 2570458 h 2901630"/>
              <a:gd name="connsiteX9" fmla="*/ 2142014 w 4295072"/>
              <a:gd name="connsiteY9" fmla="*/ 2900303 h 2901630"/>
              <a:gd name="connsiteX10" fmla="*/ 2107975 w 4295072"/>
              <a:gd name="connsiteY10" fmla="*/ 2900303 h 2901630"/>
              <a:gd name="connsiteX11" fmla="*/ 90567 w 4295072"/>
              <a:gd name="connsiteY11" fmla="*/ 2577667 h 2901630"/>
              <a:gd name="connsiteX12" fmla="*/ 3635 w 4295072"/>
              <a:gd name="connsiteY12" fmla="*/ 2443731 h 29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95072" h="2901630">
                <a:moveTo>
                  <a:pt x="3635" y="2443731"/>
                </a:moveTo>
                <a:lnTo>
                  <a:pt x="308720" y="1300406"/>
                </a:lnTo>
                <a:cubicBezTo>
                  <a:pt x="313528" y="1282194"/>
                  <a:pt x="313528" y="1263096"/>
                  <a:pt x="308720" y="1245010"/>
                </a:cubicBezTo>
                <a:lnTo>
                  <a:pt x="12618" y="135327"/>
                </a:lnTo>
                <a:cubicBezTo>
                  <a:pt x="-5603" y="67031"/>
                  <a:pt x="45898" y="0"/>
                  <a:pt x="116634" y="0"/>
                </a:cubicBezTo>
                <a:lnTo>
                  <a:pt x="4187514" y="0"/>
                </a:lnTo>
                <a:cubicBezTo>
                  <a:pt x="4246988" y="0"/>
                  <a:pt x="4295072" y="48187"/>
                  <a:pt x="4295072" y="107503"/>
                </a:cubicBezTo>
                <a:lnTo>
                  <a:pt x="4295072" y="2464220"/>
                </a:lnTo>
                <a:cubicBezTo>
                  <a:pt x="4295072" y="2517087"/>
                  <a:pt x="4256731" y="2562111"/>
                  <a:pt x="4204470" y="2570458"/>
                </a:cubicBezTo>
                <a:lnTo>
                  <a:pt x="2142014" y="2900303"/>
                </a:lnTo>
                <a:cubicBezTo>
                  <a:pt x="2130752" y="2902073"/>
                  <a:pt x="2119238" y="2902073"/>
                  <a:pt x="2107975" y="2900303"/>
                </a:cubicBezTo>
                <a:lnTo>
                  <a:pt x="90567" y="2577667"/>
                </a:lnTo>
                <a:cubicBezTo>
                  <a:pt x="27677" y="2567550"/>
                  <a:pt x="-12689" y="2505198"/>
                  <a:pt x="3635" y="2443731"/>
                </a:cubicBezTo>
                <a:close/>
              </a:path>
            </a:pathLst>
          </a:custGeom>
          <a:solidFill>
            <a:srgbClr val="FFFFFF"/>
          </a:solidFill>
          <a:ln w="63500" cap="flat">
            <a:solidFill>
              <a:srgbClr val="7AB929"/>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25" name="Graphic 21">
            <a:extLst>
              <a:ext uri="{FF2B5EF4-FFF2-40B4-BE49-F238E27FC236}">
                <a16:creationId xmlns:a16="http://schemas.microsoft.com/office/drawing/2014/main" id="{A537C3AD-F2D5-8F49-8160-8F1B5A94B9B1}"/>
              </a:ext>
            </a:extLst>
          </p:cNvPr>
          <p:cNvSpPr/>
          <p:nvPr/>
        </p:nvSpPr>
        <p:spPr>
          <a:xfrm>
            <a:off x="2065796" y="2096337"/>
            <a:ext cx="2624873" cy="1736204"/>
          </a:xfrm>
          <a:custGeom>
            <a:avLst/>
            <a:gdLst>
              <a:gd name="connsiteX0" fmla="*/ 2153058 w 4340155"/>
              <a:gd name="connsiteY0" fmla="*/ 2544974 h 2870765"/>
              <a:gd name="connsiteX1" fmla="*/ 124641 w 4340155"/>
              <a:gd name="connsiteY1" fmla="*/ 2869380 h 2870765"/>
              <a:gd name="connsiteX2" fmla="*/ 0 w 4340155"/>
              <a:gd name="connsiteY2" fmla="*/ 2763142 h 2870765"/>
              <a:gd name="connsiteX3" fmla="*/ 0 w 4340155"/>
              <a:gd name="connsiteY3" fmla="*/ 437411 h 2870765"/>
              <a:gd name="connsiteX4" fmla="*/ 90602 w 4340155"/>
              <a:gd name="connsiteY4" fmla="*/ 331172 h 2870765"/>
              <a:gd name="connsiteX5" fmla="*/ 2153058 w 4340155"/>
              <a:gd name="connsiteY5" fmla="*/ 1328 h 2870765"/>
              <a:gd name="connsiteX6" fmla="*/ 2187097 w 4340155"/>
              <a:gd name="connsiteY6" fmla="*/ 1328 h 2870765"/>
              <a:gd name="connsiteX7" fmla="*/ 4249554 w 4340155"/>
              <a:gd name="connsiteY7" fmla="*/ 331172 h 2870765"/>
              <a:gd name="connsiteX8" fmla="*/ 4340156 w 4340155"/>
              <a:gd name="connsiteY8" fmla="*/ 437411 h 2870765"/>
              <a:gd name="connsiteX9" fmla="*/ 4340156 w 4340155"/>
              <a:gd name="connsiteY9" fmla="*/ 2763142 h 2870765"/>
              <a:gd name="connsiteX10" fmla="*/ 4215515 w 4340155"/>
              <a:gd name="connsiteY10" fmla="*/ 2869380 h 2870765"/>
              <a:gd name="connsiteX11" fmla="*/ 2186971 w 4340155"/>
              <a:gd name="connsiteY11" fmla="*/ 2544974 h 2870765"/>
              <a:gd name="connsiteX12" fmla="*/ 2153058 w 4340155"/>
              <a:gd name="connsiteY12" fmla="*/ 2544974 h 287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0155" h="2870765">
                <a:moveTo>
                  <a:pt x="2153058" y="2544974"/>
                </a:moveTo>
                <a:lnTo>
                  <a:pt x="124641" y="2869380"/>
                </a:lnTo>
                <a:cubicBezTo>
                  <a:pt x="59220" y="2879877"/>
                  <a:pt x="0" y="2829414"/>
                  <a:pt x="0" y="2763142"/>
                </a:cubicBezTo>
                <a:lnTo>
                  <a:pt x="0" y="437411"/>
                </a:lnTo>
                <a:cubicBezTo>
                  <a:pt x="0" y="384545"/>
                  <a:pt x="38341" y="339520"/>
                  <a:pt x="90602" y="331172"/>
                </a:cubicBezTo>
                <a:lnTo>
                  <a:pt x="2153058" y="1328"/>
                </a:lnTo>
                <a:cubicBezTo>
                  <a:pt x="2164320" y="-443"/>
                  <a:pt x="2175835" y="-443"/>
                  <a:pt x="2187097" y="1328"/>
                </a:cubicBezTo>
                <a:lnTo>
                  <a:pt x="4249554" y="331172"/>
                </a:lnTo>
                <a:cubicBezTo>
                  <a:pt x="4301814" y="339520"/>
                  <a:pt x="4340156" y="384545"/>
                  <a:pt x="4340156" y="437411"/>
                </a:cubicBezTo>
                <a:lnTo>
                  <a:pt x="4340156" y="2763142"/>
                </a:lnTo>
                <a:cubicBezTo>
                  <a:pt x="4340156" y="2829288"/>
                  <a:pt x="4280936" y="2879751"/>
                  <a:pt x="4215515" y="2869380"/>
                </a:cubicBezTo>
                <a:lnTo>
                  <a:pt x="2186971" y="2544974"/>
                </a:lnTo>
                <a:cubicBezTo>
                  <a:pt x="2175835" y="2543077"/>
                  <a:pt x="2164320" y="2543077"/>
                  <a:pt x="2153058" y="2544974"/>
                </a:cubicBezTo>
                <a:close/>
              </a:path>
            </a:pathLst>
          </a:custGeom>
          <a:solidFill>
            <a:srgbClr val="FFFFFF"/>
          </a:solidFill>
          <a:ln w="63500" cap="flat">
            <a:solidFill>
              <a:srgbClr val="1A2B68"/>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26" name="Graphic 21">
            <a:extLst>
              <a:ext uri="{FF2B5EF4-FFF2-40B4-BE49-F238E27FC236}">
                <a16:creationId xmlns:a16="http://schemas.microsoft.com/office/drawing/2014/main" id="{A537C3AD-F2D5-8F49-8160-8F1B5A94B9B1}"/>
              </a:ext>
            </a:extLst>
          </p:cNvPr>
          <p:cNvSpPr/>
          <p:nvPr/>
        </p:nvSpPr>
        <p:spPr>
          <a:xfrm>
            <a:off x="7489110" y="2330439"/>
            <a:ext cx="2625026" cy="1736204"/>
          </a:xfrm>
          <a:custGeom>
            <a:avLst/>
            <a:gdLst>
              <a:gd name="connsiteX0" fmla="*/ 0 w 4340408"/>
              <a:gd name="connsiteY0" fmla="*/ 2433355 h 2870765"/>
              <a:gd name="connsiteX1" fmla="*/ 0 w 4340408"/>
              <a:gd name="connsiteY1" fmla="*/ 107624 h 2870765"/>
              <a:gd name="connsiteX2" fmla="*/ 124641 w 4340408"/>
              <a:gd name="connsiteY2" fmla="*/ 1386 h 2870765"/>
              <a:gd name="connsiteX3" fmla="*/ 2153185 w 4340408"/>
              <a:gd name="connsiteY3" fmla="*/ 325792 h 2870765"/>
              <a:gd name="connsiteX4" fmla="*/ 2187224 w 4340408"/>
              <a:gd name="connsiteY4" fmla="*/ 325792 h 2870765"/>
              <a:gd name="connsiteX5" fmla="*/ 4215768 w 4340408"/>
              <a:gd name="connsiteY5" fmla="*/ 1386 h 2870765"/>
              <a:gd name="connsiteX6" fmla="*/ 4340409 w 4340408"/>
              <a:gd name="connsiteY6" fmla="*/ 107624 h 2870765"/>
              <a:gd name="connsiteX7" fmla="*/ 4340409 w 4340408"/>
              <a:gd name="connsiteY7" fmla="*/ 2433355 h 2870765"/>
              <a:gd name="connsiteX8" fmla="*/ 4249807 w 4340408"/>
              <a:gd name="connsiteY8" fmla="*/ 2539594 h 2870765"/>
              <a:gd name="connsiteX9" fmla="*/ 2187350 w 4340408"/>
              <a:gd name="connsiteY9" fmla="*/ 2869438 h 2870765"/>
              <a:gd name="connsiteX10" fmla="*/ 2153312 w 4340408"/>
              <a:gd name="connsiteY10" fmla="*/ 2869438 h 2870765"/>
              <a:gd name="connsiteX11" fmla="*/ 90602 w 4340408"/>
              <a:gd name="connsiteY11" fmla="*/ 2539594 h 2870765"/>
              <a:gd name="connsiteX12" fmla="*/ 0 w 4340408"/>
              <a:gd name="connsiteY12" fmla="*/ 2433355 h 287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0408" h="2870765">
                <a:moveTo>
                  <a:pt x="0" y="2433355"/>
                </a:moveTo>
                <a:lnTo>
                  <a:pt x="0" y="107624"/>
                </a:lnTo>
                <a:cubicBezTo>
                  <a:pt x="0" y="41478"/>
                  <a:pt x="59220" y="-8985"/>
                  <a:pt x="124641" y="1386"/>
                </a:cubicBezTo>
                <a:lnTo>
                  <a:pt x="2153185" y="325792"/>
                </a:lnTo>
                <a:cubicBezTo>
                  <a:pt x="2164447" y="327562"/>
                  <a:pt x="2175962" y="327562"/>
                  <a:pt x="2187224" y="325792"/>
                </a:cubicBezTo>
                <a:lnTo>
                  <a:pt x="4215768" y="1386"/>
                </a:lnTo>
                <a:cubicBezTo>
                  <a:pt x="4281188" y="-9111"/>
                  <a:pt x="4340409" y="41352"/>
                  <a:pt x="4340409" y="107624"/>
                </a:cubicBezTo>
                <a:lnTo>
                  <a:pt x="4340409" y="2433355"/>
                </a:lnTo>
                <a:cubicBezTo>
                  <a:pt x="4340409" y="2486222"/>
                  <a:pt x="4302067" y="2531246"/>
                  <a:pt x="4249807" y="2539594"/>
                </a:cubicBezTo>
                <a:lnTo>
                  <a:pt x="2187350" y="2869438"/>
                </a:lnTo>
                <a:cubicBezTo>
                  <a:pt x="2176089" y="2871209"/>
                  <a:pt x="2164573" y="2871209"/>
                  <a:pt x="2153312" y="2869438"/>
                </a:cubicBezTo>
                <a:lnTo>
                  <a:pt x="90602" y="2539594"/>
                </a:lnTo>
                <a:cubicBezTo>
                  <a:pt x="38468" y="2531246"/>
                  <a:pt x="0" y="2486222"/>
                  <a:pt x="0" y="2433355"/>
                </a:cubicBezTo>
                <a:close/>
              </a:path>
            </a:pathLst>
          </a:custGeom>
          <a:solidFill>
            <a:srgbClr val="FFFFFF"/>
          </a:solidFill>
          <a:ln w="63500" cap="flat">
            <a:solidFill>
              <a:srgbClr val="FBBA00"/>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47" name="Graphic 21">
            <a:extLst>
              <a:ext uri="{FF2B5EF4-FFF2-40B4-BE49-F238E27FC236}">
                <a16:creationId xmlns:a16="http://schemas.microsoft.com/office/drawing/2014/main" id="{A537C3AD-F2D5-8F49-8160-8F1B5A94B9B1}"/>
              </a:ext>
            </a:extLst>
          </p:cNvPr>
          <p:cNvSpPr/>
          <p:nvPr/>
        </p:nvSpPr>
        <p:spPr>
          <a:xfrm>
            <a:off x="2065796" y="3722515"/>
            <a:ext cx="2597637" cy="1754871"/>
          </a:xfrm>
          <a:custGeom>
            <a:avLst/>
            <a:gdLst>
              <a:gd name="connsiteX0" fmla="*/ 0 w 4295121"/>
              <a:gd name="connsiteY0" fmla="*/ 2794128 h 2901630"/>
              <a:gd name="connsiteX1" fmla="*/ 0 w 4295121"/>
              <a:gd name="connsiteY1" fmla="*/ 437411 h 2901630"/>
              <a:gd name="connsiteX2" fmla="*/ 90602 w 4295121"/>
              <a:gd name="connsiteY2" fmla="*/ 331172 h 2901630"/>
              <a:gd name="connsiteX3" fmla="*/ 2153058 w 4295121"/>
              <a:gd name="connsiteY3" fmla="*/ 1328 h 2901630"/>
              <a:gd name="connsiteX4" fmla="*/ 2187097 w 4295121"/>
              <a:gd name="connsiteY4" fmla="*/ 1328 h 2901630"/>
              <a:gd name="connsiteX5" fmla="*/ 4204506 w 4295121"/>
              <a:gd name="connsiteY5" fmla="*/ 323964 h 2901630"/>
              <a:gd name="connsiteX6" fmla="*/ 4291438 w 4295121"/>
              <a:gd name="connsiteY6" fmla="*/ 457899 h 2901630"/>
              <a:gd name="connsiteX7" fmla="*/ 3986353 w 4295121"/>
              <a:gd name="connsiteY7" fmla="*/ 1601225 h 2901630"/>
              <a:gd name="connsiteX8" fmla="*/ 3986353 w 4295121"/>
              <a:gd name="connsiteY8" fmla="*/ 1656620 h 2901630"/>
              <a:gd name="connsiteX9" fmla="*/ 4282454 w 4295121"/>
              <a:gd name="connsiteY9" fmla="*/ 2766304 h 2901630"/>
              <a:gd name="connsiteX10" fmla="*/ 4178439 w 4295121"/>
              <a:gd name="connsiteY10" fmla="*/ 2901631 h 2901630"/>
              <a:gd name="connsiteX11" fmla="*/ 107558 w 4295121"/>
              <a:gd name="connsiteY11" fmla="*/ 2901631 h 2901630"/>
              <a:gd name="connsiteX12" fmla="*/ 0 w 4295121"/>
              <a:gd name="connsiteY12" fmla="*/ 2794128 h 290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95121" h="2901630">
                <a:moveTo>
                  <a:pt x="0" y="2794128"/>
                </a:moveTo>
                <a:lnTo>
                  <a:pt x="0" y="437411"/>
                </a:lnTo>
                <a:cubicBezTo>
                  <a:pt x="0" y="384544"/>
                  <a:pt x="38341" y="339520"/>
                  <a:pt x="90602" y="331172"/>
                </a:cubicBezTo>
                <a:lnTo>
                  <a:pt x="2153058" y="1328"/>
                </a:lnTo>
                <a:cubicBezTo>
                  <a:pt x="2164320" y="-443"/>
                  <a:pt x="2175835" y="-443"/>
                  <a:pt x="2187097" y="1328"/>
                </a:cubicBezTo>
                <a:lnTo>
                  <a:pt x="4204506" y="323964"/>
                </a:lnTo>
                <a:cubicBezTo>
                  <a:pt x="4267523" y="334081"/>
                  <a:pt x="4307889" y="396307"/>
                  <a:pt x="4291438" y="457899"/>
                </a:cubicBezTo>
                <a:lnTo>
                  <a:pt x="3986353" y="1601225"/>
                </a:lnTo>
                <a:cubicBezTo>
                  <a:pt x="3981545" y="1619437"/>
                  <a:pt x="3981545" y="1638535"/>
                  <a:pt x="3986353" y="1656620"/>
                </a:cubicBezTo>
                <a:lnTo>
                  <a:pt x="4282454" y="2766304"/>
                </a:lnTo>
                <a:cubicBezTo>
                  <a:pt x="4300676" y="2834600"/>
                  <a:pt x="4249174" y="2901631"/>
                  <a:pt x="4178439" y="2901631"/>
                </a:cubicBezTo>
                <a:lnTo>
                  <a:pt x="107558" y="2901631"/>
                </a:lnTo>
                <a:cubicBezTo>
                  <a:pt x="48211" y="2901631"/>
                  <a:pt x="0" y="2853444"/>
                  <a:pt x="0" y="2794128"/>
                </a:cubicBezTo>
                <a:close/>
              </a:path>
            </a:pathLst>
          </a:custGeom>
          <a:solidFill>
            <a:srgbClr val="FFFFFF"/>
          </a:solidFill>
          <a:ln w="63500" cap="flat">
            <a:solidFill>
              <a:srgbClr val="5C4D9B"/>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48" name="Graphic 21">
            <a:extLst>
              <a:ext uri="{FF2B5EF4-FFF2-40B4-BE49-F238E27FC236}">
                <a16:creationId xmlns:a16="http://schemas.microsoft.com/office/drawing/2014/main" id="{A537C3AD-F2D5-8F49-8160-8F1B5A94B9B1}"/>
              </a:ext>
            </a:extLst>
          </p:cNvPr>
          <p:cNvSpPr/>
          <p:nvPr/>
        </p:nvSpPr>
        <p:spPr>
          <a:xfrm>
            <a:off x="4564281" y="3937949"/>
            <a:ext cx="2805382" cy="1539437"/>
          </a:xfrm>
          <a:custGeom>
            <a:avLst/>
            <a:gdLst>
              <a:gd name="connsiteX0" fmla="*/ 314512 w 4638621"/>
              <a:gd name="connsiteY0" fmla="*/ 2465612 h 2545416"/>
              <a:gd name="connsiteX1" fmla="*/ 3606 w 4638621"/>
              <a:gd name="connsiteY1" fmla="*/ 1300406 h 2545416"/>
              <a:gd name="connsiteX2" fmla="*/ 3606 w 4638621"/>
              <a:gd name="connsiteY2" fmla="*/ 1245011 h 2545416"/>
              <a:gd name="connsiteX3" fmla="*/ 314512 w 4638621"/>
              <a:gd name="connsiteY3" fmla="*/ 79805 h 2545416"/>
              <a:gd name="connsiteX4" fmla="*/ 418527 w 4638621"/>
              <a:gd name="connsiteY4" fmla="*/ 0 h 2545416"/>
              <a:gd name="connsiteX5" fmla="*/ 4530913 w 4638621"/>
              <a:gd name="connsiteY5" fmla="*/ 0 h 2545416"/>
              <a:gd name="connsiteX6" fmla="*/ 4634928 w 4638621"/>
              <a:gd name="connsiteY6" fmla="*/ 135327 h 2545416"/>
              <a:gd name="connsiteX7" fmla="*/ 4338827 w 4638621"/>
              <a:gd name="connsiteY7" fmla="*/ 1245011 h 2545416"/>
              <a:gd name="connsiteX8" fmla="*/ 4338827 w 4638621"/>
              <a:gd name="connsiteY8" fmla="*/ 1300406 h 2545416"/>
              <a:gd name="connsiteX9" fmla="*/ 4634928 w 4638621"/>
              <a:gd name="connsiteY9" fmla="*/ 2410089 h 2545416"/>
              <a:gd name="connsiteX10" fmla="*/ 4530913 w 4638621"/>
              <a:gd name="connsiteY10" fmla="*/ 2545417 h 2545416"/>
              <a:gd name="connsiteX11" fmla="*/ 418527 w 4638621"/>
              <a:gd name="connsiteY11" fmla="*/ 2545417 h 2545416"/>
              <a:gd name="connsiteX12" fmla="*/ 314512 w 4638621"/>
              <a:gd name="connsiteY12" fmla="*/ 2465612 h 254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8621" h="2545416">
                <a:moveTo>
                  <a:pt x="314512" y="2465612"/>
                </a:moveTo>
                <a:lnTo>
                  <a:pt x="3606" y="1300406"/>
                </a:lnTo>
                <a:cubicBezTo>
                  <a:pt x="-1202" y="1282194"/>
                  <a:pt x="-1202" y="1263096"/>
                  <a:pt x="3606" y="1245011"/>
                </a:cubicBezTo>
                <a:lnTo>
                  <a:pt x="314512" y="79805"/>
                </a:lnTo>
                <a:cubicBezTo>
                  <a:pt x="327040" y="32757"/>
                  <a:pt x="369684" y="0"/>
                  <a:pt x="418527" y="0"/>
                </a:cubicBezTo>
                <a:lnTo>
                  <a:pt x="4530913" y="0"/>
                </a:lnTo>
                <a:cubicBezTo>
                  <a:pt x="4601649" y="0"/>
                  <a:pt x="4653150" y="67031"/>
                  <a:pt x="4634928" y="135327"/>
                </a:cubicBezTo>
                <a:lnTo>
                  <a:pt x="4338827" y="1245011"/>
                </a:lnTo>
                <a:cubicBezTo>
                  <a:pt x="4334019" y="1263223"/>
                  <a:pt x="4334019" y="1282321"/>
                  <a:pt x="4338827" y="1300406"/>
                </a:cubicBezTo>
                <a:lnTo>
                  <a:pt x="4634928" y="2410089"/>
                </a:lnTo>
                <a:cubicBezTo>
                  <a:pt x="4653150" y="2478386"/>
                  <a:pt x="4601649" y="2545417"/>
                  <a:pt x="4530913" y="2545417"/>
                </a:cubicBezTo>
                <a:lnTo>
                  <a:pt x="418527" y="2545417"/>
                </a:lnTo>
                <a:cubicBezTo>
                  <a:pt x="369810" y="2545417"/>
                  <a:pt x="327166" y="2512660"/>
                  <a:pt x="314512" y="2465612"/>
                </a:cubicBezTo>
                <a:close/>
              </a:path>
            </a:pathLst>
          </a:custGeom>
          <a:solidFill>
            <a:srgbClr val="FFFFFF"/>
          </a:solidFill>
          <a:ln w="63500" cap="flat">
            <a:solidFill>
              <a:srgbClr val="E6007E"/>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49" name="Graphic 21">
            <a:extLst>
              <a:ext uri="{FF2B5EF4-FFF2-40B4-BE49-F238E27FC236}">
                <a16:creationId xmlns:a16="http://schemas.microsoft.com/office/drawing/2014/main" id="{A537C3AD-F2D5-8F49-8160-8F1B5A94B9B1}"/>
              </a:ext>
            </a:extLst>
          </p:cNvPr>
          <p:cNvSpPr/>
          <p:nvPr/>
        </p:nvSpPr>
        <p:spPr>
          <a:xfrm>
            <a:off x="4816852" y="679477"/>
            <a:ext cx="2805381" cy="1539437"/>
          </a:xfrm>
          <a:custGeom>
            <a:avLst/>
            <a:gdLst>
              <a:gd name="connsiteX0" fmla="*/ 4324109 w 4638620"/>
              <a:gd name="connsiteY0" fmla="*/ 79805 h 2545416"/>
              <a:gd name="connsiteX1" fmla="*/ 4635014 w 4638620"/>
              <a:gd name="connsiteY1" fmla="*/ 1245010 h 2545416"/>
              <a:gd name="connsiteX2" fmla="*/ 4635014 w 4638620"/>
              <a:gd name="connsiteY2" fmla="*/ 1300406 h 2545416"/>
              <a:gd name="connsiteX3" fmla="*/ 4324109 w 4638620"/>
              <a:gd name="connsiteY3" fmla="*/ 2465612 h 2545416"/>
              <a:gd name="connsiteX4" fmla="*/ 4220094 w 4638620"/>
              <a:gd name="connsiteY4" fmla="*/ 2545417 h 2545416"/>
              <a:gd name="connsiteX5" fmla="*/ 107708 w 4638620"/>
              <a:gd name="connsiteY5" fmla="*/ 2545417 h 2545416"/>
              <a:gd name="connsiteX6" fmla="*/ 3693 w 4638620"/>
              <a:gd name="connsiteY6" fmla="*/ 2410089 h 2545416"/>
              <a:gd name="connsiteX7" fmla="*/ 299794 w 4638620"/>
              <a:gd name="connsiteY7" fmla="*/ 1300406 h 2545416"/>
              <a:gd name="connsiteX8" fmla="*/ 299794 w 4638620"/>
              <a:gd name="connsiteY8" fmla="*/ 1245010 h 2545416"/>
              <a:gd name="connsiteX9" fmla="*/ 3693 w 4638620"/>
              <a:gd name="connsiteY9" fmla="*/ 135327 h 2545416"/>
              <a:gd name="connsiteX10" fmla="*/ 107708 w 4638620"/>
              <a:gd name="connsiteY10" fmla="*/ 0 h 2545416"/>
              <a:gd name="connsiteX11" fmla="*/ 4220094 w 4638620"/>
              <a:gd name="connsiteY11" fmla="*/ 0 h 2545416"/>
              <a:gd name="connsiteX12" fmla="*/ 4324109 w 4638620"/>
              <a:gd name="connsiteY12" fmla="*/ 79805 h 254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8620" h="2545416">
                <a:moveTo>
                  <a:pt x="4324109" y="79805"/>
                </a:moveTo>
                <a:lnTo>
                  <a:pt x="4635014" y="1245010"/>
                </a:lnTo>
                <a:cubicBezTo>
                  <a:pt x="4639823" y="1263223"/>
                  <a:pt x="4639823" y="1282320"/>
                  <a:pt x="4635014" y="1300406"/>
                </a:cubicBezTo>
                <a:lnTo>
                  <a:pt x="4324109" y="2465612"/>
                </a:lnTo>
                <a:cubicBezTo>
                  <a:pt x="4311581" y="2512660"/>
                  <a:pt x="4268937" y="2545417"/>
                  <a:pt x="4220094" y="2545417"/>
                </a:cubicBezTo>
                <a:lnTo>
                  <a:pt x="107708" y="2545417"/>
                </a:lnTo>
                <a:cubicBezTo>
                  <a:pt x="36973" y="2545417"/>
                  <a:pt x="-14529" y="2478385"/>
                  <a:pt x="3693" y="2410089"/>
                </a:cubicBezTo>
                <a:lnTo>
                  <a:pt x="299794" y="1300406"/>
                </a:lnTo>
                <a:cubicBezTo>
                  <a:pt x="304602" y="1282194"/>
                  <a:pt x="304602" y="1263096"/>
                  <a:pt x="299794" y="1245010"/>
                </a:cubicBezTo>
                <a:lnTo>
                  <a:pt x="3693" y="135327"/>
                </a:lnTo>
                <a:cubicBezTo>
                  <a:pt x="-14529" y="67031"/>
                  <a:pt x="36973" y="0"/>
                  <a:pt x="107708" y="0"/>
                </a:cubicBezTo>
                <a:lnTo>
                  <a:pt x="4220094" y="0"/>
                </a:lnTo>
                <a:cubicBezTo>
                  <a:pt x="4268812" y="0"/>
                  <a:pt x="4311581" y="32757"/>
                  <a:pt x="4324109" y="79805"/>
                </a:cubicBezTo>
                <a:close/>
              </a:path>
            </a:pathLst>
          </a:custGeom>
          <a:solidFill>
            <a:srgbClr val="FFFFFF"/>
          </a:solidFill>
          <a:ln w="63500" cap="flat">
            <a:solidFill>
              <a:srgbClr val="008C9D"/>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50" name="Graphic 21">
            <a:extLst>
              <a:ext uri="{FF2B5EF4-FFF2-40B4-BE49-F238E27FC236}">
                <a16:creationId xmlns:a16="http://schemas.microsoft.com/office/drawing/2014/main" id="{A537C3AD-F2D5-8F49-8160-8F1B5A94B9B1}"/>
              </a:ext>
            </a:extLst>
          </p:cNvPr>
          <p:cNvSpPr/>
          <p:nvPr/>
        </p:nvSpPr>
        <p:spPr>
          <a:xfrm>
            <a:off x="7288161" y="3952041"/>
            <a:ext cx="2838045" cy="1525269"/>
          </a:xfrm>
          <a:custGeom>
            <a:avLst/>
            <a:gdLst>
              <a:gd name="connsiteX0" fmla="*/ 314512 w 4692629"/>
              <a:gd name="connsiteY0" fmla="*/ 2442311 h 2521990"/>
              <a:gd name="connsiteX1" fmla="*/ 3606 w 4692629"/>
              <a:gd name="connsiteY1" fmla="*/ 1277106 h 2521990"/>
              <a:gd name="connsiteX2" fmla="*/ 3606 w 4692629"/>
              <a:gd name="connsiteY2" fmla="*/ 1221710 h 2521990"/>
              <a:gd name="connsiteX3" fmla="*/ 308312 w 4692629"/>
              <a:gd name="connsiteY3" fmla="*/ 79903 h 2521990"/>
              <a:gd name="connsiteX4" fmla="*/ 429283 w 4692629"/>
              <a:gd name="connsiteY4" fmla="*/ 1362 h 2521990"/>
              <a:gd name="connsiteX5" fmla="*/ 2505533 w 4692629"/>
              <a:gd name="connsiteY5" fmla="*/ 333357 h 2521990"/>
              <a:gd name="connsiteX6" fmla="*/ 2539572 w 4692629"/>
              <a:gd name="connsiteY6" fmla="*/ 333357 h 2521990"/>
              <a:gd name="connsiteX7" fmla="*/ 4567989 w 4692629"/>
              <a:gd name="connsiteY7" fmla="*/ 8950 h 2521990"/>
              <a:gd name="connsiteX8" fmla="*/ 4692630 w 4692629"/>
              <a:gd name="connsiteY8" fmla="*/ 115189 h 2521990"/>
              <a:gd name="connsiteX9" fmla="*/ 4692630 w 4692629"/>
              <a:gd name="connsiteY9" fmla="*/ 2414487 h 2521990"/>
              <a:gd name="connsiteX10" fmla="*/ 4585072 w 4692629"/>
              <a:gd name="connsiteY10" fmla="*/ 2521990 h 2521990"/>
              <a:gd name="connsiteX11" fmla="*/ 418528 w 4692629"/>
              <a:gd name="connsiteY11" fmla="*/ 2521990 h 2521990"/>
              <a:gd name="connsiteX12" fmla="*/ 314512 w 4692629"/>
              <a:gd name="connsiteY12" fmla="*/ 2442311 h 252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2629" h="2521990">
                <a:moveTo>
                  <a:pt x="314512" y="2442311"/>
                </a:moveTo>
                <a:lnTo>
                  <a:pt x="3606" y="1277106"/>
                </a:lnTo>
                <a:cubicBezTo>
                  <a:pt x="-1202" y="1258894"/>
                  <a:pt x="-1202" y="1239796"/>
                  <a:pt x="3606" y="1221710"/>
                </a:cubicBezTo>
                <a:lnTo>
                  <a:pt x="308312" y="79903"/>
                </a:lnTo>
                <a:cubicBezTo>
                  <a:pt x="322484" y="26657"/>
                  <a:pt x="374745" y="-7364"/>
                  <a:pt x="429283" y="1362"/>
                </a:cubicBezTo>
                <a:lnTo>
                  <a:pt x="2505533" y="333357"/>
                </a:lnTo>
                <a:cubicBezTo>
                  <a:pt x="2516795" y="335127"/>
                  <a:pt x="2528310" y="335127"/>
                  <a:pt x="2539572" y="333357"/>
                </a:cubicBezTo>
                <a:lnTo>
                  <a:pt x="4567989" y="8950"/>
                </a:lnTo>
                <a:cubicBezTo>
                  <a:pt x="4633410" y="-1547"/>
                  <a:pt x="4692630" y="48916"/>
                  <a:pt x="4692630" y="115189"/>
                </a:cubicBezTo>
                <a:lnTo>
                  <a:pt x="4692630" y="2414487"/>
                </a:lnTo>
                <a:cubicBezTo>
                  <a:pt x="4692630" y="2473930"/>
                  <a:pt x="4644419" y="2521990"/>
                  <a:pt x="4585072" y="2521990"/>
                </a:cubicBezTo>
                <a:lnTo>
                  <a:pt x="418528" y="2521990"/>
                </a:lnTo>
                <a:cubicBezTo>
                  <a:pt x="369810" y="2522116"/>
                  <a:pt x="327166" y="2489359"/>
                  <a:pt x="314512" y="2442311"/>
                </a:cubicBezTo>
                <a:close/>
              </a:path>
            </a:pathLst>
          </a:custGeom>
          <a:solidFill>
            <a:srgbClr val="FFFFFF"/>
          </a:solidFill>
          <a:ln w="63500" cap="flat">
            <a:solidFill>
              <a:srgbClr val="D70929"/>
            </a:solidFill>
            <a:prstDash val="solid"/>
            <a:miter/>
          </a:ln>
        </p:spPr>
        <p:txBody>
          <a:bodyPr rtlCol="0" anchor="ctr"/>
          <a:lstStyle/>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US" sz="1089"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32" name="TextBox 31">
            <a:extLst>
              <a:ext uri="{FF2B5EF4-FFF2-40B4-BE49-F238E27FC236}">
                <a16:creationId xmlns:a16="http://schemas.microsoft.com/office/drawing/2014/main" id="{39C983F3-39D0-554B-9F9E-55B91B9093FC}"/>
              </a:ext>
            </a:extLst>
          </p:cNvPr>
          <p:cNvSpPr txBox="1"/>
          <p:nvPr/>
        </p:nvSpPr>
        <p:spPr>
          <a:xfrm>
            <a:off x="5023378" y="739889"/>
            <a:ext cx="2492998" cy="1302793"/>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What is the Prevent Programme? </a:t>
            </a:r>
            <a:r>
              <a:rPr kumimoji="0" lang="en-GB" sz="847" b="0" i="0" u="none" strike="noStrike" kern="1200" cap="none" spc="0" normalizeH="0" baseline="0" noProof="0">
                <a:ln>
                  <a:noFill/>
                </a:ln>
                <a:solidFill>
                  <a:srgbClr val="0B0C0C"/>
                </a:solidFill>
                <a:effectLst/>
                <a:uLnTx/>
                <a:uFillTx/>
                <a:latin typeface="Arial" panose="020B0604020202020204" pitchFamily="34" charset="0"/>
                <a:ea typeface="ヒラギノ角ゴ Pro W3" pitchFamily="16" charset="-128"/>
                <a:cs typeface="Arial" panose="020B0604020202020204" pitchFamily="34" charset="0"/>
              </a:rPr>
              <a:t>This is about early intervention to address the personal and social factors which make people more vulnerable to being drawn into terrorism. </a:t>
            </a: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0" i="0" u="none" strike="noStrike" kern="1200" cap="none" spc="0" normalizeH="0" baseline="0" noProof="0">
              <a:ln>
                <a:noFill/>
              </a:ln>
              <a:solidFill>
                <a:srgbClr val="0B0C0C"/>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a:ln>
                  <a:noFill/>
                </a:ln>
                <a:solidFill>
                  <a:srgbClr val="0B0C0C"/>
                </a:solidFill>
                <a:effectLst/>
                <a:uLnTx/>
                <a:uFillTx/>
                <a:latin typeface="Arial" panose="020B0604020202020204" pitchFamily="34" charset="0"/>
                <a:ea typeface="ヒラギノ角ゴ Pro W3" pitchFamily="16" charset="-128"/>
                <a:cs typeface="Arial" panose="020B0604020202020204" pitchFamily="34" charset="0"/>
              </a:rPr>
              <a:t>Its aim is to divert people away from being drawn into violent ideologies and criminal behaviour that could  harm themselves or others. </a:t>
            </a:r>
            <a:endParaRPr kumimoji="0" lang="en-GB" sz="847"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p:txBody>
      </p:sp>
      <p:grpSp>
        <p:nvGrpSpPr>
          <p:cNvPr id="35" name="Group 34">
            <a:extLst>
              <a:ext uri="{FF2B5EF4-FFF2-40B4-BE49-F238E27FC236}">
                <a16:creationId xmlns:a16="http://schemas.microsoft.com/office/drawing/2014/main" id="{FC9F0FA5-E0F9-1242-9F16-B00F2AF09C53}"/>
              </a:ext>
            </a:extLst>
          </p:cNvPr>
          <p:cNvGrpSpPr/>
          <p:nvPr/>
        </p:nvGrpSpPr>
        <p:grpSpPr>
          <a:xfrm>
            <a:off x="5209759" y="2321783"/>
            <a:ext cx="1576290" cy="1576290"/>
            <a:chOff x="6077970" y="3166454"/>
            <a:chExt cx="2963411" cy="2963411"/>
          </a:xfrm>
        </p:grpSpPr>
        <p:pic>
          <p:nvPicPr>
            <p:cNvPr id="36" name="Picture 35">
              <a:extLst>
                <a:ext uri="{FF2B5EF4-FFF2-40B4-BE49-F238E27FC236}">
                  <a16:creationId xmlns:a16="http://schemas.microsoft.com/office/drawing/2014/main" id="{C8FA326D-8D60-4A47-9FFB-DA9E5CE62256}"/>
                </a:ext>
              </a:extLst>
            </p:cNvPr>
            <p:cNvPicPr>
              <a:picLocks noChangeAspect="1"/>
            </p:cNvPicPr>
            <p:nvPr/>
          </p:nvPicPr>
          <p:blipFill>
            <a:blip r:embed="rId4"/>
            <a:stretch>
              <a:fillRect/>
            </a:stretch>
          </p:blipFill>
          <p:spPr>
            <a:xfrm>
              <a:off x="6077970" y="3166454"/>
              <a:ext cx="2963411" cy="2963411"/>
            </a:xfrm>
            <a:prstGeom prst="rect">
              <a:avLst/>
            </a:prstGeom>
          </p:spPr>
        </p:pic>
        <p:pic>
          <p:nvPicPr>
            <p:cNvPr id="37" name="Picture 36">
              <a:extLst>
                <a:ext uri="{FF2B5EF4-FFF2-40B4-BE49-F238E27FC236}">
                  <a16:creationId xmlns:a16="http://schemas.microsoft.com/office/drawing/2014/main" id="{BD1095F9-541E-4946-9AB9-780D135CCB27}"/>
                </a:ext>
              </a:extLst>
            </p:cNvPr>
            <p:cNvPicPr>
              <a:picLocks noChangeAspect="1"/>
            </p:cNvPicPr>
            <p:nvPr/>
          </p:nvPicPr>
          <p:blipFill>
            <a:blip r:embed="rId5"/>
            <a:stretch>
              <a:fillRect/>
            </a:stretch>
          </p:blipFill>
          <p:spPr>
            <a:xfrm>
              <a:off x="6989006" y="3940521"/>
              <a:ext cx="1158250" cy="1169605"/>
            </a:xfrm>
            <a:prstGeom prst="rect">
              <a:avLst/>
            </a:prstGeom>
          </p:spPr>
        </p:pic>
        <p:pic>
          <p:nvPicPr>
            <p:cNvPr id="38" name="Picture 37">
              <a:extLst>
                <a:ext uri="{FF2B5EF4-FFF2-40B4-BE49-F238E27FC236}">
                  <a16:creationId xmlns:a16="http://schemas.microsoft.com/office/drawing/2014/main" id="{8E5495C0-4799-0644-9C74-5B7D3BAE6151}"/>
                </a:ext>
              </a:extLst>
            </p:cNvPr>
            <p:cNvPicPr>
              <a:picLocks noChangeAspect="1"/>
            </p:cNvPicPr>
            <p:nvPr/>
          </p:nvPicPr>
          <p:blipFill>
            <a:blip r:embed="rId6"/>
            <a:stretch>
              <a:fillRect/>
            </a:stretch>
          </p:blipFill>
          <p:spPr>
            <a:xfrm>
              <a:off x="8092877" y="3695919"/>
              <a:ext cx="571500" cy="381000"/>
            </a:xfrm>
            <a:prstGeom prst="rect">
              <a:avLst/>
            </a:prstGeom>
          </p:spPr>
        </p:pic>
        <p:pic>
          <p:nvPicPr>
            <p:cNvPr id="39" name="Picture 38">
              <a:extLst>
                <a:ext uri="{FF2B5EF4-FFF2-40B4-BE49-F238E27FC236}">
                  <a16:creationId xmlns:a16="http://schemas.microsoft.com/office/drawing/2014/main" id="{2BCB2343-8C73-2044-AE78-1B2C0AE4EF0A}"/>
                </a:ext>
              </a:extLst>
            </p:cNvPr>
            <p:cNvPicPr>
              <a:picLocks noChangeAspect="1"/>
            </p:cNvPicPr>
            <p:nvPr/>
          </p:nvPicPr>
          <p:blipFill>
            <a:blip r:embed="rId7"/>
            <a:stretch>
              <a:fillRect/>
            </a:stretch>
          </p:blipFill>
          <p:spPr>
            <a:xfrm>
              <a:off x="8489760" y="4425157"/>
              <a:ext cx="419100" cy="419100"/>
            </a:xfrm>
            <a:prstGeom prst="rect">
              <a:avLst/>
            </a:prstGeom>
          </p:spPr>
        </p:pic>
        <p:pic>
          <p:nvPicPr>
            <p:cNvPr id="40" name="Picture 39">
              <a:extLst>
                <a:ext uri="{FF2B5EF4-FFF2-40B4-BE49-F238E27FC236}">
                  <a16:creationId xmlns:a16="http://schemas.microsoft.com/office/drawing/2014/main" id="{068E9787-8841-6047-8AD2-EF9EE55281F0}"/>
                </a:ext>
              </a:extLst>
            </p:cNvPr>
            <p:cNvPicPr>
              <a:picLocks noChangeAspect="1"/>
            </p:cNvPicPr>
            <p:nvPr/>
          </p:nvPicPr>
          <p:blipFill>
            <a:blip r:embed="rId8"/>
            <a:stretch>
              <a:fillRect/>
            </a:stretch>
          </p:blipFill>
          <p:spPr>
            <a:xfrm>
              <a:off x="8129057" y="5173627"/>
              <a:ext cx="444500" cy="444500"/>
            </a:xfrm>
            <a:prstGeom prst="rect">
              <a:avLst/>
            </a:prstGeom>
          </p:spPr>
        </p:pic>
        <p:pic>
          <p:nvPicPr>
            <p:cNvPr id="41" name="Picture 40">
              <a:extLst>
                <a:ext uri="{FF2B5EF4-FFF2-40B4-BE49-F238E27FC236}">
                  <a16:creationId xmlns:a16="http://schemas.microsoft.com/office/drawing/2014/main" id="{AC1FCECC-A0F1-D244-9146-50C8E193CB61}"/>
                </a:ext>
              </a:extLst>
            </p:cNvPr>
            <p:cNvPicPr>
              <a:picLocks noChangeAspect="1"/>
            </p:cNvPicPr>
            <p:nvPr/>
          </p:nvPicPr>
          <p:blipFill>
            <a:blip r:embed="rId9"/>
            <a:stretch>
              <a:fillRect/>
            </a:stretch>
          </p:blipFill>
          <p:spPr>
            <a:xfrm>
              <a:off x="7343774" y="5484038"/>
              <a:ext cx="431800" cy="520700"/>
            </a:xfrm>
            <a:prstGeom prst="rect">
              <a:avLst/>
            </a:prstGeom>
          </p:spPr>
        </p:pic>
        <p:pic>
          <p:nvPicPr>
            <p:cNvPr id="42" name="Picture 41">
              <a:extLst>
                <a:ext uri="{FF2B5EF4-FFF2-40B4-BE49-F238E27FC236}">
                  <a16:creationId xmlns:a16="http://schemas.microsoft.com/office/drawing/2014/main" id="{7543106F-5113-B345-9166-F267C79BF295}"/>
                </a:ext>
              </a:extLst>
            </p:cNvPr>
            <p:cNvPicPr>
              <a:picLocks noChangeAspect="1"/>
            </p:cNvPicPr>
            <p:nvPr/>
          </p:nvPicPr>
          <p:blipFill>
            <a:blip r:embed="rId10"/>
            <a:stretch>
              <a:fillRect/>
            </a:stretch>
          </p:blipFill>
          <p:spPr>
            <a:xfrm>
              <a:off x="6414152" y="5178686"/>
              <a:ext cx="635000" cy="330200"/>
            </a:xfrm>
            <a:prstGeom prst="rect">
              <a:avLst/>
            </a:prstGeom>
          </p:spPr>
        </p:pic>
        <p:pic>
          <p:nvPicPr>
            <p:cNvPr id="43" name="Picture 42">
              <a:extLst>
                <a:ext uri="{FF2B5EF4-FFF2-40B4-BE49-F238E27FC236}">
                  <a16:creationId xmlns:a16="http://schemas.microsoft.com/office/drawing/2014/main" id="{505B513A-A455-C64C-B6AA-6FC802F5D98E}"/>
                </a:ext>
              </a:extLst>
            </p:cNvPr>
            <p:cNvPicPr>
              <a:picLocks noChangeAspect="1"/>
            </p:cNvPicPr>
            <p:nvPr/>
          </p:nvPicPr>
          <p:blipFill>
            <a:blip r:embed="rId11"/>
            <a:stretch>
              <a:fillRect/>
            </a:stretch>
          </p:blipFill>
          <p:spPr>
            <a:xfrm>
              <a:off x="6209552" y="4425157"/>
              <a:ext cx="393700" cy="533400"/>
            </a:xfrm>
            <a:prstGeom prst="rect">
              <a:avLst/>
            </a:prstGeom>
          </p:spPr>
        </p:pic>
        <p:pic>
          <p:nvPicPr>
            <p:cNvPr id="44" name="Picture 43">
              <a:extLst>
                <a:ext uri="{FF2B5EF4-FFF2-40B4-BE49-F238E27FC236}">
                  <a16:creationId xmlns:a16="http://schemas.microsoft.com/office/drawing/2014/main" id="{8C62390F-935D-674C-83D2-786E18E920BE}"/>
                </a:ext>
              </a:extLst>
            </p:cNvPr>
            <p:cNvPicPr>
              <a:picLocks noChangeAspect="1"/>
            </p:cNvPicPr>
            <p:nvPr/>
          </p:nvPicPr>
          <p:blipFill>
            <a:blip r:embed="rId12"/>
            <a:stretch>
              <a:fillRect/>
            </a:stretch>
          </p:blipFill>
          <p:spPr>
            <a:xfrm>
              <a:off x="6584007" y="3613161"/>
              <a:ext cx="381000" cy="381000"/>
            </a:xfrm>
            <a:prstGeom prst="rect">
              <a:avLst/>
            </a:prstGeom>
          </p:spPr>
        </p:pic>
        <p:pic>
          <p:nvPicPr>
            <p:cNvPr id="45" name="Picture 44">
              <a:extLst>
                <a:ext uri="{FF2B5EF4-FFF2-40B4-BE49-F238E27FC236}">
                  <a16:creationId xmlns:a16="http://schemas.microsoft.com/office/drawing/2014/main" id="{E0713A8A-EEFF-9C4C-8488-F79535A326A1}"/>
                </a:ext>
              </a:extLst>
            </p:cNvPr>
            <p:cNvPicPr>
              <a:picLocks noChangeAspect="1"/>
            </p:cNvPicPr>
            <p:nvPr/>
          </p:nvPicPr>
          <p:blipFill>
            <a:blip r:embed="rId13"/>
            <a:stretch>
              <a:fillRect/>
            </a:stretch>
          </p:blipFill>
          <p:spPr>
            <a:xfrm>
              <a:off x="7330231" y="3312246"/>
              <a:ext cx="445343" cy="434481"/>
            </a:xfrm>
            <a:prstGeom prst="rect">
              <a:avLst/>
            </a:prstGeom>
          </p:spPr>
        </p:pic>
      </p:grpSp>
      <p:sp>
        <p:nvSpPr>
          <p:cNvPr id="46" name="TextBox 45">
            <a:extLst>
              <a:ext uri="{FF2B5EF4-FFF2-40B4-BE49-F238E27FC236}">
                <a16:creationId xmlns:a16="http://schemas.microsoft.com/office/drawing/2014/main" id="{B0942A9B-421B-AD4A-A78A-5BC6C4357EA0}"/>
              </a:ext>
            </a:extLst>
          </p:cNvPr>
          <p:cNvSpPr txBox="1"/>
          <p:nvPr/>
        </p:nvSpPr>
        <p:spPr>
          <a:xfrm>
            <a:off x="5984481" y="5519156"/>
            <a:ext cx="4108575" cy="1134798"/>
          </a:xfrm>
          <a:prstGeom prst="rect">
            <a:avLst/>
          </a:prstGeom>
          <a:noFill/>
        </p:spPr>
        <p:txBody>
          <a:bodyPr wrap="square" rtlCol="0">
            <a:spAutoFit/>
          </a:bodyPr>
          <a:lstStyle/>
          <a:p>
            <a:pPr marL="0" marR="0" lvl="0" indent="0" algn="ctr" defTabSz="276515" rtl="0" eaLnBrk="1" fontAlgn="auto" latinLnBrk="0" hangingPunct="1">
              <a:lnSpc>
                <a:spcPct val="100000"/>
              </a:lnSpc>
              <a:spcBef>
                <a:spcPts val="0"/>
              </a:spcBef>
              <a:spcAft>
                <a:spcPts val="0"/>
              </a:spcAft>
              <a:buClrTx/>
              <a:buSzTx/>
              <a:buFontTx/>
              <a:buNone/>
              <a:tabLst/>
              <a:defRPr/>
            </a:pPr>
            <a:r>
              <a:rPr kumimoji="0" lang="en-US" sz="2177" b="1" i="0" u="none" strike="noStrike" kern="1200" cap="none" spc="0" normalizeH="0" baseline="0" noProof="0">
                <a:ln>
                  <a:noFill/>
                </a:ln>
                <a:solidFill>
                  <a:prstClr val="white"/>
                </a:solidFill>
                <a:effectLst/>
                <a:uLnTx/>
                <a:uFillTx/>
                <a:latin typeface="Calibri" panose="020F0502020204030204"/>
                <a:ea typeface="ヒラギノ角ゴ Pro W3" pitchFamily="16" charset="-128"/>
                <a:cs typeface="+mn-cs"/>
              </a:rPr>
              <a:t>Preventing Terrorism in Shropshire </a:t>
            </a:r>
          </a:p>
          <a:p>
            <a:pPr marL="0" marR="0" lvl="0" indent="0" algn="ctr" defTabSz="276515" rtl="0" eaLnBrk="1" fontAlgn="auto" latinLnBrk="0" hangingPunct="1">
              <a:lnSpc>
                <a:spcPct val="100000"/>
              </a:lnSpc>
              <a:spcBef>
                <a:spcPts val="0"/>
              </a:spcBef>
              <a:spcAft>
                <a:spcPts val="0"/>
              </a:spcAft>
              <a:buClrTx/>
              <a:buSzTx/>
              <a:buFontTx/>
              <a:buNone/>
              <a:tabLst/>
              <a:defRPr/>
            </a:pPr>
            <a:r>
              <a:rPr kumimoji="0" lang="en-GB" sz="1452" b="0" i="1" u="none" strike="noStrike" kern="1200" cap="none" spc="0" normalizeH="0" baseline="0" noProof="0">
                <a:ln>
                  <a:noFill/>
                </a:ln>
                <a:solidFill>
                  <a:prstClr val="white"/>
                </a:solidFill>
                <a:effectLst/>
                <a:uLnTx/>
                <a:uFillTx/>
                <a:latin typeface="Calibri" panose="020F0502020204030204"/>
                <a:ea typeface="ヒラギノ角ゴ Pro W3" pitchFamily="16" charset="-128"/>
                <a:cs typeface="+mn-cs"/>
              </a:rPr>
              <a:t>Understanding PREVENT and Channel Panel</a:t>
            </a:r>
          </a:p>
          <a:p>
            <a:pPr marL="0" marR="0" lvl="0" indent="0" algn="ctr" defTabSz="276515" rtl="0" eaLnBrk="1" fontAlgn="auto" latinLnBrk="0" hangingPunct="1">
              <a:lnSpc>
                <a:spcPct val="100000"/>
              </a:lnSpc>
              <a:spcBef>
                <a:spcPts val="0"/>
              </a:spcBef>
              <a:spcAft>
                <a:spcPts val="0"/>
              </a:spcAft>
              <a:buClrTx/>
              <a:buSzTx/>
              <a:buFontTx/>
              <a:buNone/>
              <a:tabLst/>
              <a:defRPr/>
            </a:pPr>
            <a:r>
              <a:rPr kumimoji="0" lang="en-US" sz="968" b="0" i="0" u="none" strike="noStrike" kern="1200" cap="none" spc="0" normalizeH="0" baseline="0" noProof="0">
                <a:ln>
                  <a:noFill/>
                </a:ln>
                <a:solidFill>
                  <a:prstClr val="white"/>
                </a:solidFill>
                <a:effectLst/>
                <a:uLnTx/>
                <a:uFillTx/>
                <a:latin typeface="Calibri" panose="020F0502020204030204"/>
                <a:ea typeface="ヒラギノ角ゴ Pro W3" pitchFamily="16" charset="-128"/>
                <a:cs typeface="+mn-cs"/>
              </a:rPr>
              <a:t>January 2022</a:t>
            </a:r>
          </a:p>
        </p:txBody>
      </p:sp>
      <p:sp>
        <p:nvSpPr>
          <p:cNvPr id="51" name="TextBox 50">
            <a:extLst>
              <a:ext uri="{FF2B5EF4-FFF2-40B4-BE49-F238E27FC236}">
                <a16:creationId xmlns:a16="http://schemas.microsoft.com/office/drawing/2014/main" id="{5BC29A39-2B47-4096-AEF7-55DFB6F357B6}"/>
              </a:ext>
            </a:extLst>
          </p:cNvPr>
          <p:cNvSpPr txBox="1"/>
          <p:nvPr/>
        </p:nvSpPr>
        <p:spPr>
          <a:xfrm>
            <a:off x="2173561" y="760125"/>
            <a:ext cx="2519947" cy="1302793"/>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What is the Prevent Duty? </a:t>
            </a: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dirty="0">
                <a:ln>
                  <a:noFill/>
                </a:ln>
                <a:solidFill>
                  <a:srgbClr val="0B0C0C"/>
                </a:solidFill>
                <a:effectLst/>
                <a:uLnTx/>
                <a:uFillTx/>
                <a:latin typeface="Arial" panose="020B0604020202020204" pitchFamily="34" charset="0"/>
                <a:ea typeface="ヒラギノ角ゴ Pro W3" pitchFamily="16" charset="-128"/>
                <a:cs typeface="Arial" panose="020B0604020202020204" pitchFamily="34" charset="0"/>
              </a:rPr>
              <a:t>Section 26 of the Counter-Terrorism and Security Act 2015 places a duty on certain “specified authorities” to have “due regard to the need to prevent people from being drawn into terrorism”</a:t>
            </a: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0" i="0" u="none" strike="noStrike" kern="1200" cap="none" spc="0" normalizeH="0" baseline="0" noProof="0" dirty="0">
              <a:ln>
                <a:noFill/>
              </a:ln>
              <a:solidFill>
                <a:srgbClr val="0B0C0C"/>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hlinkClick r:id="rId14"/>
              </a:rPr>
              <a:t>Revised Prevent duty guidance: for England and Wales - GOV.UK (www.gov.uk)</a:t>
            </a:r>
            <a:endParaRPr kumimoji="0" lang="en-GB" sz="847"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p:txBody>
      </p:sp>
      <p:sp>
        <p:nvSpPr>
          <p:cNvPr id="52" name="TextBox 51">
            <a:extLst>
              <a:ext uri="{FF2B5EF4-FFF2-40B4-BE49-F238E27FC236}">
                <a16:creationId xmlns:a16="http://schemas.microsoft.com/office/drawing/2014/main" id="{5B7AEE64-2A19-4CF7-9353-A42B4DFAF24F}"/>
              </a:ext>
            </a:extLst>
          </p:cNvPr>
          <p:cNvSpPr txBox="1"/>
          <p:nvPr/>
        </p:nvSpPr>
        <p:spPr>
          <a:xfrm>
            <a:off x="7738765" y="736318"/>
            <a:ext cx="2336388" cy="1433149"/>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What is Channel Panel? </a:t>
            </a:r>
            <a:endParaRPr kumimoji="0" lang="en-GB" sz="1089"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The panel is a multi-agency group to identify and provide early support to individuals who are at risk of being drawn into terrorism or supporting terrorist organisations, regardless of age, faith, ethnicity or background.</a:t>
            </a: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1"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6" charset="-128"/>
              <a:cs typeface="+mn-cs"/>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6" charset="-128"/>
                <a:cs typeface="+mn-cs"/>
              </a:rPr>
              <a:t>For more information about Prevent go to:</a:t>
            </a: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6" charset="-128"/>
                <a:cs typeface="+mn-cs"/>
              </a:rPr>
              <a:t> </a:t>
            </a:r>
            <a:r>
              <a:rPr kumimoji="0" lang="en-GB" sz="847"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hlinkClick r:id="rId15"/>
              </a:rPr>
              <a:t>ACT Early | Prevent radicalisation</a:t>
            </a:r>
            <a:endParaRPr kumimoji="0" lang="en-GB" sz="847"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0" i="0" u="none" strike="noStrike" kern="1200" cap="none" spc="0" normalizeH="0" baseline="0" noProof="0">
              <a:ln>
                <a:noFill/>
              </a:ln>
              <a:solidFill>
                <a:prstClr val="black"/>
              </a:solidFill>
              <a:effectLst/>
              <a:uLnTx/>
              <a:uFillTx/>
              <a:latin typeface="Calibri" panose="020F0502020204030204"/>
              <a:ea typeface="ヒラギノ角ゴ Pro W3" pitchFamily="16" charset="-128"/>
              <a:cs typeface="+mn-cs"/>
            </a:endParaRPr>
          </a:p>
        </p:txBody>
      </p:sp>
      <p:sp>
        <p:nvSpPr>
          <p:cNvPr id="53" name="TextBox 52">
            <a:extLst>
              <a:ext uri="{FF2B5EF4-FFF2-40B4-BE49-F238E27FC236}">
                <a16:creationId xmlns:a16="http://schemas.microsoft.com/office/drawing/2014/main" id="{50FD5A58-4492-43C9-A92E-7130C9182487}"/>
              </a:ext>
            </a:extLst>
          </p:cNvPr>
          <p:cNvSpPr txBox="1"/>
          <p:nvPr/>
        </p:nvSpPr>
        <p:spPr>
          <a:xfrm>
            <a:off x="2105119" y="2320651"/>
            <a:ext cx="2519947" cy="1470403"/>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How do I get support for myself or someone else? </a:t>
            </a:r>
            <a:endParaRPr kumimoji="0" lang="en-GB" sz="1089"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US" sz="847"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To make a referral. Please send your completed form to: </a:t>
            </a:r>
            <a:endParaRPr kumimoji="0" lang="en-US" sz="847"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16"/>
              </a:rPr>
              <a:t>ctu_gateway@westmidlands.police.uk</a:t>
            </a:r>
            <a:endParaRPr kumimoji="0" lang="en-GB" sz="847"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endParaRP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1" i="0" u="sng" strike="noStrike" kern="1200" cap="none" spc="0" normalizeH="0" baseline="0" noProof="0" dirty="0">
              <a:ln>
                <a:noFill/>
              </a:ln>
              <a:solidFill>
                <a:srgbClr val="0563C1"/>
              </a:solidFill>
              <a:effectLst/>
              <a:uLnTx/>
              <a:uFillTx/>
              <a:latin typeface="Calibri" panose="020F050202020403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16" charset="-128"/>
                <a:cs typeface="Arial" panose="020B0604020202020204" pitchFamily="34" charset="0"/>
              </a:rPr>
              <a:t>You can find the form here:</a:t>
            </a: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dirty="0">
                <a:ln>
                  <a:noFill/>
                </a:ln>
                <a:solidFill>
                  <a:srgbClr val="FF0000"/>
                </a:solidFill>
                <a:effectLst/>
                <a:uLnTx/>
                <a:uFillTx/>
                <a:latin typeface="Calibri" panose="020F0502020204030204" pitchFamily="34" charset="0"/>
                <a:ea typeface="ヒラギノ角ゴ Pro W3" pitchFamily="16" charset="-128"/>
                <a:cs typeface="Arial" panose="020B0604020202020204" pitchFamily="34" charset="0"/>
                <a:hlinkClick r:id="rId17"/>
              </a:rPr>
              <a:t>https://shropshire.gov.uk/media/22210/prevent-national-referral-form-v31.docx</a:t>
            </a:r>
            <a:endParaRPr kumimoji="0" lang="en-GB" sz="847" b="0" i="0" u="none" strike="noStrike" kern="1200" cap="none" spc="0" normalizeH="0" baseline="0" noProof="0" dirty="0">
              <a:ln>
                <a:noFill/>
              </a:ln>
              <a:solidFill>
                <a:srgbClr val="FF0000"/>
              </a:solidFill>
              <a:effectLst/>
              <a:uLnTx/>
              <a:uFillTx/>
              <a:latin typeface="Calibri" panose="020F050202020403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0" i="0" u="none" strike="noStrike" kern="1200" cap="none" spc="0" normalizeH="0" baseline="0" noProof="0" dirty="0">
              <a:ln>
                <a:noFill/>
              </a:ln>
              <a:solidFill>
                <a:srgbClr val="FF0000"/>
              </a:solidFill>
              <a:effectLst/>
              <a:uLnTx/>
              <a:uFillTx/>
              <a:latin typeface="Arial" panose="020B0604020202020204" pitchFamily="34" charset="0"/>
              <a:ea typeface="ヒラギノ角ゴ Pro W3" pitchFamily="16" charset="-128"/>
              <a:cs typeface="Arial" panose="020B0604020202020204" pitchFamily="34" charset="0"/>
            </a:endParaRPr>
          </a:p>
        </p:txBody>
      </p:sp>
      <p:sp>
        <p:nvSpPr>
          <p:cNvPr id="54" name="TextBox 53">
            <a:extLst>
              <a:ext uri="{FF2B5EF4-FFF2-40B4-BE49-F238E27FC236}">
                <a16:creationId xmlns:a16="http://schemas.microsoft.com/office/drawing/2014/main" id="{B93E47B3-AE5C-4661-BB2C-2FA4C6670738}"/>
              </a:ext>
            </a:extLst>
          </p:cNvPr>
          <p:cNvSpPr txBox="1"/>
          <p:nvPr/>
        </p:nvSpPr>
        <p:spPr>
          <a:xfrm>
            <a:off x="7666249" y="2571066"/>
            <a:ext cx="2408904" cy="1470403"/>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Who is vulnerable to radicalisation? </a:t>
            </a:r>
            <a:endParaRPr kumimoji="0" lang="en-GB" sz="1089"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6" charset="-128"/>
                <a:cs typeface="Arial" panose="020B0604020202020204" pitchFamily="34" charset="0"/>
              </a:rPr>
              <a:t>T</a:t>
            </a: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here are no set profiles but look for:</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A desire for status</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A desire for political or moral change </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A need for identity, meaning and belonging </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Mental health issues</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Someone feeling under threat</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A desire for excitement and adventure </a:t>
            </a:r>
          </a:p>
        </p:txBody>
      </p:sp>
      <p:sp>
        <p:nvSpPr>
          <p:cNvPr id="55" name="TextBox 54">
            <a:extLst>
              <a:ext uri="{FF2B5EF4-FFF2-40B4-BE49-F238E27FC236}">
                <a16:creationId xmlns:a16="http://schemas.microsoft.com/office/drawing/2014/main" id="{B0A28F0D-6A2B-46CC-86EC-1E9BBD5E508D}"/>
              </a:ext>
            </a:extLst>
          </p:cNvPr>
          <p:cNvSpPr txBox="1"/>
          <p:nvPr/>
        </p:nvSpPr>
        <p:spPr>
          <a:xfrm>
            <a:off x="2141890" y="3928548"/>
            <a:ext cx="2422390" cy="1563505"/>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What is the risk in Shropshire?</a:t>
            </a:r>
            <a:endParaRPr kumimoji="0" lang="en-GB" sz="1089"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The Right Wing and Islamist threats remain the highest priorities for Shropshire. </a:t>
            </a: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Right-Wing activity has begun to emerge and  the majority of referrals are about this type of  </a:t>
            </a: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extremism. Although it remains sporadic in nature, it is thought there is a level of under reporting of graffiti and stickering attributed to both White Supremacism and White Nationalism. </a:t>
            </a:r>
            <a:endParaRPr kumimoji="0" lang="en-GB" sz="847"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p:txBody>
      </p:sp>
      <p:sp>
        <p:nvSpPr>
          <p:cNvPr id="56" name="TextBox 55">
            <a:extLst>
              <a:ext uri="{FF2B5EF4-FFF2-40B4-BE49-F238E27FC236}">
                <a16:creationId xmlns:a16="http://schemas.microsoft.com/office/drawing/2014/main" id="{F4E7EE4D-6A03-4D2B-8226-D05F64713712}"/>
              </a:ext>
            </a:extLst>
          </p:cNvPr>
          <p:cNvSpPr txBox="1"/>
          <p:nvPr/>
        </p:nvSpPr>
        <p:spPr>
          <a:xfrm>
            <a:off x="4788648" y="3953919"/>
            <a:ext cx="2519947" cy="1563505"/>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What types of ideology are there?  </a:t>
            </a: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Extremists could belong to any of the groups below and are t</a:t>
            </a: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hose who believe violence is needed to make their point</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The far right</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Faith-claimed extremists</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Mixed, unclear and unstable Ideologies</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Northern Ireland-related terrorism</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Involuntary celibates</a:t>
            </a:r>
            <a:endParaRPr kumimoji="0" lang="en-GB" sz="1089" b="0" i="0" u="none" strike="noStrike" kern="1200" cap="none" spc="0" normalizeH="0" baseline="0" noProof="0">
              <a:ln>
                <a:noFill/>
              </a:ln>
              <a:solidFill>
                <a:srgbClr val="000000"/>
              </a:solidFill>
              <a:effectLst/>
              <a:uLnTx/>
              <a:uFillTx/>
              <a:latin typeface="DIN OT"/>
              <a:ea typeface="ヒラギノ角ゴ Pro W3" pitchFamily="16" charset="-128"/>
              <a:cs typeface="+mn-cs"/>
            </a:endParaRP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The left wing</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srgbClr val="292929"/>
                </a:solidFill>
                <a:effectLst/>
                <a:uLnTx/>
                <a:uFillTx/>
                <a:latin typeface="Arial" panose="020B0604020202020204" pitchFamily="34" charset="0"/>
                <a:ea typeface="ヒラギノ角ゴ Pro W3" pitchFamily="16" charset="-128"/>
                <a:cs typeface="Arial" panose="020B0604020202020204" pitchFamily="34" charset="0"/>
              </a:rPr>
              <a:t>Animal rights and environmental extremists </a:t>
            </a:r>
            <a:endParaRPr kumimoji="0" lang="en-GB" sz="847"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p:txBody>
      </p:sp>
      <p:sp>
        <p:nvSpPr>
          <p:cNvPr id="57" name="TextBox 56">
            <a:extLst>
              <a:ext uri="{FF2B5EF4-FFF2-40B4-BE49-F238E27FC236}">
                <a16:creationId xmlns:a16="http://schemas.microsoft.com/office/drawing/2014/main" id="{2372E28F-0123-4649-B6EF-12AF6C227F4A}"/>
              </a:ext>
            </a:extLst>
          </p:cNvPr>
          <p:cNvSpPr txBox="1"/>
          <p:nvPr/>
        </p:nvSpPr>
        <p:spPr>
          <a:xfrm>
            <a:off x="7489111" y="4136102"/>
            <a:ext cx="2586043" cy="1470403"/>
          </a:xfrm>
          <a:prstGeom prst="rect">
            <a:avLst/>
          </a:prstGeom>
          <a:noFill/>
        </p:spPr>
        <p:txBody>
          <a:bodyPr wrap="square" rtlCol="0">
            <a:spAutoFit/>
          </a:bodyPr>
          <a:lstStyle/>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1089"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What are the signs someone is being radicalised?</a:t>
            </a:r>
            <a:endParaRPr kumimoji="0" lang="en-GB" sz="1089"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a:p>
            <a:pPr marL="0" marR="0" lvl="0" indent="0" algn="l" defTabSz="276515" rtl="0" eaLnBrk="1" fontAlgn="auto" latinLnBrk="0" hangingPunct="1">
              <a:lnSpc>
                <a:spcPct val="100000"/>
              </a:lnSpc>
              <a:spcBef>
                <a:spcPts val="0"/>
              </a:spcBef>
              <a:spcAft>
                <a:spcPts val="0"/>
              </a:spcAft>
              <a:buClrTx/>
              <a:buSzTx/>
              <a:buFontTx/>
              <a:buNone/>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People may display some, all or none of the signs but look out for: </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Use of discriminatory language </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Change of appearance </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New and lost friendships</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Withdrawal</a:t>
            </a:r>
          </a:p>
          <a:p>
            <a:pPr marL="172822" marR="0" lvl="0" indent="-172822" algn="l" defTabSz="2765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47"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rPr>
              <a:t>New found arrogance </a:t>
            </a:r>
          </a:p>
          <a:p>
            <a:pPr marL="0" marR="0" lvl="0" indent="0" algn="l" defTabSz="276515" rtl="0" eaLnBrk="1" fontAlgn="auto" latinLnBrk="0" hangingPunct="1">
              <a:lnSpc>
                <a:spcPct val="100000"/>
              </a:lnSpc>
              <a:spcBef>
                <a:spcPts val="0"/>
              </a:spcBef>
              <a:spcAft>
                <a:spcPts val="0"/>
              </a:spcAft>
              <a:buClrTx/>
              <a:buSzTx/>
              <a:buFontTx/>
              <a:buNone/>
              <a:tabLst/>
              <a:defRPr/>
            </a:pPr>
            <a:endParaRPr kumimoji="0" lang="en-GB" sz="847"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Arial" panose="020B0604020202020204" pitchFamily="34" charset="0"/>
            </a:endParaRPr>
          </a:p>
        </p:txBody>
      </p:sp>
      <p:sp>
        <p:nvSpPr>
          <p:cNvPr id="33" name="TextBox 32">
            <a:extLst>
              <a:ext uri="{FF2B5EF4-FFF2-40B4-BE49-F238E27FC236}">
                <a16:creationId xmlns:a16="http://schemas.microsoft.com/office/drawing/2014/main" id="{1F6B981B-50BB-4908-B73E-474586DA31B7}"/>
              </a:ext>
            </a:extLst>
          </p:cNvPr>
          <p:cNvSpPr txBox="1"/>
          <p:nvPr/>
        </p:nvSpPr>
        <p:spPr>
          <a:xfrm>
            <a:off x="112798" y="5965676"/>
            <a:ext cx="6094268" cy="646331"/>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7030A0"/>
                </a:solidFill>
                <a:effectLst/>
                <a:uLnTx/>
                <a:uFillTx/>
                <a:latin typeface="Calibri" panose="020F0502020204030204"/>
                <a:ea typeface="+mn-ea"/>
                <a:cs typeface="+mn-cs"/>
                <a:hlinkClick r:id="rId18">
                  <a:extLst>
                    <a:ext uri="{A12FA001-AC4F-418D-AE19-62706E023703}">
                      <ahyp:hlinkClr xmlns:ahyp="http://schemas.microsoft.com/office/drawing/2018/hyperlinkcolor" val="tx"/>
                    </a:ext>
                  </a:extLst>
                </a:hlinkClick>
              </a:rPr>
              <a:t>Preventing Terrorism in Shropshire — Shropshire Safeguarding Community Partnership</a:t>
            </a:r>
            <a:endParaRPr kumimoji="0" lang="en-GB" sz="1800" b="0" i="0" u="none" strike="noStrike" kern="1200" cap="none" spc="0" normalizeH="0" baseline="0" noProof="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876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43800-1C8B-4CFF-9E4A-26DE88CF060B}"/>
              </a:ext>
            </a:extLst>
          </p:cNvPr>
          <p:cNvSpPr>
            <a:spLocks noGrp="1"/>
          </p:cNvSpPr>
          <p:nvPr>
            <p:ph type="title"/>
          </p:nvPr>
        </p:nvSpPr>
        <p:spPr>
          <a:xfrm>
            <a:off x="1" y="0"/>
            <a:ext cx="12191999" cy="2076450"/>
          </a:xfrm>
          <a:solidFill>
            <a:schemeClr val="accent2">
              <a:lumMod val="20000"/>
              <a:lumOff val="80000"/>
            </a:schemeClr>
          </a:solidFill>
        </p:spPr>
        <p:txBody>
          <a:bodyPr>
            <a:noAutofit/>
          </a:bodyPr>
          <a:lstStyle/>
          <a:p>
            <a:pPr algn="ctr"/>
            <a:r>
              <a:rPr lang="en-GB" sz="3600" dirty="0">
                <a:solidFill>
                  <a:srgbClr val="002060"/>
                </a:solidFill>
                <a:latin typeface="Arial Rounded MT Bold" panose="020F0704030504030204" pitchFamily="34" charset="0"/>
              </a:rPr>
              <a:t>Ensuring a Safe school: </a:t>
            </a:r>
            <a:br>
              <a:rPr lang="en-GB" sz="3600" dirty="0">
                <a:solidFill>
                  <a:srgbClr val="002060"/>
                </a:solidFill>
                <a:latin typeface="Arial Rounded MT Bold" panose="020F0704030504030204" pitchFamily="34" charset="0"/>
              </a:rPr>
            </a:br>
            <a:r>
              <a:rPr lang="en-GB" sz="3600" dirty="0">
                <a:solidFill>
                  <a:srgbClr val="7030A0"/>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Protective Security and Preparedness</a:t>
            </a:r>
            <a:r>
              <a:rPr lang="en-GB" sz="3600" dirty="0">
                <a:solidFill>
                  <a:srgbClr val="7030A0"/>
                </a:solidFill>
                <a:latin typeface="Arial Rounded MT Bold" panose="020F0704030504030204" pitchFamily="34" charset="0"/>
              </a:rPr>
              <a:t> </a:t>
            </a:r>
            <a:br>
              <a:rPr lang="en-GB" sz="3600" dirty="0">
                <a:solidFill>
                  <a:srgbClr val="002060"/>
                </a:solidFill>
                <a:latin typeface="Arial Rounded MT Bold" panose="020F0704030504030204" pitchFamily="34" charset="0"/>
              </a:rPr>
            </a:br>
            <a:r>
              <a:rPr lang="en-GB" sz="2000" dirty="0">
                <a:solidFill>
                  <a:srgbClr val="002060"/>
                </a:solidFill>
                <a:latin typeface="Arial Rounded MT Bold" panose="020F0704030504030204" pitchFamily="34" charset="0"/>
              </a:rPr>
              <a:t>(non-statutory guidance and training)</a:t>
            </a:r>
            <a:br>
              <a:rPr lang="en-GB" sz="2000" dirty="0">
                <a:solidFill>
                  <a:srgbClr val="002060"/>
                </a:solidFill>
                <a:latin typeface="Arial Rounded MT Bold" panose="020F0704030504030204" pitchFamily="34" charset="0"/>
              </a:rPr>
            </a:br>
            <a:endParaRPr lang="en-GB" sz="2000" dirty="0">
              <a:solidFill>
                <a:srgbClr val="002060"/>
              </a:solidFill>
              <a:latin typeface="Arial Rounded MT Bold" panose="020F0704030504030204" pitchFamily="34" charset="0"/>
            </a:endParaRPr>
          </a:p>
        </p:txBody>
      </p:sp>
      <p:sp>
        <p:nvSpPr>
          <p:cNvPr id="3" name="Text Placeholder 2">
            <a:extLst>
              <a:ext uri="{FF2B5EF4-FFF2-40B4-BE49-F238E27FC236}">
                <a16:creationId xmlns:a16="http://schemas.microsoft.com/office/drawing/2014/main" id="{2E8DD4A3-1C3A-402E-80EC-FF9F8BFBED86}"/>
              </a:ext>
            </a:extLst>
          </p:cNvPr>
          <p:cNvSpPr>
            <a:spLocks noGrp="1"/>
          </p:cNvSpPr>
          <p:nvPr>
            <p:ph type="body" idx="1"/>
          </p:nvPr>
        </p:nvSpPr>
        <p:spPr>
          <a:xfrm>
            <a:off x="1" y="2076448"/>
            <a:ext cx="6095999" cy="4781551"/>
          </a:xfrm>
          <a:solidFill>
            <a:schemeClr val="accent5">
              <a:lumMod val="20000"/>
              <a:lumOff val="80000"/>
            </a:schemeClr>
          </a:solidFill>
        </p:spPr>
        <p:txBody>
          <a:bodyPr>
            <a:noAutofit/>
          </a:bodyPr>
          <a:lstStyle/>
          <a:p>
            <a:endParaRPr lang="en-GB" sz="1950" dirty="0">
              <a:solidFill>
                <a:schemeClr val="bg2">
                  <a:lumMod val="10000"/>
                </a:schemeClr>
              </a:solidFill>
              <a:latin typeface="Arial" panose="020B0604020202020204" pitchFamily="34" charset="0"/>
              <a:cs typeface="Arial" panose="020B0604020202020204" pitchFamily="34" charset="0"/>
            </a:endParaRPr>
          </a:p>
          <a:p>
            <a:r>
              <a:rPr lang="en-GB" sz="1950" dirty="0">
                <a:solidFill>
                  <a:schemeClr val="bg2">
                    <a:lumMod val="10000"/>
                  </a:schemeClr>
                </a:solidFill>
                <a:latin typeface="Arial" panose="020B0604020202020204" pitchFamily="34" charset="0"/>
                <a:cs typeface="Arial" panose="020B0604020202020204" pitchFamily="34" charset="0"/>
              </a:rPr>
              <a:t>Guidance, templates and training to help keep learners, staff and visitors stay safe on the school site by ensuring:</a:t>
            </a:r>
          </a:p>
          <a:p>
            <a:pPr marL="342900" indent="-342900">
              <a:buFont typeface="Arial" panose="020B0604020202020204" pitchFamily="34" charset="0"/>
              <a:buChar char="•"/>
            </a:pPr>
            <a:r>
              <a:rPr lang="en-GB" sz="1950" dirty="0">
                <a:solidFill>
                  <a:schemeClr val="bg2">
                    <a:lumMod val="10000"/>
                  </a:schemeClr>
                </a:solidFill>
                <a:latin typeface="Arial" panose="020B0604020202020204" pitchFamily="34" charset="0"/>
                <a:cs typeface="Arial" panose="020B0604020202020204" pitchFamily="34" charset="0"/>
              </a:rPr>
              <a:t>Plans are in place to reduce the risk of terrorist incidents and other incidents by making it difficult for someone intending to cause harm to target their sites. </a:t>
            </a:r>
          </a:p>
          <a:p>
            <a:pPr marL="342900" indent="-342900">
              <a:buFont typeface="Arial" panose="020B0604020202020204" pitchFamily="34" charset="0"/>
              <a:buChar char="•"/>
            </a:pPr>
            <a:r>
              <a:rPr lang="en-GB" sz="1950" dirty="0">
                <a:solidFill>
                  <a:schemeClr val="bg2">
                    <a:lumMod val="10000"/>
                  </a:schemeClr>
                </a:solidFill>
                <a:latin typeface="Arial" panose="020B0604020202020204" pitchFamily="34" charset="0"/>
                <a:cs typeface="Arial" panose="020B0604020202020204" pitchFamily="34" charset="0"/>
              </a:rPr>
              <a:t>Plans are in place to respond effectively to different types of incidents.</a:t>
            </a:r>
          </a:p>
          <a:p>
            <a:pPr marL="342900" indent="-342900">
              <a:buFont typeface="Arial" panose="020B0604020202020204" pitchFamily="34" charset="0"/>
              <a:buChar char="•"/>
            </a:pPr>
            <a:r>
              <a:rPr lang="en-GB" sz="1950" dirty="0">
                <a:solidFill>
                  <a:schemeClr val="bg2">
                    <a:lumMod val="10000"/>
                  </a:schemeClr>
                </a:solidFill>
                <a:latin typeface="Arial" panose="020B0604020202020204" pitchFamily="34" charset="0"/>
                <a:cs typeface="Arial" panose="020B0604020202020204" pitchFamily="34" charset="0"/>
              </a:rPr>
              <a:t>There is regular testing of the plans to make sure they are suitable and effective (including ensuring additional support for those who are particularly vulnerable).</a:t>
            </a:r>
          </a:p>
          <a:p>
            <a:endParaRPr lang="en-GB" sz="1950" dirty="0">
              <a:solidFill>
                <a:schemeClr val="bg2">
                  <a:lumMod val="10000"/>
                </a:schemeClr>
              </a:solidFill>
              <a:latin typeface="Arial" panose="020B0604020202020204" pitchFamily="34" charset="0"/>
              <a:cs typeface="Arial" panose="020B0604020202020204" pitchFamily="34" charset="0"/>
            </a:endParaRPr>
          </a:p>
          <a:p>
            <a:endParaRPr lang="en-GB" sz="1950" dirty="0">
              <a:solidFill>
                <a:schemeClr val="tx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917B7F9-8780-4E47-AF19-C46481839EE3}"/>
              </a:ext>
            </a:extLst>
          </p:cNvPr>
          <p:cNvSpPr>
            <a:spLocks noGrp="1"/>
          </p:cNvSpPr>
          <p:nvPr>
            <p:ph type="sldNum" sz="quarter" idx="12"/>
          </p:nvPr>
        </p:nvSpPr>
        <p:spPr>
          <a:xfrm>
            <a:off x="9258300" y="555152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53CE5-F605-EF47-AC07-5BCA96F3111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9B47DB9-E9C8-5489-979D-59F726C2AE11}"/>
              </a:ext>
            </a:extLst>
          </p:cNvPr>
          <p:cNvPicPr>
            <a:picLocks noChangeAspect="1"/>
          </p:cNvPicPr>
          <p:nvPr/>
        </p:nvPicPr>
        <p:blipFill>
          <a:blip r:embed="rId4"/>
          <a:stretch>
            <a:fillRect/>
          </a:stretch>
        </p:blipFill>
        <p:spPr>
          <a:xfrm>
            <a:off x="9067802" y="2050134"/>
            <a:ext cx="3143249" cy="4834180"/>
          </a:xfrm>
          <a:prstGeom prst="rect">
            <a:avLst/>
          </a:prstGeom>
        </p:spPr>
      </p:pic>
      <p:pic>
        <p:nvPicPr>
          <p:cNvPr id="1030" name="Picture 6" descr="E-Learning | ProtectUK">
            <a:extLst>
              <a:ext uri="{FF2B5EF4-FFF2-40B4-BE49-F238E27FC236}">
                <a16:creationId xmlns:a16="http://schemas.microsoft.com/office/drawing/2014/main" id="{637D9CA9-83F6-3676-39C4-4CCB2754DB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093792"/>
            <a:ext cx="2971802" cy="382285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BB85DDD-3F5C-E001-A0DA-31FDEA75FBE0}"/>
              </a:ext>
            </a:extLst>
          </p:cNvPr>
          <p:cNvSpPr txBox="1"/>
          <p:nvPr/>
        </p:nvSpPr>
        <p:spPr>
          <a:xfrm>
            <a:off x="6086150" y="5933994"/>
            <a:ext cx="2982953" cy="946421"/>
          </a:xfrm>
          <a:custGeom>
            <a:avLst/>
            <a:gdLst>
              <a:gd name="connsiteX0" fmla="*/ 0 w 2971802"/>
              <a:gd name="connsiteY0" fmla="*/ 0 h 830997"/>
              <a:gd name="connsiteX1" fmla="*/ 2971802 w 2971802"/>
              <a:gd name="connsiteY1" fmla="*/ 0 h 830997"/>
              <a:gd name="connsiteX2" fmla="*/ 2971802 w 2971802"/>
              <a:gd name="connsiteY2" fmla="*/ 830997 h 830997"/>
              <a:gd name="connsiteX3" fmla="*/ 0 w 2971802"/>
              <a:gd name="connsiteY3" fmla="*/ 830997 h 830997"/>
              <a:gd name="connsiteX4" fmla="*/ 0 w 2971802"/>
              <a:gd name="connsiteY4" fmla="*/ 0 h 830997"/>
              <a:gd name="connsiteX0" fmla="*/ 0 w 2971802"/>
              <a:gd name="connsiteY0" fmla="*/ 0 h 923146"/>
              <a:gd name="connsiteX1" fmla="*/ 2971802 w 2971802"/>
              <a:gd name="connsiteY1" fmla="*/ 0 h 923146"/>
              <a:gd name="connsiteX2" fmla="*/ 2971802 w 2971802"/>
              <a:gd name="connsiteY2" fmla="*/ 923146 h 923146"/>
              <a:gd name="connsiteX3" fmla="*/ 0 w 2971802"/>
              <a:gd name="connsiteY3" fmla="*/ 830997 h 923146"/>
              <a:gd name="connsiteX4" fmla="*/ 0 w 2971802"/>
              <a:gd name="connsiteY4" fmla="*/ 0 h 923146"/>
              <a:gd name="connsiteX0" fmla="*/ 0 w 2971802"/>
              <a:gd name="connsiteY0" fmla="*/ 0 h 951500"/>
              <a:gd name="connsiteX1" fmla="*/ 2971802 w 2971802"/>
              <a:gd name="connsiteY1" fmla="*/ 0 h 951500"/>
              <a:gd name="connsiteX2" fmla="*/ 2971802 w 2971802"/>
              <a:gd name="connsiteY2" fmla="*/ 923146 h 951500"/>
              <a:gd name="connsiteX3" fmla="*/ 7089 w 2971802"/>
              <a:gd name="connsiteY3" fmla="*/ 951500 h 951500"/>
              <a:gd name="connsiteX4" fmla="*/ 0 w 2971802"/>
              <a:gd name="connsiteY4" fmla="*/ 0 h 951500"/>
              <a:gd name="connsiteX0" fmla="*/ 0 w 2971802"/>
              <a:gd name="connsiteY0" fmla="*/ 0 h 1413601"/>
              <a:gd name="connsiteX1" fmla="*/ 2971802 w 2971802"/>
              <a:gd name="connsiteY1" fmla="*/ 0 h 1413601"/>
              <a:gd name="connsiteX2" fmla="*/ 2971802 w 2971802"/>
              <a:gd name="connsiteY2" fmla="*/ 1413601 h 1413601"/>
              <a:gd name="connsiteX3" fmla="*/ 7089 w 2971802"/>
              <a:gd name="connsiteY3" fmla="*/ 951500 h 1413601"/>
              <a:gd name="connsiteX4" fmla="*/ 0 w 2971802"/>
              <a:gd name="connsiteY4" fmla="*/ 0 h 1413601"/>
              <a:gd name="connsiteX0" fmla="*/ 0 w 2971802"/>
              <a:gd name="connsiteY0" fmla="*/ 0 h 1888033"/>
              <a:gd name="connsiteX1" fmla="*/ 2971802 w 2971802"/>
              <a:gd name="connsiteY1" fmla="*/ 0 h 1888033"/>
              <a:gd name="connsiteX2" fmla="*/ 2971802 w 2971802"/>
              <a:gd name="connsiteY2" fmla="*/ 1413601 h 1888033"/>
              <a:gd name="connsiteX3" fmla="*/ 7089 w 2971802"/>
              <a:gd name="connsiteY3" fmla="*/ 951500 h 1888033"/>
              <a:gd name="connsiteX4" fmla="*/ 28353 w 2971802"/>
              <a:gd name="connsiteY4" fmla="*/ 1887260 h 1888033"/>
              <a:gd name="connsiteX5" fmla="*/ 0 w 2971802"/>
              <a:gd name="connsiteY5" fmla="*/ 0 h 1888033"/>
              <a:gd name="connsiteX0" fmla="*/ 14261 w 2986063"/>
              <a:gd name="connsiteY0" fmla="*/ 0 h 1888637"/>
              <a:gd name="connsiteX1" fmla="*/ 2986063 w 2986063"/>
              <a:gd name="connsiteY1" fmla="*/ 0 h 1888637"/>
              <a:gd name="connsiteX2" fmla="*/ 2986063 w 2986063"/>
              <a:gd name="connsiteY2" fmla="*/ 1413601 h 1888637"/>
              <a:gd name="connsiteX3" fmla="*/ 85 w 2986063"/>
              <a:gd name="connsiteY3" fmla="*/ 1400213 h 1888637"/>
              <a:gd name="connsiteX4" fmla="*/ 42614 w 2986063"/>
              <a:gd name="connsiteY4" fmla="*/ 1887260 h 1888637"/>
              <a:gd name="connsiteX5" fmla="*/ 14261 w 2986063"/>
              <a:gd name="connsiteY5" fmla="*/ 0 h 1888637"/>
              <a:gd name="connsiteX0" fmla="*/ 14296 w 2986098"/>
              <a:gd name="connsiteY0" fmla="*/ 0 h 7779252"/>
              <a:gd name="connsiteX1" fmla="*/ 2986098 w 2986098"/>
              <a:gd name="connsiteY1" fmla="*/ 0 h 7779252"/>
              <a:gd name="connsiteX2" fmla="*/ 2986098 w 2986098"/>
              <a:gd name="connsiteY2" fmla="*/ 1413601 h 7779252"/>
              <a:gd name="connsiteX3" fmla="*/ 120 w 2986098"/>
              <a:gd name="connsiteY3" fmla="*/ 1400213 h 7779252"/>
              <a:gd name="connsiteX4" fmla="*/ 28472 w 2986098"/>
              <a:gd name="connsiteY4" fmla="*/ 7779129 h 7779252"/>
              <a:gd name="connsiteX5" fmla="*/ 14296 w 2986098"/>
              <a:gd name="connsiteY5" fmla="*/ 0 h 7779252"/>
              <a:gd name="connsiteX0" fmla="*/ 92185 w 3063987"/>
              <a:gd name="connsiteY0" fmla="*/ 0 h 7779442"/>
              <a:gd name="connsiteX1" fmla="*/ 3063987 w 3063987"/>
              <a:gd name="connsiteY1" fmla="*/ 0 h 7779442"/>
              <a:gd name="connsiteX2" fmla="*/ 3063987 w 3063987"/>
              <a:gd name="connsiteY2" fmla="*/ 1413601 h 7779442"/>
              <a:gd name="connsiteX3" fmla="*/ 37 w 3063987"/>
              <a:gd name="connsiteY3" fmla="*/ 5354489 h 7779442"/>
              <a:gd name="connsiteX4" fmla="*/ 106361 w 3063987"/>
              <a:gd name="connsiteY4" fmla="*/ 7779129 h 7779442"/>
              <a:gd name="connsiteX5" fmla="*/ 92185 w 3063987"/>
              <a:gd name="connsiteY5" fmla="*/ 0 h 7779442"/>
              <a:gd name="connsiteX0" fmla="*/ 92185 w 3063987"/>
              <a:gd name="connsiteY0" fmla="*/ 0 h 7779442"/>
              <a:gd name="connsiteX1" fmla="*/ 3063987 w 3063987"/>
              <a:gd name="connsiteY1" fmla="*/ 0 h 7779442"/>
              <a:gd name="connsiteX2" fmla="*/ 3049810 w 3063987"/>
              <a:gd name="connsiteY2" fmla="*/ 5170163 h 7779442"/>
              <a:gd name="connsiteX3" fmla="*/ 37 w 3063987"/>
              <a:gd name="connsiteY3" fmla="*/ 5354489 h 7779442"/>
              <a:gd name="connsiteX4" fmla="*/ 106361 w 3063987"/>
              <a:gd name="connsiteY4" fmla="*/ 7779129 h 7779442"/>
              <a:gd name="connsiteX5" fmla="*/ 92185 w 3063987"/>
              <a:gd name="connsiteY5" fmla="*/ 0 h 7779442"/>
              <a:gd name="connsiteX0" fmla="*/ 92185 w 3063987"/>
              <a:gd name="connsiteY0" fmla="*/ 0 h 20499386"/>
              <a:gd name="connsiteX1" fmla="*/ 3063987 w 3063987"/>
              <a:gd name="connsiteY1" fmla="*/ 0 h 20499386"/>
              <a:gd name="connsiteX2" fmla="*/ 3049810 w 3063987"/>
              <a:gd name="connsiteY2" fmla="*/ 5170163 h 20499386"/>
              <a:gd name="connsiteX3" fmla="*/ 78010 w 3063987"/>
              <a:gd name="connsiteY3" fmla="*/ 20499271 h 20499386"/>
              <a:gd name="connsiteX4" fmla="*/ 37 w 3063987"/>
              <a:gd name="connsiteY4" fmla="*/ 5354489 h 20499386"/>
              <a:gd name="connsiteX5" fmla="*/ 106361 w 3063987"/>
              <a:gd name="connsiteY5" fmla="*/ 7779129 h 20499386"/>
              <a:gd name="connsiteX6" fmla="*/ 92185 w 3063987"/>
              <a:gd name="connsiteY6" fmla="*/ 0 h 20499386"/>
              <a:gd name="connsiteX0" fmla="*/ 92185 w 3065350"/>
              <a:gd name="connsiteY0" fmla="*/ 0 h 21621032"/>
              <a:gd name="connsiteX1" fmla="*/ 3063987 w 3065350"/>
              <a:gd name="connsiteY1" fmla="*/ 0 h 21621032"/>
              <a:gd name="connsiteX2" fmla="*/ 3063986 w 3065350"/>
              <a:gd name="connsiteY2" fmla="*/ 21621032 h 21621032"/>
              <a:gd name="connsiteX3" fmla="*/ 78010 w 3065350"/>
              <a:gd name="connsiteY3" fmla="*/ 20499271 h 21621032"/>
              <a:gd name="connsiteX4" fmla="*/ 37 w 3065350"/>
              <a:gd name="connsiteY4" fmla="*/ 5354489 h 21621032"/>
              <a:gd name="connsiteX5" fmla="*/ 106361 w 3065350"/>
              <a:gd name="connsiteY5" fmla="*/ 7779129 h 21621032"/>
              <a:gd name="connsiteX6" fmla="*/ 92185 w 3065350"/>
              <a:gd name="connsiteY6" fmla="*/ 0 h 21621032"/>
              <a:gd name="connsiteX0" fmla="*/ 14175 w 2987340"/>
              <a:gd name="connsiteY0" fmla="*/ 0 h 21621032"/>
              <a:gd name="connsiteX1" fmla="*/ 2985977 w 2987340"/>
              <a:gd name="connsiteY1" fmla="*/ 0 h 21621032"/>
              <a:gd name="connsiteX2" fmla="*/ 2985976 w 2987340"/>
              <a:gd name="connsiteY2" fmla="*/ 21621032 h 21621032"/>
              <a:gd name="connsiteX3" fmla="*/ 0 w 2987340"/>
              <a:gd name="connsiteY3" fmla="*/ 20499271 h 21621032"/>
              <a:gd name="connsiteX4" fmla="*/ 7087 w 2987340"/>
              <a:gd name="connsiteY4" fmla="*/ 4865845 h 21621032"/>
              <a:gd name="connsiteX5" fmla="*/ 28351 w 2987340"/>
              <a:gd name="connsiteY5" fmla="*/ 7779129 h 21621032"/>
              <a:gd name="connsiteX6" fmla="*/ 14175 w 2987340"/>
              <a:gd name="connsiteY6" fmla="*/ 0 h 21621032"/>
              <a:gd name="connsiteX0" fmla="*/ 28352 w 3001517"/>
              <a:gd name="connsiteY0" fmla="*/ 0 h 21968857"/>
              <a:gd name="connsiteX1" fmla="*/ 3000154 w 3001517"/>
              <a:gd name="connsiteY1" fmla="*/ 0 h 21968857"/>
              <a:gd name="connsiteX2" fmla="*/ 3000153 w 3001517"/>
              <a:gd name="connsiteY2" fmla="*/ 21621032 h 21968857"/>
              <a:gd name="connsiteX3" fmla="*/ 0 w 3001517"/>
              <a:gd name="connsiteY3" fmla="*/ 21965180 h 21968857"/>
              <a:gd name="connsiteX4" fmla="*/ 21264 w 3001517"/>
              <a:gd name="connsiteY4" fmla="*/ 4865845 h 21968857"/>
              <a:gd name="connsiteX5" fmla="*/ 42528 w 3001517"/>
              <a:gd name="connsiteY5" fmla="*/ 7779129 h 21968857"/>
              <a:gd name="connsiteX6" fmla="*/ 28352 w 3001517"/>
              <a:gd name="connsiteY6" fmla="*/ 0 h 21968857"/>
              <a:gd name="connsiteX0" fmla="*/ 7396 w 2980561"/>
              <a:gd name="connsiteY0" fmla="*/ 0 h 58302536"/>
              <a:gd name="connsiteX1" fmla="*/ 2979198 w 2980561"/>
              <a:gd name="connsiteY1" fmla="*/ 0 h 58302536"/>
              <a:gd name="connsiteX2" fmla="*/ 2979197 w 2980561"/>
              <a:gd name="connsiteY2" fmla="*/ 21621032 h 58302536"/>
              <a:gd name="connsiteX3" fmla="*/ 7668 w 2980561"/>
              <a:gd name="connsiteY3" fmla="*/ 58302471 h 58302536"/>
              <a:gd name="connsiteX4" fmla="*/ 308 w 2980561"/>
              <a:gd name="connsiteY4" fmla="*/ 4865845 h 58302536"/>
              <a:gd name="connsiteX5" fmla="*/ 21572 w 2980561"/>
              <a:gd name="connsiteY5" fmla="*/ 7779129 h 58302536"/>
              <a:gd name="connsiteX6" fmla="*/ 7396 w 2980561"/>
              <a:gd name="connsiteY6" fmla="*/ 0 h 58302536"/>
              <a:gd name="connsiteX0" fmla="*/ 11475 w 2984640"/>
              <a:gd name="connsiteY0" fmla="*/ 0 h 58302536"/>
              <a:gd name="connsiteX1" fmla="*/ 2983277 w 2984640"/>
              <a:gd name="connsiteY1" fmla="*/ 0 h 58302536"/>
              <a:gd name="connsiteX2" fmla="*/ 2983276 w 2984640"/>
              <a:gd name="connsiteY2" fmla="*/ 21621032 h 58302536"/>
              <a:gd name="connsiteX3" fmla="*/ 11747 w 2984640"/>
              <a:gd name="connsiteY3" fmla="*/ 58302471 h 58302536"/>
              <a:gd name="connsiteX4" fmla="*/ 4387 w 2984640"/>
              <a:gd name="connsiteY4" fmla="*/ 4865845 h 58302536"/>
              <a:gd name="connsiteX5" fmla="*/ 25651 w 2984640"/>
              <a:gd name="connsiteY5" fmla="*/ 7779129 h 58302536"/>
              <a:gd name="connsiteX6" fmla="*/ 11475 w 2984640"/>
              <a:gd name="connsiteY6" fmla="*/ 0 h 58302536"/>
              <a:gd name="connsiteX0" fmla="*/ 11475 w 2983277"/>
              <a:gd name="connsiteY0" fmla="*/ 0 h 61178148"/>
              <a:gd name="connsiteX1" fmla="*/ 2983277 w 2983277"/>
              <a:gd name="connsiteY1" fmla="*/ 0 h 61178148"/>
              <a:gd name="connsiteX2" fmla="*/ 2968964 w 2983277"/>
              <a:gd name="connsiteY2" fmla="*/ 61178148 h 61178148"/>
              <a:gd name="connsiteX3" fmla="*/ 11747 w 2983277"/>
              <a:gd name="connsiteY3" fmla="*/ 58302471 h 61178148"/>
              <a:gd name="connsiteX4" fmla="*/ 4387 w 2983277"/>
              <a:gd name="connsiteY4" fmla="*/ 4865845 h 61178148"/>
              <a:gd name="connsiteX5" fmla="*/ 25651 w 2983277"/>
              <a:gd name="connsiteY5" fmla="*/ 7779129 h 61178148"/>
              <a:gd name="connsiteX6" fmla="*/ 11475 w 2983277"/>
              <a:gd name="connsiteY6" fmla="*/ 0 h 61178148"/>
              <a:gd name="connsiteX0" fmla="*/ 7641 w 2979443"/>
              <a:gd name="connsiteY0" fmla="*/ 0 h 172302410"/>
              <a:gd name="connsiteX1" fmla="*/ 2979443 w 2979443"/>
              <a:gd name="connsiteY1" fmla="*/ 0 h 172302410"/>
              <a:gd name="connsiteX2" fmla="*/ 2965130 w 2979443"/>
              <a:gd name="connsiteY2" fmla="*/ 61178148 h 172302410"/>
              <a:gd name="connsiteX3" fmla="*/ 22145 w 2979443"/>
              <a:gd name="connsiteY3" fmla="*/ 172302410 h 172302410"/>
              <a:gd name="connsiteX4" fmla="*/ 553 w 2979443"/>
              <a:gd name="connsiteY4" fmla="*/ 4865845 h 172302410"/>
              <a:gd name="connsiteX5" fmla="*/ 21817 w 2979443"/>
              <a:gd name="connsiteY5" fmla="*/ 7779129 h 172302410"/>
              <a:gd name="connsiteX6" fmla="*/ 7641 w 2979443"/>
              <a:gd name="connsiteY6" fmla="*/ 0 h 172302410"/>
              <a:gd name="connsiteX0" fmla="*/ 7641 w 2980735"/>
              <a:gd name="connsiteY0" fmla="*/ 0 h 172304036"/>
              <a:gd name="connsiteX1" fmla="*/ 2979443 w 2980735"/>
              <a:gd name="connsiteY1" fmla="*/ 0 h 172304036"/>
              <a:gd name="connsiteX2" fmla="*/ 2979362 w 2980735"/>
              <a:gd name="connsiteY2" fmla="*/ 171335462 h 172304036"/>
              <a:gd name="connsiteX3" fmla="*/ 22145 w 2980735"/>
              <a:gd name="connsiteY3" fmla="*/ 172302410 h 172304036"/>
              <a:gd name="connsiteX4" fmla="*/ 553 w 2980735"/>
              <a:gd name="connsiteY4" fmla="*/ 4865845 h 172304036"/>
              <a:gd name="connsiteX5" fmla="*/ 21817 w 2980735"/>
              <a:gd name="connsiteY5" fmla="*/ 7779129 h 172304036"/>
              <a:gd name="connsiteX6" fmla="*/ 7641 w 2980735"/>
              <a:gd name="connsiteY6" fmla="*/ 0 h 172304036"/>
              <a:gd name="connsiteX0" fmla="*/ 21364 w 2994458"/>
              <a:gd name="connsiteY0" fmla="*/ 0 h 176145447"/>
              <a:gd name="connsiteX1" fmla="*/ 2993166 w 2994458"/>
              <a:gd name="connsiteY1" fmla="*/ 0 h 176145447"/>
              <a:gd name="connsiteX2" fmla="*/ 2993085 w 2994458"/>
              <a:gd name="connsiteY2" fmla="*/ 171335462 h 176145447"/>
              <a:gd name="connsiteX3" fmla="*/ 7406 w 2994458"/>
              <a:gd name="connsiteY3" fmla="*/ 176145086 h 176145447"/>
              <a:gd name="connsiteX4" fmla="*/ 14276 w 2994458"/>
              <a:gd name="connsiteY4" fmla="*/ 4865845 h 176145447"/>
              <a:gd name="connsiteX5" fmla="*/ 35540 w 2994458"/>
              <a:gd name="connsiteY5" fmla="*/ 7779129 h 176145447"/>
              <a:gd name="connsiteX6" fmla="*/ 21364 w 2994458"/>
              <a:gd name="connsiteY6" fmla="*/ 0 h 176145447"/>
              <a:gd name="connsiteX0" fmla="*/ 21364 w 2994458"/>
              <a:gd name="connsiteY0" fmla="*/ 0 h 171335461"/>
              <a:gd name="connsiteX1" fmla="*/ 2993166 w 2994458"/>
              <a:gd name="connsiteY1" fmla="*/ 0 h 171335461"/>
              <a:gd name="connsiteX2" fmla="*/ 2993085 w 2994458"/>
              <a:gd name="connsiteY2" fmla="*/ 171335462 h 171335461"/>
              <a:gd name="connsiteX3" fmla="*/ 7406 w 2994458"/>
              <a:gd name="connsiteY3" fmla="*/ 171021578 h 171335461"/>
              <a:gd name="connsiteX4" fmla="*/ 14276 w 2994458"/>
              <a:gd name="connsiteY4" fmla="*/ 4865845 h 171335461"/>
              <a:gd name="connsiteX5" fmla="*/ 35540 w 2994458"/>
              <a:gd name="connsiteY5" fmla="*/ 7779129 h 171335461"/>
              <a:gd name="connsiteX6" fmla="*/ 21364 w 2994458"/>
              <a:gd name="connsiteY6" fmla="*/ 0 h 171335461"/>
              <a:gd name="connsiteX0" fmla="*/ 21364 w 2994458"/>
              <a:gd name="connsiteY0" fmla="*/ 0 h 171022301"/>
              <a:gd name="connsiteX1" fmla="*/ 2993166 w 2994458"/>
              <a:gd name="connsiteY1" fmla="*/ 0 h 171022301"/>
              <a:gd name="connsiteX2" fmla="*/ 2993085 w 2994458"/>
              <a:gd name="connsiteY2" fmla="*/ 168773797 h 171022301"/>
              <a:gd name="connsiteX3" fmla="*/ 7406 w 2994458"/>
              <a:gd name="connsiteY3" fmla="*/ 171021578 h 171022301"/>
              <a:gd name="connsiteX4" fmla="*/ 14276 w 2994458"/>
              <a:gd name="connsiteY4" fmla="*/ 4865845 h 171022301"/>
              <a:gd name="connsiteX5" fmla="*/ 35540 w 2994458"/>
              <a:gd name="connsiteY5" fmla="*/ 7779129 h 171022301"/>
              <a:gd name="connsiteX6" fmla="*/ 21364 w 2994458"/>
              <a:gd name="connsiteY6" fmla="*/ 0 h 1710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4458" h="171022301">
                <a:moveTo>
                  <a:pt x="21364" y="0"/>
                </a:moveTo>
                <a:lnTo>
                  <a:pt x="2993166" y="0"/>
                </a:lnTo>
                <a:cubicBezTo>
                  <a:pt x="2988440" y="1723388"/>
                  <a:pt x="2997811" y="167050409"/>
                  <a:pt x="2993085" y="168773797"/>
                </a:cubicBezTo>
                <a:cubicBezTo>
                  <a:pt x="2014299" y="168725645"/>
                  <a:pt x="986192" y="171069730"/>
                  <a:pt x="7406" y="171021578"/>
                </a:cubicBezTo>
                <a:cubicBezTo>
                  <a:pt x="-11700" y="165810436"/>
                  <a:pt x="11914" y="10076987"/>
                  <a:pt x="14276" y="4865845"/>
                </a:cubicBezTo>
                <a:cubicBezTo>
                  <a:pt x="11913" y="4833404"/>
                  <a:pt x="37903" y="7811570"/>
                  <a:pt x="35540" y="7779129"/>
                </a:cubicBezTo>
                <a:cubicBezTo>
                  <a:pt x="30815" y="5186086"/>
                  <a:pt x="26089" y="2593043"/>
                  <a:pt x="21364" y="0"/>
                </a:cubicBezTo>
                <a:close/>
              </a:path>
            </a:pathLst>
          </a:custGeom>
          <a:solidFill>
            <a:schemeClr val="accent6">
              <a:lumMod val="20000"/>
              <a:lumOff val="80000"/>
            </a:schemeClr>
          </a:solidFill>
        </p:spPr>
        <p:txBody>
          <a:bodyPr wrap="square">
            <a:spAutoFit/>
          </a:bodyPr>
          <a:lstStyle/>
          <a:p>
            <a:pPr algn="ctr"/>
            <a:r>
              <a:rPr lang="en-GB" sz="1600" dirty="0">
                <a:solidFill>
                  <a:srgbClr val="7030A0"/>
                </a:solidFill>
                <a:hlinkClick r:id="rId6">
                  <a:extLst>
                    <a:ext uri="{A12FA001-AC4F-418D-AE19-62706E023703}">
                      <ahyp:hlinkClr xmlns:ahyp="http://schemas.microsoft.com/office/drawing/2018/hyperlinkcolor" val="tx"/>
                    </a:ext>
                  </a:extLst>
                </a:hlinkClick>
              </a:rPr>
              <a:t>ACT for Education | </a:t>
            </a:r>
            <a:r>
              <a:rPr lang="en-GB" sz="1600" dirty="0" err="1">
                <a:solidFill>
                  <a:srgbClr val="7030A0"/>
                </a:solidFill>
                <a:hlinkClick r:id="rId6">
                  <a:extLst>
                    <a:ext uri="{A12FA001-AC4F-418D-AE19-62706E023703}">
                      <ahyp:hlinkClr xmlns:ahyp="http://schemas.microsoft.com/office/drawing/2018/hyperlinkcolor" val="tx"/>
                    </a:ext>
                  </a:extLst>
                </a:hlinkClick>
              </a:rPr>
              <a:t>ProtectUK</a:t>
            </a:r>
            <a:endParaRPr lang="en-GB" sz="1600" dirty="0">
              <a:solidFill>
                <a:srgbClr val="7030A0"/>
              </a:solidFill>
            </a:endParaRPr>
          </a:p>
        </p:txBody>
      </p:sp>
    </p:spTree>
    <p:extLst>
      <p:ext uri="{BB962C8B-B14F-4D97-AF65-F5344CB8AC3E}">
        <p14:creationId xmlns:p14="http://schemas.microsoft.com/office/powerpoint/2010/main" val="458665112"/>
      </p:ext>
    </p:extLst>
  </p:cSld>
  <p:clrMapOvr>
    <a:masterClrMapping/>
  </p:clrMapOvr>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1996ADB0966946831600928F749DA2" ma:contentTypeVersion="19" ma:contentTypeDescription="Create a new document." ma:contentTypeScope="" ma:versionID="f93d62e43d68745ebdb3e4bd723f59e8">
  <xsd:schema xmlns:xsd="http://www.w3.org/2001/XMLSchema" xmlns:xs="http://www.w3.org/2001/XMLSchema" xmlns:p="http://schemas.microsoft.com/office/2006/metadata/properties" xmlns:ns2="e557bbdc-7c45-46d3-9322-786b8d3d81ce" xmlns:ns3="7b37178d-3180-4666-a039-d1fc4f3c29c2" targetNamespace="http://schemas.microsoft.com/office/2006/metadata/properties" ma:root="true" ma:fieldsID="9c113f4e8b5a85cce11eac469e7f1b8a" ns2:_="" ns3:_="">
    <xsd:import namespace="e557bbdc-7c45-46d3-9322-786b8d3d81ce"/>
    <xsd:import namespace="7b37178d-3180-4666-a039-d1fc4f3c29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57bbdc-7c45-46d3-9322-786b8d3d8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547526-a6f0-4707-a276-51d9665081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37178d-3180-4666-a039-d1fc4f3c29c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fe6be30-f62d-49e9-bce5-d7140a1d24b7}" ma:internalName="TaxCatchAll" ma:showField="CatchAllData" ma:web="7b37178d-3180-4666-a039-d1fc4f3c29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b37178d-3180-4666-a039-d1fc4f3c29c2">
      <UserInfo>
        <DisplayName>Jane Parsons</DisplayName>
        <AccountId>16</AccountId>
        <AccountType/>
      </UserInfo>
      <UserInfo>
        <DisplayName>Charlotte Percival</DisplayName>
        <AccountId>851</AccountId>
        <AccountType/>
      </UserInfo>
      <UserInfo>
        <DisplayName>Ben Leach</DisplayName>
        <AccountId>1116</AccountId>
        <AccountType/>
      </UserInfo>
      <UserInfo>
        <DisplayName>Cezar Sarbu</DisplayName>
        <AccountId>1117</AccountId>
        <AccountType/>
      </UserInfo>
      <UserInfo>
        <DisplayName>Jane Rose</DisplayName>
        <AccountId>1118</AccountId>
        <AccountType/>
      </UserInfo>
    </SharedWithUsers>
    <lcf76f155ced4ddcb4097134ff3c332f xmlns="e557bbdc-7c45-46d3-9322-786b8d3d81ce">
      <Terms xmlns="http://schemas.microsoft.com/office/infopath/2007/PartnerControls"/>
    </lcf76f155ced4ddcb4097134ff3c332f>
    <TaxCatchAll xmlns="7b37178d-3180-4666-a039-d1fc4f3c29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CB5687-EAC8-47BA-8072-EE6B3AB11576}">
  <ds:schemaRefs>
    <ds:schemaRef ds:uri="7b37178d-3180-4666-a039-d1fc4f3c29c2"/>
    <ds:schemaRef ds:uri="e557bbdc-7c45-46d3-9322-786b8d3d81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1CED0FB-8AC5-40BC-86EE-14F670231549}">
  <ds:schemaRefs>
    <ds:schemaRef ds:uri="http://schemas.microsoft.com/office/2006/metadata/properties"/>
    <ds:schemaRef ds:uri="7b37178d-3180-4666-a039-d1fc4f3c29c2"/>
    <ds:schemaRef ds:uri="http://purl.org/dc/elements/1.1/"/>
    <ds:schemaRef ds:uri="http://purl.org/dc/dcmitype/"/>
    <ds:schemaRef ds:uri="http://purl.org/dc/terms/"/>
    <ds:schemaRef ds:uri="e557bbdc-7c45-46d3-9322-786b8d3d81c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F087015-E777-4468-91C1-8708AD9903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TotalTime>
  <Words>2027</Words>
  <Application>Microsoft Office PowerPoint</Application>
  <PresentationFormat>Widescreen</PresentationFormat>
  <Paragraphs>192</Paragraphs>
  <Slides>9</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9</vt:i4>
      </vt:variant>
    </vt:vector>
  </HeadingPairs>
  <TitlesOfParts>
    <vt:vector size="20" baseType="lpstr">
      <vt:lpstr>Arial</vt:lpstr>
      <vt:lpstr>Arial Rounded MT Bold</vt:lpstr>
      <vt:lpstr>Calibri</vt:lpstr>
      <vt:lpstr>Calibri Light</vt:lpstr>
      <vt:lpstr>Century Gothic</vt:lpstr>
      <vt:lpstr>DIN OT</vt:lpstr>
      <vt:lpstr>Verdana</vt:lpstr>
      <vt:lpstr>7_Office Theme</vt:lpstr>
      <vt:lpstr>13_Office Theme</vt:lpstr>
      <vt:lpstr>11_Office Theme</vt:lpstr>
      <vt:lpstr>Custom Design</vt:lpstr>
      <vt:lpstr>The Prevent Duty = Safeguarding</vt:lpstr>
      <vt:lpstr>Key Terms: Radicalisation, Extremism &amp; Terrorism:  Keeping children safe in education: Annex B: Preventing Terrorism </vt:lpstr>
      <vt:lpstr>PowerPoint Presentation</vt:lpstr>
      <vt:lpstr>Prevent training:  Everyone in school should complete Prevent training according to their role.  Leads with designated Prevent responsibilities: training should include information on extremist and terrorist ideologies to enable them to train and advise other staff and support making informed referrals to Prevent where necessary.  Recommended frequency: at induction and every 2 years</vt:lpstr>
      <vt:lpstr>PowerPoint Presentation</vt:lpstr>
      <vt:lpstr>CTLP (Counter Terrorism Local Profile)</vt:lpstr>
      <vt:lpstr>Preventing and Responding to hate-related behaviour helps to prevent radicalisation. </vt:lpstr>
      <vt:lpstr>PowerPoint Presentation</vt:lpstr>
      <vt:lpstr>Ensuring a Safe school:  Protective Security and Preparedness  (non-statutory guidance and training) </vt:lpstr>
    </vt:vector>
  </TitlesOfParts>
  <Company>Shropshire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Prevent Duty for schools</dc:title>
  <dc:creator>Emma Harding-Safeguarding</dc:creator>
  <cp:lastModifiedBy>John Rowe</cp:lastModifiedBy>
  <cp:revision>4</cp:revision>
  <dcterms:created xsi:type="dcterms:W3CDTF">2023-02-02T16:08:17Z</dcterms:created>
  <dcterms:modified xsi:type="dcterms:W3CDTF">2025-05-19T09:55:53Z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0x0101000B1996ADB0966946831600928F749DA2</vt:lpwstr>
  </property>
  <property fmtid="{D5CDD505-2E9C-101B-9397-08002B2CF9AE}" pid="3" name="MediaServiceImageTags">
    <vt:lpwstr/>
  </property>
</Properties>
</file>