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500" r:id="rId2"/>
    <p:sldId id="522" r:id="rId3"/>
    <p:sldId id="505" r:id="rId4"/>
    <p:sldId id="513" r:id="rId5"/>
    <p:sldId id="520" r:id="rId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EF9"/>
    <a:srgbClr val="D3E1F5"/>
    <a:srgbClr val="99B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4660"/>
  </p:normalViewPr>
  <p:slideViewPr>
    <p:cSldViewPr>
      <p:cViewPr varScale="1">
        <p:scale>
          <a:sx n="79" d="100"/>
          <a:sy n="79" d="100"/>
        </p:scale>
        <p:origin x="1517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0C211-17A4-4B56-A25F-F8C1DAFA4CF8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7F9F7-CD3F-4239-BF2D-F31CF70FA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996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7088A-8B38-42FC-81E2-31E1347527E4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20211-8013-4E98-8C40-0B099F0363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760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2129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Severn Teaching School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08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003232" cy="391703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93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1705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66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47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5010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7728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63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450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84502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58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1436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29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0540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009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35060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444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800600"/>
            <a:ext cx="4506888" cy="5006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800" y="5367338"/>
            <a:ext cx="45068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C7CC04-B22F-43D7-8954-A2B1C44C31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14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AF0FA">
                <a:lumMod val="4000"/>
                <a:lumOff val="96000"/>
                <a:alpha val="84000"/>
              </a:srgbClr>
            </a:gs>
            <a:gs pos="0">
              <a:srgbClr val="E7EEF9"/>
            </a:gs>
            <a:gs pos="100000">
              <a:schemeClr val="accent1">
                <a:tint val="44500"/>
                <a:satMod val="160000"/>
                <a:lumMod val="0"/>
                <a:lumOff val="10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003232" cy="3845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7DA2-3939-42DB-A2C2-A47ACDDB126B}" type="datetimeFigureOut">
              <a:rPr lang="en-GB" smtClean="0"/>
              <a:t>21/03/2025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Presenter: 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23528" y="5796180"/>
            <a:ext cx="1719201" cy="48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1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ian.deane1@taw.org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53992-197D-20E2-8747-CD07886111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4800" dirty="0">
                <a:latin typeface="Calibri" panose="020F0502020204030204" pitchFamily="34" charset="0"/>
                <a:cs typeface="Calibri" panose="020F0502020204030204" pitchFamily="34" charset="0"/>
              </a:rPr>
              <a:t>Partnership in Neurodiversity in Schools(PINS)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FD4A1-E828-F3E2-9FB0-6C64D29038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Sian.deane1@taw.org.uk</a:t>
            </a:r>
            <a:r>
              <a:rPr lang="en-GB" dirty="0"/>
              <a:t> </a:t>
            </a:r>
          </a:p>
        </p:txBody>
      </p:sp>
      <p:pic>
        <p:nvPicPr>
          <p:cNvPr id="6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EFF39AA7-DA7B-6F1C-D9D3-EA32CA13A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760" y="5589240"/>
            <a:ext cx="1035685" cy="1035685"/>
          </a:xfrm>
          <a:prstGeom prst="rect">
            <a:avLst/>
          </a:prstGeom>
        </p:spPr>
      </p:pic>
      <p:pic>
        <p:nvPicPr>
          <p:cNvPr id="7" name="Picture 6" descr="A logo for a charity&#10;&#10;AI-generated content may be incorrect.">
            <a:extLst>
              <a:ext uri="{FF2B5EF4-FFF2-40B4-BE49-F238E27FC236}">
                <a16:creationId xmlns:a16="http://schemas.microsoft.com/office/drawing/2014/main" id="{E7B723DC-6F86-B2FE-9663-14D8231FA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5823" y="5488998"/>
            <a:ext cx="1335405" cy="1085215"/>
          </a:xfrm>
          <a:prstGeom prst="rect">
            <a:avLst/>
          </a:prstGeom>
        </p:spPr>
      </p:pic>
      <p:pic>
        <p:nvPicPr>
          <p:cNvPr id="8" name="Picture 7" descr="Home - STWICS">
            <a:extLst>
              <a:ext uri="{FF2B5EF4-FFF2-40B4-BE49-F238E27FC236}">
                <a16:creationId xmlns:a16="http://schemas.microsoft.com/office/drawing/2014/main" id="{9E00F5F4-9C25-8D08-9793-821DB7863EC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7862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643D0-11CF-EE67-3253-A8568B996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NHSE and DfE expectations of a good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109B5-81A2-A64B-7B95-54B6571E3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PINS is a joint project between NHSE and the DfE(funded by the DfE) and is an integral part of the Change and AP programme.</a:t>
            </a: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Tailoring to meet school needs.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Challenge of ensuring that every school’s need is met.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Access to specialists at school level, bringing practitioners back in.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Funding through ICBS – with health and education working together alongside the PCFs.</a:t>
            </a:r>
          </a:p>
        </p:txBody>
      </p:sp>
      <p:pic>
        <p:nvPicPr>
          <p:cNvPr id="4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EAB2B20E-8F5B-BBFB-7B6B-D73E365C7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5" name="Picture 4" descr="A logo for a charity&#10;&#10;AI-generated content may be incorrect.">
            <a:extLst>
              <a:ext uri="{FF2B5EF4-FFF2-40B4-BE49-F238E27FC236}">
                <a16:creationId xmlns:a16="http://schemas.microsoft.com/office/drawing/2014/main" id="{0B77BF1D-3864-A164-79A8-D3299D89B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90818028-6A77-D117-7920-6788F62B4B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140" y="5744631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528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364FDA-6C9B-462D-3A40-C2E48521EC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5CDB9-D754-7676-0D0F-5282807C5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What does the support look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F9C97-A7D7-8607-90FB-2C06EF71F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8 sessions(half days) of bespoke support linked to the outcomes of the audit, including direct working with specialist professionals, who will model the implementation of strategies and provide guidance and support . 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Offer of whole school CPD to upskill all staff linked to the audit areas. 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full day of neurodiversity training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half-day workshops with the Parent Carer Forum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Bespoke sessions with the Parent Carer Forum to support engagement with parent carers and involve them in co-production of policies and resources to support pupils with SEND</a:t>
            </a:r>
          </a:p>
          <a:p>
            <a:r>
              <a:rPr lang="en-GB" sz="1800" dirty="0">
                <a:latin typeface="Calibri" panose="020F0502020204030204" pitchFamily="34" charset="0"/>
                <a:cs typeface="Calibri" panose="020F0502020204030204" pitchFamily="34" charset="0"/>
              </a:rPr>
              <a:t>A suite of professional development sessions to upskill school-based staff.</a:t>
            </a:r>
          </a:p>
          <a:p>
            <a:endParaRPr lang="en-GB" sz="1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Home - STWICS">
            <a:extLst>
              <a:ext uri="{FF2B5EF4-FFF2-40B4-BE49-F238E27FC236}">
                <a16:creationId xmlns:a16="http://schemas.microsoft.com/office/drawing/2014/main" id="{D04D6A83-96E0-A0BC-016A-775801CF29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6E74D9BB-FEFE-F380-FA23-A7DC179793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6" name="Picture 5" descr="A logo for a charity&#10;&#10;AI-generated content may be incorrect.">
            <a:extLst>
              <a:ext uri="{FF2B5EF4-FFF2-40B4-BE49-F238E27FC236}">
                <a16:creationId xmlns:a16="http://schemas.microsoft.com/office/drawing/2014/main" id="{966A4CA7-18EC-9BAD-4E9E-4FCE7A7FAE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492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CD89B-1FB0-9A5F-2182-AD5E00877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How the project works across 6 domains working with health and education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A7096-D78D-E8F2-5B21-9E8DB8FA6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SALT - Communication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Education Psychology - </a:t>
            </a:r>
            <a:r>
              <a:rPr lang="en-GB" sz="3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Teaching and learning/readiness to learn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Occupational Therapy - </a:t>
            </a:r>
            <a:r>
              <a:rPr lang="en-GB" sz="3200" kern="1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environment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BSAT – Readiness to learn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Specialist SEND outreach teachers – readiness to learning/teaching &amp; learning</a:t>
            </a: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School Nurses - sensory</a:t>
            </a:r>
          </a:p>
          <a:p>
            <a:r>
              <a:rPr lang="en-GB" dirty="0">
                <a:solidFill>
                  <a:srgbClr val="191919"/>
                </a:solidFill>
                <a:latin typeface="Founders Grotesk"/>
              </a:rPr>
              <a:t>C</a:t>
            </a:r>
            <a:r>
              <a:rPr lang="en-GB" b="0" i="0" dirty="0">
                <a:solidFill>
                  <a:srgbClr val="191919"/>
                </a:solidFill>
                <a:effectLst/>
                <a:latin typeface="Founders Grotesk"/>
              </a:rPr>
              <a:t>hildren and Young People’s Mental Health Services - MH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Autism West Midlands – MH </a:t>
            </a:r>
          </a:p>
          <a:p>
            <a:pPr marL="0" indent="0">
              <a:buNone/>
            </a:pPr>
            <a:endParaRPr lang="en-GB" sz="32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2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Leadership, Culture and Values underpins all of the above as does the relationship between schools and the PCF.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D175D03B-F001-AA3C-3717-88D71CD63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5" name="Picture 4" descr="A logo for a charity&#10;&#10;AI-generated content may be incorrect.">
            <a:extLst>
              <a:ext uri="{FF2B5EF4-FFF2-40B4-BE49-F238E27FC236}">
                <a16:creationId xmlns:a16="http://schemas.microsoft.com/office/drawing/2014/main" id="{D7C5BFF1-57BD-CC08-369E-68447C1D2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BDDDBC8F-B6B2-7C28-4824-88057D330E0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89884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89F3E-C01E-63F8-4CEA-364874ECE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Calibri" panose="020F0502020204030204" pitchFamily="34" charset="0"/>
                <a:cs typeface="Calibri" panose="020F0502020204030204" pitchFamily="34" charset="0"/>
              </a:rPr>
              <a:t>So what?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0281DD-760A-70C4-C5F7-2CB3BE9472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Overwhelmingly positive feedback from all the schools involved.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Increased subject knowledge and skills.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Increased staff confidence.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Positive changes to learning environments to meet sensory needs.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Changed pedagogical approaches to support all pupils and communication in the classroom.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Improved communication, engagement and co-production with parent carers.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Consistent use of visuals across the school.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Strategies to reduce anxiety in the classroom.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Understanding that all behaviour is communication. 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Improved understanding of neurodiversity and mental health.</a:t>
            </a:r>
          </a:p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Understanding and supporting eating in neurodivergent pupils. </a:t>
            </a: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A logo for a charity&#10;&#10;AI-generated content may be incorrect.">
            <a:extLst>
              <a:ext uri="{FF2B5EF4-FFF2-40B4-BE49-F238E27FC236}">
                <a16:creationId xmlns:a16="http://schemas.microsoft.com/office/drawing/2014/main" id="{F8EF45F6-4230-AA40-2989-08F0A971F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5528591"/>
            <a:ext cx="1335405" cy="1085215"/>
          </a:xfrm>
          <a:prstGeom prst="rect">
            <a:avLst/>
          </a:prstGeom>
        </p:spPr>
      </p:pic>
      <p:pic>
        <p:nvPicPr>
          <p:cNvPr id="5" name="Content Placeholder 7" descr="A logo for a company&#10;&#10;AI-generated content may be incorrect.">
            <a:extLst>
              <a:ext uri="{FF2B5EF4-FFF2-40B4-BE49-F238E27FC236}">
                <a16:creationId xmlns:a16="http://schemas.microsoft.com/office/drawing/2014/main" id="{10E99D75-37AF-798D-9013-D6F8BD29C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800" y="5553357"/>
            <a:ext cx="1035685" cy="1035685"/>
          </a:xfrm>
          <a:prstGeom prst="rect">
            <a:avLst/>
          </a:prstGeom>
        </p:spPr>
      </p:pic>
      <p:pic>
        <p:nvPicPr>
          <p:cNvPr id="6" name="Picture 5" descr="Home - STWICS">
            <a:extLst>
              <a:ext uri="{FF2B5EF4-FFF2-40B4-BE49-F238E27FC236}">
                <a16:creationId xmlns:a16="http://schemas.microsoft.com/office/drawing/2014/main" id="{CC164502-B9B8-DD75-C122-4AE6039C30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618" y="5707984"/>
            <a:ext cx="2105660" cy="798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2861829"/>
      </p:ext>
    </p:extLst>
  </p:cSld>
  <p:clrMapOvr>
    <a:masterClrMapping/>
  </p:clrMapOvr>
</p:sld>
</file>

<file path=ppt/theme/theme1.xml><?xml version="1.0" encoding="utf-8"?>
<a:theme xmlns:a="http://schemas.openxmlformats.org/drawingml/2006/main" name="STSA Powerpoint Template">
  <a:themeElements>
    <a:clrScheme name="Severn Teaching School">
      <a:dk1>
        <a:sysClr val="windowText" lastClr="000000"/>
      </a:dk1>
      <a:lt1>
        <a:srgbClr val="FFFFFF"/>
      </a:lt1>
      <a:dk2>
        <a:srgbClr val="838F57"/>
      </a:dk2>
      <a:lt2>
        <a:srgbClr val="DCC391"/>
      </a:lt2>
      <a:accent1>
        <a:srgbClr val="838F57"/>
      </a:accent1>
      <a:accent2>
        <a:srgbClr val="99BAE9"/>
      </a:accent2>
      <a:accent3>
        <a:srgbClr val="838F57"/>
      </a:accent3>
      <a:accent4>
        <a:srgbClr val="C00000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385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Founders Grotesk</vt:lpstr>
      <vt:lpstr>STSA Powerpoint Template</vt:lpstr>
      <vt:lpstr>Partnership in Neurodiversity in Schools(PINS)</vt:lpstr>
      <vt:lpstr>NHSE and DfE expectations of a good model</vt:lpstr>
      <vt:lpstr>What does the support look like?</vt:lpstr>
      <vt:lpstr>How the project works across 6 domains working with health and education </vt:lpstr>
      <vt:lpstr>So what?</vt:lpstr>
    </vt:vector>
  </TitlesOfParts>
  <Company>T&amp;W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Doult, Will</dc:creator>
  <cp:lastModifiedBy>Deane, Sian</cp:lastModifiedBy>
  <cp:revision>30</cp:revision>
  <cp:lastPrinted>2013-06-26T15:50:20Z</cp:lastPrinted>
  <dcterms:created xsi:type="dcterms:W3CDTF">2013-05-08T10:14:27Z</dcterms:created>
  <dcterms:modified xsi:type="dcterms:W3CDTF">2025-03-21T06:24:35Z</dcterms:modified>
</cp:coreProperties>
</file>