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60" r:id="rId5"/>
    <p:sldId id="2573" r:id="rId6"/>
    <p:sldId id="2575" r:id="rId7"/>
    <p:sldId id="2578" r:id="rId8"/>
    <p:sldId id="256" r:id="rId9"/>
    <p:sldId id="2632" r:id="rId10"/>
    <p:sldId id="282" r:id="rId11"/>
    <p:sldId id="2633" r:id="rId12"/>
    <p:sldId id="2595" r:id="rId13"/>
    <p:sldId id="2569" r:id="rId14"/>
    <p:sldId id="2634" r:id="rId15"/>
    <p:sldId id="256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828E9E-C075-4093-BD51-27053CD2FD49}" v="12" dt="2026-09-21T17:54:26.6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90" d="100"/>
          <a:sy n="90" d="100"/>
        </p:scale>
        <p:origin x="39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ul, Fran" userId="6180d406-704e-4235-b50b-7c6cba0c2364" providerId="ADAL" clId="{4790B607-DC5B-45DD-8AEE-2C0D881D4F51}"/>
    <pc:docChg chg="custSel addSld modSld sldOrd">
      <pc:chgData name="Shaul, Fran" userId="6180d406-704e-4235-b50b-7c6cba0c2364" providerId="ADAL" clId="{4790B607-DC5B-45DD-8AEE-2C0D881D4F51}" dt="2026-09-22T07:22:57.114" v="1026" actId="20577"/>
      <pc:docMkLst>
        <pc:docMk/>
      </pc:docMkLst>
      <pc:sldChg chg="ord">
        <pc:chgData name="Shaul, Fran" userId="6180d406-704e-4235-b50b-7c6cba0c2364" providerId="ADAL" clId="{4790B607-DC5B-45DD-8AEE-2C0D881D4F51}" dt="2026-09-21T17:53:12.225" v="963"/>
        <pc:sldMkLst>
          <pc:docMk/>
          <pc:sldMk cId="2673462982" sldId="256"/>
        </pc:sldMkLst>
      </pc:sldChg>
      <pc:sldChg chg="addSp modSp mod">
        <pc:chgData name="Shaul, Fran" userId="6180d406-704e-4235-b50b-7c6cba0c2364" providerId="ADAL" clId="{4790B607-DC5B-45DD-8AEE-2C0D881D4F51}" dt="2026-09-21T17:44:23.953" v="692" actId="1076"/>
        <pc:sldMkLst>
          <pc:docMk/>
          <pc:sldMk cId="852249100" sldId="260"/>
        </pc:sldMkLst>
        <pc:spChg chg="add mod">
          <ac:chgData name="Shaul, Fran" userId="6180d406-704e-4235-b50b-7c6cba0c2364" providerId="ADAL" clId="{4790B607-DC5B-45DD-8AEE-2C0D881D4F51}" dt="2026-09-14T16:10:05.834" v="166" actId="1076"/>
          <ac:spMkLst>
            <pc:docMk/>
            <pc:sldMk cId="852249100" sldId="260"/>
            <ac:spMk id="4" creationId="{4367225A-DCA5-AC98-69D3-2340BC1314B7}"/>
          </ac:spMkLst>
        </pc:spChg>
        <pc:spChg chg="add mod">
          <ac:chgData name="Shaul, Fran" userId="6180d406-704e-4235-b50b-7c6cba0c2364" providerId="ADAL" clId="{4790B607-DC5B-45DD-8AEE-2C0D881D4F51}" dt="2026-09-21T17:44:23.953" v="692" actId="1076"/>
          <ac:spMkLst>
            <pc:docMk/>
            <pc:sldMk cId="852249100" sldId="260"/>
            <ac:spMk id="6" creationId="{8888467F-3305-7D1E-17ED-9F83578B4D24}"/>
          </ac:spMkLst>
        </pc:spChg>
        <pc:spChg chg="mod">
          <ac:chgData name="Shaul, Fran" userId="6180d406-704e-4235-b50b-7c6cba0c2364" providerId="ADAL" clId="{4790B607-DC5B-45DD-8AEE-2C0D881D4F51}" dt="2026-09-14T16:10:09.810" v="167" actId="1076"/>
          <ac:spMkLst>
            <pc:docMk/>
            <pc:sldMk cId="852249100" sldId="260"/>
            <ac:spMk id="9" creationId="{E1B06F68-64C0-75C2-8A3A-2DE2BAF8DBD0}"/>
          </ac:spMkLst>
        </pc:spChg>
      </pc:sldChg>
      <pc:sldChg chg="modSp mod">
        <pc:chgData name="Shaul, Fran" userId="6180d406-704e-4235-b50b-7c6cba0c2364" providerId="ADAL" clId="{4790B607-DC5B-45DD-8AEE-2C0D881D4F51}" dt="2026-09-21T17:53:34.661" v="968" actId="27636"/>
        <pc:sldMkLst>
          <pc:docMk/>
          <pc:sldMk cId="0" sldId="282"/>
        </pc:sldMkLst>
        <pc:spChg chg="mod">
          <ac:chgData name="Shaul, Fran" userId="6180d406-704e-4235-b50b-7c6cba0c2364" providerId="ADAL" clId="{4790B607-DC5B-45DD-8AEE-2C0D881D4F51}" dt="2026-09-21T17:53:31.740" v="966" actId="14100"/>
          <ac:spMkLst>
            <pc:docMk/>
            <pc:sldMk cId="0" sldId="282"/>
            <ac:spMk id="48130" creationId="{09D58888-4771-96DF-6AFB-0846B40926B6}"/>
          </ac:spMkLst>
        </pc:spChg>
        <pc:spChg chg="mod">
          <ac:chgData name="Shaul, Fran" userId="6180d406-704e-4235-b50b-7c6cba0c2364" providerId="ADAL" clId="{4790B607-DC5B-45DD-8AEE-2C0D881D4F51}" dt="2026-09-21T17:53:34.661" v="968" actId="27636"/>
          <ac:spMkLst>
            <pc:docMk/>
            <pc:sldMk cId="0" sldId="282"/>
            <ac:spMk id="48131" creationId="{9768AD79-401E-F697-45A4-E93C51163EA3}"/>
          </ac:spMkLst>
        </pc:spChg>
      </pc:sldChg>
      <pc:sldChg chg="addSp modSp add mod">
        <pc:chgData name="Shaul, Fran" userId="6180d406-704e-4235-b50b-7c6cba0c2364" providerId="ADAL" clId="{4790B607-DC5B-45DD-8AEE-2C0D881D4F51}" dt="2026-09-21T17:54:52.075" v="1008" actId="14100"/>
        <pc:sldMkLst>
          <pc:docMk/>
          <pc:sldMk cId="3840497256" sldId="2567"/>
        </pc:sldMkLst>
        <pc:spChg chg="mod">
          <ac:chgData name="Shaul, Fran" userId="6180d406-704e-4235-b50b-7c6cba0c2364" providerId="ADAL" clId="{4790B607-DC5B-45DD-8AEE-2C0D881D4F51}" dt="2026-09-21T17:54:06.686" v="970" actId="207"/>
          <ac:spMkLst>
            <pc:docMk/>
            <pc:sldMk cId="3840497256" sldId="2567"/>
            <ac:spMk id="2" creationId="{35071E7D-DBE9-871C-9BA7-84C49F6E9D42}"/>
          </ac:spMkLst>
        </pc:spChg>
        <pc:spChg chg="add mod">
          <ac:chgData name="Shaul, Fran" userId="6180d406-704e-4235-b50b-7c6cba0c2364" providerId="ADAL" clId="{4790B607-DC5B-45DD-8AEE-2C0D881D4F51}" dt="2026-09-21T17:54:47.796" v="1007" actId="1076"/>
          <ac:spMkLst>
            <pc:docMk/>
            <pc:sldMk cId="3840497256" sldId="2567"/>
            <ac:spMk id="3" creationId="{734E3120-2664-D17C-E34C-208A7BEB6615}"/>
          </ac:spMkLst>
        </pc:spChg>
        <pc:picChg chg="mod">
          <ac:chgData name="Shaul, Fran" userId="6180d406-704e-4235-b50b-7c6cba0c2364" providerId="ADAL" clId="{4790B607-DC5B-45DD-8AEE-2C0D881D4F51}" dt="2026-09-21T17:54:52.075" v="1008" actId="14100"/>
          <ac:picMkLst>
            <pc:docMk/>
            <pc:sldMk cId="3840497256" sldId="2567"/>
            <ac:picMk id="5" creationId="{7B67B341-D836-4DDC-B506-A41214BC73BD}"/>
          </ac:picMkLst>
        </pc:picChg>
      </pc:sldChg>
      <pc:sldChg chg="modSp mod">
        <pc:chgData name="Shaul, Fran" userId="6180d406-704e-4235-b50b-7c6cba0c2364" providerId="ADAL" clId="{4790B607-DC5B-45DD-8AEE-2C0D881D4F51}" dt="2026-09-21T17:52:00.183" v="955" actId="207"/>
        <pc:sldMkLst>
          <pc:docMk/>
          <pc:sldMk cId="3110752798" sldId="2573"/>
        </pc:sldMkLst>
        <pc:spChg chg="mod">
          <ac:chgData name="Shaul, Fran" userId="6180d406-704e-4235-b50b-7c6cba0c2364" providerId="ADAL" clId="{4790B607-DC5B-45DD-8AEE-2C0D881D4F51}" dt="2026-09-21T17:51:57.095" v="954" actId="207"/>
          <ac:spMkLst>
            <pc:docMk/>
            <pc:sldMk cId="3110752798" sldId="2573"/>
            <ac:spMk id="2" creationId="{BA2A57F4-7D19-8183-8537-018737A844F2}"/>
          </ac:spMkLst>
        </pc:spChg>
        <pc:spChg chg="mod">
          <ac:chgData name="Shaul, Fran" userId="6180d406-704e-4235-b50b-7c6cba0c2364" providerId="ADAL" clId="{4790B607-DC5B-45DD-8AEE-2C0D881D4F51}" dt="2026-09-21T17:52:00.183" v="955" actId="207"/>
          <ac:spMkLst>
            <pc:docMk/>
            <pc:sldMk cId="3110752798" sldId="2573"/>
            <ac:spMk id="4" creationId="{674BE8F7-26F2-CBAE-358C-6B22C1A00EE3}"/>
          </ac:spMkLst>
        </pc:spChg>
      </pc:sldChg>
      <pc:sldChg chg="modSp mod">
        <pc:chgData name="Shaul, Fran" userId="6180d406-704e-4235-b50b-7c6cba0c2364" providerId="ADAL" clId="{4790B607-DC5B-45DD-8AEE-2C0D881D4F51}" dt="2026-09-21T17:52:41.085" v="961" actId="14100"/>
        <pc:sldMkLst>
          <pc:docMk/>
          <pc:sldMk cId="673117207" sldId="2575"/>
        </pc:sldMkLst>
        <pc:spChg chg="mod">
          <ac:chgData name="Shaul, Fran" userId="6180d406-704e-4235-b50b-7c6cba0c2364" providerId="ADAL" clId="{4790B607-DC5B-45DD-8AEE-2C0D881D4F51}" dt="2026-09-21T17:52:05.294" v="956" actId="207"/>
          <ac:spMkLst>
            <pc:docMk/>
            <pc:sldMk cId="673117207" sldId="2575"/>
            <ac:spMk id="2" creationId="{4C4EA7B0-C102-02A5-7228-85460167ED9F}"/>
          </ac:spMkLst>
        </pc:spChg>
        <pc:spChg chg="mod">
          <ac:chgData name="Shaul, Fran" userId="6180d406-704e-4235-b50b-7c6cba0c2364" providerId="ADAL" clId="{4790B607-DC5B-45DD-8AEE-2C0D881D4F51}" dt="2026-09-21T17:52:41.085" v="961" actId="14100"/>
          <ac:spMkLst>
            <pc:docMk/>
            <pc:sldMk cId="673117207" sldId="2575"/>
            <ac:spMk id="4" creationId="{0FBFA9B4-CC76-8283-C534-1F4D0658BA27}"/>
          </ac:spMkLst>
        </pc:spChg>
      </pc:sldChg>
      <pc:sldChg chg="modSp mod">
        <pc:chgData name="Shaul, Fran" userId="6180d406-704e-4235-b50b-7c6cba0c2364" providerId="ADAL" clId="{4790B607-DC5B-45DD-8AEE-2C0D881D4F51}" dt="2026-09-21T17:51:49.339" v="953" actId="207"/>
        <pc:sldMkLst>
          <pc:docMk/>
          <pc:sldMk cId="896030331" sldId="2632"/>
        </pc:sldMkLst>
        <pc:spChg chg="mod">
          <ac:chgData name="Shaul, Fran" userId="6180d406-704e-4235-b50b-7c6cba0c2364" providerId="ADAL" clId="{4790B607-DC5B-45DD-8AEE-2C0D881D4F51}" dt="2026-09-21T17:51:46.573" v="952" actId="1076"/>
          <ac:spMkLst>
            <pc:docMk/>
            <pc:sldMk cId="896030331" sldId="2632"/>
            <ac:spMk id="2" creationId="{BD16B97E-ABF6-7169-A5D6-CC85B151021C}"/>
          </ac:spMkLst>
        </pc:spChg>
        <pc:spChg chg="mod">
          <ac:chgData name="Shaul, Fran" userId="6180d406-704e-4235-b50b-7c6cba0c2364" providerId="ADAL" clId="{4790B607-DC5B-45DD-8AEE-2C0D881D4F51}" dt="2026-09-21T17:51:49.339" v="953" actId="207"/>
          <ac:spMkLst>
            <pc:docMk/>
            <pc:sldMk cId="896030331" sldId="2632"/>
            <ac:spMk id="3" creationId="{874772BC-7EF6-3B46-F67D-4DE9411058DF}"/>
          </ac:spMkLst>
        </pc:spChg>
      </pc:sldChg>
      <pc:sldChg chg="addSp delSp modSp new mod setBg">
        <pc:chgData name="Shaul, Fran" userId="6180d406-704e-4235-b50b-7c6cba0c2364" providerId="ADAL" clId="{4790B607-DC5B-45DD-8AEE-2C0D881D4F51}" dt="2026-09-21T17:51:20.270" v="949" actId="14100"/>
        <pc:sldMkLst>
          <pc:docMk/>
          <pc:sldMk cId="2848973653" sldId="2633"/>
        </pc:sldMkLst>
        <pc:spChg chg="mod">
          <ac:chgData name="Shaul, Fran" userId="6180d406-704e-4235-b50b-7c6cba0c2364" providerId="ADAL" clId="{4790B607-DC5B-45DD-8AEE-2C0D881D4F51}" dt="2026-09-21T17:50:10.083" v="939" actId="207"/>
          <ac:spMkLst>
            <pc:docMk/>
            <pc:sldMk cId="2848973653" sldId="2633"/>
            <ac:spMk id="3" creationId="{022035E6-817B-B572-E26F-DB0D885DCE5A}"/>
          </ac:spMkLst>
        </pc:spChg>
        <pc:spChg chg="mod">
          <ac:chgData name="Shaul, Fran" userId="6180d406-704e-4235-b50b-7c6cba0c2364" providerId="ADAL" clId="{4790B607-DC5B-45DD-8AEE-2C0D881D4F51}" dt="2026-09-21T17:51:20.270" v="949" actId="14100"/>
          <ac:spMkLst>
            <pc:docMk/>
            <pc:sldMk cId="2848973653" sldId="2633"/>
            <ac:spMk id="4" creationId="{57C98FA3-A91A-0FF2-A08B-50823FEC06FD}"/>
          </ac:spMkLst>
        </pc:spChg>
        <pc:spChg chg="add">
          <ac:chgData name="Shaul, Fran" userId="6180d406-704e-4235-b50b-7c6cba0c2364" providerId="ADAL" clId="{4790B607-DC5B-45DD-8AEE-2C0D881D4F51}" dt="2026-09-21T17:50:02.085" v="937" actId="26606"/>
          <ac:spMkLst>
            <pc:docMk/>
            <pc:sldMk cId="2848973653" sldId="2633"/>
            <ac:spMk id="11" creationId="{149FB5C3-7336-4FE0-A30C-CC0A3646D499}"/>
          </ac:spMkLst>
        </pc:spChg>
        <pc:spChg chg="add">
          <ac:chgData name="Shaul, Fran" userId="6180d406-704e-4235-b50b-7c6cba0c2364" providerId="ADAL" clId="{4790B607-DC5B-45DD-8AEE-2C0D881D4F51}" dt="2026-09-21T17:50:02.085" v="937" actId="26606"/>
          <ac:spMkLst>
            <pc:docMk/>
            <pc:sldMk cId="2848973653" sldId="2633"/>
            <ac:spMk id="17" creationId="{0DA909B4-15FF-46A6-8A7F-7AEF977FE9ED}"/>
          </ac:spMkLst>
        </pc:spChg>
        <pc:spChg chg="add">
          <ac:chgData name="Shaul, Fran" userId="6180d406-704e-4235-b50b-7c6cba0c2364" providerId="ADAL" clId="{4790B607-DC5B-45DD-8AEE-2C0D881D4F51}" dt="2026-09-21T17:50:02.085" v="937" actId="26606"/>
          <ac:spMkLst>
            <pc:docMk/>
            <pc:sldMk cId="2848973653" sldId="2633"/>
            <ac:spMk id="19" creationId="{1382A32C-5B0C-4B1C-A074-76C6DBCC9F87}"/>
          </ac:spMkLst>
        </pc:spChg>
        <pc:grpChg chg="add">
          <ac:chgData name="Shaul, Fran" userId="6180d406-704e-4235-b50b-7c6cba0c2364" providerId="ADAL" clId="{4790B607-DC5B-45DD-8AEE-2C0D881D4F51}" dt="2026-09-21T17:50:02.085" v="937" actId="26606"/>
          <ac:grpSpMkLst>
            <pc:docMk/>
            <pc:sldMk cId="2848973653" sldId="2633"/>
            <ac:grpSpMk id="13" creationId="{19A6B5CE-CB1D-48EE-8B43-E952235C8371}"/>
          </ac:grpSpMkLst>
        </pc:grpChg>
        <pc:picChg chg="add mod">
          <ac:chgData name="Shaul, Fran" userId="6180d406-704e-4235-b50b-7c6cba0c2364" providerId="ADAL" clId="{4790B607-DC5B-45DD-8AEE-2C0D881D4F51}" dt="2026-09-21T17:50:18.910" v="943" actId="1076"/>
          <ac:picMkLst>
            <pc:docMk/>
            <pc:sldMk cId="2848973653" sldId="2633"/>
            <ac:picMk id="5" creationId="{4FD5C512-4A88-59EC-F0AF-E6702FDA4954}"/>
          </ac:picMkLst>
        </pc:picChg>
        <pc:picChg chg="add mod">
          <ac:chgData name="Shaul, Fran" userId="6180d406-704e-4235-b50b-7c6cba0c2364" providerId="ADAL" clId="{4790B607-DC5B-45DD-8AEE-2C0D881D4F51}" dt="2026-09-21T17:50:22.310" v="944" actId="1076"/>
          <ac:picMkLst>
            <pc:docMk/>
            <pc:sldMk cId="2848973653" sldId="2633"/>
            <ac:picMk id="6" creationId="{D42BAED3-CA02-AAE8-8F7A-50F43843230E}"/>
          </ac:picMkLst>
        </pc:picChg>
      </pc:sldChg>
      <pc:sldChg chg="addSp modSp new mod setBg">
        <pc:chgData name="Shaul, Fran" userId="6180d406-704e-4235-b50b-7c6cba0c2364" providerId="ADAL" clId="{4790B607-DC5B-45DD-8AEE-2C0D881D4F51}" dt="2026-09-22T07:22:57.114" v="1026" actId="20577"/>
        <pc:sldMkLst>
          <pc:docMk/>
          <pc:sldMk cId="780353132" sldId="2634"/>
        </pc:sldMkLst>
        <pc:spChg chg="mod">
          <ac:chgData name="Shaul, Fran" userId="6180d406-704e-4235-b50b-7c6cba0c2364" providerId="ADAL" clId="{4790B607-DC5B-45DD-8AEE-2C0D881D4F51}" dt="2026-09-22T07:22:40.153" v="1013" actId="1076"/>
          <ac:spMkLst>
            <pc:docMk/>
            <pc:sldMk cId="780353132" sldId="2634"/>
            <ac:spMk id="2" creationId="{AB14A30F-FEE3-AAD4-6078-A8F8E212F639}"/>
          </ac:spMkLst>
        </pc:spChg>
        <pc:spChg chg="mod">
          <ac:chgData name="Shaul, Fran" userId="6180d406-704e-4235-b50b-7c6cba0c2364" providerId="ADAL" clId="{4790B607-DC5B-45DD-8AEE-2C0D881D4F51}" dt="2026-09-22T07:22:57.114" v="1026" actId="20577"/>
          <ac:spMkLst>
            <pc:docMk/>
            <pc:sldMk cId="780353132" sldId="2634"/>
            <ac:spMk id="3" creationId="{4D75483E-0588-2BF7-D0A0-2C1857638AB2}"/>
          </ac:spMkLst>
        </pc:spChg>
        <pc:spChg chg="add">
          <ac:chgData name="Shaul, Fran" userId="6180d406-704e-4235-b50b-7c6cba0c2364" providerId="ADAL" clId="{4790B607-DC5B-45DD-8AEE-2C0D881D4F51}" dt="2026-09-21T17:42:28.806" v="618" actId="26606"/>
          <ac:spMkLst>
            <pc:docMk/>
            <pc:sldMk cId="780353132" sldId="2634"/>
            <ac:spMk id="10" creationId="{6EFC920F-B85A-4068-BD93-41064EDE93D3}"/>
          </ac:spMkLst>
        </pc:spChg>
        <pc:spChg chg="add">
          <ac:chgData name="Shaul, Fran" userId="6180d406-704e-4235-b50b-7c6cba0c2364" providerId="ADAL" clId="{4790B607-DC5B-45DD-8AEE-2C0D881D4F51}" dt="2026-09-21T17:42:28.806" v="618" actId="26606"/>
          <ac:spMkLst>
            <pc:docMk/>
            <pc:sldMk cId="780353132" sldId="2634"/>
            <ac:spMk id="16" creationId="{CBC4F608-B4B8-48C3-9572-C0F061B1CD99}"/>
          </ac:spMkLst>
        </pc:spChg>
        <pc:spChg chg="add">
          <ac:chgData name="Shaul, Fran" userId="6180d406-704e-4235-b50b-7c6cba0c2364" providerId="ADAL" clId="{4790B607-DC5B-45DD-8AEE-2C0D881D4F51}" dt="2026-09-21T17:42:28.806" v="618" actId="26606"/>
          <ac:spMkLst>
            <pc:docMk/>
            <pc:sldMk cId="780353132" sldId="2634"/>
            <ac:spMk id="18" creationId="{1382A32C-5B0C-4B1C-A074-76C6DBCC9F87}"/>
          </ac:spMkLst>
        </pc:spChg>
        <pc:grpChg chg="add">
          <ac:chgData name="Shaul, Fran" userId="6180d406-704e-4235-b50b-7c6cba0c2364" providerId="ADAL" clId="{4790B607-DC5B-45DD-8AEE-2C0D881D4F51}" dt="2026-09-21T17:42:28.806" v="618" actId="26606"/>
          <ac:grpSpMkLst>
            <pc:docMk/>
            <pc:sldMk cId="780353132" sldId="2634"/>
            <ac:grpSpMk id="12" creationId="{1C559108-BBAE-426C-8564-051D2BA6DDC8}"/>
          </ac:grpSpMkLst>
        </pc:grpChg>
        <pc:picChg chg="add mod">
          <ac:chgData name="Shaul, Fran" userId="6180d406-704e-4235-b50b-7c6cba0c2364" providerId="ADAL" clId="{4790B607-DC5B-45DD-8AEE-2C0D881D4F51}" dt="2026-09-21T17:42:28.806" v="618" actId="26606"/>
          <ac:picMkLst>
            <pc:docMk/>
            <pc:sldMk cId="780353132" sldId="2634"/>
            <ac:picMk id="5" creationId="{00B99BD0-5BEB-2E6A-0F84-D3942601780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8CB673-4045-461E-97BB-A13A3DEF707C}" type="datetimeFigureOut">
              <a:rPr lang="en-GB" smtClean="0"/>
              <a:t>22/09/2026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E6902E-F107-4D88-85DB-FE9ABC37A9BB}" type="slidenum">
              <a:rPr lang="en-GB" smtClean="0"/>
              <a:t>‹#›</a:t>
            </a:fld>
            <a:endParaRPr lang="en-GB"/>
          </a:p>
        </p:txBody>
      </p:sp>
    </p:spTree>
    <p:extLst>
      <p:ext uri="{BB962C8B-B14F-4D97-AF65-F5344CB8AC3E}">
        <p14:creationId xmlns:p14="http://schemas.microsoft.com/office/powerpoint/2010/main" val="1413860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
</a:t>
            </a:r>
            <a:r>
              <a:rPr lang="en-GB" sz="1200" kern="1200">
                <a:solidFill>
                  <a:schemeClr val="tx1"/>
                </a:solidFill>
                <a:effectLst/>
                <a:latin typeface="+mn-lt"/>
                <a:ea typeface="+mn-ea"/>
                <a:cs typeface="+mn-cs"/>
              </a:rPr>
              <a:t>Through strategic coordination, meaningful networking and enabling practice, we create the conditions for education settings and other organisations to meet the needs of children and their families so they receive support that is timely, relational, and effective. The (Early) Support Hub aims to increase early, relational support so families are less likely to require higher‑level intervention later.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indent="0">
              <a:spcBef>
                <a:spcPts val="2500"/>
              </a:spcBef>
              <a:buFont typeface="Arial" panose="020B0604020202020204" pitchFamily="34" charset="0"/>
              <a:buNone/>
            </a:pPr>
            <a:r>
              <a:rPr lang="en-GB" b="1"/>
              <a:t>Purpose of Support Hub </a:t>
            </a:r>
          </a:p>
          <a:p>
            <a:pPr marL="0" indent="0" fontAlgn="base">
              <a:buNone/>
            </a:pPr>
            <a:r>
              <a:rPr lang="en-GB"/>
              <a:t>The Support Hub aims to increase early, relational support so families are less likely to require higher‑level intervention later.</a:t>
            </a:r>
          </a:p>
          <a:p>
            <a:pPr marL="0" indent="0">
              <a:spcBef>
                <a:spcPts val="2500"/>
              </a:spcBef>
              <a:buFont typeface="Arial" panose="020B0604020202020204" pitchFamily="34" charset="0"/>
              <a:buNone/>
            </a:pPr>
            <a:r>
              <a:rPr lang="en-GB" b="1"/>
              <a:t>Systemic Change Focus</a:t>
            </a:r>
          </a:p>
          <a:p>
            <a:pPr marL="0" lvl="1" indent="0">
              <a:buFont typeface="Arial" panose="020B0604020202020204" pitchFamily="34" charset="0"/>
              <a:buNone/>
            </a:pPr>
            <a:r>
              <a:rPr lang="en-GB"/>
              <a:t>Emphasises workforce development, improved coordination, and early need identification to transform support.</a:t>
            </a:r>
          </a:p>
          <a:p>
            <a:pPr marL="0" indent="0">
              <a:spcBef>
                <a:spcPts val="2500"/>
              </a:spcBef>
              <a:buFont typeface="Arial" panose="020B0604020202020204" pitchFamily="34" charset="0"/>
              <a:buNone/>
            </a:pPr>
            <a:r>
              <a:rPr lang="en-GB" b="1"/>
              <a:t>Preventative and Restorative Approach</a:t>
            </a:r>
          </a:p>
          <a:p>
            <a:pPr marL="0" lvl="1" indent="0">
              <a:buFont typeface="Arial" panose="020B0604020202020204" pitchFamily="34" charset="0"/>
              <a:buNone/>
            </a:pPr>
            <a:r>
              <a:rPr lang="en-GB"/>
              <a:t>Embedding restorative principles and data insights to shift from reactive to preventative family support.</a:t>
            </a:r>
          </a:p>
          <a:p>
            <a:pPr marL="0" indent="0">
              <a:spcBef>
                <a:spcPts val="2500"/>
              </a:spcBef>
              <a:buFont typeface="Arial" panose="020B0604020202020204" pitchFamily="34" charset="0"/>
              <a:buNone/>
            </a:pPr>
            <a:r>
              <a:rPr lang="en-GB" b="1"/>
              <a:t>Strategic Alignment</a:t>
            </a:r>
          </a:p>
          <a:p>
            <a:pPr marL="0" lvl="1" indent="0">
              <a:buFont typeface="Arial" panose="020B0604020202020204" pitchFamily="34" charset="0"/>
              <a:buNone/>
            </a:pPr>
            <a:r>
              <a:rPr lang="en-GB"/>
              <a:t>Aligns with broader reforms of Families First Partnership, Best Start in Life and SEND.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A1E803E0-403A-4272-A404-A958A196D0EF}" type="slidenum">
              <a:t>2</a:t>
            </a:fld>
            <a:endParaRPr lang="en-US"/>
          </a:p>
        </p:txBody>
      </p:sp>
    </p:spTree>
    <p:extLst>
      <p:ext uri="{BB962C8B-B14F-4D97-AF65-F5344CB8AC3E}">
        <p14:creationId xmlns:p14="http://schemas.microsoft.com/office/powerpoint/2010/main" val="665254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The purpose and vision of the (Early) Support Hub are centred around creating the conditions in which education settings and partner organisations can confidently and effectively meet the needs of children and families at the earliest opportunity. This vision emphasises the importance of relational support—support that is not only timely but built upon trust, connection, and meaningful professional relationships. It highlights the aim to strengthen capacity across the system, enabling Family Help workers to focus more intensely on their caseloads while ensuring that the wider workforce is skilled, confident, and prepared to intervene early. This section underscores the strategic ambition to create smoother, more coordinated experiences for families, reducing duplication and ensuring that support feels joined-up. Through strategic alignment with broader local and national initiatives, the Support Hub envisions a future where education settings, early years services, and family support systems are interconnected, consistent, and equipped to deliver sustainable, positive outcomes for families. This comprehensive vision places children and families at the centre of all processes, ensuring that their needs are addressed promptly and with the appropriate level of intervention.</a:t>
            </a:r>
          </a:p>
        </p:txBody>
      </p:sp>
      <p:sp>
        <p:nvSpPr>
          <p:cNvPr id="4" name="Slide Number Placeholder 3"/>
          <p:cNvSpPr>
            <a:spLocks noGrp="1"/>
          </p:cNvSpPr>
          <p:nvPr>
            <p:ph type="sldNum" sz="quarter" idx="5"/>
          </p:nvPr>
        </p:nvSpPr>
        <p:spPr/>
        <p:txBody>
          <a:bodyPr/>
          <a:lstStyle/>
          <a:p>
            <a:fld id="{A1E803E0-403A-4272-A404-A958A196D0EF}" type="slidenum">
              <a:t>3</a:t>
            </a:fld>
            <a:endParaRPr lang="en-US"/>
          </a:p>
        </p:txBody>
      </p:sp>
    </p:spTree>
    <p:extLst>
      <p:ext uri="{BB962C8B-B14F-4D97-AF65-F5344CB8AC3E}">
        <p14:creationId xmlns:p14="http://schemas.microsoft.com/office/powerpoint/2010/main" val="1940647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4238B24-AA52-4F9F-9728-636ACDB27D5A}" type="slidenum">
              <a:rPr lang="en-GB" smtClean="0"/>
              <a:t>6</a:t>
            </a:fld>
            <a:endParaRPr lang="en-GB"/>
          </a:p>
        </p:txBody>
      </p:sp>
    </p:spTree>
    <p:extLst>
      <p:ext uri="{BB962C8B-B14F-4D97-AF65-F5344CB8AC3E}">
        <p14:creationId xmlns:p14="http://schemas.microsoft.com/office/powerpoint/2010/main" val="1557884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49FCC566-1279-88E0-D662-C232628D5AC4}"/>
              </a:ext>
            </a:extLst>
          </p:cNvPr>
          <p:cNvSpPr>
            <a:spLocks noGrp="1" noRot="1" noChangeAspect="1" noChangeArrowheads="1" noTextEdit="1"/>
          </p:cNvSpPr>
          <p:nvPr>
            <p:ph type="sldImg"/>
          </p:nvPr>
        </p:nvSpPr>
        <p:spPr>
          <a:ln/>
        </p:spPr>
        <p:txBody>
          <a:bodyPr/>
          <a:lstStyle/>
          <a:p>
            <a:endParaRPr lang="en-GB"/>
          </a:p>
        </p:txBody>
      </p:sp>
      <p:sp>
        <p:nvSpPr>
          <p:cNvPr id="49155" name="Notes Placeholder 2">
            <a:extLst>
              <a:ext uri="{FF2B5EF4-FFF2-40B4-BE49-F238E27FC236}">
                <a16:creationId xmlns:a16="http://schemas.microsoft.com/office/drawing/2014/main" id="{5E113A00-E125-B670-07A4-64373537BF0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t>Briefly speak to these points and reiterate the pivot/shift to reflect our City commitment to R&amp;RP.</a:t>
            </a:r>
          </a:p>
          <a:p>
            <a:endParaRPr lang="en-GB" altLang="en-US" dirty="0"/>
          </a:p>
        </p:txBody>
      </p:sp>
      <p:sp>
        <p:nvSpPr>
          <p:cNvPr id="49156" name="Slide Number Placeholder 3">
            <a:extLst>
              <a:ext uri="{FF2B5EF4-FFF2-40B4-BE49-F238E27FC236}">
                <a16:creationId xmlns:a16="http://schemas.microsoft.com/office/drawing/2014/main" id="{0620CA86-4BCC-EF54-444C-DB5AD5D0846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34F771F-5506-4E69-B989-20AD2F4391DD}" type="slidenum">
              <a:rPr lang="en-GB" altLang="en-US" sz="1200" smtClean="0"/>
              <a:pPr/>
              <a:t>7</a:t>
            </a:fld>
            <a:endParaRPr lang="en-GB" alt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C2201C-E342-4AA2-8E09-B2EF16B4699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10493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4906F237-2B9C-4002-A9EA-B90578D8BC8F}" type="slidenum">
              <a:t>12</a:t>
            </a:fld>
            <a:endParaRPr lang="en-US"/>
          </a:p>
        </p:txBody>
      </p:sp>
    </p:spTree>
    <p:extLst>
      <p:ext uri="{BB962C8B-B14F-4D97-AF65-F5344CB8AC3E}">
        <p14:creationId xmlns:p14="http://schemas.microsoft.com/office/powerpoint/2010/main" val="29590888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F1FC3-F561-BC95-39E2-F97BCA9499F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A96BD838-804D-A745-B372-F60905B0E3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83534FCB-807D-A639-DB59-4878EE811FFB}"/>
              </a:ext>
            </a:extLst>
          </p:cNvPr>
          <p:cNvSpPr>
            <a:spLocks noGrp="1"/>
          </p:cNvSpPr>
          <p:nvPr>
            <p:ph type="dt" sz="half" idx="10"/>
          </p:nvPr>
        </p:nvSpPr>
        <p:spPr/>
        <p:txBody>
          <a:bodyPr/>
          <a:lstStyle/>
          <a:p>
            <a:fld id="{335657EB-5662-41B5-9A42-C552BBD98C81}" type="datetimeFigureOut">
              <a:rPr lang="en-GB" smtClean="0"/>
              <a:t>22/09/2026</a:t>
            </a:fld>
            <a:endParaRPr lang="en-GB"/>
          </a:p>
        </p:txBody>
      </p:sp>
      <p:sp>
        <p:nvSpPr>
          <p:cNvPr id="5" name="Footer Placeholder 4">
            <a:extLst>
              <a:ext uri="{FF2B5EF4-FFF2-40B4-BE49-F238E27FC236}">
                <a16:creationId xmlns:a16="http://schemas.microsoft.com/office/drawing/2014/main" id="{4675F79A-2C98-A363-AF91-3087FCD9D1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9853A4-80D3-2A07-DA15-99773469068E}"/>
              </a:ext>
            </a:extLst>
          </p:cNvPr>
          <p:cNvSpPr>
            <a:spLocks noGrp="1"/>
          </p:cNvSpPr>
          <p:nvPr>
            <p:ph type="sldNum" sz="quarter" idx="12"/>
          </p:nvPr>
        </p:nvSpPr>
        <p:spPr/>
        <p:txBody>
          <a:bodyPr/>
          <a:lstStyle/>
          <a:p>
            <a:fld id="{82664E79-8207-456B-92C0-C9CDB46EC0CA}" type="slidenum">
              <a:rPr lang="en-GB" smtClean="0"/>
              <a:t>‹#›</a:t>
            </a:fld>
            <a:endParaRPr lang="en-GB"/>
          </a:p>
        </p:txBody>
      </p:sp>
    </p:spTree>
    <p:extLst>
      <p:ext uri="{BB962C8B-B14F-4D97-AF65-F5344CB8AC3E}">
        <p14:creationId xmlns:p14="http://schemas.microsoft.com/office/powerpoint/2010/main" val="2067890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38469-3F7B-9994-2522-D92A7CA55B79}"/>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4CE9EE8D-360E-C962-E0F9-92CB4B36309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0A7E448-1093-8CBC-CF37-F29A73BD6702}"/>
              </a:ext>
            </a:extLst>
          </p:cNvPr>
          <p:cNvSpPr>
            <a:spLocks noGrp="1"/>
          </p:cNvSpPr>
          <p:nvPr>
            <p:ph type="dt" sz="half" idx="10"/>
          </p:nvPr>
        </p:nvSpPr>
        <p:spPr/>
        <p:txBody>
          <a:bodyPr/>
          <a:lstStyle/>
          <a:p>
            <a:fld id="{335657EB-5662-41B5-9A42-C552BBD98C81}" type="datetimeFigureOut">
              <a:rPr lang="en-GB" smtClean="0"/>
              <a:t>22/09/2026</a:t>
            </a:fld>
            <a:endParaRPr lang="en-GB"/>
          </a:p>
        </p:txBody>
      </p:sp>
      <p:sp>
        <p:nvSpPr>
          <p:cNvPr id="5" name="Footer Placeholder 4">
            <a:extLst>
              <a:ext uri="{FF2B5EF4-FFF2-40B4-BE49-F238E27FC236}">
                <a16:creationId xmlns:a16="http://schemas.microsoft.com/office/drawing/2014/main" id="{F42407E8-2124-B5FD-EEA9-D31D7B609B3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2718CC2-235D-83C3-B5AB-16A717F68D87}"/>
              </a:ext>
            </a:extLst>
          </p:cNvPr>
          <p:cNvSpPr>
            <a:spLocks noGrp="1"/>
          </p:cNvSpPr>
          <p:nvPr>
            <p:ph type="sldNum" sz="quarter" idx="12"/>
          </p:nvPr>
        </p:nvSpPr>
        <p:spPr/>
        <p:txBody>
          <a:bodyPr/>
          <a:lstStyle/>
          <a:p>
            <a:fld id="{82664E79-8207-456B-92C0-C9CDB46EC0CA}" type="slidenum">
              <a:rPr lang="en-GB" smtClean="0"/>
              <a:t>‹#›</a:t>
            </a:fld>
            <a:endParaRPr lang="en-GB"/>
          </a:p>
        </p:txBody>
      </p:sp>
    </p:spTree>
    <p:extLst>
      <p:ext uri="{BB962C8B-B14F-4D97-AF65-F5344CB8AC3E}">
        <p14:creationId xmlns:p14="http://schemas.microsoft.com/office/powerpoint/2010/main" val="3586640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312F2-26E1-307F-0361-DD8EC00FA4E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017B28BB-09B8-FD35-49E3-F712B1A7BF0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00FA711-BC62-4717-793E-2DA6CBA329F7}"/>
              </a:ext>
            </a:extLst>
          </p:cNvPr>
          <p:cNvSpPr>
            <a:spLocks noGrp="1"/>
          </p:cNvSpPr>
          <p:nvPr>
            <p:ph type="dt" sz="half" idx="10"/>
          </p:nvPr>
        </p:nvSpPr>
        <p:spPr/>
        <p:txBody>
          <a:bodyPr/>
          <a:lstStyle/>
          <a:p>
            <a:fld id="{335657EB-5662-41B5-9A42-C552BBD98C81}" type="datetimeFigureOut">
              <a:rPr lang="en-GB" smtClean="0"/>
              <a:t>22/09/2026</a:t>
            </a:fld>
            <a:endParaRPr lang="en-GB"/>
          </a:p>
        </p:txBody>
      </p:sp>
      <p:sp>
        <p:nvSpPr>
          <p:cNvPr id="5" name="Footer Placeholder 4">
            <a:extLst>
              <a:ext uri="{FF2B5EF4-FFF2-40B4-BE49-F238E27FC236}">
                <a16:creationId xmlns:a16="http://schemas.microsoft.com/office/drawing/2014/main" id="{33959218-1830-D49C-A714-04F2CD25C79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4F18A1-F4B6-9CC1-CEB8-9AC5C28E6775}"/>
              </a:ext>
            </a:extLst>
          </p:cNvPr>
          <p:cNvSpPr>
            <a:spLocks noGrp="1"/>
          </p:cNvSpPr>
          <p:nvPr>
            <p:ph type="sldNum" sz="quarter" idx="12"/>
          </p:nvPr>
        </p:nvSpPr>
        <p:spPr/>
        <p:txBody>
          <a:bodyPr/>
          <a:lstStyle/>
          <a:p>
            <a:fld id="{82664E79-8207-456B-92C0-C9CDB46EC0CA}" type="slidenum">
              <a:rPr lang="en-GB" smtClean="0"/>
              <a:t>‹#›</a:t>
            </a:fld>
            <a:endParaRPr lang="en-GB"/>
          </a:p>
        </p:txBody>
      </p:sp>
    </p:spTree>
    <p:extLst>
      <p:ext uri="{BB962C8B-B14F-4D97-AF65-F5344CB8AC3E}">
        <p14:creationId xmlns:p14="http://schemas.microsoft.com/office/powerpoint/2010/main" val="4293338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0A174-06A8-03D9-45DE-86876F580D9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1B76857-3327-6645-534F-E921574FC31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1C520BF6-65FA-D19B-43B3-AFAA892FF85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120D6A7A-28BE-7D00-99D7-804A5CF6EFF8}"/>
              </a:ext>
            </a:extLst>
          </p:cNvPr>
          <p:cNvSpPr>
            <a:spLocks noGrp="1"/>
          </p:cNvSpPr>
          <p:nvPr>
            <p:ph type="dt" sz="half" idx="10"/>
          </p:nvPr>
        </p:nvSpPr>
        <p:spPr/>
        <p:txBody>
          <a:bodyPr/>
          <a:lstStyle/>
          <a:p>
            <a:fld id="{335657EB-5662-41B5-9A42-C552BBD98C81}" type="datetimeFigureOut">
              <a:rPr lang="en-GB" smtClean="0"/>
              <a:t>22/09/2026</a:t>
            </a:fld>
            <a:endParaRPr lang="en-GB"/>
          </a:p>
        </p:txBody>
      </p:sp>
      <p:sp>
        <p:nvSpPr>
          <p:cNvPr id="6" name="Footer Placeholder 5">
            <a:extLst>
              <a:ext uri="{FF2B5EF4-FFF2-40B4-BE49-F238E27FC236}">
                <a16:creationId xmlns:a16="http://schemas.microsoft.com/office/drawing/2014/main" id="{4E110BCD-9FDA-3DA8-2B0C-3B4E6CF1FEB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489975D-659B-147A-9636-496F5D2989A0}"/>
              </a:ext>
            </a:extLst>
          </p:cNvPr>
          <p:cNvSpPr>
            <a:spLocks noGrp="1"/>
          </p:cNvSpPr>
          <p:nvPr>
            <p:ph type="sldNum" sz="quarter" idx="12"/>
          </p:nvPr>
        </p:nvSpPr>
        <p:spPr/>
        <p:txBody>
          <a:bodyPr/>
          <a:lstStyle/>
          <a:p>
            <a:fld id="{82664E79-8207-456B-92C0-C9CDB46EC0CA}" type="slidenum">
              <a:rPr lang="en-GB" smtClean="0"/>
              <a:t>‹#›</a:t>
            </a:fld>
            <a:endParaRPr lang="en-GB"/>
          </a:p>
        </p:txBody>
      </p:sp>
    </p:spTree>
    <p:extLst>
      <p:ext uri="{BB962C8B-B14F-4D97-AF65-F5344CB8AC3E}">
        <p14:creationId xmlns:p14="http://schemas.microsoft.com/office/powerpoint/2010/main" val="3290434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04D78-0F10-0C85-29E0-95CDFC596C32}"/>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CC12CEB4-2418-AE94-AA94-9C38BBDC7B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5CCFE14E-5443-F089-57CA-39FBD42C33B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09FF83B5-E4A3-4226-BC87-716BCB80F4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C7171B6-FDB1-346B-50D7-8BD92DC11E8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3DE1CFBC-9F98-40AC-7172-07E79EC52931}"/>
              </a:ext>
            </a:extLst>
          </p:cNvPr>
          <p:cNvSpPr>
            <a:spLocks noGrp="1"/>
          </p:cNvSpPr>
          <p:nvPr>
            <p:ph type="dt" sz="half" idx="10"/>
          </p:nvPr>
        </p:nvSpPr>
        <p:spPr/>
        <p:txBody>
          <a:bodyPr/>
          <a:lstStyle/>
          <a:p>
            <a:fld id="{335657EB-5662-41B5-9A42-C552BBD98C81}" type="datetimeFigureOut">
              <a:rPr lang="en-GB" smtClean="0"/>
              <a:t>22/09/2026</a:t>
            </a:fld>
            <a:endParaRPr lang="en-GB"/>
          </a:p>
        </p:txBody>
      </p:sp>
      <p:sp>
        <p:nvSpPr>
          <p:cNvPr id="8" name="Footer Placeholder 7">
            <a:extLst>
              <a:ext uri="{FF2B5EF4-FFF2-40B4-BE49-F238E27FC236}">
                <a16:creationId xmlns:a16="http://schemas.microsoft.com/office/drawing/2014/main" id="{3E6AA333-6843-293C-188E-12B06AE8A3B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D656990-4E73-6CF2-A125-FC44CF232CBC}"/>
              </a:ext>
            </a:extLst>
          </p:cNvPr>
          <p:cNvSpPr>
            <a:spLocks noGrp="1"/>
          </p:cNvSpPr>
          <p:nvPr>
            <p:ph type="sldNum" sz="quarter" idx="12"/>
          </p:nvPr>
        </p:nvSpPr>
        <p:spPr/>
        <p:txBody>
          <a:bodyPr/>
          <a:lstStyle/>
          <a:p>
            <a:fld id="{82664E79-8207-456B-92C0-C9CDB46EC0CA}" type="slidenum">
              <a:rPr lang="en-GB" smtClean="0"/>
              <a:t>‹#›</a:t>
            </a:fld>
            <a:endParaRPr lang="en-GB"/>
          </a:p>
        </p:txBody>
      </p:sp>
    </p:spTree>
    <p:extLst>
      <p:ext uri="{BB962C8B-B14F-4D97-AF65-F5344CB8AC3E}">
        <p14:creationId xmlns:p14="http://schemas.microsoft.com/office/powerpoint/2010/main" val="2262153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F4855-F1D9-A8A7-8580-40577B045200}"/>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9BAC25F7-CEFF-253F-032B-CA1B63D5C816}"/>
              </a:ext>
            </a:extLst>
          </p:cNvPr>
          <p:cNvSpPr>
            <a:spLocks noGrp="1"/>
          </p:cNvSpPr>
          <p:nvPr>
            <p:ph type="dt" sz="half" idx="10"/>
          </p:nvPr>
        </p:nvSpPr>
        <p:spPr/>
        <p:txBody>
          <a:bodyPr/>
          <a:lstStyle/>
          <a:p>
            <a:fld id="{335657EB-5662-41B5-9A42-C552BBD98C81}" type="datetimeFigureOut">
              <a:rPr lang="en-GB" smtClean="0"/>
              <a:t>22/09/2026</a:t>
            </a:fld>
            <a:endParaRPr lang="en-GB"/>
          </a:p>
        </p:txBody>
      </p:sp>
      <p:sp>
        <p:nvSpPr>
          <p:cNvPr id="4" name="Footer Placeholder 3">
            <a:extLst>
              <a:ext uri="{FF2B5EF4-FFF2-40B4-BE49-F238E27FC236}">
                <a16:creationId xmlns:a16="http://schemas.microsoft.com/office/drawing/2014/main" id="{C65E766E-2B2D-3CDE-F4BC-9BC647C76B7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D6AA8C6-E383-EB59-413C-FA39B733DC9E}"/>
              </a:ext>
            </a:extLst>
          </p:cNvPr>
          <p:cNvSpPr>
            <a:spLocks noGrp="1"/>
          </p:cNvSpPr>
          <p:nvPr>
            <p:ph type="sldNum" sz="quarter" idx="12"/>
          </p:nvPr>
        </p:nvSpPr>
        <p:spPr/>
        <p:txBody>
          <a:bodyPr/>
          <a:lstStyle/>
          <a:p>
            <a:fld id="{82664E79-8207-456B-92C0-C9CDB46EC0CA}" type="slidenum">
              <a:rPr lang="en-GB" smtClean="0"/>
              <a:t>‹#›</a:t>
            </a:fld>
            <a:endParaRPr lang="en-GB"/>
          </a:p>
        </p:txBody>
      </p:sp>
    </p:spTree>
    <p:extLst>
      <p:ext uri="{BB962C8B-B14F-4D97-AF65-F5344CB8AC3E}">
        <p14:creationId xmlns:p14="http://schemas.microsoft.com/office/powerpoint/2010/main" val="2524699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B552C7-2A0E-A2C8-D7E8-D4C495AAB025}"/>
              </a:ext>
            </a:extLst>
          </p:cNvPr>
          <p:cNvSpPr>
            <a:spLocks noGrp="1"/>
          </p:cNvSpPr>
          <p:nvPr>
            <p:ph type="dt" sz="half" idx="10"/>
          </p:nvPr>
        </p:nvSpPr>
        <p:spPr/>
        <p:txBody>
          <a:bodyPr/>
          <a:lstStyle/>
          <a:p>
            <a:fld id="{335657EB-5662-41B5-9A42-C552BBD98C81}" type="datetimeFigureOut">
              <a:rPr lang="en-GB" smtClean="0"/>
              <a:t>22/09/2026</a:t>
            </a:fld>
            <a:endParaRPr lang="en-GB"/>
          </a:p>
        </p:txBody>
      </p:sp>
      <p:sp>
        <p:nvSpPr>
          <p:cNvPr id="3" name="Footer Placeholder 2">
            <a:extLst>
              <a:ext uri="{FF2B5EF4-FFF2-40B4-BE49-F238E27FC236}">
                <a16:creationId xmlns:a16="http://schemas.microsoft.com/office/drawing/2014/main" id="{291BFB0B-2BE9-7A0F-5257-FC3F479F43C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EEE1177-7FE1-A278-4553-FEE8F3681410}"/>
              </a:ext>
            </a:extLst>
          </p:cNvPr>
          <p:cNvSpPr>
            <a:spLocks noGrp="1"/>
          </p:cNvSpPr>
          <p:nvPr>
            <p:ph type="sldNum" sz="quarter" idx="12"/>
          </p:nvPr>
        </p:nvSpPr>
        <p:spPr/>
        <p:txBody>
          <a:bodyPr/>
          <a:lstStyle/>
          <a:p>
            <a:fld id="{82664E79-8207-456B-92C0-C9CDB46EC0CA}" type="slidenum">
              <a:rPr lang="en-GB" smtClean="0"/>
              <a:t>‹#›</a:t>
            </a:fld>
            <a:endParaRPr lang="en-GB"/>
          </a:p>
        </p:txBody>
      </p:sp>
    </p:spTree>
    <p:extLst>
      <p:ext uri="{BB962C8B-B14F-4D97-AF65-F5344CB8AC3E}">
        <p14:creationId xmlns:p14="http://schemas.microsoft.com/office/powerpoint/2010/main" val="1211631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F92B1-6643-7EA7-6B2A-3572148FC2B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44BCEF47-152D-77E4-928D-3E3615EB0B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194D3C29-20E2-185B-570F-F5B425344A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C6CCE01-38C7-520C-9F16-E8165369061F}"/>
              </a:ext>
            </a:extLst>
          </p:cNvPr>
          <p:cNvSpPr>
            <a:spLocks noGrp="1"/>
          </p:cNvSpPr>
          <p:nvPr>
            <p:ph type="dt" sz="half" idx="10"/>
          </p:nvPr>
        </p:nvSpPr>
        <p:spPr/>
        <p:txBody>
          <a:bodyPr/>
          <a:lstStyle/>
          <a:p>
            <a:fld id="{335657EB-5662-41B5-9A42-C552BBD98C81}" type="datetimeFigureOut">
              <a:rPr lang="en-GB" smtClean="0"/>
              <a:t>22/09/2026</a:t>
            </a:fld>
            <a:endParaRPr lang="en-GB"/>
          </a:p>
        </p:txBody>
      </p:sp>
      <p:sp>
        <p:nvSpPr>
          <p:cNvPr id="6" name="Footer Placeholder 5">
            <a:extLst>
              <a:ext uri="{FF2B5EF4-FFF2-40B4-BE49-F238E27FC236}">
                <a16:creationId xmlns:a16="http://schemas.microsoft.com/office/drawing/2014/main" id="{D1E72215-EA44-191B-E03F-2F03F904726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D43E84C-836B-F01F-0D48-C8835054DB95}"/>
              </a:ext>
            </a:extLst>
          </p:cNvPr>
          <p:cNvSpPr>
            <a:spLocks noGrp="1"/>
          </p:cNvSpPr>
          <p:nvPr>
            <p:ph type="sldNum" sz="quarter" idx="12"/>
          </p:nvPr>
        </p:nvSpPr>
        <p:spPr/>
        <p:txBody>
          <a:bodyPr/>
          <a:lstStyle/>
          <a:p>
            <a:fld id="{82664E79-8207-456B-92C0-C9CDB46EC0CA}" type="slidenum">
              <a:rPr lang="en-GB" smtClean="0"/>
              <a:t>‹#›</a:t>
            </a:fld>
            <a:endParaRPr lang="en-GB"/>
          </a:p>
        </p:txBody>
      </p:sp>
    </p:spTree>
    <p:extLst>
      <p:ext uri="{BB962C8B-B14F-4D97-AF65-F5344CB8AC3E}">
        <p14:creationId xmlns:p14="http://schemas.microsoft.com/office/powerpoint/2010/main" val="2451848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CDA49-41C1-9E57-5042-041FE3139EF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08D93005-7CAA-164E-51CE-995263A3C2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323D9A3-A0D9-2281-534D-8D352413CD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77F9285-E2C1-B2F4-E443-54B16D291F55}"/>
              </a:ext>
            </a:extLst>
          </p:cNvPr>
          <p:cNvSpPr>
            <a:spLocks noGrp="1"/>
          </p:cNvSpPr>
          <p:nvPr>
            <p:ph type="dt" sz="half" idx="10"/>
          </p:nvPr>
        </p:nvSpPr>
        <p:spPr/>
        <p:txBody>
          <a:bodyPr/>
          <a:lstStyle/>
          <a:p>
            <a:fld id="{335657EB-5662-41B5-9A42-C552BBD98C81}" type="datetimeFigureOut">
              <a:rPr lang="en-GB" smtClean="0"/>
              <a:t>22/09/2026</a:t>
            </a:fld>
            <a:endParaRPr lang="en-GB"/>
          </a:p>
        </p:txBody>
      </p:sp>
      <p:sp>
        <p:nvSpPr>
          <p:cNvPr id="6" name="Footer Placeholder 5">
            <a:extLst>
              <a:ext uri="{FF2B5EF4-FFF2-40B4-BE49-F238E27FC236}">
                <a16:creationId xmlns:a16="http://schemas.microsoft.com/office/drawing/2014/main" id="{53CED02F-BCF5-3966-C2EC-AD921A496B3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E14B14-5C13-DD47-5243-0985804A8D9A}"/>
              </a:ext>
            </a:extLst>
          </p:cNvPr>
          <p:cNvSpPr>
            <a:spLocks noGrp="1"/>
          </p:cNvSpPr>
          <p:nvPr>
            <p:ph type="sldNum" sz="quarter" idx="12"/>
          </p:nvPr>
        </p:nvSpPr>
        <p:spPr/>
        <p:txBody>
          <a:bodyPr/>
          <a:lstStyle/>
          <a:p>
            <a:fld id="{82664E79-8207-456B-92C0-C9CDB46EC0CA}" type="slidenum">
              <a:rPr lang="en-GB" smtClean="0"/>
              <a:t>‹#›</a:t>
            </a:fld>
            <a:endParaRPr lang="en-GB"/>
          </a:p>
        </p:txBody>
      </p:sp>
    </p:spTree>
    <p:extLst>
      <p:ext uri="{BB962C8B-B14F-4D97-AF65-F5344CB8AC3E}">
        <p14:creationId xmlns:p14="http://schemas.microsoft.com/office/powerpoint/2010/main" val="3486895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DFBE0-4BBB-9B3B-82B7-B827B623C1C9}"/>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C5E9B7CC-87E4-6596-0F79-DA844D8AF02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D734629-17E8-1E07-59CB-A4AF34349EDD}"/>
              </a:ext>
            </a:extLst>
          </p:cNvPr>
          <p:cNvSpPr>
            <a:spLocks noGrp="1"/>
          </p:cNvSpPr>
          <p:nvPr>
            <p:ph type="dt" sz="half" idx="10"/>
          </p:nvPr>
        </p:nvSpPr>
        <p:spPr/>
        <p:txBody>
          <a:bodyPr/>
          <a:lstStyle/>
          <a:p>
            <a:fld id="{335657EB-5662-41B5-9A42-C552BBD98C81}" type="datetimeFigureOut">
              <a:rPr lang="en-GB" smtClean="0"/>
              <a:t>22/09/2026</a:t>
            </a:fld>
            <a:endParaRPr lang="en-GB"/>
          </a:p>
        </p:txBody>
      </p:sp>
      <p:sp>
        <p:nvSpPr>
          <p:cNvPr id="5" name="Footer Placeholder 4">
            <a:extLst>
              <a:ext uri="{FF2B5EF4-FFF2-40B4-BE49-F238E27FC236}">
                <a16:creationId xmlns:a16="http://schemas.microsoft.com/office/drawing/2014/main" id="{85952396-25D7-9476-783D-0A274C17706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20ACB1-F5BC-BCB0-7022-BBB22A7D2E88}"/>
              </a:ext>
            </a:extLst>
          </p:cNvPr>
          <p:cNvSpPr>
            <a:spLocks noGrp="1"/>
          </p:cNvSpPr>
          <p:nvPr>
            <p:ph type="sldNum" sz="quarter" idx="12"/>
          </p:nvPr>
        </p:nvSpPr>
        <p:spPr/>
        <p:txBody>
          <a:bodyPr/>
          <a:lstStyle/>
          <a:p>
            <a:fld id="{82664E79-8207-456B-92C0-C9CDB46EC0CA}" type="slidenum">
              <a:rPr lang="en-GB" smtClean="0"/>
              <a:t>‹#›</a:t>
            </a:fld>
            <a:endParaRPr lang="en-GB"/>
          </a:p>
        </p:txBody>
      </p:sp>
    </p:spTree>
    <p:extLst>
      <p:ext uri="{BB962C8B-B14F-4D97-AF65-F5344CB8AC3E}">
        <p14:creationId xmlns:p14="http://schemas.microsoft.com/office/powerpoint/2010/main" val="2047522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200DD3-987B-35CD-6CF4-E4751ABCE740}"/>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3E3A39B9-1790-1314-4840-5EC4CD2518F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8F8A570-D7BC-FC09-1A48-354E3252DA6E}"/>
              </a:ext>
            </a:extLst>
          </p:cNvPr>
          <p:cNvSpPr>
            <a:spLocks noGrp="1"/>
          </p:cNvSpPr>
          <p:nvPr>
            <p:ph type="dt" sz="half" idx="10"/>
          </p:nvPr>
        </p:nvSpPr>
        <p:spPr/>
        <p:txBody>
          <a:bodyPr/>
          <a:lstStyle/>
          <a:p>
            <a:fld id="{335657EB-5662-41B5-9A42-C552BBD98C81}" type="datetimeFigureOut">
              <a:rPr lang="en-GB" smtClean="0"/>
              <a:t>22/09/2026</a:t>
            </a:fld>
            <a:endParaRPr lang="en-GB"/>
          </a:p>
        </p:txBody>
      </p:sp>
      <p:sp>
        <p:nvSpPr>
          <p:cNvPr id="5" name="Footer Placeholder 4">
            <a:extLst>
              <a:ext uri="{FF2B5EF4-FFF2-40B4-BE49-F238E27FC236}">
                <a16:creationId xmlns:a16="http://schemas.microsoft.com/office/drawing/2014/main" id="{2943C7B0-E841-11C8-5F9F-C9F50BF6DB0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AD7493-F9BF-E7B3-51B5-24772F59A480}"/>
              </a:ext>
            </a:extLst>
          </p:cNvPr>
          <p:cNvSpPr>
            <a:spLocks noGrp="1"/>
          </p:cNvSpPr>
          <p:nvPr>
            <p:ph type="sldNum" sz="quarter" idx="12"/>
          </p:nvPr>
        </p:nvSpPr>
        <p:spPr/>
        <p:txBody>
          <a:bodyPr/>
          <a:lstStyle/>
          <a:p>
            <a:fld id="{82664E79-8207-456B-92C0-C9CDB46EC0CA}" type="slidenum">
              <a:rPr lang="en-GB" smtClean="0"/>
              <a:t>‹#›</a:t>
            </a:fld>
            <a:endParaRPr lang="en-GB"/>
          </a:p>
        </p:txBody>
      </p:sp>
    </p:spTree>
    <p:extLst>
      <p:ext uri="{BB962C8B-B14F-4D97-AF65-F5344CB8AC3E}">
        <p14:creationId xmlns:p14="http://schemas.microsoft.com/office/powerpoint/2010/main" val="2311324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ontent with Picture 18">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1"/>
            <a:ext cx="4800600" cy="4822372"/>
          </a:xfrm>
          <a:blipFill>
            <a:blip r:embed="rId2">
              <a:alphaModFix amt="70000"/>
            </a:blip>
            <a:stretch>
              <a:fillRect/>
            </a:stretch>
          </a:blipFill>
        </p:spPr>
        <p:txBody>
          <a:bodyPr/>
          <a:lstStyle>
            <a:lvl1pPr marL="0" indent="0">
              <a:buNone/>
              <a:defRPr/>
            </a:lvl1pPr>
          </a:lstStyle>
          <a:p>
            <a:r>
              <a:rPr lang="en-US"/>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002085" y="4374100"/>
            <a:ext cx="3897905" cy="1380814"/>
          </a:xfrm>
        </p:spPr>
        <p:txBody>
          <a:bodyPr lIns="137160" tIns="137160" anchor="t"/>
          <a:lstStyle>
            <a:lvl1pPr>
              <a:defRPr/>
            </a:lvl1pPr>
          </a:lstStyle>
          <a:p>
            <a:r>
              <a:rPr lang="en-US"/>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389516" y="685800"/>
            <a:ext cx="5430884" cy="52049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2974" y="6029867"/>
            <a:ext cx="1911096" cy="365126"/>
          </a:xfrm>
          <a:solidFill>
            <a:schemeClr val="bg1"/>
          </a:solidFill>
        </p:spPr>
        <p:txBody>
          <a:bodyPr anchor="ctr"/>
          <a:lstStyle>
            <a:lvl1pPr algn="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a:solidFill>
            <a:schemeClr val="bg1"/>
          </a:solidFill>
        </p:spPr>
        <p:txBody>
          <a:bodyPr/>
          <a:lstStyle/>
          <a:p>
            <a:fld id="{A25B1B0E-4CBA-421A-9FF9-BD907EE313C7}" type="datetime1">
              <a:rPr lang="en-US" smtClean="0"/>
              <a:t>9/22/2026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3437279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Title with Picture 3">
    <p:bg>
      <p:bgRef idx="1001">
        <a:schemeClr val="bg1"/>
      </p:bgRef>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B1F847F0-1D67-5F49-6571-5F248F11275B}"/>
              </a:ext>
            </a:extLst>
          </p:cNvPr>
          <p:cNvCxnSpPr>
            <a:cxnSpLocks/>
          </p:cNvCxnSpPr>
          <p:nvPr/>
        </p:nvCxnSpPr>
        <p:spPr>
          <a:xfrm>
            <a:off x="8173214" y="530425"/>
            <a:ext cx="3485386" cy="0"/>
          </a:xfrm>
          <a:prstGeom prst="line">
            <a:avLst/>
          </a:prstGeom>
          <a:ln w="41275">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A280C4FA-D5DF-A52F-5EBC-E1A231F643A5}"/>
              </a:ext>
            </a:extLst>
          </p:cNvPr>
          <p:cNvCxnSpPr>
            <a:cxnSpLocks/>
          </p:cNvCxnSpPr>
          <p:nvPr/>
        </p:nvCxnSpPr>
        <p:spPr>
          <a:xfrm>
            <a:off x="8173214" y="5498461"/>
            <a:ext cx="3485386" cy="0"/>
          </a:xfrm>
          <a:prstGeom prst="line">
            <a:avLst/>
          </a:prstGeom>
          <a:ln w="9525">
            <a:solidFill>
              <a:schemeClr val="tx1">
                <a:alpha val="25000"/>
              </a:schemeClr>
            </a:solidFill>
          </a:ln>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60877CE2-4402-942B-FD26-6E29BDAB9B47}"/>
              </a:ext>
            </a:extLst>
          </p:cNvPr>
          <p:cNvSpPr>
            <a:spLocks noGrp="1"/>
          </p:cNvSpPr>
          <p:nvPr>
            <p:ph type="title"/>
          </p:nvPr>
        </p:nvSpPr>
        <p:spPr>
          <a:xfrm>
            <a:off x="8043968" y="768351"/>
            <a:ext cx="3685656" cy="2843527"/>
          </a:xfrm>
        </p:spPr>
        <p:txBody>
          <a:bodyPr anchor="t">
            <a:normAutofit/>
          </a:bodyPr>
          <a:lstStyle>
            <a:lvl1pPr>
              <a:defRPr sz="4400"/>
            </a:lvl1pPr>
          </a:lstStyle>
          <a:p>
            <a:r>
              <a:rPr lang="en-US"/>
              <a:t>Click to edit Master title style</a:t>
            </a:r>
          </a:p>
        </p:txBody>
      </p:sp>
      <p:sp>
        <p:nvSpPr>
          <p:cNvPr id="9" name="Picture Placeholder 8">
            <a:extLst>
              <a:ext uri="{FF2B5EF4-FFF2-40B4-BE49-F238E27FC236}">
                <a16:creationId xmlns:a16="http://schemas.microsoft.com/office/drawing/2014/main" id="{6D3F2A15-2C96-2533-3F11-3EFA30B56716}"/>
              </a:ext>
            </a:extLst>
          </p:cNvPr>
          <p:cNvSpPr>
            <a:spLocks noGrp="1"/>
          </p:cNvSpPr>
          <p:nvPr>
            <p:ph type="pic" sz="quarter" idx="13" hasCustomPrompt="1"/>
          </p:nvPr>
        </p:nvSpPr>
        <p:spPr>
          <a:xfrm>
            <a:off x="0" y="0"/>
            <a:ext cx="7605681" cy="6858000"/>
          </a:xfrm>
          <a:blipFill>
            <a:blip r:embed="rId2">
              <a:alphaModFix amt="70000"/>
            </a:blip>
            <a:stretch>
              <a:fillRect/>
            </a:stretch>
          </a:blipFill>
          <a:effectLst>
            <a:outerShdw blurRad="203200" dist="12700" dir="7800000" algn="r" rotWithShape="0">
              <a:prstClr val="black">
                <a:alpha val="10000"/>
              </a:prstClr>
            </a:outerShdw>
          </a:effectLst>
        </p:spPr>
        <p:txBody>
          <a:bodyPr/>
          <a:lstStyle>
            <a:lvl1pPr marL="0" indent="0">
              <a:buNone/>
              <a:defRPr/>
            </a:lvl1pPr>
          </a:lstStyle>
          <a:p>
            <a:r>
              <a:rPr lang="en-US"/>
              <a:t> </a:t>
            </a:r>
          </a:p>
        </p:txBody>
      </p:sp>
      <p:sp>
        <p:nvSpPr>
          <p:cNvPr id="3" name="Text Placeholder 2">
            <a:extLst>
              <a:ext uri="{FF2B5EF4-FFF2-40B4-BE49-F238E27FC236}">
                <a16:creationId xmlns:a16="http://schemas.microsoft.com/office/drawing/2014/main" id="{4FF79075-DF30-526B-9548-3F9D7EF9FAA8}"/>
              </a:ext>
            </a:extLst>
          </p:cNvPr>
          <p:cNvSpPr>
            <a:spLocks noGrp="1"/>
          </p:cNvSpPr>
          <p:nvPr>
            <p:ph type="body" idx="1"/>
          </p:nvPr>
        </p:nvSpPr>
        <p:spPr>
          <a:xfrm>
            <a:off x="8073978" y="5681133"/>
            <a:ext cx="3655646" cy="664191"/>
          </a:xfrm>
        </p:spPr>
        <p:txBody>
          <a:bodyPr anchor="t">
            <a:normAutofit/>
          </a:bodyPr>
          <a:lstStyle>
            <a:lvl1pPr marL="0" indent="0">
              <a:buNone/>
              <a:defRPr sz="18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11" name="Footer Placeholder 10">
            <a:extLst>
              <a:ext uri="{FF2B5EF4-FFF2-40B4-BE49-F238E27FC236}">
                <a16:creationId xmlns:a16="http://schemas.microsoft.com/office/drawing/2014/main" id="{E2571521-DF5C-DF9C-1A62-5F1513FC610C}"/>
              </a:ext>
            </a:extLst>
          </p:cNvPr>
          <p:cNvSpPr>
            <a:spLocks noGrp="1"/>
          </p:cNvSpPr>
          <p:nvPr>
            <p:ph type="ftr" sz="quarter" idx="15"/>
          </p:nvPr>
        </p:nvSpPr>
        <p:spPr>
          <a:xfrm>
            <a:off x="8073978" y="6426091"/>
            <a:ext cx="2295058" cy="365125"/>
          </a:xfrm>
        </p:spPr>
        <p:txBody>
          <a:bodyPr/>
          <a:lstStyle/>
          <a:p>
            <a:r>
              <a:rPr lang="en-US"/>
              <a:t>Sample Footer Text</a:t>
            </a:r>
          </a:p>
        </p:txBody>
      </p:sp>
      <p:sp>
        <p:nvSpPr>
          <p:cNvPr id="10" name="Date Placeholder 9">
            <a:extLst>
              <a:ext uri="{FF2B5EF4-FFF2-40B4-BE49-F238E27FC236}">
                <a16:creationId xmlns:a16="http://schemas.microsoft.com/office/drawing/2014/main" id="{1135B836-FBFB-89F8-B972-11036B55F5CF}"/>
              </a:ext>
            </a:extLst>
          </p:cNvPr>
          <p:cNvSpPr>
            <a:spLocks noGrp="1"/>
          </p:cNvSpPr>
          <p:nvPr>
            <p:ph type="dt" sz="half" idx="14"/>
          </p:nvPr>
        </p:nvSpPr>
        <p:spPr>
          <a:xfrm>
            <a:off x="10298013" y="6426091"/>
            <a:ext cx="875825" cy="365125"/>
          </a:xfrm>
        </p:spPr>
        <p:txBody>
          <a:bodyPr/>
          <a:lstStyle/>
          <a:p>
            <a:fld id="{DB416C6F-BD23-48A3-9D04-6B6FEC3702B5}" type="datetime1">
              <a:rPr lang="en-US" smtClean="0"/>
              <a:t>9/22/2026</a:t>
            </a:fld>
            <a:endParaRPr lang="en-US"/>
          </a:p>
        </p:txBody>
      </p:sp>
      <p:sp>
        <p:nvSpPr>
          <p:cNvPr id="12" name="Slide Number Placeholder 11">
            <a:extLst>
              <a:ext uri="{FF2B5EF4-FFF2-40B4-BE49-F238E27FC236}">
                <a16:creationId xmlns:a16="http://schemas.microsoft.com/office/drawing/2014/main" id="{50AD8387-A9F9-E9E2-1138-08C0AA495719}"/>
              </a:ext>
            </a:extLst>
          </p:cNvPr>
          <p:cNvSpPr>
            <a:spLocks noGrp="1"/>
          </p:cNvSpPr>
          <p:nvPr>
            <p:ph type="sldNum" sz="quarter" idx="16"/>
          </p:nvPr>
        </p:nvSpPr>
        <p:spPr/>
        <p:txBody>
          <a:bodyPr/>
          <a:lstStyle/>
          <a:p>
            <a:fld id="{DD84031F-D6BF-4677-B12E-7D8B88BA70F7}" type="slidenum">
              <a:rPr lang="en-US" smtClean="0"/>
              <a:t>‹#›</a:t>
            </a:fld>
            <a:endParaRPr lang="en-US"/>
          </a:p>
        </p:txBody>
      </p:sp>
    </p:spTree>
    <p:extLst>
      <p:ext uri="{BB962C8B-B14F-4D97-AF65-F5344CB8AC3E}">
        <p14:creationId xmlns:p14="http://schemas.microsoft.com/office/powerpoint/2010/main" val="2986539823"/>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181F82-8FD5-1B25-799A-DA0038BF11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D37D0642-646A-4351-6C21-5FA37DDFAD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3FC28DC-1986-C599-B33E-A54FBCBD5A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35657EB-5662-41B5-9A42-C552BBD98C81}" type="datetimeFigureOut">
              <a:rPr lang="en-GB" smtClean="0"/>
              <a:t>22/09/2026</a:t>
            </a:fld>
            <a:endParaRPr lang="en-GB"/>
          </a:p>
        </p:txBody>
      </p:sp>
      <p:sp>
        <p:nvSpPr>
          <p:cNvPr id="5" name="Footer Placeholder 4">
            <a:extLst>
              <a:ext uri="{FF2B5EF4-FFF2-40B4-BE49-F238E27FC236}">
                <a16:creationId xmlns:a16="http://schemas.microsoft.com/office/drawing/2014/main" id="{F40F45E6-00B6-5AF8-F8F2-906057CE31A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5F172095-16FA-837C-F158-A40383C901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2664E79-8207-456B-92C0-C9CDB46EC0CA}" type="slidenum">
              <a:rPr lang="en-GB" smtClean="0"/>
              <a:t>‹#›</a:t>
            </a:fld>
            <a:endParaRPr lang="en-GB"/>
          </a:p>
        </p:txBody>
      </p:sp>
      <p:sp>
        <p:nvSpPr>
          <p:cNvPr id="8" name="TextBox 7">
            <a:extLst>
              <a:ext uri="{FF2B5EF4-FFF2-40B4-BE49-F238E27FC236}">
                <a16:creationId xmlns:a16="http://schemas.microsoft.com/office/drawing/2014/main" id="{E9ADD15D-70FB-D97D-2F3B-A2D3FF3F57D9}"/>
              </a:ext>
            </a:extLst>
          </p:cNvPr>
          <p:cNvSpPr txBox="1"/>
          <p:nvPr userDrawn="1">
            <p:extLst>
              <p:ext uri="{1162E1C5-73C7-4A58-AE30-91384D911F3F}">
                <p184:classification xmlns:p184="http://schemas.microsoft.com/office/powerpoint/2018/4/main" val="hdr"/>
              </p:ext>
            </p:extLst>
          </p:nvPr>
        </p:nvSpPr>
        <p:spPr>
          <a:xfrm>
            <a:off x="5773738" y="63500"/>
            <a:ext cx="676275" cy="182880"/>
          </a:xfrm>
          <a:prstGeom prst="rect">
            <a:avLst/>
          </a:prstGeom>
        </p:spPr>
        <p:txBody>
          <a:bodyPr horzOverflow="overflow" lIns="0" tIns="0" rIns="0" bIns="0">
            <a:spAutoFit/>
          </a:bodyPr>
          <a:lstStyle/>
          <a:p>
            <a:pPr algn="l"/>
            <a:r>
              <a:rPr lang="en-GB" sz="1200">
                <a:solidFill>
                  <a:srgbClr val="0000FF">
                    <a:alpha val="50000"/>
                  </a:srgbClr>
                </a:solidFill>
                <a:latin typeface="Aptos" panose="020B0004020202020204" pitchFamily="34" charset="0"/>
              </a:rPr>
              <a:t>- Official -</a:t>
            </a:r>
          </a:p>
        </p:txBody>
      </p:sp>
    </p:spTree>
    <p:extLst>
      <p:ext uri="{BB962C8B-B14F-4D97-AF65-F5344CB8AC3E}">
        <p14:creationId xmlns:p14="http://schemas.microsoft.com/office/powerpoint/2010/main" val="25832956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s://www.portsmouthscp.org.uk/prof-vol/7-information-for-professionals-and-volunteers/family-support-getting-help-early/" TargetMode="External"/><Relationship Id="rId2" Type="http://schemas.openxmlformats.org/officeDocument/2006/relationships/hyperlink" Target="mailto:fsp@portsmouthcc.gov.uk" TargetMode="External"/><Relationship Id="rId1" Type="http://schemas.openxmlformats.org/officeDocument/2006/relationships/slideLayout" Target="../slideLayouts/slideLayout12.xml"/><Relationship Id="rId5" Type="http://schemas.openxmlformats.org/officeDocument/2006/relationships/image" Target="../media/image9.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mailto:wendy.winter@portsmouthcc.gov.uk"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hyperlink" Target="mailto:Support.hub@portsmouthcc.gov.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68623-4C18-8CE2-D952-20D1714660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D26500-5765-8968-A63A-791DDCDA0D2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8308B518-F4AA-9C4B-A868-FC38AFEA7002}"/>
              </a:ext>
            </a:extLst>
          </p:cNvPr>
          <p:cNvSpPr>
            <a:spLocks noGrp="1"/>
          </p:cNvSpPr>
          <p:nvPr>
            <p:ph idx="1"/>
          </p:nvPr>
        </p:nvSpPr>
        <p:spPr/>
        <p:txBody>
          <a:bodyPr/>
          <a:lstStyle/>
          <a:p>
            <a:endParaRPr lang="en-GB"/>
          </a:p>
        </p:txBody>
      </p:sp>
      <p:pic>
        <p:nvPicPr>
          <p:cNvPr id="5" name="Picture 4" descr="The image depicts a minimalist, abstract composition of flowing, shimmering blue waves.&#10;&#10;AI-generated content may be incorrect.">
            <a:extLst>
              <a:ext uri="{FF2B5EF4-FFF2-40B4-BE49-F238E27FC236}">
                <a16:creationId xmlns:a16="http://schemas.microsoft.com/office/drawing/2014/main" id="{ADC886AF-293A-2E43-2E64-0974EAF41644}"/>
              </a:ext>
            </a:extLst>
          </p:cNvPr>
          <p:cNvPicPr>
            <a:picLocks noChangeAspect="1"/>
          </p:cNvPicPr>
          <p:nvPr/>
        </p:nvPicPr>
        <p:blipFill>
          <a:blip r:embed="rId2"/>
          <a:stretch>
            <a:fillRect/>
          </a:stretch>
        </p:blipFill>
        <p:spPr>
          <a:xfrm>
            <a:off x="0" y="0"/>
            <a:ext cx="12192000" cy="6858000"/>
          </a:xfrm>
          <a:prstGeom prst="rect">
            <a:avLst/>
          </a:prstGeom>
        </p:spPr>
      </p:pic>
      <p:pic>
        <p:nvPicPr>
          <p:cNvPr id="7" name="Picture 6" descr="Supporting the Workforce&#10;&#10;AI-generated content may be incorrect.">
            <a:extLst>
              <a:ext uri="{FF2B5EF4-FFF2-40B4-BE49-F238E27FC236}">
                <a16:creationId xmlns:a16="http://schemas.microsoft.com/office/drawing/2014/main" id="{A15EEA6F-2A50-4985-6B69-AF74D19AA5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5017" y="124459"/>
            <a:ext cx="1268571" cy="1268571"/>
          </a:xfrm>
          <a:prstGeom prst="rect">
            <a:avLst/>
          </a:prstGeom>
        </p:spPr>
      </p:pic>
      <p:sp>
        <p:nvSpPr>
          <p:cNvPr id="9" name="TextBox 8">
            <a:extLst>
              <a:ext uri="{FF2B5EF4-FFF2-40B4-BE49-F238E27FC236}">
                <a16:creationId xmlns:a16="http://schemas.microsoft.com/office/drawing/2014/main" id="{E1B06F68-64C0-75C2-8A3A-2DE2BAF8DBD0}"/>
              </a:ext>
            </a:extLst>
          </p:cNvPr>
          <p:cNvSpPr txBox="1"/>
          <p:nvPr/>
        </p:nvSpPr>
        <p:spPr>
          <a:xfrm>
            <a:off x="2176272" y="1324617"/>
            <a:ext cx="6707124" cy="1754326"/>
          </a:xfrm>
          <a:prstGeom prst="rect">
            <a:avLst/>
          </a:prstGeom>
          <a:noFill/>
        </p:spPr>
        <p:txBody>
          <a:bodyPr wrap="square">
            <a:spAutoFit/>
          </a:bodyPr>
          <a:lstStyle/>
          <a:p>
            <a:pPr algn="ctr"/>
            <a:r>
              <a:rPr lang="en-GB" sz="5400" b="1" dirty="0">
                <a:solidFill>
                  <a:schemeClr val="tx2">
                    <a:lumMod val="75000"/>
                    <a:lumOff val="25000"/>
                  </a:schemeClr>
                </a:solidFill>
              </a:rPr>
              <a:t>Support Hub Overview </a:t>
            </a:r>
            <a:endParaRPr lang="en-GB" b="1" dirty="0"/>
          </a:p>
        </p:txBody>
      </p:sp>
      <p:sp>
        <p:nvSpPr>
          <p:cNvPr id="4" name="TextBox 3">
            <a:extLst>
              <a:ext uri="{FF2B5EF4-FFF2-40B4-BE49-F238E27FC236}">
                <a16:creationId xmlns:a16="http://schemas.microsoft.com/office/drawing/2014/main" id="{4367225A-DCA5-AC98-69D3-2340BC1314B7}"/>
              </a:ext>
            </a:extLst>
          </p:cNvPr>
          <p:cNvSpPr txBox="1"/>
          <p:nvPr/>
        </p:nvSpPr>
        <p:spPr>
          <a:xfrm>
            <a:off x="2798826" y="3759980"/>
            <a:ext cx="5852160" cy="646331"/>
          </a:xfrm>
          <a:prstGeom prst="rect">
            <a:avLst/>
          </a:prstGeom>
          <a:noFill/>
        </p:spPr>
        <p:txBody>
          <a:bodyPr wrap="square" rtlCol="0">
            <a:spAutoFit/>
          </a:bodyPr>
          <a:lstStyle/>
          <a:p>
            <a:pPr algn="ctr"/>
            <a:r>
              <a:rPr lang="en-GB" sz="3600" dirty="0">
                <a:solidFill>
                  <a:schemeClr val="tx2">
                    <a:lumMod val="75000"/>
                    <a:lumOff val="25000"/>
                  </a:schemeClr>
                </a:solidFill>
              </a:rPr>
              <a:t>Early Years Termly Briefing </a:t>
            </a:r>
          </a:p>
        </p:txBody>
      </p:sp>
      <p:sp>
        <p:nvSpPr>
          <p:cNvPr id="6" name="TextBox 5">
            <a:extLst>
              <a:ext uri="{FF2B5EF4-FFF2-40B4-BE49-F238E27FC236}">
                <a16:creationId xmlns:a16="http://schemas.microsoft.com/office/drawing/2014/main" id="{8888467F-3305-7D1E-17ED-9F83578B4D24}"/>
              </a:ext>
            </a:extLst>
          </p:cNvPr>
          <p:cNvSpPr txBox="1"/>
          <p:nvPr/>
        </p:nvSpPr>
        <p:spPr>
          <a:xfrm>
            <a:off x="3590544" y="4395135"/>
            <a:ext cx="5292852" cy="646331"/>
          </a:xfrm>
          <a:prstGeom prst="rect">
            <a:avLst/>
          </a:prstGeom>
          <a:noFill/>
        </p:spPr>
        <p:txBody>
          <a:bodyPr wrap="square" rtlCol="0">
            <a:spAutoFit/>
          </a:bodyPr>
          <a:lstStyle/>
          <a:p>
            <a:r>
              <a:rPr lang="en-GB" dirty="0">
                <a:solidFill>
                  <a:schemeClr val="tx2">
                    <a:lumMod val="75000"/>
                    <a:lumOff val="25000"/>
                  </a:schemeClr>
                </a:solidFill>
              </a:rPr>
              <a:t>Fran Shaul (Support Hub Team Leader) &amp; </a:t>
            </a:r>
          </a:p>
          <a:p>
            <a:r>
              <a:rPr lang="en-GB" dirty="0">
                <a:solidFill>
                  <a:schemeClr val="tx2">
                    <a:lumMod val="75000"/>
                    <a:lumOff val="25000"/>
                  </a:schemeClr>
                </a:solidFill>
              </a:rPr>
              <a:t>Wendy Winter (Link Coordinator – Early Years)</a:t>
            </a:r>
          </a:p>
        </p:txBody>
      </p:sp>
    </p:spTree>
    <p:extLst>
      <p:ext uri="{BB962C8B-B14F-4D97-AF65-F5344CB8AC3E}">
        <p14:creationId xmlns:p14="http://schemas.microsoft.com/office/powerpoint/2010/main" val="852249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C2394629-8F96-41DE-9771-A48E7EF3C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2A57F4-7D19-8183-8537-018737A844F2}"/>
              </a:ext>
            </a:extLst>
          </p:cNvPr>
          <p:cNvSpPr>
            <a:spLocks noGrp="1"/>
          </p:cNvSpPr>
          <p:nvPr>
            <p:ph type="title"/>
          </p:nvPr>
        </p:nvSpPr>
        <p:spPr>
          <a:xfrm>
            <a:off x="838200" y="558209"/>
            <a:ext cx="6812280" cy="913975"/>
          </a:xfrm>
        </p:spPr>
        <p:txBody>
          <a:bodyPr vert="horz" lIns="91440" tIns="45720" rIns="91440" bIns="45720" rtlCol="0" anchor="b">
            <a:normAutofit/>
          </a:bodyPr>
          <a:lstStyle/>
          <a:p>
            <a:r>
              <a:rPr lang="en-US" sz="4000" b="1" kern="1200" dirty="0">
                <a:solidFill>
                  <a:schemeClr val="tx2">
                    <a:lumMod val="75000"/>
                    <a:lumOff val="25000"/>
                  </a:schemeClr>
                </a:solidFill>
                <a:latin typeface="+mj-lt"/>
                <a:ea typeface="+mj-ea"/>
                <a:cs typeface="+mj-cs"/>
              </a:rPr>
              <a:t>Vision for the Support Hub</a:t>
            </a:r>
          </a:p>
        </p:txBody>
      </p:sp>
      <p:pic>
        <p:nvPicPr>
          <p:cNvPr id="8" name="Content Placeholder 7" descr="People touching hands">
            <a:extLst>
              <a:ext uri="{FF2B5EF4-FFF2-40B4-BE49-F238E27FC236}">
                <a16:creationId xmlns:a16="http://schemas.microsoft.com/office/drawing/2014/main" id="{D66583CB-BE48-471E-93A4-00BC2EFFABE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r="4" b="1199"/>
          <a:stretch>
            <a:fillRect/>
          </a:stretch>
        </p:blipFill>
        <p:spPr>
          <a:xfrm>
            <a:off x="7992957" y="10"/>
            <a:ext cx="4199043" cy="2769351"/>
          </a:xfrm>
          <a:prstGeom prst="rect">
            <a:avLst/>
          </a:prstGeom>
          <a:noFill/>
        </p:spPr>
      </p:pic>
      <p:sp>
        <p:nvSpPr>
          <p:cNvPr id="4" name="Content Placeholder 3">
            <a:extLst>
              <a:ext uri="{FF2B5EF4-FFF2-40B4-BE49-F238E27FC236}">
                <a16:creationId xmlns:a16="http://schemas.microsoft.com/office/drawing/2014/main" id="{674BE8F7-26F2-CBAE-358C-6B22C1A00EE3}"/>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19328" y="2450592"/>
            <a:ext cx="6812280" cy="3136605"/>
          </a:xfrm>
        </p:spPr>
        <p:txBody>
          <a:bodyPr>
            <a:normAutofit/>
          </a:bodyPr>
          <a:lstStyle/>
          <a:p>
            <a:pPr marL="0" indent="0">
              <a:spcBef>
                <a:spcPts val="2500"/>
              </a:spcBef>
              <a:buNone/>
            </a:pPr>
            <a:r>
              <a:rPr lang="en-GB" sz="2000" dirty="0">
                <a:solidFill>
                  <a:schemeClr val="tx2">
                    <a:lumMod val="75000"/>
                    <a:lumOff val="25000"/>
                  </a:schemeClr>
                </a:solidFill>
              </a:rPr>
              <a:t>The Support Hub aims to increase support to the wider system to offer ‘Community Support Plus’, so families are less likely to require higher‑level intervention later.</a:t>
            </a:r>
          </a:p>
          <a:p>
            <a:pPr marL="0" indent="0">
              <a:spcBef>
                <a:spcPts val="2500"/>
              </a:spcBef>
              <a:buNone/>
            </a:pPr>
            <a:r>
              <a:rPr lang="en-GB" sz="2000" dirty="0">
                <a:solidFill>
                  <a:schemeClr val="tx2">
                    <a:lumMod val="75000"/>
                    <a:lumOff val="25000"/>
                  </a:schemeClr>
                </a:solidFill>
              </a:rPr>
              <a:t>Through strategic coordination, meaningful networking and enabling practice, we support the wider system to meet the needs of children and their families, so they receive support that is timely, relational, and effective. </a:t>
            </a:r>
          </a:p>
          <a:p>
            <a:pPr marL="0" indent="0">
              <a:spcBef>
                <a:spcPts val="2500"/>
              </a:spcBef>
              <a:buNone/>
            </a:pPr>
            <a:endParaRPr lang="en-GB" sz="2000" dirty="0"/>
          </a:p>
          <a:p>
            <a:pPr marL="0" indent="0">
              <a:spcBef>
                <a:spcPts val="2500"/>
              </a:spcBef>
              <a:buFont typeface="Arial" panose="020B0604020202020204" pitchFamily="34" charset="0"/>
              <a:buNone/>
            </a:pPr>
            <a:endParaRPr lang="en-GB" sz="1400" b="1" dirty="0"/>
          </a:p>
        </p:txBody>
      </p:sp>
      <p:pic>
        <p:nvPicPr>
          <p:cNvPr id="5" name="Picture 4" descr="Supporting the Workforce&#10;&#10;AI-generated content may be incorrect.">
            <a:extLst>
              <a:ext uri="{FF2B5EF4-FFF2-40B4-BE49-F238E27FC236}">
                <a16:creationId xmlns:a16="http://schemas.microsoft.com/office/drawing/2014/main" id="{C08884F8-62C7-FDF6-74E7-54287F16ACE2}"/>
              </a:ext>
            </a:extLst>
          </p:cNvPr>
          <p:cNvPicPr>
            <a:picLocks noChangeAspect="1"/>
          </p:cNvPicPr>
          <p:nvPr/>
        </p:nvPicPr>
        <p:blipFill>
          <a:blip r:embed="rId4">
            <a:extLst>
              <a:ext uri="{28A0092B-C50C-407E-A947-70E740481C1C}">
                <a14:useLocalDpi xmlns:a14="http://schemas.microsoft.com/office/drawing/2010/main" val="0"/>
              </a:ext>
            </a:extLst>
          </a:blip>
          <a:srcRect t="7113" r="4" b="4"/>
          <a:stretch>
            <a:fillRect/>
          </a:stretch>
        </p:blipFill>
        <p:spPr>
          <a:xfrm>
            <a:off x="7992957" y="2957665"/>
            <a:ext cx="4199043" cy="3900335"/>
          </a:xfrm>
          <a:prstGeom prst="rect">
            <a:avLst/>
          </a:prstGeom>
        </p:spPr>
      </p:pic>
      <p:sp>
        <p:nvSpPr>
          <p:cNvPr id="7" name="Slide Number Placeholder 6">
            <a:extLst>
              <a:ext uri="{FF2B5EF4-FFF2-40B4-BE49-F238E27FC236}">
                <a16:creationId xmlns:a16="http://schemas.microsoft.com/office/drawing/2014/main" id="{13DDDDBD-917D-DE65-7AD4-6918A4E46FCD}"/>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27F8DDA4-3B80-4E8A-A8F5-521F73BF9127}" type="slidenum">
              <a:rPr lang="en-US">
                <a:solidFill>
                  <a:srgbClr val="FFFFFF"/>
                </a:solidFill>
              </a:rPr>
              <a:pPr>
                <a:spcAft>
                  <a:spcPts val="600"/>
                </a:spcAft>
              </a:pPr>
              <a:t>2</a:t>
            </a:fld>
            <a:endParaRPr lang="en-US">
              <a:solidFill>
                <a:srgbClr val="FFFFFF"/>
              </a:solidFill>
            </a:endParaRPr>
          </a:p>
        </p:txBody>
      </p:sp>
    </p:spTree>
    <p:extLst>
      <p:ext uri="{BB962C8B-B14F-4D97-AF65-F5344CB8AC3E}">
        <p14:creationId xmlns:p14="http://schemas.microsoft.com/office/powerpoint/2010/main" val="31107527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97" name="Rectangle 309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4EA7B0-C102-02A5-7228-85460167ED9F}"/>
              </a:ext>
            </a:extLst>
          </p:cNvPr>
          <p:cNvSpPr>
            <a:spLocks noGrp="1"/>
          </p:cNvSpPr>
          <p:nvPr>
            <p:ph type="title"/>
          </p:nvPr>
        </p:nvSpPr>
        <p:spPr>
          <a:xfrm>
            <a:off x="485774" y="552384"/>
            <a:ext cx="5929422" cy="1047816"/>
          </a:xfrm>
        </p:spPr>
        <p:txBody>
          <a:bodyPr vert="horz" lIns="91440" tIns="45720" rIns="91440" bIns="45720" rtlCol="0" anchor="b">
            <a:normAutofit/>
          </a:bodyPr>
          <a:lstStyle/>
          <a:p>
            <a:r>
              <a:rPr lang="en-US" sz="4000" b="1" kern="1200" dirty="0">
                <a:solidFill>
                  <a:schemeClr val="tx2">
                    <a:lumMod val="75000"/>
                    <a:lumOff val="25000"/>
                  </a:schemeClr>
                </a:solidFill>
                <a:latin typeface="+mj-lt"/>
                <a:ea typeface="+mj-ea"/>
                <a:cs typeface="+mj-cs"/>
              </a:rPr>
              <a:t>Purpose</a:t>
            </a:r>
          </a:p>
        </p:txBody>
      </p:sp>
      <p:sp>
        <p:nvSpPr>
          <p:cNvPr id="4" name="Content Placeholder 3">
            <a:extLst>
              <a:ext uri="{FF2B5EF4-FFF2-40B4-BE49-F238E27FC236}">
                <a16:creationId xmlns:a16="http://schemas.microsoft.com/office/drawing/2014/main" id="{0FBFA9B4-CC76-8283-C534-1F4D0658BA27}"/>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5774" y="2267713"/>
            <a:ext cx="6981825" cy="2990088"/>
          </a:xfrm>
        </p:spPr>
        <p:txBody>
          <a:bodyPr>
            <a:normAutofit/>
          </a:bodyPr>
          <a:lstStyle/>
          <a:p>
            <a:pPr marL="0" indent="0" fontAlgn="base">
              <a:spcBef>
                <a:spcPts val="2500"/>
              </a:spcBef>
              <a:buNone/>
            </a:pPr>
            <a:endParaRPr lang="en-GB" sz="1400" b="1" dirty="0"/>
          </a:p>
          <a:p>
            <a:pPr marL="0" indent="0" fontAlgn="base">
              <a:spcBef>
                <a:spcPts val="2500"/>
              </a:spcBef>
              <a:buNone/>
            </a:pPr>
            <a:r>
              <a:rPr lang="en-GB" sz="2000" dirty="0">
                <a:solidFill>
                  <a:schemeClr val="tx2">
                    <a:lumMod val="75000"/>
                    <a:lumOff val="25000"/>
                  </a:schemeClr>
                </a:solidFill>
              </a:rPr>
              <a:t>To strengthen the capacity of community based services so they feel confident, connected, and well‑equipped to offer timely, proportionate help. By building on existing strengths across our partnership, we can ensure children and families continue to receive the right support, from the right people, at the right time.</a:t>
            </a:r>
          </a:p>
        </p:txBody>
      </p:sp>
      <p:pic>
        <p:nvPicPr>
          <p:cNvPr id="5" name="Picture 4" descr="Supporting the Workforce&#10;&#10;AI-generated content may be incorrect.">
            <a:extLst>
              <a:ext uri="{FF2B5EF4-FFF2-40B4-BE49-F238E27FC236}">
                <a16:creationId xmlns:a16="http://schemas.microsoft.com/office/drawing/2014/main" id="{4AB0294F-0C00-496C-E616-DA76DF1C1E61}"/>
              </a:ext>
            </a:extLst>
          </p:cNvPr>
          <p:cNvPicPr>
            <a:picLocks noChangeAspect="1"/>
          </p:cNvPicPr>
          <p:nvPr/>
        </p:nvPicPr>
        <p:blipFill>
          <a:blip r:embed="rId3">
            <a:extLst>
              <a:ext uri="{28A0092B-C50C-407E-A947-70E740481C1C}">
                <a14:useLocalDpi xmlns:a14="http://schemas.microsoft.com/office/drawing/2010/main" val="0"/>
              </a:ext>
            </a:extLst>
          </a:blip>
          <a:srcRect r="-5" b="-5"/>
          <a:stretch>
            <a:fillRect/>
          </a:stretch>
        </p:blipFill>
        <p:spPr>
          <a:xfrm>
            <a:off x="7745506" y="1492624"/>
            <a:ext cx="3765176" cy="3765176"/>
          </a:xfrm>
          <a:prstGeom prst="rect">
            <a:avLst/>
          </a:prstGeom>
        </p:spPr>
      </p:pic>
      <p:sp>
        <p:nvSpPr>
          <p:cNvPr id="3099" name="Rectangle 3098">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100000">
                <a:schemeClr val="accent1">
                  <a:lumMod val="7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1" name="Rectangle 3100">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46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E5868366-DEA0-0917-449E-CF3D7F48ACD6}"/>
              </a:ext>
            </a:extLst>
          </p:cNvPr>
          <p:cNvSpPr>
            <a:spLocks noGrp="1"/>
          </p:cNvSpPr>
          <p:nvPr>
            <p:ph type="sldNum" sz="quarter" idx="12"/>
          </p:nvPr>
        </p:nvSpPr>
        <p:spPr>
          <a:xfrm>
            <a:off x="11704320" y="6455431"/>
            <a:ext cx="445913" cy="365125"/>
          </a:xfrm>
        </p:spPr>
        <p:txBody>
          <a:bodyPr vert="horz" lIns="91440" tIns="45720" rIns="91440" bIns="45720" rtlCol="0" anchor="ctr">
            <a:normAutofit/>
          </a:bodyPr>
          <a:lstStyle/>
          <a:p>
            <a:pPr>
              <a:spcAft>
                <a:spcPts val="600"/>
              </a:spcAft>
            </a:pPr>
            <a:fld id="{27F8DDA4-3B80-4E8A-A8F5-521F73BF9127}" type="slidenum">
              <a:rPr lang="en-US" sz="1100">
                <a:solidFill>
                  <a:srgbClr val="FFFFFF"/>
                </a:solidFill>
              </a:rPr>
              <a:pPr>
                <a:spcAft>
                  <a:spcPts val="600"/>
                </a:spcAft>
              </a:pPr>
              <a:t>3</a:t>
            </a:fld>
            <a:endParaRPr lang="en-US" sz="1100">
              <a:solidFill>
                <a:srgbClr val="FFFFFF"/>
              </a:solidFill>
            </a:endParaRPr>
          </a:p>
        </p:txBody>
      </p:sp>
    </p:spTree>
    <p:extLst>
      <p:ext uri="{BB962C8B-B14F-4D97-AF65-F5344CB8AC3E}">
        <p14:creationId xmlns:p14="http://schemas.microsoft.com/office/powerpoint/2010/main" val="6731172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A93B4-3F4A-328B-CCE8-946661CF73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EFBB34-95B6-1A03-7EA9-D2D9247633B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AE85CCF-3247-3E56-AFD4-09B729D410F1}"/>
              </a:ext>
            </a:extLst>
          </p:cNvPr>
          <p:cNvSpPr>
            <a:spLocks noGrp="1"/>
          </p:cNvSpPr>
          <p:nvPr>
            <p:ph idx="1"/>
          </p:nvPr>
        </p:nvSpPr>
        <p:spPr/>
        <p:txBody>
          <a:bodyPr/>
          <a:lstStyle/>
          <a:p>
            <a:endParaRPr lang="en-GB"/>
          </a:p>
        </p:txBody>
      </p:sp>
      <p:pic>
        <p:nvPicPr>
          <p:cNvPr id="5" name="Picture 4" descr="The image depicts a minimalist, abstract composition of flowing, shimmering blue waves.&#10;&#10;AI-generated content may be incorrect.">
            <a:extLst>
              <a:ext uri="{FF2B5EF4-FFF2-40B4-BE49-F238E27FC236}">
                <a16:creationId xmlns:a16="http://schemas.microsoft.com/office/drawing/2014/main" id="{73A8A197-A96A-5CF0-ABEA-ED2148BDDFE8}"/>
              </a:ext>
            </a:extLst>
          </p:cNvPr>
          <p:cNvPicPr>
            <a:picLocks noChangeAspect="1"/>
          </p:cNvPicPr>
          <p:nvPr/>
        </p:nvPicPr>
        <p:blipFill>
          <a:blip r:embed="rId2"/>
          <a:stretch>
            <a:fillRect/>
          </a:stretch>
        </p:blipFill>
        <p:spPr>
          <a:xfrm>
            <a:off x="0" y="0"/>
            <a:ext cx="12192000" cy="6858000"/>
          </a:xfrm>
          <a:prstGeom prst="rect">
            <a:avLst/>
          </a:prstGeom>
        </p:spPr>
      </p:pic>
      <p:pic>
        <p:nvPicPr>
          <p:cNvPr id="7" name="Picture 6" descr="Supporting the Workforce&#10;&#10;AI-generated content may be incorrect.">
            <a:extLst>
              <a:ext uri="{FF2B5EF4-FFF2-40B4-BE49-F238E27FC236}">
                <a16:creationId xmlns:a16="http://schemas.microsoft.com/office/drawing/2014/main" id="{D657924A-8FCA-FDC3-CD73-C9EE3500C3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30207" y="-20280"/>
            <a:ext cx="1037046" cy="1037046"/>
          </a:xfrm>
          <a:prstGeom prst="rect">
            <a:avLst/>
          </a:prstGeom>
        </p:spPr>
      </p:pic>
      <p:sp>
        <p:nvSpPr>
          <p:cNvPr id="10" name="Rectangle: Rounded Corners 9">
            <a:extLst>
              <a:ext uri="{FF2B5EF4-FFF2-40B4-BE49-F238E27FC236}">
                <a16:creationId xmlns:a16="http://schemas.microsoft.com/office/drawing/2014/main" id="{7EAF47E3-1035-5A31-29B8-2D3235C8C975}"/>
              </a:ext>
            </a:extLst>
          </p:cNvPr>
          <p:cNvSpPr/>
          <p:nvPr/>
        </p:nvSpPr>
        <p:spPr>
          <a:xfrm>
            <a:off x="0" y="1112796"/>
            <a:ext cx="4070604" cy="5745204"/>
          </a:xfrm>
          <a:prstGeom prst="roundRect">
            <a:avLst/>
          </a:prstGeom>
          <a:solidFill>
            <a:schemeClr val="tx2">
              <a:lumMod val="10000"/>
              <a:lumOff val="90000"/>
            </a:schemeClr>
          </a:solidFill>
          <a:ln w="19050" cap="flat" cmpd="sng" algn="ctr">
            <a:solidFill>
              <a:srgbClr val="E45730">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0F0F0F"/>
                </a:solidFill>
                <a:effectLst/>
                <a:uLnTx/>
                <a:uFillTx/>
                <a:latin typeface="Arial Nova Light"/>
                <a:ea typeface="+mn-ea"/>
                <a:cs typeface="+mn-cs"/>
              </a:rPr>
              <a:t>Function 1</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0F0F0F"/>
                </a:solidFill>
                <a:effectLst/>
                <a:uLnTx/>
                <a:uFillTx/>
                <a:latin typeface="Arial Nova Light"/>
                <a:ea typeface="+mn-ea"/>
                <a:cs typeface="+mn-cs"/>
              </a:rPr>
              <a:t>Support to Education Settings </a:t>
            </a:r>
          </a:p>
          <a:p>
            <a:pPr marL="342900" marR="0" lvl="0" indent="-342900" algn="ctr" defTabSz="914400" eaLnBrk="1" fontAlgn="auto" latinLnBrk="0" hangingPunct="1">
              <a:lnSpc>
                <a:spcPct val="100000"/>
              </a:lnSpc>
              <a:spcBef>
                <a:spcPts val="0"/>
              </a:spcBef>
              <a:spcAft>
                <a:spcPts val="0"/>
              </a:spcAft>
              <a:buClrTx/>
              <a:buSzTx/>
              <a:buFontTx/>
              <a:buAutoNum type="arabicPeriod"/>
              <a:tabLst/>
              <a:defRPr/>
            </a:pPr>
            <a:endParaRPr kumimoji="0" lang="en-GB" sz="1800" b="1" i="0" u="none" strike="noStrike" kern="0" cap="none" spc="0" normalizeH="0" baseline="0" noProof="0" dirty="0">
              <a:ln>
                <a:noFill/>
              </a:ln>
              <a:solidFill>
                <a:srgbClr val="0F0F0F"/>
              </a:solidFill>
              <a:effectLst/>
              <a:uLnTx/>
              <a:uFillTx/>
              <a:latin typeface="Arial Nova Light"/>
              <a:ea typeface="+mn-ea"/>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srgbClr val="0F0F0F"/>
                </a:solidFill>
                <a:effectLst/>
                <a:uLnTx/>
                <a:uFillTx/>
                <a:latin typeface="Arial Nova Light"/>
                <a:ea typeface="+mn-ea"/>
                <a:cs typeface="+mn-cs"/>
              </a:rPr>
              <a:t>The Support Hub offers direct support to early years setting, schools and colleges (as part of the Community Support Plus offer) to identify needs early and engage families effectively:</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F0F0F"/>
              </a:solidFill>
              <a:effectLst/>
              <a:uLnTx/>
              <a:uFillTx/>
              <a:latin typeface="Arial Nova Light"/>
              <a:ea typeface="+mn-ea"/>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0F0F0F"/>
                </a:solidFill>
                <a:effectLst/>
                <a:uLnTx/>
                <a:uFillTx/>
                <a:latin typeface="Arial Nova Light"/>
                <a:ea typeface="+mn-ea"/>
                <a:cs typeface="+mn-cs"/>
              </a:rPr>
              <a:t>Strengthened &amp; increased in person support by Link Co-Ordinators focussing on early and emerging needs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0F0F0F"/>
                </a:solidFill>
                <a:effectLst/>
                <a:uLnTx/>
                <a:uFillTx/>
                <a:latin typeface="Arial Nova Light"/>
                <a:ea typeface="+mn-ea"/>
                <a:cs typeface="+mn-cs"/>
              </a:rPr>
              <a:t>Safeguarding Supervision for education settings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0F0F0F"/>
                </a:solidFill>
                <a:effectLst/>
                <a:uLnTx/>
                <a:uFillTx/>
                <a:latin typeface="Arial Nova Light"/>
                <a:ea typeface="+mn-ea"/>
                <a:cs typeface="+mn-cs"/>
              </a:rPr>
              <a:t>Link &amp; Learn for whole pastoral teams – peer coaching</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0F0F0F"/>
                </a:solidFill>
                <a:effectLst/>
                <a:uLnTx/>
                <a:uFillTx/>
                <a:latin typeface="Arial Nova Light"/>
                <a:ea typeface="+mn-ea"/>
                <a:cs typeface="+mn-cs"/>
              </a:rPr>
              <a:t>Direct support for practitioners within education settings in using the FSP</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prstClr val="white"/>
              </a:solidFill>
              <a:effectLst/>
              <a:uLnTx/>
              <a:uFillTx/>
              <a:latin typeface="Arial Nova Light"/>
              <a:ea typeface="+mn-ea"/>
              <a:cs typeface="+mn-cs"/>
            </a:endParaRPr>
          </a:p>
        </p:txBody>
      </p:sp>
      <p:sp>
        <p:nvSpPr>
          <p:cNvPr id="12" name="Rectangle: Rounded Corners 11">
            <a:extLst>
              <a:ext uri="{FF2B5EF4-FFF2-40B4-BE49-F238E27FC236}">
                <a16:creationId xmlns:a16="http://schemas.microsoft.com/office/drawing/2014/main" id="{6B4218DB-9377-DD60-669F-A467FFB1EBCD}"/>
              </a:ext>
            </a:extLst>
          </p:cNvPr>
          <p:cNvSpPr/>
          <p:nvPr/>
        </p:nvSpPr>
        <p:spPr>
          <a:xfrm>
            <a:off x="4070604" y="1027906"/>
            <a:ext cx="3886200" cy="5830094"/>
          </a:xfrm>
          <a:prstGeom prst="roundRect">
            <a:avLst/>
          </a:prstGeom>
          <a:solidFill>
            <a:srgbClr val="0A242A">
              <a:lumMod val="25000"/>
              <a:lumOff val="75000"/>
            </a:srgbClr>
          </a:solidFill>
          <a:ln w="19050" cap="flat" cmpd="sng" algn="ctr">
            <a:solidFill>
              <a:srgbClr val="E45730">
                <a:shade val="15000"/>
              </a:srgbClr>
            </a:solidFill>
            <a:prstDash val="solid"/>
            <a:miter lim="800000"/>
          </a:ln>
          <a:effectLst/>
        </p:spPr>
        <p:txBody>
          <a:bodyPr rtlCol="0" anchor="ctr"/>
          <a:lstStyle/>
          <a:p>
            <a:pPr marL="0" marR="0" lvl="0" indent="0" algn="ctr" defTabSz="914400" eaLnBrk="1" fontAlgn="auto" latinLnBrk="0" hangingPunct="1">
              <a:lnSpc>
                <a:spcPct val="110000"/>
              </a:lnSpc>
              <a:spcBef>
                <a:spcPts val="2500"/>
              </a:spcBef>
              <a:spcAft>
                <a:spcPts val="0"/>
              </a:spcAft>
              <a:buClrTx/>
              <a:buSzTx/>
              <a:buFontTx/>
              <a:buNone/>
              <a:tabLst/>
              <a:defRPr/>
            </a:pPr>
            <a:r>
              <a:rPr kumimoji="0" lang="en-GB" sz="1800" b="1" i="0" u="none" strike="noStrike" kern="0" cap="none" spc="0" normalizeH="0" baseline="0" noProof="0" dirty="0">
                <a:ln>
                  <a:noFill/>
                </a:ln>
                <a:solidFill>
                  <a:srgbClr val="0F0F0F"/>
                </a:solidFill>
                <a:effectLst/>
                <a:uLnTx/>
                <a:uFillTx/>
                <a:latin typeface="Arial Nova Light"/>
                <a:ea typeface="+mn-ea"/>
                <a:cs typeface="+mn-cs"/>
              </a:rPr>
              <a:t>Function 2                             Family Support Coordination</a:t>
            </a:r>
          </a:p>
          <a:p>
            <a:pPr marL="0" marR="0" lvl="1" indent="0" algn="ctr" defTabSz="91440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GB" sz="1600" b="0" i="0" u="none" strike="noStrike" kern="0" cap="none" spc="0" normalizeH="0" baseline="0" noProof="0" dirty="0">
                <a:ln>
                  <a:noFill/>
                </a:ln>
                <a:solidFill>
                  <a:srgbClr val="0F0F0F"/>
                </a:solidFill>
                <a:effectLst/>
                <a:uLnTx/>
                <a:uFillTx/>
                <a:latin typeface="Arial Nova Light"/>
                <a:ea typeface="+mn-ea"/>
                <a:cs typeface="+mn-cs"/>
              </a:rPr>
              <a:t>                                                        </a:t>
            </a:r>
          </a:p>
          <a:p>
            <a:pPr marL="0" marR="0" lvl="1" indent="0" algn="ctr" defTabSz="91440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GB" sz="1600" b="0" i="0" u="none" strike="noStrike" kern="0" cap="none" spc="0" normalizeH="0" baseline="0" noProof="0" dirty="0">
                <a:ln>
                  <a:noFill/>
                </a:ln>
                <a:solidFill>
                  <a:srgbClr val="0F0F0F"/>
                </a:solidFill>
                <a:effectLst/>
                <a:uLnTx/>
                <a:uFillTx/>
                <a:latin typeface="Arial Nova Light"/>
                <a:ea typeface="+mn-ea"/>
                <a:cs typeface="+mn-cs"/>
              </a:rPr>
              <a:t>The Support Hub coordinates clear and timely support pathways for families (as part of the Community Support Plus </a:t>
            </a:r>
            <a:r>
              <a:rPr lang="en-GB" sz="1600" kern="0" dirty="0">
                <a:solidFill>
                  <a:srgbClr val="0F0F0F"/>
                </a:solidFill>
                <a:latin typeface="Arial Nova Light"/>
              </a:rPr>
              <a:t>o</a:t>
            </a:r>
            <a:r>
              <a:rPr kumimoji="0" lang="en-GB" sz="1600" b="0" i="0" u="none" strike="noStrike" kern="0" cap="none" spc="0" normalizeH="0" baseline="0" noProof="0" dirty="0" err="1">
                <a:ln>
                  <a:noFill/>
                </a:ln>
                <a:solidFill>
                  <a:srgbClr val="0F0F0F"/>
                </a:solidFill>
                <a:effectLst/>
                <a:uLnTx/>
                <a:uFillTx/>
                <a:latin typeface="Arial Nova Light"/>
                <a:ea typeface="+mn-ea"/>
                <a:cs typeface="+mn-cs"/>
              </a:rPr>
              <a:t>ffer</a:t>
            </a:r>
            <a:r>
              <a:rPr kumimoji="0" lang="en-GB" sz="1600" b="0" i="0" u="none" strike="noStrike" kern="0" cap="none" spc="0" normalizeH="0" baseline="0" noProof="0" dirty="0">
                <a:ln>
                  <a:noFill/>
                </a:ln>
                <a:solidFill>
                  <a:srgbClr val="0F0F0F"/>
                </a:solidFill>
                <a:effectLst/>
                <a:uLnTx/>
                <a:uFillTx/>
                <a:latin typeface="Arial Nova Light"/>
                <a:ea typeface="+mn-ea"/>
                <a:cs typeface="+mn-cs"/>
              </a:rPr>
              <a:t>):</a:t>
            </a:r>
          </a:p>
          <a:p>
            <a:pPr marL="0" marR="0" lvl="1" indent="0" algn="ctr" defTabSz="914400" eaLnBrk="1" fontAlgn="auto" latinLnBrk="0" hangingPunct="1">
              <a:lnSpc>
                <a:spcPct val="110000"/>
              </a:lnSpc>
              <a:spcBef>
                <a:spcPts val="0"/>
              </a:spcBef>
              <a:spcAft>
                <a:spcPts val="0"/>
              </a:spcAft>
              <a:buClrTx/>
              <a:buSzTx/>
              <a:buFont typeface="Arial" panose="020B0604020202020204" pitchFamily="34" charset="0"/>
              <a:buNone/>
              <a:tabLst/>
              <a:defRPr/>
            </a:pPr>
            <a:endParaRPr kumimoji="0" lang="en-GB" sz="1600" b="0" i="0" u="none" strike="noStrike" kern="0" cap="none" spc="0" normalizeH="0" baseline="0" noProof="0" dirty="0">
              <a:ln>
                <a:noFill/>
              </a:ln>
              <a:solidFill>
                <a:srgbClr val="0F0F0F"/>
              </a:solidFill>
              <a:effectLst/>
              <a:uLnTx/>
              <a:uFillTx/>
              <a:latin typeface="Arial Nova Light"/>
              <a:ea typeface="+mn-ea"/>
              <a:cs typeface="+mn-cs"/>
            </a:endParaRP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kern="0" dirty="0">
                <a:solidFill>
                  <a:srgbClr val="0F0F0F"/>
                </a:solidFill>
                <a:latin typeface="Arial Nova Light"/>
              </a:rPr>
              <a:t>Telephone</a:t>
            </a:r>
            <a:r>
              <a:rPr kumimoji="0" lang="en-GB" sz="1600" b="0" i="0" u="none" strike="noStrike" kern="0" cap="none" spc="0" normalizeH="0" baseline="0" noProof="0" dirty="0">
                <a:ln>
                  <a:noFill/>
                </a:ln>
                <a:solidFill>
                  <a:srgbClr val="0F0F0F"/>
                </a:solidFill>
                <a:effectLst/>
                <a:uLnTx/>
                <a:uFillTx/>
                <a:latin typeface="Arial Nova Light"/>
                <a:ea typeface="+mn-ea"/>
                <a:cs typeface="+mn-cs"/>
              </a:rPr>
              <a:t> Line for the whole system to use (this is not a threshold discussion line!)</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0F0F0F"/>
                </a:solidFill>
                <a:effectLst/>
                <a:uLnTx/>
                <a:uFillTx/>
                <a:latin typeface="Arial Nova Light"/>
                <a:ea typeface="+mn-ea"/>
                <a:cs typeface="+mn-cs"/>
              </a:rPr>
              <a:t>Workflow from MASH at Tier 2 into The Support Hub</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0F0F0F"/>
                </a:solidFill>
                <a:effectLst/>
                <a:uLnTx/>
                <a:uFillTx/>
                <a:latin typeface="Arial Nova Light"/>
                <a:ea typeface="+mn-ea"/>
                <a:cs typeface="+mn-cs"/>
              </a:rPr>
              <a:t>Linking and joining families with support in the community e.g. Family Hubs, parenting support</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0F0F0F"/>
                </a:solidFill>
                <a:effectLst/>
                <a:uLnTx/>
                <a:uFillTx/>
                <a:latin typeface="Arial Nova Light"/>
                <a:ea typeface="+mn-ea"/>
                <a:cs typeface="+mn-cs"/>
              </a:rPr>
              <a:t>Sign posting, supporting, working/walking alongside families and following up</a:t>
            </a:r>
          </a:p>
          <a:p>
            <a:pPr marL="0" marR="0" lvl="1" indent="0" algn="ctr" defTabSz="914400" eaLnBrk="1" fontAlgn="auto" latinLnBrk="0" hangingPunct="1">
              <a:lnSpc>
                <a:spcPct val="110000"/>
              </a:lnSpc>
              <a:spcBef>
                <a:spcPts val="0"/>
              </a:spcBef>
              <a:spcAft>
                <a:spcPts val="0"/>
              </a:spcAft>
              <a:buClrTx/>
              <a:buSzTx/>
              <a:buFont typeface="Arial" panose="020B0604020202020204" pitchFamily="34" charset="0"/>
              <a:buNone/>
              <a:tabLst/>
              <a:defRPr/>
            </a:pPr>
            <a:endParaRPr kumimoji="0" lang="en-GB" sz="1800" b="0" i="0" u="none" strike="noStrike" kern="0" cap="none" spc="0" normalizeH="0" baseline="0" noProof="0" dirty="0">
              <a:ln>
                <a:noFill/>
              </a:ln>
              <a:solidFill>
                <a:srgbClr val="0F0F0F"/>
              </a:solidFill>
              <a:effectLst/>
              <a:uLnTx/>
              <a:uFillTx/>
              <a:latin typeface="Arial Nova Light"/>
              <a:ea typeface="+mn-ea"/>
              <a:cs typeface="+mn-cs"/>
            </a:endParaRPr>
          </a:p>
        </p:txBody>
      </p:sp>
      <p:sp>
        <p:nvSpPr>
          <p:cNvPr id="13" name="Rectangle: Rounded Corners 12">
            <a:extLst>
              <a:ext uri="{FF2B5EF4-FFF2-40B4-BE49-F238E27FC236}">
                <a16:creationId xmlns:a16="http://schemas.microsoft.com/office/drawing/2014/main" id="{BDA12CD1-4446-667A-C106-975DC27A17E5}"/>
              </a:ext>
            </a:extLst>
          </p:cNvPr>
          <p:cNvSpPr/>
          <p:nvPr/>
        </p:nvSpPr>
        <p:spPr>
          <a:xfrm>
            <a:off x="7956804" y="1016766"/>
            <a:ext cx="4050792" cy="5830093"/>
          </a:xfrm>
          <a:prstGeom prst="roundRect">
            <a:avLst/>
          </a:prstGeom>
          <a:solidFill>
            <a:srgbClr val="0A242A">
              <a:lumMod val="50000"/>
              <a:lumOff val="50000"/>
            </a:srgbClr>
          </a:solidFill>
          <a:ln w="19050" cap="flat" cmpd="sng" algn="ctr">
            <a:solidFill>
              <a:srgbClr val="E45730">
                <a:shade val="15000"/>
              </a:srgbClr>
            </a:solidFill>
            <a:prstDash val="solid"/>
            <a:miter lim="800000"/>
          </a:ln>
          <a:effectLst/>
        </p:spPr>
        <p:txBody>
          <a:bodyPr rtlCol="0" anchor="ctr"/>
          <a:lstStyle/>
          <a:p>
            <a:pPr marL="0" marR="0" lvl="0" indent="0" algn="ctr" defTabSz="914400" eaLnBrk="1" fontAlgn="auto" latinLnBrk="0" hangingPunct="1">
              <a:lnSpc>
                <a:spcPct val="110000"/>
              </a:lnSpc>
              <a:spcBef>
                <a:spcPts val="2500"/>
              </a:spcBef>
              <a:spcAft>
                <a:spcPts val="0"/>
              </a:spcAft>
              <a:buClrTx/>
              <a:buSzTx/>
              <a:buFontTx/>
              <a:buNone/>
              <a:tabLst/>
              <a:defRPr/>
            </a:pPr>
            <a:endParaRPr kumimoji="0" lang="en-GB" sz="1800" b="1" i="0" u="none" strike="noStrike" kern="0" cap="none" spc="0" normalizeH="0" baseline="0" noProof="0" dirty="0">
              <a:ln>
                <a:noFill/>
              </a:ln>
              <a:solidFill>
                <a:srgbClr val="0F0F0F"/>
              </a:solidFill>
              <a:effectLst/>
              <a:uLnTx/>
              <a:uFillTx/>
              <a:latin typeface="Arial Nova Light"/>
              <a:ea typeface="+mn-ea"/>
              <a:cs typeface="+mn-cs"/>
            </a:endParaRPr>
          </a:p>
          <a:p>
            <a:pPr marL="0" marR="0" lvl="0" indent="0" algn="ctr" defTabSz="914400" eaLnBrk="1" fontAlgn="auto" latinLnBrk="0" hangingPunct="1">
              <a:lnSpc>
                <a:spcPct val="110000"/>
              </a:lnSpc>
              <a:spcBef>
                <a:spcPts val="2500"/>
              </a:spcBef>
              <a:spcAft>
                <a:spcPts val="0"/>
              </a:spcAft>
              <a:buClrTx/>
              <a:buSzTx/>
              <a:buFontTx/>
              <a:buNone/>
              <a:tabLst/>
              <a:defRPr/>
            </a:pPr>
            <a:endParaRPr kumimoji="0" lang="en-GB" sz="1800" b="1" i="0" u="none" strike="noStrike" kern="0" cap="none" spc="0" normalizeH="0" baseline="0" noProof="0" dirty="0">
              <a:ln>
                <a:noFill/>
              </a:ln>
              <a:solidFill>
                <a:srgbClr val="0F0F0F"/>
              </a:solidFill>
              <a:effectLst/>
              <a:uLnTx/>
              <a:uFillTx/>
              <a:latin typeface="Arial Nova Light"/>
              <a:ea typeface="+mn-ea"/>
              <a:cs typeface="+mn-cs"/>
            </a:endParaRPr>
          </a:p>
          <a:p>
            <a:pPr marL="0" marR="0" lvl="0" indent="0" algn="ctr" defTabSz="914400" eaLnBrk="1" fontAlgn="auto" latinLnBrk="0" hangingPunct="1">
              <a:lnSpc>
                <a:spcPct val="110000"/>
              </a:lnSpc>
              <a:spcBef>
                <a:spcPts val="2500"/>
              </a:spcBef>
              <a:spcAft>
                <a:spcPts val="0"/>
              </a:spcAft>
              <a:buClrTx/>
              <a:buSzTx/>
              <a:buFontTx/>
              <a:buNone/>
              <a:tabLst/>
              <a:defRPr/>
            </a:pPr>
            <a:r>
              <a:rPr kumimoji="0" lang="en-GB" sz="1800" b="1" i="0" u="none" strike="noStrike" kern="0" cap="none" spc="0" normalizeH="0" baseline="0" noProof="0" dirty="0">
                <a:ln>
                  <a:noFill/>
                </a:ln>
                <a:solidFill>
                  <a:srgbClr val="0F0F0F"/>
                </a:solidFill>
                <a:effectLst/>
                <a:uLnTx/>
                <a:uFillTx/>
                <a:latin typeface="Arial Nova Light"/>
                <a:ea typeface="+mn-ea"/>
                <a:cs typeface="+mn-cs"/>
              </a:rPr>
              <a:t>Function 3                        Workforce Development     </a:t>
            </a:r>
          </a:p>
          <a:p>
            <a:pPr marL="0" marR="0" lvl="0" indent="0" defTabSz="914400" eaLnBrk="1" fontAlgn="auto" latinLnBrk="0" hangingPunct="1">
              <a:lnSpc>
                <a:spcPct val="110000"/>
              </a:lnSpc>
              <a:spcBef>
                <a:spcPts val="2500"/>
              </a:spcBef>
              <a:spcAft>
                <a:spcPts val="0"/>
              </a:spcAft>
              <a:buClrTx/>
              <a:buSzTx/>
              <a:buFontTx/>
              <a:buNone/>
              <a:tabLst/>
              <a:defRPr/>
            </a:pPr>
            <a:r>
              <a:rPr kumimoji="0" lang="en-GB" sz="1800" b="1" i="0" u="none" strike="noStrike" kern="0" cap="none" spc="0" normalizeH="0" baseline="0" noProof="0" dirty="0">
                <a:ln>
                  <a:noFill/>
                </a:ln>
                <a:solidFill>
                  <a:srgbClr val="0F0F0F"/>
                </a:solidFill>
                <a:effectLst/>
                <a:uLnTx/>
                <a:uFillTx/>
                <a:latin typeface="Arial Nova Light"/>
                <a:ea typeface="+mn-ea"/>
                <a:cs typeface="+mn-cs"/>
              </a:rPr>
              <a:t>       </a:t>
            </a:r>
            <a:r>
              <a:rPr kumimoji="0" lang="en-GB" sz="1600" b="0" i="0" u="none" strike="noStrike" kern="0" cap="none" spc="0" normalizeH="0" baseline="0" noProof="0" dirty="0">
                <a:ln>
                  <a:noFill/>
                </a:ln>
                <a:solidFill>
                  <a:srgbClr val="0F0F0F"/>
                </a:solidFill>
                <a:effectLst/>
                <a:uLnTx/>
                <a:uFillTx/>
                <a:latin typeface="Arial Nova Light"/>
                <a:ea typeface="+mn-ea"/>
                <a:cs typeface="+mn-cs"/>
              </a:rPr>
              <a:t>The Support Hub focuses on safeguarding leadership, safeguarding training, coaching, and safeguarding supervision to build a skilled workforce:   </a:t>
            </a:r>
          </a:p>
          <a:p>
            <a:pPr marL="0" marR="0" lvl="0" indent="0" defTabSz="914400" eaLnBrk="1" fontAlgn="auto" latinLnBrk="0" hangingPunct="1">
              <a:lnSpc>
                <a:spcPct val="110000"/>
              </a:lnSpc>
              <a:spcBef>
                <a:spcPts val="2500"/>
              </a:spcBef>
              <a:spcAft>
                <a:spcPts val="0"/>
              </a:spcAft>
              <a:buClrTx/>
              <a:buSzTx/>
              <a:buFontTx/>
              <a:buNone/>
              <a:tabLst/>
              <a:defRPr/>
            </a:pPr>
            <a:r>
              <a:rPr kumimoji="0" lang="en-GB" sz="1600" b="0" i="0" u="none" strike="noStrike" kern="0" cap="none" spc="0" normalizeH="0" baseline="0" noProof="0" dirty="0">
                <a:ln>
                  <a:noFill/>
                </a:ln>
                <a:solidFill>
                  <a:srgbClr val="0F0F0F"/>
                </a:solidFill>
                <a:effectLst/>
                <a:uLnTx/>
                <a:uFillTx/>
                <a:latin typeface="Arial Nova Light"/>
                <a:ea typeface="+mn-ea"/>
                <a:cs typeface="+mn-cs"/>
              </a:rPr>
              <a:t>                                   </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0F0F0F"/>
                </a:solidFill>
                <a:effectLst/>
                <a:uLnTx/>
                <a:uFillTx/>
                <a:latin typeface="Arial Nova Light"/>
                <a:ea typeface="+mn-ea"/>
                <a:cs typeface="+mn-cs"/>
              </a:rPr>
              <a:t>PSCP Training</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0F0F0F"/>
                </a:solidFill>
                <a:effectLst/>
                <a:uLnTx/>
                <a:uFillTx/>
                <a:latin typeface="Arial Nova Light"/>
                <a:ea typeface="+mn-ea"/>
                <a:cs typeface="+mn-cs"/>
              </a:rPr>
              <a:t>Safeguarding Supervision for education settings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0F0F0F"/>
                </a:solidFill>
                <a:effectLst/>
                <a:uLnTx/>
                <a:uFillTx/>
                <a:latin typeface="Arial Nova Light"/>
                <a:ea typeface="+mn-ea"/>
                <a:cs typeface="+mn-cs"/>
              </a:rPr>
              <a:t>Safeguarding and Relational Practice Leadership Development, Supervision, coaching</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0F0F0F"/>
                </a:solidFill>
                <a:effectLst/>
                <a:uLnTx/>
                <a:uFillTx/>
                <a:latin typeface="Arial Nova Light"/>
                <a:ea typeface="+mn-ea"/>
                <a:cs typeface="+mn-cs"/>
              </a:rPr>
              <a:t>Relational and Restorative Practice in Schools</a:t>
            </a:r>
          </a:p>
          <a:p>
            <a:pPr marL="0" marR="0" lvl="0" indent="0" defTabSz="914400" eaLnBrk="1" fontAlgn="auto" latinLnBrk="0" hangingPunct="1">
              <a:lnSpc>
                <a:spcPct val="100000"/>
              </a:lnSpc>
              <a:spcBef>
                <a:spcPts val="0"/>
              </a:spcBef>
              <a:spcAft>
                <a:spcPts val="0"/>
              </a:spcAft>
              <a:buClrTx/>
              <a:buSzTx/>
              <a:buFontTx/>
              <a:buChar char="-"/>
              <a:tabLst/>
              <a:defRPr/>
            </a:pPr>
            <a:endParaRPr kumimoji="0" lang="en-GB" sz="1600" b="0" i="0" u="none" strike="noStrike" kern="0" cap="none" spc="0" normalizeH="0" baseline="0" noProof="0" dirty="0">
              <a:ln>
                <a:noFill/>
              </a:ln>
              <a:solidFill>
                <a:prstClr val="white"/>
              </a:solidFill>
              <a:effectLst/>
              <a:uLnTx/>
              <a:uFillTx/>
              <a:latin typeface="Arial Nova Light"/>
              <a:ea typeface="+mn-ea"/>
              <a:cs typeface="+mn-cs"/>
            </a:endParaRPr>
          </a:p>
          <a:p>
            <a:pPr marL="0" marR="0" lvl="0" indent="0" algn="ctr" defTabSz="914400" eaLnBrk="1" fontAlgn="auto" latinLnBrk="0" hangingPunct="1">
              <a:lnSpc>
                <a:spcPct val="110000"/>
              </a:lnSpc>
              <a:spcBef>
                <a:spcPts val="2500"/>
              </a:spcBef>
              <a:spcAft>
                <a:spcPts val="0"/>
              </a:spcAft>
              <a:buClrTx/>
              <a:buSzTx/>
              <a:buFontTx/>
              <a:buNone/>
              <a:tabLst/>
              <a:defRPr/>
            </a:pPr>
            <a:endParaRPr kumimoji="0" lang="en-GB" sz="1600" b="0" i="0" u="none" strike="noStrike" kern="0" cap="none" spc="0" normalizeH="0" baseline="0" noProof="0" dirty="0">
              <a:ln>
                <a:noFill/>
              </a:ln>
              <a:solidFill>
                <a:srgbClr val="0F0F0F"/>
              </a:solidFill>
              <a:effectLst/>
              <a:uLnTx/>
              <a:uFillTx/>
              <a:latin typeface="Arial Nova Light"/>
              <a:ea typeface="+mn-ea"/>
              <a:cs typeface="+mn-cs"/>
            </a:endParaRPr>
          </a:p>
          <a:p>
            <a:pPr marL="0" marR="0" lvl="0" indent="0" algn="ctr" defTabSz="914400" eaLnBrk="1" fontAlgn="auto" latinLnBrk="0" hangingPunct="1">
              <a:lnSpc>
                <a:spcPct val="110000"/>
              </a:lnSpc>
              <a:spcBef>
                <a:spcPts val="2500"/>
              </a:spcBef>
              <a:spcAft>
                <a:spcPts val="0"/>
              </a:spcAft>
              <a:buClrTx/>
              <a:buSzTx/>
              <a:buFontTx/>
              <a:buNone/>
              <a:tabLst/>
              <a:defRPr/>
            </a:pPr>
            <a:endParaRPr kumimoji="0" lang="en-GB" sz="1600" b="0" i="0" u="none" strike="noStrike" kern="0" cap="none" spc="0" normalizeH="0" baseline="0" noProof="0" dirty="0">
              <a:ln>
                <a:noFill/>
              </a:ln>
              <a:solidFill>
                <a:srgbClr val="0F0F0F"/>
              </a:solidFill>
              <a:effectLst/>
              <a:uLnTx/>
              <a:uFillTx/>
              <a:latin typeface="Arial Nova Light"/>
              <a:ea typeface="+mn-ea"/>
              <a:cs typeface="+mn-cs"/>
            </a:endParaRPr>
          </a:p>
        </p:txBody>
      </p:sp>
      <p:sp>
        <p:nvSpPr>
          <p:cNvPr id="15" name="TextBox 14">
            <a:extLst>
              <a:ext uri="{FF2B5EF4-FFF2-40B4-BE49-F238E27FC236}">
                <a16:creationId xmlns:a16="http://schemas.microsoft.com/office/drawing/2014/main" id="{D1CA2FCF-DD20-66FC-FB82-1B9826A20886}"/>
              </a:ext>
            </a:extLst>
          </p:cNvPr>
          <p:cNvSpPr txBox="1"/>
          <p:nvPr/>
        </p:nvSpPr>
        <p:spPr>
          <a:xfrm>
            <a:off x="2423160" y="154185"/>
            <a:ext cx="7104888" cy="584775"/>
          </a:xfrm>
          <a:prstGeom prst="rect">
            <a:avLst/>
          </a:prstGeom>
          <a:noFill/>
        </p:spPr>
        <p:txBody>
          <a:bodyPr wrap="square">
            <a:spAutoFit/>
          </a:bodyPr>
          <a:lstStyle/>
          <a:p>
            <a:r>
              <a:rPr lang="en-US" sz="3200" b="1" dirty="0">
                <a:solidFill>
                  <a:schemeClr val="tx2">
                    <a:lumMod val="75000"/>
                    <a:lumOff val="25000"/>
                  </a:schemeClr>
                </a:solidFill>
              </a:rPr>
              <a:t>Three Functions of the support Hub</a:t>
            </a:r>
            <a:endParaRPr lang="en-GB" b="1" dirty="0">
              <a:solidFill>
                <a:schemeClr val="tx2">
                  <a:lumMod val="75000"/>
                  <a:lumOff val="25000"/>
                </a:schemeClr>
              </a:solidFill>
            </a:endParaRPr>
          </a:p>
        </p:txBody>
      </p:sp>
    </p:spTree>
    <p:extLst>
      <p:ext uri="{BB962C8B-B14F-4D97-AF65-F5344CB8AC3E}">
        <p14:creationId xmlns:p14="http://schemas.microsoft.com/office/powerpoint/2010/main" val="39582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0DEC0F4-2665-4B44-C742-BF61820185C9}"/>
              </a:ext>
            </a:extLst>
          </p:cNvPr>
          <p:cNvSpPr txBox="1">
            <a:spLocks/>
          </p:cNvSpPr>
          <p:nvPr/>
        </p:nvSpPr>
        <p:spPr>
          <a:xfrm>
            <a:off x="1723643" y="195164"/>
            <a:ext cx="7990147" cy="84724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5750" indent="-285750" algn="ctr"/>
            <a:r>
              <a:rPr lang="en-GB" sz="1400" b="1" dirty="0"/>
              <a:t>Family Help</a:t>
            </a:r>
            <a:r>
              <a:rPr lang="en-GB" sz="1400" dirty="0"/>
              <a:t>-Targeted Help (Tier 3) Child in Need, Child Protection (Tier 4)</a:t>
            </a:r>
            <a:br>
              <a:rPr lang="en-GB" sz="1400" dirty="0"/>
            </a:br>
            <a:r>
              <a:rPr lang="en-GB" sz="1400" b="1" dirty="0"/>
              <a:t>Community Support Plus- </a:t>
            </a:r>
            <a:r>
              <a:rPr lang="en-GB" sz="1400" dirty="0"/>
              <a:t>Help with a Family Support Plan (Tier 2)</a:t>
            </a:r>
            <a:br>
              <a:rPr lang="en-GB" sz="1400" dirty="0"/>
            </a:br>
            <a:r>
              <a:rPr lang="en-GB" sz="1400" b="1" dirty="0"/>
              <a:t>Community Support</a:t>
            </a:r>
            <a:r>
              <a:rPr lang="en-GB" sz="1400" dirty="0"/>
              <a:t> (Tier 1) Support available to everyone</a:t>
            </a:r>
            <a:br>
              <a:rPr lang="en-GB" sz="1400" dirty="0"/>
            </a:br>
            <a:endParaRPr lang="en-GB" sz="1400" dirty="0">
              <a:solidFill>
                <a:schemeClr val="tx2">
                  <a:lumMod val="90000"/>
                  <a:lumOff val="10000"/>
                </a:schemeClr>
              </a:solidFill>
            </a:endParaRPr>
          </a:p>
        </p:txBody>
      </p:sp>
      <p:grpSp>
        <p:nvGrpSpPr>
          <p:cNvPr id="5" name="Group 4">
            <a:extLst>
              <a:ext uri="{FF2B5EF4-FFF2-40B4-BE49-F238E27FC236}">
                <a16:creationId xmlns:a16="http://schemas.microsoft.com/office/drawing/2014/main" id="{39FC72FE-985A-2F27-4D6B-E8C051AD6FA7}"/>
              </a:ext>
            </a:extLst>
          </p:cNvPr>
          <p:cNvGrpSpPr/>
          <p:nvPr/>
        </p:nvGrpSpPr>
        <p:grpSpPr>
          <a:xfrm>
            <a:off x="1673019" y="1047144"/>
            <a:ext cx="2810518" cy="4416347"/>
            <a:chOff x="122463" y="-92916"/>
            <a:chExt cx="2790807" cy="4441825"/>
          </a:xfrm>
        </p:grpSpPr>
        <p:sp>
          <p:nvSpPr>
            <p:cNvPr id="6" name="Rectangle: Rounded Corners 5">
              <a:extLst>
                <a:ext uri="{FF2B5EF4-FFF2-40B4-BE49-F238E27FC236}">
                  <a16:creationId xmlns:a16="http://schemas.microsoft.com/office/drawing/2014/main" id="{47C0FBFE-FA5A-58FE-16C5-E13111F2CAF3}"/>
                </a:ext>
              </a:extLst>
            </p:cNvPr>
            <p:cNvSpPr/>
            <p:nvPr/>
          </p:nvSpPr>
          <p:spPr>
            <a:xfrm>
              <a:off x="122463" y="-92915"/>
              <a:ext cx="2790807" cy="4441824"/>
            </a:xfrm>
            <a:prstGeom prst="roundRect">
              <a:avLst>
                <a:gd name="adj" fmla="val 5000"/>
              </a:avLst>
            </a:prstGeom>
            <a:solidFill>
              <a:schemeClr val="tx2">
                <a:lumMod val="10000"/>
                <a:lumOff val="90000"/>
              </a:schemeClr>
            </a:solidFill>
            <a:ln>
              <a:solidFill>
                <a:schemeClr val="tx2">
                  <a:lumMod val="90000"/>
                  <a:lumOff val="10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7" name="Rectangle: Rounded Corners 4">
              <a:extLst>
                <a:ext uri="{FF2B5EF4-FFF2-40B4-BE49-F238E27FC236}">
                  <a16:creationId xmlns:a16="http://schemas.microsoft.com/office/drawing/2014/main" id="{74A73890-5E03-5458-C0E1-82190B2C0530}"/>
                </a:ext>
              </a:extLst>
            </p:cNvPr>
            <p:cNvSpPr txBox="1"/>
            <p:nvPr/>
          </p:nvSpPr>
          <p:spPr>
            <a:xfrm rot="16200000">
              <a:off x="-1419603" y="1449151"/>
              <a:ext cx="3642295" cy="55816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82296" rIns="106680" bIns="0" numCol="1" spcCol="1270" anchor="t" anchorCtr="0">
              <a:noAutofit/>
            </a:bodyPr>
            <a:lstStyle/>
            <a:p>
              <a:pPr marL="0" lvl="0" indent="0" algn="r" defTabSz="1066800">
                <a:lnSpc>
                  <a:spcPct val="90000"/>
                </a:lnSpc>
                <a:spcBef>
                  <a:spcPct val="0"/>
                </a:spcBef>
                <a:spcAft>
                  <a:spcPct val="35000"/>
                </a:spcAft>
                <a:buNone/>
              </a:pPr>
              <a:r>
                <a:rPr lang="en-GB" sz="2400" kern="1200" dirty="0">
                  <a:solidFill>
                    <a:schemeClr val="tx2">
                      <a:lumMod val="90000"/>
                      <a:lumOff val="10000"/>
                    </a:schemeClr>
                  </a:solidFill>
                </a:rPr>
                <a:t>Support for All</a:t>
              </a:r>
            </a:p>
          </p:txBody>
        </p:sp>
      </p:grpSp>
      <p:grpSp>
        <p:nvGrpSpPr>
          <p:cNvPr id="8" name="Group 7">
            <a:extLst>
              <a:ext uri="{FF2B5EF4-FFF2-40B4-BE49-F238E27FC236}">
                <a16:creationId xmlns:a16="http://schemas.microsoft.com/office/drawing/2014/main" id="{0F25F85F-D6DC-D379-E7D6-1DF4B938AC9D}"/>
              </a:ext>
            </a:extLst>
          </p:cNvPr>
          <p:cNvGrpSpPr/>
          <p:nvPr/>
        </p:nvGrpSpPr>
        <p:grpSpPr>
          <a:xfrm>
            <a:off x="4407110" y="1042410"/>
            <a:ext cx="2790807" cy="4447390"/>
            <a:chOff x="2900769" y="-92916"/>
            <a:chExt cx="3734664" cy="4482998"/>
          </a:xfrm>
        </p:grpSpPr>
        <p:sp>
          <p:nvSpPr>
            <p:cNvPr id="9" name="Rectangle: Rounded Corners 8">
              <a:extLst>
                <a:ext uri="{FF2B5EF4-FFF2-40B4-BE49-F238E27FC236}">
                  <a16:creationId xmlns:a16="http://schemas.microsoft.com/office/drawing/2014/main" id="{B7B204F0-015F-BE22-2DF7-0F29A4E41962}"/>
                </a:ext>
              </a:extLst>
            </p:cNvPr>
            <p:cNvSpPr/>
            <p:nvPr/>
          </p:nvSpPr>
          <p:spPr>
            <a:xfrm>
              <a:off x="2900769" y="-92915"/>
              <a:ext cx="3734664" cy="4482997"/>
            </a:xfrm>
            <a:prstGeom prst="roundRect">
              <a:avLst>
                <a:gd name="adj" fmla="val 5000"/>
              </a:avLst>
            </a:prstGeom>
            <a:solidFill>
              <a:schemeClr val="tx2">
                <a:lumMod val="25000"/>
                <a:lumOff val="75000"/>
              </a:schemeClr>
            </a:solidFill>
            <a:ln>
              <a:solidFill>
                <a:schemeClr val="tx2">
                  <a:lumMod val="90000"/>
                  <a:lumOff val="10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10" name="Rectangle: Rounded Corners 4">
              <a:extLst>
                <a:ext uri="{FF2B5EF4-FFF2-40B4-BE49-F238E27FC236}">
                  <a16:creationId xmlns:a16="http://schemas.microsoft.com/office/drawing/2014/main" id="{720C8E54-F0C7-7CE7-B96D-4A95D61814CC}"/>
                </a:ext>
              </a:extLst>
            </p:cNvPr>
            <p:cNvSpPr txBox="1"/>
            <p:nvPr/>
          </p:nvSpPr>
          <p:spPr>
            <a:xfrm rot="16200000">
              <a:off x="1436206" y="1371647"/>
              <a:ext cx="3676058" cy="7469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82296" rIns="106680" bIns="0" numCol="1" spcCol="1270" anchor="t" anchorCtr="0">
              <a:noAutofit/>
            </a:bodyPr>
            <a:lstStyle/>
            <a:p>
              <a:pPr marL="0" lvl="0" indent="0" algn="r" defTabSz="1066800">
                <a:lnSpc>
                  <a:spcPct val="90000"/>
                </a:lnSpc>
                <a:spcBef>
                  <a:spcPct val="0"/>
                </a:spcBef>
                <a:spcAft>
                  <a:spcPct val="35000"/>
                </a:spcAft>
                <a:buNone/>
              </a:pPr>
              <a:r>
                <a:rPr lang="en-GB" sz="2400" kern="1200" dirty="0">
                  <a:solidFill>
                    <a:schemeClr val="tx2">
                      <a:lumMod val="90000"/>
                      <a:lumOff val="10000"/>
                    </a:schemeClr>
                  </a:solidFill>
                </a:rPr>
                <a:t>Community Based </a:t>
              </a:r>
            </a:p>
          </p:txBody>
        </p:sp>
      </p:grpSp>
      <p:grpSp>
        <p:nvGrpSpPr>
          <p:cNvPr id="12" name="Group 11">
            <a:extLst>
              <a:ext uri="{FF2B5EF4-FFF2-40B4-BE49-F238E27FC236}">
                <a16:creationId xmlns:a16="http://schemas.microsoft.com/office/drawing/2014/main" id="{17D1720F-06BD-DCA1-AEE1-B75CA01599C4}"/>
              </a:ext>
            </a:extLst>
          </p:cNvPr>
          <p:cNvGrpSpPr/>
          <p:nvPr/>
        </p:nvGrpSpPr>
        <p:grpSpPr>
          <a:xfrm>
            <a:off x="7167004" y="1042410"/>
            <a:ext cx="2847032" cy="4447389"/>
            <a:chOff x="6571141" y="-92916"/>
            <a:chExt cx="4426483" cy="4447391"/>
          </a:xfrm>
        </p:grpSpPr>
        <p:sp>
          <p:nvSpPr>
            <p:cNvPr id="13" name="Rectangle: Rounded Corners 12">
              <a:extLst>
                <a:ext uri="{FF2B5EF4-FFF2-40B4-BE49-F238E27FC236}">
                  <a16:creationId xmlns:a16="http://schemas.microsoft.com/office/drawing/2014/main" id="{E3CE0628-48F5-4D13-A157-DE889358BDB7}"/>
                </a:ext>
              </a:extLst>
            </p:cNvPr>
            <p:cNvSpPr/>
            <p:nvPr/>
          </p:nvSpPr>
          <p:spPr>
            <a:xfrm>
              <a:off x="6571141" y="-92915"/>
              <a:ext cx="4426483" cy="4447390"/>
            </a:xfrm>
            <a:prstGeom prst="roundRect">
              <a:avLst>
                <a:gd name="adj" fmla="val 5000"/>
              </a:avLst>
            </a:prstGeom>
            <a:solidFill>
              <a:schemeClr val="tx2">
                <a:lumMod val="50000"/>
                <a:lumOff val="50000"/>
              </a:schemeClr>
            </a:solidFill>
            <a:ln>
              <a:solidFill>
                <a:schemeClr val="tx2">
                  <a:lumMod val="90000"/>
                  <a:lumOff val="1000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14" name="Rectangle: Rounded Corners 4">
              <a:extLst>
                <a:ext uri="{FF2B5EF4-FFF2-40B4-BE49-F238E27FC236}">
                  <a16:creationId xmlns:a16="http://schemas.microsoft.com/office/drawing/2014/main" id="{2CAA84FC-78D2-B0A0-8AD6-56B7CCE54D1F}"/>
                </a:ext>
              </a:extLst>
            </p:cNvPr>
            <p:cNvSpPr txBox="1"/>
            <p:nvPr/>
          </p:nvSpPr>
          <p:spPr>
            <a:xfrm rot="16200000">
              <a:off x="4882523" y="1595705"/>
              <a:ext cx="4262538" cy="8852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82296" rIns="106680" bIns="0" numCol="1" spcCol="1270" anchor="t" anchorCtr="0">
              <a:noAutofit/>
            </a:bodyPr>
            <a:lstStyle/>
            <a:p>
              <a:pPr marL="0" lvl="0" indent="0" algn="r" defTabSz="1066800">
                <a:lnSpc>
                  <a:spcPct val="90000"/>
                </a:lnSpc>
                <a:spcBef>
                  <a:spcPct val="0"/>
                </a:spcBef>
                <a:spcAft>
                  <a:spcPct val="35000"/>
                </a:spcAft>
                <a:buNone/>
              </a:pPr>
              <a:r>
                <a:rPr lang="en-GB" sz="2400" kern="1200" dirty="0">
                  <a:solidFill>
                    <a:schemeClr val="tx2">
                      <a:lumMod val="90000"/>
                      <a:lumOff val="10000"/>
                    </a:schemeClr>
                  </a:solidFill>
                </a:rPr>
                <a:t>Targeted &amp; Specialist  Help</a:t>
              </a:r>
            </a:p>
          </p:txBody>
        </p:sp>
      </p:grpSp>
      <p:sp>
        <p:nvSpPr>
          <p:cNvPr id="15" name="TextBox 14">
            <a:extLst>
              <a:ext uri="{FF2B5EF4-FFF2-40B4-BE49-F238E27FC236}">
                <a16:creationId xmlns:a16="http://schemas.microsoft.com/office/drawing/2014/main" id="{F65CD277-58A6-AA89-A0E8-2229130D4024}"/>
              </a:ext>
            </a:extLst>
          </p:cNvPr>
          <p:cNvSpPr txBox="1"/>
          <p:nvPr/>
        </p:nvSpPr>
        <p:spPr>
          <a:xfrm>
            <a:off x="2331720" y="1243584"/>
            <a:ext cx="1664208" cy="707886"/>
          </a:xfrm>
          <a:prstGeom prst="rect">
            <a:avLst/>
          </a:prstGeom>
          <a:noFill/>
        </p:spPr>
        <p:txBody>
          <a:bodyPr wrap="square" rtlCol="0">
            <a:spAutoFit/>
          </a:bodyPr>
          <a:lstStyle/>
          <a:p>
            <a:r>
              <a:rPr lang="en-GB" sz="2000" b="1" dirty="0">
                <a:solidFill>
                  <a:schemeClr val="tx2">
                    <a:lumMod val="90000"/>
                    <a:lumOff val="10000"/>
                  </a:schemeClr>
                </a:solidFill>
              </a:rPr>
              <a:t>Community Support</a:t>
            </a:r>
          </a:p>
        </p:txBody>
      </p:sp>
      <p:sp>
        <p:nvSpPr>
          <p:cNvPr id="17" name="TextBox 16">
            <a:extLst>
              <a:ext uri="{FF2B5EF4-FFF2-40B4-BE49-F238E27FC236}">
                <a16:creationId xmlns:a16="http://schemas.microsoft.com/office/drawing/2014/main" id="{DDCA7996-76FC-1F31-271D-09E3AA184F95}"/>
              </a:ext>
            </a:extLst>
          </p:cNvPr>
          <p:cNvSpPr txBox="1"/>
          <p:nvPr/>
        </p:nvSpPr>
        <p:spPr>
          <a:xfrm>
            <a:off x="5137666" y="1198514"/>
            <a:ext cx="1664208" cy="1015663"/>
          </a:xfrm>
          <a:prstGeom prst="rect">
            <a:avLst/>
          </a:prstGeom>
          <a:noFill/>
        </p:spPr>
        <p:txBody>
          <a:bodyPr wrap="square" rtlCol="0">
            <a:spAutoFit/>
          </a:bodyPr>
          <a:lstStyle/>
          <a:p>
            <a:r>
              <a:rPr lang="en-GB" sz="2000" b="1" dirty="0">
                <a:solidFill>
                  <a:schemeClr val="tx2">
                    <a:lumMod val="90000"/>
                    <a:lumOff val="10000"/>
                  </a:schemeClr>
                </a:solidFill>
              </a:rPr>
              <a:t>Community Support Plus</a:t>
            </a:r>
          </a:p>
        </p:txBody>
      </p:sp>
      <p:sp>
        <p:nvSpPr>
          <p:cNvPr id="19" name="TextBox 18">
            <a:extLst>
              <a:ext uri="{FF2B5EF4-FFF2-40B4-BE49-F238E27FC236}">
                <a16:creationId xmlns:a16="http://schemas.microsoft.com/office/drawing/2014/main" id="{33AC70B7-DAC6-5FB1-E83C-B17284A49661}"/>
              </a:ext>
            </a:extLst>
          </p:cNvPr>
          <p:cNvSpPr txBox="1"/>
          <p:nvPr/>
        </p:nvSpPr>
        <p:spPr>
          <a:xfrm>
            <a:off x="7928475" y="1243584"/>
            <a:ext cx="1664208" cy="400110"/>
          </a:xfrm>
          <a:prstGeom prst="rect">
            <a:avLst/>
          </a:prstGeom>
          <a:noFill/>
        </p:spPr>
        <p:txBody>
          <a:bodyPr wrap="square" rtlCol="0">
            <a:spAutoFit/>
          </a:bodyPr>
          <a:lstStyle/>
          <a:p>
            <a:r>
              <a:rPr lang="en-GB" sz="2000" b="1" dirty="0">
                <a:solidFill>
                  <a:schemeClr val="tx2">
                    <a:lumMod val="90000"/>
                    <a:lumOff val="10000"/>
                  </a:schemeClr>
                </a:solidFill>
              </a:rPr>
              <a:t>Family Help</a:t>
            </a:r>
          </a:p>
        </p:txBody>
      </p:sp>
      <p:sp>
        <p:nvSpPr>
          <p:cNvPr id="20" name="Arrow: Left-Right 19">
            <a:extLst>
              <a:ext uri="{FF2B5EF4-FFF2-40B4-BE49-F238E27FC236}">
                <a16:creationId xmlns:a16="http://schemas.microsoft.com/office/drawing/2014/main" id="{2183BD93-8533-E06E-268E-F12941616ED9}"/>
              </a:ext>
            </a:extLst>
          </p:cNvPr>
          <p:cNvSpPr/>
          <p:nvPr/>
        </p:nvSpPr>
        <p:spPr>
          <a:xfrm rot="10800000">
            <a:off x="4019141" y="4761448"/>
            <a:ext cx="703062" cy="323137"/>
          </a:xfrm>
          <a:prstGeom prst="leftRightArrow">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1" name="Arrow: Left-Right 20">
            <a:extLst>
              <a:ext uri="{FF2B5EF4-FFF2-40B4-BE49-F238E27FC236}">
                <a16:creationId xmlns:a16="http://schemas.microsoft.com/office/drawing/2014/main" id="{6377B9B4-B29B-EEB9-EC58-44F697D90F65}"/>
              </a:ext>
            </a:extLst>
          </p:cNvPr>
          <p:cNvSpPr/>
          <p:nvPr/>
        </p:nvSpPr>
        <p:spPr>
          <a:xfrm rot="10800000">
            <a:off x="6864936" y="4760501"/>
            <a:ext cx="610783" cy="323137"/>
          </a:xfrm>
          <a:prstGeom prst="leftRightArrow">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dirty="0"/>
          </a:p>
        </p:txBody>
      </p:sp>
      <p:sp>
        <p:nvSpPr>
          <p:cNvPr id="23" name="TextBox 22">
            <a:extLst>
              <a:ext uri="{FF2B5EF4-FFF2-40B4-BE49-F238E27FC236}">
                <a16:creationId xmlns:a16="http://schemas.microsoft.com/office/drawing/2014/main" id="{AB59E999-B62B-6984-1344-7351470018E0}"/>
              </a:ext>
            </a:extLst>
          </p:cNvPr>
          <p:cNvSpPr txBox="1"/>
          <p:nvPr/>
        </p:nvSpPr>
        <p:spPr>
          <a:xfrm>
            <a:off x="5996518" y="4401607"/>
            <a:ext cx="1140739" cy="1015663"/>
          </a:xfrm>
          <a:prstGeom prst="rect">
            <a:avLst/>
          </a:prstGeom>
          <a:noFill/>
          <a:ln w="76200">
            <a:solidFill>
              <a:schemeClr val="tx2">
                <a:lumMod val="90000"/>
                <a:lumOff val="10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ptos" panose="02110004020202020204"/>
                <a:ea typeface="+mn-ea"/>
                <a:cs typeface="+mn-cs"/>
              </a:rPr>
              <a:t>FSP co-ordination required for multi-agency support</a:t>
            </a:r>
          </a:p>
        </p:txBody>
      </p:sp>
      <p:sp>
        <p:nvSpPr>
          <p:cNvPr id="25" name="TextBox 24">
            <a:extLst>
              <a:ext uri="{FF2B5EF4-FFF2-40B4-BE49-F238E27FC236}">
                <a16:creationId xmlns:a16="http://schemas.microsoft.com/office/drawing/2014/main" id="{7C8536D0-5EEC-9AB8-EEDF-5E2C7F405A3A}"/>
              </a:ext>
            </a:extLst>
          </p:cNvPr>
          <p:cNvSpPr txBox="1"/>
          <p:nvPr/>
        </p:nvSpPr>
        <p:spPr>
          <a:xfrm>
            <a:off x="4745635" y="4586273"/>
            <a:ext cx="973081" cy="830997"/>
          </a:xfrm>
          <a:prstGeom prst="rect">
            <a:avLst/>
          </a:prstGeom>
          <a:noFill/>
          <a:ln w="76200">
            <a:solidFill>
              <a:schemeClr val="tx2">
                <a:lumMod val="90000"/>
                <a:lumOff val="10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prstClr val="black"/>
                </a:solidFill>
                <a:latin typeface="Aptos" panose="02110004020202020204"/>
              </a:rPr>
              <a:t>Support </a:t>
            </a:r>
            <a:r>
              <a:rPr kumimoji="0" lang="en-GB" sz="1200" b="0" i="0" u="none" strike="noStrike" kern="1200" cap="none" spc="0" normalizeH="0" baseline="0" noProof="0" dirty="0">
                <a:ln>
                  <a:noFill/>
                </a:ln>
                <a:solidFill>
                  <a:prstClr val="black"/>
                </a:solidFill>
                <a:effectLst/>
                <a:uLnTx/>
                <a:uFillTx/>
                <a:latin typeface="Aptos" panose="02110004020202020204"/>
                <a:ea typeface="+mn-ea"/>
                <a:cs typeface="+mn-cs"/>
              </a:rPr>
              <a:t>co-ordinated by a single agency</a:t>
            </a:r>
          </a:p>
        </p:txBody>
      </p:sp>
      <p:sp>
        <p:nvSpPr>
          <p:cNvPr id="27" name="Arrow: Left-Right 26">
            <a:extLst>
              <a:ext uri="{FF2B5EF4-FFF2-40B4-BE49-F238E27FC236}">
                <a16:creationId xmlns:a16="http://schemas.microsoft.com/office/drawing/2014/main" id="{E6F018C5-6C0F-B845-EC8B-962914D4854C}"/>
              </a:ext>
            </a:extLst>
          </p:cNvPr>
          <p:cNvSpPr/>
          <p:nvPr/>
        </p:nvSpPr>
        <p:spPr>
          <a:xfrm rot="10800000">
            <a:off x="5680522" y="4796550"/>
            <a:ext cx="354191" cy="225776"/>
          </a:xfrm>
          <a:prstGeom prst="leftRightArrow">
            <a:avLst/>
          </a:prstGeom>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hueOff val="0"/>
                  <a:satOff val="0"/>
                  <a:lumOff val="0"/>
                  <a:alphaOff val="0"/>
                </a:prstClr>
              </a:solidFill>
              <a:effectLst/>
              <a:uLnTx/>
              <a:uFillTx/>
              <a:latin typeface="Aptos" panose="02110004020202020204"/>
              <a:ea typeface="+mn-ea"/>
              <a:cs typeface="+mn-cs"/>
            </a:endParaRPr>
          </a:p>
        </p:txBody>
      </p:sp>
      <p:sp>
        <p:nvSpPr>
          <p:cNvPr id="31" name="Rectangle: Rounded Corners 30">
            <a:extLst>
              <a:ext uri="{FF2B5EF4-FFF2-40B4-BE49-F238E27FC236}">
                <a16:creationId xmlns:a16="http://schemas.microsoft.com/office/drawing/2014/main" id="{2D049A2B-9205-C6EB-CB52-E5E0B38A2183}"/>
              </a:ext>
            </a:extLst>
          </p:cNvPr>
          <p:cNvSpPr/>
          <p:nvPr/>
        </p:nvSpPr>
        <p:spPr>
          <a:xfrm>
            <a:off x="1673019" y="5440047"/>
            <a:ext cx="8290393" cy="65987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a:extLst>
              <a:ext uri="{FF2B5EF4-FFF2-40B4-BE49-F238E27FC236}">
                <a16:creationId xmlns:a16="http://schemas.microsoft.com/office/drawing/2014/main" id="{DC4DDDBD-F22E-4B7A-D4D2-672158BF4773}"/>
              </a:ext>
            </a:extLst>
          </p:cNvPr>
          <p:cNvSpPr txBox="1"/>
          <p:nvPr/>
        </p:nvSpPr>
        <p:spPr>
          <a:xfrm>
            <a:off x="1809557" y="5506041"/>
            <a:ext cx="2537113" cy="307777"/>
          </a:xfrm>
          <a:prstGeom prst="rect">
            <a:avLst/>
          </a:prstGeom>
          <a:noFill/>
        </p:spPr>
        <p:txBody>
          <a:bodyPr wrap="square" rtlCol="0">
            <a:spAutoFit/>
          </a:bodyPr>
          <a:lstStyle/>
          <a:p>
            <a:pPr algn="ctr"/>
            <a:r>
              <a:rPr lang="en-GB" sz="1400" dirty="0">
                <a:solidFill>
                  <a:schemeClr val="bg1"/>
                </a:solidFill>
              </a:rPr>
              <a:t>Services open to all families</a:t>
            </a:r>
          </a:p>
        </p:txBody>
      </p:sp>
      <p:sp>
        <p:nvSpPr>
          <p:cNvPr id="33" name="TextBox 32">
            <a:extLst>
              <a:ext uri="{FF2B5EF4-FFF2-40B4-BE49-F238E27FC236}">
                <a16:creationId xmlns:a16="http://schemas.microsoft.com/office/drawing/2014/main" id="{85D7B126-B469-19D7-EC36-95C64BBF2B46}"/>
              </a:ext>
            </a:extLst>
          </p:cNvPr>
          <p:cNvSpPr txBox="1"/>
          <p:nvPr/>
        </p:nvSpPr>
        <p:spPr>
          <a:xfrm>
            <a:off x="4483537" y="5489799"/>
            <a:ext cx="2765004" cy="523220"/>
          </a:xfrm>
          <a:prstGeom prst="rect">
            <a:avLst/>
          </a:prstGeom>
          <a:noFill/>
        </p:spPr>
        <p:txBody>
          <a:bodyPr wrap="square" rtlCol="0">
            <a:spAutoFit/>
          </a:bodyPr>
          <a:lstStyle/>
          <a:p>
            <a:pPr algn="ctr"/>
            <a:r>
              <a:rPr lang="en-GB" sz="1400" dirty="0">
                <a:solidFill>
                  <a:schemeClr val="bg1"/>
                </a:solidFill>
              </a:rPr>
              <a:t>Led by a </a:t>
            </a:r>
            <a:r>
              <a:rPr lang="en-GB" sz="1400" b="1" dirty="0">
                <a:solidFill>
                  <a:schemeClr val="bg1"/>
                </a:solidFill>
              </a:rPr>
              <a:t>community </a:t>
            </a:r>
            <a:r>
              <a:rPr lang="en-GB" sz="1400" dirty="0">
                <a:solidFill>
                  <a:schemeClr val="bg1"/>
                </a:solidFill>
              </a:rPr>
              <a:t>professional (FSP Co-Ordinator)</a:t>
            </a:r>
          </a:p>
        </p:txBody>
      </p:sp>
      <p:sp>
        <p:nvSpPr>
          <p:cNvPr id="35" name="TextBox 34">
            <a:extLst>
              <a:ext uri="{FF2B5EF4-FFF2-40B4-BE49-F238E27FC236}">
                <a16:creationId xmlns:a16="http://schemas.microsoft.com/office/drawing/2014/main" id="{6A98CECE-19DC-1017-F270-9A48465899A6}"/>
              </a:ext>
            </a:extLst>
          </p:cNvPr>
          <p:cNvSpPr txBox="1"/>
          <p:nvPr/>
        </p:nvSpPr>
        <p:spPr>
          <a:xfrm>
            <a:off x="7208018" y="5417270"/>
            <a:ext cx="2765004" cy="738664"/>
          </a:xfrm>
          <a:prstGeom prst="rect">
            <a:avLst/>
          </a:prstGeom>
          <a:noFill/>
        </p:spPr>
        <p:txBody>
          <a:bodyPr wrap="square" rtlCol="0">
            <a:spAutoFit/>
          </a:bodyPr>
          <a:lstStyle/>
          <a:p>
            <a:pPr algn="ctr"/>
            <a:r>
              <a:rPr lang="en-GB" sz="1400" dirty="0">
                <a:solidFill>
                  <a:schemeClr val="bg1"/>
                </a:solidFill>
              </a:rPr>
              <a:t>Led by the Local Authority </a:t>
            </a:r>
            <a:r>
              <a:rPr lang="en-GB" sz="1400" b="1" dirty="0">
                <a:solidFill>
                  <a:schemeClr val="bg1"/>
                </a:solidFill>
              </a:rPr>
              <a:t>Family Help </a:t>
            </a:r>
            <a:r>
              <a:rPr lang="en-GB" sz="1400" dirty="0">
                <a:solidFill>
                  <a:schemeClr val="bg1"/>
                </a:solidFill>
              </a:rPr>
              <a:t>Lead Practitioner (FHLP) / Social Worker</a:t>
            </a:r>
          </a:p>
        </p:txBody>
      </p:sp>
      <p:sp>
        <p:nvSpPr>
          <p:cNvPr id="37" name="Oval 36">
            <a:extLst>
              <a:ext uri="{FF2B5EF4-FFF2-40B4-BE49-F238E27FC236}">
                <a16:creationId xmlns:a16="http://schemas.microsoft.com/office/drawing/2014/main" id="{1C4F993E-4D45-8796-AB40-7EF1BA886313}"/>
              </a:ext>
            </a:extLst>
          </p:cNvPr>
          <p:cNvSpPr/>
          <p:nvPr/>
        </p:nvSpPr>
        <p:spPr>
          <a:xfrm>
            <a:off x="7609100" y="4114578"/>
            <a:ext cx="1207008" cy="1189506"/>
          </a:xfrm>
          <a:prstGeom prst="ellipse">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2">
                    <a:lumMod val="75000"/>
                    <a:lumOff val="25000"/>
                  </a:schemeClr>
                </a:solidFill>
                <a:effectLst/>
                <a:uLnTx/>
                <a:uFillTx/>
                <a:latin typeface="Aptos" panose="02110004020202020204"/>
                <a:ea typeface="+mn-ea"/>
                <a:cs typeface="+mn-cs"/>
              </a:rPr>
              <a:t>Multi-agency support for families led by FHLP or Social Worker</a:t>
            </a:r>
          </a:p>
        </p:txBody>
      </p:sp>
      <p:sp>
        <p:nvSpPr>
          <p:cNvPr id="39" name="Oval 38">
            <a:extLst>
              <a:ext uri="{FF2B5EF4-FFF2-40B4-BE49-F238E27FC236}">
                <a16:creationId xmlns:a16="http://schemas.microsoft.com/office/drawing/2014/main" id="{9E866E9D-55E5-8F2F-148A-80956C8421C4}"/>
              </a:ext>
            </a:extLst>
          </p:cNvPr>
          <p:cNvSpPr/>
          <p:nvPr/>
        </p:nvSpPr>
        <p:spPr>
          <a:xfrm>
            <a:off x="8677514" y="4087762"/>
            <a:ext cx="1280297" cy="1237995"/>
          </a:xfrm>
          <a:prstGeom prst="ellipse">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chemeClr val="tx2">
                    <a:lumMod val="75000"/>
                    <a:lumOff val="25000"/>
                  </a:schemeClr>
                </a:solidFill>
                <a:effectLst/>
                <a:uLnTx/>
                <a:uFillTx/>
                <a:latin typeface="Aptos" panose="02110004020202020204"/>
                <a:ea typeface="+mn-ea"/>
                <a:cs typeface="+mn-cs"/>
              </a:rPr>
              <a:t>Immediate action (Section 47) led by Family Help Social Worker and / or Police</a:t>
            </a:r>
          </a:p>
        </p:txBody>
      </p:sp>
      <p:sp>
        <p:nvSpPr>
          <p:cNvPr id="40" name="Rectangle: Rounded Corners 39">
            <a:extLst>
              <a:ext uri="{FF2B5EF4-FFF2-40B4-BE49-F238E27FC236}">
                <a16:creationId xmlns:a16="http://schemas.microsoft.com/office/drawing/2014/main" id="{8AEA39B1-D05E-0FEC-1806-B2DA1BAA8258}"/>
              </a:ext>
            </a:extLst>
          </p:cNvPr>
          <p:cNvSpPr/>
          <p:nvPr/>
        </p:nvSpPr>
        <p:spPr>
          <a:xfrm>
            <a:off x="1673019" y="6099924"/>
            <a:ext cx="8284792" cy="427434"/>
          </a:xfrm>
          <a:prstGeom prst="round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extBox 40">
            <a:extLst>
              <a:ext uri="{FF2B5EF4-FFF2-40B4-BE49-F238E27FC236}">
                <a16:creationId xmlns:a16="http://schemas.microsoft.com/office/drawing/2014/main" id="{14EFD880-A156-40D4-D200-D1749366F747}"/>
              </a:ext>
            </a:extLst>
          </p:cNvPr>
          <p:cNvSpPr txBox="1"/>
          <p:nvPr/>
        </p:nvSpPr>
        <p:spPr>
          <a:xfrm>
            <a:off x="1809558" y="6194274"/>
            <a:ext cx="2605300" cy="246221"/>
          </a:xfrm>
          <a:prstGeom prst="rect">
            <a:avLst/>
          </a:prstGeom>
          <a:noFill/>
        </p:spPr>
        <p:txBody>
          <a:bodyPr wrap="square" rtlCol="0">
            <a:spAutoFit/>
          </a:bodyPr>
          <a:lstStyle/>
          <a:p>
            <a:pPr algn="ctr"/>
            <a:r>
              <a:rPr lang="en-GB" sz="1000" dirty="0">
                <a:solidFill>
                  <a:schemeClr val="accent1"/>
                </a:solidFill>
              </a:rPr>
              <a:t>Community Support accessible to all (Tier 1)</a:t>
            </a:r>
          </a:p>
        </p:txBody>
      </p:sp>
      <p:sp>
        <p:nvSpPr>
          <p:cNvPr id="43" name="TextBox 42">
            <a:extLst>
              <a:ext uri="{FF2B5EF4-FFF2-40B4-BE49-F238E27FC236}">
                <a16:creationId xmlns:a16="http://schemas.microsoft.com/office/drawing/2014/main" id="{2B9877DD-29D5-BA3B-7E9C-C81A06CCF23C}"/>
              </a:ext>
            </a:extLst>
          </p:cNvPr>
          <p:cNvSpPr txBox="1"/>
          <p:nvPr/>
        </p:nvSpPr>
        <p:spPr>
          <a:xfrm>
            <a:off x="4455872" y="6149676"/>
            <a:ext cx="2704099" cy="400110"/>
          </a:xfrm>
          <a:prstGeom prst="rect">
            <a:avLst/>
          </a:prstGeom>
          <a:noFill/>
        </p:spPr>
        <p:txBody>
          <a:bodyPr wrap="square" rtlCol="0">
            <a:spAutoFit/>
          </a:bodyPr>
          <a:lstStyle/>
          <a:p>
            <a:pPr algn="ctr"/>
            <a:r>
              <a:rPr lang="en-GB" sz="1000" dirty="0">
                <a:solidFill>
                  <a:schemeClr val="accent1"/>
                </a:solidFill>
              </a:rPr>
              <a:t>Community Support Plus - Family Support Plan (Tier 2)</a:t>
            </a:r>
          </a:p>
        </p:txBody>
      </p:sp>
      <p:sp>
        <p:nvSpPr>
          <p:cNvPr id="45" name="TextBox 44">
            <a:extLst>
              <a:ext uri="{FF2B5EF4-FFF2-40B4-BE49-F238E27FC236}">
                <a16:creationId xmlns:a16="http://schemas.microsoft.com/office/drawing/2014/main" id="{EDCAB475-9352-8565-0258-19646541CA31}"/>
              </a:ext>
            </a:extLst>
          </p:cNvPr>
          <p:cNvSpPr txBox="1"/>
          <p:nvPr/>
        </p:nvSpPr>
        <p:spPr>
          <a:xfrm>
            <a:off x="7312472" y="6201197"/>
            <a:ext cx="2605300" cy="246221"/>
          </a:xfrm>
          <a:prstGeom prst="rect">
            <a:avLst/>
          </a:prstGeom>
          <a:noFill/>
        </p:spPr>
        <p:txBody>
          <a:bodyPr wrap="square" rtlCol="0">
            <a:spAutoFit/>
          </a:bodyPr>
          <a:lstStyle/>
          <a:p>
            <a:pPr algn="ctr"/>
            <a:r>
              <a:rPr lang="en-GB" sz="1000" dirty="0">
                <a:solidFill>
                  <a:schemeClr val="accent1"/>
                </a:solidFill>
              </a:rPr>
              <a:t>Family Help Plan (Tier 3 &amp; 4)</a:t>
            </a:r>
          </a:p>
        </p:txBody>
      </p:sp>
      <p:cxnSp>
        <p:nvCxnSpPr>
          <p:cNvPr id="47" name="Straight Connector 46">
            <a:extLst>
              <a:ext uri="{FF2B5EF4-FFF2-40B4-BE49-F238E27FC236}">
                <a16:creationId xmlns:a16="http://schemas.microsoft.com/office/drawing/2014/main" id="{E3A238A4-F723-4796-6599-4168A6D4E2E7}"/>
              </a:ext>
            </a:extLst>
          </p:cNvPr>
          <p:cNvCxnSpPr/>
          <p:nvPr/>
        </p:nvCxnSpPr>
        <p:spPr>
          <a:xfrm>
            <a:off x="4455872" y="6099924"/>
            <a:ext cx="0" cy="427434"/>
          </a:xfrm>
          <a:prstGeom prst="line">
            <a:avLst/>
          </a:prstGeom>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7E14C8B9-3A13-97A0-746B-1095A7DB3FF7}"/>
              </a:ext>
            </a:extLst>
          </p:cNvPr>
          <p:cNvCxnSpPr/>
          <p:nvPr/>
        </p:nvCxnSpPr>
        <p:spPr>
          <a:xfrm>
            <a:off x="7248541" y="6099924"/>
            <a:ext cx="0" cy="427434"/>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73462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6B97E-ABF6-7169-A5D6-CC85B151021C}"/>
              </a:ext>
            </a:extLst>
          </p:cNvPr>
          <p:cNvSpPr>
            <a:spLocks noGrp="1"/>
          </p:cNvSpPr>
          <p:nvPr>
            <p:ph type="title"/>
          </p:nvPr>
        </p:nvSpPr>
        <p:spPr>
          <a:xfrm>
            <a:off x="307848" y="945397"/>
            <a:ext cx="6879336" cy="745291"/>
          </a:xfrm>
        </p:spPr>
        <p:txBody>
          <a:bodyPr anchor="ctr">
            <a:normAutofit/>
          </a:bodyPr>
          <a:lstStyle/>
          <a:p>
            <a:pPr algn="ctr"/>
            <a:r>
              <a:rPr lang="en-GB" altLang="en-US" sz="3600" b="1" dirty="0">
                <a:solidFill>
                  <a:schemeClr val="tx2">
                    <a:lumMod val="75000"/>
                    <a:lumOff val="25000"/>
                  </a:schemeClr>
                </a:solidFill>
              </a:rPr>
              <a:t>What is Community Support Plus?</a:t>
            </a:r>
            <a:endParaRPr lang="en-GB" sz="3600" dirty="0">
              <a:solidFill>
                <a:schemeClr val="tx2">
                  <a:lumMod val="75000"/>
                  <a:lumOff val="25000"/>
                </a:schemeClr>
              </a:solidFill>
            </a:endParaRPr>
          </a:p>
        </p:txBody>
      </p:sp>
      <p:sp>
        <p:nvSpPr>
          <p:cNvPr id="3" name="Content Placeholder 2">
            <a:extLst>
              <a:ext uri="{FF2B5EF4-FFF2-40B4-BE49-F238E27FC236}">
                <a16:creationId xmlns:a16="http://schemas.microsoft.com/office/drawing/2014/main" id="{874772BC-7EF6-3B46-F67D-4DE9411058DF}"/>
              </a:ext>
            </a:extLst>
          </p:cNvPr>
          <p:cNvSpPr>
            <a:spLocks noGrp="1"/>
          </p:cNvSpPr>
          <p:nvPr>
            <p:ph sz="half" idx="1"/>
          </p:nvPr>
        </p:nvSpPr>
        <p:spPr>
          <a:xfrm>
            <a:off x="115910" y="1825625"/>
            <a:ext cx="7803724" cy="4351338"/>
          </a:xfrm>
        </p:spPr>
        <p:txBody>
          <a:bodyPr>
            <a:normAutofit/>
          </a:bodyPr>
          <a:lstStyle/>
          <a:p>
            <a:pPr marL="342900" indent="-342900">
              <a:spcBef>
                <a:spcPts val="600"/>
              </a:spcBef>
            </a:pPr>
            <a:r>
              <a:rPr lang="en-GB" altLang="en-US" sz="2000" dirty="0">
                <a:solidFill>
                  <a:schemeClr val="tx2">
                    <a:lumMod val="75000"/>
                    <a:lumOff val="25000"/>
                  </a:schemeClr>
                </a:solidFill>
              </a:rPr>
              <a:t>Community Support Plus (Tier 2 PSCP Threshold Document), is to ensure children and families receive support as soon as possible when an issues arises.</a:t>
            </a:r>
          </a:p>
          <a:p>
            <a:pPr marL="342900" indent="-342900">
              <a:spcBef>
                <a:spcPts val="600"/>
              </a:spcBef>
            </a:pPr>
            <a:r>
              <a:rPr lang="en-GB" altLang="en-US" sz="2000" dirty="0">
                <a:solidFill>
                  <a:schemeClr val="tx2">
                    <a:lumMod val="75000"/>
                    <a:lumOff val="25000"/>
                  </a:schemeClr>
                </a:solidFill>
              </a:rPr>
              <a:t>Community Support Plus can be provided by anyone working with the child or family.</a:t>
            </a:r>
          </a:p>
          <a:p>
            <a:pPr marL="342900" indent="-342900">
              <a:spcBef>
                <a:spcPts val="600"/>
              </a:spcBef>
            </a:pPr>
            <a:r>
              <a:rPr lang="en-GB" altLang="en-US" sz="2000" dirty="0">
                <a:solidFill>
                  <a:schemeClr val="tx2">
                    <a:lumMod val="75000"/>
                    <a:lumOff val="25000"/>
                  </a:schemeClr>
                </a:solidFill>
              </a:rPr>
              <a:t>Community Support Plus will usually prevent escalation to Family Help (Tier 3 &amp; 4) which is for more complex issues. </a:t>
            </a:r>
          </a:p>
          <a:p>
            <a:pPr marL="342900" indent="-342900">
              <a:spcBef>
                <a:spcPts val="600"/>
              </a:spcBef>
            </a:pPr>
            <a:r>
              <a:rPr lang="en-GB" altLang="en-US" sz="2000" dirty="0">
                <a:solidFill>
                  <a:schemeClr val="tx2">
                    <a:lumMod val="75000"/>
                    <a:lumOff val="25000"/>
                  </a:schemeClr>
                </a:solidFill>
              </a:rPr>
              <a:t>Community Support Plus reflects our city-wide relational and restorative approach to working with families to meet needs. </a:t>
            </a:r>
          </a:p>
          <a:p>
            <a:pPr marL="342900" indent="-342900">
              <a:spcBef>
                <a:spcPts val="600"/>
              </a:spcBef>
            </a:pPr>
            <a:r>
              <a:rPr lang="en-GB" altLang="en-US" sz="2000" dirty="0">
                <a:solidFill>
                  <a:schemeClr val="tx2">
                    <a:lumMod val="75000"/>
                    <a:lumOff val="25000"/>
                  </a:schemeClr>
                </a:solidFill>
              </a:rPr>
              <a:t>The Family Support Plan (the form ) is Portsmouth’s universal framework which supports us all working together in the best interest of the child and their family.</a:t>
            </a:r>
            <a:endParaRPr lang="en-GB" sz="1800" dirty="0">
              <a:solidFill>
                <a:schemeClr val="tx2">
                  <a:lumMod val="75000"/>
                  <a:lumOff val="25000"/>
                </a:schemeClr>
              </a:solidFill>
            </a:endParaRPr>
          </a:p>
        </p:txBody>
      </p:sp>
      <p:sp>
        <p:nvSpPr>
          <p:cNvPr id="6" name="Rectangle: Bevelled 5">
            <a:extLst>
              <a:ext uri="{FF2B5EF4-FFF2-40B4-BE49-F238E27FC236}">
                <a16:creationId xmlns:a16="http://schemas.microsoft.com/office/drawing/2014/main" id="{4920BF2C-80CA-E544-CB7F-2D4A2CD959AC}"/>
              </a:ext>
            </a:extLst>
          </p:cNvPr>
          <p:cNvSpPr/>
          <p:nvPr/>
        </p:nvSpPr>
        <p:spPr>
          <a:xfrm>
            <a:off x="7919634" y="2185261"/>
            <a:ext cx="3434166" cy="2386739"/>
          </a:xfrm>
          <a:prstGeom prst="bevel">
            <a:avLst/>
          </a:pr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Array of rubber boots">
            <a:extLst>
              <a:ext uri="{FF2B5EF4-FFF2-40B4-BE49-F238E27FC236}">
                <a16:creationId xmlns:a16="http://schemas.microsoft.com/office/drawing/2014/main" id="{112E9C90-7ACB-040E-99B7-4CE3B25564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8603" y="2448732"/>
            <a:ext cx="2851689" cy="1844298"/>
          </a:xfrm>
          <a:prstGeom prst="rect">
            <a:avLst/>
          </a:prstGeom>
          <a:noFill/>
        </p:spPr>
      </p:pic>
      <p:pic>
        <p:nvPicPr>
          <p:cNvPr id="5" name="Picture 4">
            <a:extLst>
              <a:ext uri="{FF2B5EF4-FFF2-40B4-BE49-F238E27FC236}">
                <a16:creationId xmlns:a16="http://schemas.microsoft.com/office/drawing/2014/main" id="{86D2992A-8F1F-DA56-103C-DB55756BE3C7}"/>
              </a:ext>
            </a:extLst>
          </p:cNvPr>
          <p:cNvPicPr/>
          <p:nvPr/>
        </p:nvPicPr>
        <p:blipFill>
          <a:blip r:embed="rId4"/>
          <a:stretch>
            <a:fillRect/>
          </a:stretch>
        </p:blipFill>
        <p:spPr>
          <a:xfrm>
            <a:off x="4210903" y="279024"/>
            <a:ext cx="4151702" cy="666373"/>
          </a:xfrm>
          <a:prstGeom prst="rect">
            <a:avLst/>
          </a:prstGeom>
        </p:spPr>
      </p:pic>
      <p:pic>
        <p:nvPicPr>
          <p:cNvPr id="7" name="Picture 6" descr="Supporting the Workforce&#10;&#10;AI-generated content may be incorrect.">
            <a:extLst>
              <a:ext uri="{FF2B5EF4-FFF2-40B4-BE49-F238E27FC236}">
                <a16:creationId xmlns:a16="http://schemas.microsoft.com/office/drawing/2014/main" id="{761F0C86-FD14-16D4-BEC9-59F6F1415CF1}"/>
              </a:ext>
            </a:extLst>
          </p:cNvPr>
          <p:cNvPicPr>
            <a:picLocks noChangeAspect="1"/>
          </p:cNvPicPr>
          <p:nvPr/>
        </p:nvPicPr>
        <p:blipFill>
          <a:blip r:embed="rId5">
            <a:extLst>
              <a:ext uri="{28A0092B-C50C-407E-A947-70E740481C1C}">
                <a14:useLocalDpi xmlns:a14="http://schemas.microsoft.com/office/drawing/2010/main" val="0"/>
              </a:ext>
            </a:extLst>
          </a:blip>
          <a:srcRect r="-5" b="-5"/>
          <a:stretch>
            <a:fillRect/>
          </a:stretch>
        </p:blipFill>
        <p:spPr>
          <a:xfrm>
            <a:off x="9864435" y="207088"/>
            <a:ext cx="1618537" cy="1618537"/>
          </a:xfrm>
          <a:prstGeom prst="rect">
            <a:avLst/>
          </a:prstGeom>
        </p:spPr>
      </p:pic>
    </p:spTree>
    <p:extLst>
      <p:ext uri="{BB962C8B-B14F-4D97-AF65-F5344CB8AC3E}">
        <p14:creationId xmlns:p14="http://schemas.microsoft.com/office/powerpoint/2010/main" val="896030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itle 2">
            <a:extLst>
              <a:ext uri="{FF2B5EF4-FFF2-40B4-BE49-F238E27FC236}">
                <a16:creationId xmlns:a16="http://schemas.microsoft.com/office/drawing/2014/main" id="{9768AD79-401E-F697-45A4-E93C51163EA3}"/>
              </a:ext>
            </a:extLst>
          </p:cNvPr>
          <p:cNvSpPr>
            <a:spLocks noGrp="1"/>
          </p:cNvSpPr>
          <p:nvPr>
            <p:ph type="title"/>
          </p:nvPr>
        </p:nvSpPr>
        <p:spPr>
          <a:xfrm>
            <a:off x="350363" y="406401"/>
            <a:ext cx="6050437" cy="1692092"/>
          </a:xfrm>
        </p:spPr>
        <p:txBody>
          <a:bodyPr anchor="t">
            <a:normAutofit/>
          </a:bodyPr>
          <a:lstStyle/>
          <a:p>
            <a:r>
              <a:rPr lang="en-GB" altLang="en-US" sz="3400" b="1" dirty="0">
                <a:solidFill>
                  <a:schemeClr val="tx2">
                    <a:lumMod val="75000"/>
                    <a:lumOff val="25000"/>
                  </a:schemeClr>
                </a:solidFill>
              </a:rPr>
              <a:t>Community Support Plus using the Family Support Plan (FSP)</a:t>
            </a:r>
          </a:p>
        </p:txBody>
      </p:sp>
      <p:sp>
        <p:nvSpPr>
          <p:cNvPr id="48130" name="Content Placeholder 1">
            <a:extLst>
              <a:ext uri="{FF2B5EF4-FFF2-40B4-BE49-F238E27FC236}">
                <a16:creationId xmlns:a16="http://schemas.microsoft.com/office/drawing/2014/main" id="{09D58888-4771-96DF-6AFB-0846B40926B6}"/>
              </a:ext>
            </a:extLst>
          </p:cNvPr>
          <p:cNvSpPr>
            <a:spLocks noGrp="1"/>
          </p:cNvSpPr>
          <p:nvPr>
            <p:ph idx="1"/>
          </p:nvPr>
        </p:nvSpPr>
        <p:spPr>
          <a:xfrm>
            <a:off x="4278975" y="2098493"/>
            <a:ext cx="7672619" cy="4013182"/>
          </a:xfrm>
        </p:spPr>
        <p:txBody>
          <a:bodyPr>
            <a:normAutofit/>
          </a:bodyPr>
          <a:lstStyle/>
          <a:p>
            <a:pPr>
              <a:spcBef>
                <a:spcPts val="600"/>
              </a:spcBef>
            </a:pPr>
            <a:r>
              <a:rPr lang="en-GB" altLang="en-US" sz="2200" dirty="0">
                <a:solidFill>
                  <a:schemeClr val="tx2">
                    <a:lumMod val="75000"/>
                    <a:lumOff val="25000"/>
                  </a:schemeClr>
                </a:solidFill>
              </a:rPr>
              <a:t>To prioritise building the relationship with the parents / carers.</a:t>
            </a:r>
          </a:p>
          <a:p>
            <a:pPr>
              <a:spcBef>
                <a:spcPts val="600"/>
              </a:spcBef>
            </a:pPr>
            <a:r>
              <a:rPr lang="en-GB" altLang="en-US" sz="2200" dirty="0">
                <a:solidFill>
                  <a:schemeClr val="tx2">
                    <a:lumMod val="75000"/>
                    <a:lumOff val="25000"/>
                  </a:schemeClr>
                </a:solidFill>
              </a:rPr>
              <a:t>To allow for more focus on the conversation. </a:t>
            </a:r>
          </a:p>
          <a:p>
            <a:pPr>
              <a:spcBef>
                <a:spcPts val="600"/>
              </a:spcBef>
            </a:pPr>
            <a:r>
              <a:rPr lang="en-GB" altLang="en-US" sz="2200" dirty="0">
                <a:solidFill>
                  <a:schemeClr val="tx2">
                    <a:lumMod val="75000"/>
                    <a:lumOff val="25000"/>
                  </a:schemeClr>
                </a:solidFill>
              </a:rPr>
              <a:t>To encourage reflection on what is working well for families, as well as reflecting what their needs are.</a:t>
            </a:r>
          </a:p>
          <a:p>
            <a:pPr>
              <a:spcBef>
                <a:spcPts val="600"/>
              </a:spcBef>
            </a:pPr>
            <a:r>
              <a:rPr lang="en-GB" altLang="en-US" sz="2200" dirty="0">
                <a:solidFill>
                  <a:schemeClr val="tx2">
                    <a:lumMod val="75000"/>
                    <a:lumOff val="25000"/>
                  </a:schemeClr>
                </a:solidFill>
              </a:rPr>
              <a:t>That areas of family life having the most impact on the current situation can be identified, so that these become the focus of the plan.</a:t>
            </a:r>
          </a:p>
          <a:p>
            <a:pPr>
              <a:spcBef>
                <a:spcPts val="600"/>
              </a:spcBef>
            </a:pPr>
            <a:r>
              <a:rPr lang="en-GB" altLang="en-US" sz="2200" dirty="0">
                <a:solidFill>
                  <a:schemeClr val="tx2">
                    <a:lumMod val="75000"/>
                    <a:lumOff val="25000"/>
                  </a:schemeClr>
                </a:solidFill>
              </a:rPr>
              <a:t>To produce a plan of support owned by the family, reaching a shared view of what needs to change and what support is needed to achieve this.</a:t>
            </a:r>
          </a:p>
          <a:p>
            <a:endParaRPr lang="en-GB" altLang="en-US" sz="2200" dirty="0"/>
          </a:p>
        </p:txBody>
      </p:sp>
      <p:sp>
        <p:nvSpPr>
          <p:cNvPr id="48132" name="Slide Number Placeholder 3" hidden="1">
            <a:extLst>
              <a:ext uri="{FF2B5EF4-FFF2-40B4-BE49-F238E27FC236}">
                <a16:creationId xmlns:a16="http://schemas.microsoft.com/office/drawing/2014/main" id="{CAC399A5-03DC-6704-CC7B-E243DB6D9DB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Aft>
                <a:spcPts val="600"/>
              </a:spcAft>
            </a:pPr>
            <a:fld id="{DB76859C-5A76-40E1-BD13-3E8F55C27783}" type="slidenum">
              <a:rPr lang="en-GB" altLang="en-US" sz="1000">
                <a:latin typeface="Arial" panose="020B0604020202020204" pitchFamily="34" charset="0"/>
              </a:rPr>
              <a:pPr>
                <a:spcAft>
                  <a:spcPts val="600"/>
                </a:spcAft>
              </a:pPr>
              <a:t>7</a:t>
            </a:fld>
            <a:endParaRPr lang="en-GB" altLang="en-US" sz="1000">
              <a:latin typeface="Arial" panose="020B0604020202020204" pitchFamily="34" charset="0"/>
            </a:endParaRPr>
          </a:p>
        </p:txBody>
      </p:sp>
      <p:sp>
        <p:nvSpPr>
          <p:cNvPr id="3" name="Rectangle: Bevelled 2">
            <a:extLst>
              <a:ext uri="{FF2B5EF4-FFF2-40B4-BE49-F238E27FC236}">
                <a16:creationId xmlns:a16="http://schemas.microsoft.com/office/drawing/2014/main" id="{DE021AAB-90EC-67BB-82C7-E7FBD66170BD}"/>
              </a:ext>
            </a:extLst>
          </p:cNvPr>
          <p:cNvSpPr/>
          <p:nvPr/>
        </p:nvSpPr>
        <p:spPr>
          <a:xfrm>
            <a:off x="350363" y="2242810"/>
            <a:ext cx="3528309" cy="3115159"/>
          </a:xfrm>
          <a:prstGeom prst="bevel">
            <a:avLst/>
          </a:pr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Content Placeholder 24" descr="Children gathered around newborn baby">
            <a:extLst>
              <a:ext uri="{FF2B5EF4-FFF2-40B4-BE49-F238E27FC236}">
                <a16:creationId xmlns:a16="http://schemas.microsoft.com/office/drawing/2014/main" id="{17BB6CEE-C127-7428-09C2-F687003A21A8}"/>
              </a:ext>
            </a:extLst>
          </p:cNvPr>
          <p:cNvPicPr>
            <a:picLocks noChangeAspect="1"/>
          </p:cNvPicPr>
          <p:nvPr/>
        </p:nvPicPr>
        <p:blipFill>
          <a:blip r:embed="rId3">
            <a:extLst>
              <a:ext uri="{28A0092B-C50C-407E-A947-70E740481C1C}">
                <a14:useLocalDpi xmlns:a14="http://schemas.microsoft.com/office/drawing/2010/main" val="0"/>
              </a:ext>
            </a:extLst>
          </a:blip>
          <a:srcRect l="17828" r="15723" b="-2"/>
          <a:stretch>
            <a:fillRect/>
          </a:stretch>
        </p:blipFill>
        <p:spPr>
          <a:xfrm>
            <a:off x="750666" y="2599270"/>
            <a:ext cx="2727702" cy="2402237"/>
          </a:xfrm>
          <a:prstGeom prst="rect">
            <a:avLst/>
          </a:prstGeom>
          <a:noFill/>
        </p:spPr>
      </p:pic>
      <p:pic>
        <p:nvPicPr>
          <p:cNvPr id="4" name="Picture 3" descr="Supporting the Workforce&#10;&#10;AI-generated content may be incorrect.">
            <a:extLst>
              <a:ext uri="{FF2B5EF4-FFF2-40B4-BE49-F238E27FC236}">
                <a16:creationId xmlns:a16="http://schemas.microsoft.com/office/drawing/2014/main" id="{7CDB854F-A4DB-2137-BB07-F53A5F1362A8}"/>
              </a:ext>
            </a:extLst>
          </p:cNvPr>
          <p:cNvPicPr>
            <a:picLocks noChangeAspect="1"/>
          </p:cNvPicPr>
          <p:nvPr/>
        </p:nvPicPr>
        <p:blipFill>
          <a:blip r:embed="rId4">
            <a:extLst>
              <a:ext uri="{28A0092B-C50C-407E-A947-70E740481C1C}">
                <a14:useLocalDpi xmlns:a14="http://schemas.microsoft.com/office/drawing/2010/main" val="0"/>
              </a:ext>
            </a:extLst>
          </a:blip>
          <a:srcRect r="-5" b="-5"/>
          <a:stretch>
            <a:fillRect/>
          </a:stretch>
        </p:blipFill>
        <p:spPr>
          <a:xfrm>
            <a:off x="10721245" y="18348"/>
            <a:ext cx="1470755" cy="147075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49FB5C3-7336-4FE0-A30C-CC0A3646D4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19A6B5CE-CB1D-48EE-8B43-E952235C83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4" name="Rectangle 13">
              <a:extLst>
                <a:ext uri="{FF2B5EF4-FFF2-40B4-BE49-F238E27FC236}">
                  <a16:creationId xmlns:a16="http://schemas.microsoft.com/office/drawing/2014/main" id="{E3F3EAA5-4E15-400B-BBA3-82B3F49A21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2BA2E40-BE9B-4C54-9CDD-40EE804CCE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0DA909B4-15FF-46A6-8A7F-7AEF977FE9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517897"/>
            <a:ext cx="11111729" cy="585796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022035E6-817B-B572-E26F-DB0D885DCE5A}"/>
              </a:ext>
            </a:extLst>
          </p:cNvPr>
          <p:cNvSpPr>
            <a:spLocks noGrp="1"/>
          </p:cNvSpPr>
          <p:nvPr>
            <p:ph type="title"/>
          </p:nvPr>
        </p:nvSpPr>
        <p:spPr>
          <a:xfrm>
            <a:off x="1057025" y="922644"/>
            <a:ext cx="5040285" cy="859219"/>
          </a:xfrm>
        </p:spPr>
        <p:txBody>
          <a:bodyPr vert="horz" lIns="91440" tIns="45720" rIns="91440" bIns="45720" rtlCol="0" anchor="b">
            <a:normAutofit/>
          </a:bodyPr>
          <a:lstStyle/>
          <a:p>
            <a:r>
              <a:rPr lang="en-US" sz="4000" dirty="0">
                <a:solidFill>
                  <a:schemeClr val="tx2">
                    <a:lumMod val="75000"/>
                    <a:lumOff val="25000"/>
                  </a:schemeClr>
                </a:solidFill>
              </a:rPr>
              <a:t>Family Support Plan </a:t>
            </a:r>
          </a:p>
        </p:txBody>
      </p:sp>
      <p:sp>
        <p:nvSpPr>
          <p:cNvPr id="19" name="Rectangle 18">
            <a:extLst>
              <a:ext uri="{FF2B5EF4-FFF2-40B4-BE49-F238E27FC236}">
                <a16:creationId xmlns:a16="http://schemas.microsoft.com/office/drawing/2014/main" id="{1382A32C-5B0C-4B1C-A074-76C6DBCC9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55714" y="2263365"/>
            <a:ext cx="49377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57C98FA3-A91A-0FF2-A08B-50823FEC06FD}"/>
              </a:ext>
            </a:extLst>
          </p:cNvPr>
          <p:cNvSpPr>
            <a:spLocks noGrp="1"/>
          </p:cNvSpPr>
          <p:nvPr>
            <p:ph idx="1"/>
          </p:nvPr>
        </p:nvSpPr>
        <p:spPr>
          <a:xfrm>
            <a:off x="1055714" y="2542032"/>
            <a:ext cx="5040285" cy="3434193"/>
          </a:xfrm>
        </p:spPr>
        <p:txBody>
          <a:bodyPr vert="horz" lIns="91440" tIns="45720" rIns="91440" bIns="45720" rtlCol="0" anchor="ctr">
            <a:normAutofit/>
          </a:bodyPr>
          <a:lstStyle/>
          <a:p>
            <a:r>
              <a:rPr lang="en-US" sz="2000" dirty="0">
                <a:solidFill>
                  <a:schemeClr val="tx2">
                    <a:lumMod val="75000"/>
                    <a:lumOff val="25000"/>
                  </a:schemeClr>
                </a:solidFill>
              </a:rPr>
              <a:t>Re-designed FSP – based on consultation and feedback</a:t>
            </a:r>
          </a:p>
          <a:p>
            <a:r>
              <a:rPr lang="en-US" sz="2000" dirty="0">
                <a:solidFill>
                  <a:schemeClr val="tx2">
                    <a:lumMod val="75000"/>
                    <a:lumOff val="25000"/>
                  </a:schemeClr>
                </a:solidFill>
              </a:rPr>
              <a:t>Designed to respond and meet early and emerging needs</a:t>
            </a:r>
          </a:p>
          <a:p>
            <a:r>
              <a:rPr lang="en-US" sz="2000" dirty="0">
                <a:solidFill>
                  <a:schemeClr val="tx2">
                    <a:lumMod val="75000"/>
                    <a:lumOff val="25000"/>
                  </a:schemeClr>
                </a:solidFill>
              </a:rPr>
              <a:t>Documentation is on the PSCP website</a:t>
            </a:r>
          </a:p>
          <a:p>
            <a:r>
              <a:rPr lang="en-US" sz="2000" dirty="0">
                <a:solidFill>
                  <a:schemeClr val="tx2">
                    <a:lumMod val="75000"/>
                    <a:lumOff val="25000"/>
                  </a:schemeClr>
                </a:solidFill>
              </a:rPr>
              <a:t>FSP Portal is being updated</a:t>
            </a:r>
          </a:p>
          <a:p>
            <a:r>
              <a:rPr lang="en-US" sz="2000" dirty="0">
                <a:solidFill>
                  <a:schemeClr val="tx2">
                    <a:lumMod val="75000"/>
                    <a:lumOff val="25000"/>
                  </a:schemeClr>
                </a:solidFill>
              </a:rPr>
              <a:t>Contact </a:t>
            </a:r>
            <a:r>
              <a:rPr lang="en-US" sz="2000" dirty="0">
                <a:solidFill>
                  <a:schemeClr val="tx2">
                    <a:lumMod val="75000"/>
                    <a:lumOff val="25000"/>
                  </a:schemeClr>
                </a:solidFill>
                <a:hlinkClick r:id="rId2">
                  <a:extLst>
                    <a:ext uri="{A12FA001-AC4F-418D-AE19-62706E023703}">
                      <ahyp:hlinkClr xmlns:ahyp="http://schemas.microsoft.com/office/drawing/2018/hyperlinkcolor" val="tx"/>
                    </a:ext>
                  </a:extLst>
                </a:hlinkClick>
              </a:rPr>
              <a:t>fsp@portsmouthcc.gov.uk</a:t>
            </a:r>
            <a:r>
              <a:rPr lang="en-US" sz="2000" dirty="0">
                <a:solidFill>
                  <a:schemeClr val="tx2">
                    <a:lumMod val="75000"/>
                    <a:lumOff val="25000"/>
                  </a:schemeClr>
                </a:solidFill>
              </a:rPr>
              <a:t> </a:t>
            </a:r>
          </a:p>
          <a:p>
            <a:r>
              <a:rPr lang="en-GB" sz="1600" dirty="0">
                <a:hlinkClick r:id="rId3"/>
              </a:rPr>
              <a:t>Family Support Plan - Portsmouth Safeguarding Children Partnership</a:t>
            </a:r>
            <a:endParaRPr lang="en-US" sz="1600" dirty="0">
              <a:solidFill>
                <a:schemeClr val="tx2">
                  <a:lumMod val="75000"/>
                  <a:lumOff val="25000"/>
                </a:schemeClr>
              </a:solidFill>
            </a:endParaRPr>
          </a:p>
        </p:txBody>
      </p:sp>
      <p:pic>
        <p:nvPicPr>
          <p:cNvPr id="5" name="Picture 4" descr="Supporting the Workforce&#10;&#10;AI-generated content may be incorrect.">
            <a:extLst>
              <a:ext uri="{FF2B5EF4-FFF2-40B4-BE49-F238E27FC236}">
                <a16:creationId xmlns:a16="http://schemas.microsoft.com/office/drawing/2014/main" id="{4FD5C512-4A88-59EC-F0AF-E6702FDA49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30768" y="810861"/>
            <a:ext cx="2266221" cy="2266221"/>
          </a:xfrm>
          <a:prstGeom prst="rect">
            <a:avLst/>
          </a:prstGeom>
        </p:spPr>
      </p:pic>
      <p:pic>
        <p:nvPicPr>
          <p:cNvPr id="6" name="Picture Placeholder 5">
            <a:extLst>
              <a:ext uri="{FF2B5EF4-FFF2-40B4-BE49-F238E27FC236}">
                <a16:creationId xmlns:a16="http://schemas.microsoft.com/office/drawing/2014/main" id="{D42BAED3-CA02-AAE8-8F7A-50F43843230E}"/>
              </a:ext>
            </a:extLst>
          </p:cNvPr>
          <p:cNvPicPr>
            <a:picLocks noChangeAspect="1"/>
          </p:cNvPicPr>
          <p:nvPr/>
        </p:nvPicPr>
        <p:blipFill>
          <a:blip r:embed="rId5"/>
          <a:srcRect l="1783" r="6211"/>
          <a:stretch>
            <a:fillRect/>
          </a:stretch>
        </p:blipFill>
        <p:spPr>
          <a:xfrm>
            <a:off x="6946667" y="4159979"/>
            <a:ext cx="4389120" cy="1132986"/>
          </a:xfrm>
          <a:prstGeom prst="rect">
            <a:avLst/>
          </a:prstGeom>
          <a:noFill/>
        </p:spPr>
      </p:pic>
    </p:spTree>
    <p:extLst>
      <p:ext uri="{BB962C8B-B14F-4D97-AF65-F5344CB8AC3E}">
        <p14:creationId xmlns:p14="http://schemas.microsoft.com/office/powerpoint/2010/main" val="2848973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FD5A8F0D-345A-2731-4B94-0E26EA2FCC98}"/>
              </a:ext>
            </a:extLst>
          </p:cNvPr>
          <p:cNvSpPr/>
          <p:nvPr/>
        </p:nvSpPr>
        <p:spPr>
          <a:xfrm>
            <a:off x="680224" y="869795"/>
            <a:ext cx="2754351" cy="1994429"/>
          </a:xfrm>
          <a:prstGeom prst="ellips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5 new posts: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3 Support Advisors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2 Link Co-ordinators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(currently recruiting)</a:t>
            </a:r>
          </a:p>
        </p:txBody>
      </p:sp>
      <p:sp>
        <p:nvSpPr>
          <p:cNvPr id="6" name="Oval 5">
            <a:extLst>
              <a:ext uri="{FF2B5EF4-FFF2-40B4-BE49-F238E27FC236}">
                <a16:creationId xmlns:a16="http://schemas.microsoft.com/office/drawing/2014/main" id="{F5A8D882-785D-A445-DF21-EEDB48AB1871}"/>
              </a:ext>
            </a:extLst>
          </p:cNvPr>
          <p:cNvSpPr/>
          <p:nvPr/>
        </p:nvSpPr>
        <p:spPr>
          <a:xfrm>
            <a:off x="8582067" y="869795"/>
            <a:ext cx="2754351" cy="199442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2 new Safeguarding  Supervision in Education Leads</a:t>
            </a:r>
          </a:p>
        </p:txBody>
      </p:sp>
      <p:sp>
        <p:nvSpPr>
          <p:cNvPr id="7" name="Oval 6">
            <a:extLst>
              <a:ext uri="{FF2B5EF4-FFF2-40B4-BE49-F238E27FC236}">
                <a16:creationId xmlns:a16="http://schemas.microsoft.com/office/drawing/2014/main" id="{192FDCEE-AD83-CB86-E3CE-98BF388F3D04}"/>
              </a:ext>
            </a:extLst>
          </p:cNvPr>
          <p:cNvSpPr/>
          <p:nvPr/>
        </p:nvSpPr>
        <p:spPr>
          <a:xfrm>
            <a:off x="680224" y="3612995"/>
            <a:ext cx="2754351" cy="199442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Aptos" panose="02110004020202020204"/>
                <a:ea typeface="+mn-ea"/>
                <a:cs typeface="+mn-cs"/>
              </a:rPr>
              <a:t>Current PSCP Training Team</a:t>
            </a:r>
          </a:p>
        </p:txBody>
      </p:sp>
      <p:sp>
        <p:nvSpPr>
          <p:cNvPr id="8" name="Oval 7">
            <a:extLst>
              <a:ext uri="{FF2B5EF4-FFF2-40B4-BE49-F238E27FC236}">
                <a16:creationId xmlns:a16="http://schemas.microsoft.com/office/drawing/2014/main" id="{B21B851F-5E21-0DBD-CBF4-BB331CDF97D9}"/>
              </a:ext>
            </a:extLst>
          </p:cNvPr>
          <p:cNvSpPr/>
          <p:nvPr/>
        </p:nvSpPr>
        <p:spPr>
          <a:xfrm>
            <a:off x="8752396" y="3612995"/>
            <a:ext cx="2754351" cy="199442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Aptos" panose="02110004020202020204"/>
                <a:ea typeface="+mn-ea"/>
                <a:cs typeface="+mn-cs"/>
              </a:rPr>
              <a:t>Current Link Co-Ordinator Team</a:t>
            </a:r>
          </a:p>
        </p:txBody>
      </p:sp>
      <p:cxnSp>
        <p:nvCxnSpPr>
          <p:cNvPr id="11" name="Straight Arrow Connector 10">
            <a:extLst>
              <a:ext uri="{FF2B5EF4-FFF2-40B4-BE49-F238E27FC236}">
                <a16:creationId xmlns:a16="http://schemas.microsoft.com/office/drawing/2014/main" id="{861A9743-9837-9FB4-0FFA-BD9DA6595DE2}"/>
              </a:ext>
            </a:extLst>
          </p:cNvPr>
          <p:cNvCxnSpPr/>
          <p:nvPr/>
        </p:nvCxnSpPr>
        <p:spPr>
          <a:xfrm flipV="1">
            <a:off x="3434575" y="3953435"/>
            <a:ext cx="1123978" cy="51098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A546DE16-9A71-4EB8-C90D-6AD46F7DC716}"/>
              </a:ext>
            </a:extLst>
          </p:cNvPr>
          <p:cNvCxnSpPr/>
          <p:nvPr/>
        </p:nvCxnSpPr>
        <p:spPr>
          <a:xfrm>
            <a:off x="3434575" y="1990165"/>
            <a:ext cx="1218107" cy="98163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56C193AE-AEF0-4F33-1383-8A90414227AB}"/>
              </a:ext>
            </a:extLst>
          </p:cNvPr>
          <p:cNvCxnSpPr>
            <a:cxnSpLocks/>
          </p:cNvCxnSpPr>
          <p:nvPr/>
        </p:nvCxnSpPr>
        <p:spPr>
          <a:xfrm flipH="1">
            <a:off x="7516906" y="2232212"/>
            <a:ext cx="1235490" cy="97245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36F3568A-48A9-2192-4FB8-9CEFA9A98271}"/>
              </a:ext>
            </a:extLst>
          </p:cNvPr>
          <p:cNvCxnSpPr/>
          <p:nvPr/>
        </p:nvCxnSpPr>
        <p:spPr>
          <a:xfrm flipH="1" flipV="1">
            <a:off x="7516906" y="3953435"/>
            <a:ext cx="1235490" cy="51098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9" name="Rectangle 18">
            <a:extLst>
              <a:ext uri="{FF2B5EF4-FFF2-40B4-BE49-F238E27FC236}">
                <a16:creationId xmlns:a16="http://schemas.microsoft.com/office/drawing/2014/main" id="{E323BCEC-FA15-DE01-435F-02646B1C9C8C}"/>
              </a:ext>
            </a:extLst>
          </p:cNvPr>
          <p:cNvSpPr/>
          <p:nvPr/>
        </p:nvSpPr>
        <p:spPr>
          <a:xfrm>
            <a:off x="4284583" y="85601"/>
            <a:ext cx="3687977" cy="199442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white"/>
                </a:solidFill>
                <a:effectLst/>
                <a:uLnTx/>
                <a:uFillTx/>
                <a:latin typeface="Aptos" panose="02110004020202020204"/>
                <a:ea typeface="+mn-ea"/>
                <a:cs typeface="+mn-cs"/>
              </a:rPr>
              <a:t>Support Hub Team</a:t>
            </a:r>
            <a:r>
              <a:rPr lang="en-GB" sz="3600" b="1" dirty="0">
                <a:solidFill>
                  <a:prstClr val="white"/>
                </a:solidFill>
                <a:latin typeface="Aptos" panose="02110004020202020204"/>
              </a:rPr>
              <a:t>: </a:t>
            </a:r>
            <a:r>
              <a:rPr kumimoji="0" lang="en-GB" sz="2400" b="1" i="0" u="none" strike="noStrike" kern="1200" cap="none" spc="0" normalizeH="0" baseline="0" noProof="0" dirty="0">
                <a:ln>
                  <a:noFill/>
                </a:ln>
                <a:solidFill>
                  <a:prstClr val="white"/>
                </a:solidFill>
                <a:effectLst/>
                <a:uLnTx/>
                <a:uFillTx/>
                <a:latin typeface="Aptos" panose="02110004020202020204"/>
                <a:ea typeface="+mn-ea"/>
                <a:cs typeface="+mn-cs"/>
              </a:rPr>
              <a:t>existing teams and new posts coming together</a:t>
            </a:r>
          </a:p>
        </p:txBody>
      </p:sp>
      <p:sp>
        <p:nvSpPr>
          <p:cNvPr id="20" name="Oval 19">
            <a:extLst>
              <a:ext uri="{FF2B5EF4-FFF2-40B4-BE49-F238E27FC236}">
                <a16:creationId xmlns:a16="http://schemas.microsoft.com/office/drawing/2014/main" id="{E0C6D91F-E5BE-42C0-EBCD-97F4DCD5CF98}"/>
              </a:ext>
            </a:extLst>
          </p:cNvPr>
          <p:cNvSpPr/>
          <p:nvPr/>
        </p:nvSpPr>
        <p:spPr>
          <a:xfrm>
            <a:off x="4792510" y="4804864"/>
            <a:ext cx="2754351" cy="199442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Aptos" panose="02110004020202020204"/>
                <a:ea typeface="+mn-ea"/>
                <a:cs typeface="+mn-cs"/>
              </a:rPr>
              <a:t>Leadership, Management &amp; Business Support</a:t>
            </a:r>
          </a:p>
        </p:txBody>
      </p:sp>
      <p:cxnSp>
        <p:nvCxnSpPr>
          <p:cNvPr id="22" name="Straight Arrow Connector 21">
            <a:extLst>
              <a:ext uri="{FF2B5EF4-FFF2-40B4-BE49-F238E27FC236}">
                <a16:creationId xmlns:a16="http://schemas.microsoft.com/office/drawing/2014/main" id="{7A20028A-3158-1C40-025E-84550B4BE7E3}"/>
              </a:ext>
            </a:extLst>
          </p:cNvPr>
          <p:cNvCxnSpPr>
            <a:cxnSpLocks/>
            <a:stCxn id="20" idx="0"/>
          </p:cNvCxnSpPr>
          <p:nvPr/>
        </p:nvCxnSpPr>
        <p:spPr>
          <a:xfrm flipH="1" flipV="1">
            <a:off x="6169685" y="4074459"/>
            <a:ext cx="1" cy="73040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E6593F2B-AD02-8CDE-4568-2699F5460407}"/>
              </a:ext>
            </a:extLst>
          </p:cNvPr>
          <p:cNvPicPr>
            <a:picLocks noChangeAspect="1"/>
          </p:cNvPicPr>
          <p:nvPr/>
        </p:nvPicPr>
        <p:blipFill>
          <a:blip r:embed="rId3"/>
          <a:stretch>
            <a:fillRect/>
          </a:stretch>
        </p:blipFill>
        <p:spPr>
          <a:xfrm>
            <a:off x="4843565" y="2080030"/>
            <a:ext cx="2520395" cy="2524480"/>
          </a:xfrm>
          <a:prstGeom prst="rect">
            <a:avLst/>
          </a:prstGeom>
        </p:spPr>
      </p:pic>
    </p:spTree>
    <p:extLst>
      <p:ext uri="{BB962C8B-B14F-4D97-AF65-F5344CB8AC3E}">
        <p14:creationId xmlns:p14="http://schemas.microsoft.com/office/powerpoint/2010/main" val="2641946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B08E6-0D05-D393-7B83-C11F8B8CC62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7CC416B-595B-84EF-35D0-8680394F7DEB}"/>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C634B918-CD9C-1B36-9AE0-42450D1C4B8B}"/>
              </a:ext>
            </a:extLst>
          </p:cNvPr>
          <p:cNvPicPr>
            <a:picLocks noGrp="1" noRot="1" noChangeAspect="1" noMove="1" noResize="1" noEditPoints="1" noAdjustHandles="1" noChangeArrowheads="1" noChangeShapeType="1" noCrop="1"/>
          </p:cNvPicPr>
          <p:nvPr/>
        </p:nvPicPr>
        <p:blipFill>
          <a:blip r:embed="rId2"/>
          <a:stretch>
            <a:fillRect/>
          </a:stretch>
        </p:blipFill>
        <p:spPr>
          <a:xfrm>
            <a:off x="-1" y="-76200"/>
            <a:ext cx="12327467" cy="6934200"/>
          </a:xfrm>
          <a:prstGeom prst="rect">
            <a:avLst/>
          </a:prstGeom>
        </p:spPr>
      </p:pic>
      <p:pic>
        <p:nvPicPr>
          <p:cNvPr id="6" name="Graphic 5" descr="Rectangle sign with handle">
            <a:extLst>
              <a:ext uri="{FF2B5EF4-FFF2-40B4-BE49-F238E27FC236}">
                <a16:creationId xmlns:a16="http://schemas.microsoft.com/office/drawing/2014/main" id="{C5A2867F-EA90-B170-4CB7-5C647CCE34E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0139" y="1806805"/>
            <a:ext cx="1894692" cy="2439570"/>
          </a:xfrm>
          <a:prstGeom prst="rect">
            <a:avLst/>
          </a:prstGeom>
        </p:spPr>
      </p:pic>
      <p:sp>
        <p:nvSpPr>
          <p:cNvPr id="7" name="TextBox 6">
            <a:extLst>
              <a:ext uri="{FF2B5EF4-FFF2-40B4-BE49-F238E27FC236}">
                <a16:creationId xmlns:a16="http://schemas.microsoft.com/office/drawing/2014/main" id="{740C17AC-4C2C-021E-2A45-30548D3B68C0}"/>
              </a:ext>
            </a:extLst>
          </p:cNvPr>
          <p:cNvSpPr txBox="1"/>
          <p:nvPr/>
        </p:nvSpPr>
        <p:spPr>
          <a:xfrm>
            <a:off x="58216" y="2179688"/>
            <a:ext cx="1740650" cy="338554"/>
          </a:xfrm>
          <a:prstGeom prst="rect">
            <a:avLst/>
          </a:prstGeom>
          <a:noFill/>
        </p:spPr>
        <p:txBody>
          <a:bodyPr wrap="square" rtlCol="0">
            <a:spAutoFit/>
          </a:bodyPr>
          <a:lstStyle/>
          <a:p>
            <a:pPr algn="ctr"/>
            <a:endParaRPr lang="en-GB" sz="1600" b="1">
              <a:solidFill>
                <a:schemeClr val="accent5">
                  <a:lumMod val="60000"/>
                  <a:lumOff val="40000"/>
                </a:schemeClr>
              </a:solidFill>
            </a:endParaRPr>
          </a:p>
        </p:txBody>
      </p:sp>
      <p:pic>
        <p:nvPicPr>
          <p:cNvPr id="8" name="Graphic 7" descr="Rectangle sign with handle">
            <a:extLst>
              <a:ext uri="{FF2B5EF4-FFF2-40B4-BE49-F238E27FC236}">
                <a16:creationId xmlns:a16="http://schemas.microsoft.com/office/drawing/2014/main" id="{868E4DA7-A310-9590-BD83-F2F5934255D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776330" y="4249209"/>
            <a:ext cx="2026117" cy="2608791"/>
          </a:xfrm>
          <a:prstGeom prst="rect">
            <a:avLst/>
          </a:prstGeom>
        </p:spPr>
      </p:pic>
      <p:sp>
        <p:nvSpPr>
          <p:cNvPr id="9" name="TextBox 8">
            <a:extLst>
              <a:ext uri="{FF2B5EF4-FFF2-40B4-BE49-F238E27FC236}">
                <a16:creationId xmlns:a16="http://schemas.microsoft.com/office/drawing/2014/main" id="{64D81831-2FCB-821B-CFB7-B0DDF63D8FBC}"/>
              </a:ext>
            </a:extLst>
          </p:cNvPr>
          <p:cNvSpPr txBox="1"/>
          <p:nvPr/>
        </p:nvSpPr>
        <p:spPr>
          <a:xfrm>
            <a:off x="2849350" y="4671848"/>
            <a:ext cx="1880075" cy="861774"/>
          </a:xfrm>
          <a:prstGeom prst="rect">
            <a:avLst/>
          </a:prstGeom>
          <a:noFill/>
        </p:spPr>
        <p:txBody>
          <a:bodyPr wrap="square" rtlCol="0">
            <a:spAutoFit/>
          </a:bodyPr>
          <a:lstStyle/>
          <a:p>
            <a:pPr algn="ctr"/>
            <a:r>
              <a:rPr lang="en-GB" sz="1400" b="1"/>
              <a:t>Summer Holidays 26</a:t>
            </a:r>
          </a:p>
          <a:p>
            <a:pPr algn="ctr"/>
            <a:endParaRPr lang="en-GB" sz="1200" b="1">
              <a:solidFill>
                <a:srgbClr val="00B0F0"/>
              </a:solidFill>
            </a:endParaRPr>
          </a:p>
          <a:p>
            <a:pPr algn="ctr"/>
            <a:r>
              <a:rPr lang="en-GB" sz="1200" b="1">
                <a:solidFill>
                  <a:srgbClr val="00B0F0"/>
                </a:solidFill>
              </a:rPr>
              <a:t>Preparation for soft launch</a:t>
            </a:r>
          </a:p>
        </p:txBody>
      </p:sp>
      <p:pic>
        <p:nvPicPr>
          <p:cNvPr id="10" name="Graphic 9" descr="Rectangle sign with handle">
            <a:extLst>
              <a:ext uri="{FF2B5EF4-FFF2-40B4-BE49-F238E27FC236}">
                <a16:creationId xmlns:a16="http://schemas.microsoft.com/office/drawing/2014/main" id="{6ABFF5A5-1A9F-5A28-317C-F287FA41A1A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285638" y="-61589"/>
            <a:ext cx="1880075" cy="2420750"/>
          </a:xfrm>
          <a:prstGeom prst="rect">
            <a:avLst/>
          </a:prstGeom>
        </p:spPr>
      </p:pic>
      <p:sp>
        <p:nvSpPr>
          <p:cNvPr id="11" name="TextBox 10">
            <a:extLst>
              <a:ext uri="{FF2B5EF4-FFF2-40B4-BE49-F238E27FC236}">
                <a16:creationId xmlns:a16="http://schemas.microsoft.com/office/drawing/2014/main" id="{73922F1B-40AE-13B0-41E0-60D822FAEA43}"/>
              </a:ext>
            </a:extLst>
          </p:cNvPr>
          <p:cNvSpPr txBox="1"/>
          <p:nvPr/>
        </p:nvSpPr>
        <p:spPr>
          <a:xfrm>
            <a:off x="4386246" y="283261"/>
            <a:ext cx="1709754" cy="307777"/>
          </a:xfrm>
          <a:prstGeom prst="rect">
            <a:avLst/>
          </a:prstGeom>
          <a:noFill/>
        </p:spPr>
        <p:txBody>
          <a:bodyPr wrap="square" rtlCol="0">
            <a:spAutoFit/>
          </a:bodyPr>
          <a:lstStyle/>
          <a:p>
            <a:pPr algn="ctr"/>
            <a:r>
              <a:rPr lang="en-GB" sz="1400" b="1"/>
              <a:t>Autumn Term 26</a:t>
            </a:r>
          </a:p>
        </p:txBody>
      </p:sp>
      <p:pic>
        <p:nvPicPr>
          <p:cNvPr id="12" name="Graphic 11" descr="Rectangle sign with handle">
            <a:extLst>
              <a:ext uri="{FF2B5EF4-FFF2-40B4-BE49-F238E27FC236}">
                <a16:creationId xmlns:a16="http://schemas.microsoft.com/office/drawing/2014/main" id="{CA00D7AF-450F-84A8-266C-A69BFC6F4E6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33076" y="2038242"/>
            <a:ext cx="1880075" cy="2420750"/>
          </a:xfrm>
          <a:prstGeom prst="rect">
            <a:avLst/>
          </a:prstGeom>
        </p:spPr>
      </p:pic>
      <p:sp>
        <p:nvSpPr>
          <p:cNvPr id="13" name="TextBox 12">
            <a:extLst>
              <a:ext uri="{FF2B5EF4-FFF2-40B4-BE49-F238E27FC236}">
                <a16:creationId xmlns:a16="http://schemas.microsoft.com/office/drawing/2014/main" id="{9DCDE683-A1AC-5EF5-8552-5B4FFFA41033}"/>
              </a:ext>
            </a:extLst>
          </p:cNvPr>
          <p:cNvSpPr txBox="1"/>
          <p:nvPr/>
        </p:nvSpPr>
        <p:spPr>
          <a:xfrm>
            <a:off x="7802788" y="2417620"/>
            <a:ext cx="1740650" cy="307777"/>
          </a:xfrm>
          <a:prstGeom prst="rect">
            <a:avLst/>
          </a:prstGeom>
          <a:noFill/>
        </p:spPr>
        <p:txBody>
          <a:bodyPr wrap="square" rtlCol="0">
            <a:spAutoFit/>
          </a:bodyPr>
          <a:lstStyle/>
          <a:p>
            <a:pPr algn="ctr"/>
            <a:r>
              <a:rPr lang="en-GB" sz="1400" b="1"/>
              <a:t>Spring Term 27</a:t>
            </a:r>
          </a:p>
        </p:txBody>
      </p:sp>
      <p:pic>
        <p:nvPicPr>
          <p:cNvPr id="14" name="Graphic 13" descr="Rectangle sign with handle">
            <a:extLst>
              <a:ext uri="{FF2B5EF4-FFF2-40B4-BE49-F238E27FC236}">
                <a16:creationId xmlns:a16="http://schemas.microsoft.com/office/drawing/2014/main" id="{AD375CAA-5113-3515-37CA-F312DD3D2EC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313513" y="-113840"/>
            <a:ext cx="1880075" cy="2420750"/>
          </a:xfrm>
          <a:prstGeom prst="rect">
            <a:avLst/>
          </a:prstGeom>
        </p:spPr>
      </p:pic>
      <p:sp>
        <p:nvSpPr>
          <p:cNvPr id="15" name="TextBox 14">
            <a:extLst>
              <a:ext uri="{FF2B5EF4-FFF2-40B4-BE49-F238E27FC236}">
                <a16:creationId xmlns:a16="http://schemas.microsoft.com/office/drawing/2014/main" id="{7B6FEF02-09DE-42F1-DCD9-54C384851F04}"/>
              </a:ext>
            </a:extLst>
          </p:cNvPr>
          <p:cNvSpPr txBox="1"/>
          <p:nvPr/>
        </p:nvSpPr>
        <p:spPr>
          <a:xfrm>
            <a:off x="9383225" y="265538"/>
            <a:ext cx="1740650" cy="307777"/>
          </a:xfrm>
          <a:prstGeom prst="rect">
            <a:avLst/>
          </a:prstGeom>
          <a:noFill/>
        </p:spPr>
        <p:txBody>
          <a:bodyPr wrap="square" rtlCol="0">
            <a:spAutoFit/>
          </a:bodyPr>
          <a:lstStyle/>
          <a:p>
            <a:pPr algn="ctr"/>
            <a:r>
              <a:rPr lang="en-GB" sz="1400" b="1"/>
              <a:t>Summer Term 27</a:t>
            </a:r>
          </a:p>
        </p:txBody>
      </p:sp>
      <p:sp>
        <p:nvSpPr>
          <p:cNvPr id="16" name="TextBox 15">
            <a:extLst>
              <a:ext uri="{FF2B5EF4-FFF2-40B4-BE49-F238E27FC236}">
                <a16:creationId xmlns:a16="http://schemas.microsoft.com/office/drawing/2014/main" id="{8F0788B6-153E-0C9F-E590-5EA2BDD1A8A7}"/>
              </a:ext>
            </a:extLst>
          </p:cNvPr>
          <p:cNvSpPr txBox="1"/>
          <p:nvPr/>
        </p:nvSpPr>
        <p:spPr>
          <a:xfrm>
            <a:off x="184035" y="735294"/>
            <a:ext cx="3163549" cy="938719"/>
          </a:xfrm>
          <a:prstGeom prst="rect">
            <a:avLst/>
          </a:prstGeom>
          <a:solidFill>
            <a:schemeClr val="accent5">
              <a:lumMod val="60000"/>
              <a:lumOff val="40000"/>
            </a:schemeClr>
          </a:solidFill>
          <a:ln w="38100">
            <a:solidFill>
              <a:schemeClr val="tx1"/>
            </a:solidFill>
          </a:ln>
        </p:spPr>
        <p:txBody>
          <a:bodyPr wrap="square" rtlCol="0">
            <a:spAutoFit/>
          </a:bodyPr>
          <a:lstStyle/>
          <a:p>
            <a:pPr marL="285750" indent="-285750">
              <a:buFont typeface="Arial" panose="020B0604020202020204" pitchFamily="34" charset="0"/>
              <a:buChar char="•"/>
            </a:pPr>
            <a:r>
              <a:rPr lang="en-GB" sz="1100"/>
              <a:t>Engagement co-design events</a:t>
            </a:r>
          </a:p>
          <a:p>
            <a:pPr marL="285750" indent="-285750">
              <a:buFont typeface="Arial" panose="020B0604020202020204" pitchFamily="34" charset="0"/>
              <a:buChar char="•"/>
            </a:pPr>
            <a:r>
              <a:rPr lang="en-GB" sz="1100"/>
              <a:t>Citywide communication</a:t>
            </a:r>
          </a:p>
          <a:p>
            <a:pPr marL="285750" indent="-285750">
              <a:buFont typeface="Arial" panose="020B0604020202020204" pitchFamily="34" charset="0"/>
              <a:buChar char="•"/>
            </a:pPr>
            <a:r>
              <a:rPr lang="en-GB" sz="1100"/>
              <a:t>Vision, Purpose and branding</a:t>
            </a:r>
          </a:p>
          <a:p>
            <a:pPr marL="285750" indent="-285750">
              <a:buFont typeface="Arial" panose="020B0604020202020204" pitchFamily="34" charset="0"/>
              <a:buChar char="•"/>
            </a:pPr>
            <a:r>
              <a:rPr lang="en-GB" sz="1100"/>
              <a:t>Pilot New FSP</a:t>
            </a:r>
          </a:p>
          <a:p>
            <a:pPr marL="285750" indent="-285750">
              <a:buFont typeface="Arial" panose="020B0604020202020204" pitchFamily="34" charset="0"/>
              <a:buChar char="•"/>
            </a:pPr>
            <a:r>
              <a:rPr lang="en-GB" sz="1100"/>
              <a:t>Agree Pilot schools for autumn tern</a:t>
            </a:r>
          </a:p>
        </p:txBody>
      </p:sp>
      <p:sp>
        <p:nvSpPr>
          <p:cNvPr id="18" name="TextBox 17">
            <a:extLst>
              <a:ext uri="{FF2B5EF4-FFF2-40B4-BE49-F238E27FC236}">
                <a16:creationId xmlns:a16="http://schemas.microsoft.com/office/drawing/2014/main" id="{3414EA25-D373-B87C-869F-9A9A696F7D54}"/>
              </a:ext>
            </a:extLst>
          </p:cNvPr>
          <p:cNvSpPr txBox="1"/>
          <p:nvPr/>
        </p:nvSpPr>
        <p:spPr>
          <a:xfrm>
            <a:off x="4656405" y="5695550"/>
            <a:ext cx="4096227" cy="1015663"/>
          </a:xfrm>
          <a:prstGeom prst="rect">
            <a:avLst/>
          </a:prstGeom>
          <a:solidFill>
            <a:schemeClr val="accent1">
              <a:lumMod val="60000"/>
              <a:lumOff val="40000"/>
            </a:schemeClr>
          </a:solidFill>
          <a:ln w="38100">
            <a:solidFill>
              <a:schemeClr val="tx1"/>
            </a:solidFill>
          </a:ln>
        </p:spPr>
        <p:txBody>
          <a:bodyPr wrap="square" rtlCol="0">
            <a:spAutoFit/>
          </a:bodyPr>
          <a:lstStyle/>
          <a:p>
            <a:pPr marL="171450" indent="-171450">
              <a:buFont typeface="Arial" panose="020B0604020202020204" pitchFamily="34" charset="0"/>
              <a:buChar char="•"/>
            </a:pPr>
            <a:r>
              <a:rPr lang="en-GB" sz="1200"/>
              <a:t>Develop Pilot model</a:t>
            </a:r>
          </a:p>
          <a:p>
            <a:pPr marL="171450" indent="-171450">
              <a:buFont typeface="Arial" panose="020B0604020202020204" pitchFamily="34" charset="0"/>
              <a:buChar char="•"/>
            </a:pPr>
            <a:r>
              <a:rPr lang="en-GB" sz="1200"/>
              <a:t>Finalise FSP based on feedback</a:t>
            </a:r>
          </a:p>
          <a:p>
            <a:pPr marL="171450" indent="-171450">
              <a:buFont typeface="Arial" panose="020B0604020202020204" pitchFamily="34" charset="0"/>
              <a:buChar char="•"/>
            </a:pPr>
            <a:r>
              <a:rPr lang="en-GB" sz="1200"/>
              <a:t>FSP Portal development</a:t>
            </a:r>
          </a:p>
          <a:p>
            <a:pPr marL="171450" indent="-171450">
              <a:buFont typeface="Arial" panose="020B0604020202020204" pitchFamily="34" charset="0"/>
              <a:buChar char="•"/>
            </a:pPr>
            <a:r>
              <a:rPr lang="en-GB" sz="1200"/>
              <a:t>Staff training, induction, skills</a:t>
            </a:r>
          </a:p>
          <a:p>
            <a:pPr marL="171450" indent="-171450">
              <a:buFont typeface="Arial" panose="020B0604020202020204" pitchFamily="34" charset="0"/>
              <a:buChar char="•"/>
            </a:pPr>
            <a:r>
              <a:rPr lang="en-GB" sz="1200"/>
              <a:t>Develop working guidance and materials</a:t>
            </a:r>
          </a:p>
        </p:txBody>
      </p:sp>
      <p:sp>
        <p:nvSpPr>
          <p:cNvPr id="21" name="Arrow: Down 20">
            <a:extLst>
              <a:ext uri="{FF2B5EF4-FFF2-40B4-BE49-F238E27FC236}">
                <a16:creationId xmlns:a16="http://schemas.microsoft.com/office/drawing/2014/main" id="{63003052-A48F-7DBA-1976-213CD25BD307}"/>
              </a:ext>
            </a:extLst>
          </p:cNvPr>
          <p:cNvSpPr/>
          <p:nvPr/>
        </p:nvSpPr>
        <p:spPr>
          <a:xfrm rot="17328937">
            <a:off x="4239806" y="5505124"/>
            <a:ext cx="465464" cy="538468"/>
          </a:xfrm>
          <a:prstGeom prst="down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Arrow: Down 21">
            <a:extLst>
              <a:ext uri="{FF2B5EF4-FFF2-40B4-BE49-F238E27FC236}">
                <a16:creationId xmlns:a16="http://schemas.microsoft.com/office/drawing/2014/main" id="{0316B50A-0D05-CF2F-DCEC-4E66EF05B468}"/>
              </a:ext>
            </a:extLst>
          </p:cNvPr>
          <p:cNvSpPr/>
          <p:nvPr/>
        </p:nvSpPr>
        <p:spPr>
          <a:xfrm rot="10548390">
            <a:off x="1543488" y="1625075"/>
            <a:ext cx="510755" cy="499081"/>
          </a:xfrm>
          <a:prstGeom prst="downArrow">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a:extLst>
              <a:ext uri="{FF2B5EF4-FFF2-40B4-BE49-F238E27FC236}">
                <a16:creationId xmlns:a16="http://schemas.microsoft.com/office/drawing/2014/main" id="{F2376991-EFE6-0B8E-0D5D-77B8EB7F764C}"/>
              </a:ext>
            </a:extLst>
          </p:cNvPr>
          <p:cNvSpPr txBox="1"/>
          <p:nvPr/>
        </p:nvSpPr>
        <p:spPr>
          <a:xfrm>
            <a:off x="5836281" y="1536062"/>
            <a:ext cx="1528306" cy="1015663"/>
          </a:xfrm>
          <a:prstGeom prst="rect">
            <a:avLst/>
          </a:prstGeom>
          <a:solidFill>
            <a:schemeClr val="accent3">
              <a:lumMod val="40000"/>
              <a:lumOff val="60000"/>
            </a:schemeClr>
          </a:solidFill>
          <a:ln w="38100">
            <a:solidFill>
              <a:schemeClr val="tx1"/>
            </a:solidFill>
          </a:ln>
        </p:spPr>
        <p:txBody>
          <a:bodyPr wrap="square" rtlCol="0">
            <a:spAutoFit/>
          </a:bodyPr>
          <a:lstStyle/>
          <a:p>
            <a:pPr marL="171450" indent="-171450">
              <a:buFont typeface="Arial" panose="020B0604020202020204" pitchFamily="34" charset="0"/>
              <a:buChar char="•"/>
            </a:pPr>
            <a:r>
              <a:rPr lang="en-GB" sz="1200"/>
              <a:t>Pilot schools x 10</a:t>
            </a:r>
          </a:p>
          <a:p>
            <a:pPr marL="171450" indent="-171450">
              <a:buFont typeface="Arial" panose="020B0604020202020204" pitchFamily="34" charset="0"/>
              <a:buChar char="•"/>
            </a:pPr>
            <a:r>
              <a:rPr lang="en-GB" sz="1200"/>
              <a:t>Launch new FSP</a:t>
            </a:r>
          </a:p>
          <a:p>
            <a:pPr marL="171450" indent="-171450">
              <a:buFont typeface="Arial" panose="020B0604020202020204" pitchFamily="34" charset="0"/>
              <a:buChar char="•"/>
            </a:pPr>
            <a:r>
              <a:rPr lang="en-GB" sz="1200"/>
              <a:t>Supervision </a:t>
            </a:r>
          </a:p>
          <a:p>
            <a:pPr marL="171450" indent="-171450">
              <a:buFont typeface="Arial" panose="020B0604020202020204" pitchFamily="34" charset="0"/>
              <a:buChar char="•"/>
            </a:pPr>
            <a:r>
              <a:rPr lang="en-GB" sz="1200"/>
              <a:t>FSP Portal</a:t>
            </a:r>
          </a:p>
          <a:p>
            <a:pPr marL="171450" indent="-171450">
              <a:buFont typeface="Arial" panose="020B0604020202020204" pitchFamily="34" charset="0"/>
              <a:buChar char="•"/>
            </a:pPr>
            <a:r>
              <a:rPr lang="en-GB" sz="1200"/>
              <a:t>Test and learn</a:t>
            </a:r>
          </a:p>
        </p:txBody>
      </p:sp>
      <p:sp>
        <p:nvSpPr>
          <p:cNvPr id="24" name="Arrow: Down 23">
            <a:extLst>
              <a:ext uri="{FF2B5EF4-FFF2-40B4-BE49-F238E27FC236}">
                <a16:creationId xmlns:a16="http://schemas.microsoft.com/office/drawing/2014/main" id="{130FB3E6-D625-DC55-C649-024B3D7B586A}"/>
              </a:ext>
            </a:extLst>
          </p:cNvPr>
          <p:cNvSpPr/>
          <p:nvPr/>
        </p:nvSpPr>
        <p:spPr>
          <a:xfrm rot="18501076">
            <a:off x="5499093" y="1257182"/>
            <a:ext cx="662433" cy="357765"/>
          </a:xfrm>
          <a:prstGeom prst="downArrow">
            <a:avLst/>
          </a:prstGeom>
          <a:solidFill>
            <a:schemeClr val="accent3">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a:extLst>
              <a:ext uri="{FF2B5EF4-FFF2-40B4-BE49-F238E27FC236}">
                <a16:creationId xmlns:a16="http://schemas.microsoft.com/office/drawing/2014/main" id="{5C4660A0-86A5-9E6D-D79F-5E408DB9F7B2}"/>
              </a:ext>
            </a:extLst>
          </p:cNvPr>
          <p:cNvSpPr txBox="1"/>
          <p:nvPr/>
        </p:nvSpPr>
        <p:spPr>
          <a:xfrm>
            <a:off x="8686212" y="4511828"/>
            <a:ext cx="1661583" cy="1384995"/>
          </a:xfrm>
          <a:prstGeom prst="rect">
            <a:avLst/>
          </a:prstGeom>
          <a:solidFill>
            <a:schemeClr val="accent2"/>
          </a:solidFill>
          <a:ln w="38100">
            <a:solidFill>
              <a:schemeClr val="tx1"/>
            </a:solidFill>
          </a:ln>
        </p:spPr>
        <p:txBody>
          <a:bodyPr wrap="square" rtlCol="0">
            <a:spAutoFit/>
          </a:bodyPr>
          <a:lstStyle/>
          <a:p>
            <a:pPr marL="171450" indent="-171450">
              <a:buFont typeface="Arial" panose="020B0604020202020204" pitchFamily="34" charset="0"/>
              <a:buChar char="•"/>
            </a:pPr>
            <a:r>
              <a:rPr lang="en-GB" sz="1200"/>
              <a:t>Launch duty line</a:t>
            </a:r>
          </a:p>
          <a:p>
            <a:pPr marL="171450" indent="-171450">
              <a:buFont typeface="Arial" panose="020B0604020202020204" pitchFamily="34" charset="0"/>
              <a:buChar char="•"/>
            </a:pPr>
            <a:r>
              <a:rPr lang="en-GB" sz="1200"/>
              <a:t>Support Hub Advisors</a:t>
            </a:r>
          </a:p>
          <a:p>
            <a:pPr marL="171450" indent="-171450">
              <a:buFont typeface="Arial" panose="020B0604020202020204" pitchFamily="34" charset="0"/>
              <a:buChar char="•"/>
            </a:pPr>
            <a:r>
              <a:rPr lang="en-GB" sz="1200"/>
              <a:t>Roll out  Support Hub model to phase 2 schools</a:t>
            </a:r>
          </a:p>
          <a:p>
            <a:endParaRPr lang="en-GB" sz="1200"/>
          </a:p>
        </p:txBody>
      </p:sp>
      <p:sp>
        <p:nvSpPr>
          <p:cNvPr id="26" name="Arrow: Down 25">
            <a:extLst>
              <a:ext uri="{FF2B5EF4-FFF2-40B4-BE49-F238E27FC236}">
                <a16:creationId xmlns:a16="http://schemas.microsoft.com/office/drawing/2014/main" id="{8B83253E-B5F1-85E3-99C9-836EC95AAB29}"/>
              </a:ext>
            </a:extLst>
          </p:cNvPr>
          <p:cNvSpPr/>
          <p:nvPr/>
        </p:nvSpPr>
        <p:spPr>
          <a:xfrm rot="310537">
            <a:off x="8937279" y="3450622"/>
            <a:ext cx="528970" cy="1097457"/>
          </a:xfrm>
          <a:prstGeom prst="down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a:extLst>
              <a:ext uri="{FF2B5EF4-FFF2-40B4-BE49-F238E27FC236}">
                <a16:creationId xmlns:a16="http://schemas.microsoft.com/office/drawing/2014/main" id="{91433F46-5191-0AE9-85B2-B3B70C2B2D22}"/>
              </a:ext>
            </a:extLst>
          </p:cNvPr>
          <p:cNvSpPr txBox="1"/>
          <p:nvPr/>
        </p:nvSpPr>
        <p:spPr>
          <a:xfrm>
            <a:off x="10630271" y="1513610"/>
            <a:ext cx="1661583" cy="646331"/>
          </a:xfrm>
          <a:prstGeom prst="rect">
            <a:avLst/>
          </a:prstGeom>
          <a:solidFill>
            <a:srgbClr val="C00000"/>
          </a:solidFill>
          <a:ln w="38100">
            <a:solidFill>
              <a:schemeClr val="tx1"/>
            </a:solidFill>
          </a:ln>
        </p:spPr>
        <p:txBody>
          <a:bodyPr wrap="square" rtlCol="0">
            <a:spAutoFit/>
          </a:bodyPr>
          <a:lstStyle/>
          <a:p>
            <a:pPr marL="171450" indent="-171450">
              <a:buFont typeface="Arial" panose="020B0604020202020204" pitchFamily="34" charset="0"/>
              <a:buChar char="•"/>
            </a:pPr>
            <a:r>
              <a:rPr lang="en-GB" sz="1200"/>
              <a:t>Full Support Hub offer across education </a:t>
            </a:r>
          </a:p>
        </p:txBody>
      </p:sp>
      <p:sp>
        <p:nvSpPr>
          <p:cNvPr id="28" name="Arrow: Down 27">
            <a:extLst>
              <a:ext uri="{FF2B5EF4-FFF2-40B4-BE49-F238E27FC236}">
                <a16:creationId xmlns:a16="http://schemas.microsoft.com/office/drawing/2014/main" id="{E36A81F8-F56B-D441-1952-1E398DE577A5}"/>
              </a:ext>
            </a:extLst>
          </p:cNvPr>
          <p:cNvSpPr/>
          <p:nvPr/>
        </p:nvSpPr>
        <p:spPr>
          <a:xfrm rot="20170672">
            <a:off x="10765050" y="1159180"/>
            <a:ext cx="529880" cy="403281"/>
          </a:xfrm>
          <a:prstGeom prst="down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D5EA814F-C455-BC2F-0A24-A0F886DB65F5}"/>
              </a:ext>
            </a:extLst>
          </p:cNvPr>
          <p:cNvSpPr txBox="1"/>
          <p:nvPr/>
        </p:nvSpPr>
        <p:spPr>
          <a:xfrm>
            <a:off x="250147" y="2106570"/>
            <a:ext cx="1738859" cy="1015663"/>
          </a:xfrm>
          <a:prstGeom prst="rect">
            <a:avLst/>
          </a:prstGeom>
          <a:noFill/>
        </p:spPr>
        <p:txBody>
          <a:bodyPr wrap="square" rtlCol="0">
            <a:spAutoFit/>
          </a:bodyPr>
          <a:lstStyle/>
          <a:p>
            <a:pPr algn="ctr"/>
            <a:r>
              <a:rPr lang="en-GB" sz="1400" b="1"/>
              <a:t>Summer Term 26</a:t>
            </a:r>
          </a:p>
          <a:p>
            <a:endParaRPr lang="en-GB" sz="1000"/>
          </a:p>
          <a:p>
            <a:pPr algn="ctr"/>
            <a:r>
              <a:rPr lang="en-GB" sz="1200" b="1">
                <a:solidFill>
                  <a:schemeClr val="accent5">
                    <a:lumMod val="60000"/>
                    <a:lumOff val="40000"/>
                  </a:schemeClr>
                </a:solidFill>
              </a:rPr>
              <a:t>Communication, design and development stage</a:t>
            </a:r>
          </a:p>
        </p:txBody>
      </p:sp>
      <p:sp>
        <p:nvSpPr>
          <p:cNvPr id="17" name="TextBox 16">
            <a:extLst>
              <a:ext uri="{FF2B5EF4-FFF2-40B4-BE49-F238E27FC236}">
                <a16:creationId xmlns:a16="http://schemas.microsoft.com/office/drawing/2014/main" id="{282F2CEA-8F52-70EC-FCF9-B9DD52BFA878}"/>
              </a:ext>
            </a:extLst>
          </p:cNvPr>
          <p:cNvSpPr txBox="1"/>
          <p:nvPr/>
        </p:nvSpPr>
        <p:spPr>
          <a:xfrm>
            <a:off x="4586692" y="542537"/>
            <a:ext cx="1384340" cy="523220"/>
          </a:xfrm>
          <a:prstGeom prst="rect">
            <a:avLst/>
          </a:prstGeom>
          <a:noFill/>
        </p:spPr>
        <p:txBody>
          <a:bodyPr wrap="square" rtlCol="0">
            <a:spAutoFit/>
          </a:bodyPr>
          <a:lstStyle/>
          <a:p>
            <a:pPr algn="ctr"/>
            <a:r>
              <a:rPr lang="en-GB" sz="1400" b="1">
                <a:solidFill>
                  <a:schemeClr val="accent6">
                    <a:lumMod val="60000"/>
                    <a:lumOff val="40000"/>
                  </a:schemeClr>
                </a:solidFill>
              </a:rPr>
              <a:t>Pilot new model </a:t>
            </a:r>
          </a:p>
        </p:txBody>
      </p:sp>
      <p:sp>
        <p:nvSpPr>
          <p:cNvPr id="19" name="TextBox 18">
            <a:extLst>
              <a:ext uri="{FF2B5EF4-FFF2-40B4-BE49-F238E27FC236}">
                <a16:creationId xmlns:a16="http://schemas.microsoft.com/office/drawing/2014/main" id="{A00B5340-BD9A-3813-AD00-95DE2693FD59}"/>
              </a:ext>
            </a:extLst>
          </p:cNvPr>
          <p:cNvSpPr txBox="1"/>
          <p:nvPr/>
        </p:nvSpPr>
        <p:spPr>
          <a:xfrm>
            <a:off x="7947116" y="2742248"/>
            <a:ext cx="1451994" cy="523220"/>
          </a:xfrm>
          <a:prstGeom prst="rect">
            <a:avLst/>
          </a:prstGeom>
          <a:noFill/>
        </p:spPr>
        <p:txBody>
          <a:bodyPr wrap="square" rtlCol="0">
            <a:spAutoFit/>
          </a:bodyPr>
          <a:lstStyle/>
          <a:p>
            <a:pPr algn="ctr"/>
            <a:r>
              <a:rPr lang="en-GB" sz="1400" b="1">
                <a:solidFill>
                  <a:schemeClr val="accent2">
                    <a:lumMod val="60000"/>
                    <a:lumOff val="40000"/>
                  </a:schemeClr>
                </a:solidFill>
              </a:rPr>
              <a:t>Learn and expand model </a:t>
            </a:r>
          </a:p>
        </p:txBody>
      </p:sp>
      <p:sp>
        <p:nvSpPr>
          <p:cNvPr id="20" name="TextBox 19">
            <a:extLst>
              <a:ext uri="{FF2B5EF4-FFF2-40B4-BE49-F238E27FC236}">
                <a16:creationId xmlns:a16="http://schemas.microsoft.com/office/drawing/2014/main" id="{880A66A9-0AE4-1C84-1B15-C7427E2D29B9}"/>
              </a:ext>
            </a:extLst>
          </p:cNvPr>
          <p:cNvSpPr txBox="1"/>
          <p:nvPr/>
        </p:nvSpPr>
        <p:spPr>
          <a:xfrm>
            <a:off x="9613151" y="573315"/>
            <a:ext cx="1185913" cy="461665"/>
          </a:xfrm>
          <a:prstGeom prst="rect">
            <a:avLst/>
          </a:prstGeom>
          <a:noFill/>
        </p:spPr>
        <p:txBody>
          <a:bodyPr wrap="square" rtlCol="0">
            <a:spAutoFit/>
          </a:bodyPr>
          <a:lstStyle/>
          <a:p>
            <a:pPr algn="ctr"/>
            <a:r>
              <a:rPr lang="en-GB" sz="1200" b="1">
                <a:solidFill>
                  <a:srgbClr val="FF0000"/>
                </a:solidFill>
              </a:rPr>
              <a:t>Support Hub embedded </a:t>
            </a:r>
          </a:p>
        </p:txBody>
      </p:sp>
    </p:spTree>
    <p:extLst>
      <p:ext uri="{BB962C8B-B14F-4D97-AF65-F5344CB8AC3E}">
        <p14:creationId xmlns:p14="http://schemas.microsoft.com/office/powerpoint/2010/main" val="3534462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EFC920F-B85A-4068-BD93-41064EDE9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1C559108-BBAE-426C-8564-051D2BA6DD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3" name="Rectangle 12">
              <a:extLst>
                <a:ext uri="{FF2B5EF4-FFF2-40B4-BE49-F238E27FC236}">
                  <a16:creationId xmlns:a16="http://schemas.microsoft.com/office/drawing/2014/main" id="{42BC35EE-6650-42D2-AEFB-4B7CD1AFC9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952C743-9049-4DFB-878B-2AB07B6E4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14A30F-FEE3-AAD4-6078-A8F8E212F639}"/>
              </a:ext>
            </a:extLst>
          </p:cNvPr>
          <p:cNvSpPr>
            <a:spLocks noGrp="1"/>
          </p:cNvSpPr>
          <p:nvPr>
            <p:ph type="title"/>
          </p:nvPr>
        </p:nvSpPr>
        <p:spPr>
          <a:xfrm>
            <a:off x="1178848" y="752559"/>
            <a:ext cx="4709345" cy="962953"/>
          </a:xfrm>
        </p:spPr>
        <p:txBody>
          <a:bodyPr anchor="b">
            <a:normAutofit fontScale="90000"/>
          </a:bodyPr>
          <a:lstStyle/>
          <a:p>
            <a:r>
              <a:rPr lang="en-GB" sz="3200" dirty="0">
                <a:solidFill>
                  <a:schemeClr val="tx2">
                    <a:lumMod val="75000"/>
                    <a:lumOff val="25000"/>
                  </a:schemeClr>
                </a:solidFill>
              </a:rPr>
              <a:t>Vulnerable Tracking &amp; Emerging Needs call - Wendy</a:t>
            </a:r>
          </a:p>
        </p:txBody>
      </p:sp>
      <p:sp>
        <p:nvSpPr>
          <p:cNvPr id="18" name="Rectangle 17">
            <a:extLst>
              <a:ext uri="{FF2B5EF4-FFF2-40B4-BE49-F238E27FC236}">
                <a16:creationId xmlns:a16="http://schemas.microsoft.com/office/drawing/2014/main" id="{1382A32C-5B0C-4B1C-A074-76C6DBCC9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39885" y="2372170"/>
            <a:ext cx="438912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D75483E-0588-2BF7-D0A0-2C1857638AB2}"/>
              </a:ext>
            </a:extLst>
          </p:cNvPr>
          <p:cNvSpPr>
            <a:spLocks noGrp="1"/>
          </p:cNvSpPr>
          <p:nvPr>
            <p:ph idx="1"/>
          </p:nvPr>
        </p:nvSpPr>
        <p:spPr>
          <a:xfrm>
            <a:off x="1100736" y="2508105"/>
            <a:ext cx="4929098" cy="3632493"/>
          </a:xfrm>
        </p:spPr>
        <p:txBody>
          <a:bodyPr anchor="ctr">
            <a:normAutofit/>
          </a:bodyPr>
          <a:lstStyle/>
          <a:p>
            <a:r>
              <a:rPr lang="en-GB" sz="2000" dirty="0">
                <a:solidFill>
                  <a:schemeClr val="tx2">
                    <a:lumMod val="75000"/>
                    <a:lumOff val="25000"/>
                  </a:schemeClr>
                </a:solidFill>
              </a:rPr>
              <a:t>Continue calls every 3 weeks</a:t>
            </a:r>
          </a:p>
          <a:p>
            <a:r>
              <a:rPr lang="en-GB" sz="2000" dirty="0">
                <a:solidFill>
                  <a:schemeClr val="tx2">
                    <a:lumMod val="75000"/>
                    <a:lumOff val="25000"/>
                  </a:schemeClr>
                </a:solidFill>
              </a:rPr>
              <a:t>Focus on emerging needs</a:t>
            </a:r>
          </a:p>
          <a:p>
            <a:r>
              <a:rPr lang="en-GB" sz="2000" dirty="0">
                <a:solidFill>
                  <a:schemeClr val="tx2">
                    <a:lumMod val="75000"/>
                    <a:lumOff val="25000"/>
                  </a:schemeClr>
                </a:solidFill>
              </a:rPr>
              <a:t>Interested in being phase 2 of pilot settings?</a:t>
            </a:r>
          </a:p>
          <a:p>
            <a:r>
              <a:rPr lang="en-GB" sz="2000" dirty="0">
                <a:solidFill>
                  <a:schemeClr val="tx2">
                    <a:lumMod val="75000"/>
                    <a:lumOff val="25000"/>
                  </a:schemeClr>
                </a:solidFill>
              </a:rPr>
              <a:t>Insight Hub </a:t>
            </a:r>
          </a:p>
          <a:p>
            <a:r>
              <a:rPr lang="en-GB" sz="2000" dirty="0">
                <a:solidFill>
                  <a:schemeClr val="tx2">
                    <a:lumMod val="75000"/>
                    <a:lumOff val="25000"/>
                  </a:schemeClr>
                </a:solidFill>
              </a:rPr>
              <a:t>Visit schedule to settings</a:t>
            </a:r>
          </a:p>
          <a:p>
            <a:r>
              <a:rPr lang="en-GB" sz="2000" dirty="0">
                <a:solidFill>
                  <a:schemeClr val="tx2">
                    <a:lumMod val="75000"/>
                    <a:lumOff val="25000"/>
                  </a:schemeClr>
                </a:solidFill>
              </a:rPr>
              <a:t>Support available – get in touch if needed</a:t>
            </a:r>
          </a:p>
          <a:p>
            <a:r>
              <a:rPr lang="en-GB" sz="2000" dirty="0">
                <a:solidFill>
                  <a:schemeClr val="tx2">
                    <a:lumMod val="75000"/>
                    <a:lumOff val="25000"/>
                  </a:schemeClr>
                </a:solidFill>
              </a:rPr>
              <a:t>Email for support: </a:t>
            </a:r>
            <a:r>
              <a:rPr lang="en-GB" sz="2000" dirty="0">
                <a:hlinkClick r:id="rId2"/>
              </a:rPr>
              <a:t>wendy.winter@portsmouthcc.gov.uk</a:t>
            </a:r>
            <a:r>
              <a:rPr lang="en-GB" sz="2000" dirty="0"/>
              <a:t>  </a:t>
            </a:r>
          </a:p>
        </p:txBody>
      </p:sp>
      <p:pic>
        <p:nvPicPr>
          <p:cNvPr id="5" name="Picture 4" descr="Supporting the Workforce&#10;&#10;AI-generated content may be incorrect.">
            <a:extLst>
              <a:ext uri="{FF2B5EF4-FFF2-40B4-BE49-F238E27FC236}">
                <a16:creationId xmlns:a16="http://schemas.microsoft.com/office/drawing/2014/main" id="{00B99BD0-5BEB-2E6A-0F84-D39426017809}"/>
              </a:ext>
            </a:extLst>
          </p:cNvPr>
          <p:cNvPicPr>
            <a:picLocks noChangeAspect="1"/>
          </p:cNvPicPr>
          <p:nvPr/>
        </p:nvPicPr>
        <p:blipFill>
          <a:blip r:embed="rId3">
            <a:extLst>
              <a:ext uri="{28A0092B-C50C-407E-A947-70E740481C1C}">
                <a14:useLocalDpi xmlns:a14="http://schemas.microsoft.com/office/drawing/2010/main" val="0"/>
              </a:ext>
            </a:extLst>
          </a:blip>
          <a:srcRect r="2" b="3496"/>
          <a:stretch>
            <a:fillRect/>
          </a:stretch>
        </p:blipFill>
        <p:spPr>
          <a:xfrm>
            <a:off x="6538366" y="1383738"/>
            <a:ext cx="4929098" cy="4756870"/>
          </a:xfrm>
          <a:prstGeom prst="rect">
            <a:avLst/>
          </a:prstGeom>
        </p:spPr>
      </p:pic>
    </p:spTree>
    <p:extLst>
      <p:ext uri="{BB962C8B-B14F-4D97-AF65-F5344CB8AC3E}">
        <p14:creationId xmlns:p14="http://schemas.microsoft.com/office/powerpoint/2010/main" val="7803531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71E7D-DBE9-871C-9BA7-84C49F6E9D42}"/>
              </a:ext>
            </a:extLst>
          </p:cNvPr>
          <p:cNvSpPr>
            <a:spLocks noGrp="1"/>
          </p:cNvSpPr>
          <p:nvPr>
            <p:ph type="title"/>
          </p:nvPr>
        </p:nvSpPr>
        <p:spPr>
          <a:xfrm>
            <a:off x="8043968" y="768351"/>
            <a:ext cx="3685656" cy="2843527"/>
          </a:xfrm>
        </p:spPr>
        <p:txBody>
          <a:bodyPr anchor="t">
            <a:normAutofit/>
          </a:bodyPr>
          <a:lstStyle/>
          <a:p>
            <a:r>
              <a:rPr lang="en-US" dirty="0">
                <a:solidFill>
                  <a:schemeClr val="tx2">
                    <a:lumMod val="75000"/>
                    <a:lumOff val="25000"/>
                  </a:schemeClr>
                </a:solidFill>
              </a:rPr>
              <a:t>Questions…</a:t>
            </a:r>
          </a:p>
        </p:txBody>
      </p:sp>
      <p:pic>
        <p:nvPicPr>
          <p:cNvPr id="5" name="Content Placeholder 4" descr="Quizzical burrowing owl looking forward">
            <a:extLst>
              <a:ext uri="{FF2B5EF4-FFF2-40B4-BE49-F238E27FC236}">
                <a16:creationId xmlns:a16="http://schemas.microsoft.com/office/drawing/2014/main" id="{7B67B341-D836-4DDC-B506-A41214BC73BD}"/>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r="22923"/>
          <a:stretch>
            <a:fillRect/>
          </a:stretch>
        </p:blipFill>
        <p:spPr>
          <a:xfrm>
            <a:off x="20" y="10"/>
            <a:ext cx="7178019" cy="6857990"/>
          </a:xfrm>
          <a:noFill/>
        </p:spPr>
      </p:pic>
      <p:sp>
        <p:nvSpPr>
          <p:cNvPr id="3" name="TextBox 2">
            <a:extLst>
              <a:ext uri="{FF2B5EF4-FFF2-40B4-BE49-F238E27FC236}">
                <a16:creationId xmlns:a16="http://schemas.microsoft.com/office/drawing/2014/main" id="{734E3120-2664-D17C-E34C-208A7BEB6615}"/>
              </a:ext>
            </a:extLst>
          </p:cNvPr>
          <p:cNvSpPr txBox="1"/>
          <p:nvPr/>
        </p:nvSpPr>
        <p:spPr>
          <a:xfrm>
            <a:off x="8043968" y="4892039"/>
            <a:ext cx="3776472" cy="369332"/>
          </a:xfrm>
          <a:prstGeom prst="rect">
            <a:avLst/>
          </a:prstGeom>
          <a:noFill/>
        </p:spPr>
        <p:txBody>
          <a:bodyPr wrap="square" rtlCol="0">
            <a:spAutoFit/>
          </a:bodyPr>
          <a:lstStyle/>
          <a:p>
            <a:r>
              <a:rPr lang="en-GB" dirty="0">
                <a:hlinkClick r:id="rId4"/>
              </a:rPr>
              <a:t>Support.hub@portsmouthcc.gov.uk</a:t>
            </a:r>
            <a:r>
              <a:rPr lang="en-GB" dirty="0"/>
              <a:t> </a:t>
            </a:r>
          </a:p>
        </p:txBody>
      </p:sp>
    </p:spTree>
    <p:extLst>
      <p:ext uri="{BB962C8B-B14F-4D97-AF65-F5344CB8AC3E}">
        <p14:creationId xmlns:p14="http://schemas.microsoft.com/office/powerpoint/2010/main" val="3840497256"/>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D7A59EF39F5D6419F80BA0C6B2D5DD1" ma:contentTypeVersion="13" ma:contentTypeDescription="Create a new document." ma:contentTypeScope="" ma:versionID="10220dfab74b0ad82e8176d9e75de0b7">
  <xsd:schema xmlns:xsd="http://www.w3.org/2001/XMLSchema" xmlns:xs="http://www.w3.org/2001/XMLSchema" xmlns:p="http://schemas.microsoft.com/office/2006/metadata/properties" xmlns:ns2="4d536ccb-b14a-4ea0-b1e3-f942d5f494ca" xmlns:ns3="f76ca940-4daf-4b42-8920-1b2bf1ec847a" xmlns:ns4="2300092f-4794-4b0f-8101-4228ca668bc4" targetNamespace="http://schemas.microsoft.com/office/2006/metadata/properties" ma:root="true" ma:fieldsID="e752f5eb50ac0ab53c135adc4b816b2d" ns2:_="" ns3:_="" ns4:_="">
    <xsd:import namespace="4d536ccb-b14a-4ea0-b1e3-f942d5f494ca"/>
    <xsd:import namespace="f76ca940-4daf-4b42-8920-1b2bf1ec847a"/>
    <xsd:import namespace="2300092f-4794-4b0f-8101-4228ca668bc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MediaServiceSearchProperties" minOccurs="0"/>
                <xsd:element ref="ns3:MediaServiceDateTaken" minOccurs="0"/>
                <xsd:element ref="ns3:lcf76f155ced4ddcb4097134ff3c332f" minOccurs="0"/>
                <xsd:element ref="ns4:TaxCatchAll"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536ccb-b14a-4ea0-b1e3-f942d5f494c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76ca940-4daf-4b42-8920-1b2bf1ec847a"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2bf2b975-0034-4da6-bed2-ddb9f49c066c"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300092f-4794-4b0f-8101-4228ca668bc4"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33edc362-bb05-4a95-8db8-6c7c5ce0b6eb}" ma:internalName="TaxCatchAll" ma:showField="CatchAllData" ma:web="2300092f-4794-4b0f-8101-4228ca668bc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76ca940-4daf-4b42-8920-1b2bf1ec847a">
      <Terms xmlns="http://schemas.microsoft.com/office/infopath/2007/PartnerControls"/>
    </lcf76f155ced4ddcb4097134ff3c332f>
    <TaxCatchAll xmlns="2300092f-4794-4b0f-8101-4228ca668bc4" xsi:nil="true"/>
  </documentManagement>
</p:properties>
</file>

<file path=customXml/itemProps1.xml><?xml version="1.0" encoding="utf-8"?>
<ds:datastoreItem xmlns:ds="http://schemas.openxmlformats.org/officeDocument/2006/customXml" ds:itemID="{DF5B2924-F396-4D70-B371-1D821A54E1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536ccb-b14a-4ea0-b1e3-f942d5f494ca"/>
    <ds:schemaRef ds:uri="f76ca940-4daf-4b42-8920-1b2bf1ec847a"/>
    <ds:schemaRef ds:uri="2300092f-4794-4b0f-8101-4228ca668bc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1BCCAB3-D33C-4224-A9A8-6F6E46B20566}">
  <ds:schemaRefs>
    <ds:schemaRef ds:uri="http://schemas.microsoft.com/sharepoint/v3/contenttype/forms"/>
  </ds:schemaRefs>
</ds:datastoreItem>
</file>

<file path=customXml/itemProps3.xml><?xml version="1.0" encoding="utf-8"?>
<ds:datastoreItem xmlns:ds="http://schemas.openxmlformats.org/officeDocument/2006/customXml" ds:itemID="{53D4A09D-E514-4E69-A059-180D7116E7D1}">
  <ds:schemaRefs>
    <ds:schemaRef ds:uri="http://purl.org/dc/terms/"/>
    <ds:schemaRef ds:uri="http://purl.org/dc/elements/1.1/"/>
    <ds:schemaRef ds:uri="4d536ccb-b14a-4ea0-b1e3-f942d5f494ca"/>
    <ds:schemaRef ds:uri="http://schemas.microsoft.com/office/2006/documentManagement/types"/>
    <ds:schemaRef ds:uri="http://purl.org/dc/dcmitype/"/>
    <ds:schemaRef ds:uri="http://www.w3.org/XML/1998/namespace"/>
    <ds:schemaRef ds:uri="http://schemas.microsoft.com/office/infopath/2007/PartnerControls"/>
    <ds:schemaRef ds:uri="2300092f-4794-4b0f-8101-4228ca668bc4"/>
    <ds:schemaRef ds:uri="f76ca940-4daf-4b42-8920-1b2bf1ec847a"/>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726</TotalTime>
  <Words>1414</Words>
  <Application>Microsoft Office PowerPoint</Application>
  <PresentationFormat>Widescreen</PresentationFormat>
  <Paragraphs>146</Paragraphs>
  <Slides>12</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Aptos Display</vt:lpstr>
      <vt:lpstr>Arial</vt:lpstr>
      <vt:lpstr>Arial Nova Light</vt:lpstr>
      <vt:lpstr>Calibri</vt:lpstr>
      <vt:lpstr>Office Theme</vt:lpstr>
      <vt:lpstr>PowerPoint Presentation</vt:lpstr>
      <vt:lpstr>Vision for the Support Hub</vt:lpstr>
      <vt:lpstr>Purpose</vt:lpstr>
      <vt:lpstr>PowerPoint Presentation</vt:lpstr>
      <vt:lpstr>PowerPoint Presentation</vt:lpstr>
      <vt:lpstr>What is Community Support Plus?</vt:lpstr>
      <vt:lpstr>Community Support Plus using the Family Support Plan (FSP)</vt:lpstr>
      <vt:lpstr>Family Support Plan </vt:lpstr>
      <vt:lpstr>PowerPoint Presentation</vt:lpstr>
      <vt:lpstr>PowerPoint Presentation</vt:lpstr>
      <vt:lpstr>Vulnerable Tracking &amp; Emerging Needs call - Wendy</vt:lpstr>
      <vt:lpstr>Questions…</vt:lpstr>
    </vt:vector>
  </TitlesOfParts>
  <Company>Portsmouth City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Shaul, Fran</dc:creator>
  <cp:lastModifiedBy>Shaul, Fran</cp:lastModifiedBy>
  <cp:revision>3</cp:revision>
  <dcterms:created xsi:type="dcterms:W3CDTF">2026-08-26T14:15:36Z</dcterms:created>
  <dcterms:modified xsi:type="dcterms:W3CDTF">2026-09-22T07:23:08Z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83f8a96-e51b-4334-92a5-11244a58d044_Enabled">
    <vt:lpwstr>true</vt:lpwstr>
  </property>
  <property fmtid="{D5CDD505-2E9C-101B-9397-08002B2CF9AE}" pid="3" name="MSIP_Label_e83f8a96-e51b-4334-92a5-11244a58d044_SetDate">
    <vt:lpwstr>2026-08-26T14:19:23Z</vt:lpwstr>
  </property>
  <property fmtid="{D5CDD505-2E9C-101B-9397-08002B2CF9AE}" pid="4" name="MSIP_Label_e83f8a96-e51b-4334-92a5-11244a58d044_Method">
    <vt:lpwstr>Privileged</vt:lpwstr>
  </property>
  <property fmtid="{D5CDD505-2E9C-101B-9397-08002B2CF9AE}" pid="5" name="MSIP_Label_e83f8a96-e51b-4334-92a5-11244a58d044_Name">
    <vt:lpwstr>Official</vt:lpwstr>
  </property>
  <property fmtid="{D5CDD505-2E9C-101B-9397-08002B2CF9AE}" pid="6" name="MSIP_Label_e83f8a96-e51b-4334-92a5-11244a58d044_SiteId">
    <vt:lpwstr>d6674c51-daa4-4142-8047-15a78bbe9306</vt:lpwstr>
  </property>
  <property fmtid="{D5CDD505-2E9C-101B-9397-08002B2CF9AE}" pid="7" name="MSIP_Label_e83f8a96-e51b-4334-92a5-11244a58d044_ActionId">
    <vt:lpwstr>9a40c23b-74f6-4767-9929-745c68013e48</vt:lpwstr>
  </property>
  <property fmtid="{D5CDD505-2E9C-101B-9397-08002B2CF9AE}" pid="8" name="MSIP_Label_e83f8a96-e51b-4334-92a5-11244a58d044_ContentBits">
    <vt:lpwstr>1</vt:lpwstr>
  </property>
  <property fmtid="{D5CDD505-2E9C-101B-9397-08002B2CF9AE}" pid="9" name="MSIP_Label_e83f8a96-e51b-4334-92a5-11244a58d044_Tag">
    <vt:lpwstr>10, 0, 1, 1</vt:lpwstr>
  </property>
  <property fmtid="{D5CDD505-2E9C-101B-9397-08002B2CF9AE}" pid="10" name="ClassificationContentMarkingHeaderLocations">
    <vt:lpwstr>Office Theme:8</vt:lpwstr>
  </property>
  <property fmtid="{D5CDD505-2E9C-101B-9397-08002B2CF9AE}" pid="11" name="ClassificationContentMarkingHeaderText">
    <vt:lpwstr>- Official -</vt:lpwstr>
  </property>
  <property fmtid="{D5CDD505-2E9C-101B-9397-08002B2CF9AE}" pid="12" name="MediaServiceImageTags">
    <vt:lpwstr/>
  </property>
  <property fmtid="{D5CDD505-2E9C-101B-9397-08002B2CF9AE}" pid="13" name="ContentTypeId">
    <vt:lpwstr>0x0101007D7A59EF39F5D6419F80BA0C6B2D5DD1</vt:lpwstr>
  </property>
</Properties>
</file>