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it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29"/>
    <p:restoredTop sz="94694"/>
  </p:normalViewPr>
  <p:slideViewPr>
    <p:cSldViewPr snapToGrid="0">
      <p:cViewPr varScale="1">
        <p:scale>
          <a:sx n="121" d="100"/>
          <a:sy n="121" d="100"/>
        </p:scale>
        <p:origin x="10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10072922" cy="1978346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10072922" cy="1747837"/>
          </a:xfrm>
        </p:spPr>
        <p:txBody>
          <a:bodyPr>
            <a:normAutofit/>
          </a:bodyPr>
          <a:lstStyle>
            <a:lvl1pPr marL="0" indent="0" algn="l">
              <a:buNone/>
              <a:defRPr sz="2000" i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524C6359-9BB8-4148-8114-537E698DA205}" type="datetime1">
              <a:rPr lang="en-US" smtClean="0"/>
              <a:t>9/23/24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352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1B01909-73B8-4486-A749-C643B1D7E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5E279D86-4533-45F1-B0AA-D237399A5ED5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764FD722-CB31-4326-ADD8-CBA52FD1FF5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24E4BCEC-8B0A-444E-8509-1B3BB0449E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9DB36622-1DC7-4B17-8984-588BA8999FF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51B97AF0-1974-42B9-B5FC-A332C52E827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5A298AD-BE5D-4BE1-8CDF-DBFB42D63FE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2360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9BD0-10DB-43E7-8F22-40B3D51B8FC3}" type="datetime1">
              <a:rPr lang="en-US" smtClean="0"/>
              <a:t>9/23/24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12EF7969-DB38-4989-A65C-9D190A245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33456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2145BE25-C437-45FE-A3D3-BBAAF108CC9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4A9D0FA0-682C-4076-B779-D865AEEFC66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B60163C-1A2D-4F00-BC61-8A3C11E2D2BE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3FF8D873-9CF9-4A0A-A7B8-875C0B8233D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2B645470-F624-4417-A8A4-FC242E43C9DB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ECC7EFEF-6B2A-4210-9275-0077ACF2827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52575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974374" y="787067"/>
            <a:ext cx="2628900" cy="53898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5719" y="787067"/>
            <a:ext cx="7039402" cy="53898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6C79C-F566-427A-93F6-434A4E613134}" type="datetime1">
              <a:rPr lang="en-US" smtClean="0"/>
              <a:t>9/23/24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88F505F-2957-41FC-9AAA-962853A67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7283627" y="125032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091A36EB-8545-4EFE-B619-165D36D644D1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8D075D29-6706-486B-A55A-13866882BA88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FAE751A-10F0-48F2-BBC3-D2FE499B34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52289CAF-683C-4BCC-8AA5-95A3BF799B0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BC8403A-C46F-4DA1-A015-00A80215F289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A797D957-3A2C-42DF-B73E-CBB47BE036B7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00408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/>
          <a:p>
            <a:fld id="{9376191F-481E-48E9-BB9A-369A67A7362D}" type="datetime1">
              <a:rPr lang="en-US" smtClean="0"/>
              <a:t>9/23/24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AC552FEA-472E-4E74-B31D-531852C19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059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41DF3078-C636-4776-A616-D5BF3BC280C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0D1A27FA-1310-4BC3-A071-1566746B2FB1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99ACB9EB-84FE-4B33-9EF9-4EC7DAC25DD5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826E5EFB-0EF9-4DB8-99CB-5DD72009DB2C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86238E12-0689-4123-8B2E-E1CCFCC4C88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8538CF67-A00E-4955-A447-001BE02E771A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32272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10072922" cy="2313641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3509963"/>
            <a:ext cx="10072922" cy="25796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77DE-DD04-48CC-9C18-7BE9FF2DEB6B}" type="datetime1">
              <a:rPr lang="en-US" smtClean="0"/>
              <a:t>9/23/24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37B4CDD2-E09A-418A-9131-FBDEE440A1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8852E5FB-B268-4CCA-8E55-803038F7A00D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A1C9CBB3-97C0-4A35-9088-C69233F5CEE7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1610871-AEE9-46EB-9D27-BA1D9D688124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27478059-2A11-484D-A2D7-199F74778E50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0EC0886-DDB9-47F1-9414-C121C1D3F954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66A10427-DF20-4284-B215-EABA4D366E20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50149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5717" y="2521885"/>
            <a:ext cx="4645152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2136" y="2521885"/>
            <a:ext cx="4611138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55ED-7101-4D18-A8AE-3B5E4CB87EA5}" type="datetime1">
              <a:rPr lang="en-US" smtClean="0"/>
              <a:t>9/23/24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0CB61A83-9419-49FC-8074-2AB3D34FA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963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BCD12E57-97FB-48D8-81CC-7C37E8947CB4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E487641C-E83B-4134-88C9-1D23D5FA1836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B99AB7A6-A88C-44E1-A9DE-4126B957F88A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FF0D518-1D17-44C7-BF73-7C980481DB5B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A7A3E12-61E8-41A0-A459-15BF375FA945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9E5E4A56-9100-4D60-8A34-0FE116F41FF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54514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7"/>
            <a:ext cx="100729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521884"/>
            <a:ext cx="4845387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352" y="3366390"/>
            <a:ext cx="4845387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34025" y="2521884"/>
            <a:ext cx="4869249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34025" y="3366390"/>
            <a:ext cx="4869249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F23D-51F6-4C94-8CD5-B9ABBF67EE23}" type="datetime1">
              <a:rPr lang="en-US" smtClean="0"/>
              <a:t>9/23/24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815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787068"/>
            <a:ext cx="1007755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A702F-6367-4FD1-89A8-3744BE6BA9A2}" type="datetime1">
              <a:rPr lang="en-US" smtClean="0"/>
              <a:t>9/23/24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‹N›</a:t>
            </a:fld>
            <a:endParaRPr lang="en-US"/>
          </a:p>
        </p:txBody>
      </p:sp>
      <p:grpSp>
        <p:nvGrpSpPr>
          <p:cNvPr id="6" name="Graphic 78">
            <a:extLst>
              <a:ext uri="{FF2B5EF4-FFF2-40B4-BE49-F238E27FC236}">
                <a16:creationId xmlns:a16="http://schemas.microsoft.com/office/drawing/2014/main" id="{AC45ECC6-E29C-40EF-A7C9-5A17DAFD4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5233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7" name="Graphic 78">
              <a:extLst>
                <a:ext uri="{FF2B5EF4-FFF2-40B4-BE49-F238E27FC236}">
                  <a16:creationId xmlns:a16="http://schemas.microsoft.com/office/drawing/2014/main" id="{8DA0D497-8E8F-426A-8172-894BE03F70F6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aphic 78">
              <a:extLst>
                <a:ext uri="{FF2B5EF4-FFF2-40B4-BE49-F238E27FC236}">
                  <a16:creationId xmlns:a16="http://schemas.microsoft.com/office/drawing/2014/main" id="{8C0459EF-3B70-4083-8845-3A9AF847E805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9" name="Graphic 78">
                <a:extLst>
                  <a:ext uri="{FF2B5EF4-FFF2-40B4-BE49-F238E27FC236}">
                    <a16:creationId xmlns:a16="http://schemas.microsoft.com/office/drawing/2014/main" id="{53BF2B58-70F8-4288-85AB-CBDA723CDFCC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569E551-A5A0-4A8F-B999-3A6D104814A2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0FB69EB5-D9AC-46E7-934E-32999C39B2E6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6EABC49A-B4ED-44E4-ADB7-E432734A7C9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53111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99BD-4B4F-4460-B452-0E8146ACCF8F}" type="datetime1">
              <a:rPr lang="en-US" smtClean="0"/>
              <a:t>9/23/24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845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4315386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420086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4315386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FD34C-1867-42A9-AC54-D15ADD8A65E7}" type="datetime1">
              <a:rPr lang="en-US" smtClean="0"/>
              <a:t>9/23/24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839DB371-B90D-44CB-A4AF-C7BDBFD0A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0C845011-2FC2-40F7-B0C6-49CBBA72B9C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2BC78B8-5139-436F-AD47-3CC03903FDD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F9DC17BA-1278-45C9-B1BF-B9F1518E1F29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9637B9F-CC26-4669-81F0-A942B4F72D61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2BB8F115-0030-47B4-BAF4-C15D1EA27B11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662F9949-4F1A-4708-824B-E876E9BEDA1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01829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3932237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4200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33E9-A654-4C17-8C3C-DDCAC83D6EBF}" type="datetime1">
              <a:rPr lang="en-US" smtClean="0"/>
              <a:t>9/23/24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‹N›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7627CBC2-9DC2-4EE8-A2D5-849E30F22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9FB4AEFC-63AB-4831-8EC1-E8145604D8D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11E1337-D5DA-408D-91F3-A6A35FCDD0B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1E473FA4-FD80-4D04-AAC5-63B9A4D80778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FCB457B9-48DE-4921-8C3F-996598075B1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53C9DB95-9A61-4553-8D82-D2BE26FCBC6E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0EAE371F-24C9-4738-834F-FAF5A5C9ACE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44751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5959F4-53DA-47FF-BC24-1E5B75C69876}"/>
              </a:ext>
            </a:extLst>
          </p:cNvPr>
          <p:cNvSpPr/>
          <p:nvPr/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7CF83E8-F6F0-41E3-B580-7412A04DDFB5}"/>
              </a:ext>
            </a:extLst>
          </p:cNvPr>
          <p:cNvGrpSpPr/>
          <p:nvPr/>
        </p:nvGrpSpPr>
        <p:grpSpPr>
          <a:xfrm>
            <a:off x="10776050" y="5204030"/>
            <a:ext cx="886141" cy="802497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A0B6DBB-705D-48D0-842C-F9DFA7684D19}"/>
                </a:ext>
              </a:extLst>
            </p:cNvPr>
            <p:cNvSpPr/>
            <p:nvPr/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194A764-16E1-4D0D-9357-76F80E6086C0}"/>
                </a:ext>
              </a:extLst>
            </p:cNvPr>
            <p:cNvSpPr/>
            <p:nvPr/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15B7F3F-A40D-4F24-8536-E2420B433211}"/>
                </a:ext>
              </a:extLst>
            </p:cNvPr>
            <p:cNvSpPr/>
            <p:nvPr/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4" name="Graphic 12">
              <a:extLst>
                <a:ext uri="{FF2B5EF4-FFF2-40B4-BE49-F238E27FC236}">
                  <a16:creationId xmlns:a16="http://schemas.microsoft.com/office/drawing/2014/main" id="{CEF42844-A829-4ED2-A360-63BB2A7C45EE}"/>
                </a:ext>
              </a:extLst>
            </p:cNvPr>
            <p:cNvSpPr/>
            <p:nvPr/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57B23B52-A1C3-44EF-BC11-9094A0DA11AB}"/>
                </a:ext>
              </a:extLst>
            </p:cNvPr>
            <p:cNvSpPr/>
            <p:nvPr/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5">
              <a:extLst>
                <a:ext uri="{FF2B5EF4-FFF2-40B4-BE49-F238E27FC236}">
                  <a16:creationId xmlns:a16="http://schemas.microsoft.com/office/drawing/2014/main" id="{064E08E5-DA92-4CF2-A0BF-E341800227B2}"/>
                </a:ext>
              </a:extLst>
            </p:cNvPr>
            <p:cNvSpPr/>
            <p:nvPr/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A222560-E657-4CAE-B667-7BE9E224B244}"/>
                </a:ext>
              </a:extLst>
            </p:cNvPr>
            <p:cNvSpPr/>
            <p:nvPr/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9226104-0061-4319-8237-9C001BF85D49}"/>
              </a:ext>
            </a:extLst>
          </p:cNvPr>
          <p:cNvSpPr/>
          <p:nvPr/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1007755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717" y="2521885"/>
            <a:ext cx="10077557" cy="354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5718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769D389-4C4C-4FD7-9E6B-9F44477F0EB8}" type="datetime1">
              <a:rPr lang="en-US" smtClean="0"/>
              <a:t>9/23/24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5718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5367" y="6356350"/>
            <a:ext cx="5298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1076ED0-0DB3-4879-AAE5-5C20D22C1DF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589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7" r:id="rId6"/>
    <p:sldLayoutId id="2147483782" r:id="rId7"/>
    <p:sldLayoutId id="2147483783" r:id="rId8"/>
    <p:sldLayoutId id="2147483784" r:id="rId9"/>
    <p:sldLayoutId id="2147483786" r:id="rId10"/>
    <p:sldLayoutId id="2147483785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v.migliarini@bham.ac.u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3" name="Rectangle 62">
            <a:extLst>
              <a:ext uri="{FF2B5EF4-FFF2-40B4-BE49-F238E27FC236}">
                <a16:creationId xmlns:a16="http://schemas.microsoft.com/office/drawing/2014/main" id="{E20BB609-EF92-42DB-836C-0699A590B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fondo vettoriale di schizzi in colori accesi">
            <a:extLst>
              <a:ext uri="{FF2B5EF4-FFF2-40B4-BE49-F238E27FC236}">
                <a16:creationId xmlns:a16="http://schemas.microsoft.com/office/drawing/2014/main" id="{6D702047-93A6-1E62-CAAC-EBBF4A51E8C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7259" r="-1" b="-1"/>
          <a:stretch/>
        </p:blipFill>
        <p:spPr>
          <a:xfrm>
            <a:off x="0" y="181494"/>
            <a:ext cx="12188932" cy="6857990"/>
          </a:xfrm>
          <a:prstGeom prst="rect">
            <a:avLst/>
          </a:prstGeom>
        </p:spPr>
      </p:pic>
      <p:sp>
        <p:nvSpPr>
          <p:cNvPr id="65" name="Rectangle 64">
            <a:extLst>
              <a:ext uri="{FF2B5EF4-FFF2-40B4-BE49-F238E27FC236}">
                <a16:creationId xmlns:a16="http://schemas.microsoft.com/office/drawing/2014/main" id="{ABC37145-583D-4973-AE68-23CB73494C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1524" y="0"/>
            <a:ext cx="12188952" cy="4046483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chemeClr val="tx1"/>
              </a:gs>
              <a:gs pos="0">
                <a:srgbClr val="000000">
                  <a:alpha val="7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A51B06F-191C-14B6-0C5D-2092E9ADAE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8452" y="971398"/>
            <a:ext cx="5577547" cy="158437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i="0" dirty="0">
                <a:solidFill>
                  <a:srgbClr val="FFFFFF"/>
                </a:solidFill>
                <a:effectLst/>
              </a:rPr>
              <a:t>Participant Information</a:t>
            </a:r>
            <a:endParaRPr lang="en-US" i="0" dirty="0">
              <a:solidFill>
                <a:srgbClr val="FFFFFF"/>
              </a:solidFill>
            </a:endParaRPr>
          </a:p>
        </p:txBody>
      </p:sp>
      <p:grpSp>
        <p:nvGrpSpPr>
          <p:cNvPr id="67" name="Graphic 78">
            <a:extLst>
              <a:ext uri="{FF2B5EF4-FFF2-40B4-BE49-F238E27FC236}">
                <a16:creationId xmlns:a16="http://schemas.microsoft.com/office/drawing/2014/main" id="{674FBD09-398F-4886-8D52-3CCAB16ED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657951" y="971370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68" name="Graphic 78">
              <a:extLst>
                <a:ext uri="{FF2B5EF4-FFF2-40B4-BE49-F238E27FC236}">
                  <a16:creationId xmlns:a16="http://schemas.microsoft.com/office/drawing/2014/main" id="{794E9BAB-B9ED-4E72-B558-1E4B87537E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9" name="Graphic 78">
              <a:extLst>
                <a:ext uri="{FF2B5EF4-FFF2-40B4-BE49-F238E27FC236}">
                  <a16:creationId xmlns:a16="http://schemas.microsoft.com/office/drawing/2014/main" id="{809A1029-A1BA-4EF8-959B-2AF852A34D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70" name="Graphic 78">
                <a:extLst>
                  <a:ext uri="{FF2B5EF4-FFF2-40B4-BE49-F238E27FC236}">
                    <a16:creationId xmlns:a16="http://schemas.microsoft.com/office/drawing/2014/main" id="{1618CAAA-B087-4302-8144-EFDD1D9FDB5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Graphic 78">
                <a:extLst>
                  <a:ext uri="{FF2B5EF4-FFF2-40B4-BE49-F238E27FC236}">
                    <a16:creationId xmlns:a16="http://schemas.microsoft.com/office/drawing/2014/main" id="{D71D93E1-AEA4-4F92-BA99-24786C8A11B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Graphic 78">
                <a:extLst>
                  <a:ext uri="{FF2B5EF4-FFF2-40B4-BE49-F238E27FC236}">
                    <a16:creationId xmlns:a16="http://schemas.microsoft.com/office/drawing/2014/main" id="{CE7112A6-6EAE-4620-B089-30D687AA0A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Graphic 78">
                <a:extLst>
                  <a:ext uri="{FF2B5EF4-FFF2-40B4-BE49-F238E27FC236}">
                    <a16:creationId xmlns:a16="http://schemas.microsoft.com/office/drawing/2014/main" id="{6F45DEA9-D350-4D7C-B408-D0250EE30C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11E84B46-9597-410B-A51F-E2E0F2FAFB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66006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3D4FD378-E29E-4996-A8B0-11E2368A6E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10732601" y="535113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7BA59DF4-225D-4521-9655-5F0DF52E48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C5295146-5EA5-417D-AAEE-F59000BC6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3768FE2E-63BB-4E2F-8744-A188E6C61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81" name="Graphic 12">
              <a:extLst>
                <a:ext uri="{FF2B5EF4-FFF2-40B4-BE49-F238E27FC236}">
                  <a16:creationId xmlns:a16="http://schemas.microsoft.com/office/drawing/2014/main" id="{4641D6CE-B3E9-440C-BAAE-6F6968AAAD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Graphic 15">
              <a:extLst>
                <a:ext uri="{FF2B5EF4-FFF2-40B4-BE49-F238E27FC236}">
                  <a16:creationId xmlns:a16="http://schemas.microsoft.com/office/drawing/2014/main" id="{8D02F1DC-8FDC-4424-8750-42EE6CB9F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Graphic 15">
              <a:extLst>
                <a:ext uri="{FF2B5EF4-FFF2-40B4-BE49-F238E27FC236}">
                  <a16:creationId xmlns:a16="http://schemas.microsoft.com/office/drawing/2014/main" id="{2BB6A551-D864-43F8-B270-809C68AE31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B57277C8-A482-4AA3-AFA6-7F211CE35C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028078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" name="Rectangle 104">
            <a:extLst>
              <a:ext uri="{FF2B5EF4-FFF2-40B4-BE49-F238E27FC236}">
                <a16:creationId xmlns:a16="http://schemas.microsoft.com/office/drawing/2014/main" id="{2F9C493A-9F03-49B4-B3FB-19CE5AC115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DD42153-FC33-EC33-4472-5F36E1D78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4663649" cy="1455091"/>
          </a:xfr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300" i="0" dirty="0">
                <a:solidFill>
                  <a:schemeClr val="accent6">
                    <a:lumMod val="75000"/>
                  </a:schemeClr>
                </a:solidFill>
              </a:rPr>
              <a:t>My name is Valentina &amp; I am doing a study </a:t>
            </a:r>
          </a:p>
        </p:txBody>
      </p:sp>
      <p:sp>
        <p:nvSpPr>
          <p:cNvPr id="107" name="Freeform: Shape 106">
            <a:extLst>
              <a:ext uri="{FF2B5EF4-FFF2-40B4-BE49-F238E27FC236}">
                <a16:creationId xmlns:a16="http://schemas.microsoft.com/office/drawing/2014/main" id="{90A46C7D-C1BB-49B8-8D37-39742820E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2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09" name="Graphic 78">
            <a:extLst>
              <a:ext uri="{FF2B5EF4-FFF2-40B4-BE49-F238E27FC236}">
                <a16:creationId xmlns:a16="http://schemas.microsoft.com/office/drawing/2014/main" id="{61BBAB6F-65E6-4E2B-B363-6AB27C84E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717" y="2585111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10" name="Graphic 78">
              <a:extLst>
                <a:ext uri="{FF2B5EF4-FFF2-40B4-BE49-F238E27FC236}">
                  <a16:creationId xmlns:a16="http://schemas.microsoft.com/office/drawing/2014/main" id="{6DA3BBB2-E620-4C13-98C9-FE1EF7D2ED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1" name="Graphic 78">
              <a:extLst>
                <a:ext uri="{FF2B5EF4-FFF2-40B4-BE49-F238E27FC236}">
                  <a16:creationId xmlns:a16="http://schemas.microsoft.com/office/drawing/2014/main" id="{ADC9AB5D-88A1-4FA9-B467-E8EF8FFE5B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2" name="Graphic 78">
                <a:extLst>
                  <a:ext uri="{FF2B5EF4-FFF2-40B4-BE49-F238E27FC236}">
                    <a16:creationId xmlns:a16="http://schemas.microsoft.com/office/drawing/2014/main" id="{0867B8E5-4535-4743-8235-6612FEA410C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Graphic 78">
                <a:extLst>
                  <a:ext uri="{FF2B5EF4-FFF2-40B4-BE49-F238E27FC236}">
                    <a16:creationId xmlns:a16="http://schemas.microsoft.com/office/drawing/2014/main" id="{BE48FEA7-5915-4751-8090-63F3094324A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Graphic 78">
                <a:extLst>
                  <a:ext uri="{FF2B5EF4-FFF2-40B4-BE49-F238E27FC236}">
                    <a16:creationId xmlns:a16="http://schemas.microsoft.com/office/drawing/2014/main" id="{32B378CE-44FD-4120-B9ED-7828D4EE9AE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Graphic 78">
                <a:extLst>
                  <a:ext uri="{FF2B5EF4-FFF2-40B4-BE49-F238E27FC236}">
                    <a16:creationId xmlns:a16="http://schemas.microsoft.com/office/drawing/2014/main" id="{40FA43D3-D34B-4BC7-80D0-F3E75A222AC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0C5F778-180F-D606-AFB4-892082DA530D}"/>
              </a:ext>
            </a:extLst>
          </p:cNvPr>
          <p:cNvSpPr txBox="1"/>
          <p:nvPr/>
        </p:nvSpPr>
        <p:spPr>
          <a:xfrm>
            <a:off x="525717" y="2796427"/>
            <a:ext cx="4663649" cy="32745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</a:pPr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I want to learn about: 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Your experience as a student; 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How you are supported in school by teachers and educators 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2414AAA-20A3-9536-46C2-CE693760E1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3780" y="553415"/>
            <a:ext cx="5660211" cy="5660211"/>
          </a:xfrm>
          <a:prstGeom prst="rect">
            <a:avLst/>
          </a:prstGeom>
        </p:spPr>
      </p:pic>
      <p:sp>
        <p:nvSpPr>
          <p:cNvPr id="117" name="Freeform: Shape 116">
            <a:extLst>
              <a:ext uri="{FF2B5EF4-FFF2-40B4-BE49-F238E27FC236}">
                <a16:creationId xmlns:a16="http://schemas.microsoft.com/office/drawing/2014/main" id="{55820E42-2F9D-41EF-B67F-522A133B3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13D9BC31-B57D-4933-AD83-94F462D4C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D84AFEA3-A055-41AE-96F3-34BA581424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9028771F-62FA-4349-B7A8-CE1682D2CE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319CDEE6-CB2F-49F0-B237-2A26A3D1DC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23" name="Graphic 12">
              <a:extLst>
                <a:ext uri="{FF2B5EF4-FFF2-40B4-BE49-F238E27FC236}">
                  <a16:creationId xmlns:a16="http://schemas.microsoft.com/office/drawing/2014/main" id="{3DD82286-02D2-4210-A797-5D502D44A3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Graphic 15">
              <a:extLst>
                <a:ext uri="{FF2B5EF4-FFF2-40B4-BE49-F238E27FC236}">
                  <a16:creationId xmlns:a16="http://schemas.microsoft.com/office/drawing/2014/main" id="{735449F4-80DA-4E06-B3B6-B9F519F4A6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Graphic 15">
              <a:extLst>
                <a:ext uri="{FF2B5EF4-FFF2-40B4-BE49-F238E27FC236}">
                  <a16:creationId xmlns:a16="http://schemas.microsoft.com/office/drawing/2014/main" id="{61FABA3B-05B6-433C-90F9-8D9691A840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E1FEBA45-D0A3-4091-9956-161EDA21A0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020705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F9C493A-9F03-49B4-B3FB-19CE5AC115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19ACCBF-7A21-2D13-9CA2-A0EE40774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5751515" cy="1455091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3300" i="0" dirty="0">
                <a:solidFill>
                  <a:schemeClr val="accent6">
                    <a:lumMod val="75000"/>
                  </a:schemeClr>
                </a:solidFill>
              </a:rPr>
              <a:t>I want to learn from you </a:t>
            </a:r>
            <a:r>
              <a:rPr lang="en-GB" sz="3300" i="0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 </a:t>
            </a:r>
            <a:br>
              <a:rPr lang="en-GB" sz="3300" dirty="0"/>
            </a:br>
            <a:endParaRPr lang="en-GB" sz="330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0A46C7D-C1BB-49B8-8D37-39742820E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2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4" name="Graphic 78">
            <a:extLst>
              <a:ext uri="{FF2B5EF4-FFF2-40B4-BE49-F238E27FC236}">
                <a16:creationId xmlns:a16="http://schemas.microsoft.com/office/drawing/2014/main" id="{61BBAB6F-65E6-4E2B-B363-6AB27C84E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717" y="2585111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5" name="Graphic 78">
              <a:extLst>
                <a:ext uri="{FF2B5EF4-FFF2-40B4-BE49-F238E27FC236}">
                  <a16:creationId xmlns:a16="http://schemas.microsoft.com/office/drawing/2014/main" id="{6DA3BBB2-E620-4C13-98C9-FE1EF7D2ED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6" name="Graphic 78">
              <a:extLst>
                <a:ext uri="{FF2B5EF4-FFF2-40B4-BE49-F238E27FC236}">
                  <a16:creationId xmlns:a16="http://schemas.microsoft.com/office/drawing/2014/main" id="{ADC9AB5D-88A1-4FA9-B467-E8EF8FFE5B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7" name="Graphic 78">
                <a:extLst>
                  <a:ext uri="{FF2B5EF4-FFF2-40B4-BE49-F238E27FC236}">
                    <a16:creationId xmlns:a16="http://schemas.microsoft.com/office/drawing/2014/main" id="{0867B8E5-4535-4743-8235-6612FEA410C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Graphic 78">
                <a:extLst>
                  <a:ext uri="{FF2B5EF4-FFF2-40B4-BE49-F238E27FC236}">
                    <a16:creationId xmlns:a16="http://schemas.microsoft.com/office/drawing/2014/main" id="{BE48FEA7-5915-4751-8090-63F3094324A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Graphic 78">
                <a:extLst>
                  <a:ext uri="{FF2B5EF4-FFF2-40B4-BE49-F238E27FC236}">
                    <a16:creationId xmlns:a16="http://schemas.microsoft.com/office/drawing/2014/main" id="{32B378CE-44FD-4120-B9ED-7828D4EE9AE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Graphic 78">
                <a:extLst>
                  <a:ext uri="{FF2B5EF4-FFF2-40B4-BE49-F238E27FC236}">
                    <a16:creationId xmlns:a16="http://schemas.microsoft.com/office/drawing/2014/main" id="{40FA43D3-D34B-4BC7-80D0-F3E75A222AC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2BDABC-10C8-9826-38FB-9C6345F72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17" y="2796427"/>
            <a:ext cx="6237746" cy="3274503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GB" sz="2400" dirty="0"/>
              <a:t>I will ask you and record questions alone or with your parents,  don’t worry </a:t>
            </a:r>
            <a:r>
              <a:rPr lang="en-GB" sz="2400" b="1" dirty="0"/>
              <a:t>it is going to be FUN</a:t>
            </a:r>
            <a:r>
              <a:rPr lang="en-GB" sz="2400" dirty="0"/>
              <a:t>!</a:t>
            </a:r>
            <a:endParaRPr lang="en-GB" sz="2400" dirty="0">
              <a:sym typeface="Wingdings" pitchFamily="2" charset="2"/>
            </a:endParaRPr>
          </a:p>
          <a:p>
            <a:r>
              <a:rPr lang="en-GB" sz="2400" dirty="0">
                <a:sym typeface="Wingdings" pitchFamily="2" charset="2"/>
              </a:rPr>
              <a:t>BUT</a:t>
            </a:r>
          </a:p>
          <a:p>
            <a:r>
              <a:rPr lang="en-GB" sz="2400" b="1" dirty="0">
                <a:sym typeface="Wingdings" pitchFamily="2" charset="2"/>
              </a:rPr>
              <a:t>You can stop at any time ! </a:t>
            </a:r>
            <a:endParaRPr lang="en-GB" sz="1400" dirty="0">
              <a:sym typeface="Wingdings" pitchFamily="2" charset="2"/>
            </a:endParaRPr>
          </a:p>
          <a:p>
            <a:r>
              <a:rPr lang="en-GB" sz="2400" dirty="0">
                <a:sym typeface="Wingdings" pitchFamily="2" charset="2"/>
              </a:rPr>
              <a:t>Speak to your parent(s) about participating and give your assent. </a:t>
            </a:r>
          </a:p>
          <a:p>
            <a:r>
              <a:rPr lang="en-GB" sz="1600" dirty="0">
                <a:sym typeface="Wingdings" pitchFamily="2" charset="2"/>
              </a:rPr>
              <a:t>The data collection will be run in accordance with the GDPR (2018) regulations </a:t>
            </a:r>
            <a:endParaRPr lang="en-GB" sz="1600" dirty="0"/>
          </a:p>
        </p:txBody>
      </p:sp>
      <p:pic>
        <p:nvPicPr>
          <p:cNvPr id="7" name="Graphic 6" descr="Parent and Child">
            <a:extLst>
              <a:ext uri="{FF2B5EF4-FFF2-40B4-BE49-F238E27FC236}">
                <a16:creationId xmlns:a16="http://schemas.microsoft.com/office/drawing/2014/main" id="{C4B2A7B5-84CA-8EE2-9AF2-6DF130971B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53780" y="553415"/>
            <a:ext cx="5660211" cy="5660211"/>
          </a:xfrm>
          <a:prstGeom prst="rect">
            <a:avLst/>
          </a:pr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55820E42-2F9D-41EF-B67F-522A133B3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3D9BC31-B57D-4933-AD83-94F462D4C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84AFEA3-A055-41AE-96F3-34BA581424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9028771F-62FA-4349-B7A8-CE1682D2CE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19CDEE6-CB2F-49F0-B237-2A26A3D1DC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8" name="Graphic 12">
              <a:extLst>
                <a:ext uri="{FF2B5EF4-FFF2-40B4-BE49-F238E27FC236}">
                  <a16:creationId xmlns:a16="http://schemas.microsoft.com/office/drawing/2014/main" id="{3DD82286-02D2-4210-A797-5D502D44A3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5">
              <a:extLst>
                <a:ext uri="{FF2B5EF4-FFF2-40B4-BE49-F238E27FC236}">
                  <a16:creationId xmlns:a16="http://schemas.microsoft.com/office/drawing/2014/main" id="{735449F4-80DA-4E06-B3B6-B9F519F4A6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Graphic 15">
              <a:extLst>
                <a:ext uri="{FF2B5EF4-FFF2-40B4-BE49-F238E27FC236}">
                  <a16:creationId xmlns:a16="http://schemas.microsoft.com/office/drawing/2014/main" id="{61FABA3B-05B6-433C-90F9-8D9691A840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E1FEBA45-D0A3-4091-9956-161EDA21A0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12514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A904EA-6214-B4C5-801F-EA188750541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en-GB" i="0" dirty="0">
                <a:solidFill>
                  <a:schemeClr val="accent6">
                    <a:lumMod val="75000"/>
                  </a:schemeClr>
                </a:solidFill>
              </a:rPr>
              <a:t>Who am I?</a:t>
            </a:r>
            <a:br>
              <a:rPr lang="en-GB" i="0" dirty="0">
                <a:solidFill>
                  <a:schemeClr val="accent6">
                    <a:lumMod val="75000"/>
                  </a:schemeClr>
                </a:solidFill>
              </a:rPr>
            </a:br>
            <a:endParaRPr lang="en-GB" i="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F1D1E1-A228-7030-DE9F-12743FF5CAEC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sz="44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Dr.</a:t>
            </a:r>
            <a:r>
              <a:rPr lang="en-GB" sz="4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Valentina </a:t>
            </a:r>
            <a:r>
              <a:rPr lang="en-GB" sz="44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Migliarini</a:t>
            </a:r>
            <a:endParaRPr lang="en-GB" sz="44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GB" sz="44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GB" sz="4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Assistant Professor in Education Studies University of Birmingham</a:t>
            </a:r>
          </a:p>
          <a:p>
            <a:pPr marL="0" indent="0" algn="ctr">
              <a:buNone/>
            </a:pPr>
            <a:r>
              <a:rPr lang="en-GB" sz="4400" u="sng" kern="100" dirty="0">
                <a:solidFill>
                  <a:srgbClr val="4678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v.migliarini@bham.ac.uk</a:t>
            </a:r>
            <a:r>
              <a:rPr lang="en-GB" sz="4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it-GB" sz="44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6534292"/>
      </p:ext>
    </p:extLst>
  </p:cSld>
  <p:clrMapOvr>
    <a:masterClrMapping/>
  </p:clrMapOvr>
</p:sld>
</file>

<file path=ppt/theme/theme1.xml><?xml version="1.0" encoding="utf-8"?>
<a:theme xmlns:a="http://schemas.openxmlformats.org/drawingml/2006/main" name="RocaVTI">
  <a:themeElements>
    <a:clrScheme name="Custom 101">
      <a:dk1>
        <a:sysClr val="windowText" lastClr="000000"/>
      </a:dk1>
      <a:lt1>
        <a:sysClr val="window" lastClr="FFFFFF"/>
      </a:lt1>
      <a:dk2>
        <a:srgbClr val="463443"/>
      </a:dk2>
      <a:lt2>
        <a:srgbClr val="F3F0E9"/>
      </a:lt2>
      <a:accent1>
        <a:srgbClr val="D45E5E"/>
      </a:accent1>
      <a:accent2>
        <a:srgbClr val="D49D8C"/>
      </a:accent2>
      <a:accent3>
        <a:srgbClr val="BF873A"/>
      </a:accent3>
      <a:accent4>
        <a:srgbClr val="C05050"/>
      </a:accent4>
      <a:accent5>
        <a:srgbClr val="A89F68"/>
      </a:accent5>
      <a:accent6>
        <a:srgbClr val="8F6B8A"/>
      </a:accent6>
      <a:hlink>
        <a:srgbClr val="D75681"/>
      </a:hlink>
      <a:folHlink>
        <a:srgbClr val="6C9D92"/>
      </a:folHlink>
    </a:clrScheme>
    <a:fontScheme name="Custom 36">
      <a:majorFont>
        <a:latin typeface="Georgia Pro Semi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ocaVTI" id="{D79FE1D1-0489-4A69-8531-D0B8CDC31CBE}" vid="{CEBA7FE6-C04B-474E-964F-B022887AD1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127</Words>
  <Application>Microsoft Macintosh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1" baseType="lpstr">
      <vt:lpstr>Aptos</vt:lpstr>
      <vt:lpstr>Arial</vt:lpstr>
      <vt:lpstr>Avenir Next LT Pro</vt:lpstr>
      <vt:lpstr>Avenir Next LT Pro Light</vt:lpstr>
      <vt:lpstr>Georgia Pro Semibold</vt:lpstr>
      <vt:lpstr>Wingdings</vt:lpstr>
      <vt:lpstr>RocaVTI</vt:lpstr>
      <vt:lpstr>Participant Information</vt:lpstr>
      <vt:lpstr>My name is Valentina &amp; I am doing a study </vt:lpstr>
      <vt:lpstr>I want to learn from you   </vt:lpstr>
      <vt:lpstr>Who am I?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Valentina Migliarini (Education and Social Justice)</dc:creator>
  <cp:lastModifiedBy>Valentina Migliarini (Education and Social Justice)</cp:lastModifiedBy>
  <cp:revision>3</cp:revision>
  <dcterms:created xsi:type="dcterms:W3CDTF">2024-09-05T13:20:45Z</dcterms:created>
  <dcterms:modified xsi:type="dcterms:W3CDTF">2024-09-23T17:37:17Z</dcterms:modified>
</cp:coreProperties>
</file>