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it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62"/>
    <p:restoredTop sz="94694"/>
  </p:normalViewPr>
  <p:slideViewPr>
    <p:cSldViewPr snapToGrid="0">
      <p:cViewPr varScale="1">
        <p:scale>
          <a:sx n="121" d="100"/>
          <a:sy n="121" d="100"/>
        </p:scale>
        <p:origin x="12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7ADBBF-983C-20B0-D46A-8B32FBFA77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5B7E06D-5E14-5273-BE14-66D7107CAF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176BFC2-A2B2-B51F-FCAE-6C164EFAB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005D8-71DF-BE41-8D97-762C0C5B6D4C}" type="datetimeFigureOut">
              <a:rPr lang="en-GB" smtClean="0"/>
              <a:t>08/11/2024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A3CFF58-6F6B-A5B5-47BF-55CB22F4A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B42F11-8DA3-52F5-8925-BC080BC47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547E2-B637-5141-86A3-9129CB9B7C9B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270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09A336-3624-352D-EBDE-C61913032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E2179F3-3E98-1C7D-CEF5-B8A6FB395B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69A399F-570E-7991-B516-2CFA45A6A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005D8-71DF-BE41-8D97-762C0C5B6D4C}" type="datetimeFigureOut">
              <a:rPr lang="en-GB" smtClean="0"/>
              <a:t>08/11/2024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CAE24ED-5665-F449-1DFD-F7A00E734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74191BF-1988-0C7F-650E-D3ED52A73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547E2-B637-5141-86A3-9129CB9B7C9B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728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1DAD7BA-F16C-1E7B-1208-71B1CD0B70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37CEE86-83C8-A283-B553-374D280A4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CC70E27-A760-B6F6-5E65-CE28B9101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005D8-71DF-BE41-8D97-762C0C5B6D4C}" type="datetimeFigureOut">
              <a:rPr lang="en-GB" smtClean="0"/>
              <a:t>08/11/2024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76A8994-DEAC-CB04-C99B-D83FA5810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A1138BB-FC38-3966-FA64-10638FDBB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547E2-B637-5141-86A3-9129CB9B7C9B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1798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8ADBC5-D7C3-A8DB-04CA-CDDA0A37A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16D3FC1-BEE7-2C33-8451-9780DC3273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9DE937-1F70-3723-7A56-78ED94D55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005D8-71DF-BE41-8D97-762C0C5B6D4C}" type="datetimeFigureOut">
              <a:rPr lang="en-GB" smtClean="0"/>
              <a:t>08/11/2024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9F61634-AD79-C4E1-7AC2-61132DD83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35D8473-8EBE-4B06-D129-516324950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547E2-B637-5141-86A3-9129CB9B7C9B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718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FA9639-1A3A-6B3E-BD23-9BE8EBC93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C46218E-B289-815E-27D5-3AA6501CF2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E23D13E-79D3-C814-18CA-43A2E5523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005D8-71DF-BE41-8D97-762C0C5B6D4C}" type="datetimeFigureOut">
              <a:rPr lang="en-GB" smtClean="0"/>
              <a:t>08/11/2024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B970197-3C44-4CFE-EF70-771E08C2E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398DBDB-0A3E-9E49-8011-67193B682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547E2-B637-5141-86A3-9129CB9B7C9B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7017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9AAB38-1069-8982-DAE4-BB745C5DF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EC28C7-ABEC-2F1D-1C94-6866128CE9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061033D-32EC-095D-646D-359B385D57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A9BF3FA-3014-15CF-5768-BA29579DE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005D8-71DF-BE41-8D97-762C0C5B6D4C}" type="datetimeFigureOut">
              <a:rPr lang="en-GB" smtClean="0"/>
              <a:t>08/11/2024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8C5811B-0FB3-B23D-C5EE-51C8B7570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83B705D-26F9-2730-EA0B-124EFC07D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547E2-B637-5141-86A3-9129CB9B7C9B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099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DF1E87-1526-9C6D-F2F7-FE620D7BE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667AEB0-2E69-56B5-3A40-23A62DA972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526A701-47D7-D555-C76D-0495535420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BCA7C2A-F3F1-FFFE-2B24-A86C1D3AFC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5D32F4F-2C2B-3932-C999-90282F4A08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AE7C27D-A853-5031-20AE-567A8D865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005D8-71DF-BE41-8D97-762C0C5B6D4C}" type="datetimeFigureOut">
              <a:rPr lang="en-GB" smtClean="0"/>
              <a:t>08/11/2024</a:t>
            </a:fld>
            <a:endParaRPr lang="en-GB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25D6CC6-DBE8-2762-F9B5-6A777A0BE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463AC37-7E8D-CECA-6A8C-511914CDF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547E2-B637-5141-86A3-9129CB9B7C9B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80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1BA1C9-290C-032E-76E0-712F6AAEC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F2FE521-CE73-C605-B246-08FC63346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005D8-71DF-BE41-8D97-762C0C5B6D4C}" type="datetimeFigureOut">
              <a:rPr lang="en-GB" smtClean="0"/>
              <a:t>08/11/2024</a:t>
            </a:fld>
            <a:endParaRPr lang="en-GB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84E9EBE-6FB1-CD3B-A770-685D09A4A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517711B-B42D-FABF-6CF8-A86AE329B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547E2-B637-5141-86A3-9129CB9B7C9B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4482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1C2F24D-223A-FF65-1915-DD9FC2AA9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005D8-71DF-BE41-8D97-762C0C5B6D4C}" type="datetimeFigureOut">
              <a:rPr lang="en-GB" smtClean="0"/>
              <a:t>08/11/2024</a:t>
            </a:fld>
            <a:endParaRPr lang="en-GB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263E482-F2AC-5858-5789-21FEA11F8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7E2DCB8-7785-65E6-E002-7F964FAE5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547E2-B637-5141-86A3-9129CB9B7C9B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5505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857982-6063-FB60-A0D9-F77AD7CB7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93C3131-8069-23F8-6E4E-6401238F4E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DA53E70-B093-7342-6844-1D496C5CDC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56BD67B-E915-B4D8-4452-746CCB395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005D8-71DF-BE41-8D97-762C0C5B6D4C}" type="datetimeFigureOut">
              <a:rPr lang="en-GB" smtClean="0"/>
              <a:t>08/11/2024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47620A3-72F0-A348-63E4-46295258F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3C8F949-FD02-BCC5-E98D-885279CB8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547E2-B637-5141-86A3-9129CB9B7C9B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267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5C49A9-01BD-5183-0CEA-5154C88EA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3F7B6A6-A40C-72A1-80A7-CDF76401E2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C9B76DF-4C80-C8B6-4ECC-D61DCAEEE7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24D53A3-C8C9-E9CD-DC61-4B348DEDF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005D8-71DF-BE41-8D97-762C0C5B6D4C}" type="datetimeFigureOut">
              <a:rPr lang="en-GB" smtClean="0"/>
              <a:t>08/11/2024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713C24A-8EAC-27CB-D1AD-BA732C696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1FE320E-0D6F-CA97-7A24-6C705085B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547E2-B637-5141-86A3-9129CB9B7C9B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741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2DF6787-7F38-B867-CAD3-FDB9C8C1D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EF8C633-CB70-5284-06CD-F68C267ED9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E17B5DC-F395-1484-C7CA-2BBCB66EBD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D005D8-71DF-BE41-8D97-762C0C5B6D4C}" type="datetimeFigureOut">
              <a:rPr lang="en-GB" smtClean="0"/>
              <a:t>08/11/2024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2B119D6-EA1E-AD85-4807-8A8C00D32C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3288AAC-880A-4C77-F8AE-9773A6AC1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7547E2-B637-5141-86A3-9129CB9B7C9B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1782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v.migliarini@bham.ac.uk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v.migliarini@bham.ac.u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CCC556-D037-DEF1-C8AB-9EE1E5BF33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GB" sz="4400" b="1" dirty="0">
                <a:solidFill>
                  <a:schemeClr val="bg1"/>
                </a:solidFill>
                <a:effectLst/>
                <a:ea typeface="Aptos" panose="020B0004020202020204" pitchFamily="34" charset="0"/>
              </a:rPr>
              <a:t>Participant Information Leaflet </a:t>
            </a:r>
            <a:br>
              <a:rPr lang="en-GB" sz="4000" b="1" dirty="0">
                <a:effectLst/>
                <a:ea typeface="Aptos" panose="020B0004020202020204" pitchFamily="34" charset="0"/>
              </a:rPr>
            </a:br>
            <a:endParaRPr lang="en-GB" sz="40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8E588B4-4DA6-4526-CBDA-3615D0B95E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i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Linguistic Ableism and Migrant Students in an English Local Authority: Students, Families and Local Authority Responses</a:t>
            </a:r>
          </a:p>
          <a:p>
            <a:r>
              <a:rPr lang="en-GB" dirty="0" err="1"/>
              <a:t>Dr.</a:t>
            </a:r>
            <a:r>
              <a:rPr lang="en-GB" dirty="0"/>
              <a:t> Valentina </a:t>
            </a:r>
            <a:r>
              <a:rPr lang="en-GB" dirty="0" err="1"/>
              <a:t>Migliarini</a:t>
            </a:r>
            <a:r>
              <a:rPr lang="en-GB" dirty="0"/>
              <a:t>, University of Birmingham </a:t>
            </a:r>
          </a:p>
        </p:txBody>
      </p:sp>
    </p:spTree>
    <p:extLst>
      <p:ext uri="{BB962C8B-B14F-4D97-AF65-F5344CB8AC3E}">
        <p14:creationId xmlns:p14="http://schemas.microsoft.com/office/powerpoint/2010/main" val="1765970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8EA172-1013-AB74-BCC0-6BB909F15D7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What is this study about?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50C23E2-83DB-E119-2547-17EFAB7A8488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8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kern="100" dirty="0">
                <a:ea typeface="Aptos" panose="020B0004020202020204" pitchFamily="34" charset="0"/>
                <a:cs typeface="Times New Roman" panose="02020603050405020304" pitchFamily="18" charset="0"/>
              </a:rPr>
              <a:t>This </a:t>
            </a:r>
            <a:r>
              <a:rPr lang="en-US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research </a:t>
            </a:r>
            <a:r>
              <a:rPr lang="en-US" kern="100" dirty="0">
                <a:ea typeface="Aptos" panose="020B0004020202020204" pitchFamily="34" charset="0"/>
                <a:cs typeface="Times New Roman" panose="02020603050405020304" pitchFamily="18" charset="0"/>
              </a:rPr>
              <a:t>wants to:</a:t>
            </a:r>
          </a:p>
          <a:p>
            <a:pPr marL="0" indent="0">
              <a:buNone/>
            </a:pPr>
            <a:endParaRPr lang="en-US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kern="100" dirty="0">
                <a:ea typeface="Aptos" panose="020B0004020202020204" pitchFamily="34" charset="0"/>
                <a:cs typeface="Times New Roman" panose="02020603050405020304" pitchFamily="18" charset="0"/>
              </a:rPr>
              <a:t>- Study the </a:t>
            </a:r>
            <a:r>
              <a:rPr lang="en-US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learning experiences of multilingual migrant students in primary and secondary schools in England</a:t>
            </a:r>
            <a:r>
              <a:rPr lang="en-US" kern="100" dirty="0">
                <a:ea typeface="Aptos" panose="020B0004020202020204" pitchFamily="34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- Explore the </a:t>
            </a:r>
            <a:r>
              <a:rPr lang="en-US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educational support </a:t>
            </a:r>
            <a:r>
              <a:rPr lang="en-US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offered by the </a:t>
            </a:r>
            <a:r>
              <a:rPr lang="en-US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Ethnic Minority Achievement Service (EMAS)</a:t>
            </a:r>
            <a:r>
              <a:rPr lang="en-US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endParaRPr lang="en-US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8065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C4A7C96-9E71-4CE8-ADCD-504C0D522B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1931B71-11FC-ED0E-CA2F-588121E0AA61}"/>
              </a:ext>
            </a:extLst>
          </p:cNvPr>
          <p:cNvSpPr txBox="1"/>
          <p:nvPr/>
        </p:nvSpPr>
        <p:spPr>
          <a:xfrm>
            <a:off x="838200" y="365126"/>
            <a:ext cx="10515600" cy="130644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You Are Invited!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4B29FAE-CF91-5045-E57D-56873F229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863701"/>
            <a:ext cx="10439400" cy="4265385"/>
          </a:xfr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lnSpcReduction="10000"/>
          </a:bodyPr>
          <a:lstStyle/>
          <a:p>
            <a:pPr marL="0"/>
            <a:r>
              <a:rPr lang="en-US" sz="1900" dirty="0"/>
              <a:t>You are </a:t>
            </a:r>
            <a:r>
              <a:rPr lang="en-US" sz="1900" b="1" dirty="0"/>
              <a:t>invited to participate in this study as a parent </a:t>
            </a:r>
            <a:r>
              <a:rPr lang="en-US" sz="1900" dirty="0"/>
              <a:t>(or Legal Guardian) of a student receiving EMAS support. </a:t>
            </a:r>
          </a:p>
          <a:p>
            <a:r>
              <a:rPr lang="en-GB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Participation to this study is voluntary, and you are </a:t>
            </a:r>
            <a:r>
              <a:rPr lang="en-GB" sz="1800" b="1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free to withdraw within two weeks after the individual interview recording</a:t>
            </a:r>
            <a:r>
              <a:rPr lang="en-GB" sz="1800" b="1" i="1" kern="10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GB" sz="1800" i="1" kern="10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If </a:t>
            </a:r>
            <a:r>
              <a:rPr lang="en-GB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you wish to </a:t>
            </a:r>
            <a:r>
              <a:rPr lang="en-GB" sz="1800" b="1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withdraw from the study after the recording of focus group, you can do so within two weeks following the focus group</a:t>
            </a:r>
            <a:r>
              <a:rPr lang="en-GB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You can withdraw by emailing the principal investigator at </a:t>
            </a:r>
            <a:r>
              <a:rPr lang="en-GB" sz="1800" i="1" u="sng" kern="100" dirty="0">
                <a:solidFill>
                  <a:srgbClr val="467886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v.migliarini@bham.ac.uk</a:t>
            </a:r>
            <a:r>
              <a:rPr lang="en-GB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endParaRPr lang="it-GB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/>
            <a:r>
              <a:rPr lang="en-US" sz="1900" dirty="0"/>
              <a:t>If you agree to participate, you will be </a:t>
            </a:r>
            <a:r>
              <a:rPr lang="en-US" sz="1900" b="1" dirty="0"/>
              <a:t>interviewed alone or in small group of parents and students</a:t>
            </a:r>
            <a:r>
              <a:rPr lang="en-US" sz="1900" dirty="0"/>
              <a:t>, on the </a:t>
            </a:r>
            <a:r>
              <a:rPr lang="en-US" sz="1900" b="1" dirty="0"/>
              <a:t>educational experiences of your children, and the quality of the support received by EMAS</a:t>
            </a:r>
            <a:r>
              <a:rPr lang="en-US" sz="1900" dirty="0"/>
              <a:t>. </a:t>
            </a:r>
          </a:p>
          <a:p>
            <a:pPr marL="0"/>
            <a:r>
              <a:rPr lang="en-US" sz="1900" dirty="0"/>
              <a:t>The interviews will happen in a comfortable location of your choice. If you have accessibility issues, they can happen also in your home, over a coffee or tea. </a:t>
            </a:r>
          </a:p>
          <a:p>
            <a:pPr marL="0"/>
            <a:r>
              <a:rPr lang="en-US" sz="1900" dirty="0">
                <a:effectLst/>
              </a:rPr>
              <a:t>The study will not impact in any way your child’s school achievement, and hopefully it will help understanding how EMAS educators can best respond to your child’s educational needs. </a:t>
            </a:r>
          </a:p>
          <a:p>
            <a:pPr marL="0"/>
            <a:r>
              <a:rPr lang="en-US" sz="1900" dirty="0"/>
              <a:t>To participate you need to </a:t>
            </a:r>
            <a:r>
              <a:rPr lang="en-US" sz="1900" b="1" dirty="0"/>
              <a:t>sign a consent form</a:t>
            </a:r>
            <a:r>
              <a:rPr lang="en-US" sz="1900" dirty="0"/>
              <a:t>, attached to this information leaflet. </a:t>
            </a:r>
          </a:p>
        </p:txBody>
      </p:sp>
    </p:spTree>
    <p:extLst>
      <p:ext uri="{BB962C8B-B14F-4D97-AF65-F5344CB8AC3E}">
        <p14:creationId xmlns:p14="http://schemas.microsoft.com/office/powerpoint/2010/main" val="1765434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45A9F99-D9B1-4094-A2E2-B90AC1DB7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7FAF607-473A-4A43-A23D-BBFF5C411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722C4D1-A0CC-3794-6724-C5652B8A8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chemeClr val="tx2"/>
                </a:solidFill>
              </a:rPr>
              <a:t>Anonymity </a:t>
            </a:r>
          </a:p>
        </p:txBody>
      </p:sp>
      <p:pic>
        <p:nvPicPr>
          <p:cNvPr id="14" name="Graphic 13" descr="Employee Badge">
            <a:extLst>
              <a:ext uri="{FF2B5EF4-FFF2-40B4-BE49-F238E27FC236}">
                <a16:creationId xmlns:a16="http://schemas.microsoft.com/office/drawing/2014/main" id="{C110D018-4E8F-9F32-D30A-52B837F866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6951" y="1793846"/>
            <a:ext cx="3620021" cy="3620021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B102B9-E244-FE3F-8251-D65328116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4186" y="1793846"/>
            <a:ext cx="6093966" cy="4267125"/>
          </a:xfrm>
        </p:spPr>
        <p:txBody>
          <a:bodyPr anchor="ctr">
            <a:normAutofit fontScale="77500" lnSpcReduction="20000"/>
          </a:bodyPr>
          <a:lstStyle/>
          <a:p>
            <a:pPr marL="0" indent="0">
              <a:buNone/>
            </a:pPr>
            <a:endParaRPr lang="en-GB" sz="14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GB" sz="2400" dirty="0">
                <a:solidFill>
                  <a:schemeClr val="tx2"/>
                </a:solidFill>
                <a:effectLst/>
                <a:ea typeface="Aptos" panose="020B0004020202020204" pitchFamily="34" charset="0"/>
              </a:rPr>
              <a:t>During the study </a:t>
            </a:r>
            <a:r>
              <a:rPr lang="en-GB" sz="2400" b="1" dirty="0">
                <a:solidFill>
                  <a:schemeClr val="tx2"/>
                </a:solidFill>
                <a:effectLst/>
                <a:ea typeface="Aptos" panose="020B0004020202020204" pitchFamily="34" charset="0"/>
              </a:rPr>
              <a:t>your identity and personal information will be protected at all times, in line with the GDPR (2018) regulations</a:t>
            </a:r>
            <a:r>
              <a:rPr lang="en-GB" sz="2400" dirty="0">
                <a:solidFill>
                  <a:schemeClr val="tx2"/>
                </a:solidFill>
                <a:effectLst/>
                <a:ea typeface="Aptos" panose="020B0004020202020204" pitchFamily="34" charset="0"/>
              </a:rPr>
              <a:t>. </a:t>
            </a:r>
          </a:p>
          <a:p>
            <a:pPr marL="0" indent="0">
              <a:buNone/>
            </a:pPr>
            <a:endParaRPr lang="en-GB" sz="2400" dirty="0">
              <a:solidFill>
                <a:schemeClr val="tx2"/>
              </a:solidFill>
              <a:ea typeface="Aptos" panose="020B00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tx2"/>
                </a:solidFill>
                <a:effectLst/>
                <a:ea typeface="Aptos" panose="020B0004020202020204" pitchFamily="34" charset="0"/>
              </a:rPr>
              <a:t>Only Dr. Valentina </a:t>
            </a:r>
            <a:r>
              <a:rPr lang="en-US" sz="2400" dirty="0" err="1">
                <a:solidFill>
                  <a:schemeClr val="tx2"/>
                </a:solidFill>
                <a:effectLst/>
                <a:ea typeface="Aptos" panose="020B0004020202020204" pitchFamily="34" charset="0"/>
              </a:rPr>
              <a:t>Migliarini</a:t>
            </a:r>
            <a:r>
              <a:rPr lang="en-US" sz="2400" dirty="0">
                <a:solidFill>
                  <a:schemeClr val="tx2"/>
                </a:solidFill>
                <a:effectLst/>
                <a:ea typeface="Aptos" panose="020B0004020202020204" pitchFamily="34" charset="0"/>
              </a:rPr>
              <a:t>, the Principal Investigator (PI) for this project, </a:t>
            </a:r>
            <a:r>
              <a:rPr lang="en-GB" sz="2400" dirty="0">
                <a:solidFill>
                  <a:schemeClr val="tx2"/>
                </a:solidFill>
                <a:effectLst/>
                <a:ea typeface="Aptos" panose="020B0004020202020204" pitchFamily="34" charset="0"/>
              </a:rPr>
              <a:t>will have access to your data, audio-recordings and transcriptions. </a:t>
            </a:r>
          </a:p>
          <a:p>
            <a:pPr marL="0" indent="0">
              <a:buNone/>
            </a:pPr>
            <a:endParaRPr lang="en-GB" sz="2400" dirty="0">
              <a:solidFill>
                <a:schemeClr val="tx2"/>
              </a:solidFill>
              <a:ea typeface="Aptos" panose="020B0004020202020204" pitchFamily="34" charset="0"/>
            </a:endParaRPr>
          </a:p>
          <a:p>
            <a:pPr marL="0" indent="0">
              <a:buNone/>
            </a:pPr>
            <a:r>
              <a:rPr lang="en-GB" sz="2400" dirty="0">
                <a:solidFill>
                  <a:schemeClr val="tx2"/>
                </a:solidFill>
                <a:effectLst/>
                <a:ea typeface="Aptos" panose="020B0004020202020204" pitchFamily="34" charset="0"/>
              </a:rPr>
              <a:t>Data will be used </a:t>
            </a:r>
            <a:r>
              <a:rPr lang="en-GB" sz="2400" b="1" i="1" dirty="0">
                <a:solidFill>
                  <a:schemeClr val="tx2"/>
                </a:solidFill>
                <a:effectLst/>
                <a:ea typeface="Aptos" panose="020B0004020202020204" pitchFamily="34" charset="0"/>
              </a:rPr>
              <a:t>only </a:t>
            </a:r>
            <a:r>
              <a:rPr lang="en-GB" sz="2400" dirty="0">
                <a:solidFill>
                  <a:schemeClr val="tx2"/>
                </a:solidFill>
                <a:effectLst/>
                <a:ea typeface="Aptos" panose="020B0004020202020204" pitchFamily="34" charset="0"/>
              </a:rPr>
              <a:t>for the purpose of this study. </a:t>
            </a:r>
          </a:p>
          <a:p>
            <a:pPr marL="0" indent="0">
              <a:buNone/>
            </a:pPr>
            <a:endParaRPr lang="en-GB" sz="2400" dirty="0">
              <a:solidFill>
                <a:schemeClr val="tx2"/>
              </a:solidFill>
              <a:ea typeface="Aptos" panose="020B0004020202020204" pitchFamily="34" charset="0"/>
            </a:endParaRPr>
          </a:p>
          <a:p>
            <a:pPr marL="0" indent="0">
              <a:buNone/>
            </a:pPr>
            <a:r>
              <a:rPr lang="en-GB" sz="2400" dirty="0">
                <a:solidFill>
                  <a:schemeClr val="tx2"/>
                </a:solidFill>
                <a:effectLst/>
                <a:ea typeface="Aptos" panose="020B0004020202020204" pitchFamily="34" charset="0"/>
              </a:rPr>
              <a:t>Data will be </a:t>
            </a:r>
            <a:r>
              <a:rPr lang="en-GB" sz="2400" b="1" i="1" dirty="0">
                <a:solidFill>
                  <a:schemeClr val="tx2"/>
                </a:solidFill>
                <a:effectLst/>
                <a:ea typeface="Aptos" panose="020B0004020202020204" pitchFamily="34" charset="0"/>
              </a:rPr>
              <a:t>stored in a password protected folder</a:t>
            </a:r>
            <a:r>
              <a:rPr lang="en-GB" sz="2400" dirty="0">
                <a:solidFill>
                  <a:schemeClr val="tx2"/>
                </a:solidFill>
                <a:effectLst/>
                <a:ea typeface="Aptos" panose="020B0004020202020204" pitchFamily="34" charset="0"/>
              </a:rPr>
              <a:t>, in a secure University of Birmingham server , and will be stored for a maximum of ten years, following the end of the proposed project. After this time, </a:t>
            </a:r>
            <a:r>
              <a:rPr lang="en-GB" sz="2400" b="1" dirty="0">
                <a:solidFill>
                  <a:schemeClr val="tx2"/>
                </a:solidFill>
                <a:effectLst/>
                <a:ea typeface="Aptos" panose="020B0004020202020204" pitchFamily="34" charset="0"/>
              </a:rPr>
              <a:t>all data will be deleted</a:t>
            </a:r>
            <a:r>
              <a:rPr lang="it-GB" sz="2400" dirty="0">
                <a:solidFill>
                  <a:schemeClr val="tx2"/>
                </a:solidFill>
                <a:ea typeface="Aptos" panose="020B0004020202020204" pitchFamily="34" charset="0"/>
              </a:rPr>
              <a:t>. </a:t>
            </a:r>
            <a:endParaRPr lang="en-GB" sz="2400" dirty="0">
              <a:solidFill>
                <a:schemeClr val="tx2"/>
              </a:solidFill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C5F6476F-D303-44D3-B30F-1BA348F0F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635" y="52996"/>
            <a:ext cx="5928607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972EB4B-0539-4430-9340-8117B9D7C3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CA5348F-9FF6-485F-898D-1BED7EC72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3B89F41-1D91-447A-88C5-8A917809F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24922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FD6BE1-5670-BDAC-847F-589E945A87E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Contact Details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24209AD-B5F0-ADEA-56D3-67633C285A90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20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GB" sz="40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Dr.</a:t>
            </a:r>
            <a:r>
              <a:rPr lang="en-GB" sz="4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Valentina </a:t>
            </a:r>
            <a:r>
              <a:rPr lang="en-GB" sz="40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Migliarini</a:t>
            </a:r>
            <a:endParaRPr lang="en-GB" sz="40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GB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GB" sz="4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Assistant Professor in Education Studies University of Birmingham</a:t>
            </a:r>
          </a:p>
          <a:p>
            <a:pPr marL="0" indent="0" algn="ctr">
              <a:buNone/>
            </a:pPr>
            <a:r>
              <a:rPr lang="en-GB" sz="4000" u="sng" kern="100" dirty="0">
                <a:solidFill>
                  <a:srgbClr val="4678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v.migliarini@bham.ac.uk</a:t>
            </a:r>
            <a:r>
              <a:rPr lang="en-GB" sz="4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it-GB" sz="40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GB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9304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420</Words>
  <Application>Microsoft Macintosh PowerPoint</Application>
  <PresentationFormat>Widescreen</PresentationFormat>
  <Paragraphs>32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Times New Roman</vt:lpstr>
      <vt:lpstr>Tema di Office</vt:lpstr>
      <vt:lpstr>Participant Information Leaflet  </vt:lpstr>
      <vt:lpstr>What is this study about?</vt:lpstr>
      <vt:lpstr>Presentazione standard di PowerPoint</vt:lpstr>
      <vt:lpstr>Anonymity </vt:lpstr>
      <vt:lpstr>Contact Details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Valentina Migliarini (Education and Social Justice)</dc:creator>
  <cp:lastModifiedBy>Valentina Migliarini (Education and Social Justice)</cp:lastModifiedBy>
  <cp:revision>11</cp:revision>
  <dcterms:created xsi:type="dcterms:W3CDTF">2024-09-05T12:26:21Z</dcterms:created>
  <dcterms:modified xsi:type="dcterms:W3CDTF">2024-11-08T18:30:53Z</dcterms:modified>
</cp:coreProperties>
</file>