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sldIdLst>
    <p:sldId id="313" r:id="rId5"/>
    <p:sldId id="270" r:id="rId6"/>
    <p:sldId id="275" r:id="rId7"/>
    <p:sldId id="259" r:id="rId8"/>
    <p:sldId id="276" r:id="rId9"/>
    <p:sldId id="281" r:id="rId10"/>
    <p:sldId id="277" r:id="rId11"/>
    <p:sldId id="260" r:id="rId12"/>
    <p:sldId id="263" r:id="rId13"/>
    <p:sldId id="257" r:id="rId14"/>
    <p:sldId id="311" r:id="rId15"/>
    <p:sldId id="310" r:id="rId16"/>
    <p:sldId id="283" r:id="rId17"/>
    <p:sldId id="312" r:id="rId18"/>
    <p:sldId id="267" r:id="rId19"/>
    <p:sldId id="265" r:id="rId20"/>
    <p:sldId id="266" r:id="rId21"/>
    <p:sldId id="268"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BDF67-559B-46B3-9278-2CCDC63675A5}" v="1" dt="2024-03-01T13:59:11.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6" d="100"/>
          <a:sy n="36" d="100"/>
        </p:scale>
        <p:origin x="10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6E5AC-4F9A-40DC-8D67-9408BE54DF5D}"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1C291-EB64-4C42-9F9C-6BDA7FC2CAEE}" type="slidenum">
              <a:rPr lang="en-GB" smtClean="0"/>
              <a:t>‹#›</a:t>
            </a:fld>
            <a:endParaRPr lang="en-GB"/>
          </a:p>
        </p:txBody>
      </p:sp>
    </p:spTree>
    <p:extLst>
      <p:ext uri="{BB962C8B-B14F-4D97-AF65-F5344CB8AC3E}">
        <p14:creationId xmlns:p14="http://schemas.microsoft.com/office/powerpoint/2010/main" val="275419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2</a:t>
            </a:fld>
            <a:endParaRPr lang="en-GB"/>
          </a:p>
        </p:txBody>
      </p:sp>
    </p:spTree>
    <p:extLst>
      <p:ext uri="{BB962C8B-B14F-4D97-AF65-F5344CB8AC3E}">
        <p14:creationId xmlns:p14="http://schemas.microsoft.com/office/powerpoint/2010/main" val="173373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partner for minute or so – share some ideas</a:t>
            </a:r>
          </a:p>
        </p:txBody>
      </p:sp>
      <p:sp>
        <p:nvSpPr>
          <p:cNvPr id="4" name="Slide Number Placeholder 3"/>
          <p:cNvSpPr>
            <a:spLocks noGrp="1"/>
          </p:cNvSpPr>
          <p:nvPr>
            <p:ph type="sldNum" sz="quarter" idx="5"/>
          </p:nvPr>
        </p:nvSpPr>
        <p:spPr/>
        <p:txBody>
          <a:bodyPr/>
          <a:lstStyle/>
          <a:p>
            <a:fld id="{87A1C291-EB64-4C42-9F9C-6BDA7FC2CAEE}" type="slidenum">
              <a:rPr lang="en-GB" smtClean="0"/>
              <a:t>7</a:t>
            </a:fld>
            <a:endParaRPr lang="en-GB"/>
          </a:p>
        </p:txBody>
      </p:sp>
    </p:spTree>
    <p:extLst>
      <p:ext uri="{BB962C8B-B14F-4D97-AF65-F5344CB8AC3E}">
        <p14:creationId xmlns:p14="http://schemas.microsoft.com/office/powerpoint/2010/main" val="318353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amount of responsibility a young carer has can vary greatly. Sometimes</a:t>
            </a:r>
            <a:r>
              <a:rPr lang="en-GB" baseline="0" dirty="0"/>
              <a:t> young carers live at home with a parent and provides lots of the support. Sometimes they help an adult to care for someone and they don’t have many direct responsibilities.</a:t>
            </a:r>
            <a:endParaRPr lang="en-GB" dirty="0"/>
          </a:p>
        </p:txBody>
      </p:sp>
      <p:sp>
        <p:nvSpPr>
          <p:cNvPr id="4" name="Slide Number Placeholder 3"/>
          <p:cNvSpPr>
            <a:spLocks noGrp="1"/>
          </p:cNvSpPr>
          <p:nvPr>
            <p:ph type="sldNum" sz="quarter" idx="10"/>
          </p:nvPr>
        </p:nvSpPr>
        <p:spPr/>
        <p:txBody>
          <a:bodyPr/>
          <a:lstStyle/>
          <a:p>
            <a:fld id="{87A1C291-EB64-4C42-9F9C-6BDA7FC2CAEE}" type="slidenum">
              <a:rPr lang="en-GB" smtClean="0"/>
              <a:t>8</a:t>
            </a:fld>
            <a:endParaRPr lang="en-GB"/>
          </a:p>
        </p:txBody>
      </p:sp>
    </p:spTree>
    <p:extLst>
      <p:ext uri="{BB962C8B-B14F-4D97-AF65-F5344CB8AC3E}">
        <p14:creationId xmlns:p14="http://schemas.microsoft.com/office/powerpoint/2010/main" val="417374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A1C291-EB64-4C42-9F9C-6BDA7FC2CAEE}" type="slidenum">
              <a:rPr lang="en-GB" smtClean="0"/>
              <a:t>9</a:t>
            </a:fld>
            <a:endParaRPr lang="en-GB"/>
          </a:p>
        </p:txBody>
      </p:sp>
    </p:spTree>
    <p:extLst>
      <p:ext uri="{BB962C8B-B14F-4D97-AF65-F5344CB8AC3E}">
        <p14:creationId xmlns:p14="http://schemas.microsoft.com/office/powerpoint/2010/main" val="23167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Physically tired </a:t>
            </a:r>
            <a:r>
              <a:rPr lang="en-GB" dirty="0"/>
              <a:t>– up during the night/ up early or late/ lack</a:t>
            </a:r>
            <a:r>
              <a:rPr lang="en-GB" baseline="0" dirty="0"/>
              <a:t> of sleep through worry/ </a:t>
            </a:r>
            <a:r>
              <a:rPr lang="en-GB" dirty="0"/>
              <a:t>lifting</a:t>
            </a:r>
            <a:r>
              <a:rPr lang="en-GB" baseline="0" dirty="0"/>
              <a:t> and other manual tasks</a:t>
            </a:r>
          </a:p>
          <a:p>
            <a:r>
              <a:rPr lang="en-GB" b="1" baseline="0" dirty="0"/>
              <a:t>Stressed, Worried, Anxious</a:t>
            </a:r>
            <a:r>
              <a:rPr lang="en-GB" baseline="0" dirty="0"/>
              <a:t>, about the cared for and what might happen in the future/ if I’m not there?/ because my school work hasn’t been done/ because I’ll be late as I have to drop off my siblings first/ money…</a:t>
            </a:r>
          </a:p>
          <a:p>
            <a:r>
              <a:rPr lang="en-GB" b="1" baseline="0" dirty="0"/>
              <a:t>Embarrassed</a:t>
            </a:r>
            <a:r>
              <a:rPr lang="en-GB" baseline="0" dirty="0"/>
              <a:t> – About the cared </a:t>
            </a:r>
            <a:r>
              <a:rPr lang="en-GB" baseline="0" dirty="0" err="1"/>
              <a:t>for’s</a:t>
            </a:r>
            <a:r>
              <a:rPr lang="en-GB" baseline="0" dirty="0"/>
              <a:t> condition (</a:t>
            </a:r>
            <a:r>
              <a:rPr lang="en-GB" baseline="0" dirty="0" err="1"/>
              <a:t>eg</a:t>
            </a:r>
            <a:r>
              <a:rPr lang="en-GB" baseline="0" dirty="0"/>
              <a:t> if misusing alcohol)/ arriving late at school/ if haven’t been able to wash hair, wash clothes…</a:t>
            </a:r>
          </a:p>
          <a:p>
            <a:r>
              <a:rPr lang="en-GB" b="1" baseline="0" dirty="0"/>
              <a:t>Frightened</a:t>
            </a:r>
            <a:r>
              <a:rPr lang="en-GB" baseline="0" dirty="0"/>
              <a:t> – If something happens to my mum/dad, what happens to me/us? I don’t really understand what’s wrong with my mum/dad/</a:t>
            </a:r>
            <a:r>
              <a:rPr lang="en-GB" baseline="0" dirty="0" err="1"/>
              <a:t>grandpartent</a:t>
            </a:r>
            <a:r>
              <a:rPr lang="en-GB" baseline="0" dirty="0"/>
              <a:t>/sibling/ What will happen if I say we need help – will I get taken away? </a:t>
            </a:r>
          </a:p>
          <a:p>
            <a:r>
              <a:rPr lang="en-GB" b="1" baseline="0" dirty="0"/>
              <a:t>Bullying</a:t>
            </a:r>
            <a:r>
              <a:rPr lang="en-GB" baseline="0" dirty="0"/>
              <a:t> - A study found that 25% of the secondary school aged young carers who took part had experienced some form of bullying because of their caring role. Maybe it was because the cared for looked or behaved in a different way to the ‘norm’? Maybe they didn’t feel confident to initiate friendships with other young people because they didn’t want to share personal details about their family or they were unable to meet up with other young carers because of their responsibilities?</a:t>
            </a:r>
          </a:p>
          <a:p>
            <a:r>
              <a:rPr lang="en-GB" i="1" baseline="0" dirty="0"/>
              <a:t>If you have time you could ask why the young people in the group think this might happen… and what they could do to prevent it happening if they see someone else being unkind – to a young carer or any young person?</a:t>
            </a:r>
          </a:p>
          <a:p>
            <a:r>
              <a:rPr lang="en-GB" i="0" baseline="0" dirty="0"/>
              <a:t>Bullying comes from a lack of understanding and awareness. Young Carers do an amazing job and should be recognised for this – not treated unkindly or be disrespected. </a:t>
            </a:r>
          </a:p>
          <a:p>
            <a:r>
              <a:rPr lang="en-GB" b="1" i="0" baseline="0" dirty="0"/>
              <a:t>Angry</a:t>
            </a:r>
            <a:r>
              <a:rPr lang="en-GB" i="0" baseline="0" dirty="0"/>
              <a:t> – Why me? Why can’t I meet my friends after school?</a:t>
            </a:r>
          </a:p>
          <a:p>
            <a:r>
              <a:rPr lang="en-GB" b="1" i="0" baseline="0" dirty="0"/>
              <a:t>Guilty</a:t>
            </a:r>
            <a:r>
              <a:rPr lang="en-GB" i="0" baseline="0" dirty="0"/>
              <a:t> – I shouldn’t feel angry… what if something happens? I’m letting my family down…</a:t>
            </a:r>
          </a:p>
          <a:p>
            <a:r>
              <a:rPr lang="en-GB" i="0" baseline="0" dirty="0"/>
              <a:t>Isolated – I can’t join Cadets/ make new friends/ meet up with my friends/ go on the school residential trip...</a:t>
            </a:r>
          </a:p>
          <a:p>
            <a:endParaRPr lang="en-GB" baseline="0" dirty="0"/>
          </a:p>
        </p:txBody>
      </p:sp>
      <p:sp>
        <p:nvSpPr>
          <p:cNvPr id="4" name="Slide Number Placeholder 3"/>
          <p:cNvSpPr>
            <a:spLocks noGrp="1"/>
          </p:cNvSpPr>
          <p:nvPr>
            <p:ph type="sldNum" sz="quarter" idx="10"/>
          </p:nvPr>
        </p:nvSpPr>
        <p:spPr/>
        <p:txBody>
          <a:bodyPr/>
          <a:lstStyle/>
          <a:p>
            <a:fld id="{42A11312-E7F4-4842-AD8B-B4EE037743FD}" type="slidenum">
              <a:rPr lang="en-GB" smtClean="0"/>
              <a:t>10</a:t>
            </a:fld>
            <a:endParaRPr lang="en-GB"/>
          </a:p>
        </p:txBody>
      </p:sp>
    </p:spTree>
    <p:extLst>
      <p:ext uri="{BB962C8B-B14F-4D97-AF65-F5344CB8AC3E}">
        <p14:creationId xmlns:p14="http://schemas.microsoft.com/office/powerpoint/2010/main" val="41061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Might feel resentful… or guilty because they feel this way or are angry.</a:t>
            </a:r>
          </a:p>
          <a:p>
            <a:r>
              <a:rPr lang="en-GB" dirty="0"/>
              <a:t>May</a:t>
            </a:r>
            <a:r>
              <a:rPr lang="en-GB" baseline="0" dirty="0"/>
              <a:t> not feel they can be open and honest with family as it will upset them… they may be worried that if they speak to anyone outside of the family they will be letting their family down/ or as a consequence other agencies will become involved who may feel that the family are not coping…</a:t>
            </a:r>
            <a:endParaRPr lang="en-GB" dirty="0"/>
          </a:p>
          <a:p>
            <a:r>
              <a:rPr lang="en-GB" dirty="0"/>
              <a:t>Might feel shy or embarrassed.  </a:t>
            </a:r>
          </a:p>
          <a:p>
            <a:r>
              <a:rPr lang="en-GB" dirty="0"/>
              <a:t>They</a:t>
            </a:r>
            <a:r>
              <a:rPr lang="en-GB" baseline="0" dirty="0"/>
              <a:t> may have experienced bullying in the past, so don’t want to put themselves in that position again</a:t>
            </a:r>
          </a:p>
          <a:p>
            <a:r>
              <a:rPr lang="en-GB" dirty="0"/>
              <a:t>They need to get home for to</a:t>
            </a:r>
            <a:r>
              <a:rPr lang="en-GB" baseline="0" dirty="0"/>
              <a:t> the cared for/ go shopping/ collect medication from pharmacy</a:t>
            </a:r>
          </a:p>
          <a:p>
            <a:r>
              <a:rPr lang="en-GB" baseline="0" dirty="0"/>
              <a:t>Unable to invite friends home: Lack of space; parent/young carer may not want visitors at house (embarrassed or anxious)/ the ‘cared </a:t>
            </a:r>
            <a:r>
              <a:rPr lang="en-GB" baseline="0" dirty="0" err="1"/>
              <a:t>fors</a:t>
            </a:r>
            <a:r>
              <a:rPr lang="en-GB" baseline="0" dirty="0"/>
              <a:t>’ behaviour might be unpredictable…</a:t>
            </a:r>
          </a:p>
          <a:p>
            <a:r>
              <a:rPr lang="en-GB" baseline="0" dirty="0"/>
              <a:t>Groups and clubs: not time as looking after the ‘cared for’ or siblings</a:t>
            </a:r>
          </a:p>
          <a:p>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11</a:t>
            </a:fld>
            <a:endParaRPr lang="en-GB"/>
          </a:p>
        </p:txBody>
      </p:sp>
    </p:spTree>
    <p:extLst>
      <p:ext uri="{BB962C8B-B14F-4D97-AF65-F5344CB8AC3E}">
        <p14:creationId xmlns:p14="http://schemas.microsoft.com/office/powerpoint/2010/main" val="74404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a:t>
            </a:r>
            <a:r>
              <a:rPr lang="en-GB" baseline="0" dirty="0"/>
              <a:t> to school on time: Dropping off siblings/ supporting parent to get up/give medication…</a:t>
            </a:r>
          </a:p>
          <a:p>
            <a:r>
              <a:rPr lang="en-GB" baseline="0" dirty="0"/>
              <a:t>Feeling tired: Up late/early helping parent; not sleeping as worried about the cared for/feeling over-whelmed/feeling angry about situation…</a:t>
            </a:r>
          </a:p>
          <a:p>
            <a:r>
              <a:rPr lang="en-GB" baseline="0" dirty="0"/>
              <a:t>Completing homework on time: because of caring responsibilities/ lack of space or low distraction area/ emotions</a:t>
            </a:r>
          </a:p>
          <a:p>
            <a:r>
              <a:rPr lang="en-GB" baseline="0" dirty="0"/>
              <a:t>Being distracted: worry, other emotions…</a:t>
            </a:r>
          </a:p>
          <a:p>
            <a:r>
              <a:rPr lang="en-GB" baseline="0" dirty="0"/>
              <a:t>Parents/carers getting to meetings and events: mobility issues/ severe pain/ no-one to look after siblings…</a:t>
            </a:r>
          </a:p>
          <a:p>
            <a:r>
              <a:rPr lang="en-GB" baseline="0" dirty="0"/>
              <a:t>Taking part in after school activities – need to get home to care for family </a:t>
            </a:r>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12</a:t>
            </a:fld>
            <a:endParaRPr lang="en-GB"/>
          </a:p>
        </p:txBody>
      </p:sp>
    </p:spTree>
    <p:extLst>
      <p:ext uri="{BB962C8B-B14F-4D97-AF65-F5344CB8AC3E}">
        <p14:creationId xmlns:p14="http://schemas.microsoft.com/office/powerpoint/2010/main" val="398636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ideas of who a young carer might talk to</a:t>
            </a:r>
          </a:p>
          <a:p>
            <a:endParaRPr lang="en-GB" dirty="0"/>
          </a:p>
        </p:txBody>
      </p:sp>
      <p:sp>
        <p:nvSpPr>
          <p:cNvPr id="4" name="Slide Number Placeholder 3"/>
          <p:cNvSpPr>
            <a:spLocks noGrp="1"/>
          </p:cNvSpPr>
          <p:nvPr>
            <p:ph type="sldNum" sz="quarter" idx="5"/>
          </p:nvPr>
        </p:nvSpPr>
        <p:spPr/>
        <p:txBody>
          <a:bodyPr/>
          <a:lstStyle/>
          <a:p>
            <a:fld id="{87A1C291-EB64-4C42-9F9C-6BDA7FC2CAEE}" type="slidenum">
              <a:rPr lang="en-GB" smtClean="0"/>
              <a:t>13</a:t>
            </a:fld>
            <a:endParaRPr lang="en-GB"/>
          </a:p>
        </p:txBody>
      </p:sp>
    </p:spTree>
    <p:extLst>
      <p:ext uri="{BB962C8B-B14F-4D97-AF65-F5344CB8AC3E}">
        <p14:creationId xmlns:p14="http://schemas.microsoft.com/office/powerpoint/2010/main" val="93546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1C291-EB64-4C42-9F9C-6BDA7FC2CAEE}" type="slidenum">
              <a:rPr lang="en-GB" smtClean="0"/>
              <a:t>17</a:t>
            </a:fld>
            <a:endParaRPr lang="en-GB"/>
          </a:p>
        </p:txBody>
      </p:sp>
    </p:spTree>
    <p:extLst>
      <p:ext uri="{BB962C8B-B14F-4D97-AF65-F5344CB8AC3E}">
        <p14:creationId xmlns:p14="http://schemas.microsoft.com/office/powerpoint/2010/main" val="289492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45404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381597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489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263798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344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79705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226148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67930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264099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4E1A-CB9D-4A7C-AE38-C26FB2E8AF3C}"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66969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254E1A-CB9D-4A7C-AE38-C26FB2E8AF3C}"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329877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254E1A-CB9D-4A7C-AE38-C26FB2E8AF3C}"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48926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254E1A-CB9D-4A7C-AE38-C26FB2E8AF3C}"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194437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54E1A-CB9D-4A7C-AE38-C26FB2E8AF3C}"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266575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254E1A-CB9D-4A7C-AE38-C26FB2E8AF3C}"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20577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54E1A-CB9D-4A7C-AE38-C26FB2E8AF3C}"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5AE5C-97ED-42E9-AEE2-9C721BFE29C7}" type="slidenum">
              <a:rPr lang="en-GB" smtClean="0"/>
              <a:t>‹#›</a:t>
            </a:fld>
            <a:endParaRPr lang="en-GB"/>
          </a:p>
        </p:txBody>
      </p:sp>
    </p:spTree>
    <p:extLst>
      <p:ext uri="{BB962C8B-B14F-4D97-AF65-F5344CB8AC3E}">
        <p14:creationId xmlns:p14="http://schemas.microsoft.com/office/powerpoint/2010/main" val="342984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54E1A-CB9D-4A7C-AE38-C26FB2E8AF3C}" type="datetimeFigureOut">
              <a:rPr lang="en-GB" smtClean="0"/>
              <a:t>06/03/2024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B5AE5C-97ED-42E9-AEE2-9C721BFE29C7}" type="slidenum">
              <a:rPr lang="en-GB" smtClean="0"/>
              <a:t>‹#›</a:t>
            </a:fld>
            <a:endParaRPr lang="en-GB"/>
          </a:p>
        </p:txBody>
      </p:sp>
      <p:sp>
        <p:nvSpPr>
          <p:cNvPr id="9" name="TextBox 8">
            <a:extLst>
              <a:ext uri="{FF2B5EF4-FFF2-40B4-BE49-F238E27FC236}">
                <a16:creationId xmlns:a16="http://schemas.microsoft.com/office/drawing/2014/main" id="{91AE78AA-ACF3-19CA-3566-540CCBEB1088}"/>
              </a:ext>
            </a:extLst>
          </p:cNvPr>
          <p:cNvSpPr txBox="1"/>
          <p:nvPr userDrawn="1">
            <p:extLst>
              <p:ext uri="{1162E1C5-73C7-4A58-AE30-91384D911F3F}">
                <p184:classification xmlns:p184="http://schemas.microsoft.com/office/powerpoint/2018/4/main" val="hdr"/>
              </p:ext>
            </p:extLst>
          </p:nvPr>
        </p:nvSpPr>
        <p:spPr>
          <a:xfrm>
            <a:off x="5796725" y="63500"/>
            <a:ext cx="6334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32685715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2400" i="1" dirty="0"/>
            </a:br>
            <a:endParaRPr lang="en-GB" sz="2400" i="1" dirty="0"/>
          </a:p>
        </p:txBody>
      </p:sp>
      <p:pic>
        <p:nvPicPr>
          <p:cNvPr id="8" name="Picture 7">
            <a:extLst>
              <a:ext uri="{FF2B5EF4-FFF2-40B4-BE49-F238E27FC236}">
                <a16:creationId xmlns:a16="http://schemas.microsoft.com/office/drawing/2014/main" id="{FA65E9BC-D4B4-1F7B-B3FC-D7A4F8C9395B}"/>
              </a:ext>
            </a:extLst>
          </p:cNvPr>
          <p:cNvPicPr>
            <a:picLocks noChangeAspect="1"/>
          </p:cNvPicPr>
          <p:nvPr/>
        </p:nvPicPr>
        <p:blipFill>
          <a:blip r:embed="rId2"/>
          <a:stretch>
            <a:fillRect/>
          </a:stretch>
        </p:blipFill>
        <p:spPr>
          <a:xfrm>
            <a:off x="0" y="-171400"/>
            <a:ext cx="12192000" cy="5307956"/>
          </a:xfrm>
          <a:prstGeom prst="rect">
            <a:avLst/>
          </a:prstGeom>
        </p:spPr>
      </p:pic>
      <p:pic>
        <p:nvPicPr>
          <p:cNvPr id="10" name="Picture 9">
            <a:extLst>
              <a:ext uri="{FF2B5EF4-FFF2-40B4-BE49-F238E27FC236}">
                <a16:creationId xmlns:a16="http://schemas.microsoft.com/office/drawing/2014/main" id="{23A6674D-FEC5-77B0-0DCE-72957320B208}"/>
              </a:ext>
            </a:extLst>
          </p:cNvPr>
          <p:cNvPicPr>
            <a:picLocks noChangeAspect="1"/>
          </p:cNvPicPr>
          <p:nvPr/>
        </p:nvPicPr>
        <p:blipFill>
          <a:blip r:embed="rId3"/>
          <a:stretch>
            <a:fillRect/>
          </a:stretch>
        </p:blipFill>
        <p:spPr>
          <a:xfrm>
            <a:off x="0" y="5085186"/>
            <a:ext cx="12192000" cy="1772815"/>
          </a:xfrm>
          <a:prstGeom prst="rect">
            <a:avLst/>
          </a:prstGeom>
        </p:spPr>
      </p:pic>
    </p:spTree>
    <p:extLst>
      <p:ext uri="{BB962C8B-B14F-4D97-AF65-F5344CB8AC3E}">
        <p14:creationId xmlns:p14="http://schemas.microsoft.com/office/powerpoint/2010/main" val="294018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rPr>
              <a:t>A young carer may also feel:</a:t>
            </a:r>
          </a:p>
        </p:txBody>
      </p:sp>
      <p:sp>
        <p:nvSpPr>
          <p:cNvPr id="3" name="Content Placeholder 2"/>
          <p:cNvSpPr>
            <a:spLocks noGrp="1"/>
          </p:cNvSpPr>
          <p:nvPr>
            <p:ph sz="half" idx="1"/>
          </p:nvPr>
        </p:nvSpPr>
        <p:spPr>
          <a:xfrm>
            <a:off x="677334" y="1930400"/>
            <a:ext cx="4184035" cy="4532045"/>
          </a:xfrm>
        </p:spPr>
        <p:txBody>
          <a:bodyPr>
            <a:normAutofit/>
          </a:bodyPr>
          <a:lstStyle/>
          <a:p>
            <a:pPr marL="114300" indent="0">
              <a:buNone/>
            </a:pPr>
            <a:endParaRPr lang="en-GB" dirty="0">
              <a:solidFill>
                <a:srgbClr val="00B050"/>
              </a:solidFill>
            </a:endParaRPr>
          </a:p>
          <a:p>
            <a:r>
              <a:rPr lang="en-GB" sz="2800" dirty="0">
                <a:solidFill>
                  <a:schemeClr val="tx1"/>
                </a:solidFill>
              </a:rPr>
              <a:t>Physically tired</a:t>
            </a:r>
          </a:p>
          <a:p>
            <a:r>
              <a:rPr lang="en-GB" sz="2800" dirty="0">
                <a:solidFill>
                  <a:schemeClr val="tx1"/>
                </a:solidFill>
              </a:rPr>
              <a:t>Stressed</a:t>
            </a:r>
          </a:p>
          <a:p>
            <a:r>
              <a:rPr lang="en-GB" sz="2800" dirty="0">
                <a:solidFill>
                  <a:schemeClr val="tx1"/>
                </a:solidFill>
              </a:rPr>
              <a:t>Worried or Anxious</a:t>
            </a:r>
          </a:p>
          <a:p>
            <a:r>
              <a:rPr lang="en-GB" sz="2800" dirty="0">
                <a:solidFill>
                  <a:schemeClr val="tx1"/>
                </a:solidFill>
              </a:rPr>
              <a:t>Embarrassed</a:t>
            </a:r>
          </a:p>
          <a:p>
            <a:r>
              <a:rPr lang="en-GB" sz="2800" dirty="0">
                <a:solidFill>
                  <a:schemeClr val="tx1"/>
                </a:solidFill>
              </a:rPr>
              <a:t>Angry</a:t>
            </a:r>
          </a:p>
          <a:p>
            <a:r>
              <a:rPr lang="en-GB" sz="2800" dirty="0">
                <a:solidFill>
                  <a:schemeClr val="tx1"/>
                </a:solidFill>
              </a:rPr>
              <a:t>Guilty</a:t>
            </a:r>
          </a:p>
          <a:p>
            <a:r>
              <a:rPr lang="en-GB" sz="2800" dirty="0">
                <a:solidFill>
                  <a:schemeClr val="tx1"/>
                </a:solidFill>
              </a:rPr>
              <a:t>Isolated</a:t>
            </a:r>
          </a:p>
          <a:p>
            <a:pPr marL="114300" indent="0">
              <a:buNone/>
            </a:pPr>
            <a:endParaRPr lang="en-GB" dirty="0"/>
          </a:p>
          <a:p>
            <a:endParaRPr lang="en-GB" dirty="0"/>
          </a:p>
          <a:p>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810646" y="1428370"/>
            <a:ext cx="1500061" cy="1500061"/>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7229" y="4331319"/>
            <a:ext cx="1440160" cy="14401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5044" y="2953821"/>
            <a:ext cx="1477805" cy="147780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9967" y="3647244"/>
            <a:ext cx="1368151" cy="1368151"/>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4692" y="4927450"/>
            <a:ext cx="1619343" cy="1626572"/>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50641" y="1428370"/>
            <a:ext cx="1575618" cy="1575618"/>
          </a:xfrm>
          <a:prstGeom prst="rect">
            <a:avLst/>
          </a:prstGeom>
        </p:spPr>
      </p:pic>
    </p:spTree>
    <p:extLst>
      <p:ext uri="{BB962C8B-B14F-4D97-AF65-F5344CB8AC3E}">
        <p14:creationId xmlns:p14="http://schemas.microsoft.com/office/powerpoint/2010/main" val="280375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sitting on a couch&#10;&#10;Description automatically generated with medium confidence">
            <a:extLst>
              <a:ext uri="{FF2B5EF4-FFF2-40B4-BE49-F238E27FC236}">
                <a16:creationId xmlns:a16="http://schemas.microsoft.com/office/drawing/2014/main" id="{5733A011-90B4-41E6-B6BA-7CB9BBAA69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p:cNvSpPr>
            <a:spLocks noGrp="1"/>
          </p:cNvSpPr>
          <p:nvPr>
            <p:ph type="title"/>
          </p:nvPr>
        </p:nvSpPr>
        <p:spPr>
          <a:xfrm>
            <a:off x="4159225" y="609600"/>
            <a:ext cx="5114776" cy="1320800"/>
          </a:xfrm>
        </p:spPr>
        <p:txBody>
          <a:bodyPr>
            <a:normAutofit/>
          </a:bodyPr>
          <a:lstStyle/>
          <a:p>
            <a:r>
              <a:rPr lang="en-GB" b="1" dirty="0">
                <a:solidFill>
                  <a:schemeClr val="tx1"/>
                </a:solidFill>
              </a:rPr>
              <a:t>This can then impact on their:</a:t>
            </a:r>
          </a:p>
        </p:txBody>
      </p:sp>
      <p:pic>
        <p:nvPicPr>
          <p:cNvPr id="7" name="Picture 6">
            <a:extLst>
              <a:ext uri="{FF2B5EF4-FFF2-40B4-BE49-F238E27FC236}">
                <a16:creationId xmlns:a16="http://schemas.microsoft.com/office/drawing/2014/main" id="{09FED59A-C711-4954-8675-D3C533187C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12"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59225" y="2160589"/>
            <a:ext cx="5114776" cy="3880773"/>
          </a:xfrm>
        </p:spPr>
        <p:txBody>
          <a:bodyPr>
            <a:normAutofit/>
          </a:bodyPr>
          <a:lstStyle/>
          <a:p>
            <a:pPr marL="114300" indent="0">
              <a:buNone/>
            </a:pPr>
            <a:endParaRPr lang="en-GB" dirty="0"/>
          </a:p>
          <a:p>
            <a:r>
              <a:rPr lang="en-GB" sz="3200" dirty="0"/>
              <a:t>Relationships at home</a:t>
            </a:r>
          </a:p>
          <a:p>
            <a:r>
              <a:rPr lang="en-GB" sz="3200" dirty="0"/>
              <a:t>Friendships</a:t>
            </a:r>
          </a:p>
          <a:p>
            <a:r>
              <a:rPr lang="en-GB" sz="3200" dirty="0"/>
              <a:t>Ability to join clubs and groups and do sport</a:t>
            </a:r>
          </a:p>
          <a:p>
            <a:r>
              <a:rPr lang="en-GB" sz="3200" dirty="0"/>
              <a:t>Education</a:t>
            </a:r>
          </a:p>
          <a:p>
            <a:endParaRPr lang="en-GB" dirty="0"/>
          </a:p>
          <a:p>
            <a:endParaRPr lang="en-GB" dirty="0"/>
          </a:p>
        </p:txBody>
      </p:sp>
    </p:spTree>
    <p:extLst>
      <p:ext uri="{BB962C8B-B14F-4D97-AF65-F5344CB8AC3E}">
        <p14:creationId xmlns:p14="http://schemas.microsoft.com/office/powerpoint/2010/main" val="366304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solidFill>
                  <a:schemeClr val="tx1"/>
                </a:solidFill>
              </a:rPr>
              <a:t>School</a:t>
            </a:r>
          </a:p>
        </p:txBody>
      </p:sp>
      <p:sp>
        <p:nvSpPr>
          <p:cNvPr id="3" name="Content Placeholder 2"/>
          <p:cNvSpPr>
            <a:spLocks noGrp="1"/>
          </p:cNvSpPr>
          <p:nvPr>
            <p:ph idx="1"/>
          </p:nvPr>
        </p:nvSpPr>
        <p:spPr>
          <a:xfrm>
            <a:off x="677334" y="1561673"/>
            <a:ext cx="8596668" cy="4479690"/>
          </a:xfrm>
        </p:spPr>
        <p:txBody>
          <a:bodyPr>
            <a:normAutofit fontScale="85000" lnSpcReduction="20000"/>
          </a:bodyPr>
          <a:lstStyle/>
          <a:p>
            <a:pPr marL="114300" indent="0">
              <a:buNone/>
            </a:pPr>
            <a:r>
              <a:rPr lang="en-GB" sz="3200" b="1" dirty="0">
                <a:solidFill>
                  <a:schemeClr val="tx1"/>
                </a:solidFill>
              </a:rPr>
              <a:t>They may have difficulties:</a:t>
            </a:r>
          </a:p>
          <a:p>
            <a:r>
              <a:rPr lang="en-GB" sz="3200" dirty="0">
                <a:solidFill>
                  <a:schemeClr val="tx1"/>
                </a:solidFill>
              </a:rPr>
              <a:t>Getting to school on time</a:t>
            </a:r>
          </a:p>
          <a:p>
            <a:r>
              <a:rPr lang="en-GB" sz="3200" dirty="0">
                <a:solidFill>
                  <a:schemeClr val="tx1"/>
                </a:solidFill>
              </a:rPr>
              <a:t>Doing homework</a:t>
            </a:r>
          </a:p>
          <a:p>
            <a:r>
              <a:rPr lang="en-GB" sz="3200" dirty="0">
                <a:solidFill>
                  <a:schemeClr val="tx1"/>
                </a:solidFill>
              </a:rPr>
              <a:t>Concentrating (tiredness and/or worry)</a:t>
            </a:r>
          </a:p>
          <a:p>
            <a:r>
              <a:rPr lang="en-GB" sz="3200" dirty="0">
                <a:solidFill>
                  <a:schemeClr val="tx1"/>
                </a:solidFill>
              </a:rPr>
              <a:t>Taking part in after school activities and residential visits</a:t>
            </a:r>
          </a:p>
          <a:p>
            <a:r>
              <a:rPr lang="en-GB" sz="3200" dirty="0">
                <a:solidFill>
                  <a:schemeClr val="tx1"/>
                </a:solidFill>
              </a:rPr>
              <a:t>Making friends</a:t>
            </a:r>
          </a:p>
          <a:p>
            <a:pPr marL="114300" indent="0">
              <a:buNone/>
            </a:pPr>
            <a:r>
              <a:rPr lang="en-GB" sz="3200" b="1" dirty="0">
                <a:solidFill>
                  <a:schemeClr val="tx1"/>
                </a:solidFill>
              </a:rPr>
              <a:t>Their parents/guardians may have difficulties:</a:t>
            </a:r>
          </a:p>
          <a:p>
            <a:r>
              <a:rPr lang="en-GB" sz="3200" dirty="0">
                <a:solidFill>
                  <a:schemeClr val="tx1"/>
                </a:solidFill>
              </a:rPr>
              <a:t>Helping with homework</a:t>
            </a:r>
          </a:p>
          <a:p>
            <a:r>
              <a:rPr lang="en-GB" sz="3200" dirty="0">
                <a:solidFill>
                  <a:schemeClr val="tx1"/>
                </a:solidFill>
              </a:rPr>
              <a:t>Getting to meetings and events</a:t>
            </a:r>
          </a:p>
          <a:p>
            <a:pPr marL="0" indent="0">
              <a:buNone/>
            </a:pPr>
            <a:endParaRPr lang="en-GB" sz="2800" dirty="0">
              <a:solidFill>
                <a:srgbClr val="00B050"/>
              </a:solidFill>
            </a:endParaRPr>
          </a:p>
          <a:p>
            <a:endParaRPr lang="en-GB" sz="2800" dirty="0">
              <a:solidFill>
                <a:srgbClr val="00B050"/>
              </a:solidFill>
            </a:endParaRPr>
          </a:p>
          <a:p>
            <a:endParaRPr lang="en-GB" sz="2800" dirty="0">
              <a:solidFill>
                <a:srgbClr val="00B050"/>
              </a:solidFill>
            </a:endParaRPr>
          </a:p>
          <a:p>
            <a:endParaRPr lang="en-GB" sz="2800" dirty="0">
              <a:solidFill>
                <a:srgbClr val="00B050"/>
              </a:solidFill>
            </a:endParaRPr>
          </a:p>
        </p:txBody>
      </p:sp>
      <p:sp>
        <p:nvSpPr>
          <p:cNvPr id="4" name="AutoShape 2" descr="Image result for homework worries"/>
          <p:cNvSpPr>
            <a:spLocks noChangeAspect="1" noChangeArrowheads="1"/>
          </p:cNvSpPr>
          <p:nvPr/>
        </p:nvSpPr>
        <p:spPr bwMode="auto">
          <a:xfrm>
            <a:off x="1587501" y="-136525"/>
            <a:ext cx="2486025"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homework worries"/>
          <p:cNvSpPr>
            <a:spLocks noChangeAspect="1" noChangeArrowheads="1"/>
          </p:cNvSpPr>
          <p:nvPr/>
        </p:nvSpPr>
        <p:spPr bwMode="auto">
          <a:xfrm>
            <a:off x="1739901" y="15875"/>
            <a:ext cx="2486025"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A1AB32E-6947-4987-9CFF-A51D6A139864}"/>
              </a:ext>
            </a:extLst>
          </p:cNvPr>
          <p:cNvPicPr>
            <a:picLocks noChangeAspect="1"/>
          </p:cNvPicPr>
          <p:nvPr/>
        </p:nvPicPr>
        <p:blipFill>
          <a:blip r:embed="rId3"/>
          <a:stretch>
            <a:fillRect/>
          </a:stretch>
        </p:blipFill>
        <p:spPr>
          <a:xfrm>
            <a:off x="6096001" y="480655"/>
            <a:ext cx="3178002" cy="2114816"/>
          </a:xfrm>
          <a:prstGeom prst="rect">
            <a:avLst/>
          </a:prstGeom>
        </p:spPr>
      </p:pic>
    </p:spTree>
    <p:extLst>
      <p:ext uri="{BB962C8B-B14F-4D97-AF65-F5344CB8AC3E}">
        <p14:creationId xmlns:p14="http://schemas.microsoft.com/office/powerpoint/2010/main" val="273783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C2CC-D74A-4ACA-A08A-DAA9A71B2C38}"/>
              </a:ext>
            </a:extLst>
          </p:cNvPr>
          <p:cNvSpPr>
            <a:spLocks noGrp="1"/>
          </p:cNvSpPr>
          <p:nvPr>
            <p:ph type="title"/>
          </p:nvPr>
        </p:nvSpPr>
        <p:spPr>
          <a:xfrm>
            <a:off x="677334" y="609599"/>
            <a:ext cx="8596668" cy="1550989"/>
          </a:xfrm>
        </p:spPr>
        <p:txBody>
          <a:bodyPr>
            <a:noAutofit/>
          </a:bodyPr>
          <a:lstStyle/>
          <a:p>
            <a:r>
              <a:rPr lang="en-GB" sz="2800" b="1" dirty="0">
                <a:solidFill>
                  <a:schemeClr val="tx1"/>
                </a:solidFill>
              </a:rPr>
              <a:t>It’s important for young carers to let someone know about any challenges they are facing so that they can be supported effectively.</a:t>
            </a:r>
            <a:br>
              <a:rPr lang="en-GB" sz="2800" dirty="0">
                <a:solidFill>
                  <a:schemeClr val="tx1"/>
                </a:solidFill>
              </a:rPr>
            </a:br>
            <a:endParaRPr lang="en-GB" sz="2800" dirty="0">
              <a:solidFill>
                <a:schemeClr val="tx1"/>
              </a:solidFill>
            </a:endParaRPr>
          </a:p>
        </p:txBody>
      </p:sp>
      <p:sp>
        <p:nvSpPr>
          <p:cNvPr id="3" name="Content Placeholder 2">
            <a:extLst>
              <a:ext uri="{FF2B5EF4-FFF2-40B4-BE49-F238E27FC236}">
                <a16:creationId xmlns:a16="http://schemas.microsoft.com/office/drawing/2014/main" id="{1A87F284-8D18-4BFD-8D8B-6C2D6CDC4FC2}"/>
              </a:ext>
            </a:extLst>
          </p:cNvPr>
          <p:cNvSpPr>
            <a:spLocks noGrp="1"/>
          </p:cNvSpPr>
          <p:nvPr>
            <p:ph sz="half" idx="1"/>
          </p:nvPr>
        </p:nvSpPr>
        <p:spPr/>
        <p:txBody>
          <a:bodyPr/>
          <a:lstStyle/>
          <a:p>
            <a:pPr marL="0" indent="0">
              <a:buNone/>
            </a:pPr>
            <a:endParaRPr lang="en-GB" dirty="0"/>
          </a:p>
          <a:p>
            <a:pPr marL="0" indent="0">
              <a:buNone/>
            </a:pPr>
            <a:r>
              <a:rPr lang="en-GB" sz="4400" b="1" dirty="0">
                <a:solidFill>
                  <a:srgbClr val="7030A0"/>
                </a:solidFill>
              </a:rPr>
              <a:t>    </a:t>
            </a:r>
            <a:r>
              <a:rPr lang="en-GB" sz="4400" b="1" dirty="0">
                <a:solidFill>
                  <a:srgbClr val="70C35D"/>
                </a:solidFill>
              </a:rPr>
              <a:t>At home</a:t>
            </a:r>
          </a:p>
          <a:p>
            <a:pPr marL="0" indent="0">
              <a:buNone/>
            </a:pPr>
            <a:endParaRPr lang="en-GB" sz="2800" b="1" dirty="0"/>
          </a:p>
          <a:p>
            <a:pPr marL="0" indent="0">
              <a:buNone/>
            </a:pPr>
            <a:endParaRPr lang="en-GB" sz="2800" b="1" dirty="0"/>
          </a:p>
        </p:txBody>
      </p:sp>
      <p:sp>
        <p:nvSpPr>
          <p:cNvPr id="4" name="Content Placeholder 3">
            <a:extLst>
              <a:ext uri="{FF2B5EF4-FFF2-40B4-BE49-F238E27FC236}">
                <a16:creationId xmlns:a16="http://schemas.microsoft.com/office/drawing/2014/main" id="{8FBB4235-0F00-403D-963B-DFCB22404B13}"/>
              </a:ext>
            </a:extLst>
          </p:cNvPr>
          <p:cNvSpPr>
            <a:spLocks noGrp="1"/>
          </p:cNvSpPr>
          <p:nvPr>
            <p:ph sz="half" idx="2"/>
          </p:nvPr>
        </p:nvSpPr>
        <p:spPr/>
        <p:txBody>
          <a:bodyPr/>
          <a:lstStyle/>
          <a:p>
            <a:pPr marL="0" indent="0">
              <a:buNone/>
            </a:pPr>
            <a:endParaRPr lang="en-GB" dirty="0"/>
          </a:p>
          <a:p>
            <a:pPr marL="0" indent="0">
              <a:buNone/>
            </a:pPr>
            <a:r>
              <a:rPr lang="en-GB" sz="4400" b="1" dirty="0">
                <a:solidFill>
                  <a:srgbClr val="7030A0"/>
                </a:solidFill>
              </a:rPr>
              <a:t>   </a:t>
            </a:r>
            <a:r>
              <a:rPr lang="en-GB" sz="4400" b="1" dirty="0">
                <a:solidFill>
                  <a:srgbClr val="70C35D"/>
                </a:solidFill>
              </a:rPr>
              <a:t>At school</a:t>
            </a:r>
          </a:p>
          <a:p>
            <a:pPr marL="0" indent="0">
              <a:buNone/>
            </a:pPr>
            <a:endParaRPr lang="en-GB" sz="4400" b="1" dirty="0">
              <a:solidFill>
                <a:srgbClr val="7030A0"/>
              </a:solidFill>
            </a:endParaRPr>
          </a:p>
          <a:p>
            <a:pPr marL="0" indent="0">
              <a:buNone/>
            </a:pPr>
            <a:endParaRPr lang="en-GB" sz="4400" b="1" dirty="0">
              <a:solidFill>
                <a:srgbClr val="7030A0"/>
              </a:solidFill>
            </a:endParaRPr>
          </a:p>
        </p:txBody>
      </p:sp>
      <p:pic>
        <p:nvPicPr>
          <p:cNvPr id="6" name="Picture 5">
            <a:extLst>
              <a:ext uri="{FF2B5EF4-FFF2-40B4-BE49-F238E27FC236}">
                <a16:creationId xmlns:a16="http://schemas.microsoft.com/office/drawing/2014/main" id="{CF8F8A30-DC22-41CE-A3B1-8237C349332B}"/>
              </a:ext>
            </a:extLst>
          </p:cNvPr>
          <p:cNvPicPr>
            <a:picLocks noChangeAspect="1"/>
          </p:cNvPicPr>
          <p:nvPr/>
        </p:nvPicPr>
        <p:blipFill>
          <a:blip r:embed="rId3"/>
          <a:stretch>
            <a:fillRect/>
          </a:stretch>
        </p:blipFill>
        <p:spPr>
          <a:xfrm>
            <a:off x="1438756" y="3898236"/>
            <a:ext cx="2143125" cy="2143125"/>
          </a:xfrm>
          <a:prstGeom prst="rect">
            <a:avLst/>
          </a:prstGeom>
        </p:spPr>
      </p:pic>
      <p:pic>
        <p:nvPicPr>
          <p:cNvPr id="7" name="Picture 6">
            <a:extLst>
              <a:ext uri="{FF2B5EF4-FFF2-40B4-BE49-F238E27FC236}">
                <a16:creationId xmlns:a16="http://schemas.microsoft.com/office/drawing/2014/main" id="{DBB21E1A-BF73-4764-BA15-1E6552C4179F}"/>
              </a:ext>
            </a:extLst>
          </p:cNvPr>
          <p:cNvPicPr>
            <a:picLocks noChangeAspect="1"/>
          </p:cNvPicPr>
          <p:nvPr/>
        </p:nvPicPr>
        <p:blipFill>
          <a:blip r:embed="rId4"/>
          <a:stretch>
            <a:fillRect/>
          </a:stretch>
        </p:blipFill>
        <p:spPr>
          <a:xfrm>
            <a:off x="5622791" y="3651981"/>
            <a:ext cx="2596419" cy="2596419"/>
          </a:xfrm>
          <a:prstGeom prst="rect">
            <a:avLst/>
          </a:prstGeom>
        </p:spPr>
      </p:pic>
    </p:spTree>
    <p:extLst>
      <p:ext uri="{BB962C8B-B14F-4D97-AF65-F5344CB8AC3E}">
        <p14:creationId xmlns:p14="http://schemas.microsoft.com/office/powerpoint/2010/main" val="399749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FED5-E8A2-D7B7-ECBB-C84A616A5446}"/>
              </a:ext>
            </a:extLst>
          </p:cNvPr>
          <p:cNvSpPr>
            <a:spLocks noGrp="1"/>
          </p:cNvSpPr>
          <p:nvPr>
            <p:ph type="title"/>
          </p:nvPr>
        </p:nvSpPr>
        <p:spPr/>
        <p:txBody>
          <a:bodyPr>
            <a:normAutofit/>
          </a:bodyPr>
          <a:lstStyle/>
          <a:p>
            <a:r>
              <a:rPr lang="en-GB" sz="7200" b="1" dirty="0"/>
              <a:t>Adults at (school)</a:t>
            </a:r>
          </a:p>
        </p:txBody>
      </p:sp>
      <p:sp>
        <p:nvSpPr>
          <p:cNvPr id="3" name="Content Placeholder 2">
            <a:extLst>
              <a:ext uri="{FF2B5EF4-FFF2-40B4-BE49-F238E27FC236}">
                <a16:creationId xmlns:a16="http://schemas.microsoft.com/office/drawing/2014/main" id="{513CD690-D8B4-7F96-FC3F-82BFE0051DE9}"/>
              </a:ext>
            </a:extLst>
          </p:cNvPr>
          <p:cNvSpPr>
            <a:spLocks noGrp="1"/>
          </p:cNvSpPr>
          <p:nvPr>
            <p:ph sz="half" idx="1"/>
          </p:nvPr>
        </p:nvSpPr>
        <p:spPr/>
        <p:txBody>
          <a:bodyPr>
            <a:normAutofit/>
          </a:bodyPr>
          <a:lstStyle/>
          <a:p>
            <a:r>
              <a:rPr lang="en-GB" sz="4800" dirty="0"/>
              <a:t>Teacher?</a:t>
            </a:r>
          </a:p>
          <a:p>
            <a:r>
              <a:rPr lang="en-GB" sz="4800" dirty="0"/>
              <a:t>Teaching assistant?</a:t>
            </a:r>
          </a:p>
          <a:p>
            <a:r>
              <a:rPr lang="en-GB" sz="4800" dirty="0"/>
              <a:t>ELSA?</a:t>
            </a:r>
          </a:p>
          <a:p>
            <a:endParaRPr lang="en-GB" dirty="0"/>
          </a:p>
          <a:p>
            <a:pPr marL="0" indent="0">
              <a:buNone/>
            </a:pPr>
            <a:endParaRPr lang="en-GB" dirty="0"/>
          </a:p>
        </p:txBody>
      </p:sp>
      <p:sp>
        <p:nvSpPr>
          <p:cNvPr id="5" name="Content Placeholder 4">
            <a:extLst>
              <a:ext uri="{FF2B5EF4-FFF2-40B4-BE49-F238E27FC236}">
                <a16:creationId xmlns:a16="http://schemas.microsoft.com/office/drawing/2014/main" id="{613723AD-BD0D-225E-F471-0B19B72B02E8}"/>
              </a:ext>
            </a:extLst>
          </p:cNvPr>
          <p:cNvSpPr>
            <a:spLocks noGrp="1"/>
          </p:cNvSpPr>
          <p:nvPr>
            <p:ph sz="half" idx="2"/>
          </p:nvPr>
        </p:nvSpPr>
        <p:spPr>
          <a:xfrm>
            <a:off x="4674742" y="2160589"/>
            <a:ext cx="5404206" cy="3880773"/>
          </a:xfrm>
        </p:spPr>
        <p:txBody>
          <a:bodyPr>
            <a:normAutofit/>
          </a:bodyPr>
          <a:lstStyle/>
          <a:p>
            <a:pPr marL="0" indent="0">
              <a:buNone/>
            </a:pPr>
            <a:r>
              <a:rPr lang="en-GB" sz="4800" dirty="0"/>
              <a:t>… they could also ask a friend to help them share with an adult. </a:t>
            </a:r>
            <a:r>
              <a:rPr lang="en-GB" sz="4800" dirty="0">
                <a:sym typeface="Wingdings" panose="05000000000000000000" pitchFamily="2" charset="2"/>
              </a:rPr>
              <a:t></a:t>
            </a:r>
            <a:endParaRPr lang="en-GB" sz="4800" dirty="0"/>
          </a:p>
        </p:txBody>
      </p:sp>
    </p:spTree>
    <p:extLst>
      <p:ext uri="{BB962C8B-B14F-4D97-AF65-F5344CB8AC3E}">
        <p14:creationId xmlns:p14="http://schemas.microsoft.com/office/powerpoint/2010/main" val="156519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2" name="Rectangle 31">
            <a:extLst>
              <a:ext uri="{FF2B5EF4-FFF2-40B4-BE49-F238E27FC236}">
                <a16:creationId xmlns:a16="http://schemas.microsoft.com/office/drawing/2014/main" id="{531A1158-931F-4682-A085-AF74D6204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0" y="609600"/>
            <a:ext cx="3178002" cy="1922060"/>
          </a:xfrm>
        </p:spPr>
        <p:txBody>
          <a:bodyPr vert="horz" lIns="91440" tIns="45720" rIns="91440" bIns="45720" rtlCol="0" anchor="b">
            <a:normAutofit/>
          </a:bodyPr>
          <a:lstStyle/>
          <a:p>
            <a:pPr>
              <a:lnSpc>
                <a:spcPct val="90000"/>
              </a:lnSpc>
            </a:pPr>
            <a:r>
              <a:rPr lang="en-US" sz="2500" b="1" dirty="0">
                <a:solidFill>
                  <a:schemeClr val="tx1"/>
                </a:solidFill>
              </a:rPr>
              <a:t>It’s also important for young carers to have a ‘break’ from their caring role</a:t>
            </a:r>
          </a:p>
        </p:txBody>
      </p:sp>
      <p:pic>
        <p:nvPicPr>
          <p:cNvPr id="14" name="Content Placeholder 13">
            <a:extLst>
              <a:ext uri="{FF2B5EF4-FFF2-40B4-BE49-F238E27FC236}">
                <a16:creationId xmlns:a16="http://schemas.microsoft.com/office/drawing/2014/main" id="{598D6AD0-57F6-4126-9EF0-5F39ABD1C6A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r="-1" b="-1"/>
          <a:stretch/>
        </p:blipFill>
        <p:spPr>
          <a:xfrm>
            <a:off x="3078396" y="10"/>
            <a:ext cx="3030396" cy="261882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p:spPr>
      </p:pic>
      <p:pic>
        <p:nvPicPr>
          <p:cNvPr id="15" name="Picture 14">
            <a:extLst>
              <a:ext uri="{FF2B5EF4-FFF2-40B4-BE49-F238E27FC236}">
                <a16:creationId xmlns:a16="http://schemas.microsoft.com/office/drawing/2014/main" id="{7FC9DBD7-3A53-403B-BD0C-A4E1DD0583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943" y="10"/>
            <a:ext cx="3038117" cy="2618824"/>
          </a:xfrm>
          <a:custGeom>
            <a:avLst/>
            <a:gdLst/>
            <a:ahLst/>
            <a:cxnLst/>
            <a:rect l="l" t="t" r="r" b="b"/>
            <a:pathLst>
              <a:path w="3038117" h="2618834">
                <a:moveTo>
                  <a:pt x="389438" y="0"/>
                </a:moveTo>
                <a:lnTo>
                  <a:pt x="3038117" y="0"/>
                </a:lnTo>
                <a:lnTo>
                  <a:pt x="2639865" y="2618834"/>
                </a:lnTo>
                <a:lnTo>
                  <a:pt x="0" y="2618834"/>
                </a:lnTo>
                <a:close/>
              </a:path>
            </a:pathLst>
          </a:custGeom>
        </p:spPr>
      </p:pic>
      <p:pic>
        <p:nvPicPr>
          <p:cNvPr id="11" name="Picture 10">
            <a:extLst>
              <a:ext uri="{FF2B5EF4-FFF2-40B4-BE49-F238E27FC236}">
                <a16:creationId xmlns:a16="http://schemas.microsoft.com/office/drawing/2014/main" id="{6EA3FA9C-0911-4864-B7F0-09AFE8B409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618834"/>
            <a:ext cx="5717617"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sp>
        <p:nvSpPr>
          <p:cNvPr id="3" name="Content Placeholder 2"/>
          <p:cNvSpPr>
            <a:spLocks noGrp="1"/>
          </p:cNvSpPr>
          <p:nvPr>
            <p:ph sz="half" idx="1"/>
          </p:nvPr>
        </p:nvSpPr>
        <p:spPr>
          <a:xfrm>
            <a:off x="6096000" y="2710379"/>
            <a:ext cx="3534208" cy="3916451"/>
          </a:xfrm>
        </p:spPr>
        <p:txBody>
          <a:bodyPr vert="horz" lIns="91440" tIns="45720" rIns="91440" bIns="45720" rtlCol="0">
            <a:normAutofit/>
          </a:bodyPr>
          <a:lstStyle/>
          <a:p>
            <a:pPr marL="0" indent="0">
              <a:lnSpc>
                <a:spcPct val="90000"/>
              </a:lnSpc>
            </a:pPr>
            <a:r>
              <a:rPr lang="en-US" sz="1600" dirty="0"/>
              <a:t>Some:</a:t>
            </a:r>
          </a:p>
          <a:p>
            <a:pPr>
              <a:lnSpc>
                <a:spcPct val="90000"/>
              </a:lnSpc>
            </a:pPr>
            <a:r>
              <a:rPr lang="en-US" sz="1600" dirty="0"/>
              <a:t>Visit family </a:t>
            </a:r>
          </a:p>
          <a:p>
            <a:pPr>
              <a:lnSpc>
                <a:spcPct val="90000"/>
              </a:lnSpc>
            </a:pPr>
            <a:r>
              <a:rPr lang="en-US" sz="1600" dirty="0"/>
              <a:t>Go to a friends for tea or meet friends at the park</a:t>
            </a:r>
          </a:p>
          <a:p>
            <a:pPr>
              <a:lnSpc>
                <a:spcPct val="90000"/>
              </a:lnSpc>
            </a:pPr>
            <a:r>
              <a:rPr lang="en-US" sz="1600" dirty="0"/>
              <a:t>Do ‘extra’ activities at school</a:t>
            </a:r>
          </a:p>
          <a:p>
            <a:pPr>
              <a:lnSpc>
                <a:spcPct val="90000"/>
              </a:lnSpc>
            </a:pPr>
            <a:r>
              <a:rPr lang="en-US" sz="1600" dirty="0"/>
              <a:t>Join a club: swimming, Cubs/Scouts, Brownies/Guides or St John’s Ambulance…</a:t>
            </a:r>
          </a:p>
          <a:p>
            <a:pPr>
              <a:lnSpc>
                <a:spcPct val="90000"/>
              </a:lnSpc>
            </a:pPr>
            <a:r>
              <a:rPr lang="en-US" sz="1600" dirty="0"/>
              <a:t>Join a football team or a dance or boxing academy … </a:t>
            </a:r>
          </a:p>
          <a:p>
            <a:pPr marL="0" indent="0">
              <a:lnSpc>
                <a:spcPct val="90000"/>
              </a:lnSpc>
            </a:pPr>
            <a:r>
              <a:rPr lang="en-US" sz="1600" dirty="0"/>
              <a:t>Whatever they enjoy. </a:t>
            </a:r>
          </a:p>
          <a:p>
            <a:pPr marL="0" indent="0">
              <a:lnSpc>
                <a:spcPct val="90000"/>
              </a:lnSpc>
              <a:buNone/>
            </a:pPr>
            <a:r>
              <a:rPr lang="en-US" sz="1600" dirty="0"/>
              <a:t>They might need some help from adults to make this happen.</a:t>
            </a:r>
          </a:p>
          <a:p>
            <a:pPr>
              <a:lnSpc>
                <a:spcPct val="90000"/>
              </a:lnSpc>
            </a:pPr>
            <a:endParaRPr lang="en-US" sz="1300" dirty="0"/>
          </a:p>
        </p:txBody>
      </p:sp>
      <p:grpSp>
        <p:nvGrpSpPr>
          <p:cNvPr id="34" name="Group 33">
            <a:extLst>
              <a:ext uri="{FF2B5EF4-FFF2-40B4-BE49-F238E27FC236}">
                <a16:creationId xmlns:a16="http://schemas.microsoft.com/office/drawing/2014/main" id="{68CC4534-BAAC-4D5F-9F61-089745A30A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99868E2D-9742-407F-951A-CBC2D02BB6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260601E-0F58-44EA-8496-D4CCBA9DF7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E7685DF3-C544-4461-BCFF-BFC22FD08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5">
              <a:extLst>
                <a:ext uri="{FF2B5EF4-FFF2-40B4-BE49-F238E27FC236}">
                  <a16:creationId xmlns:a16="http://schemas.microsoft.com/office/drawing/2014/main" id="{BF702000-D597-4B33-97F1-3EA2CA978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Isosceles Triangle 38">
              <a:extLst>
                <a:ext uri="{FF2B5EF4-FFF2-40B4-BE49-F238E27FC236}">
                  <a16:creationId xmlns:a16="http://schemas.microsoft.com/office/drawing/2014/main" id="{7940EC63-7135-4958-A6DA-2B7B3F549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7">
              <a:extLst>
                <a:ext uri="{FF2B5EF4-FFF2-40B4-BE49-F238E27FC236}">
                  <a16:creationId xmlns:a16="http://schemas.microsoft.com/office/drawing/2014/main" id="{0EDEC1C3-D953-4DF1-914A-FE4A7DB6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28">
              <a:extLst>
                <a:ext uri="{FF2B5EF4-FFF2-40B4-BE49-F238E27FC236}">
                  <a16:creationId xmlns:a16="http://schemas.microsoft.com/office/drawing/2014/main" id="{58EFEF71-11D2-41FA-B797-4781045C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9">
              <a:extLst>
                <a:ext uri="{FF2B5EF4-FFF2-40B4-BE49-F238E27FC236}">
                  <a16:creationId xmlns:a16="http://schemas.microsoft.com/office/drawing/2014/main" id="{08B9320D-2631-415E-9956-83E6C6F1D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Isosceles Triangle 42">
              <a:extLst>
                <a:ext uri="{FF2B5EF4-FFF2-40B4-BE49-F238E27FC236}">
                  <a16:creationId xmlns:a16="http://schemas.microsoft.com/office/drawing/2014/main" id="{164EAB87-65E0-4E1F-B08C-D636A9585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A3C46668-C714-4110-8DCB-DB0056366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Tree>
    <p:extLst>
      <p:ext uri="{BB962C8B-B14F-4D97-AF65-F5344CB8AC3E}">
        <p14:creationId xmlns:p14="http://schemas.microsoft.com/office/powerpoint/2010/main" val="142964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3B3B3B"/>
                </a:solidFill>
              </a:rPr>
              <a:t>Portsmouth Young Carers Service</a:t>
            </a:r>
          </a:p>
        </p:txBody>
      </p:sp>
      <p:sp>
        <p:nvSpPr>
          <p:cNvPr id="3" name="Content Placeholder 2"/>
          <p:cNvSpPr>
            <a:spLocks noGrp="1"/>
          </p:cNvSpPr>
          <p:nvPr>
            <p:ph sz="half" idx="1"/>
          </p:nvPr>
        </p:nvSpPr>
        <p:spPr>
          <a:xfrm>
            <a:off x="677334" y="1715784"/>
            <a:ext cx="4184035" cy="4664468"/>
          </a:xfrm>
        </p:spPr>
        <p:txBody>
          <a:bodyPr>
            <a:normAutofit lnSpcReduction="10000"/>
          </a:bodyPr>
          <a:lstStyle/>
          <a:p>
            <a:r>
              <a:rPr lang="en-GB" sz="2400" dirty="0">
                <a:solidFill>
                  <a:srgbClr val="3B3B3B"/>
                </a:solidFill>
              </a:rPr>
              <a:t>A place for young carers to go to have a ‘break from their caring role’</a:t>
            </a:r>
          </a:p>
          <a:p>
            <a:r>
              <a:rPr lang="en-GB" sz="2400" dirty="0">
                <a:solidFill>
                  <a:srgbClr val="3B3B3B"/>
                </a:solidFill>
              </a:rPr>
              <a:t>Time to meet other young carers whilst having lots of fun</a:t>
            </a:r>
          </a:p>
          <a:p>
            <a:pPr marL="0" indent="0">
              <a:buNone/>
            </a:pPr>
            <a:endParaRPr lang="en-GB" sz="2400" dirty="0">
              <a:solidFill>
                <a:srgbClr val="3B3B3B"/>
              </a:solidFill>
            </a:endParaRPr>
          </a:p>
          <a:p>
            <a:r>
              <a:rPr lang="en-GB" sz="2400" dirty="0">
                <a:solidFill>
                  <a:srgbClr val="3B3B3B"/>
                </a:solidFill>
              </a:rPr>
              <a:t>A chance to talk to other young carers and adults who really understand what it can be like as a young carer.</a:t>
            </a:r>
          </a:p>
          <a:p>
            <a:pPr marL="0" indent="0">
              <a:buNone/>
            </a:pPr>
            <a:endParaRPr lang="en-GB" dirty="0"/>
          </a:p>
          <a:p>
            <a:endParaRPr lang="en-GB" dirty="0"/>
          </a:p>
        </p:txBody>
      </p:sp>
      <p:pic>
        <p:nvPicPr>
          <p:cNvPr id="5" name="Content Placeholder 4"/>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861369" y="1487055"/>
            <a:ext cx="1865745" cy="2216728"/>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6353" y="2129445"/>
            <a:ext cx="2941210" cy="197153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0510" y="4300020"/>
            <a:ext cx="3056448" cy="2292731"/>
          </a:xfrm>
          <a:prstGeom prst="rect">
            <a:avLst/>
          </a:prstGeom>
        </p:spPr>
      </p:pic>
    </p:spTree>
    <p:extLst>
      <p:ext uri="{BB962C8B-B14F-4D97-AF65-F5344CB8AC3E}">
        <p14:creationId xmlns:p14="http://schemas.microsoft.com/office/powerpoint/2010/main" val="401858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solidFill>
                  <a:srgbClr val="3B3B3B"/>
                </a:solidFill>
              </a:rPr>
              <a:t>Activities</a:t>
            </a:r>
          </a:p>
        </p:txBody>
      </p:sp>
      <p:sp>
        <p:nvSpPr>
          <p:cNvPr id="3" name="Content Placeholder 2"/>
          <p:cNvSpPr>
            <a:spLocks noGrp="1"/>
          </p:cNvSpPr>
          <p:nvPr>
            <p:ph sz="half" idx="1"/>
          </p:nvPr>
        </p:nvSpPr>
        <p:spPr/>
        <p:txBody>
          <a:bodyPr>
            <a:noAutofit/>
          </a:bodyPr>
          <a:lstStyle/>
          <a:p>
            <a:r>
              <a:rPr lang="en-GB" sz="2400" dirty="0">
                <a:solidFill>
                  <a:srgbClr val="3B3B3B"/>
                </a:solidFill>
              </a:rPr>
              <a:t>Regular groups for 8 to 18 year olds across Portsmouth</a:t>
            </a:r>
          </a:p>
          <a:p>
            <a:pPr marL="0" indent="0">
              <a:buNone/>
            </a:pPr>
            <a:endParaRPr lang="en-GB" sz="600" dirty="0">
              <a:solidFill>
                <a:srgbClr val="3B3B3B"/>
              </a:solidFill>
            </a:endParaRPr>
          </a:p>
          <a:p>
            <a:r>
              <a:rPr lang="en-GB" sz="2400" dirty="0">
                <a:solidFill>
                  <a:srgbClr val="3B3B3B"/>
                </a:solidFill>
              </a:rPr>
              <a:t>Holiday activities for 5 to 18 year olds</a:t>
            </a:r>
          </a:p>
          <a:p>
            <a:pPr marL="0" indent="0">
              <a:buNone/>
            </a:pPr>
            <a:endParaRPr lang="en-GB" sz="600" dirty="0">
              <a:solidFill>
                <a:srgbClr val="3B3B3B"/>
              </a:solidFill>
            </a:endParaRPr>
          </a:p>
          <a:p>
            <a:r>
              <a:rPr lang="en-GB" sz="2400" dirty="0">
                <a:solidFill>
                  <a:srgbClr val="3B3B3B"/>
                </a:solidFill>
              </a:rPr>
              <a:t>A half termly email with information and activities to try at home.</a:t>
            </a:r>
          </a:p>
          <a:p>
            <a:endParaRPr lang="en-GB" sz="2000" dirty="0">
              <a:solidFill>
                <a:srgbClr val="3B3B3B"/>
              </a:solidFill>
            </a:endParaRPr>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551776" y="2702316"/>
            <a:ext cx="2050203" cy="1537652"/>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2330" y="303361"/>
            <a:ext cx="2421445" cy="175948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0175" y="4943439"/>
            <a:ext cx="2144116" cy="1607637"/>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850545" y="2805147"/>
            <a:ext cx="2287707" cy="159789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7403841" y="4767655"/>
            <a:ext cx="1904261" cy="1428196"/>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51777" y="381193"/>
            <a:ext cx="1518293" cy="1995829"/>
          </a:xfrm>
          <a:prstGeom prst="rect">
            <a:avLst/>
          </a:prstGeom>
        </p:spPr>
      </p:pic>
    </p:spTree>
    <p:extLst>
      <p:ext uri="{BB962C8B-B14F-4D97-AF65-F5344CB8AC3E}">
        <p14:creationId xmlns:p14="http://schemas.microsoft.com/office/powerpoint/2010/main" val="348596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3169"/>
          </a:xfrm>
        </p:spPr>
        <p:txBody>
          <a:bodyPr>
            <a:normAutofit fontScale="90000"/>
          </a:bodyPr>
          <a:lstStyle/>
          <a:p>
            <a:r>
              <a:rPr lang="en-GB" sz="6000" b="1" dirty="0">
                <a:solidFill>
                  <a:srgbClr val="3B3B3B"/>
                </a:solidFill>
              </a:rPr>
              <a:t>Things to think about:</a:t>
            </a:r>
          </a:p>
        </p:txBody>
      </p:sp>
      <p:sp>
        <p:nvSpPr>
          <p:cNvPr id="3" name="Content Placeholder 2"/>
          <p:cNvSpPr>
            <a:spLocks noGrp="1"/>
          </p:cNvSpPr>
          <p:nvPr>
            <p:ph sz="half" idx="1"/>
          </p:nvPr>
        </p:nvSpPr>
        <p:spPr>
          <a:xfrm>
            <a:off x="677334" y="1602768"/>
            <a:ext cx="4788518" cy="4900773"/>
          </a:xfrm>
        </p:spPr>
        <p:txBody>
          <a:bodyPr>
            <a:normAutofit/>
          </a:bodyPr>
          <a:lstStyle/>
          <a:p>
            <a:pPr marL="0" indent="0">
              <a:buNone/>
            </a:pPr>
            <a:r>
              <a:rPr lang="en-GB" sz="2000" b="1" dirty="0">
                <a:solidFill>
                  <a:schemeClr val="tx1"/>
                </a:solidFill>
              </a:rPr>
              <a:t>Do you think you might be a young carer?</a:t>
            </a:r>
          </a:p>
          <a:p>
            <a:pPr marL="0" indent="0">
              <a:buNone/>
            </a:pPr>
            <a:r>
              <a:rPr lang="en-GB" sz="2000" i="1" dirty="0">
                <a:solidFill>
                  <a:schemeClr val="tx1"/>
                </a:solidFill>
              </a:rPr>
              <a:t>What are you going to do next?</a:t>
            </a:r>
          </a:p>
          <a:p>
            <a:pPr marL="0" indent="0">
              <a:buNone/>
            </a:pPr>
            <a:endParaRPr lang="en-GB" sz="400" dirty="0"/>
          </a:p>
          <a:p>
            <a:pPr marL="0" indent="0">
              <a:buNone/>
            </a:pPr>
            <a:r>
              <a:rPr lang="en-GB" sz="2000" b="1" dirty="0">
                <a:solidFill>
                  <a:schemeClr val="tx1"/>
                </a:solidFill>
              </a:rPr>
              <a:t>Do you know someone who might be a young carer?</a:t>
            </a:r>
          </a:p>
          <a:p>
            <a:pPr marL="0" indent="0">
              <a:buNone/>
            </a:pPr>
            <a:r>
              <a:rPr lang="en-GB" sz="2000" i="1" dirty="0">
                <a:solidFill>
                  <a:schemeClr val="tx1"/>
                </a:solidFill>
              </a:rPr>
              <a:t>What could you do next?</a:t>
            </a:r>
          </a:p>
          <a:p>
            <a:pPr marL="0" indent="0">
              <a:buNone/>
            </a:pPr>
            <a:endParaRPr lang="en-GB" sz="400" i="1" dirty="0"/>
          </a:p>
          <a:p>
            <a:pPr marL="0" indent="0">
              <a:buNone/>
            </a:pPr>
            <a:r>
              <a:rPr lang="en-GB" sz="2000" b="1" dirty="0">
                <a:solidFill>
                  <a:schemeClr val="tx1"/>
                </a:solidFill>
              </a:rPr>
              <a:t>Everyone</a:t>
            </a:r>
          </a:p>
          <a:p>
            <a:pPr marL="0" indent="0">
              <a:buNone/>
            </a:pPr>
            <a:r>
              <a:rPr lang="en-GB" dirty="0">
                <a:solidFill>
                  <a:schemeClr val="tx1"/>
                </a:solidFill>
              </a:rPr>
              <a:t>We don’t always know what’s going on in other people’s lives. </a:t>
            </a:r>
            <a:r>
              <a:rPr lang="en-GB" b="1" dirty="0">
                <a:solidFill>
                  <a:schemeClr val="tx1"/>
                </a:solidFill>
              </a:rPr>
              <a:t>It’s important that we are kind and respectful to everyone in our school and wider community.</a:t>
            </a:r>
          </a:p>
          <a:p>
            <a:pPr marL="0" indent="0">
              <a:buNone/>
            </a:pPr>
            <a:r>
              <a:rPr lang="en-GB" i="1" dirty="0">
                <a:solidFill>
                  <a:schemeClr val="tx1"/>
                </a:solidFill>
              </a:rPr>
              <a:t>How can you make sure that you do this?</a:t>
            </a:r>
          </a:p>
          <a:p>
            <a:pPr marL="0" indent="0">
              <a:buNone/>
            </a:pPr>
            <a:endParaRPr lang="en-GB" dirty="0"/>
          </a:p>
        </p:txBody>
      </p:sp>
      <p:pic>
        <p:nvPicPr>
          <p:cNvPr id="7" name="Content Placeholder 6"/>
          <p:cNvPicPr>
            <a:picLocks noGrp="1" noChangeAspect="1"/>
          </p:cNvPicPr>
          <p:nvPr>
            <p:ph sz="half" idx="2"/>
          </p:nvPr>
        </p:nvPicPr>
        <p:blipFill>
          <a:blip r:embed="rId2"/>
          <a:stretch>
            <a:fillRect/>
          </a:stretch>
        </p:blipFill>
        <p:spPr>
          <a:xfrm>
            <a:off x="5936031" y="2270069"/>
            <a:ext cx="3242469" cy="3242469"/>
          </a:xfrm>
          <a:prstGeom prst="rect">
            <a:avLst/>
          </a:prstGeom>
        </p:spPr>
      </p:pic>
    </p:spTree>
    <p:extLst>
      <p:ext uri="{BB962C8B-B14F-4D97-AF65-F5344CB8AC3E}">
        <p14:creationId xmlns:p14="http://schemas.microsoft.com/office/powerpoint/2010/main" val="245285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654" y="918498"/>
            <a:ext cx="7889518" cy="4771102"/>
          </a:xfrm>
          <a:prstGeom prst="rect">
            <a:avLst/>
          </a:prstGeom>
        </p:spPr>
      </p:pic>
    </p:spTree>
    <p:extLst>
      <p:ext uri="{BB962C8B-B14F-4D97-AF65-F5344CB8AC3E}">
        <p14:creationId xmlns:p14="http://schemas.microsoft.com/office/powerpoint/2010/main" val="119178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rPr>
              <a:t>Who is a Young Carer?</a:t>
            </a:r>
          </a:p>
        </p:txBody>
      </p:sp>
      <p:sp>
        <p:nvSpPr>
          <p:cNvPr id="3" name="Content Placeholder 2"/>
          <p:cNvSpPr>
            <a:spLocks noGrp="1"/>
          </p:cNvSpPr>
          <p:nvPr>
            <p:ph sz="half" idx="1"/>
          </p:nvPr>
        </p:nvSpPr>
        <p:spPr>
          <a:xfrm>
            <a:off x="545830" y="1930400"/>
            <a:ext cx="5103314" cy="4297800"/>
          </a:xfrm>
          <a:ln>
            <a:noFill/>
          </a:ln>
        </p:spPr>
        <p:style>
          <a:lnRef idx="2">
            <a:schemeClr val="accent4"/>
          </a:lnRef>
          <a:fillRef idx="1">
            <a:schemeClr val="lt1"/>
          </a:fillRef>
          <a:effectRef idx="0">
            <a:schemeClr val="accent4"/>
          </a:effectRef>
          <a:fontRef idx="minor">
            <a:schemeClr val="dk1"/>
          </a:fontRef>
        </p:style>
        <p:txBody>
          <a:bodyPr>
            <a:normAutofit/>
          </a:bodyPr>
          <a:lstStyle/>
          <a:p>
            <a:pPr marL="114300" indent="0">
              <a:buNone/>
            </a:pPr>
            <a:endParaRPr lang="en-GB" dirty="0">
              <a:solidFill>
                <a:srgbClr val="7030A0"/>
              </a:solidFill>
            </a:endParaRPr>
          </a:p>
          <a:p>
            <a:pPr marL="114300" indent="0">
              <a:buNone/>
            </a:pPr>
            <a:r>
              <a:rPr lang="en-GB" sz="2800" dirty="0">
                <a:solidFill>
                  <a:schemeClr val="tx1"/>
                </a:solidFill>
              </a:rPr>
              <a:t>Someone who helps a family member or friend who has a long-term illness, a disability, mental health condition or whose drug or alcohol use has a significant impact on themselves and/or others.</a:t>
            </a:r>
          </a:p>
          <a:p>
            <a:pPr marL="114300" indent="0">
              <a:buNone/>
            </a:pPr>
            <a:endParaRPr lang="en-GB" sz="2000" dirty="0">
              <a:solidFill>
                <a:srgbClr val="7030A0"/>
              </a:solidFill>
            </a:endParaRPr>
          </a:p>
          <a:p>
            <a:pPr marL="114300" indent="0">
              <a:buNone/>
            </a:pPr>
            <a:endParaRPr lang="en-GB" sz="2000" dirty="0">
              <a:solidFill>
                <a:srgbClr val="7030A0"/>
              </a:solidFill>
            </a:endParaRPr>
          </a:p>
          <a:p>
            <a:pPr marL="114300" indent="0">
              <a:buNone/>
            </a:pPr>
            <a:endParaRPr lang="en-GB" sz="2000" dirty="0">
              <a:solidFill>
                <a:srgbClr val="7030A0"/>
              </a:solidFill>
            </a:endParaRPr>
          </a:p>
          <a:p>
            <a:pPr marL="457200">
              <a:buAutoNum type="alphaUcParenBoth"/>
            </a:pPr>
            <a:endParaRPr lang="en-GB" sz="2000" dirty="0">
              <a:solidFill>
                <a:srgbClr val="7030A0"/>
              </a:solidFill>
            </a:endParaRPr>
          </a:p>
          <a:p>
            <a:pPr marL="114300" indent="0">
              <a:buNone/>
            </a:pPr>
            <a:endParaRPr lang="en-GB" dirty="0"/>
          </a:p>
        </p:txBody>
      </p:sp>
      <p:pic>
        <p:nvPicPr>
          <p:cNvPr id="10" name="Content Placeholder 9"/>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963354" y="893266"/>
            <a:ext cx="2442152" cy="1758302"/>
          </a:xfrm>
          <a:prstGeom prst="rect">
            <a:avLst/>
          </a:prstGeom>
        </p:spPr>
      </p:pic>
      <p:pic>
        <p:nvPicPr>
          <p:cNvPr id="11" name="Picture 10"/>
          <p:cNvPicPr>
            <a:picLocks noChangeAspect="1"/>
          </p:cNvPicPr>
          <p:nvPr/>
        </p:nvPicPr>
        <p:blipFill>
          <a:blip r:embed="rId4"/>
          <a:stretch>
            <a:fillRect/>
          </a:stretch>
        </p:blipFill>
        <p:spPr>
          <a:xfrm>
            <a:off x="6023453" y="2814893"/>
            <a:ext cx="2924175" cy="1562100"/>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28509" y="4540319"/>
            <a:ext cx="2114065" cy="2048101"/>
          </a:xfrm>
          <a:prstGeom prst="rect">
            <a:avLst/>
          </a:prstGeom>
        </p:spPr>
      </p:pic>
    </p:spTree>
    <p:extLst>
      <p:ext uri="{BB962C8B-B14F-4D97-AF65-F5344CB8AC3E}">
        <p14:creationId xmlns:p14="http://schemas.microsoft.com/office/powerpoint/2010/main" val="329372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A983-3CFA-4CF9-96E5-745DB4FF3D1E}"/>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b="1"/>
              <a:t>Who might they help?</a:t>
            </a:r>
          </a:p>
        </p:txBody>
      </p:sp>
      <p:pic>
        <p:nvPicPr>
          <p:cNvPr id="6" name="Content Placeholder 5">
            <a:extLst>
              <a:ext uri="{FF2B5EF4-FFF2-40B4-BE49-F238E27FC236}">
                <a16:creationId xmlns:a16="http://schemas.microsoft.com/office/drawing/2014/main" id="{1B4A2619-2966-4687-A0E1-17DC281CC906}"/>
              </a:ext>
            </a:extLst>
          </p:cNvPr>
          <p:cNvPicPr>
            <a:picLocks noGrp="1" noChangeAspect="1"/>
          </p:cNvPicPr>
          <p:nvPr>
            <p:ph sz="half" idx="2"/>
          </p:nvPr>
        </p:nvPicPr>
        <p:blipFill rotWithShape="1">
          <a:blip r:embed="rId2" cstate="email">
            <a:alphaModFix/>
            <a:extLst>
              <a:ext uri="{28A0092B-C50C-407E-A947-70E740481C1C}">
                <a14:useLocalDpi xmlns:a14="http://schemas.microsoft.com/office/drawing/2010/main"/>
              </a:ext>
            </a:extLst>
          </a:blip>
          <a:srcRect/>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7" name="Picture 6">
            <a:extLst>
              <a:ext uri="{FF2B5EF4-FFF2-40B4-BE49-F238E27FC236}">
                <a16:creationId xmlns:a16="http://schemas.microsoft.com/office/drawing/2014/main" id="{64310060-D0A6-43DE-A67B-AA19DB7B8D7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5" name="Picture 4">
            <a:extLst>
              <a:ext uri="{FF2B5EF4-FFF2-40B4-BE49-F238E27FC236}">
                <a16:creationId xmlns:a16="http://schemas.microsoft.com/office/drawing/2014/main" id="{D1D4E656-D0F7-4DD4-97E1-0929F55812A5}"/>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r="-4"/>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3" name="Content Placeholder 2">
            <a:extLst>
              <a:ext uri="{FF2B5EF4-FFF2-40B4-BE49-F238E27FC236}">
                <a16:creationId xmlns:a16="http://schemas.microsoft.com/office/drawing/2014/main" id="{E225040C-F42A-4665-AC07-6045C9058C4A}"/>
              </a:ext>
            </a:extLst>
          </p:cNvPr>
          <p:cNvSpPr>
            <a:spLocks noGrp="1"/>
          </p:cNvSpPr>
          <p:nvPr>
            <p:ph sz="half" idx="1"/>
          </p:nvPr>
        </p:nvSpPr>
        <p:spPr>
          <a:xfrm>
            <a:off x="4159225" y="2160589"/>
            <a:ext cx="5114776" cy="3880773"/>
          </a:xfrm>
        </p:spPr>
        <p:txBody>
          <a:bodyPr vert="horz" lIns="91440" tIns="45720" rIns="91440" bIns="45720" rtlCol="0">
            <a:normAutofit fontScale="92500" lnSpcReduction="20000"/>
          </a:bodyPr>
          <a:lstStyle/>
          <a:p>
            <a:r>
              <a:rPr lang="en-US" sz="3200" dirty="0"/>
              <a:t>Mum or dad</a:t>
            </a:r>
          </a:p>
          <a:p>
            <a:r>
              <a:rPr lang="en-US" sz="3200" dirty="0"/>
              <a:t>Sister or brother</a:t>
            </a:r>
          </a:p>
          <a:p>
            <a:r>
              <a:rPr lang="en-US" sz="3200" dirty="0"/>
              <a:t>Nan or grandad</a:t>
            </a:r>
          </a:p>
          <a:p>
            <a:r>
              <a:rPr lang="en-US" sz="3200" dirty="0"/>
              <a:t>Auntie or uncle</a:t>
            </a:r>
          </a:p>
          <a:p>
            <a:r>
              <a:rPr lang="en-US" sz="3200" dirty="0"/>
              <a:t>Family friend</a:t>
            </a:r>
          </a:p>
          <a:p>
            <a:r>
              <a:rPr lang="en-US" sz="3200" dirty="0"/>
              <a:t>A </a:t>
            </a:r>
            <a:r>
              <a:rPr lang="en-US" sz="3200" dirty="0" err="1"/>
              <a:t>neighbour</a:t>
            </a:r>
            <a:endParaRPr lang="en-US" sz="3200" dirty="0"/>
          </a:p>
          <a:p>
            <a:r>
              <a:rPr lang="en-US" sz="3200" dirty="0"/>
              <a:t>They could help more than one person</a:t>
            </a:r>
          </a:p>
          <a:p>
            <a:pPr marL="0" indent="0"/>
            <a:endParaRPr lang="en-US" dirty="0"/>
          </a:p>
        </p:txBody>
      </p:sp>
    </p:spTree>
    <p:extLst>
      <p:ext uri="{BB962C8B-B14F-4D97-AF65-F5344CB8AC3E}">
        <p14:creationId xmlns:p14="http://schemas.microsoft.com/office/powerpoint/2010/main" val="61913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a:solidFill>
                  <a:schemeClr val="tx1"/>
                </a:solidFill>
              </a:rPr>
              <a:t>How many young carers are there in the UK?</a:t>
            </a:r>
          </a:p>
        </p:txBody>
      </p:sp>
      <p:sp>
        <p:nvSpPr>
          <p:cNvPr id="3" name="Content Placeholder 2"/>
          <p:cNvSpPr>
            <a:spLocks noGrp="1"/>
          </p:cNvSpPr>
          <p:nvPr>
            <p:ph sz="half" idx="1"/>
          </p:nvPr>
        </p:nvSpPr>
        <p:spPr>
          <a:xfrm>
            <a:off x="677334" y="1930400"/>
            <a:ext cx="4184035" cy="4110961"/>
          </a:xfrm>
        </p:spPr>
        <p:txBody>
          <a:bodyPr>
            <a:normAutofit fontScale="85000" lnSpcReduction="10000"/>
          </a:bodyPr>
          <a:lstStyle/>
          <a:p>
            <a:pPr marL="114300" indent="0">
              <a:buNone/>
            </a:pPr>
            <a:endParaRPr lang="en-GB" sz="2800" dirty="0">
              <a:solidFill>
                <a:schemeClr val="tx1"/>
              </a:solidFill>
            </a:endParaRPr>
          </a:p>
          <a:p>
            <a:pPr marL="114300" indent="0">
              <a:buNone/>
            </a:pPr>
            <a:r>
              <a:rPr lang="en-GB" sz="2800" dirty="0">
                <a:solidFill>
                  <a:schemeClr val="tx1"/>
                </a:solidFill>
              </a:rPr>
              <a:t>It’s estimated that there are around</a:t>
            </a:r>
          </a:p>
          <a:p>
            <a:pPr marL="114300" indent="0">
              <a:buNone/>
            </a:pPr>
            <a:r>
              <a:rPr lang="en-GB" sz="8000" dirty="0">
                <a:solidFill>
                  <a:schemeClr val="tx1"/>
                </a:solidFill>
              </a:rPr>
              <a:t>800,000</a:t>
            </a:r>
            <a:endParaRPr lang="en-GB" dirty="0">
              <a:solidFill>
                <a:schemeClr val="tx1"/>
              </a:solidFill>
            </a:endParaRPr>
          </a:p>
          <a:p>
            <a:pPr marL="114300" indent="0">
              <a:buNone/>
            </a:pPr>
            <a:r>
              <a:rPr lang="en-GB" sz="2800" dirty="0">
                <a:solidFill>
                  <a:schemeClr val="tx1"/>
                </a:solidFill>
              </a:rPr>
              <a:t>young carers in the UK aged between 5 and 17.</a:t>
            </a:r>
          </a:p>
          <a:p>
            <a:pPr marL="114300" indent="0">
              <a:buNone/>
            </a:pPr>
            <a:endParaRPr lang="en-GB" sz="2800" dirty="0">
              <a:solidFill>
                <a:srgbClr val="7030A0"/>
              </a:solidFill>
            </a:endParaRPr>
          </a:p>
        </p:txBody>
      </p:sp>
      <p:sp>
        <p:nvSpPr>
          <p:cNvPr id="4" name="Content Placeholder 3"/>
          <p:cNvSpPr>
            <a:spLocks noGrp="1"/>
          </p:cNvSpPr>
          <p:nvPr>
            <p:ph sz="half" idx="2"/>
          </p:nvPr>
        </p:nvSpPr>
        <p:spPr>
          <a:xfrm>
            <a:off x="4756727" y="2160589"/>
            <a:ext cx="5043055" cy="3880773"/>
          </a:xfrm>
        </p:spPr>
        <p:txBody>
          <a:bodyPr>
            <a:normAutofit fontScale="85000" lnSpcReduction="10000"/>
          </a:bodyPr>
          <a:lstStyle/>
          <a:p>
            <a:pPr marL="114300" indent="0">
              <a:buNone/>
            </a:pPr>
            <a:endParaRPr lang="en-GB" sz="3000" dirty="0">
              <a:solidFill>
                <a:schemeClr val="tx1"/>
              </a:solidFill>
            </a:endParaRPr>
          </a:p>
          <a:p>
            <a:pPr marL="114300" indent="0">
              <a:buNone/>
            </a:pPr>
            <a:r>
              <a:rPr lang="en-GB" sz="3000" dirty="0">
                <a:solidFill>
                  <a:schemeClr val="tx1"/>
                </a:solidFill>
              </a:rPr>
              <a:t>In Portsmouth there are around  </a:t>
            </a:r>
          </a:p>
          <a:p>
            <a:pPr marL="114300" indent="0">
              <a:buNone/>
            </a:pPr>
            <a:r>
              <a:rPr lang="en-GB" sz="8000" dirty="0">
                <a:solidFill>
                  <a:schemeClr val="tx1"/>
                </a:solidFill>
              </a:rPr>
              <a:t>4,300</a:t>
            </a:r>
            <a:endParaRPr lang="en-GB" dirty="0">
              <a:solidFill>
                <a:schemeClr val="tx1"/>
              </a:solidFill>
            </a:endParaRPr>
          </a:p>
          <a:p>
            <a:pPr marL="114300" indent="0">
              <a:buNone/>
            </a:pPr>
            <a:r>
              <a:rPr lang="en-GB" sz="3000" dirty="0">
                <a:solidFill>
                  <a:srgbClr val="4D4D4D"/>
                </a:solidFill>
              </a:rPr>
              <a:t> </a:t>
            </a:r>
            <a:endParaRPr lang="en-GB" sz="3200" i="1" dirty="0">
              <a:solidFill>
                <a:srgbClr val="4D4D4D"/>
              </a:solidFill>
            </a:endParaRPr>
          </a:p>
          <a:p>
            <a:pPr marL="114300" indent="0">
              <a:buNone/>
            </a:pPr>
            <a:r>
              <a:rPr lang="en-GB" sz="3000" b="1" dirty="0">
                <a:solidFill>
                  <a:schemeClr val="tx1"/>
                </a:solidFill>
              </a:rPr>
              <a:t>Lots of young people don’t realise that they are a young carer.</a:t>
            </a:r>
          </a:p>
          <a:p>
            <a:pPr marL="114300" indent="0">
              <a:buNone/>
            </a:pPr>
            <a:endParaRPr lang="en-GB" dirty="0">
              <a:solidFill>
                <a:srgbClr val="00B050"/>
              </a:solidFill>
            </a:endParaRPr>
          </a:p>
          <a:p>
            <a:pPr marL="114300" indent="0">
              <a:buNone/>
            </a:pPr>
            <a:endParaRPr lang="en-GB" dirty="0">
              <a:solidFill>
                <a:srgbClr val="00B050"/>
              </a:solidFill>
            </a:endParaRPr>
          </a:p>
          <a:p>
            <a:pPr marL="114300" indent="0">
              <a:buNone/>
            </a:pPr>
            <a:endParaRPr lang="en-GB" dirty="0">
              <a:solidFill>
                <a:srgbClr val="00B050"/>
              </a:solidFill>
            </a:endParaRPr>
          </a:p>
        </p:txBody>
      </p:sp>
    </p:spTree>
    <p:extLst>
      <p:ext uri="{BB962C8B-B14F-4D97-AF65-F5344CB8AC3E}">
        <p14:creationId xmlns:p14="http://schemas.microsoft.com/office/powerpoint/2010/main" val="413848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a:solidFill>
                  <a:schemeClr val="tx1"/>
                </a:solidFill>
              </a:rPr>
              <a:t>How many young carers are there in my class?</a:t>
            </a:r>
          </a:p>
        </p:txBody>
      </p:sp>
      <p:sp>
        <p:nvSpPr>
          <p:cNvPr id="3" name="Content Placeholder 2"/>
          <p:cNvSpPr>
            <a:spLocks noGrp="1"/>
          </p:cNvSpPr>
          <p:nvPr>
            <p:ph sz="half" idx="1"/>
          </p:nvPr>
        </p:nvSpPr>
        <p:spPr/>
        <p:txBody>
          <a:bodyPr>
            <a:normAutofit/>
          </a:bodyPr>
          <a:lstStyle/>
          <a:p>
            <a:pPr marL="114300" indent="0">
              <a:buNone/>
            </a:pPr>
            <a:endParaRPr lang="en-GB" sz="2800" dirty="0">
              <a:solidFill>
                <a:schemeClr val="tx1"/>
              </a:solidFill>
            </a:endParaRPr>
          </a:p>
          <a:p>
            <a:pPr marL="114300" indent="0">
              <a:buNone/>
            </a:pPr>
            <a:r>
              <a:rPr lang="en-GB" sz="3600" dirty="0">
                <a:solidFill>
                  <a:schemeClr val="tx1"/>
                </a:solidFill>
              </a:rPr>
              <a:t>It’s likely that there are 2 to 3 young carers in every class in every school.</a:t>
            </a:r>
          </a:p>
          <a:p>
            <a:pPr marL="114300" indent="0">
              <a:buNone/>
            </a:pPr>
            <a:endParaRPr lang="en-GB" sz="2800" dirty="0">
              <a:solidFill>
                <a:srgbClr val="7030A0"/>
              </a:solidFill>
            </a:endParaRPr>
          </a:p>
        </p:txBody>
      </p:sp>
      <p:sp>
        <p:nvSpPr>
          <p:cNvPr id="4" name="Content Placeholder 3"/>
          <p:cNvSpPr>
            <a:spLocks noGrp="1"/>
          </p:cNvSpPr>
          <p:nvPr>
            <p:ph sz="half" idx="2"/>
          </p:nvPr>
        </p:nvSpPr>
        <p:spPr>
          <a:xfrm>
            <a:off x="4756727" y="2160589"/>
            <a:ext cx="5043055" cy="3880773"/>
          </a:xfrm>
        </p:spPr>
        <p:txBody>
          <a:bodyPr>
            <a:normAutofit/>
          </a:bodyPr>
          <a:lstStyle/>
          <a:p>
            <a:pPr marL="114300" indent="0">
              <a:buNone/>
            </a:pPr>
            <a:endParaRPr lang="en-GB" sz="3000" dirty="0">
              <a:solidFill>
                <a:srgbClr val="00B050"/>
              </a:solidFill>
            </a:endParaRPr>
          </a:p>
          <a:p>
            <a:pPr marL="114300" indent="0">
              <a:buNone/>
            </a:pPr>
            <a:endParaRPr lang="en-GB" dirty="0">
              <a:solidFill>
                <a:srgbClr val="00B050"/>
              </a:solidFill>
            </a:endParaRPr>
          </a:p>
          <a:p>
            <a:pPr marL="114300" indent="0">
              <a:buNone/>
            </a:pPr>
            <a:endParaRPr lang="en-GB" dirty="0">
              <a:solidFill>
                <a:srgbClr val="00B050"/>
              </a:solidFill>
            </a:endParaRPr>
          </a:p>
          <a:p>
            <a:pPr marL="114300" indent="0">
              <a:buNone/>
            </a:pPr>
            <a:endParaRPr lang="en-GB" dirty="0">
              <a:solidFill>
                <a:srgbClr val="00B050"/>
              </a:solidFill>
            </a:endParaRPr>
          </a:p>
        </p:txBody>
      </p:sp>
      <p:pic>
        <p:nvPicPr>
          <p:cNvPr id="5" name="Picture 4">
            <a:extLst>
              <a:ext uri="{FF2B5EF4-FFF2-40B4-BE49-F238E27FC236}">
                <a16:creationId xmlns:a16="http://schemas.microsoft.com/office/drawing/2014/main" id="{A79962BC-FA8B-4464-8061-FE0CF745CDFD}"/>
              </a:ext>
            </a:extLst>
          </p:cNvPr>
          <p:cNvPicPr>
            <a:picLocks noChangeAspect="1"/>
          </p:cNvPicPr>
          <p:nvPr/>
        </p:nvPicPr>
        <p:blipFill>
          <a:blip r:embed="rId2"/>
          <a:stretch>
            <a:fillRect/>
          </a:stretch>
        </p:blipFill>
        <p:spPr>
          <a:xfrm>
            <a:off x="5382295" y="1808895"/>
            <a:ext cx="3982866" cy="4109020"/>
          </a:xfrm>
          <a:prstGeom prst="rect">
            <a:avLst/>
          </a:prstGeom>
        </p:spPr>
      </p:pic>
    </p:spTree>
    <p:extLst>
      <p:ext uri="{BB962C8B-B14F-4D97-AF65-F5344CB8AC3E}">
        <p14:creationId xmlns:p14="http://schemas.microsoft.com/office/powerpoint/2010/main" val="42495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D89C-95A0-4697-A8DF-95E8499F83A4}"/>
              </a:ext>
            </a:extLst>
          </p:cNvPr>
          <p:cNvSpPr>
            <a:spLocks noGrp="1"/>
          </p:cNvSpPr>
          <p:nvPr>
            <p:ph type="title"/>
          </p:nvPr>
        </p:nvSpPr>
        <p:spPr/>
        <p:txBody>
          <a:bodyPr>
            <a:normAutofit fontScale="90000"/>
          </a:bodyPr>
          <a:lstStyle/>
          <a:p>
            <a:r>
              <a:rPr lang="en-GB" sz="4400" b="1" dirty="0">
                <a:solidFill>
                  <a:srgbClr val="3B3B3B"/>
                </a:solidFill>
              </a:rPr>
              <a:t>No two young carers are the same</a:t>
            </a:r>
          </a:p>
        </p:txBody>
      </p:sp>
      <p:sp>
        <p:nvSpPr>
          <p:cNvPr id="3" name="Content Placeholder 2">
            <a:extLst>
              <a:ext uri="{FF2B5EF4-FFF2-40B4-BE49-F238E27FC236}">
                <a16:creationId xmlns:a16="http://schemas.microsoft.com/office/drawing/2014/main" id="{879B8F35-FF5E-42D9-91BA-A242230E90C7}"/>
              </a:ext>
            </a:extLst>
          </p:cNvPr>
          <p:cNvSpPr>
            <a:spLocks noGrp="1"/>
          </p:cNvSpPr>
          <p:nvPr>
            <p:ph sz="half" idx="1"/>
          </p:nvPr>
        </p:nvSpPr>
        <p:spPr/>
        <p:txBody>
          <a:bodyPr>
            <a:normAutofit/>
          </a:bodyPr>
          <a:lstStyle/>
          <a:p>
            <a:pPr marL="0" indent="0">
              <a:buNone/>
            </a:pPr>
            <a:r>
              <a:rPr lang="en-GB" sz="2400" dirty="0"/>
              <a:t>They might live at home with their mum or dad and help lots.</a:t>
            </a:r>
          </a:p>
          <a:p>
            <a:pPr marL="0" indent="0">
              <a:buNone/>
            </a:pPr>
            <a:endParaRPr lang="en-GB" sz="2400" dirty="0"/>
          </a:p>
          <a:p>
            <a:pPr marL="0" indent="0">
              <a:buNone/>
            </a:pPr>
            <a:endParaRPr lang="en-GB" sz="2400" dirty="0"/>
          </a:p>
        </p:txBody>
      </p:sp>
      <p:sp>
        <p:nvSpPr>
          <p:cNvPr id="4" name="Content Placeholder 3">
            <a:extLst>
              <a:ext uri="{FF2B5EF4-FFF2-40B4-BE49-F238E27FC236}">
                <a16:creationId xmlns:a16="http://schemas.microsoft.com/office/drawing/2014/main" id="{CAAA15FB-2E17-4982-8354-13CDDD984889}"/>
              </a:ext>
            </a:extLst>
          </p:cNvPr>
          <p:cNvSpPr>
            <a:spLocks noGrp="1"/>
          </p:cNvSpPr>
          <p:nvPr>
            <p:ph sz="half" idx="2"/>
          </p:nvPr>
        </p:nvSpPr>
        <p:spPr/>
        <p:txBody>
          <a:bodyPr>
            <a:normAutofit/>
          </a:bodyPr>
          <a:lstStyle/>
          <a:p>
            <a:pPr marL="0" indent="0">
              <a:buNone/>
            </a:pPr>
            <a:r>
              <a:rPr lang="en-GB" sz="2400" dirty="0"/>
              <a:t>Their mum and/or dad might do most of the caring for a brother or sister.</a:t>
            </a:r>
          </a:p>
        </p:txBody>
      </p:sp>
      <p:pic>
        <p:nvPicPr>
          <p:cNvPr id="1026" name="Picture 2" descr="Boy, 15, Is Real Dad Of Baby That Girl, 13, Claimed Was Fathered By 10-Year- Old — Guardian Life — The Guardian Nigeria News – Nigeria and World News">
            <a:extLst>
              <a:ext uri="{FF2B5EF4-FFF2-40B4-BE49-F238E27FC236}">
                <a16:creationId xmlns:a16="http://schemas.microsoft.com/office/drawing/2014/main" id="{49684F57-5E0B-42C8-840B-DE682856C8E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3413" y="3827112"/>
            <a:ext cx="3491875" cy="2049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re the stats on adoption, trauma and disability? | Church4EveryChild">
            <a:extLst>
              <a:ext uri="{FF2B5EF4-FFF2-40B4-BE49-F238E27FC236}">
                <a16:creationId xmlns:a16="http://schemas.microsoft.com/office/drawing/2014/main" id="{4170FCB2-3482-4129-8D4B-EAB8C7F420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7871" y="3744919"/>
            <a:ext cx="3203673" cy="213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2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054A-ABA9-47E4-A725-7BFE86364D68}"/>
              </a:ext>
            </a:extLst>
          </p:cNvPr>
          <p:cNvSpPr>
            <a:spLocks noGrp="1"/>
          </p:cNvSpPr>
          <p:nvPr>
            <p:ph type="title"/>
          </p:nvPr>
        </p:nvSpPr>
        <p:spPr/>
        <p:txBody>
          <a:bodyPr/>
          <a:lstStyle/>
          <a:p>
            <a:r>
              <a:rPr lang="en-GB" b="1" dirty="0">
                <a:solidFill>
                  <a:srgbClr val="3B3B3B"/>
                </a:solidFill>
              </a:rPr>
              <a:t>What do you think some young carers might do to help?</a:t>
            </a:r>
          </a:p>
        </p:txBody>
      </p:sp>
      <p:pic>
        <p:nvPicPr>
          <p:cNvPr id="5" name="Picture 4">
            <a:extLst>
              <a:ext uri="{FF2B5EF4-FFF2-40B4-BE49-F238E27FC236}">
                <a16:creationId xmlns:a16="http://schemas.microsoft.com/office/drawing/2014/main" id="{50603168-2579-448F-BC5F-A3154599792B}"/>
              </a:ext>
            </a:extLst>
          </p:cNvPr>
          <p:cNvPicPr>
            <a:picLocks noChangeAspect="1"/>
          </p:cNvPicPr>
          <p:nvPr/>
        </p:nvPicPr>
        <p:blipFill>
          <a:blip r:embed="rId3"/>
          <a:stretch>
            <a:fillRect/>
          </a:stretch>
        </p:blipFill>
        <p:spPr>
          <a:xfrm>
            <a:off x="1633590" y="2381667"/>
            <a:ext cx="2426361" cy="3646171"/>
          </a:xfrm>
          <a:prstGeom prst="rect">
            <a:avLst/>
          </a:prstGeom>
        </p:spPr>
      </p:pic>
      <p:pic>
        <p:nvPicPr>
          <p:cNvPr id="8" name="Content Placeholder 7">
            <a:extLst>
              <a:ext uri="{FF2B5EF4-FFF2-40B4-BE49-F238E27FC236}">
                <a16:creationId xmlns:a16="http://schemas.microsoft.com/office/drawing/2014/main" id="{E07E3534-36AF-4646-BFB8-A4774F5BDA43}"/>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106935" y="2850158"/>
            <a:ext cx="3922212" cy="2605420"/>
          </a:xfrm>
          <a:prstGeom prst="rect">
            <a:avLst/>
          </a:prstGeom>
        </p:spPr>
      </p:pic>
    </p:spTree>
    <p:extLst>
      <p:ext uri="{BB962C8B-B14F-4D97-AF65-F5344CB8AC3E}">
        <p14:creationId xmlns:p14="http://schemas.microsoft.com/office/powerpoint/2010/main" val="354783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991" y="609600"/>
            <a:ext cx="2154010" cy="1320800"/>
          </a:xfrm>
        </p:spPr>
        <p:txBody>
          <a:bodyPr>
            <a:normAutofit/>
          </a:bodyPr>
          <a:lstStyle/>
          <a:p>
            <a:endParaRPr lang="en-GB" sz="4400" b="1" dirty="0">
              <a:solidFill>
                <a:schemeClr val="tx1"/>
              </a:solidFill>
            </a:endParaRPr>
          </a:p>
        </p:txBody>
      </p:sp>
      <p:sp>
        <p:nvSpPr>
          <p:cNvPr id="3" name="Content Placeholder 2"/>
          <p:cNvSpPr>
            <a:spLocks noGrp="1"/>
          </p:cNvSpPr>
          <p:nvPr>
            <p:ph sz="half" idx="1"/>
          </p:nvPr>
        </p:nvSpPr>
        <p:spPr>
          <a:xfrm>
            <a:off x="677334" y="688370"/>
            <a:ext cx="4184035" cy="5352992"/>
          </a:xfrm>
        </p:spPr>
        <p:txBody>
          <a:bodyPr>
            <a:normAutofit lnSpcReduction="10000"/>
          </a:bodyPr>
          <a:lstStyle/>
          <a:p>
            <a:pPr marL="0" indent="0">
              <a:buNone/>
            </a:pPr>
            <a:r>
              <a:rPr lang="en-GB" sz="2600" b="1" dirty="0">
                <a:solidFill>
                  <a:schemeClr val="tx1"/>
                </a:solidFill>
              </a:rPr>
              <a:t>They might help with:</a:t>
            </a:r>
          </a:p>
          <a:p>
            <a:r>
              <a:rPr lang="en-GB" sz="2600" dirty="0">
                <a:solidFill>
                  <a:schemeClr val="tx1"/>
                </a:solidFill>
              </a:rPr>
              <a:t>Washing-up and cleaning</a:t>
            </a:r>
          </a:p>
          <a:p>
            <a:r>
              <a:rPr lang="en-GB" sz="2600" dirty="0">
                <a:solidFill>
                  <a:schemeClr val="tx1"/>
                </a:solidFill>
              </a:rPr>
              <a:t>Shopping and cooking</a:t>
            </a:r>
          </a:p>
          <a:p>
            <a:r>
              <a:rPr lang="en-GB" sz="2600" dirty="0">
                <a:solidFill>
                  <a:schemeClr val="tx1"/>
                </a:solidFill>
              </a:rPr>
              <a:t>Washing and dressing</a:t>
            </a:r>
          </a:p>
          <a:p>
            <a:r>
              <a:rPr lang="en-GB" sz="2600" dirty="0">
                <a:solidFill>
                  <a:schemeClr val="tx1"/>
                </a:solidFill>
              </a:rPr>
              <a:t>Medicines </a:t>
            </a:r>
          </a:p>
          <a:p>
            <a:r>
              <a:rPr lang="en-GB" sz="2600" dirty="0">
                <a:solidFill>
                  <a:schemeClr val="tx1"/>
                </a:solidFill>
              </a:rPr>
              <a:t>Looking after brothers and sisters</a:t>
            </a:r>
          </a:p>
          <a:p>
            <a:pPr marL="0" indent="0">
              <a:buNone/>
            </a:pPr>
            <a:r>
              <a:rPr lang="en-GB" sz="2600" dirty="0">
                <a:solidFill>
                  <a:srgbClr val="3B3B3B"/>
                </a:solidFill>
              </a:rPr>
              <a:t>Lots of young carers give emotional support when others at home are feeling sad, frustrated, worried or angry.</a:t>
            </a:r>
          </a:p>
          <a:p>
            <a:endParaRPr lang="en-GB" dirty="0">
              <a:solidFill>
                <a:srgbClr val="92D050"/>
              </a:solidFill>
            </a:endParaRPr>
          </a:p>
          <a:p>
            <a:endParaRPr lang="en-GB" dirty="0"/>
          </a:p>
        </p:txBody>
      </p:sp>
      <p:pic>
        <p:nvPicPr>
          <p:cNvPr id="4" name="Content Placeholder 3"/>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624945" y="1447303"/>
            <a:ext cx="3464502" cy="2352371"/>
          </a:xfrm>
          <a:prstGeom prst="rect">
            <a:avLst/>
          </a:prstGeom>
        </p:spPr>
      </p:pic>
      <p:pic>
        <p:nvPicPr>
          <p:cNvPr id="6" name="Picture 5"/>
          <p:cNvPicPr>
            <a:picLocks noChangeAspect="1"/>
          </p:cNvPicPr>
          <p:nvPr/>
        </p:nvPicPr>
        <p:blipFill>
          <a:blip r:embed="rId4"/>
          <a:stretch>
            <a:fillRect/>
          </a:stretch>
        </p:blipFill>
        <p:spPr>
          <a:xfrm>
            <a:off x="5096619" y="4100975"/>
            <a:ext cx="3651083" cy="2170575"/>
          </a:xfrm>
          <a:prstGeom prst="rect">
            <a:avLst/>
          </a:prstGeom>
        </p:spPr>
      </p:pic>
    </p:spTree>
    <p:extLst>
      <p:ext uri="{BB962C8B-B14F-4D97-AF65-F5344CB8AC3E}">
        <p14:creationId xmlns:p14="http://schemas.microsoft.com/office/powerpoint/2010/main" val="375325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a:solidFill>
                  <a:srgbClr val="3B3B3B"/>
                </a:solidFill>
              </a:rPr>
              <a:t>Being a young carer can be great</a:t>
            </a:r>
          </a:p>
        </p:txBody>
      </p:sp>
      <p:sp>
        <p:nvSpPr>
          <p:cNvPr id="3" name="Content Placeholder 2"/>
          <p:cNvSpPr>
            <a:spLocks noGrp="1"/>
          </p:cNvSpPr>
          <p:nvPr>
            <p:ph sz="half" idx="1"/>
          </p:nvPr>
        </p:nvSpPr>
        <p:spPr/>
        <p:txBody>
          <a:bodyPr>
            <a:normAutofit lnSpcReduction="10000"/>
          </a:bodyPr>
          <a:lstStyle/>
          <a:p>
            <a:pPr marL="0" indent="0">
              <a:buNone/>
            </a:pPr>
            <a:r>
              <a:rPr lang="en-GB" sz="2400" dirty="0">
                <a:solidFill>
                  <a:srgbClr val="3B3B3B"/>
                </a:solidFill>
              </a:rPr>
              <a:t>Young carers often:</a:t>
            </a:r>
          </a:p>
          <a:p>
            <a:r>
              <a:rPr lang="en-GB" sz="2400" dirty="0">
                <a:solidFill>
                  <a:srgbClr val="3B3B3B"/>
                </a:solidFill>
              </a:rPr>
              <a:t>Spend lots of time with their family – and are very close to them.</a:t>
            </a:r>
          </a:p>
          <a:p>
            <a:r>
              <a:rPr lang="en-GB" sz="2400" dirty="0">
                <a:solidFill>
                  <a:srgbClr val="3B3B3B"/>
                </a:solidFill>
              </a:rPr>
              <a:t>Learn new skills that will help them when they are adults.</a:t>
            </a:r>
          </a:p>
          <a:p>
            <a:r>
              <a:rPr lang="en-GB" sz="2400" dirty="0">
                <a:solidFill>
                  <a:srgbClr val="3B3B3B"/>
                </a:solidFill>
              </a:rPr>
              <a:t>Feel proud of their family – and their families are proud of them.</a:t>
            </a:r>
          </a:p>
          <a:p>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708072" y="1700574"/>
            <a:ext cx="3335193" cy="2501394"/>
          </a:xfrm>
          <a:prstGeom prst="rect">
            <a:avLst/>
          </a:prstGeom>
        </p:spPr>
      </p:pic>
      <p:sp>
        <p:nvSpPr>
          <p:cNvPr id="7" name="AutoShape 4" descr="Young Carers Family Training Programme – Carers Trust Solih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5050130" y="4598264"/>
            <a:ext cx="3642442" cy="1710171"/>
          </a:xfrm>
          <a:prstGeom prst="rect">
            <a:avLst/>
          </a:prstGeom>
        </p:spPr>
      </p:pic>
    </p:spTree>
    <p:extLst>
      <p:ext uri="{BB962C8B-B14F-4D97-AF65-F5344CB8AC3E}">
        <p14:creationId xmlns:p14="http://schemas.microsoft.com/office/powerpoint/2010/main" val="14126306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6d2475-e2f5-484a-b382-727b8dafea61">
      <Terms xmlns="http://schemas.microsoft.com/office/infopath/2007/PartnerControls"/>
    </lcf76f155ced4ddcb4097134ff3c332f>
    <TaxCatchAll xmlns="3c38619e-0fba-4b47-ac3c-19f3b86b52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F3A0EC4D664D4EBECF7F056969E554" ma:contentTypeVersion="15" ma:contentTypeDescription="Create a new document." ma:contentTypeScope="" ma:versionID="df95c8cfe85043dac661df89cda2587e">
  <xsd:schema xmlns:xsd="http://www.w3.org/2001/XMLSchema" xmlns:xs="http://www.w3.org/2001/XMLSchema" xmlns:p="http://schemas.microsoft.com/office/2006/metadata/properties" xmlns:ns2="4d536ccb-b14a-4ea0-b1e3-f942d5f494ca" xmlns:ns3="b06d2475-e2f5-484a-b382-727b8dafea61" xmlns:ns4="3c38619e-0fba-4b47-ac3c-19f3b86b5261" targetNamespace="http://schemas.microsoft.com/office/2006/metadata/properties" ma:root="true" ma:fieldsID="d7b2347111faf61b6c5d65bd64660c5d" ns2:_="" ns3:_="" ns4:_="">
    <xsd:import namespace="4d536ccb-b14a-4ea0-b1e3-f942d5f494ca"/>
    <xsd:import namespace="b06d2475-e2f5-484a-b382-727b8dafea61"/>
    <xsd:import namespace="3c38619e-0fba-4b47-ac3c-19f3b86b52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6ccb-b14a-4ea0-b1e3-f942d5f494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6d2475-e2f5-484a-b382-727b8dafea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f2b975-0034-4da6-bed2-ddb9f49c066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38619e-0fba-4b47-ac3c-19f3b86b526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ba8a18f-391d-481a-894d-d9e3c3948f62}" ma:internalName="TaxCatchAll" ma:showField="CatchAllData" ma:web="3c38619e-0fba-4b47-ac3c-19f3b86b52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B0B64-29D8-4134-9B5C-7957D9DB9ACD}">
  <ds:schemaRefs>
    <ds:schemaRef ds:uri="http://schemas.microsoft.com/office/2006/metadata/properties"/>
    <ds:schemaRef ds:uri="http://schemas.microsoft.com/office/infopath/2007/PartnerControls"/>
    <ds:schemaRef ds:uri="b06d2475-e2f5-484a-b382-727b8dafea61"/>
    <ds:schemaRef ds:uri="3c38619e-0fba-4b47-ac3c-19f3b86b5261"/>
  </ds:schemaRefs>
</ds:datastoreItem>
</file>

<file path=customXml/itemProps2.xml><?xml version="1.0" encoding="utf-8"?>
<ds:datastoreItem xmlns:ds="http://schemas.openxmlformats.org/officeDocument/2006/customXml" ds:itemID="{68A61053-F2C9-4CBF-A753-E8CEEAA37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6ccb-b14a-4ea0-b1e3-f942d5f494ca"/>
    <ds:schemaRef ds:uri="b06d2475-e2f5-484a-b382-727b8dafea61"/>
    <ds:schemaRef ds:uri="3c38619e-0fba-4b47-ac3c-19f3b86b5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F76FD-FEEB-4A90-B144-8C5EC4F046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499</TotalTime>
  <Words>1406</Words>
  <Application>Microsoft Office PowerPoint</Application>
  <PresentationFormat>Widescreen</PresentationFormat>
  <Paragraphs>150</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Trebuchet MS</vt:lpstr>
      <vt:lpstr>Wingdings</vt:lpstr>
      <vt:lpstr>Wingdings 3</vt:lpstr>
      <vt:lpstr>Facet</vt:lpstr>
      <vt:lpstr> </vt:lpstr>
      <vt:lpstr>Who is a Young Carer?</vt:lpstr>
      <vt:lpstr>Who might they help?</vt:lpstr>
      <vt:lpstr>How many young carers are there in the UK?</vt:lpstr>
      <vt:lpstr>How many young carers are there in my class?</vt:lpstr>
      <vt:lpstr>No two young carers are the same</vt:lpstr>
      <vt:lpstr>What do you think some young carers might do to help?</vt:lpstr>
      <vt:lpstr>PowerPoint Presentation</vt:lpstr>
      <vt:lpstr>Being a young carer can be great</vt:lpstr>
      <vt:lpstr>A young carer may also feel:</vt:lpstr>
      <vt:lpstr>This can then impact on their:</vt:lpstr>
      <vt:lpstr>School</vt:lpstr>
      <vt:lpstr>It’s important for young carers to let someone know about any challenges they are facing so that they can be supported effectively. </vt:lpstr>
      <vt:lpstr>Adults at (school)</vt:lpstr>
      <vt:lpstr>It’s also important for young carers to have a ‘break’ from their caring role</vt:lpstr>
      <vt:lpstr>Portsmouth Young Carers Service</vt:lpstr>
      <vt:lpstr>Activities</vt:lpstr>
      <vt:lpstr>Things to think about:</vt:lpstr>
      <vt:lpstr>PowerPoint Presentation</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Watters, Amanda</dc:creator>
  <cp:lastModifiedBy>Watters, Amanda</cp:lastModifiedBy>
  <cp:revision>55</cp:revision>
  <dcterms:created xsi:type="dcterms:W3CDTF">2021-05-17T14:01:22Z</dcterms:created>
  <dcterms:modified xsi:type="dcterms:W3CDTF">2024-03-06T11:56:08Z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0x010100DDF3A0EC4D664D4EBECF7F056969E554</vt:lpwstr>
  </property>
  <property fmtid="{D5CDD505-2E9C-101B-9397-08002B2CF9AE}" pid="3" name="Order">
    <vt:r8>3204200</vt:r8>
  </property>
  <property fmtid="{D5CDD505-2E9C-101B-9397-08002B2CF9AE}" pid="4" name="MSIP_Label_e83f8a96-e51b-4334-92a5-11244a58d044_Enabled">
    <vt:lpwstr>true</vt:lpwstr>
  </property>
  <property fmtid="{D5CDD505-2E9C-101B-9397-08002B2CF9AE}" pid="5" name="MSIP_Label_e83f8a96-e51b-4334-92a5-11244a58d044_SetDate">
    <vt:lpwstr>2024-03-01T13:58:57Z</vt:lpwstr>
  </property>
  <property fmtid="{D5CDD505-2E9C-101B-9397-08002B2CF9AE}" pid="6" name="MSIP_Label_e83f8a96-e51b-4334-92a5-11244a58d044_Method">
    <vt:lpwstr>Privileged</vt:lpwstr>
  </property>
  <property fmtid="{D5CDD505-2E9C-101B-9397-08002B2CF9AE}" pid="7" name="MSIP_Label_e83f8a96-e51b-4334-92a5-11244a58d044_Name">
    <vt:lpwstr>Official</vt:lpwstr>
  </property>
  <property fmtid="{D5CDD505-2E9C-101B-9397-08002B2CF9AE}" pid="8" name="MSIP_Label_e83f8a96-e51b-4334-92a5-11244a58d044_SiteId">
    <vt:lpwstr>d6674c51-daa4-4142-8047-15a78bbe9306</vt:lpwstr>
  </property>
  <property fmtid="{D5CDD505-2E9C-101B-9397-08002B2CF9AE}" pid="9" name="MSIP_Label_e83f8a96-e51b-4334-92a5-11244a58d044_ActionId">
    <vt:lpwstr>9ffde708-9c82-4e3f-ae03-389705368608</vt:lpwstr>
  </property>
  <property fmtid="{D5CDD505-2E9C-101B-9397-08002B2CF9AE}" pid="10" name="MSIP_Label_e83f8a96-e51b-4334-92a5-11244a58d044_ContentBits">
    <vt:lpwstr>1</vt:lpwstr>
  </property>
  <property fmtid="{D5CDD505-2E9C-101B-9397-08002B2CF9AE}" pid="11" name="ClassificationContentMarkingHeaderLocations">
    <vt:lpwstr>Facet:9</vt:lpwstr>
  </property>
  <property fmtid="{D5CDD505-2E9C-101B-9397-08002B2CF9AE}" pid="12" name="ClassificationContentMarkingHeaderText">
    <vt:lpwstr>- Official -</vt:lpwstr>
  </property>
  <property fmtid="{D5CDD505-2E9C-101B-9397-08002B2CF9AE}" pid="13" name="MediaServiceImageTags">
    <vt:lpwstr/>
  </property>
</Properties>
</file>