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24"/>
  </p:notesMasterIdLst>
  <p:sldIdLst>
    <p:sldId id="313" r:id="rId5"/>
    <p:sldId id="274" r:id="rId6"/>
    <p:sldId id="285" r:id="rId7"/>
    <p:sldId id="275" r:id="rId8"/>
    <p:sldId id="259" r:id="rId9"/>
    <p:sldId id="276" r:id="rId10"/>
    <p:sldId id="277" r:id="rId11"/>
    <p:sldId id="281" r:id="rId12"/>
    <p:sldId id="263" r:id="rId13"/>
    <p:sldId id="279" r:id="rId14"/>
    <p:sldId id="283" r:id="rId15"/>
    <p:sldId id="291" r:id="rId16"/>
    <p:sldId id="290" r:id="rId17"/>
    <p:sldId id="286" r:id="rId18"/>
    <p:sldId id="267" r:id="rId19"/>
    <p:sldId id="265" r:id="rId20"/>
    <p:sldId id="266" r:id="rId21"/>
    <p:sldId id="268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C35D"/>
    <a:srgbClr val="3B3B3B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A0497-5B12-42D8-9EF5-6A4675305F00}" v="2" dt="2024-03-06T11:17:09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6E5AC-4F9A-40DC-8D67-9408BE54DF5D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1C291-EB64-4C42-9F9C-6BDA7FC2C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19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1C291-EB64-4C42-9F9C-6BDA7FC2CA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0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partner for minute or so – share some ideas</a:t>
            </a:r>
          </a:p>
          <a:p>
            <a:r>
              <a:rPr lang="en-GB" dirty="0"/>
              <a:t>Washing-up, cleaning</a:t>
            </a:r>
          </a:p>
          <a:p>
            <a:r>
              <a:rPr lang="en-GB" dirty="0"/>
              <a:t>Shopping and cooking</a:t>
            </a:r>
          </a:p>
          <a:p>
            <a:r>
              <a:rPr lang="en-GB" dirty="0"/>
              <a:t>Dressing</a:t>
            </a:r>
          </a:p>
          <a:p>
            <a:r>
              <a:rPr lang="en-GB" dirty="0"/>
              <a:t>Helping look after brothers and sisters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1C291-EB64-4C42-9F9C-6BDA7FC2CA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45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1C291-EB64-4C42-9F9C-6BDA7FC2CA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4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Lots of our</a:t>
            </a:r>
            <a:r>
              <a:rPr lang="en-GB" baseline="0" dirty="0"/>
              <a:t> young carers talk about the positive things about being a young carer.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1C291-EB64-4C42-9F9C-6BDA7FC2CAE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7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Tired </a:t>
            </a:r>
            <a:r>
              <a:rPr lang="en-GB" dirty="0"/>
              <a:t>– up during the night/ up early or late/ lack of sleep through worry/ lifting and other manual tasks</a:t>
            </a:r>
          </a:p>
          <a:p>
            <a:r>
              <a:rPr lang="en-GB" b="1" dirty="0"/>
              <a:t>Worried or anxious - </a:t>
            </a:r>
            <a:r>
              <a:rPr lang="en-GB" dirty="0"/>
              <a:t>about the cared for and what might happen in the future/ if I’m not there?/ because my school work hasn’t been done/ because I’ll be late as I have to drop off my siblings first/ money…</a:t>
            </a:r>
          </a:p>
          <a:p>
            <a:r>
              <a:rPr lang="en-GB" b="1" dirty="0"/>
              <a:t>Embarrassed</a:t>
            </a:r>
            <a:r>
              <a:rPr lang="en-GB" dirty="0"/>
              <a:t> – Arriving late at school/ if haven’t been able to wash hair, wash clothes…</a:t>
            </a:r>
          </a:p>
          <a:p>
            <a:r>
              <a:rPr lang="en-GB" b="1" dirty="0"/>
              <a:t>Frightened</a:t>
            </a:r>
            <a:r>
              <a:rPr lang="en-GB" dirty="0"/>
              <a:t> – If something happens to my mum/dad, what happens to me/us? I don’t really understand what’s wrong with my mum/dad/</a:t>
            </a:r>
            <a:r>
              <a:rPr lang="en-GB" dirty="0" err="1"/>
              <a:t>grandpartent</a:t>
            </a:r>
            <a:r>
              <a:rPr lang="en-GB" dirty="0"/>
              <a:t>/sibling/ What will happen if I say we need help – will I get taken away? </a:t>
            </a:r>
          </a:p>
          <a:p>
            <a:r>
              <a:rPr lang="en-GB" dirty="0"/>
              <a:t>Unhappy – if other people are being unkind to them because their loved one looks different/ behaves in a different way to lots of people.</a:t>
            </a:r>
          </a:p>
          <a:p>
            <a:r>
              <a:rPr lang="en-GB" b="1" dirty="0"/>
              <a:t>Angry</a:t>
            </a:r>
            <a:r>
              <a:rPr lang="en-GB" dirty="0"/>
              <a:t> – Why me? Why can’t I meet my friends after school/ have friend’s round?</a:t>
            </a:r>
          </a:p>
          <a:p>
            <a:r>
              <a:rPr lang="en-GB" b="1" dirty="0"/>
              <a:t>Guilty</a:t>
            </a:r>
            <a:r>
              <a:rPr lang="en-GB" dirty="0"/>
              <a:t> – I shouldn’t feel angry… what if something happens? I’m letting my family down…</a:t>
            </a:r>
          </a:p>
          <a:p>
            <a:r>
              <a:rPr lang="en-GB" b="1" dirty="0"/>
              <a:t>Isolated</a:t>
            </a:r>
            <a:r>
              <a:rPr lang="en-GB" dirty="0"/>
              <a:t> – I can’t do an after-school club/ Brownies/ have friends round…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1C291-EB64-4C42-9F9C-6BDA7FC2CAE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0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for ideas of who a young carer might talk to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1C291-EB64-4C42-9F9C-6BDA7FC2CAE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6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E1A-CB9D-4A7C-AE38-C26FB2E8AF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E5C-97ED-42E9-AEE2-9C721BFE2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4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E1A-CB9D-4A7C-AE38-C26FB2E8AF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E5C-97ED-42E9-AEE2-9C721BFE2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7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E1A-CB9D-4A7C-AE38-C26FB2E8AF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E5C-97ED-42E9-AEE2-9C721BFE29C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895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E1A-CB9D-4A7C-AE38-C26FB2E8AF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E5C-97ED-42E9-AEE2-9C721BFE2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98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E1A-CB9D-4A7C-AE38-C26FB2E8AF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E5C-97ED-42E9-AEE2-9C721BFE29C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344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E1A-CB9D-4A7C-AE38-C26FB2E8AF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E5C-97ED-42E9-AEE2-9C721BFE2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052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E1A-CB9D-4A7C-AE38-C26FB2E8AF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E5C-97ED-42E9-AEE2-9C721BFE2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8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E1A-CB9D-4A7C-AE38-C26FB2E8AF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E5C-97ED-42E9-AEE2-9C721BFE2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30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E1A-CB9D-4A7C-AE38-C26FB2E8AF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E5C-97ED-42E9-AEE2-9C721BFE2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99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E1A-CB9D-4A7C-AE38-C26FB2E8AF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E5C-97ED-42E9-AEE2-9C721BFE2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69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E1A-CB9D-4A7C-AE38-C26FB2E8AF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E5C-97ED-42E9-AEE2-9C721BFE2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7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E1A-CB9D-4A7C-AE38-C26FB2E8AF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E5C-97ED-42E9-AEE2-9C721BFE2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26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E1A-CB9D-4A7C-AE38-C26FB2E8AF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E5C-97ED-42E9-AEE2-9C721BFE2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37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E1A-CB9D-4A7C-AE38-C26FB2E8AF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E5C-97ED-42E9-AEE2-9C721BFE2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75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E1A-CB9D-4A7C-AE38-C26FB2E8AF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E5C-97ED-42E9-AEE2-9C721BFE2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5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E1A-CB9D-4A7C-AE38-C26FB2E8AF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E5C-97ED-42E9-AEE2-9C721BFE2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4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4E1A-CB9D-4A7C-AE38-C26FB2E8AF3C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B5AE5C-97ED-42E9-AEE2-9C721BFE29C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F8F3C-13B5-66CD-28F3-E389EFD10C5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96725" y="63500"/>
            <a:ext cx="63341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Official -</a:t>
            </a:r>
          </a:p>
        </p:txBody>
      </p:sp>
    </p:spTree>
    <p:extLst>
      <p:ext uri="{BB962C8B-B14F-4D97-AF65-F5344CB8AC3E}">
        <p14:creationId xmlns:p14="http://schemas.microsoft.com/office/powerpoint/2010/main" val="326857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2400" i="1" dirty="0"/>
            </a:br>
            <a:endParaRPr lang="en-GB" sz="24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5E9BC-D4B4-1F7B-B3FC-D7A4F8C93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00"/>
            <a:ext cx="12192000" cy="530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A6674D-FEC5-77B0-0DCE-72957320B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5186"/>
            <a:ext cx="12192000" cy="17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8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DAB7-CAAD-42BD-95B8-A2363A94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solidFill>
                  <a:srgbClr val="3B3B3B"/>
                </a:solidFill>
              </a:rPr>
              <a:t>But sometimes they might feel: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B61066-1B40-4FDC-8852-EF5C5B4B37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02" y="1651866"/>
            <a:ext cx="2117652" cy="2125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7FB3FC-977E-49FF-AACF-C233796D82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366" y="3986963"/>
            <a:ext cx="2036219" cy="2027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BC6B3E-9377-4137-9C20-F37FF904B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855" y="3986963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E32CC1-8241-419F-8A9B-CFAF979C8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9261" y="1506050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59D2D2-05BD-4B3A-9027-858E0886CB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133" y="1651865"/>
            <a:ext cx="2148543" cy="202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8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C2CC-D74A-4ACA-A08A-DAA9A71B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3B3B3B"/>
                </a:solidFill>
              </a:rPr>
              <a:t>If a young carer is feeling </a:t>
            </a:r>
            <a:r>
              <a:rPr lang="en-GB" b="1" dirty="0">
                <a:solidFill>
                  <a:srgbClr val="3B3B3B"/>
                </a:solidFill>
              </a:rPr>
              <a:t>sad, worried, angry or upset </a:t>
            </a:r>
            <a:r>
              <a:rPr lang="en-GB" sz="3600" b="1" dirty="0">
                <a:solidFill>
                  <a:srgbClr val="3B3B3B"/>
                </a:solidFill>
              </a:rPr>
              <a:t>it’s important that they talk to someone about how they’re feeling.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7F284-8D18-4BFD-8D8B-6C2D6CDC4F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400" b="1" dirty="0">
                <a:solidFill>
                  <a:srgbClr val="7030A0"/>
                </a:solidFill>
              </a:rPr>
              <a:t>    </a:t>
            </a:r>
            <a:r>
              <a:rPr lang="en-GB" sz="4400" b="1" dirty="0">
                <a:solidFill>
                  <a:srgbClr val="70C35D"/>
                </a:solidFill>
              </a:rPr>
              <a:t>At home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endParaRPr lang="en-GB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B4235-0F00-403D-963B-DFCB22404B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400" b="1" dirty="0">
                <a:solidFill>
                  <a:srgbClr val="7030A0"/>
                </a:solidFill>
              </a:rPr>
              <a:t>   </a:t>
            </a:r>
            <a:r>
              <a:rPr lang="en-GB" sz="4400" b="1" dirty="0">
                <a:solidFill>
                  <a:srgbClr val="70C35D"/>
                </a:solidFill>
              </a:rPr>
              <a:t>At school</a:t>
            </a:r>
          </a:p>
          <a:p>
            <a:pPr marL="0" indent="0">
              <a:buNone/>
            </a:pPr>
            <a:endParaRPr lang="en-GB" sz="4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4400" b="1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8F8A30-DC22-41CE-A3B1-8237C3493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756" y="3898236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B21E1A-BF73-4764-BA15-1E6552C41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791" y="3651981"/>
            <a:ext cx="2596419" cy="259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9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9370-DE07-FEC2-0352-E129B524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with information about your schools learning behaviours (or similar)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ED39-1D3B-2C2D-85D5-06936FEC8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77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1A7A-6C47-F697-18C1-CA9B198D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Slide with specific information about who young carers can go to in your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9E5C-333A-EDF1-407C-52ED37609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29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451D28-6A60-471B-A675-FD92F5B15B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686" y="1776717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3" name="Picture 2" descr="A couple of wome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E88379AE-3597-4E83-AC7B-5845FC05B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3910" y="1776717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" name="Picture 1" descr="A person and a baby&#10;&#10;Description automatically generated with low confidence">
            <a:extLst>
              <a:ext uri="{FF2B5EF4-FFF2-40B4-BE49-F238E27FC236}">
                <a16:creationId xmlns:a16="http://schemas.microsoft.com/office/drawing/2014/main" id="{6EAE1B2C-2D7B-4FBC-B61A-A19BBE81A4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134" y="1776717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9496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3">
            <a:extLst>
              <a:ext uri="{FF2B5EF4-FFF2-40B4-BE49-F238E27FC236}">
                <a16:creationId xmlns:a16="http://schemas.microsoft.com/office/drawing/2014/main" id="{BFF60B97-5EB1-411D-9287-82F79E225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674D93F-5BDC-4ACB-A8CA-7E9816511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928BCD-A664-442D-ABA1-C3CFBED99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A984793-63CC-45CB-A884-996FAAC23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2F0C28C5-1A58-4CFD-AE80-A035DCD73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5D7054E-4DD9-45B4-9774-43146D6C7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82025D2-80F5-4523-8D68-3831F8711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BC890E5E-6997-4B43-8F03-33C4CA22B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A8F61413-378E-434E-BB32-C83A8B826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2FCA4F9-826F-46CC-97AA-E951F199A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96E65488-263B-49DE-A257-2F1775214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</a:rPr>
              <a:t>It’s important for young carers to have fun and some time out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36" y="10"/>
            <a:ext cx="3517876" cy="2282808"/>
          </a:xfrm>
          <a:custGeom>
            <a:avLst/>
            <a:gdLst/>
            <a:ahLst/>
            <a:cxnLst/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169666" y="2289183"/>
            <a:ext cx="3514822" cy="2273270"/>
          </a:xfrm>
          <a:custGeom>
            <a:avLst/>
            <a:gdLst/>
            <a:ahLst/>
            <a:cxnLst/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FF38E30-C5B5-47E7-A732-787C4DFBF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0633" y="4565636"/>
            <a:ext cx="3355563" cy="2292364"/>
          </a:xfrm>
          <a:custGeom>
            <a:avLst/>
            <a:gdLst/>
            <a:ahLst/>
            <a:cxnLst/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45" name="Isosceles Triangle 30">
            <a:extLst>
              <a:ext uri="{FF2B5EF4-FFF2-40B4-BE49-F238E27FC236}">
                <a16:creationId xmlns:a16="http://schemas.microsoft.com/office/drawing/2014/main" id="{FD076C4F-CB47-4A2D-95A1-9D5E3C2B7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46" name="Straight Connector 27">
            <a:extLst>
              <a:ext uri="{FF2B5EF4-FFF2-40B4-BE49-F238E27FC236}">
                <a16:creationId xmlns:a16="http://schemas.microsoft.com/office/drawing/2014/main" id="{EEAF915B-5344-46DC-8097-7DAF06277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29">
            <a:extLst>
              <a:ext uri="{FF2B5EF4-FFF2-40B4-BE49-F238E27FC236}">
                <a16:creationId xmlns:a16="http://schemas.microsoft.com/office/drawing/2014/main" id="{70B738F4-B505-468D-996C-FEC3D1CA1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Isosceles Triangle 30">
            <a:extLst>
              <a:ext uri="{FF2B5EF4-FFF2-40B4-BE49-F238E27FC236}">
                <a16:creationId xmlns:a16="http://schemas.microsoft.com/office/drawing/2014/main" id="{6F953D60-C1AF-4BFA-9B22-BFE8F0BA1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25" y="2160589"/>
            <a:ext cx="5114776" cy="42504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000" dirty="0"/>
              <a:t>Visit their granny/ grandad/ auntie/ uncle…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Go to a friends or meet at the park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Join a school club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Join Cubs or Brownies…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Join a football team or a dance or boxing academy …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Whatever they enjoy.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They’ll need help from their family to make this happen.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4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3B3B3B"/>
                </a:solidFill>
              </a:rPr>
              <a:t>Portsmouth Young Carers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3B3B3B"/>
                </a:solidFill>
              </a:rPr>
              <a:t>Have lots of fun!</a:t>
            </a:r>
          </a:p>
          <a:p>
            <a:r>
              <a:rPr lang="en-GB" sz="2800" dirty="0">
                <a:solidFill>
                  <a:srgbClr val="3B3B3B"/>
                </a:solidFill>
              </a:rPr>
              <a:t>Have a ‘break’</a:t>
            </a:r>
          </a:p>
          <a:p>
            <a:r>
              <a:rPr lang="en-GB" sz="2800" dirty="0">
                <a:solidFill>
                  <a:srgbClr val="3B3B3B"/>
                </a:solidFill>
              </a:rPr>
              <a:t>Meet other young carers</a:t>
            </a:r>
          </a:p>
          <a:p>
            <a:r>
              <a:rPr lang="en-GB" sz="2800" dirty="0">
                <a:solidFill>
                  <a:srgbClr val="3B3B3B"/>
                </a:solidFill>
              </a:rPr>
              <a:t>Talk to a grown up if they want to</a:t>
            </a:r>
            <a:endParaRPr lang="en-GB" sz="2000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1369" y="1487055"/>
            <a:ext cx="1865745" cy="221672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353" y="2129445"/>
            <a:ext cx="2941210" cy="1971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510" y="4300020"/>
            <a:ext cx="3056448" cy="2292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4F39D9-24D6-2DD0-61A3-57A228CB2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865" y="5676164"/>
            <a:ext cx="3056448" cy="7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8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rgbClr val="3B3B3B"/>
                </a:solidFill>
              </a:rPr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4110961"/>
          </a:xfrm>
        </p:spPr>
        <p:txBody>
          <a:bodyPr>
            <a:noAutofit/>
          </a:bodyPr>
          <a:lstStyle/>
          <a:p>
            <a:endParaRPr lang="en-GB" sz="2000" dirty="0">
              <a:solidFill>
                <a:srgbClr val="3B3B3B"/>
              </a:solidFill>
            </a:endParaRPr>
          </a:p>
          <a:p>
            <a:r>
              <a:rPr lang="en-GB" sz="2800" dirty="0">
                <a:solidFill>
                  <a:srgbClr val="3B3B3B"/>
                </a:solidFill>
              </a:rPr>
              <a:t>Holiday activities for 5 year olds upwards</a:t>
            </a:r>
          </a:p>
          <a:p>
            <a:r>
              <a:rPr lang="en-GB" sz="2800" dirty="0">
                <a:solidFill>
                  <a:srgbClr val="3B3B3B"/>
                </a:solidFill>
              </a:rPr>
              <a:t>Regular groups for 8 to 18 year olds across Portsmouth</a:t>
            </a:r>
          </a:p>
          <a:p>
            <a:r>
              <a:rPr lang="en-GB" sz="2800" dirty="0">
                <a:solidFill>
                  <a:srgbClr val="3B3B3B"/>
                </a:solidFill>
              </a:rPr>
              <a:t>A monthly email for young carers and their families</a:t>
            </a:r>
          </a:p>
          <a:p>
            <a:pPr marL="0" indent="0">
              <a:buNone/>
            </a:pPr>
            <a:endParaRPr lang="en-GB" sz="2800" dirty="0">
              <a:solidFill>
                <a:srgbClr val="3B3B3B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776" y="2702316"/>
            <a:ext cx="2050203" cy="153765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330" y="303361"/>
            <a:ext cx="2421445" cy="1759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175" y="4943439"/>
            <a:ext cx="2144116" cy="16076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50545" y="2805147"/>
            <a:ext cx="2287707" cy="15978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03841" y="4767655"/>
            <a:ext cx="1904261" cy="1428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1777" y="381193"/>
            <a:ext cx="1518293" cy="19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6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3169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3B3B3B"/>
                </a:solidFill>
              </a:rPr>
              <a:t>Things to think about: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02768"/>
            <a:ext cx="5354199" cy="490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</a:rPr>
              <a:t>Do you think you might be a young carer?</a:t>
            </a:r>
          </a:p>
          <a:p>
            <a:pPr marL="0" indent="0">
              <a:buNone/>
            </a:pPr>
            <a:r>
              <a:rPr lang="en-GB" sz="2000" i="1" dirty="0">
                <a:solidFill>
                  <a:schemeClr val="tx1"/>
                </a:solidFill>
              </a:rPr>
              <a:t>What are you going to do next?</a:t>
            </a:r>
          </a:p>
          <a:p>
            <a:pPr marL="0" indent="0">
              <a:buNone/>
            </a:pPr>
            <a:endParaRPr lang="en-GB" sz="400" dirty="0"/>
          </a:p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</a:rPr>
              <a:t>Do you know someone who might be a young carer?</a:t>
            </a:r>
          </a:p>
          <a:p>
            <a:pPr marL="0" indent="0">
              <a:buNone/>
            </a:pPr>
            <a:r>
              <a:rPr lang="en-GB" sz="2000" i="1" dirty="0">
                <a:solidFill>
                  <a:schemeClr val="tx1"/>
                </a:solidFill>
              </a:rPr>
              <a:t>What could you do next?</a:t>
            </a:r>
          </a:p>
          <a:p>
            <a:pPr marL="0" indent="0">
              <a:buNone/>
            </a:pPr>
            <a:endParaRPr lang="en-GB" sz="400" i="1" dirty="0"/>
          </a:p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</a:rPr>
              <a:t>Everyone</a:t>
            </a:r>
          </a:p>
          <a:p>
            <a:pPr marL="0" indent="0">
              <a:buNone/>
            </a:pPr>
            <a:r>
              <a:rPr lang="en-GB" sz="2000" b="1" dirty="0"/>
              <a:t>It’s important that we are kind, respectful and take care of everyone in our school and in our local </a:t>
            </a:r>
            <a:r>
              <a:rPr lang="en-GB" sz="2000" b="1" dirty="0" err="1"/>
              <a:t>communuty</a:t>
            </a:r>
            <a:r>
              <a:rPr lang="en-GB" sz="2000" b="1" dirty="0"/>
              <a:t>.</a:t>
            </a:r>
          </a:p>
          <a:p>
            <a:pPr marL="0" indent="0">
              <a:buNone/>
            </a:pPr>
            <a:r>
              <a:rPr lang="en-GB" sz="2000" i="1" dirty="0"/>
              <a:t>How can you make sure that you do this?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1533" y="2280344"/>
            <a:ext cx="3242469" cy="324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59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54" y="918498"/>
            <a:ext cx="7889518" cy="477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8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71F52-E67D-405B-89F6-B856F151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768" y="609600"/>
            <a:ext cx="5498361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Who are Young Carers?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3D5739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AAC27-D72A-4E73-8C98-ABEDA974A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4585" y="1938867"/>
            <a:ext cx="5549732" cy="419480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A young person who helps to look after someone who needs some extra help.</a:t>
            </a:r>
          </a:p>
          <a:p>
            <a:pPr marL="0" indent="0">
              <a:buNone/>
            </a:pPr>
            <a:r>
              <a:rPr lang="en-US" sz="2400" dirty="0"/>
              <a:t>They might have:</a:t>
            </a:r>
          </a:p>
          <a:p>
            <a:r>
              <a:rPr lang="en-US" sz="2400" dirty="0"/>
              <a:t>A disability</a:t>
            </a:r>
          </a:p>
          <a:p>
            <a:r>
              <a:rPr lang="en-US" sz="2400" dirty="0"/>
              <a:t>A mental health condition that might make them feel sad, anxious or angry sometimes</a:t>
            </a:r>
          </a:p>
          <a:p>
            <a:r>
              <a:rPr lang="en-US" sz="2400" dirty="0"/>
              <a:t>An illness that they have for a long time</a:t>
            </a:r>
          </a:p>
          <a:p>
            <a:pPr marL="0" indent="0"/>
            <a:endParaRPr lang="en-US" sz="2000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C55F02-E871-469B-9654-190C9163A9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1482" y="10"/>
            <a:ext cx="4657341" cy="3448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CE3507-DC42-468A-B4A9-D9D905506C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7528308" y="3437472"/>
            <a:ext cx="4657341" cy="34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2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E04B-B8D0-42CE-80A5-ED5B54C0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00719"/>
            <a:ext cx="8596668" cy="3123343"/>
          </a:xfrm>
        </p:spPr>
        <p:txBody>
          <a:bodyPr>
            <a:normAutofit/>
          </a:bodyPr>
          <a:lstStyle/>
          <a:p>
            <a:br>
              <a:rPr lang="en-GB" sz="5400" b="1" dirty="0">
                <a:solidFill>
                  <a:schemeClr val="tx1"/>
                </a:solidFill>
              </a:rPr>
            </a:br>
            <a:r>
              <a:rPr lang="en-GB" sz="5400" b="1" dirty="0">
                <a:solidFill>
                  <a:schemeClr val="tx1"/>
                </a:solidFill>
              </a:rPr>
              <a:t>Who do you think young carers might help?</a:t>
            </a:r>
          </a:p>
        </p:txBody>
      </p:sp>
    </p:spTree>
    <p:extLst>
      <p:ext uri="{BB962C8B-B14F-4D97-AF65-F5344CB8AC3E}">
        <p14:creationId xmlns:p14="http://schemas.microsoft.com/office/powerpoint/2010/main" val="43699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FF60B97-5EB1-411D-9287-82F79E225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674D93F-5BDC-4ACB-A8CA-7E9816511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8928BCD-A664-442D-ABA1-C3CFBED99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984793-63CC-45CB-A884-996FAAC23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F0C28C5-1A58-4CFD-AE80-A035DCD73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5D7054E-4DD9-45B4-9774-43146D6C7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B82025D2-80F5-4523-8D68-3831F8711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C890E5E-6997-4B43-8F03-33C4CA22B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8F61413-378E-434E-BB32-C83A8B826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2FCA4F9-826F-46CC-97AA-E951F199A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96E65488-263B-49DE-A257-2F1775214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23A983-3CFA-4CF9-96E5-745DB4FF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It could be their: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4A2619-2966-4687-A0E1-17DC281CC9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36" y="10"/>
            <a:ext cx="3517876" cy="2282808"/>
          </a:xfrm>
          <a:custGeom>
            <a:avLst/>
            <a:gdLst/>
            <a:ahLst/>
            <a:cxnLst/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310060-D0A6-43DE-A67B-AA19DB7B8D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69666" y="2289183"/>
            <a:ext cx="3514822" cy="2273270"/>
          </a:xfrm>
          <a:custGeom>
            <a:avLst/>
            <a:gdLst/>
            <a:ahLst/>
            <a:cxnLst/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D4E656-D0F7-4DD4-97E1-0929F5581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-10633" y="4565636"/>
            <a:ext cx="3355563" cy="2292364"/>
          </a:xfrm>
          <a:custGeom>
            <a:avLst/>
            <a:gdLst/>
            <a:ahLst/>
            <a:cxnLst/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24" name="Isosceles Triangle 30">
            <a:extLst>
              <a:ext uri="{FF2B5EF4-FFF2-40B4-BE49-F238E27FC236}">
                <a16:creationId xmlns:a16="http://schemas.microsoft.com/office/drawing/2014/main" id="{FD076C4F-CB47-4A2D-95A1-9D5E3C2B7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AF915B-5344-46DC-8097-7DAF06277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B738F4-B505-468D-996C-FEC3D1CA1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30">
            <a:extLst>
              <a:ext uri="{FF2B5EF4-FFF2-40B4-BE49-F238E27FC236}">
                <a16:creationId xmlns:a16="http://schemas.microsoft.com/office/drawing/2014/main" id="{6F953D60-C1AF-4BFA-9B22-BFE8F0BA1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5040C-F42A-4665-AC07-6045C9058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25" y="2160589"/>
            <a:ext cx="5114776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Mum or dad</a:t>
            </a:r>
          </a:p>
          <a:p>
            <a:r>
              <a:rPr lang="en-US" sz="3200" dirty="0"/>
              <a:t>Sister or brother</a:t>
            </a:r>
          </a:p>
          <a:p>
            <a:r>
              <a:rPr lang="en-US" sz="3200" dirty="0"/>
              <a:t>Nan or grandad</a:t>
            </a:r>
          </a:p>
          <a:p>
            <a:r>
              <a:rPr lang="en-US" sz="3200" dirty="0"/>
              <a:t>Auntie or uncle</a:t>
            </a:r>
          </a:p>
          <a:p>
            <a:r>
              <a:rPr lang="en-US" sz="3200" dirty="0"/>
              <a:t>Family friend</a:t>
            </a:r>
          </a:p>
          <a:p>
            <a:r>
              <a:rPr lang="en-US" sz="3200" dirty="0" err="1"/>
              <a:t>Neighbour</a:t>
            </a:r>
            <a:endParaRPr lang="en-US" sz="3200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3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b="1" dirty="0">
                <a:solidFill>
                  <a:schemeClr val="tx1"/>
                </a:solidFill>
              </a:rPr>
              <a:t>How many young carers are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GB" sz="3600" dirty="0">
                <a:solidFill>
                  <a:schemeClr val="tx1"/>
                </a:solidFill>
              </a:rPr>
              <a:t>It’s likely that there are 2 or 3 young carers in every class in every school.</a:t>
            </a:r>
          </a:p>
          <a:p>
            <a:pPr marL="114300" indent="0">
              <a:buNone/>
            </a:pP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727" y="2160589"/>
            <a:ext cx="5043055" cy="388077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GB" sz="3000" dirty="0">
              <a:solidFill>
                <a:srgbClr val="00B050"/>
              </a:solidFill>
            </a:endParaRPr>
          </a:p>
          <a:p>
            <a:pPr marL="11430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11430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11430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962BC-FA8B-4464-8061-FE0CF745C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295" y="1808895"/>
            <a:ext cx="3982866" cy="41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8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7054A-ABA9-47E4-A725-7BFE8636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B3B3B"/>
                </a:solidFill>
              </a:rPr>
              <a:t>Lots of young carers help their family.</a:t>
            </a:r>
            <a:br>
              <a:rPr lang="en-GB" b="1" dirty="0">
                <a:solidFill>
                  <a:srgbClr val="3B3B3B"/>
                </a:solidFill>
              </a:rPr>
            </a:br>
            <a:r>
              <a:rPr lang="en-GB" b="1" dirty="0">
                <a:solidFill>
                  <a:srgbClr val="3B3B3B"/>
                </a:solidFill>
              </a:rPr>
              <a:t>What jobs do you think they might do?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03168-2579-448F-BC5F-A31545997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90" y="2381667"/>
            <a:ext cx="2426361" cy="364617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7E3534-36AF-4646-BFB8-A4774F5BD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935" y="2850158"/>
            <a:ext cx="3922212" cy="26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1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1C3046-3E36-4248-B033-826B0D74E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38" y="1333140"/>
            <a:ext cx="2501706" cy="3759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C8C089-09DA-4530-8E2C-503F2174F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150" y="714903"/>
            <a:ext cx="3885078" cy="2585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31C4ED-16B5-4185-84A9-9F14042304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871" y="3810644"/>
            <a:ext cx="4017196" cy="27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D89C-95A0-4697-A8DF-95E8499F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solidFill>
                  <a:srgbClr val="3B3B3B"/>
                </a:solidFill>
              </a:rPr>
              <a:t>All young carers are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B8F35-FF5E-42D9-91BA-A242230E90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They might live at home with their mum or dad and help lots.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A15FB-2E17-4982-8354-13CDDD9848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Their mum and/or dad might do most of the caring for a brother or sister.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9CCF3-2B40-4334-BD44-139AC3751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62" y="3593650"/>
            <a:ext cx="1771650" cy="2581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BF235-BF1F-4FC6-965B-3AFAA3E2D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943" y="3264563"/>
            <a:ext cx="3239447" cy="32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9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3B3B3B"/>
                </a:solidFill>
              </a:rPr>
              <a:t>Being a young </a:t>
            </a:r>
            <a:r>
              <a:rPr lang="en-US" b="1" dirty="0" err="1">
                <a:solidFill>
                  <a:srgbClr val="3B3B3B"/>
                </a:solidFill>
              </a:rPr>
              <a:t>carer</a:t>
            </a:r>
            <a:r>
              <a:rPr lang="en-US" b="1" dirty="0">
                <a:solidFill>
                  <a:srgbClr val="3B3B3B"/>
                </a:solidFill>
              </a:rPr>
              <a:t> can be great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31FD3CE-CE0A-4FD9-967C-4D340CA37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30">
            <a:extLst>
              <a:ext uri="{FF2B5EF4-FFF2-40B4-BE49-F238E27FC236}">
                <a16:creationId xmlns:a16="http://schemas.microsoft.com/office/drawing/2014/main" id="{0663EB55-934F-42EF-80DE-098647DE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25" y="2160589"/>
            <a:ext cx="5114776" cy="388077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Young carers often:</a:t>
            </a:r>
          </a:p>
          <a:p>
            <a:r>
              <a:rPr lang="en-US" sz="3200" dirty="0"/>
              <a:t>Spend lots of time with their family. </a:t>
            </a:r>
          </a:p>
          <a:p>
            <a:r>
              <a:rPr lang="en-US" sz="3200" dirty="0"/>
              <a:t>Learn how to do new things. </a:t>
            </a:r>
          </a:p>
          <a:p>
            <a:r>
              <a:rPr lang="en-GB" sz="3200" dirty="0">
                <a:solidFill>
                  <a:srgbClr val="3B3B3B"/>
                </a:solidFill>
              </a:rPr>
              <a:t>Feel proud of their family – and their families are proud of them.</a:t>
            </a:r>
          </a:p>
          <a:p>
            <a:endParaRPr lang="en-US" sz="3200" dirty="0"/>
          </a:p>
        </p:txBody>
      </p:sp>
      <p:sp>
        <p:nvSpPr>
          <p:cNvPr id="7" name="AutoShape 4" descr="Young Carers Family Training Programme – Carers Trust Solih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306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6d2475-e2f5-484a-b382-727b8dafea61">
      <Terms xmlns="http://schemas.microsoft.com/office/infopath/2007/PartnerControls"/>
    </lcf76f155ced4ddcb4097134ff3c332f>
    <TaxCatchAll xmlns="3c38619e-0fba-4b47-ac3c-19f3b86b52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F3A0EC4D664D4EBECF7F056969E554" ma:contentTypeVersion="15" ma:contentTypeDescription="Create a new document." ma:contentTypeScope="" ma:versionID="df95c8cfe85043dac661df89cda2587e">
  <xsd:schema xmlns:xsd="http://www.w3.org/2001/XMLSchema" xmlns:xs="http://www.w3.org/2001/XMLSchema" xmlns:p="http://schemas.microsoft.com/office/2006/metadata/properties" xmlns:ns2="4d536ccb-b14a-4ea0-b1e3-f942d5f494ca" xmlns:ns3="b06d2475-e2f5-484a-b382-727b8dafea61" xmlns:ns4="3c38619e-0fba-4b47-ac3c-19f3b86b5261" targetNamespace="http://schemas.microsoft.com/office/2006/metadata/properties" ma:root="true" ma:fieldsID="d7b2347111faf61b6c5d65bd64660c5d" ns2:_="" ns3:_="" ns4:_="">
    <xsd:import namespace="4d536ccb-b14a-4ea0-b1e3-f942d5f494ca"/>
    <xsd:import namespace="b06d2475-e2f5-484a-b382-727b8dafea61"/>
    <xsd:import namespace="3c38619e-0fba-4b47-ac3c-19f3b86b52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36ccb-b14a-4ea0-b1e3-f942d5f494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d2475-e2f5-484a-b382-727b8dafe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bf2b975-0034-4da6-bed2-ddb9f49c06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8619e-0fba-4b47-ac3c-19f3b86b526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ba8a18f-391d-481a-894d-d9e3c3948f62}" ma:internalName="TaxCatchAll" ma:showField="CatchAllData" ma:web="3c38619e-0fba-4b47-ac3c-19f3b86b52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2CBB13-1D4B-4DFB-9EA0-33EF069BE26C}">
  <ds:schemaRefs>
    <ds:schemaRef ds:uri="http://schemas.microsoft.com/office/2006/metadata/properties"/>
    <ds:schemaRef ds:uri="http://schemas.microsoft.com/office/infopath/2007/PartnerControls"/>
    <ds:schemaRef ds:uri="b06d2475-e2f5-484a-b382-727b8dafea61"/>
    <ds:schemaRef ds:uri="3c38619e-0fba-4b47-ac3c-19f3b86b5261"/>
  </ds:schemaRefs>
</ds:datastoreItem>
</file>

<file path=customXml/itemProps2.xml><?xml version="1.0" encoding="utf-8"?>
<ds:datastoreItem xmlns:ds="http://schemas.openxmlformats.org/officeDocument/2006/customXml" ds:itemID="{4FC87994-1CE4-4D93-96A7-5868434A67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536ccb-b14a-4ea0-b1e3-f942d5f494ca"/>
    <ds:schemaRef ds:uri="b06d2475-e2f5-484a-b382-727b8dafea61"/>
    <ds:schemaRef ds:uri="3c38619e-0fba-4b47-ac3c-19f3b86b52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F93C7A-4F88-4B28-829C-058CC047C2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862</TotalTime>
  <Words>726</Words>
  <Application>Microsoft Office PowerPoint</Application>
  <PresentationFormat>Widescreen</PresentationFormat>
  <Paragraphs>88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</vt:lpstr>
      <vt:lpstr> </vt:lpstr>
      <vt:lpstr>Who are Young Carers?</vt:lpstr>
      <vt:lpstr> Who do you think young carers might help?</vt:lpstr>
      <vt:lpstr>It could be their:</vt:lpstr>
      <vt:lpstr>How many young carers are there?</vt:lpstr>
      <vt:lpstr>Lots of young carers help their family. What jobs do you think they might do?</vt:lpstr>
      <vt:lpstr>PowerPoint Presentation</vt:lpstr>
      <vt:lpstr>All young carers are different</vt:lpstr>
      <vt:lpstr>Being a young carer can be great</vt:lpstr>
      <vt:lpstr>But sometimes they might feel:</vt:lpstr>
      <vt:lpstr>If a young carer is feeling sad, worried, angry or upset it’s important that they talk to someone about how they’re feeling. </vt:lpstr>
      <vt:lpstr>Slide with information about your schools learning behaviours (or similar)</vt:lpstr>
      <vt:lpstr>Slide with specific information about who young carers can go to in your school</vt:lpstr>
      <vt:lpstr>PowerPoint Presentation</vt:lpstr>
      <vt:lpstr>It’s important for young carers to have fun and some time out</vt:lpstr>
      <vt:lpstr>Portsmouth Young Carers Service</vt:lpstr>
      <vt:lpstr>Activities</vt:lpstr>
      <vt:lpstr>Things to think about:</vt:lpstr>
      <vt:lpstr>PowerPoint Presentation</vt:lpstr>
    </vt:vector>
  </TitlesOfParts>
  <Company>Portsmouth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Watters, Amanda</dc:creator>
  <cp:lastModifiedBy>Watters, Amanda</cp:lastModifiedBy>
  <cp:revision>60</cp:revision>
  <dcterms:created xsi:type="dcterms:W3CDTF">2021-05-17T14:01:22Z</dcterms:created>
  <dcterms:modified xsi:type="dcterms:W3CDTF">2024-03-06T12:04:47Z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0x010100DDF3A0EC4D664D4EBECF7F056969E554</vt:lpwstr>
  </property>
  <property fmtid="{D5CDD505-2E9C-101B-9397-08002B2CF9AE}" pid="3" name="Order">
    <vt:r8>3194800</vt:r8>
  </property>
  <property fmtid="{D5CDD505-2E9C-101B-9397-08002B2CF9AE}" pid="4" name="MSIP_Label_e83f8a96-e51b-4334-92a5-11244a58d044_Enabled">
    <vt:lpwstr>true</vt:lpwstr>
  </property>
  <property fmtid="{D5CDD505-2E9C-101B-9397-08002B2CF9AE}" pid="5" name="MSIP_Label_e83f8a96-e51b-4334-92a5-11244a58d044_SetDate">
    <vt:lpwstr>2024-03-06T11:15:01Z</vt:lpwstr>
  </property>
  <property fmtid="{D5CDD505-2E9C-101B-9397-08002B2CF9AE}" pid="6" name="MSIP_Label_e83f8a96-e51b-4334-92a5-11244a58d044_Method">
    <vt:lpwstr>Privileged</vt:lpwstr>
  </property>
  <property fmtid="{D5CDD505-2E9C-101B-9397-08002B2CF9AE}" pid="7" name="MSIP_Label_e83f8a96-e51b-4334-92a5-11244a58d044_Name">
    <vt:lpwstr>Official</vt:lpwstr>
  </property>
  <property fmtid="{D5CDD505-2E9C-101B-9397-08002B2CF9AE}" pid="8" name="MSIP_Label_e83f8a96-e51b-4334-92a5-11244a58d044_SiteId">
    <vt:lpwstr>d6674c51-daa4-4142-8047-15a78bbe9306</vt:lpwstr>
  </property>
  <property fmtid="{D5CDD505-2E9C-101B-9397-08002B2CF9AE}" pid="9" name="MSIP_Label_e83f8a96-e51b-4334-92a5-11244a58d044_ActionId">
    <vt:lpwstr>e95271a5-5660-4ee8-bc07-afdd5e02f286</vt:lpwstr>
  </property>
  <property fmtid="{D5CDD505-2E9C-101B-9397-08002B2CF9AE}" pid="10" name="MSIP_Label_e83f8a96-e51b-4334-92a5-11244a58d044_ContentBits">
    <vt:lpwstr>1</vt:lpwstr>
  </property>
  <property fmtid="{D5CDD505-2E9C-101B-9397-08002B2CF9AE}" pid="11" name="ClassificationContentMarkingHeaderLocations">
    <vt:lpwstr>Facet:9</vt:lpwstr>
  </property>
  <property fmtid="{D5CDD505-2E9C-101B-9397-08002B2CF9AE}" pid="12" name="ClassificationContentMarkingHeaderText">
    <vt:lpwstr>- Official -</vt:lpwstr>
  </property>
  <property fmtid="{D5CDD505-2E9C-101B-9397-08002B2CF9AE}" pid="13" name="MediaServiceImageTags">
    <vt:lpwstr/>
  </property>
</Properties>
</file>