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notesMasterIdLst>
    <p:notesMasterId r:id="rId24"/>
  </p:notesMasterIdLst>
  <p:handoutMasterIdLst>
    <p:handoutMasterId r:id="rId25"/>
  </p:handoutMasterIdLst>
  <p:sldIdLst>
    <p:sldId id="327" r:id="rId5"/>
    <p:sldId id="323" r:id="rId6"/>
    <p:sldId id="308" r:id="rId7"/>
    <p:sldId id="314" r:id="rId8"/>
    <p:sldId id="316" r:id="rId9"/>
    <p:sldId id="312" r:id="rId10"/>
    <p:sldId id="257" r:id="rId11"/>
    <p:sldId id="311" r:id="rId12"/>
    <p:sldId id="310" r:id="rId13"/>
    <p:sldId id="258" r:id="rId14"/>
    <p:sldId id="318" r:id="rId15"/>
    <p:sldId id="324" r:id="rId16"/>
    <p:sldId id="302" r:id="rId17"/>
    <p:sldId id="319" r:id="rId18"/>
    <p:sldId id="321" r:id="rId19"/>
    <p:sldId id="320" r:id="rId20"/>
    <p:sldId id="325" r:id="rId21"/>
    <p:sldId id="260" r:id="rId22"/>
    <p:sldId id="303" r:id="rId23"/>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113F"/>
    <a:srgbClr val="85238D"/>
    <a:srgbClr val="9933FF"/>
    <a:srgbClr val="B882D0"/>
    <a:srgbClr val="2F163A"/>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D446DE-4003-4868-88E2-5236AE3443DB}" v="9" dt="2024-03-01T13:02:44.7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3633"/>
          </a:xfrm>
          <a:prstGeom prst="rect">
            <a:avLst/>
          </a:prstGeom>
        </p:spPr>
        <p:txBody>
          <a:bodyPr vert="horz" lIns="91440" tIns="45720" rIns="91440" bIns="45720" rtlCol="0"/>
          <a:lstStyle>
            <a:lvl1pPr algn="r">
              <a:defRPr sz="1200"/>
            </a:lvl1pPr>
          </a:lstStyle>
          <a:p>
            <a:fld id="{AB0A5BF9-808B-47A6-920E-8A5A417694B7}" type="datetimeFigureOut">
              <a:rPr lang="en-GB" smtClean="0"/>
              <a:t>04/03/2024</a:t>
            </a:fld>
            <a:endParaRPr lang="en-GB"/>
          </a:p>
        </p:txBody>
      </p:sp>
      <p:sp>
        <p:nvSpPr>
          <p:cNvPr id="4" name="Footer Placeholder 3"/>
          <p:cNvSpPr>
            <a:spLocks noGrp="1"/>
          </p:cNvSpPr>
          <p:nvPr>
            <p:ph type="ftr" sz="quarter" idx="2"/>
          </p:nvPr>
        </p:nvSpPr>
        <p:spPr>
          <a:xfrm>
            <a:off x="0" y="9377316"/>
            <a:ext cx="2889938" cy="49363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377316"/>
            <a:ext cx="2889938" cy="493633"/>
          </a:xfrm>
          <a:prstGeom prst="rect">
            <a:avLst/>
          </a:prstGeom>
        </p:spPr>
        <p:txBody>
          <a:bodyPr vert="horz" lIns="91440" tIns="45720" rIns="91440" bIns="45720" rtlCol="0" anchor="b"/>
          <a:lstStyle>
            <a:lvl1pPr algn="r">
              <a:defRPr sz="1200"/>
            </a:lvl1pPr>
          </a:lstStyle>
          <a:p>
            <a:fld id="{5D3060CC-A51C-424F-A90B-6A8C7D30D8F2}" type="slidenum">
              <a:rPr lang="en-GB" smtClean="0"/>
              <a:t>‹#›</a:t>
            </a:fld>
            <a:endParaRPr lang="en-GB"/>
          </a:p>
        </p:txBody>
      </p:sp>
    </p:spTree>
    <p:extLst>
      <p:ext uri="{BB962C8B-B14F-4D97-AF65-F5344CB8AC3E}">
        <p14:creationId xmlns:p14="http://schemas.microsoft.com/office/powerpoint/2010/main" val="3506708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44F8129B-A5BB-47F4-BEFE-2AF5DE793096}" type="datetimeFigureOut">
              <a:rPr lang="en-GB" smtClean="0"/>
              <a:t>04/03/2024</a:t>
            </a:fld>
            <a:endParaRPr lang="en-GB"/>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42A11312-E7F4-4842-AD8B-B4EE037743FD}" type="slidenum">
              <a:rPr lang="en-GB" smtClean="0"/>
              <a:t>‹#›</a:t>
            </a:fld>
            <a:endParaRPr lang="en-GB"/>
          </a:p>
        </p:txBody>
      </p:sp>
    </p:spTree>
    <p:extLst>
      <p:ext uri="{BB962C8B-B14F-4D97-AF65-F5344CB8AC3E}">
        <p14:creationId xmlns:p14="http://schemas.microsoft.com/office/powerpoint/2010/main" val="1423633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Approximately 10% of young people under the age of 18 have some sort of caring responsibility… that’s 2 to 3 young carers in every class in every school in the UK.</a:t>
            </a:r>
            <a:endParaRPr lang="en-GB" dirty="0"/>
          </a:p>
        </p:txBody>
      </p:sp>
      <p:sp>
        <p:nvSpPr>
          <p:cNvPr id="4" name="Slide Number Placeholder 3"/>
          <p:cNvSpPr>
            <a:spLocks noGrp="1"/>
          </p:cNvSpPr>
          <p:nvPr>
            <p:ph type="sldNum" sz="quarter" idx="10"/>
          </p:nvPr>
        </p:nvSpPr>
        <p:spPr/>
        <p:txBody>
          <a:bodyPr/>
          <a:lstStyle/>
          <a:p>
            <a:fld id="{42A11312-E7F4-4842-AD8B-B4EE037743FD}" type="slidenum">
              <a:rPr lang="en-GB" smtClean="0"/>
              <a:t>3</a:t>
            </a:fld>
            <a:endParaRPr lang="en-GB"/>
          </a:p>
        </p:txBody>
      </p:sp>
    </p:spTree>
    <p:extLst>
      <p:ext uri="{BB962C8B-B14F-4D97-AF65-F5344CB8AC3E}">
        <p14:creationId xmlns:p14="http://schemas.microsoft.com/office/powerpoint/2010/main" val="1926754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 emphasis is on fun and meeting new people. Support is available from other young carers and experienced workers if the young person would like it.</a:t>
            </a:r>
          </a:p>
          <a:p>
            <a:r>
              <a:rPr lang="en-GB" baseline="0" dirty="0"/>
              <a:t>Newsletters, regular groups, holiday activities, some additional support.</a:t>
            </a:r>
          </a:p>
          <a:p>
            <a:endParaRPr lang="en-GB" baseline="0" dirty="0"/>
          </a:p>
        </p:txBody>
      </p:sp>
      <p:sp>
        <p:nvSpPr>
          <p:cNvPr id="4" name="Slide Number Placeholder 3"/>
          <p:cNvSpPr>
            <a:spLocks noGrp="1"/>
          </p:cNvSpPr>
          <p:nvPr>
            <p:ph type="sldNum" sz="quarter" idx="10"/>
          </p:nvPr>
        </p:nvSpPr>
        <p:spPr/>
        <p:txBody>
          <a:bodyPr/>
          <a:lstStyle/>
          <a:p>
            <a:fld id="{42A11312-E7F4-4842-AD8B-B4EE037743FD}" type="slidenum">
              <a:rPr lang="en-GB" smtClean="0"/>
              <a:t>13</a:t>
            </a:fld>
            <a:endParaRPr lang="en-GB"/>
          </a:p>
        </p:txBody>
      </p:sp>
    </p:spTree>
    <p:extLst>
      <p:ext uri="{BB962C8B-B14F-4D97-AF65-F5344CB8AC3E}">
        <p14:creationId xmlns:p14="http://schemas.microsoft.com/office/powerpoint/2010/main" val="262856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This</a:t>
            </a:r>
            <a:r>
              <a:rPr lang="en-GB" i="0" baseline="0" dirty="0"/>
              <a:t> is sent to the families of all young carers registered with our service. </a:t>
            </a:r>
            <a:endParaRPr lang="en-GB" i="0" dirty="0"/>
          </a:p>
        </p:txBody>
      </p:sp>
      <p:sp>
        <p:nvSpPr>
          <p:cNvPr id="4" name="Slide Number Placeholder 3"/>
          <p:cNvSpPr>
            <a:spLocks noGrp="1"/>
          </p:cNvSpPr>
          <p:nvPr>
            <p:ph type="sldNum" sz="quarter" idx="10"/>
          </p:nvPr>
        </p:nvSpPr>
        <p:spPr/>
        <p:txBody>
          <a:bodyPr/>
          <a:lstStyle/>
          <a:p>
            <a:fld id="{42A11312-E7F4-4842-AD8B-B4EE037743FD}" type="slidenum">
              <a:rPr lang="en-GB" smtClean="0"/>
              <a:t>14</a:t>
            </a:fld>
            <a:endParaRPr lang="en-GB"/>
          </a:p>
        </p:txBody>
      </p:sp>
    </p:spTree>
    <p:extLst>
      <p:ext uri="{BB962C8B-B14F-4D97-AF65-F5344CB8AC3E}">
        <p14:creationId xmlns:p14="http://schemas.microsoft.com/office/powerpoint/2010/main" val="4145870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young</a:t>
            </a:r>
            <a:r>
              <a:rPr lang="en-GB" baseline="0" dirty="0"/>
              <a:t> people like to be involved in lots of activities, others prefer to just come in the holidays. </a:t>
            </a:r>
            <a:endParaRPr lang="en-GB" dirty="0"/>
          </a:p>
        </p:txBody>
      </p:sp>
      <p:sp>
        <p:nvSpPr>
          <p:cNvPr id="4" name="Slide Number Placeholder 3"/>
          <p:cNvSpPr>
            <a:spLocks noGrp="1"/>
          </p:cNvSpPr>
          <p:nvPr>
            <p:ph type="sldNum" sz="quarter" idx="10"/>
          </p:nvPr>
        </p:nvSpPr>
        <p:spPr/>
        <p:txBody>
          <a:bodyPr/>
          <a:lstStyle/>
          <a:p>
            <a:fld id="{42A11312-E7F4-4842-AD8B-B4EE037743FD}" type="slidenum">
              <a:rPr lang="en-GB" smtClean="0"/>
              <a:t>15</a:t>
            </a:fld>
            <a:endParaRPr lang="en-GB"/>
          </a:p>
        </p:txBody>
      </p:sp>
    </p:spTree>
    <p:extLst>
      <p:ext uri="{BB962C8B-B14F-4D97-AF65-F5344CB8AC3E}">
        <p14:creationId xmlns:p14="http://schemas.microsoft.com/office/powerpoint/2010/main" val="4197305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Groups aren’t for everyone – but</a:t>
            </a:r>
            <a:r>
              <a:rPr lang="en-GB" baseline="0" dirty="0"/>
              <a:t> if the young person would like to take part, they can. This is discussed during our initial phone call to the family after they’ve been referred.</a:t>
            </a:r>
          </a:p>
          <a:p>
            <a:r>
              <a:rPr lang="en-GB" dirty="0"/>
              <a:t>When</a:t>
            </a:r>
            <a:r>
              <a:rPr lang="en-GB" baseline="0" dirty="0"/>
              <a:t> they re-open, the groups will be different to how they have been in the past and will initially only be available to some young carers at allocated times.</a:t>
            </a:r>
          </a:p>
          <a:p>
            <a:r>
              <a:rPr lang="en-GB" baseline="0" dirty="0"/>
              <a:t>Once restrictions are lifted we will be able to offer more sessions to more people.</a:t>
            </a:r>
          </a:p>
        </p:txBody>
      </p:sp>
      <p:sp>
        <p:nvSpPr>
          <p:cNvPr id="4" name="Slide Number Placeholder 3"/>
          <p:cNvSpPr>
            <a:spLocks noGrp="1"/>
          </p:cNvSpPr>
          <p:nvPr>
            <p:ph type="sldNum" sz="quarter" idx="10"/>
          </p:nvPr>
        </p:nvSpPr>
        <p:spPr/>
        <p:txBody>
          <a:bodyPr/>
          <a:lstStyle/>
          <a:p>
            <a:fld id="{42A11312-E7F4-4842-AD8B-B4EE037743FD}" type="slidenum">
              <a:rPr lang="en-GB" smtClean="0"/>
              <a:t>16</a:t>
            </a:fld>
            <a:endParaRPr lang="en-GB"/>
          </a:p>
        </p:txBody>
      </p:sp>
    </p:spTree>
    <p:extLst>
      <p:ext uri="{BB962C8B-B14F-4D97-AF65-F5344CB8AC3E}">
        <p14:creationId xmlns:p14="http://schemas.microsoft.com/office/powerpoint/2010/main" val="666391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electronic referral form can be found on the Portsmouth City Council Website – search young carers.</a:t>
            </a:r>
          </a:p>
        </p:txBody>
      </p:sp>
      <p:sp>
        <p:nvSpPr>
          <p:cNvPr id="4" name="Slide Number Placeholder 3"/>
          <p:cNvSpPr>
            <a:spLocks noGrp="1"/>
          </p:cNvSpPr>
          <p:nvPr>
            <p:ph type="sldNum" sz="quarter" idx="5"/>
          </p:nvPr>
        </p:nvSpPr>
        <p:spPr/>
        <p:txBody>
          <a:bodyPr/>
          <a:lstStyle/>
          <a:p>
            <a:fld id="{42A11312-E7F4-4842-AD8B-B4EE037743FD}" type="slidenum">
              <a:rPr lang="en-GB" smtClean="0"/>
              <a:t>17</a:t>
            </a:fld>
            <a:endParaRPr lang="en-GB"/>
          </a:p>
        </p:txBody>
      </p:sp>
    </p:spTree>
    <p:extLst>
      <p:ext uri="{BB962C8B-B14F-4D97-AF65-F5344CB8AC3E}">
        <p14:creationId xmlns:p14="http://schemas.microsoft.com/office/powerpoint/2010/main" val="1731577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Reflection time.</a:t>
            </a:r>
          </a:p>
        </p:txBody>
      </p:sp>
      <p:sp>
        <p:nvSpPr>
          <p:cNvPr id="4" name="Slide Number Placeholder 3"/>
          <p:cNvSpPr>
            <a:spLocks noGrp="1"/>
          </p:cNvSpPr>
          <p:nvPr>
            <p:ph type="sldNum" sz="quarter" idx="10"/>
          </p:nvPr>
        </p:nvSpPr>
        <p:spPr/>
        <p:txBody>
          <a:bodyPr/>
          <a:lstStyle/>
          <a:p>
            <a:fld id="{42A11312-E7F4-4842-AD8B-B4EE037743FD}" type="slidenum">
              <a:rPr lang="en-GB" smtClean="0"/>
              <a:t>18</a:t>
            </a:fld>
            <a:endParaRPr lang="en-GB"/>
          </a:p>
        </p:txBody>
      </p:sp>
    </p:spTree>
    <p:extLst>
      <p:ext uri="{BB962C8B-B14F-4D97-AF65-F5344CB8AC3E}">
        <p14:creationId xmlns:p14="http://schemas.microsoft.com/office/powerpoint/2010/main" val="1928771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Practical support </a:t>
            </a:r>
            <a:r>
              <a:rPr lang="en-GB" b="1" baseline="0" dirty="0"/>
              <a:t>might include: </a:t>
            </a:r>
            <a:r>
              <a:rPr lang="en-GB" baseline="0" dirty="0"/>
              <a:t>cleaning, washing, cooking, shopping, paying bills, collecting prescriptions…</a:t>
            </a:r>
          </a:p>
          <a:p>
            <a:r>
              <a:rPr lang="en-GB" b="1" baseline="0" dirty="0"/>
              <a:t>Physical care </a:t>
            </a:r>
            <a:r>
              <a:rPr lang="en-GB" baseline="0" dirty="0"/>
              <a:t>– Help with dressing, ensuring the cared for eats well, exercises… </a:t>
            </a:r>
          </a:p>
          <a:p>
            <a:r>
              <a:rPr lang="en-GB" b="1" baseline="0" dirty="0"/>
              <a:t>Emotional support</a:t>
            </a:r>
            <a:r>
              <a:rPr lang="en-GB" baseline="0" dirty="0"/>
              <a:t> – Reassurance, motivation, comfort… Perhaps they are only other person living at home?</a:t>
            </a:r>
          </a:p>
          <a:p>
            <a:r>
              <a:rPr lang="en-GB" b="1" baseline="0" dirty="0"/>
              <a:t>Personal care </a:t>
            </a:r>
            <a:r>
              <a:rPr lang="en-GB" baseline="0" dirty="0"/>
              <a:t>– washing, applying medical creams and dressings, support with dressing…</a:t>
            </a:r>
          </a:p>
          <a:p>
            <a:r>
              <a:rPr lang="en-GB" b="1" baseline="0" dirty="0"/>
              <a:t>Communication</a:t>
            </a:r>
            <a:r>
              <a:rPr lang="en-GB" baseline="0" dirty="0"/>
              <a:t> – signing, translating – sometimes this can be at important health appointments, where young people hear details of the persons condition first hand and are responsible for communicating key information correctly to health professionals…</a:t>
            </a:r>
          </a:p>
          <a:p>
            <a:r>
              <a:rPr lang="en-GB" b="1" baseline="0" dirty="0"/>
              <a:t>Siblings</a:t>
            </a:r>
            <a:r>
              <a:rPr lang="en-GB" baseline="0" dirty="0"/>
              <a:t> – organising morning routine, taking/collecting from school, support with home-work, support with behaviour management, responsibility for lots of the practical tasks for everyone…</a:t>
            </a:r>
            <a:endParaRPr lang="en-GB" dirty="0"/>
          </a:p>
        </p:txBody>
      </p:sp>
      <p:sp>
        <p:nvSpPr>
          <p:cNvPr id="4" name="Slide Number Placeholder 3"/>
          <p:cNvSpPr>
            <a:spLocks noGrp="1"/>
          </p:cNvSpPr>
          <p:nvPr>
            <p:ph type="sldNum" sz="quarter" idx="10"/>
          </p:nvPr>
        </p:nvSpPr>
        <p:spPr/>
        <p:txBody>
          <a:bodyPr/>
          <a:lstStyle/>
          <a:p>
            <a:fld id="{42A11312-E7F4-4842-AD8B-B4EE037743FD}" type="slidenum">
              <a:rPr lang="en-GB" smtClean="0"/>
              <a:t>4</a:t>
            </a:fld>
            <a:endParaRPr lang="en-GB"/>
          </a:p>
        </p:txBody>
      </p:sp>
    </p:spTree>
    <p:extLst>
      <p:ext uri="{BB962C8B-B14F-4D97-AF65-F5344CB8AC3E}">
        <p14:creationId xmlns:p14="http://schemas.microsoft.com/office/powerpoint/2010/main" val="3534840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young carer m</a:t>
            </a:r>
            <a:r>
              <a:rPr lang="en-GB" dirty="0"/>
              <a:t>ay</a:t>
            </a:r>
            <a:r>
              <a:rPr lang="en-GB" baseline="0" dirty="0"/>
              <a:t> be the only other person at home – they may have lots of practical responsibilities and provide the only regular emotional support for the cared for.</a:t>
            </a:r>
          </a:p>
          <a:p>
            <a:r>
              <a:rPr lang="en-GB" baseline="0" dirty="0"/>
              <a:t>They might have minimal practical caring responsibilities – but the emotional impact could be significant, for example, young people with a sibling who has a significant disability. The young carer may have to go to stay with other family members whilst their sibling is in hospital… for significant amounts of time.</a:t>
            </a:r>
          </a:p>
          <a:p>
            <a:r>
              <a:rPr lang="en-GB" baseline="0" dirty="0"/>
              <a:t>All young carers will worry and feel anxious about the cared </a:t>
            </a:r>
            <a:r>
              <a:rPr lang="en-GB" baseline="0" dirty="0" err="1"/>
              <a:t>for’s</a:t>
            </a:r>
            <a:r>
              <a:rPr lang="en-GB" baseline="0" dirty="0"/>
              <a:t> condition sometimes – and for some, the worry is constant. </a:t>
            </a:r>
            <a:endParaRPr lang="en-GB" dirty="0"/>
          </a:p>
        </p:txBody>
      </p:sp>
      <p:sp>
        <p:nvSpPr>
          <p:cNvPr id="4" name="Slide Number Placeholder 3"/>
          <p:cNvSpPr>
            <a:spLocks noGrp="1"/>
          </p:cNvSpPr>
          <p:nvPr>
            <p:ph type="sldNum" sz="quarter" idx="10"/>
          </p:nvPr>
        </p:nvSpPr>
        <p:spPr/>
        <p:txBody>
          <a:bodyPr/>
          <a:lstStyle/>
          <a:p>
            <a:fld id="{42A11312-E7F4-4842-AD8B-B4EE037743FD}" type="slidenum">
              <a:rPr lang="en-GB" smtClean="0"/>
              <a:t>5</a:t>
            </a:fld>
            <a:endParaRPr lang="en-GB"/>
          </a:p>
        </p:txBody>
      </p:sp>
    </p:spTree>
    <p:extLst>
      <p:ext uri="{BB962C8B-B14F-4D97-AF65-F5344CB8AC3E}">
        <p14:creationId xmlns:p14="http://schemas.microsoft.com/office/powerpoint/2010/main" val="183481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Young</a:t>
            </a:r>
            <a:r>
              <a:rPr lang="en-GB" baseline="0" dirty="0"/>
              <a:t> carers often talk about: </a:t>
            </a:r>
          </a:p>
          <a:p>
            <a:pPr marL="171450" indent="-171450">
              <a:buFontTx/>
              <a:buChar char="-"/>
            </a:pPr>
            <a:r>
              <a:rPr lang="en-GB" baseline="0" dirty="0"/>
              <a:t>Close relationships with the cared for and other family members</a:t>
            </a:r>
          </a:p>
          <a:p>
            <a:pPr marL="171450" indent="-171450">
              <a:buFontTx/>
              <a:buChar char="-"/>
            </a:pPr>
            <a:r>
              <a:rPr lang="en-GB" baseline="0" dirty="0"/>
              <a:t>Pride in what the cared for has achieved. The cared for is usually very proud of their child/grandchild/sibling too</a:t>
            </a:r>
          </a:p>
          <a:p>
            <a:pPr marL="171450" indent="-171450">
              <a:buFontTx/>
              <a:buChar char="-"/>
            </a:pPr>
            <a:r>
              <a:rPr lang="en-GB" baseline="0" dirty="0"/>
              <a:t>Learning important life skills – these could include being responsible, money management and practical skills</a:t>
            </a:r>
            <a:endParaRPr lang="en-GB" dirty="0"/>
          </a:p>
        </p:txBody>
      </p:sp>
      <p:sp>
        <p:nvSpPr>
          <p:cNvPr id="4" name="Slide Number Placeholder 3"/>
          <p:cNvSpPr>
            <a:spLocks noGrp="1"/>
          </p:cNvSpPr>
          <p:nvPr>
            <p:ph type="sldNum" sz="quarter" idx="10"/>
          </p:nvPr>
        </p:nvSpPr>
        <p:spPr/>
        <p:txBody>
          <a:bodyPr/>
          <a:lstStyle/>
          <a:p>
            <a:fld id="{42A11312-E7F4-4842-AD8B-B4EE037743FD}" type="slidenum">
              <a:rPr lang="en-GB" smtClean="0"/>
              <a:t>6</a:t>
            </a:fld>
            <a:endParaRPr lang="en-GB"/>
          </a:p>
        </p:txBody>
      </p:sp>
    </p:spTree>
    <p:extLst>
      <p:ext uri="{BB962C8B-B14F-4D97-AF65-F5344CB8AC3E}">
        <p14:creationId xmlns:p14="http://schemas.microsoft.com/office/powerpoint/2010/main" val="155352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Physically tired </a:t>
            </a:r>
            <a:r>
              <a:rPr lang="en-GB" dirty="0"/>
              <a:t>– up during the night/ up early or late/ lack</a:t>
            </a:r>
            <a:r>
              <a:rPr lang="en-GB" baseline="0" dirty="0"/>
              <a:t> of sleep through worry/ </a:t>
            </a:r>
            <a:r>
              <a:rPr lang="en-GB" dirty="0"/>
              <a:t>lifting</a:t>
            </a:r>
            <a:r>
              <a:rPr lang="en-GB" baseline="0" dirty="0"/>
              <a:t> and other manual tasks</a:t>
            </a:r>
          </a:p>
          <a:p>
            <a:r>
              <a:rPr lang="en-GB" b="1" baseline="0" dirty="0"/>
              <a:t>Stressed, Worried, Anxious</a:t>
            </a:r>
            <a:r>
              <a:rPr lang="en-GB" baseline="0" dirty="0"/>
              <a:t>, about the cared for and what might happen in the future; when they are not there with them; because schoolwork hasn’t been done; because they’ll be late as they have to drop off their siblings first; money worries…</a:t>
            </a:r>
          </a:p>
          <a:p>
            <a:r>
              <a:rPr lang="en-GB" b="1" baseline="0" dirty="0"/>
              <a:t>Embarrassed</a:t>
            </a:r>
            <a:r>
              <a:rPr lang="en-GB" baseline="0" dirty="0"/>
              <a:t> – About the cared </a:t>
            </a:r>
            <a:r>
              <a:rPr lang="en-GB" baseline="0" dirty="0" err="1"/>
              <a:t>for’s</a:t>
            </a:r>
            <a:r>
              <a:rPr lang="en-GB" baseline="0" dirty="0"/>
              <a:t> condition (</a:t>
            </a:r>
            <a:r>
              <a:rPr lang="en-GB" baseline="0" dirty="0" err="1"/>
              <a:t>eg</a:t>
            </a:r>
            <a:r>
              <a:rPr lang="en-GB" baseline="0" dirty="0"/>
              <a:t> if their parent’s behaviour can be unpredictable; if arriving late at school; if haven’t had time to spend on their appearance…</a:t>
            </a:r>
          </a:p>
          <a:p>
            <a:r>
              <a:rPr lang="en-GB" b="1" baseline="0" dirty="0"/>
              <a:t>Frightened</a:t>
            </a:r>
            <a:r>
              <a:rPr lang="en-GB" baseline="0" dirty="0"/>
              <a:t> – What if something happens to their mum/dad, what happens to me/us? I don’t really understand what’s wrong with my mum/dad/</a:t>
            </a:r>
            <a:r>
              <a:rPr lang="en-GB" baseline="0" dirty="0" err="1"/>
              <a:t>grandpartent</a:t>
            </a:r>
            <a:r>
              <a:rPr lang="en-GB" baseline="0" dirty="0"/>
              <a:t>/sibling/ What will happen if I say we need help – will I get taken away? </a:t>
            </a:r>
          </a:p>
          <a:p>
            <a:r>
              <a:rPr lang="en-GB" b="1" baseline="0" dirty="0"/>
              <a:t>Bullying</a:t>
            </a:r>
            <a:r>
              <a:rPr lang="en-GB" baseline="0" dirty="0"/>
              <a:t> - A study found that 25% of the secondary school aged young carers who took part had experienced some form of bullying because of their caring role. Maybe it was because the cared for looked or behaved in a different way to the ‘norm’? Maybe they didn’t feel confident to initiate friendships with other young people because they didn’t want to share personal details about their family or they were unable to meet up with other young carers because of their responsibilities?</a:t>
            </a:r>
            <a:endParaRPr lang="en-GB" i="0" baseline="0" dirty="0"/>
          </a:p>
          <a:p>
            <a:r>
              <a:rPr lang="en-GB" b="1" i="0" baseline="0" dirty="0"/>
              <a:t>Angry</a:t>
            </a:r>
            <a:r>
              <a:rPr lang="en-GB" i="0" baseline="0" dirty="0"/>
              <a:t> – Because of limited time they have to do their own things…</a:t>
            </a:r>
          </a:p>
          <a:p>
            <a:r>
              <a:rPr lang="en-GB" b="1" i="0" baseline="0" dirty="0"/>
              <a:t>Guilty</a:t>
            </a:r>
            <a:r>
              <a:rPr lang="en-GB" i="0" baseline="0" dirty="0"/>
              <a:t> – I shouldn’t feel angry… what if something happens? I’m letting my family down…</a:t>
            </a:r>
          </a:p>
          <a:p>
            <a:r>
              <a:rPr lang="en-GB" i="0" baseline="0" dirty="0"/>
              <a:t>Isolated – I can’t join Cadets/ make new friends/ meet up with my friends/ go on the school residential trip...</a:t>
            </a:r>
          </a:p>
          <a:p>
            <a:endParaRPr lang="en-GB" baseline="0" dirty="0"/>
          </a:p>
        </p:txBody>
      </p:sp>
      <p:sp>
        <p:nvSpPr>
          <p:cNvPr id="4" name="Slide Number Placeholder 3"/>
          <p:cNvSpPr>
            <a:spLocks noGrp="1"/>
          </p:cNvSpPr>
          <p:nvPr>
            <p:ph type="sldNum" sz="quarter" idx="10"/>
          </p:nvPr>
        </p:nvSpPr>
        <p:spPr/>
        <p:txBody>
          <a:bodyPr/>
          <a:lstStyle/>
          <a:p>
            <a:fld id="{42A11312-E7F4-4842-AD8B-B4EE037743FD}" type="slidenum">
              <a:rPr lang="en-GB" smtClean="0"/>
              <a:t>7</a:t>
            </a:fld>
            <a:endParaRPr lang="en-GB"/>
          </a:p>
        </p:txBody>
      </p:sp>
    </p:spTree>
    <p:extLst>
      <p:ext uri="{BB962C8B-B14F-4D97-AF65-F5344CB8AC3E}">
        <p14:creationId xmlns:p14="http://schemas.microsoft.com/office/powerpoint/2010/main" val="410610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At</a:t>
            </a:r>
            <a:r>
              <a:rPr lang="en-GB" b="1" baseline="0" dirty="0"/>
              <a:t> home </a:t>
            </a:r>
            <a:r>
              <a:rPr lang="en-GB" baseline="0" dirty="0"/>
              <a:t>– they might not feel they can say how they’re really feeling because it will upset the family and cared for/ the whole family can be under huge pressure, which in turn can lead to lots of arguments…</a:t>
            </a:r>
          </a:p>
          <a:p>
            <a:r>
              <a:rPr lang="en-GB" b="1" baseline="0" dirty="0"/>
              <a:t>Friendships</a:t>
            </a:r>
            <a:r>
              <a:rPr lang="en-GB" baseline="0" dirty="0"/>
              <a:t> – they might not want their friends to know/ they want to be like everyone else… they don’t have time to develop friendships… they find it difficult to relate to other people/ they don’t or can’t invite friends home…</a:t>
            </a:r>
          </a:p>
          <a:p>
            <a:r>
              <a:rPr lang="en-GB" b="1" baseline="0" dirty="0"/>
              <a:t>Clubs and groups </a:t>
            </a:r>
            <a:r>
              <a:rPr lang="en-GB" baseline="0" dirty="0"/>
              <a:t>– unable to go because they are looking after the cared for/siblings, the family can’t afford the fees/cost of equipment, they don’t have transport/ family members are unable to drop-off and collect</a:t>
            </a:r>
          </a:p>
          <a:p>
            <a:r>
              <a:rPr lang="en-GB" i="1" baseline="0" dirty="0"/>
              <a:t>Alternatively you could ask the young people how they think a young carers responsibilities might impact on all of the above.</a:t>
            </a:r>
          </a:p>
          <a:p>
            <a:r>
              <a:rPr lang="en-GB" dirty="0"/>
              <a:t>School… (See next</a:t>
            </a:r>
            <a:r>
              <a:rPr lang="en-GB" baseline="0" dirty="0"/>
              <a:t> slide</a:t>
            </a:r>
            <a:r>
              <a:rPr lang="en-GB" dirty="0"/>
              <a:t>)</a:t>
            </a:r>
          </a:p>
        </p:txBody>
      </p:sp>
      <p:sp>
        <p:nvSpPr>
          <p:cNvPr id="4" name="Slide Number Placeholder 3"/>
          <p:cNvSpPr>
            <a:spLocks noGrp="1"/>
          </p:cNvSpPr>
          <p:nvPr>
            <p:ph type="sldNum" sz="quarter" idx="10"/>
          </p:nvPr>
        </p:nvSpPr>
        <p:spPr/>
        <p:txBody>
          <a:bodyPr/>
          <a:lstStyle/>
          <a:p>
            <a:fld id="{42A11312-E7F4-4842-AD8B-B4EE037743FD}" type="slidenum">
              <a:rPr lang="en-GB" smtClean="0"/>
              <a:t>8</a:t>
            </a:fld>
            <a:endParaRPr lang="en-GB"/>
          </a:p>
        </p:txBody>
      </p:sp>
    </p:spTree>
    <p:extLst>
      <p:ext uri="{BB962C8B-B14F-4D97-AF65-F5344CB8AC3E}">
        <p14:creationId xmlns:p14="http://schemas.microsoft.com/office/powerpoint/2010/main" val="744049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Getting</a:t>
            </a:r>
            <a:r>
              <a:rPr lang="en-GB" b="1" baseline="0" dirty="0"/>
              <a:t> to school on time/ missing school </a:t>
            </a:r>
            <a:r>
              <a:rPr lang="en-GB" baseline="0" dirty="0"/>
              <a:t>- Dropping off siblings, supporting parent to get up, giving medication at specific times, supporting a parents mental health, accompanying them to health appointments, exhaustion, own health needs…</a:t>
            </a:r>
          </a:p>
          <a:p>
            <a:r>
              <a:rPr lang="en-GB" b="1" baseline="0" dirty="0"/>
              <a:t>Feeling tired: </a:t>
            </a:r>
            <a:r>
              <a:rPr lang="en-GB" baseline="0" dirty="0"/>
              <a:t>Up late/early helping parent, not sleeping as worried about the cared for/feeling over-whelmed/feeling angry about situation…</a:t>
            </a:r>
          </a:p>
          <a:p>
            <a:r>
              <a:rPr lang="en-GB" b="1" baseline="0" dirty="0"/>
              <a:t>Not completing homework on time</a:t>
            </a:r>
            <a:r>
              <a:rPr lang="en-GB" baseline="0" dirty="0"/>
              <a:t>: caring responsibilities leaving limited or no time to do it, lack of space or low distraction area, emotions, inadequate equipment…</a:t>
            </a:r>
          </a:p>
          <a:p>
            <a:r>
              <a:rPr lang="en-GB" b="1" baseline="0" dirty="0"/>
              <a:t>Being distracted</a:t>
            </a:r>
            <a:r>
              <a:rPr lang="en-GB" baseline="0" dirty="0"/>
              <a:t>: worry about person at home/ school work/ friendships… anxiety, tiredness…</a:t>
            </a:r>
          </a:p>
          <a:p>
            <a:r>
              <a:rPr lang="en-GB" b="1" baseline="0" dirty="0"/>
              <a:t>Parents/carers getting to meetings and events</a:t>
            </a:r>
            <a:r>
              <a:rPr lang="en-GB" baseline="0" dirty="0"/>
              <a:t>: transport and/or mobility issues, very unwell, no-one to look after siblings</a:t>
            </a:r>
          </a:p>
          <a:p>
            <a:r>
              <a:rPr lang="en-GB" b="1" baseline="0" dirty="0"/>
              <a:t>Taking part in after school activities </a:t>
            </a:r>
            <a:r>
              <a:rPr lang="en-GB" baseline="0" dirty="0"/>
              <a:t>– need to get home to care for family, cost of activities a barrier, lack of transport/parents unable to collect.</a:t>
            </a:r>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42A11312-E7F4-4842-AD8B-B4EE037743FD}" type="slidenum">
              <a:rPr lang="en-GB" smtClean="0"/>
              <a:t>9</a:t>
            </a:fld>
            <a:endParaRPr lang="en-GB"/>
          </a:p>
        </p:txBody>
      </p:sp>
    </p:spTree>
    <p:extLst>
      <p:ext uri="{BB962C8B-B14F-4D97-AF65-F5344CB8AC3E}">
        <p14:creationId xmlns:p14="http://schemas.microsoft.com/office/powerpoint/2010/main" val="3986368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42A11312-E7F4-4842-AD8B-B4EE037743FD}" type="slidenum">
              <a:rPr lang="en-GB" smtClean="0"/>
              <a:t>10</a:t>
            </a:fld>
            <a:endParaRPr lang="en-GB"/>
          </a:p>
        </p:txBody>
      </p:sp>
    </p:spTree>
    <p:extLst>
      <p:ext uri="{BB962C8B-B14F-4D97-AF65-F5344CB8AC3E}">
        <p14:creationId xmlns:p14="http://schemas.microsoft.com/office/powerpoint/2010/main" val="3294836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Having a lead ensures that young carers is always on the school agenda, and means that young carers,</a:t>
            </a:r>
            <a:r>
              <a:rPr lang="en-GB" i="1" baseline="0" dirty="0"/>
              <a:t> staff and friends know where to go to ask for support and share concerns.</a:t>
            </a:r>
            <a:endParaRPr lang="en-GB" i="1" dirty="0"/>
          </a:p>
        </p:txBody>
      </p:sp>
      <p:sp>
        <p:nvSpPr>
          <p:cNvPr id="4" name="Slide Number Placeholder 3"/>
          <p:cNvSpPr>
            <a:spLocks noGrp="1"/>
          </p:cNvSpPr>
          <p:nvPr>
            <p:ph type="sldNum" sz="quarter" idx="10"/>
          </p:nvPr>
        </p:nvSpPr>
        <p:spPr/>
        <p:txBody>
          <a:bodyPr/>
          <a:lstStyle/>
          <a:p>
            <a:fld id="{42A11312-E7F4-4842-AD8B-B4EE037743FD}" type="slidenum">
              <a:rPr lang="en-GB" smtClean="0"/>
              <a:t>11</a:t>
            </a:fld>
            <a:endParaRPr lang="en-GB"/>
          </a:p>
        </p:txBody>
      </p:sp>
    </p:spTree>
    <p:extLst>
      <p:ext uri="{BB962C8B-B14F-4D97-AF65-F5344CB8AC3E}">
        <p14:creationId xmlns:p14="http://schemas.microsoft.com/office/powerpoint/2010/main" val="179111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4F4508-E493-420B-9111-1F3C4A755128}" type="datetimeFigureOut">
              <a:rPr lang="en-GB" smtClean="0"/>
              <a:t>04/03/2024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60ACAA-AE5D-417D-942B-B0512BB9E149}"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4F4508-E493-420B-9111-1F3C4A755128}" type="datetimeFigureOut">
              <a:rPr lang="en-GB" smtClean="0"/>
              <a:t>04/03/2024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60ACAA-AE5D-417D-942B-B0512BB9E149}"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4F4508-E493-420B-9111-1F3C4A755128}" type="datetimeFigureOut">
              <a:rPr lang="en-GB" smtClean="0"/>
              <a:t>04/03/2024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60ACAA-AE5D-417D-942B-B0512BB9E149}"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4F4508-E493-420B-9111-1F3C4A755128}" type="datetimeFigureOut">
              <a:rPr lang="en-GB" smtClean="0"/>
              <a:t>04/03/2024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60ACAA-AE5D-417D-942B-B0512BB9E149}"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4F4508-E493-420B-9111-1F3C4A755128}" type="datetimeFigureOut">
              <a:rPr lang="en-GB" smtClean="0"/>
              <a:t>04/03/2024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60ACAA-AE5D-417D-942B-B0512BB9E149}"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4F4508-E493-420B-9111-1F3C4A755128}" type="datetimeFigureOut">
              <a:rPr lang="en-GB" smtClean="0"/>
              <a:t>04/03/2024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60ACAA-AE5D-417D-942B-B0512BB9E149}"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4F4508-E493-420B-9111-1F3C4A755128}" type="datetimeFigureOut">
              <a:rPr lang="en-GB" smtClean="0"/>
              <a:t>04/03/2024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60ACAA-AE5D-417D-942B-B0512BB9E149}"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4F4508-E493-420B-9111-1F3C4A755128}" type="datetimeFigureOut">
              <a:rPr lang="en-GB" smtClean="0"/>
              <a:t>04/03/2024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60ACAA-AE5D-417D-942B-B0512BB9E149}"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F4508-E493-420B-9111-1F3C4A755128}" type="datetimeFigureOut">
              <a:rPr lang="en-GB" smtClean="0"/>
              <a:t>04/03/2024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60ACAA-AE5D-417D-942B-B0512BB9E149}"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4F4508-E493-420B-9111-1F3C4A755128}" type="datetimeFigureOut">
              <a:rPr lang="en-GB" smtClean="0"/>
              <a:t>04/03/2024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60ACAA-AE5D-417D-942B-B0512BB9E149}" type="slidenum">
              <a:rPr lang="en-GB" smtClean="0"/>
              <a:t>‹#›</a:t>
            </a:fld>
            <a:endParaRPr lang="en-GB"/>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A4F4508-E493-420B-9111-1F3C4A755128}" type="datetimeFigureOut">
              <a:rPr lang="en-GB" smtClean="0"/>
              <a:t>04/03/2024</a:t>
            </a:fld>
            <a:endParaRPr lang="en-GB"/>
          </a:p>
        </p:txBody>
      </p:sp>
      <p:sp>
        <p:nvSpPr>
          <p:cNvPr id="9" name="Slide Number Placeholder 8"/>
          <p:cNvSpPr>
            <a:spLocks noGrp="1"/>
          </p:cNvSpPr>
          <p:nvPr>
            <p:ph type="sldNum" sz="quarter" idx="11"/>
          </p:nvPr>
        </p:nvSpPr>
        <p:spPr/>
        <p:txBody>
          <a:bodyPr/>
          <a:lstStyle/>
          <a:p>
            <a:fld id="{D560ACAA-AE5D-417D-942B-B0512BB9E149}"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560ACAA-AE5D-417D-942B-B0512BB9E149}" type="slidenum">
              <a:rPr lang="en-GB" smtClean="0"/>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A4F4508-E493-420B-9111-1F3C4A755128}" type="datetimeFigureOut">
              <a:rPr lang="en-GB" smtClean="0"/>
              <a:t>04/03/2024</a:t>
            </a:fld>
            <a:endParaRPr lang="en-GB"/>
          </a:p>
        </p:txBody>
      </p:sp>
      <p:sp>
        <p:nvSpPr>
          <p:cNvPr id="10" name="TextBox 9">
            <a:extLst>
              <a:ext uri="{FF2B5EF4-FFF2-40B4-BE49-F238E27FC236}">
                <a16:creationId xmlns:a16="http://schemas.microsoft.com/office/drawing/2014/main" id="{6ABE9D1A-006A-A84C-706A-F8BDA40188E8}"/>
              </a:ext>
            </a:extLst>
          </p:cNvPr>
          <p:cNvSpPr txBox="1"/>
          <p:nvPr userDrawn="1">
            <p:extLst>
              <p:ext uri="{1162E1C5-73C7-4A58-AE30-91384D911F3F}">
                <p184:classification xmlns:p184="http://schemas.microsoft.com/office/powerpoint/2018/4/main" val="hdr"/>
              </p:ext>
            </p:extLst>
          </p:nvPr>
        </p:nvSpPr>
        <p:spPr>
          <a:xfrm>
            <a:off x="4272725" y="63500"/>
            <a:ext cx="633412" cy="182880"/>
          </a:xfrm>
          <a:prstGeom prst="rect">
            <a:avLst/>
          </a:prstGeom>
        </p:spPr>
        <p:txBody>
          <a:bodyPr horzOverflow="overflow" lIns="0" tIns="0" rIns="0" bIns="0">
            <a:spAutoFit/>
          </a:bodyPr>
          <a:lstStyle/>
          <a:p>
            <a:pPr algn="l"/>
            <a:r>
              <a:rPr lang="en-GB" sz="1200">
                <a:solidFill>
                  <a:srgbClr val="0000FF"/>
                </a:solidFill>
                <a:latin typeface="Calibri" panose="020F0502020204030204" pitchFamily="34" charset="0"/>
                <a:cs typeface="Calibri" panose="020F0502020204030204" pitchFamily="34" charset="0"/>
              </a:rPr>
              <a:t>- Official -</a:t>
            </a: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GB" sz="2400" i="1" dirty="0"/>
            </a:br>
            <a:endParaRPr lang="en-GB" sz="2400" i="1" dirty="0"/>
          </a:p>
        </p:txBody>
      </p:sp>
      <p:pic>
        <p:nvPicPr>
          <p:cNvPr id="8" name="Picture 7">
            <a:extLst>
              <a:ext uri="{FF2B5EF4-FFF2-40B4-BE49-F238E27FC236}">
                <a16:creationId xmlns:a16="http://schemas.microsoft.com/office/drawing/2014/main" id="{FA65E9BC-D4B4-1F7B-B3FC-D7A4F8C9395B}"/>
              </a:ext>
            </a:extLst>
          </p:cNvPr>
          <p:cNvPicPr>
            <a:picLocks noChangeAspect="1"/>
          </p:cNvPicPr>
          <p:nvPr/>
        </p:nvPicPr>
        <p:blipFill>
          <a:blip r:embed="rId2"/>
          <a:stretch>
            <a:fillRect/>
          </a:stretch>
        </p:blipFill>
        <p:spPr>
          <a:xfrm>
            <a:off x="-51372" y="-222771"/>
            <a:ext cx="9195372" cy="5307956"/>
          </a:xfrm>
          <a:prstGeom prst="rect">
            <a:avLst/>
          </a:prstGeom>
        </p:spPr>
      </p:pic>
      <p:pic>
        <p:nvPicPr>
          <p:cNvPr id="10" name="Picture 9">
            <a:extLst>
              <a:ext uri="{FF2B5EF4-FFF2-40B4-BE49-F238E27FC236}">
                <a16:creationId xmlns:a16="http://schemas.microsoft.com/office/drawing/2014/main" id="{23A6674D-FEC5-77B0-0DCE-72957320B208}"/>
              </a:ext>
            </a:extLst>
          </p:cNvPr>
          <p:cNvPicPr>
            <a:picLocks noChangeAspect="1"/>
          </p:cNvPicPr>
          <p:nvPr/>
        </p:nvPicPr>
        <p:blipFill>
          <a:blip r:embed="rId3"/>
          <a:stretch>
            <a:fillRect/>
          </a:stretch>
        </p:blipFill>
        <p:spPr>
          <a:xfrm>
            <a:off x="-51372" y="5085185"/>
            <a:ext cx="9195372" cy="1772815"/>
          </a:xfrm>
          <a:prstGeom prst="rect">
            <a:avLst/>
          </a:prstGeom>
        </p:spPr>
      </p:pic>
    </p:spTree>
    <p:extLst>
      <p:ext uri="{BB962C8B-B14F-4D97-AF65-F5344CB8AC3E}">
        <p14:creationId xmlns:p14="http://schemas.microsoft.com/office/powerpoint/2010/main" val="2897791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393192"/>
            <a:ext cx="7620000" cy="1143000"/>
          </a:xfrm>
        </p:spPr>
        <p:txBody>
          <a:bodyPr/>
          <a:lstStyle/>
          <a:p>
            <a:r>
              <a:rPr lang="en-GB" sz="3600" b="1" dirty="0">
                <a:solidFill>
                  <a:schemeClr val="tx1"/>
                </a:solidFill>
              </a:rPr>
              <a:t>If you think you might be a young carer, who can you talk to in school?</a:t>
            </a:r>
          </a:p>
        </p:txBody>
      </p:sp>
      <p:sp>
        <p:nvSpPr>
          <p:cNvPr id="4" name="Content Placeholder 3"/>
          <p:cNvSpPr>
            <a:spLocks noGrp="1"/>
          </p:cNvSpPr>
          <p:nvPr>
            <p:ph sz="half" idx="1"/>
          </p:nvPr>
        </p:nvSpPr>
        <p:spPr>
          <a:xfrm>
            <a:off x="457200" y="1536192"/>
            <a:ext cx="3394720" cy="4590288"/>
          </a:xfrm>
        </p:spPr>
        <p:txBody>
          <a:bodyPr>
            <a:normAutofit/>
          </a:bodyPr>
          <a:lstStyle/>
          <a:p>
            <a:pPr marL="114300" indent="0">
              <a:buNone/>
            </a:pPr>
            <a:r>
              <a:rPr lang="en-GB" dirty="0"/>
              <a:t>Your:</a:t>
            </a:r>
          </a:p>
          <a:p>
            <a:r>
              <a:rPr lang="en-GB" dirty="0"/>
              <a:t>Form tutor?</a:t>
            </a:r>
          </a:p>
          <a:p>
            <a:r>
              <a:rPr lang="en-GB" dirty="0"/>
              <a:t>Head of Year?</a:t>
            </a:r>
          </a:p>
          <a:p>
            <a:r>
              <a:rPr lang="en-GB" dirty="0"/>
              <a:t>Our Young Carers Lead/Champion</a:t>
            </a:r>
          </a:p>
          <a:p>
            <a:r>
              <a:rPr lang="en-GB" dirty="0"/>
              <a:t>A friend?</a:t>
            </a:r>
          </a:p>
          <a:p>
            <a:pPr marL="114300" indent="0">
              <a:buNone/>
            </a:pPr>
            <a:endParaRPr lang="en-GB" sz="800" dirty="0"/>
          </a:p>
          <a:p>
            <a:pPr marL="114300" indent="0">
              <a:buNone/>
            </a:pPr>
            <a:r>
              <a:rPr lang="en-GB" b="1" dirty="0"/>
              <a:t>Whoever you feel comfortable talking to.</a:t>
            </a:r>
          </a:p>
          <a:p>
            <a:pPr marL="114300" indent="0">
              <a:buNone/>
            </a:pPr>
            <a:endParaRPr lang="en-GB" dirty="0">
              <a:solidFill>
                <a:srgbClr val="FF0000"/>
              </a:solidFill>
            </a:endParaRPr>
          </a:p>
          <a:p>
            <a:endParaRPr lang="en-GB" dirty="0"/>
          </a:p>
          <a:p>
            <a:pPr marL="114300" indent="0">
              <a:buNone/>
            </a:pPr>
            <a:endParaRPr lang="en-GB" dirty="0"/>
          </a:p>
        </p:txBody>
      </p:sp>
      <p:sp>
        <p:nvSpPr>
          <p:cNvPr id="5" name="Content Placeholder 4"/>
          <p:cNvSpPr>
            <a:spLocks noGrp="1"/>
          </p:cNvSpPr>
          <p:nvPr>
            <p:ph sz="half" idx="2"/>
          </p:nvPr>
        </p:nvSpPr>
        <p:spPr/>
        <p:txBody>
          <a:bodyPr>
            <a:normAutofit/>
          </a:bodyPr>
          <a:lstStyle/>
          <a:p>
            <a:pPr marL="114300" indent="0">
              <a:buNone/>
            </a:pPr>
            <a:endParaRPr lang="en-GB" dirty="0"/>
          </a:p>
          <a:p>
            <a:pPr marL="114300" indent="0">
              <a:buNone/>
            </a:pPr>
            <a:endParaRPr lang="en-GB" dirty="0"/>
          </a:p>
          <a:p>
            <a:pPr marL="114300" indent="0">
              <a:buNone/>
            </a:pPr>
            <a:endParaRPr lang="en-GB" dirty="0"/>
          </a:p>
          <a:p>
            <a:pPr marL="114300" indent="0">
              <a:buNone/>
            </a:pPr>
            <a:endParaRPr lang="en-GB" dirty="0"/>
          </a:p>
        </p:txBody>
      </p:sp>
      <p:pic>
        <p:nvPicPr>
          <p:cNvPr id="1026" name="Picture 2" descr="Father Talking with Teenage Son Arkivvideomateriale (100 % royaltyfritt)  10390370 | Shutterstoc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06074" y="1654520"/>
            <a:ext cx="2510629" cy="141443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6" name="AutoShape 6" descr="Boys are talking Stock Photos - Page 1 : Masterfi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Is the HPV Vaccine for Boys too? - UnityPoint Health"/>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03564" y="5013176"/>
            <a:ext cx="2828925" cy="161925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36" name="Picture 12" descr="My Mum Worried That I Was Talking About Issues To My Teacher, Not That I  HAD Issue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716016" y="3260632"/>
            <a:ext cx="2847975" cy="16002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247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a:solidFill>
                  <a:schemeClr val="tx1"/>
                </a:solidFill>
              </a:rPr>
              <a:t>(Schools name) Young Carers Champion/Lead</a:t>
            </a:r>
          </a:p>
        </p:txBody>
      </p:sp>
      <p:sp>
        <p:nvSpPr>
          <p:cNvPr id="3" name="Content Placeholder 2"/>
          <p:cNvSpPr>
            <a:spLocks noGrp="1"/>
          </p:cNvSpPr>
          <p:nvPr>
            <p:ph idx="1"/>
          </p:nvPr>
        </p:nvSpPr>
        <p:spPr/>
        <p:txBody>
          <a:bodyPr/>
          <a:lstStyle/>
          <a:p>
            <a:pPr marL="114300" indent="0">
              <a:buNone/>
            </a:pPr>
            <a:endParaRPr lang="en-GB" dirty="0"/>
          </a:p>
          <a:p>
            <a:pPr marL="114300" indent="0">
              <a:buNone/>
            </a:pPr>
            <a:endParaRPr lang="en-GB" i="1" dirty="0"/>
          </a:p>
          <a:p>
            <a:pPr marL="114300" indent="0">
              <a:buNone/>
            </a:pPr>
            <a:r>
              <a:rPr lang="en-GB" i="1" dirty="0"/>
              <a:t>Insert your Young Carer Lead or Champion’s photo, name and details of where to find them here. </a:t>
            </a:r>
            <a:r>
              <a:rPr lang="en-GB" i="1" dirty="0">
                <a:sym typeface="Wingdings" panose="05000000000000000000" pitchFamily="2" charset="2"/>
              </a:rPr>
              <a:t></a:t>
            </a:r>
          </a:p>
          <a:p>
            <a:pPr marL="114300" indent="0">
              <a:buNone/>
            </a:pPr>
            <a:endParaRPr lang="en-GB" i="1" dirty="0">
              <a:sym typeface="Wingdings" panose="05000000000000000000" pitchFamily="2" charset="2"/>
            </a:endParaRPr>
          </a:p>
          <a:p>
            <a:pPr marL="114300" indent="0">
              <a:buNone/>
            </a:pPr>
            <a:r>
              <a:rPr lang="en-GB" i="1" dirty="0">
                <a:sym typeface="Wingdings" panose="05000000000000000000" pitchFamily="2" charset="2"/>
              </a:rPr>
              <a:t>If there’s someone on the leadership team who advocates for young carers their photo, name and details can also be added.</a:t>
            </a:r>
            <a:endParaRPr lang="en-GB" i="1" dirty="0"/>
          </a:p>
        </p:txBody>
      </p:sp>
    </p:spTree>
    <p:extLst>
      <p:ext uri="{BB962C8B-B14F-4D97-AF65-F5344CB8AC3E}">
        <p14:creationId xmlns:p14="http://schemas.microsoft.com/office/powerpoint/2010/main" val="3601970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ED5FF-5524-3173-C8E3-0A97E52370FA}"/>
              </a:ext>
            </a:extLst>
          </p:cNvPr>
          <p:cNvSpPr>
            <a:spLocks noGrp="1"/>
          </p:cNvSpPr>
          <p:nvPr>
            <p:ph type="title"/>
          </p:nvPr>
        </p:nvSpPr>
        <p:spPr>
          <a:xfrm>
            <a:off x="457200" y="274638"/>
            <a:ext cx="7620000" cy="1498178"/>
          </a:xfrm>
        </p:spPr>
        <p:txBody>
          <a:bodyPr/>
          <a:lstStyle/>
          <a:p>
            <a:r>
              <a:rPr lang="en-GB" b="1" dirty="0">
                <a:solidFill>
                  <a:schemeClr val="tx1"/>
                </a:solidFill>
              </a:rPr>
              <a:t>Support for Young Carers at (schools name)</a:t>
            </a:r>
          </a:p>
        </p:txBody>
      </p:sp>
      <p:sp>
        <p:nvSpPr>
          <p:cNvPr id="3" name="Content Placeholder 2">
            <a:extLst>
              <a:ext uri="{FF2B5EF4-FFF2-40B4-BE49-F238E27FC236}">
                <a16:creationId xmlns:a16="http://schemas.microsoft.com/office/drawing/2014/main" id="{B112B92B-8B0A-E310-3F8C-A0F35DF20E8D}"/>
              </a:ext>
            </a:extLst>
          </p:cNvPr>
          <p:cNvSpPr>
            <a:spLocks noGrp="1"/>
          </p:cNvSpPr>
          <p:nvPr>
            <p:ph idx="1"/>
          </p:nvPr>
        </p:nvSpPr>
        <p:spPr>
          <a:xfrm>
            <a:off x="457200" y="1988840"/>
            <a:ext cx="7620000" cy="4411960"/>
          </a:xfrm>
        </p:spPr>
        <p:txBody>
          <a:bodyPr/>
          <a:lstStyle/>
          <a:p>
            <a:pPr marL="114300" indent="0">
              <a:buNone/>
            </a:pPr>
            <a:endParaRPr lang="en-GB" dirty="0"/>
          </a:p>
          <a:p>
            <a:pPr marL="114300" indent="0">
              <a:buNone/>
            </a:pPr>
            <a:endParaRPr lang="en-GB" dirty="0"/>
          </a:p>
          <a:p>
            <a:pPr marL="114300" indent="0">
              <a:buNone/>
            </a:pPr>
            <a:r>
              <a:rPr lang="en-GB" dirty="0"/>
              <a:t>Please add details of any support your school offer young carers  here.</a:t>
            </a:r>
          </a:p>
        </p:txBody>
      </p:sp>
    </p:spTree>
    <p:extLst>
      <p:ext uri="{BB962C8B-B14F-4D97-AF65-F5344CB8AC3E}">
        <p14:creationId xmlns:p14="http://schemas.microsoft.com/office/powerpoint/2010/main" val="3060183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a:solidFill>
                  <a:schemeClr val="tx1"/>
                </a:solidFill>
              </a:rPr>
              <a:t>Portsmouth Young Carers Service</a:t>
            </a:r>
          </a:p>
        </p:txBody>
      </p:sp>
      <p:sp>
        <p:nvSpPr>
          <p:cNvPr id="3" name="Content Placeholder 2"/>
          <p:cNvSpPr>
            <a:spLocks noGrp="1"/>
          </p:cNvSpPr>
          <p:nvPr>
            <p:ph sz="half" idx="1"/>
          </p:nvPr>
        </p:nvSpPr>
        <p:spPr>
          <a:xfrm>
            <a:off x="457200" y="1268760"/>
            <a:ext cx="3898776" cy="5184576"/>
          </a:xfrm>
        </p:spPr>
        <p:txBody>
          <a:bodyPr>
            <a:normAutofit fontScale="92500" lnSpcReduction="10000"/>
          </a:bodyPr>
          <a:lstStyle/>
          <a:p>
            <a:pPr marL="114300" indent="0">
              <a:buNone/>
            </a:pPr>
            <a:r>
              <a:rPr lang="en-GB" b="1" dirty="0"/>
              <a:t>A service for all young carers living in Portsmouth (PO1 to PO6)</a:t>
            </a:r>
            <a:endParaRPr lang="en-GB" dirty="0"/>
          </a:p>
          <a:p>
            <a:pPr marL="114300" indent="0">
              <a:buNone/>
            </a:pPr>
            <a:endParaRPr lang="en-GB" sz="2400" dirty="0"/>
          </a:p>
          <a:p>
            <a:pPr marL="114300" indent="0">
              <a:buNone/>
            </a:pPr>
            <a:r>
              <a:rPr lang="en-GB" sz="2400" dirty="0"/>
              <a:t>An opportunity for young carers to:</a:t>
            </a:r>
          </a:p>
          <a:p>
            <a:pPr marL="114300" indent="0">
              <a:buNone/>
            </a:pPr>
            <a:endParaRPr lang="en-GB" sz="1100" dirty="0"/>
          </a:p>
          <a:p>
            <a:pPr>
              <a:buFontTx/>
              <a:buChar char="-"/>
            </a:pPr>
            <a:r>
              <a:rPr lang="en-GB" sz="2400" dirty="0"/>
              <a:t>Meet other Young Carers &amp; make new friends</a:t>
            </a:r>
          </a:p>
          <a:p>
            <a:pPr>
              <a:buFontTx/>
              <a:buChar char="-"/>
            </a:pPr>
            <a:r>
              <a:rPr lang="en-GB" sz="2400" dirty="0"/>
              <a:t>Have a break (from their caring responsibilities)</a:t>
            </a:r>
          </a:p>
          <a:p>
            <a:pPr>
              <a:buFontTx/>
              <a:buChar char="-"/>
            </a:pPr>
            <a:r>
              <a:rPr lang="en-GB" sz="2400" dirty="0"/>
              <a:t>Have fun!</a:t>
            </a:r>
          </a:p>
          <a:p>
            <a:pPr>
              <a:buFontTx/>
              <a:buChar char="-"/>
            </a:pPr>
            <a:r>
              <a:rPr lang="en-GB" sz="2400" dirty="0"/>
              <a:t>Access support, if/when the young carer wants it</a:t>
            </a:r>
          </a:p>
          <a:p>
            <a:pPr marL="114300" indent="0" algn="ctr">
              <a:buNone/>
            </a:pPr>
            <a:endParaRPr lang="en-GB" sz="4300" dirty="0"/>
          </a:p>
          <a:p>
            <a:pPr marL="114300" indent="0">
              <a:buNone/>
            </a:pPr>
            <a:endParaRPr lang="en-GB" dirty="0">
              <a:solidFill>
                <a:srgbClr val="00B050"/>
              </a:solidFill>
            </a:endParaRPr>
          </a:p>
          <a:p>
            <a:pPr marL="114300" indent="0">
              <a:buNone/>
            </a:pPr>
            <a:endParaRPr lang="en-GB" dirty="0">
              <a:solidFill>
                <a:srgbClr val="85238D"/>
              </a:solidFill>
            </a:endParaRPr>
          </a:p>
          <a:p>
            <a:pPr marL="114300" indent="0">
              <a:buNone/>
            </a:pPr>
            <a:endParaRPr lang="en-GB" sz="1000" dirty="0">
              <a:solidFill>
                <a:srgbClr val="00B050"/>
              </a:solidFill>
            </a:endParaRPr>
          </a:p>
          <a:p>
            <a:pPr marL="114300" indent="0">
              <a:buNone/>
            </a:pPr>
            <a:endParaRPr lang="en-GB" dirty="0">
              <a:solidFill>
                <a:srgbClr val="B882D0"/>
              </a:solidFill>
            </a:endParaRPr>
          </a:p>
          <a:p>
            <a:pPr marL="114300" indent="0">
              <a:buNone/>
            </a:pPr>
            <a:endParaRPr lang="en-GB" dirty="0"/>
          </a:p>
        </p:txBody>
      </p:sp>
      <p:pic>
        <p:nvPicPr>
          <p:cNvPr id="10" name="Content Placeholder 9"/>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572000" y="2852936"/>
            <a:ext cx="3657600" cy="2743200"/>
          </a:xfrm>
          <a:ln w="38100">
            <a:solidFill>
              <a:schemeClr val="tx1"/>
            </a:solidFill>
          </a:ln>
        </p:spPr>
      </p:pic>
      <p:pic>
        <p:nvPicPr>
          <p:cNvPr id="4" name="Picture 3">
            <a:extLst>
              <a:ext uri="{FF2B5EF4-FFF2-40B4-BE49-F238E27FC236}">
                <a16:creationId xmlns:a16="http://schemas.microsoft.com/office/drawing/2014/main" id="{4CAE915B-9534-AD16-4B13-90D4FD5A04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08104" y="1417638"/>
            <a:ext cx="2359356" cy="573074"/>
          </a:xfrm>
          <a:prstGeom prst="rect">
            <a:avLst/>
          </a:prstGeom>
        </p:spPr>
      </p:pic>
    </p:spTree>
    <p:extLst>
      <p:ext uri="{BB962C8B-B14F-4D97-AF65-F5344CB8AC3E}">
        <p14:creationId xmlns:p14="http://schemas.microsoft.com/office/powerpoint/2010/main" val="102448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500" b="1" dirty="0">
                <a:solidFill>
                  <a:schemeClr val="tx1"/>
                </a:solidFill>
              </a:rPr>
              <a:t>What activities are available?</a:t>
            </a:r>
          </a:p>
        </p:txBody>
      </p:sp>
      <p:sp>
        <p:nvSpPr>
          <p:cNvPr id="3" name="Content Placeholder 2"/>
          <p:cNvSpPr>
            <a:spLocks noGrp="1"/>
          </p:cNvSpPr>
          <p:nvPr>
            <p:ph sz="half" idx="1"/>
          </p:nvPr>
        </p:nvSpPr>
        <p:spPr>
          <a:xfrm>
            <a:off x="457200" y="1536192"/>
            <a:ext cx="3898776" cy="4590288"/>
          </a:xfrm>
        </p:spPr>
        <p:txBody>
          <a:bodyPr/>
          <a:lstStyle/>
          <a:p>
            <a:pPr marL="114300" indent="0">
              <a:buNone/>
            </a:pPr>
            <a:endParaRPr lang="en-GB" sz="4000" dirty="0">
              <a:solidFill>
                <a:srgbClr val="00B050"/>
              </a:solidFill>
            </a:endParaRPr>
          </a:p>
          <a:p>
            <a:pPr marL="114300" indent="0">
              <a:buNone/>
            </a:pPr>
            <a:r>
              <a:rPr lang="en-GB" sz="4000" dirty="0"/>
              <a:t>Regular young carers family emails with information &amp; activity ideas.</a:t>
            </a:r>
          </a:p>
          <a:p>
            <a:endParaRPr lang="en-GB" dirty="0"/>
          </a:p>
        </p:txBody>
      </p:sp>
      <p:pic>
        <p:nvPicPr>
          <p:cNvPr id="7" name="Content Placeholder 6" descr="Email PNG"/>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419600" y="2103087"/>
            <a:ext cx="3657600" cy="3456689"/>
          </a:xfrm>
        </p:spPr>
      </p:pic>
    </p:spTree>
    <p:extLst>
      <p:ext uri="{BB962C8B-B14F-4D97-AF65-F5344CB8AC3E}">
        <p14:creationId xmlns:p14="http://schemas.microsoft.com/office/powerpoint/2010/main" val="1515648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GB" dirty="0">
                <a:solidFill>
                  <a:srgbClr val="00B050"/>
                </a:solidFill>
              </a:rPr>
            </a:br>
            <a:r>
              <a:rPr lang="en-GB" b="1" dirty="0">
                <a:solidFill>
                  <a:schemeClr val="tx1"/>
                </a:solidFill>
              </a:rPr>
              <a:t>Holiday activities</a:t>
            </a:r>
            <a:br>
              <a:rPr lang="en-GB" dirty="0">
                <a:solidFill>
                  <a:srgbClr val="00B050"/>
                </a:solidFill>
              </a:rPr>
            </a:br>
            <a:endParaRPr lang="en-GB" dirty="0"/>
          </a:p>
        </p:txBody>
      </p:sp>
      <p:sp>
        <p:nvSpPr>
          <p:cNvPr id="3" name="Content Placeholder 2"/>
          <p:cNvSpPr>
            <a:spLocks noGrp="1"/>
          </p:cNvSpPr>
          <p:nvPr>
            <p:ph sz="half" idx="1"/>
          </p:nvPr>
        </p:nvSpPr>
        <p:spPr>
          <a:xfrm>
            <a:off x="457200" y="1536192"/>
            <a:ext cx="4474840" cy="4590288"/>
          </a:xfrm>
        </p:spPr>
        <p:txBody>
          <a:bodyPr>
            <a:normAutofit/>
          </a:bodyPr>
          <a:lstStyle/>
          <a:p>
            <a:pPr marL="114300" indent="0">
              <a:buNone/>
            </a:pPr>
            <a:r>
              <a:rPr lang="en-GB" dirty="0"/>
              <a:t>A range of activities for all age groups (5 to 18 years) across the city and beyond.</a:t>
            </a:r>
          </a:p>
          <a:p>
            <a:pPr marL="114300" indent="0">
              <a:buNone/>
            </a:pPr>
            <a:endParaRPr lang="en-GB" dirty="0">
              <a:solidFill>
                <a:srgbClr val="00B050"/>
              </a:solidFill>
            </a:endParaRPr>
          </a:p>
          <a:p>
            <a:pPr marL="114300" indent="0">
              <a:buNone/>
            </a:pPr>
            <a:r>
              <a:rPr lang="en-GB" dirty="0"/>
              <a:t>These include, bowling, swimming, climbing, arts &amp; crafts, cinema, community allotment, museum visits, crazy golf, adventure playgrounds… and more!</a:t>
            </a:r>
          </a:p>
          <a:p>
            <a:pPr marL="114300" indent="0">
              <a:buNone/>
            </a:pPr>
            <a:endParaRPr lang="en-GB" dirty="0">
              <a:solidFill>
                <a:srgbClr val="00B050"/>
              </a:solidFill>
            </a:endParaRPr>
          </a:p>
        </p:txBody>
      </p:sp>
      <p:pic>
        <p:nvPicPr>
          <p:cNvPr id="9" name="Content Placeholder 8"/>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364088" y="917296"/>
            <a:ext cx="2466207" cy="2233777"/>
          </a:xfrm>
          <a:ln w="38100">
            <a:solidFill>
              <a:schemeClr val="tx1"/>
            </a:solidFill>
          </a:ln>
        </p:spPr>
      </p:pic>
      <p:pic>
        <p:nvPicPr>
          <p:cNvPr id="7" name="Picture 6" descr="A picture containing text&#10;&#10;Description automatically generated">
            <a:extLst>
              <a:ext uri="{FF2B5EF4-FFF2-40B4-BE49-F238E27FC236}">
                <a16:creationId xmlns:a16="http://schemas.microsoft.com/office/drawing/2014/main" id="{34A311EF-3B4A-8FC0-2C60-BAE9C753F60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88024" y="4077072"/>
            <a:ext cx="3395356" cy="1935639"/>
          </a:xfrm>
          <a:prstGeom prst="rect">
            <a:avLst/>
          </a:prstGeom>
          <a:ln w="38100">
            <a:solidFill>
              <a:schemeClr val="tx1"/>
            </a:solidFill>
          </a:ln>
        </p:spPr>
      </p:pic>
    </p:spTree>
    <p:extLst>
      <p:ext uri="{BB962C8B-B14F-4D97-AF65-F5344CB8AC3E}">
        <p14:creationId xmlns:p14="http://schemas.microsoft.com/office/powerpoint/2010/main" val="803979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rPr>
              <a:t>Young Carers Groups</a:t>
            </a:r>
          </a:p>
        </p:txBody>
      </p:sp>
      <p:sp>
        <p:nvSpPr>
          <p:cNvPr id="3" name="Content Placeholder 2"/>
          <p:cNvSpPr>
            <a:spLocks noGrp="1"/>
          </p:cNvSpPr>
          <p:nvPr>
            <p:ph sz="half" idx="1"/>
          </p:nvPr>
        </p:nvSpPr>
        <p:spPr>
          <a:xfrm>
            <a:off x="457200" y="1417638"/>
            <a:ext cx="4330824" cy="5323730"/>
          </a:xfrm>
        </p:spPr>
        <p:txBody>
          <a:bodyPr>
            <a:normAutofit/>
          </a:bodyPr>
          <a:lstStyle/>
          <a:p>
            <a:pPr marL="114300" indent="0">
              <a:buNone/>
            </a:pPr>
            <a:endParaRPr lang="en-GB" sz="600" dirty="0">
              <a:solidFill>
                <a:srgbClr val="00B050"/>
              </a:solidFill>
            </a:endParaRPr>
          </a:p>
          <a:p>
            <a:r>
              <a:rPr lang="en-GB" b="1" dirty="0"/>
              <a:t>Portsea</a:t>
            </a:r>
            <a:r>
              <a:rPr lang="en-GB" dirty="0"/>
              <a:t> (fortnightly)</a:t>
            </a:r>
          </a:p>
          <a:p>
            <a:pPr marL="114300" indent="0">
              <a:buNone/>
            </a:pPr>
            <a:r>
              <a:rPr lang="en-GB" dirty="0"/>
              <a:t>   for 8 to 14 year olds</a:t>
            </a:r>
          </a:p>
          <a:p>
            <a:pPr marL="114300" indent="0">
              <a:buNone/>
            </a:pPr>
            <a:endParaRPr lang="en-GB" sz="200" dirty="0"/>
          </a:p>
          <a:p>
            <a:pPr marL="114300" indent="0">
              <a:buNone/>
            </a:pPr>
            <a:endParaRPr lang="en-GB" sz="200" dirty="0"/>
          </a:p>
          <a:p>
            <a:r>
              <a:rPr lang="en-GB" b="1" dirty="0"/>
              <a:t>Southsea</a:t>
            </a:r>
            <a:r>
              <a:rPr lang="en-GB" dirty="0"/>
              <a:t> (weekly)</a:t>
            </a:r>
          </a:p>
          <a:p>
            <a:pPr marL="114300" indent="0">
              <a:buNone/>
            </a:pPr>
            <a:r>
              <a:rPr lang="en-GB" dirty="0"/>
              <a:t>    for 13 to 18 year olds</a:t>
            </a:r>
          </a:p>
          <a:p>
            <a:pPr marL="114300" indent="0">
              <a:buNone/>
            </a:pPr>
            <a:endParaRPr lang="en-GB" sz="400" dirty="0"/>
          </a:p>
          <a:p>
            <a:r>
              <a:rPr lang="en-GB" b="1" dirty="0" err="1"/>
              <a:t>Paulsgrove</a:t>
            </a:r>
            <a:r>
              <a:rPr lang="en-GB" dirty="0"/>
              <a:t> (fortnightly)</a:t>
            </a:r>
          </a:p>
          <a:p>
            <a:pPr marL="114300" indent="0">
              <a:buNone/>
            </a:pPr>
            <a:r>
              <a:rPr lang="en-GB" dirty="0"/>
              <a:t>   for 8 to 18 year olds</a:t>
            </a:r>
          </a:p>
          <a:p>
            <a:pPr marL="114300" indent="0">
              <a:buNone/>
            </a:pPr>
            <a:r>
              <a:rPr lang="en-GB" sz="2200" dirty="0"/>
              <a:t>    (Younger &amp; older sessions)</a:t>
            </a:r>
          </a:p>
          <a:p>
            <a:pPr marL="114300" indent="0">
              <a:buNone/>
            </a:pPr>
            <a:endParaRPr lang="en-GB" sz="2200" dirty="0"/>
          </a:p>
          <a:p>
            <a:pPr marL="114300" indent="0">
              <a:buNone/>
            </a:pPr>
            <a:r>
              <a:rPr lang="en-GB" sz="2200" i="1" dirty="0"/>
              <a:t>There are currently waiting lists for some of our groups.</a:t>
            </a:r>
          </a:p>
        </p:txBody>
      </p:sp>
      <p:pic>
        <p:nvPicPr>
          <p:cNvPr id="8" name="Content Placeholder 7"/>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5148064" y="1521838"/>
            <a:ext cx="3145160" cy="2144679"/>
          </a:xfrm>
          <a:ln w="38100">
            <a:solidFill>
              <a:schemeClr val="tx1"/>
            </a:solidFill>
          </a:ln>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5384282" y="4010161"/>
            <a:ext cx="2672723" cy="2473680"/>
          </a:xfrm>
          <a:prstGeom prst="rect">
            <a:avLst/>
          </a:prstGeom>
          <a:ln w="38100">
            <a:solidFill>
              <a:schemeClr val="tx1"/>
            </a:solidFill>
          </a:ln>
        </p:spPr>
      </p:pic>
    </p:spTree>
    <p:extLst>
      <p:ext uri="{BB962C8B-B14F-4D97-AF65-F5344CB8AC3E}">
        <p14:creationId xmlns:p14="http://schemas.microsoft.com/office/powerpoint/2010/main" val="1506324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CEFC6-37B2-D5C2-4E1D-E5626C95F15C}"/>
              </a:ext>
            </a:extLst>
          </p:cNvPr>
          <p:cNvSpPr>
            <a:spLocks noGrp="1"/>
          </p:cNvSpPr>
          <p:nvPr>
            <p:ph type="title"/>
          </p:nvPr>
        </p:nvSpPr>
        <p:spPr/>
        <p:txBody>
          <a:bodyPr/>
          <a:lstStyle/>
          <a:p>
            <a:r>
              <a:rPr lang="en-GB" b="1" dirty="0">
                <a:solidFill>
                  <a:schemeClr val="tx1"/>
                </a:solidFill>
              </a:rPr>
              <a:t>Referral</a:t>
            </a:r>
          </a:p>
        </p:txBody>
      </p:sp>
      <p:sp>
        <p:nvSpPr>
          <p:cNvPr id="3" name="Content Placeholder 2">
            <a:extLst>
              <a:ext uri="{FF2B5EF4-FFF2-40B4-BE49-F238E27FC236}">
                <a16:creationId xmlns:a16="http://schemas.microsoft.com/office/drawing/2014/main" id="{8C030C27-6277-6A5C-8969-F6BC9343DE29}"/>
              </a:ext>
            </a:extLst>
          </p:cNvPr>
          <p:cNvSpPr>
            <a:spLocks noGrp="1"/>
          </p:cNvSpPr>
          <p:nvPr>
            <p:ph idx="1"/>
          </p:nvPr>
        </p:nvSpPr>
        <p:spPr/>
        <p:txBody>
          <a:bodyPr/>
          <a:lstStyle/>
          <a:p>
            <a:pPr marL="114300" indent="0">
              <a:buNone/>
            </a:pPr>
            <a:endParaRPr lang="en-GB" dirty="0"/>
          </a:p>
          <a:p>
            <a:pPr marL="114300" indent="0">
              <a:buNone/>
            </a:pPr>
            <a:r>
              <a:rPr lang="en-GB" sz="3200" dirty="0"/>
              <a:t>To access Portsmouth Young Carers Service activities, a young carer must be referred.</a:t>
            </a:r>
          </a:p>
          <a:p>
            <a:pPr marL="114300" indent="0">
              <a:buNone/>
            </a:pPr>
            <a:endParaRPr lang="en-GB" sz="3200" dirty="0"/>
          </a:p>
          <a:p>
            <a:pPr marL="114300" indent="0">
              <a:buNone/>
            </a:pPr>
            <a:r>
              <a:rPr lang="en-GB" sz="3200" b="1" dirty="0"/>
              <a:t>Who can do this?</a:t>
            </a:r>
          </a:p>
          <a:p>
            <a:r>
              <a:rPr lang="en-GB" sz="3200" dirty="0"/>
              <a:t>Parent/ guardian</a:t>
            </a:r>
          </a:p>
          <a:p>
            <a:r>
              <a:rPr lang="en-GB" sz="3200" dirty="0"/>
              <a:t>Someone at school</a:t>
            </a:r>
          </a:p>
          <a:p>
            <a:r>
              <a:rPr lang="en-GB" sz="3200" dirty="0"/>
              <a:t>Another professional</a:t>
            </a:r>
          </a:p>
        </p:txBody>
      </p:sp>
      <p:pic>
        <p:nvPicPr>
          <p:cNvPr id="4" name="Picture 3">
            <a:extLst>
              <a:ext uri="{FF2B5EF4-FFF2-40B4-BE49-F238E27FC236}">
                <a16:creationId xmlns:a16="http://schemas.microsoft.com/office/drawing/2014/main" id="{F9E04C9E-29AB-496B-D3B0-8CCFD99CAD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1455" y="3415980"/>
            <a:ext cx="2492519" cy="2749324"/>
          </a:xfrm>
          <a:prstGeom prst="rect">
            <a:avLst/>
          </a:prstGeom>
        </p:spPr>
      </p:pic>
    </p:spTree>
    <p:extLst>
      <p:ext uri="{BB962C8B-B14F-4D97-AF65-F5344CB8AC3E}">
        <p14:creationId xmlns:p14="http://schemas.microsoft.com/office/powerpoint/2010/main" val="2946301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400" b="1" dirty="0">
                <a:solidFill>
                  <a:schemeClr val="tx1"/>
                </a:solidFill>
              </a:rPr>
              <a:t>Something to think about…</a:t>
            </a:r>
          </a:p>
        </p:txBody>
      </p:sp>
      <p:sp>
        <p:nvSpPr>
          <p:cNvPr id="3" name="Content Placeholder 2"/>
          <p:cNvSpPr>
            <a:spLocks noGrp="1"/>
          </p:cNvSpPr>
          <p:nvPr>
            <p:ph sz="half" idx="1"/>
          </p:nvPr>
        </p:nvSpPr>
        <p:spPr/>
        <p:txBody>
          <a:bodyPr>
            <a:normAutofit/>
          </a:bodyPr>
          <a:lstStyle/>
          <a:p>
            <a:pPr marL="114300" indent="0">
              <a:buNone/>
            </a:pPr>
            <a:endParaRPr lang="en-GB" dirty="0">
              <a:solidFill>
                <a:srgbClr val="00B050"/>
              </a:solidFill>
            </a:endParaRPr>
          </a:p>
          <a:p>
            <a:pPr marL="114300" indent="0">
              <a:buNone/>
            </a:pPr>
            <a:r>
              <a:rPr lang="en-GB" dirty="0"/>
              <a:t>If you think you are a young carer what are you going to do next?</a:t>
            </a:r>
          </a:p>
          <a:p>
            <a:pPr marL="114300" indent="0">
              <a:buNone/>
            </a:pPr>
            <a:endParaRPr lang="en-GB" dirty="0"/>
          </a:p>
          <a:p>
            <a:pPr marL="114300" indent="0">
              <a:buNone/>
            </a:pPr>
            <a:r>
              <a:rPr lang="en-GB" dirty="0"/>
              <a:t>If you think a friend is a young carer, what might you do to support them?</a:t>
            </a:r>
          </a:p>
        </p:txBody>
      </p:sp>
      <p:pic>
        <p:nvPicPr>
          <p:cNvPr id="5" name="Content Placeholder 4"/>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724400" y="1850231"/>
            <a:ext cx="3048000" cy="3962400"/>
          </a:xfrm>
          <a:ln w="38100">
            <a:solidFill>
              <a:schemeClr val="tx1"/>
            </a:solidFill>
          </a:ln>
        </p:spPr>
      </p:pic>
    </p:spTree>
    <p:extLst>
      <p:ext uri="{BB962C8B-B14F-4D97-AF65-F5344CB8AC3E}">
        <p14:creationId xmlns:p14="http://schemas.microsoft.com/office/powerpoint/2010/main" val="2635596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786210"/>
          </a:xfrm>
        </p:spPr>
        <p:txBody>
          <a:bodyPr/>
          <a:lstStyle/>
          <a:p>
            <a:pPr algn="ctr"/>
            <a:r>
              <a:rPr lang="en-GB" sz="3600" b="1" dirty="0">
                <a:solidFill>
                  <a:schemeClr val="tx1"/>
                </a:solidFill>
              </a:rPr>
              <a:t>Thanks for listening… </a:t>
            </a:r>
            <a:br>
              <a:rPr lang="en-GB" sz="3600" b="1" dirty="0">
                <a:solidFill>
                  <a:schemeClr val="tx1"/>
                </a:solidFill>
              </a:rPr>
            </a:br>
            <a:r>
              <a:rPr lang="en-GB" sz="3600" b="1" dirty="0">
                <a:solidFill>
                  <a:schemeClr val="tx1"/>
                </a:solidFill>
              </a:rPr>
              <a:t>have a great day </a:t>
            </a:r>
            <a:r>
              <a:rPr lang="en-GB" sz="3600" b="1" dirty="0">
                <a:solidFill>
                  <a:schemeClr val="tx1"/>
                </a:solidFill>
                <a:sym typeface="Wingdings" panose="05000000000000000000" pitchFamily="2" charset="2"/>
              </a:rPr>
              <a:t>    </a:t>
            </a:r>
            <a:endParaRPr lang="en-GB" sz="3600" b="1" dirty="0">
              <a:solidFill>
                <a:schemeClr val="tx1"/>
              </a:solidFill>
            </a:endParaRPr>
          </a:p>
        </p:txBody>
      </p:sp>
      <p:pic>
        <p:nvPicPr>
          <p:cNvPr id="4" name="Picture 3">
            <a:extLst>
              <a:ext uri="{FF2B5EF4-FFF2-40B4-BE49-F238E27FC236}">
                <a16:creationId xmlns:a16="http://schemas.microsoft.com/office/drawing/2014/main" id="{6E576145-CF0E-1322-E3CE-440441B723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79712" y="2708920"/>
            <a:ext cx="4895930" cy="2664296"/>
          </a:xfrm>
          <a:prstGeom prst="rect">
            <a:avLst/>
          </a:prstGeom>
        </p:spPr>
      </p:pic>
    </p:spTree>
    <p:extLst>
      <p:ext uri="{BB962C8B-B14F-4D97-AF65-F5344CB8AC3E}">
        <p14:creationId xmlns:p14="http://schemas.microsoft.com/office/powerpoint/2010/main" val="1189631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dirty="0"/>
            </a:br>
            <a:endParaRPr lang="en-GB" sz="5475" b="1" dirty="0"/>
          </a:p>
        </p:txBody>
      </p:sp>
      <p:sp>
        <p:nvSpPr>
          <p:cNvPr id="3" name="Content Placeholder 2"/>
          <p:cNvSpPr>
            <a:spLocks noGrp="1"/>
          </p:cNvSpPr>
          <p:nvPr>
            <p:ph sz="half" idx="1"/>
          </p:nvPr>
        </p:nvSpPr>
        <p:spPr>
          <a:xfrm>
            <a:off x="457200" y="620688"/>
            <a:ext cx="4114800" cy="5505792"/>
          </a:xfrm>
        </p:spPr>
        <p:txBody>
          <a:bodyPr>
            <a:normAutofit lnSpcReduction="10000"/>
          </a:bodyPr>
          <a:lstStyle/>
          <a:p>
            <a:pPr marL="0" indent="0">
              <a:buNone/>
            </a:pPr>
            <a:r>
              <a:rPr lang="en-GB" sz="3600" b="1" dirty="0">
                <a:latin typeface="Arial" panose="020B0604020202020204" pitchFamily="34" charset="0"/>
                <a:cs typeface="Arial" panose="020B0604020202020204" pitchFamily="34" charset="0"/>
              </a:rPr>
              <a:t>Who are young carers?</a:t>
            </a:r>
          </a:p>
          <a:p>
            <a:pPr marL="0" indent="0">
              <a:buNone/>
            </a:pPr>
            <a:r>
              <a:rPr lang="en-GB" sz="2400" dirty="0">
                <a:latin typeface="Arial" panose="020B0604020202020204" pitchFamily="34" charset="0"/>
                <a:cs typeface="Arial" panose="020B0604020202020204" pitchFamily="34" charset="0"/>
              </a:rPr>
              <a:t>Anyone who’s under 18 who helps to look after a member of their family who has:</a:t>
            </a:r>
          </a:p>
          <a:p>
            <a:r>
              <a:rPr lang="en-GB" sz="2400" dirty="0">
                <a:latin typeface="Arial" panose="020B0604020202020204" pitchFamily="34" charset="0"/>
                <a:cs typeface="Arial" panose="020B0604020202020204" pitchFamily="34" charset="0"/>
              </a:rPr>
              <a:t>A physical or learning disability</a:t>
            </a:r>
          </a:p>
          <a:p>
            <a:r>
              <a:rPr lang="en-GB" sz="2400" dirty="0">
                <a:latin typeface="Arial" panose="020B0604020202020204" pitchFamily="34" charset="0"/>
                <a:cs typeface="Arial" panose="020B0604020202020204" pitchFamily="34" charset="0"/>
              </a:rPr>
              <a:t>A long-term illness</a:t>
            </a:r>
          </a:p>
          <a:p>
            <a:r>
              <a:rPr lang="en-GB" sz="2400" dirty="0">
                <a:latin typeface="Arial" panose="020B0604020202020204" pitchFamily="34" charset="0"/>
                <a:cs typeface="Arial" panose="020B0604020202020204" pitchFamily="34" charset="0"/>
              </a:rPr>
              <a:t>A mental health condition</a:t>
            </a:r>
          </a:p>
          <a:p>
            <a:pPr marL="0" indent="0">
              <a:buNone/>
            </a:pPr>
            <a:r>
              <a:rPr lang="en-GB" sz="2400" dirty="0">
                <a:latin typeface="Arial" panose="020B0604020202020204" pitchFamily="34" charset="0"/>
                <a:cs typeface="Arial" panose="020B0604020202020204" pitchFamily="34" charset="0"/>
              </a:rPr>
              <a:t>Or </a:t>
            </a:r>
          </a:p>
          <a:p>
            <a:r>
              <a:rPr lang="en-GB" sz="2400" dirty="0">
                <a:latin typeface="Arial" panose="020B0604020202020204" pitchFamily="34" charset="0"/>
                <a:cs typeface="Arial" panose="020B0604020202020204" pitchFamily="34" charset="0"/>
              </a:rPr>
              <a:t>Whose drug or alcohol use impacts them </a:t>
            </a:r>
          </a:p>
          <a:p>
            <a:pPr marL="114300" indent="0">
              <a:buNone/>
            </a:pPr>
            <a:r>
              <a:rPr lang="en-GB" sz="2400" dirty="0">
                <a:latin typeface="Arial" panose="020B0604020202020204" pitchFamily="34" charset="0"/>
                <a:cs typeface="Arial" panose="020B0604020202020204" pitchFamily="34" charset="0"/>
              </a:rPr>
              <a:t>   and their loved ones.</a:t>
            </a:r>
          </a:p>
          <a:p>
            <a:endParaRPr lang="en-GB" sz="1500"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solidFill>
                <a:srgbClr val="00B050"/>
              </a:solidFill>
            </a:endParaRPr>
          </a:p>
          <a:p>
            <a:endParaRPr lang="en-GB"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68733" y="322606"/>
            <a:ext cx="2373645" cy="1810250"/>
          </a:xfrm>
          <a:prstGeom prst="rect">
            <a:avLst/>
          </a:prstGeom>
          <a:ln w="38100">
            <a:solidFill>
              <a:schemeClr val="tx1"/>
            </a:solidFill>
          </a:ln>
        </p:spPr>
      </p:pic>
      <p:pic>
        <p:nvPicPr>
          <p:cNvPr id="7" name="Picture 6"/>
          <p:cNvPicPr>
            <a:picLocks noChangeAspect="1"/>
          </p:cNvPicPr>
          <p:nvPr/>
        </p:nvPicPr>
        <p:blipFill>
          <a:blip r:embed="rId3"/>
          <a:stretch>
            <a:fillRect/>
          </a:stretch>
        </p:blipFill>
        <p:spPr>
          <a:xfrm>
            <a:off x="4152558" y="5188334"/>
            <a:ext cx="3946613" cy="1224136"/>
          </a:xfrm>
          <a:prstGeom prst="rect">
            <a:avLst/>
          </a:prstGeom>
          <a:ln w="38100">
            <a:solidFill>
              <a:schemeClr val="tx1"/>
            </a:solidFill>
          </a:ln>
        </p:spPr>
      </p:pic>
      <p:pic>
        <p:nvPicPr>
          <p:cNvPr id="12" name="Picture 1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32040" y="2486971"/>
            <a:ext cx="2592288" cy="2244098"/>
          </a:xfrm>
          <a:prstGeom prst="rect">
            <a:avLst/>
          </a:prstGeom>
          <a:ln w="38100">
            <a:solidFill>
              <a:schemeClr val="tx1"/>
            </a:solidFill>
          </a:ln>
        </p:spPr>
      </p:pic>
    </p:spTree>
    <p:extLst>
      <p:ext uri="{BB962C8B-B14F-4D97-AF65-F5344CB8AC3E}">
        <p14:creationId xmlns:p14="http://schemas.microsoft.com/office/powerpoint/2010/main" val="1614805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0" y="332656"/>
            <a:ext cx="4017640" cy="792088"/>
          </a:xfrm>
        </p:spPr>
        <p:txBody>
          <a:bodyPr/>
          <a:lstStyle/>
          <a:p>
            <a:r>
              <a:rPr lang="en-GB" sz="3600" b="1" dirty="0">
                <a:solidFill>
                  <a:srgbClr val="00B050"/>
                </a:solidFill>
              </a:rPr>
              <a:t>         </a:t>
            </a:r>
          </a:p>
        </p:txBody>
      </p:sp>
      <p:sp>
        <p:nvSpPr>
          <p:cNvPr id="3" name="Content Placeholder 2"/>
          <p:cNvSpPr>
            <a:spLocks noGrp="1"/>
          </p:cNvSpPr>
          <p:nvPr>
            <p:ph sz="half" idx="1"/>
          </p:nvPr>
        </p:nvSpPr>
        <p:spPr>
          <a:xfrm>
            <a:off x="179512" y="1536192"/>
            <a:ext cx="4824536" cy="3621000"/>
          </a:xfrm>
        </p:spPr>
        <p:txBody>
          <a:bodyPr>
            <a:normAutofit fontScale="92500" lnSpcReduction="10000"/>
          </a:bodyPr>
          <a:lstStyle/>
          <a:p>
            <a:pPr marL="114300" indent="0">
              <a:buNone/>
            </a:pPr>
            <a:endParaRPr lang="en-GB" dirty="0">
              <a:solidFill>
                <a:srgbClr val="7030A0"/>
              </a:solidFill>
            </a:endParaRPr>
          </a:p>
          <a:p>
            <a:pPr marL="114300" indent="0">
              <a:buNone/>
            </a:pPr>
            <a:endParaRPr lang="en-GB" dirty="0">
              <a:solidFill>
                <a:srgbClr val="7030A0"/>
              </a:solidFill>
            </a:endParaRPr>
          </a:p>
          <a:p>
            <a:pPr marL="114300" indent="0">
              <a:buNone/>
            </a:pPr>
            <a:r>
              <a:rPr lang="en-GB" dirty="0"/>
              <a:t>It’s estimated that there are</a:t>
            </a:r>
          </a:p>
          <a:p>
            <a:pPr marL="114300" indent="0">
              <a:buNone/>
            </a:pPr>
            <a:r>
              <a:rPr lang="en-GB" sz="8000" b="1" dirty="0"/>
              <a:t>1,000,000</a:t>
            </a:r>
            <a:endParaRPr lang="en-GB" b="1" dirty="0"/>
          </a:p>
          <a:p>
            <a:pPr marL="114300" indent="0">
              <a:buNone/>
            </a:pPr>
            <a:r>
              <a:rPr lang="en-GB" dirty="0"/>
              <a:t>young carers currently in the UK.</a:t>
            </a:r>
          </a:p>
          <a:p>
            <a:pPr marL="114300" indent="0" algn="r">
              <a:buNone/>
            </a:pPr>
            <a:r>
              <a:rPr lang="en-GB" sz="2300" i="1" dirty="0"/>
              <a:t>(The Carers Trust and BBC, 2023)</a:t>
            </a:r>
          </a:p>
        </p:txBody>
      </p:sp>
      <p:sp>
        <p:nvSpPr>
          <p:cNvPr id="4" name="Content Placeholder 3"/>
          <p:cNvSpPr>
            <a:spLocks noGrp="1"/>
          </p:cNvSpPr>
          <p:nvPr>
            <p:ph sz="half" idx="2"/>
          </p:nvPr>
        </p:nvSpPr>
        <p:spPr>
          <a:xfrm>
            <a:off x="5196880" y="1536192"/>
            <a:ext cx="3240360" cy="4590288"/>
          </a:xfrm>
        </p:spPr>
        <p:txBody>
          <a:bodyPr>
            <a:normAutofit fontScale="92500" lnSpcReduction="10000"/>
          </a:bodyPr>
          <a:lstStyle/>
          <a:p>
            <a:pPr marL="114300" indent="0">
              <a:buNone/>
            </a:pPr>
            <a:endParaRPr lang="en-GB" sz="2900" dirty="0"/>
          </a:p>
          <a:p>
            <a:pPr marL="114300" indent="0">
              <a:buNone/>
            </a:pPr>
            <a:r>
              <a:rPr lang="en-GB" sz="2900" dirty="0"/>
              <a:t>In Portsmouth, the estimate is around</a:t>
            </a:r>
          </a:p>
          <a:p>
            <a:pPr marL="114300" indent="0">
              <a:buNone/>
            </a:pPr>
            <a:r>
              <a:rPr lang="en-GB" sz="8000" b="1" dirty="0"/>
              <a:t>4,300</a:t>
            </a:r>
            <a:endParaRPr lang="en-GB" b="1" dirty="0"/>
          </a:p>
          <a:p>
            <a:pPr marL="114300" indent="0">
              <a:buNone/>
            </a:pPr>
            <a:endParaRPr lang="en-GB" dirty="0"/>
          </a:p>
          <a:p>
            <a:pPr marL="114300" indent="0">
              <a:buNone/>
            </a:pPr>
            <a:endParaRPr lang="en-GB" dirty="0"/>
          </a:p>
        </p:txBody>
      </p:sp>
    </p:spTree>
    <p:extLst>
      <p:ext uri="{BB962C8B-B14F-4D97-AF65-F5344CB8AC3E}">
        <p14:creationId xmlns:p14="http://schemas.microsoft.com/office/powerpoint/2010/main" val="4259905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3232" cy="1143000"/>
          </a:xfrm>
        </p:spPr>
        <p:txBody>
          <a:bodyPr/>
          <a:lstStyle/>
          <a:p>
            <a:r>
              <a:rPr lang="en-GB" b="1" dirty="0">
                <a:solidFill>
                  <a:schemeClr val="tx1"/>
                </a:solidFill>
              </a:rPr>
              <a:t>How might a young carer help?</a:t>
            </a:r>
          </a:p>
        </p:txBody>
      </p:sp>
      <p:sp>
        <p:nvSpPr>
          <p:cNvPr id="15" name="Content Placeholder 14"/>
          <p:cNvSpPr>
            <a:spLocks noGrp="1"/>
          </p:cNvSpPr>
          <p:nvPr>
            <p:ph sz="half" idx="1"/>
          </p:nvPr>
        </p:nvSpPr>
        <p:spPr>
          <a:xfrm>
            <a:off x="352039" y="1584899"/>
            <a:ext cx="3657600" cy="4590288"/>
          </a:xfrm>
        </p:spPr>
        <p:txBody>
          <a:bodyPr>
            <a:normAutofit/>
          </a:bodyPr>
          <a:lstStyle/>
          <a:p>
            <a:r>
              <a:rPr lang="en-GB" sz="2600" dirty="0"/>
              <a:t>Do practical tasks </a:t>
            </a:r>
          </a:p>
          <a:p>
            <a:r>
              <a:rPr lang="en-GB" sz="2600" dirty="0"/>
              <a:t>Help with physical care</a:t>
            </a:r>
          </a:p>
          <a:p>
            <a:r>
              <a:rPr lang="en-GB" sz="2600" dirty="0"/>
              <a:t>Give emotional support</a:t>
            </a:r>
          </a:p>
          <a:p>
            <a:r>
              <a:rPr lang="en-GB" sz="2600" dirty="0"/>
              <a:t>Help with personal care </a:t>
            </a:r>
          </a:p>
          <a:p>
            <a:r>
              <a:rPr lang="en-GB" sz="2600" dirty="0"/>
              <a:t>Help someone to communicate</a:t>
            </a:r>
          </a:p>
          <a:p>
            <a:r>
              <a:rPr lang="en-GB" sz="2600" dirty="0"/>
              <a:t>Look after brothers and sisters</a:t>
            </a:r>
          </a:p>
          <a:p>
            <a:endParaRPr lang="en-GB" sz="2600" dirty="0"/>
          </a:p>
          <a:p>
            <a:endParaRPr lang="en-GB" sz="1800" dirty="0"/>
          </a:p>
        </p:txBody>
      </p:sp>
      <p:pic>
        <p:nvPicPr>
          <p:cNvPr id="6" name="Content Placeholder 5"/>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5721799" y="1006453"/>
            <a:ext cx="2355401" cy="1884474"/>
          </a:xfrm>
          <a:ln w="38100">
            <a:solidFill>
              <a:schemeClr val="tx1"/>
            </a:solidFill>
          </a:ln>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3127525"/>
            <a:ext cx="2355401" cy="1570267"/>
          </a:xfrm>
          <a:prstGeom prst="rect">
            <a:avLst/>
          </a:prstGeom>
          <a:ln w="38100">
            <a:solidFill>
              <a:schemeClr val="tx1"/>
            </a:solidFill>
          </a:ln>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32040" y="4869160"/>
            <a:ext cx="2977530" cy="1677481"/>
          </a:xfrm>
          <a:prstGeom prst="rect">
            <a:avLst/>
          </a:prstGeom>
          <a:ln w="38100">
            <a:solidFill>
              <a:schemeClr val="tx1"/>
            </a:solidFill>
          </a:ln>
        </p:spPr>
      </p:pic>
    </p:spTree>
    <p:extLst>
      <p:ext uri="{BB962C8B-B14F-4D97-AF65-F5344CB8AC3E}">
        <p14:creationId xmlns:p14="http://schemas.microsoft.com/office/powerpoint/2010/main" val="165501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a:solidFill>
                  <a:schemeClr val="tx1"/>
                </a:solidFill>
              </a:rPr>
              <a:t>No two young carers are the same</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4932040" y="1628800"/>
            <a:ext cx="2619375" cy="1743075"/>
          </a:xfrm>
          <a:ln w="38100">
            <a:solidFill>
              <a:schemeClr val="tx1"/>
            </a:solidFill>
          </a:ln>
        </p:spPr>
      </p:pic>
      <p:sp>
        <p:nvSpPr>
          <p:cNvPr id="6" name="Content Placeholder 5"/>
          <p:cNvSpPr>
            <a:spLocks noGrp="1"/>
          </p:cNvSpPr>
          <p:nvPr>
            <p:ph sz="half" idx="1"/>
          </p:nvPr>
        </p:nvSpPr>
        <p:spPr>
          <a:xfrm>
            <a:off x="609600" y="1484784"/>
            <a:ext cx="3657600" cy="4590288"/>
          </a:xfrm>
        </p:spPr>
        <p:txBody>
          <a:bodyPr/>
          <a:lstStyle/>
          <a:p>
            <a:r>
              <a:rPr lang="en-GB" dirty="0"/>
              <a:t>The experiences and needs of each young carer are unique. </a:t>
            </a:r>
          </a:p>
          <a:p>
            <a:r>
              <a:rPr lang="en-GB" dirty="0"/>
              <a:t>The amount and type of care they provide can vary greatly.</a:t>
            </a:r>
          </a:p>
          <a:p>
            <a:r>
              <a:rPr lang="en-GB" dirty="0"/>
              <a:t>This can affect their health and how they feel in different ways.</a:t>
            </a:r>
          </a:p>
          <a:p>
            <a:endParaRPr lang="en-GB" dirty="0">
              <a:solidFill>
                <a:srgbClr val="00B050"/>
              </a:solidFill>
            </a:endParaRPr>
          </a:p>
        </p:txBody>
      </p:sp>
      <p:pic>
        <p:nvPicPr>
          <p:cNvPr id="9" name="Content Placeholder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19600" y="4149080"/>
            <a:ext cx="3657600" cy="1828800"/>
          </a:xfrm>
          <a:prstGeom prst="rect">
            <a:avLst/>
          </a:prstGeom>
          <a:ln w="38100">
            <a:solidFill>
              <a:schemeClr val="tx1"/>
            </a:solidFill>
          </a:ln>
        </p:spPr>
      </p:pic>
    </p:spTree>
    <p:extLst>
      <p:ext uri="{BB962C8B-B14F-4D97-AF65-F5344CB8AC3E}">
        <p14:creationId xmlns:p14="http://schemas.microsoft.com/office/powerpoint/2010/main" val="3845825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a:solidFill>
                  <a:schemeClr val="tx1"/>
                </a:solidFill>
              </a:rPr>
              <a:t>Being a young carer can be very rewarding</a:t>
            </a:r>
          </a:p>
        </p:txBody>
      </p:sp>
      <p:sp>
        <p:nvSpPr>
          <p:cNvPr id="3" name="Content Placeholder 2"/>
          <p:cNvSpPr>
            <a:spLocks noGrp="1"/>
          </p:cNvSpPr>
          <p:nvPr>
            <p:ph sz="half" idx="1"/>
          </p:nvPr>
        </p:nvSpPr>
        <p:spPr>
          <a:xfrm>
            <a:off x="457200" y="1536192"/>
            <a:ext cx="3898776" cy="4917144"/>
          </a:xfrm>
        </p:spPr>
        <p:txBody>
          <a:bodyPr>
            <a:noAutofit/>
          </a:bodyPr>
          <a:lstStyle/>
          <a:p>
            <a:pPr marL="114300" indent="0" algn="r">
              <a:buNone/>
            </a:pPr>
            <a:r>
              <a:rPr lang="en-GB" sz="2000" i="1" dirty="0"/>
              <a:t>“I have a great relationship with my brother… we’re so close.  I like cooking his tea and taking him to the park.”                          (Tom, 13)                      </a:t>
            </a:r>
          </a:p>
          <a:p>
            <a:pPr marL="114300" indent="0">
              <a:buNone/>
            </a:pPr>
            <a:endParaRPr lang="en-GB" sz="400" i="1" dirty="0"/>
          </a:p>
          <a:p>
            <a:pPr marL="114300" indent="0">
              <a:buNone/>
            </a:pPr>
            <a:endParaRPr lang="en-GB" sz="400" i="1" dirty="0"/>
          </a:p>
          <a:p>
            <a:pPr marL="114300" indent="0">
              <a:buNone/>
            </a:pPr>
            <a:endParaRPr lang="en-GB" sz="400" i="1" dirty="0"/>
          </a:p>
          <a:p>
            <a:pPr marL="114300" indent="0">
              <a:buNone/>
            </a:pPr>
            <a:endParaRPr lang="en-GB" sz="400" i="1" dirty="0"/>
          </a:p>
          <a:p>
            <a:pPr marL="114300" indent="0">
              <a:buNone/>
            </a:pPr>
            <a:endParaRPr lang="en-GB" sz="400" i="1" dirty="0"/>
          </a:p>
          <a:p>
            <a:pPr marL="114300" indent="0">
              <a:buNone/>
            </a:pPr>
            <a:endParaRPr lang="en-GB" sz="400" i="1" dirty="0"/>
          </a:p>
          <a:p>
            <a:pPr marL="114300" indent="0">
              <a:buNone/>
            </a:pPr>
            <a:endParaRPr lang="en-GB" sz="400" i="1" dirty="0"/>
          </a:p>
          <a:p>
            <a:pPr marL="114300" indent="0">
              <a:buNone/>
            </a:pPr>
            <a:r>
              <a:rPr lang="en-GB" sz="2000" i="1" dirty="0"/>
              <a:t>“I’m so proud of my mum and all that she’s achieved. It’s been a hard battle for her, but she’s done it and I’ve been with her every step of the way!”        (Jayne, 15)</a:t>
            </a:r>
          </a:p>
          <a:p>
            <a:pPr marL="114300" indent="0">
              <a:buNone/>
            </a:pPr>
            <a:endParaRPr lang="en-GB" sz="2000" i="1" dirty="0"/>
          </a:p>
          <a:p>
            <a:pPr marL="114300" indent="0">
              <a:buNone/>
            </a:pPr>
            <a:endParaRPr lang="en-GB" sz="400" i="1" dirty="0"/>
          </a:p>
          <a:p>
            <a:pPr marL="114300" indent="0">
              <a:buNone/>
            </a:pPr>
            <a:endParaRPr lang="en-GB" sz="400" i="1" dirty="0"/>
          </a:p>
          <a:p>
            <a:pPr marL="114300" indent="0" algn="r">
              <a:buNone/>
            </a:pPr>
            <a:r>
              <a:rPr lang="en-GB" sz="2000" i="1" dirty="0"/>
              <a:t>“When I have my own family, I’ll be able to look after everyone.”                     (Mo, 14)</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4716016" y="3861048"/>
            <a:ext cx="3120578" cy="2114677"/>
          </a:xfrm>
          <a:ln w="38100">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82048" y="1536192"/>
            <a:ext cx="3188514" cy="1944216"/>
          </a:xfrm>
          <a:prstGeom prst="rect">
            <a:avLst/>
          </a:prstGeom>
          <a:ln w="38100">
            <a:solidFill>
              <a:schemeClr val="tx1"/>
            </a:solidFill>
          </a:ln>
        </p:spPr>
      </p:pic>
      <p:sp>
        <p:nvSpPr>
          <p:cNvPr id="4" name="Speech Bubble: Rectangle 3">
            <a:extLst>
              <a:ext uri="{FF2B5EF4-FFF2-40B4-BE49-F238E27FC236}">
                <a16:creationId xmlns:a16="http://schemas.microsoft.com/office/drawing/2014/main" id="{EE1117A5-586A-A6D8-6A91-BF65B03024AD}"/>
              </a:ext>
            </a:extLst>
          </p:cNvPr>
          <p:cNvSpPr/>
          <p:nvPr/>
        </p:nvSpPr>
        <p:spPr>
          <a:xfrm>
            <a:off x="755576" y="1536192"/>
            <a:ext cx="3600400" cy="1316744"/>
          </a:xfrm>
          <a:prstGeom prst="wedgeRectCallout">
            <a:avLst>
              <a:gd name="adj1" fmla="val -64208"/>
              <a:gd name="adj2" fmla="val 5391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peech Bubble: Rectangle with Corners Rounded 6">
            <a:extLst>
              <a:ext uri="{FF2B5EF4-FFF2-40B4-BE49-F238E27FC236}">
                <a16:creationId xmlns:a16="http://schemas.microsoft.com/office/drawing/2014/main" id="{BADC12D0-1936-E78B-F23B-5E8A96DAE29B}"/>
              </a:ext>
            </a:extLst>
          </p:cNvPr>
          <p:cNvSpPr/>
          <p:nvPr/>
        </p:nvSpPr>
        <p:spPr>
          <a:xfrm>
            <a:off x="539552" y="3284984"/>
            <a:ext cx="3888433" cy="1728192"/>
          </a:xfrm>
          <a:prstGeom prst="wedgeRoundRectCallout">
            <a:avLst>
              <a:gd name="adj1" fmla="val 51828"/>
              <a:gd name="adj2" fmla="val 60217"/>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peech Bubble: Rectangle 7">
            <a:extLst>
              <a:ext uri="{FF2B5EF4-FFF2-40B4-BE49-F238E27FC236}">
                <a16:creationId xmlns:a16="http://schemas.microsoft.com/office/drawing/2014/main" id="{599EE41B-CA53-D994-52AA-327314B18EEF}"/>
              </a:ext>
            </a:extLst>
          </p:cNvPr>
          <p:cNvSpPr/>
          <p:nvPr/>
        </p:nvSpPr>
        <p:spPr>
          <a:xfrm>
            <a:off x="899592" y="5445224"/>
            <a:ext cx="3528393" cy="1008112"/>
          </a:xfrm>
          <a:prstGeom prst="wedgeRectCallout">
            <a:avLst>
              <a:gd name="adj1" fmla="val -66279"/>
              <a:gd name="adj2" fmla="val 34315"/>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4310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b="1" dirty="0">
                <a:solidFill>
                  <a:schemeClr val="tx1"/>
                </a:solidFill>
              </a:rPr>
              <a:t>It </a:t>
            </a:r>
            <a:r>
              <a:rPr lang="en-GB" sz="4400" b="1" u="sng" dirty="0">
                <a:solidFill>
                  <a:schemeClr val="tx1"/>
                </a:solidFill>
              </a:rPr>
              <a:t>might</a:t>
            </a:r>
            <a:r>
              <a:rPr lang="en-GB" sz="4400" b="1" dirty="0">
                <a:solidFill>
                  <a:schemeClr val="tx1"/>
                </a:solidFill>
              </a:rPr>
              <a:t> make a young person feel…</a:t>
            </a:r>
          </a:p>
        </p:txBody>
      </p:sp>
      <p:sp>
        <p:nvSpPr>
          <p:cNvPr id="3" name="Content Placeholder 2"/>
          <p:cNvSpPr>
            <a:spLocks noGrp="1"/>
          </p:cNvSpPr>
          <p:nvPr>
            <p:ph sz="half" idx="1"/>
          </p:nvPr>
        </p:nvSpPr>
        <p:spPr/>
        <p:txBody>
          <a:bodyPr>
            <a:normAutofit fontScale="92500" lnSpcReduction="10000"/>
          </a:bodyPr>
          <a:lstStyle/>
          <a:p>
            <a:pPr marL="114300" indent="0">
              <a:buNone/>
            </a:pPr>
            <a:endParaRPr lang="en-GB" dirty="0">
              <a:solidFill>
                <a:srgbClr val="00B050"/>
              </a:solidFill>
            </a:endParaRPr>
          </a:p>
          <a:p>
            <a:r>
              <a:rPr lang="en-GB" dirty="0"/>
              <a:t>Physically tired</a:t>
            </a:r>
          </a:p>
          <a:p>
            <a:r>
              <a:rPr lang="en-GB" dirty="0"/>
              <a:t>Stressed</a:t>
            </a:r>
          </a:p>
          <a:p>
            <a:r>
              <a:rPr lang="en-GB" dirty="0"/>
              <a:t>Worried </a:t>
            </a:r>
          </a:p>
          <a:p>
            <a:r>
              <a:rPr lang="en-GB" dirty="0"/>
              <a:t>Embarrassed</a:t>
            </a:r>
          </a:p>
          <a:p>
            <a:r>
              <a:rPr lang="en-GB" dirty="0"/>
              <a:t>Frightened – bullied?</a:t>
            </a:r>
          </a:p>
          <a:p>
            <a:r>
              <a:rPr lang="en-GB" dirty="0"/>
              <a:t>Anxious</a:t>
            </a:r>
          </a:p>
          <a:p>
            <a:r>
              <a:rPr lang="en-GB" dirty="0"/>
              <a:t>Angry</a:t>
            </a:r>
          </a:p>
          <a:p>
            <a:r>
              <a:rPr lang="en-GB" dirty="0"/>
              <a:t>Guilty</a:t>
            </a:r>
          </a:p>
          <a:p>
            <a:r>
              <a:rPr lang="en-GB" dirty="0"/>
              <a:t>Isolated</a:t>
            </a:r>
          </a:p>
          <a:p>
            <a:pPr marL="114300" indent="0">
              <a:buNone/>
            </a:pPr>
            <a:endParaRPr lang="en-GB" dirty="0"/>
          </a:p>
          <a:p>
            <a:endParaRPr lang="en-GB" dirty="0"/>
          </a:p>
          <a:p>
            <a:endParaRPr lang="en-GB" dirty="0"/>
          </a:p>
        </p:txBody>
      </p:sp>
      <p:pic>
        <p:nvPicPr>
          <p:cNvPr id="5" name="Content Placeholder 4"/>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439409" y="1536557"/>
            <a:ext cx="1500061" cy="1500061"/>
          </a:xfr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46684" y="4246400"/>
            <a:ext cx="1440160" cy="144016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16248" y="2953215"/>
            <a:ext cx="1477805" cy="1477805"/>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10034" y="3205987"/>
            <a:ext cx="1368151" cy="1368151"/>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24128" y="4474127"/>
            <a:ext cx="1619343" cy="1626572"/>
          </a:xfrm>
          <a:prstGeom prst="rect">
            <a:avLst/>
          </a:prstGeom>
        </p:spPr>
      </p:pic>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17752" y="2463527"/>
            <a:ext cx="1575618" cy="1575618"/>
          </a:xfrm>
          <a:prstGeom prst="rect">
            <a:avLst/>
          </a:prstGeom>
        </p:spPr>
      </p:pic>
      <p:pic>
        <p:nvPicPr>
          <p:cNvPr id="11" name="Picture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968044" y="1317626"/>
            <a:ext cx="1368152" cy="1368152"/>
          </a:xfrm>
          <a:prstGeom prst="rect">
            <a:avLst/>
          </a:prstGeom>
        </p:spPr>
      </p:pic>
    </p:spTree>
    <p:extLst>
      <p:ext uri="{BB962C8B-B14F-4D97-AF65-F5344CB8AC3E}">
        <p14:creationId xmlns:p14="http://schemas.microsoft.com/office/powerpoint/2010/main" val="2803759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b="1" dirty="0">
                <a:solidFill>
                  <a:schemeClr val="tx1"/>
                </a:solidFill>
              </a:rPr>
              <a:t>This can impact on the young carers:</a:t>
            </a:r>
          </a:p>
        </p:txBody>
      </p:sp>
      <p:sp>
        <p:nvSpPr>
          <p:cNvPr id="3" name="Content Placeholder 2"/>
          <p:cNvSpPr>
            <a:spLocks noGrp="1"/>
          </p:cNvSpPr>
          <p:nvPr>
            <p:ph idx="1"/>
          </p:nvPr>
        </p:nvSpPr>
        <p:spPr/>
        <p:txBody>
          <a:bodyPr/>
          <a:lstStyle/>
          <a:p>
            <a:pPr marL="114300" indent="0">
              <a:buNone/>
            </a:pPr>
            <a:endParaRPr lang="en-GB" sz="2800" dirty="0"/>
          </a:p>
          <a:p>
            <a:r>
              <a:rPr lang="en-GB" sz="4000" dirty="0"/>
              <a:t>Relationships at home;</a:t>
            </a:r>
          </a:p>
          <a:p>
            <a:r>
              <a:rPr lang="en-GB" sz="4000" dirty="0"/>
              <a:t>Friendships;</a:t>
            </a:r>
          </a:p>
          <a:p>
            <a:r>
              <a:rPr lang="en-GB" sz="4000" dirty="0"/>
              <a:t>Ability to join clubs and groups and do sport;</a:t>
            </a:r>
          </a:p>
          <a:p>
            <a:r>
              <a:rPr lang="en-GB" sz="4000" dirty="0"/>
              <a:t>Learning…</a:t>
            </a:r>
          </a:p>
          <a:p>
            <a:endParaRPr lang="en-GB" sz="5400" dirty="0"/>
          </a:p>
          <a:p>
            <a:endParaRPr lang="en-GB" sz="5400"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27984" y="4514334"/>
            <a:ext cx="3456385" cy="1886466"/>
          </a:xfrm>
          <a:prstGeom prst="rect">
            <a:avLst/>
          </a:prstGeom>
          <a:ln w="38100">
            <a:solidFill>
              <a:schemeClr val="tx1"/>
            </a:solidFill>
          </a:ln>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92112" y="1052736"/>
            <a:ext cx="2318034" cy="2088232"/>
          </a:xfrm>
          <a:prstGeom prst="rect">
            <a:avLst/>
          </a:prstGeom>
          <a:ln w="38100">
            <a:solidFill>
              <a:schemeClr val="tx1"/>
            </a:solidFill>
          </a:ln>
        </p:spPr>
      </p:pic>
    </p:spTree>
    <p:extLst>
      <p:ext uri="{BB962C8B-B14F-4D97-AF65-F5344CB8AC3E}">
        <p14:creationId xmlns:p14="http://schemas.microsoft.com/office/powerpoint/2010/main" val="3663041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b="1" dirty="0">
                <a:solidFill>
                  <a:schemeClr val="tx1"/>
                </a:solidFill>
              </a:rPr>
              <a:t>At school young carers may have difficulties…</a:t>
            </a:r>
          </a:p>
        </p:txBody>
      </p:sp>
      <p:sp>
        <p:nvSpPr>
          <p:cNvPr id="3" name="Content Placeholder 2"/>
          <p:cNvSpPr>
            <a:spLocks noGrp="1"/>
          </p:cNvSpPr>
          <p:nvPr>
            <p:ph idx="1"/>
          </p:nvPr>
        </p:nvSpPr>
        <p:spPr>
          <a:xfrm>
            <a:off x="457200" y="1676400"/>
            <a:ext cx="7620000" cy="4992959"/>
          </a:xfrm>
        </p:spPr>
        <p:txBody>
          <a:bodyPr>
            <a:normAutofit fontScale="92500" lnSpcReduction="20000"/>
          </a:bodyPr>
          <a:lstStyle/>
          <a:p>
            <a:r>
              <a:rPr lang="en-GB" sz="2800" dirty="0"/>
              <a:t>Getting to school on time/missing</a:t>
            </a:r>
          </a:p>
          <a:p>
            <a:pPr marL="114300" indent="0">
              <a:buNone/>
            </a:pPr>
            <a:r>
              <a:rPr lang="en-GB" sz="2800" dirty="0"/>
              <a:t>   school;</a:t>
            </a:r>
          </a:p>
          <a:p>
            <a:r>
              <a:rPr lang="en-GB" sz="2800" dirty="0"/>
              <a:t>Feeling tired;</a:t>
            </a:r>
          </a:p>
          <a:p>
            <a:r>
              <a:rPr lang="en-GB" sz="2800" dirty="0"/>
              <a:t>Completing homework on time;</a:t>
            </a:r>
          </a:p>
          <a:p>
            <a:r>
              <a:rPr lang="en-GB" sz="2800" dirty="0"/>
              <a:t>Being distracted/ difficulties concentrating;</a:t>
            </a:r>
          </a:p>
          <a:p>
            <a:r>
              <a:rPr lang="en-GB" sz="2800" dirty="0"/>
              <a:t>With parents/carers getting to meetings and events;</a:t>
            </a:r>
          </a:p>
          <a:p>
            <a:r>
              <a:rPr lang="en-GB" sz="2800" dirty="0"/>
              <a:t>Taking part in after school activities, trips and events.</a:t>
            </a:r>
          </a:p>
          <a:p>
            <a:pPr marL="114300" indent="0">
              <a:buNone/>
            </a:pPr>
            <a:r>
              <a:rPr lang="en-GB" sz="2800" b="1" i="1" dirty="0"/>
              <a:t>It’s important for young carers to let someone know about any difficulties they’re having so that school can work with them to find solutions. </a:t>
            </a:r>
          </a:p>
          <a:p>
            <a:pPr marL="114300" indent="0">
              <a:buNone/>
            </a:pPr>
            <a:r>
              <a:rPr lang="en-GB" sz="2800" b="1" i="1" dirty="0"/>
              <a:t>Everyone has the right to be happy, to attend </a:t>
            </a:r>
          </a:p>
          <a:p>
            <a:pPr marL="114300" indent="0">
              <a:buNone/>
            </a:pPr>
            <a:r>
              <a:rPr lang="en-GB" sz="2800" b="1" i="1" dirty="0"/>
              <a:t>school regularly and reach their full potential.</a:t>
            </a:r>
          </a:p>
          <a:p>
            <a:pPr marL="114300" indent="0">
              <a:buNone/>
            </a:pPr>
            <a:endParaRPr lang="en-GB" sz="2800" dirty="0">
              <a:solidFill>
                <a:srgbClr val="00B050"/>
              </a:solidFill>
            </a:endParaRPr>
          </a:p>
          <a:p>
            <a:endParaRPr lang="en-GB" sz="2800" dirty="0">
              <a:solidFill>
                <a:srgbClr val="00B050"/>
              </a:solidFill>
            </a:endParaRPr>
          </a:p>
          <a:p>
            <a:endParaRPr lang="en-GB" sz="2800" dirty="0">
              <a:solidFill>
                <a:srgbClr val="00B050"/>
              </a:solidFill>
            </a:endParaRPr>
          </a:p>
          <a:p>
            <a:endParaRPr lang="en-GB" sz="2800" dirty="0">
              <a:solidFill>
                <a:srgbClr val="00B050"/>
              </a:solidFill>
            </a:endParaRPr>
          </a:p>
        </p:txBody>
      </p:sp>
      <p:sp>
        <p:nvSpPr>
          <p:cNvPr id="4" name="AutoShape 2" descr="Image result for homework worries"/>
          <p:cNvSpPr>
            <a:spLocks noChangeAspect="1" noChangeArrowheads="1"/>
          </p:cNvSpPr>
          <p:nvPr/>
        </p:nvSpPr>
        <p:spPr bwMode="auto">
          <a:xfrm>
            <a:off x="63500" y="-136525"/>
            <a:ext cx="2486025" cy="1866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homework worries"/>
          <p:cNvSpPr>
            <a:spLocks noChangeAspect="1" noChangeArrowheads="1"/>
          </p:cNvSpPr>
          <p:nvPr/>
        </p:nvSpPr>
        <p:spPr bwMode="auto">
          <a:xfrm>
            <a:off x="215900" y="15875"/>
            <a:ext cx="2486025" cy="1866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73148" y="1286902"/>
            <a:ext cx="2484713" cy="1867346"/>
          </a:xfrm>
          <a:prstGeom prst="rect">
            <a:avLst/>
          </a:prstGeom>
          <a:ln>
            <a:solidFill>
              <a:schemeClr val="tx1"/>
            </a:solidFill>
          </a:ln>
        </p:spPr>
      </p:pic>
      <p:pic>
        <p:nvPicPr>
          <p:cNvPr id="7" name="Picture 6" descr="Thumbs Up Smiley Face Emoji - Free vector graphic on Pixabay"/>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01060" y="5571098"/>
            <a:ext cx="1300270" cy="908834"/>
          </a:xfrm>
          <a:prstGeom prst="rect">
            <a:avLst/>
          </a:prstGeom>
        </p:spPr>
      </p:pic>
    </p:spTree>
    <p:extLst>
      <p:ext uri="{BB962C8B-B14F-4D97-AF65-F5344CB8AC3E}">
        <p14:creationId xmlns:p14="http://schemas.microsoft.com/office/powerpoint/2010/main" val="27378307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06d2475-e2f5-484a-b382-727b8dafea61">
      <Terms xmlns="http://schemas.microsoft.com/office/infopath/2007/PartnerControls"/>
    </lcf76f155ced4ddcb4097134ff3c332f>
    <TaxCatchAll xmlns="3c38619e-0fba-4b47-ac3c-19f3b86b526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DF3A0EC4D664D4EBECF7F056969E554" ma:contentTypeVersion="15" ma:contentTypeDescription="Create a new document." ma:contentTypeScope="" ma:versionID="df95c8cfe85043dac661df89cda2587e">
  <xsd:schema xmlns:xsd="http://www.w3.org/2001/XMLSchema" xmlns:xs="http://www.w3.org/2001/XMLSchema" xmlns:p="http://schemas.microsoft.com/office/2006/metadata/properties" xmlns:ns2="4d536ccb-b14a-4ea0-b1e3-f942d5f494ca" xmlns:ns3="b06d2475-e2f5-484a-b382-727b8dafea61" xmlns:ns4="3c38619e-0fba-4b47-ac3c-19f3b86b5261" targetNamespace="http://schemas.microsoft.com/office/2006/metadata/properties" ma:root="true" ma:fieldsID="d7b2347111faf61b6c5d65bd64660c5d" ns2:_="" ns3:_="" ns4:_="">
    <xsd:import namespace="4d536ccb-b14a-4ea0-b1e3-f942d5f494ca"/>
    <xsd:import namespace="b06d2475-e2f5-484a-b382-727b8dafea61"/>
    <xsd:import namespace="3c38619e-0fba-4b47-ac3c-19f3b86b526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LengthInSeconds" minOccurs="0"/>
                <xsd:element ref="ns3:MediaServiceDateTaken" minOccurs="0"/>
                <xsd:element ref="ns3:MediaServiceLocation" minOccurs="0"/>
                <xsd:element ref="ns3:MediaServiceGenerationTime" minOccurs="0"/>
                <xsd:element ref="ns3:MediaServiceEventHashCode" minOccurs="0"/>
                <xsd:element ref="ns3:lcf76f155ced4ddcb4097134ff3c332f" minOccurs="0"/>
                <xsd:element ref="ns4:TaxCatchAll" minOccurs="0"/>
                <xsd:element ref="ns3:MediaServiceOCR"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536ccb-b14a-4ea0-b1e3-f942d5f494c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06d2475-e2f5-484a-b382-727b8dafea6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bf2b975-0034-4da6-bed2-ddb9f49c066c"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c38619e-0fba-4b47-ac3c-19f3b86b5261"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5ba8a18f-391d-481a-894d-d9e3c3948f62}" ma:internalName="TaxCatchAll" ma:showField="CatchAllData" ma:web="3c38619e-0fba-4b47-ac3c-19f3b86b52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F957BA-867D-4943-A8B9-994814D5E1D0}">
  <ds:schemaRefs>
    <ds:schemaRef ds:uri="http://schemas.microsoft.com/office/2006/metadata/properties"/>
    <ds:schemaRef ds:uri="http://schemas.microsoft.com/office/infopath/2007/PartnerControls"/>
    <ds:schemaRef ds:uri="b06d2475-e2f5-484a-b382-727b8dafea61"/>
    <ds:schemaRef ds:uri="3c38619e-0fba-4b47-ac3c-19f3b86b5261"/>
  </ds:schemaRefs>
</ds:datastoreItem>
</file>

<file path=customXml/itemProps2.xml><?xml version="1.0" encoding="utf-8"?>
<ds:datastoreItem xmlns:ds="http://schemas.openxmlformats.org/officeDocument/2006/customXml" ds:itemID="{01B09B7D-6D39-47F9-A40A-58FDA63CCC4B}">
  <ds:schemaRefs>
    <ds:schemaRef ds:uri="http://schemas.microsoft.com/sharepoint/v3/contenttype/forms"/>
  </ds:schemaRefs>
</ds:datastoreItem>
</file>

<file path=customXml/itemProps3.xml><?xml version="1.0" encoding="utf-8"?>
<ds:datastoreItem xmlns:ds="http://schemas.openxmlformats.org/officeDocument/2006/customXml" ds:itemID="{836DDF08-808B-499C-9515-8962F7E00C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536ccb-b14a-4ea0-b1e3-f942d5f494ca"/>
    <ds:schemaRef ds:uri="b06d2475-e2f5-484a-b382-727b8dafea61"/>
    <ds:schemaRef ds:uri="3c38619e-0fba-4b47-ac3c-19f3b86b52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Adjacency</Template>
  <TotalTime>1550</TotalTime>
  <Words>1974</Words>
  <Application>Microsoft Office PowerPoint</Application>
  <PresentationFormat>On-screen Show (4:3)</PresentationFormat>
  <Paragraphs>206</Paragraphs>
  <Slides>19</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Cambria</vt:lpstr>
      <vt:lpstr>Wingdings</vt:lpstr>
      <vt:lpstr>Adjacency</vt:lpstr>
      <vt:lpstr> </vt:lpstr>
      <vt:lpstr> </vt:lpstr>
      <vt:lpstr>         </vt:lpstr>
      <vt:lpstr>How might a young carer help?</vt:lpstr>
      <vt:lpstr>No two young carers are the same</vt:lpstr>
      <vt:lpstr>Being a young carer can be very rewarding</vt:lpstr>
      <vt:lpstr>It might make a young person feel…</vt:lpstr>
      <vt:lpstr>This can impact on the young carers:</vt:lpstr>
      <vt:lpstr>At school young carers may have difficulties…</vt:lpstr>
      <vt:lpstr>If you think you might be a young carer, who can you talk to in school?</vt:lpstr>
      <vt:lpstr>(Schools name) Young Carers Champion/Lead</vt:lpstr>
      <vt:lpstr>Support for Young Carers at (schools name)</vt:lpstr>
      <vt:lpstr>Portsmouth Young Carers Service</vt:lpstr>
      <vt:lpstr>What activities are available?</vt:lpstr>
      <vt:lpstr> Holiday activities </vt:lpstr>
      <vt:lpstr>Young Carers Groups</vt:lpstr>
      <vt:lpstr>Referral</vt:lpstr>
      <vt:lpstr>Something to think about…</vt:lpstr>
      <vt:lpstr>Thanks for listening…  have a great day     </vt:lpstr>
    </vt:vector>
  </TitlesOfParts>
  <Company>Portsmouth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Harold, Mark</dc:creator>
  <cp:lastModifiedBy>Watters, Amanda</cp:lastModifiedBy>
  <cp:revision>107</cp:revision>
  <cp:lastPrinted>2014-10-13T17:06:33Z</cp:lastPrinted>
  <dcterms:created xsi:type="dcterms:W3CDTF">2014-10-08T12:00:15Z</dcterms:created>
  <dcterms:modified xsi:type="dcterms:W3CDTF">2024-03-04T14:56:32Z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0x010100DDF3A0EC4D664D4EBECF7F056969E554</vt:lpwstr>
  </property>
  <property fmtid="{D5CDD505-2E9C-101B-9397-08002B2CF9AE}" pid="3" name="Order">
    <vt:r8>3204400</vt:r8>
  </property>
  <property fmtid="{D5CDD505-2E9C-101B-9397-08002B2CF9AE}" pid="4" name="MSIP_Label_e83f8a96-e51b-4334-92a5-11244a58d044_Enabled">
    <vt:lpwstr>true</vt:lpwstr>
  </property>
  <property fmtid="{D5CDD505-2E9C-101B-9397-08002B2CF9AE}" pid="5" name="MSIP_Label_e83f8a96-e51b-4334-92a5-11244a58d044_SetDate">
    <vt:lpwstr>2024-03-01T09:48:43Z</vt:lpwstr>
  </property>
  <property fmtid="{D5CDD505-2E9C-101B-9397-08002B2CF9AE}" pid="6" name="MSIP_Label_e83f8a96-e51b-4334-92a5-11244a58d044_Method">
    <vt:lpwstr>Privileged</vt:lpwstr>
  </property>
  <property fmtid="{D5CDD505-2E9C-101B-9397-08002B2CF9AE}" pid="7" name="MSIP_Label_e83f8a96-e51b-4334-92a5-11244a58d044_Name">
    <vt:lpwstr>Official</vt:lpwstr>
  </property>
  <property fmtid="{D5CDD505-2E9C-101B-9397-08002B2CF9AE}" pid="8" name="MSIP_Label_e83f8a96-e51b-4334-92a5-11244a58d044_SiteId">
    <vt:lpwstr>d6674c51-daa4-4142-8047-15a78bbe9306</vt:lpwstr>
  </property>
  <property fmtid="{D5CDD505-2E9C-101B-9397-08002B2CF9AE}" pid="9" name="MSIP_Label_e83f8a96-e51b-4334-92a5-11244a58d044_ActionId">
    <vt:lpwstr>043a5ed2-4bcf-407f-bc11-da8b3be1600e</vt:lpwstr>
  </property>
  <property fmtid="{D5CDD505-2E9C-101B-9397-08002B2CF9AE}" pid="10" name="MSIP_Label_e83f8a96-e51b-4334-92a5-11244a58d044_ContentBits">
    <vt:lpwstr>1</vt:lpwstr>
  </property>
  <property fmtid="{D5CDD505-2E9C-101B-9397-08002B2CF9AE}" pid="11" name="ClassificationContentMarkingHeaderLocations">
    <vt:lpwstr>Adjacency:10</vt:lpwstr>
  </property>
  <property fmtid="{D5CDD505-2E9C-101B-9397-08002B2CF9AE}" pid="12" name="ClassificationContentMarkingHeaderText">
    <vt:lpwstr>- Official -</vt:lpwstr>
  </property>
  <property fmtid="{D5CDD505-2E9C-101B-9397-08002B2CF9AE}" pid="13" name="MediaServiceImageTags">
    <vt:lpwstr/>
  </property>
</Properties>
</file>