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443" r:id="rId2"/>
    <p:sldId id="421" r:id="rId3"/>
    <p:sldId id="376" r:id="rId4"/>
    <p:sldId id="424" r:id="rId5"/>
    <p:sldId id="444" r:id="rId6"/>
    <p:sldId id="425" r:id="rId7"/>
    <p:sldId id="426" r:id="rId8"/>
    <p:sldId id="442" r:id="rId9"/>
    <p:sldId id="428" r:id="rId10"/>
    <p:sldId id="380" r:id="rId11"/>
    <p:sldId id="427" r:id="rId12"/>
    <p:sldId id="429" r:id="rId13"/>
    <p:sldId id="430" r:id="rId14"/>
    <p:sldId id="386" r:id="rId15"/>
    <p:sldId id="446" r:id="rId16"/>
    <p:sldId id="431" r:id="rId17"/>
    <p:sldId id="448" r:id="rId18"/>
    <p:sldId id="447" r:id="rId19"/>
    <p:sldId id="400" r:id="rId20"/>
    <p:sldId id="399" r:id="rId21"/>
    <p:sldId id="433" r:id="rId22"/>
    <p:sldId id="434" r:id="rId23"/>
    <p:sldId id="449" r:id="rId24"/>
    <p:sldId id="435" r:id="rId25"/>
    <p:sldId id="436" r:id="rId26"/>
    <p:sldId id="450" r:id="rId27"/>
    <p:sldId id="451" r:id="rId28"/>
    <p:sldId id="452" r:id="rId29"/>
    <p:sldId id="388" r:id="rId30"/>
    <p:sldId id="453" r:id="rId31"/>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8CBB"/>
    <a:srgbClr val="FFFFFF"/>
    <a:srgbClr val="740000"/>
    <a:srgbClr val="FF9B9B"/>
    <a:srgbClr val="CCFFCC"/>
    <a:srgbClr val="EF904F"/>
    <a:srgbClr val="FF7C80"/>
    <a:srgbClr val="44546A"/>
    <a:srgbClr val="2CD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4841" autoAdjust="0"/>
  </p:normalViewPr>
  <p:slideViewPr>
    <p:cSldViewPr snapToGrid="0">
      <p:cViewPr varScale="1">
        <p:scale>
          <a:sx n="97" d="100"/>
          <a:sy n="97" d="100"/>
        </p:scale>
        <p:origin x="1110" y="72"/>
      </p:cViewPr>
      <p:guideLst/>
    </p:cSldViewPr>
  </p:slideViewPr>
  <p:notesTextViewPr>
    <p:cViewPr>
      <p:scale>
        <a:sx n="1" d="1"/>
        <a:sy n="1" d="1"/>
      </p:scale>
      <p:origin x="0" y="0"/>
    </p:cViewPr>
  </p:notesTextViewPr>
  <p:sorterViewPr>
    <p:cViewPr>
      <p:scale>
        <a:sx n="100" d="100"/>
        <a:sy n="100" d="100"/>
      </p:scale>
      <p:origin x="0" y="-3318"/>
    </p:cViewPr>
  </p:sorterViewPr>
  <p:notesViewPr>
    <p:cSldViewPr snapToGrid="0">
      <p:cViewPr varScale="1">
        <p:scale>
          <a:sx n="76" d="100"/>
          <a:sy n="76" d="100"/>
        </p:scale>
        <p:origin x="3336"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7D027D-232B-442E-B5BD-EF25B08F8D5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F3EF471-AB2E-44BE-B1F2-633F60ACEACF}">
      <dgm:prSet custT="1"/>
      <dgm:spPr/>
      <dgm:t>
        <a:bodyPr/>
        <a:lstStyle/>
        <a:p>
          <a:r>
            <a:rPr lang="en-GB" sz="2000" dirty="0"/>
            <a:t>When you’ve completed discussing an aspect – help the family articulate o</a:t>
          </a:r>
          <a:r>
            <a:rPr lang="en-US" sz="2000" dirty="0"/>
            <a:t>n a scale from 0-5 (where 5 is the hoped-for outcome)</a:t>
          </a:r>
          <a:r>
            <a:rPr lang="en-GB" sz="2000" dirty="0"/>
            <a:t> where they feel they are now on this scale</a:t>
          </a:r>
          <a:endParaRPr lang="en-US" sz="2000" dirty="0"/>
        </a:p>
      </dgm:t>
    </dgm:pt>
    <dgm:pt modelId="{AE6E3A50-095B-49F8-BA4E-7BFC75C2984C}" type="parTrans" cxnId="{E3BF70F4-E1A9-429C-A9C0-8BD829DF658D}">
      <dgm:prSet/>
      <dgm:spPr/>
      <dgm:t>
        <a:bodyPr/>
        <a:lstStyle/>
        <a:p>
          <a:endParaRPr lang="en-US" sz="2000"/>
        </a:p>
      </dgm:t>
    </dgm:pt>
    <dgm:pt modelId="{8E54C03B-5FBF-478C-AB18-193EA8E567BC}" type="sibTrans" cxnId="{E3BF70F4-E1A9-429C-A9C0-8BD829DF658D}">
      <dgm:prSet/>
      <dgm:spPr/>
      <dgm:t>
        <a:bodyPr/>
        <a:lstStyle/>
        <a:p>
          <a:endParaRPr lang="en-US" sz="2000"/>
        </a:p>
      </dgm:t>
    </dgm:pt>
    <dgm:pt modelId="{28C6349B-8DDD-4B3E-9395-80711754507E}">
      <dgm:prSet custT="1"/>
      <dgm:spPr/>
      <dgm:t>
        <a:bodyPr/>
        <a:lstStyle/>
        <a:p>
          <a:r>
            <a:rPr lang="en-US" sz="2000" dirty="0"/>
            <a:t>Remember, 5 does not mean a ‘perfect’ situation</a:t>
          </a:r>
        </a:p>
      </dgm:t>
    </dgm:pt>
    <dgm:pt modelId="{FEB22386-A514-4299-B788-867C4D8717FA}" type="parTrans" cxnId="{CDCDC2E2-320A-4421-8CA5-CF1E1925EB82}">
      <dgm:prSet/>
      <dgm:spPr/>
      <dgm:t>
        <a:bodyPr/>
        <a:lstStyle/>
        <a:p>
          <a:endParaRPr lang="en-US" sz="2000"/>
        </a:p>
      </dgm:t>
    </dgm:pt>
    <dgm:pt modelId="{0E26CBE0-F86B-4269-8631-E1FCE73FF734}" type="sibTrans" cxnId="{CDCDC2E2-320A-4421-8CA5-CF1E1925EB82}">
      <dgm:prSet/>
      <dgm:spPr/>
      <dgm:t>
        <a:bodyPr/>
        <a:lstStyle/>
        <a:p>
          <a:endParaRPr lang="en-US" sz="2000"/>
        </a:p>
      </dgm:t>
    </dgm:pt>
    <dgm:pt modelId="{BD1DD249-3EA1-47C9-AC64-732057828AF8}">
      <dgm:prSet custT="1"/>
      <dgm:spPr/>
      <dgm:t>
        <a:bodyPr/>
        <a:lstStyle/>
        <a:p>
          <a:r>
            <a:rPr lang="en-US" sz="2000" dirty="0"/>
            <a:t>By using scaling it allows us to identify the most important goal</a:t>
          </a:r>
        </a:p>
      </dgm:t>
    </dgm:pt>
    <dgm:pt modelId="{AD401578-989E-4C53-9F42-337A63EBE237}" type="parTrans" cxnId="{56C8B7FE-9F81-4F02-B699-B6BF89D07E6F}">
      <dgm:prSet/>
      <dgm:spPr/>
      <dgm:t>
        <a:bodyPr/>
        <a:lstStyle/>
        <a:p>
          <a:endParaRPr lang="en-US" sz="2000"/>
        </a:p>
      </dgm:t>
    </dgm:pt>
    <dgm:pt modelId="{1CC7B95B-14FA-463F-8E32-70FE1A4AA4E7}" type="sibTrans" cxnId="{56C8B7FE-9F81-4F02-B699-B6BF89D07E6F}">
      <dgm:prSet/>
      <dgm:spPr/>
      <dgm:t>
        <a:bodyPr/>
        <a:lstStyle/>
        <a:p>
          <a:endParaRPr lang="en-US" sz="2000"/>
        </a:p>
      </dgm:t>
    </dgm:pt>
    <dgm:pt modelId="{E763B485-2C98-4836-AD58-2A375FADA778}">
      <dgm:prSet custT="1"/>
      <dgm:spPr/>
      <dgm:t>
        <a:bodyPr/>
        <a:lstStyle/>
        <a:p>
          <a:r>
            <a:rPr lang="en-US" sz="2000" dirty="0"/>
            <a:t>It allows for discussion about differences in opinion between family members and/or between the family and professionals</a:t>
          </a:r>
        </a:p>
      </dgm:t>
    </dgm:pt>
    <dgm:pt modelId="{03DD26E8-E882-4BDF-B343-6D82FAD89073}" type="parTrans" cxnId="{4B903517-0614-46A5-9EA8-DA35E3B4AFC6}">
      <dgm:prSet/>
      <dgm:spPr/>
      <dgm:t>
        <a:bodyPr/>
        <a:lstStyle/>
        <a:p>
          <a:endParaRPr lang="en-US" sz="2000"/>
        </a:p>
      </dgm:t>
    </dgm:pt>
    <dgm:pt modelId="{19F395A4-C6C2-43B2-88E7-1827D9B8F3C1}" type="sibTrans" cxnId="{4B903517-0614-46A5-9EA8-DA35E3B4AFC6}">
      <dgm:prSet/>
      <dgm:spPr/>
      <dgm:t>
        <a:bodyPr/>
        <a:lstStyle/>
        <a:p>
          <a:endParaRPr lang="en-US" sz="2000"/>
        </a:p>
      </dgm:t>
    </dgm:pt>
    <dgm:pt modelId="{9EA87278-41E9-49A7-BE1D-77544EA6D9F9}">
      <dgm:prSet custT="1"/>
      <dgm:spPr/>
      <dgm:t>
        <a:bodyPr/>
        <a:lstStyle/>
        <a:p>
          <a:r>
            <a:rPr lang="en-US" sz="2000" dirty="0"/>
            <a:t>It helps when developing the plan to identify actions most likely to succeed</a:t>
          </a:r>
        </a:p>
      </dgm:t>
    </dgm:pt>
    <dgm:pt modelId="{F595013C-BA95-4F78-94ED-3B9379D74974}" type="parTrans" cxnId="{5FA9B520-11C6-475C-93F2-031EC6E7A9A5}">
      <dgm:prSet/>
      <dgm:spPr/>
      <dgm:t>
        <a:bodyPr/>
        <a:lstStyle/>
        <a:p>
          <a:endParaRPr lang="en-US" sz="2000"/>
        </a:p>
      </dgm:t>
    </dgm:pt>
    <dgm:pt modelId="{113CDC3D-5767-4776-8090-C8C8DAFEC1A4}" type="sibTrans" cxnId="{5FA9B520-11C6-475C-93F2-031EC6E7A9A5}">
      <dgm:prSet/>
      <dgm:spPr/>
      <dgm:t>
        <a:bodyPr/>
        <a:lstStyle/>
        <a:p>
          <a:endParaRPr lang="en-US" sz="2000"/>
        </a:p>
      </dgm:t>
    </dgm:pt>
    <dgm:pt modelId="{DA559950-60FB-4EBA-90CD-A1E0A8EDA24A}">
      <dgm:prSet custT="1"/>
      <dgm:spPr/>
      <dgm:t>
        <a:bodyPr/>
        <a:lstStyle/>
        <a:p>
          <a:r>
            <a:rPr lang="en-US" sz="2000" dirty="0"/>
            <a:t>It will allow us to measure progress over time</a:t>
          </a:r>
        </a:p>
      </dgm:t>
    </dgm:pt>
    <dgm:pt modelId="{519843AC-01F1-4C32-8AED-163FB53BD7A0}" type="parTrans" cxnId="{E09CBBCD-F145-4B35-89BB-52097188D674}">
      <dgm:prSet/>
      <dgm:spPr/>
      <dgm:t>
        <a:bodyPr/>
        <a:lstStyle/>
        <a:p>
          <a:endParaRPr lang="en-US" sz="2000"/>
        </a:p>
      </dgm:t>
    </dgm:pt>
    <dgm:pt modelId="{AAB34358-8A37-4D5A-80A9-9A55B59497D0}" type="sibTrans" cxnId="{E09CBBCD-F145-4B35-89BB-52097188D674}">
      <dgm:prSet/>
      <dgm:spPr/>
      <dgm:t>
        <a:bodyPr/>
        <a:lstStyle/>
        <a:p>
          <a:endParaRPr lang="en-US" sz="2000"/>
        </a:p>
      </dgm:t>
    </dgm:pt>
    <dgm:pt modelId="{35DD5238-7E2A-48D8-89CA-1730FC72F4F7}" type="pres">
      <dgm:prSet presAssocID="{947D027D-232B-442E-B5BD-EF25B08F8D5E}" presName="linear" presStyleCnt="0">
        <dgm:presLayoutVars>
          <dgm:animLvl val="lvl"/>
          <dgm:resizeHandles val="exact"/>
        </dgm:presLayoutVars>
      </dgm:prSet>
      <dgm:spPr/>
    </dgm:pt>
    <dgm:pt modelId="{927295CA-8210-4B66-B122-157170B86A5F}" type="pres">
      <dgm:prSet presAssocID="{7F3EF471-AB2E-44BE-B1F2-633F60ACEACF}" presName="parentText" presStyleLbl="node1" presStyleIdx="0" presStyleCnt="6">
        <dgm:presLayoutVars>
          <dgm:chMax val="0"/>
          <dgm:bulletEnabled val="1"/>
        </dgm:presLayoutVars>
      </dgm:prSet>
      <dgm:spPr/>
    </dgm:pt>
    <dgm:pt modelId="{791C0FE0-3C1F-4FE8-86E6-1FCD8B96CC0C}" type="pres">
      <dgm:prSet presAssocID="{8E54C03B-5FBF-478C-AB18-193EA8E567BC}" presName="spacer" presStyleCnt="0"/>
      <dgm:spPr/>
    </dgm:pt>
    <dgm:pt modelId="{28DEA634-7863-481B-8748-3438ED740A4A}" type="pres">
      <dgm:prSet presAssocID="{28C6349B-8DDD-4B3E-9395-80711754507E}" presName="parentText" presStyleLbl="node1" presStyleIdx="1" presStyleCnt="6">
        <dgm:presLayoutVars>
          <dgm:chMax val="0"/>
          <dgm:bulletEnabled val="1"/>
        </dgm:presLayoutVars>
      </dgm:prSet>
      <dgm:spPr/>
    </dgm:pt>
    <dgm:pt modelId="{23E3455E-7681-4A45-98F8-94EB31A3449A}" type="pres">
      <dgm:prSet presAssocID="{0E26CBE0-F86B-4269-8631-E1FCE73FF734}" presName="spacer" presStyleCnt="0"/>
      <dgm:spPr/>
    </dgm:pt>
    <dgm:pt modelId="{F77A8920-5B76-4D64-8077-6808AAB2C2BA}" type="pres">
      <dgm:prSet presAssocID="{BD1DD249-3EA1-47C9-AC64-732057828AF8}" presName="parentText" presStyleLbl="node1" presStyleIdx="2" presStyleCnt="6">
        <dgm:presLayoutVars>
          <dgm:chMax val="0"/>
          <dgm:bulletEnabled val="1"/>
        </dgm:presLayoutVars>
      </dgm:prSet>
      <dgm:spPr/>
    </dgm:pt>
    <dgm:pt modelId="{D5CDBECE-92DF-402D-AA7C-46DD7C41ACF8}" type="pres">
      <dgm:prSet presAssocID="{1CC7B95B-14FA-463F-8E32-70FE1A4AA4E7}" presName="spacer" presStyleCnt="0"/>
      <dgm:spPr/>
    </dgm:pt>
    <dgm:pt modelId="{D16753BE-E72C-4041-852A-6BA92B9483BE}" type="pres">
      <dgm:prSet presAssocID="{E763B485-2C98-4836-AD58-2A375FADA778}" presName="parentText" presStyleLbl="node1" presStyleIdx="3" presStyleCnt="6">
        <dgm:presLayoutVars>
          <dgm:chMax val="0"/>
          <dgm:bulletEnabled val="1"/>
        </dgm:presLayoutVars>
      </dgm:prSet>
      <dgm:spPr/>
    </dgm:pt>
    <dgm:pt modelId="{9C85C30B-85C6-47EE-B922-099867D6BF54}" type="pres">
      <dgm:prSet presAssocID="{19F395A4-C6C2-43B2-88E7-1827D9B8F3C1}" presName="spacer" presStyleCnt="0"/>
      <dgm:spPr/>
    </dgm:pt>
    <dgm:pt modelId="{DDAD692F-04DE-416A-899D-824378D50BA3}" type="pres">
      <dgm:prSet presAssocID="{9EA87278-41E9-49A7-BE1D-77544EA6D9F9}" presName="parentText" presStyleLbl="node1" presStyleIdx="4" presStyleCnt="6">
        <dgm:presLayoutVars>
          <dgm:chMax val="0"/>
          <dgm:bulletEnabled val="1"/>
        </dgm:presLayoutVars>
      </dgm:prSet>
      <dgm:spPr/>
    </dgm:pt>
    <dgm:pt modelId="{3304D015-9CCF-4FE8-81A8-3DF277DE730D}" type="pres">
      <dgm:prSet presAssocID="{113CDC3D-5767-4776-8090-C8C8DAFEC1A4}" presName="spacer" presStyleCnt="0"/>
      <dgm:spPr/>
    </dgm:pt>
    <dgm:pt modelId="{DBD33BDB-19E0-4832-AAE1-10477982F974}" type="pres">
      <dgm:prSet presAssocID="{DA559950-60FB-4EBA-90CD-A1E0A8EDA24A}" presName="parentText" presStyleLbl="node1" presStyleIdx="5" presStyleCnt="6">
        <dgm:presLayoutVars>
          <dgm:chMax val="0"/>
          <dgm:bulletEnabled val="1"/>
        </dgm:presLayoutVars>
      </dgm:prSet>
      <dgm:spPr/>
    </dgm:pt>
  </dgm:ptLst>
  <dgm:cxnLst>
    <dgm:cxn modelId="{67448C07-F8BD-4D5B-8735-25BDA2D0E3C6}" type="presOf" srcId="{DA559950-60FB-4EBA-90CD-A1E0A8EDA24A}" destId="{DBD33BDB-19E0-4832-AAE1-10477982F974}" srcOrd="0" destOrd="0" presId="urn:microsoft.com/office/officeart/2005/8/layout/vList2"/>
    <dgm:cxn modelId="{4B903517-0614-46A5-9EA8-DA35E3B4AFC6}" srcId="{947D027D-232B-442E-B5BD-EF25B08F8D5E}" destId="{E763B485-2C98-4836-AD58-2A375FADA778}" srcOrd="3" destOrd="0" parTransId="{03DD26E8-E882-4BDF-B343-6D82FAD89073}" sibTransId="{19F395A4-C6C2-43B2-88E7-1827D9B8F3C1}"/>
    <dgm:cxn modelId="{5FA9B520-11C6-475C-93F2-031EC6E7A9A5}" srcId="{947D027D-232B-442E-B5BD-EF25B08F8D5E}" destId="{9EA87278-41E9-49A7-BE1D-77544EA6D9F9}" srcOrd="4" destOrd="0" parTransId="{F595013C-BA95-4F78-94ED-3B9379D74974}" sibTransId="{113CDC3D-5767-4776-8090-C8C8DAFEC1A4}"/>
    <dgm:cxn modelId="{7AEE2C39-DDF1-4F77-B748-9D23201C11AF}" type="presOf" srcId="{28C6349B-8DDD-4B3E-9395-80711754507E}" destId="{28DEA634-7863-481B-8748-3438ED740A4A}" srcOrd="0" destOrd="0" presId="urn:microsoft.com/office/officeart/2005/8/layout/vList2"/>
    <dgm:cxn modelId="{CCD74462-C252-460D-9E90-67545DB429E9}" type="presOf" srcId="{9EA87278-41E9-49A7-BE1D-77544EA6D9F9}" destId="{DDAD692F-04DE-416A-899D-824378D50BA3}" srcOrd="0" destOrd="0" presId="urn:microsoft.com/office/officeart/2005/8/layout/vList2"/>
    <dgm:cxn modelId="{069090AA-B123-417E-9F76-B63DCE178D1B}" type="presOf" srcId="{BD1DD249-3EA1-47C9-AC64-732057828AF8}" destId="{F77A8920-5B76-4D64-8077-6808AAB2C2BA}" srcOrd="0" destOrd="0" presId="urn:microsoft.com/office/officeart/2005/8/layout/vList2"/>
    <dgm:cxn modelId="{E09CBBCD-F145-4B35-89BB-52097188D674}" srcId="{947D027D-232B-442E-B5BD-EF25B08F8D5E}" destId="{DA559950-60FB-4EBA-90CD-A1E0A8EDA24A}" srcOrd="5" destOrd="0" parTransId="{519843AC-01F1-4C32-8AED-163FB53BD7A0}" sibTransId="{AAB34358-8A37-4D5A-80A9-9A55B59497D0}"/>
    <dgm:cxn modelId="{16A40DD2-17BD-47E0-8469-269EF3443089}" type="presOf" srcId="{947D027D-232B-442E-B5BD-EF25B08F8D5E}" destId="{35DD5238-7E2A-48D8-89CA-1730FC72F4F7}" srcOrd="0" destOrd="0" presId="urn:microsoft.com/office/officeart/2005/8/layout/vList2"/>
    <dgm:cxn modelId="{6E8988D5-3C4C-417D-8C47-C04135E6F85A}" type="presOf" srcId="{7F3EF471-AB2E-44BE-B1F2-633F60ACEACF}" destId="{927295CA-8210-4B66-B122-157170B86A5F}" srcOrd="0" destOrd="0" presId="urn:microsoft.com/office/officeart/2005/8/layout/vList2"/>
    <dgm:cxn modelId="{CDCDC2E2-320A-4421-8CA5-CF1E1925EB82}" srcId="{947D027D-232B-442E-B5BD-EF25B08F8D5E}" destId="{28C6349B-8DDD-4B3E-9395-80711754507E}" srcOrd="1" destOrd="0" parTransId="{FEB22386-A514-4299-B788-867C4D8717FA}" sibTransId="{0E26CBE0-F86B-4269-8631-E1FCE73FF734}"/>
    <dgm:cxn modelId="{E3BF70F4-E1A9-429C-A9C0-8BD829DF658D}" srcId="{947D027D-232B-442E-B5BD-EF25B08F8D5E}" destId="{7F3EF471-AB2E-44BE-B1F2-633F60ACEACF}" srcOrd="0" destOrd="0" parTransId="{AE6E3A50-095B-49F8-BA4E-7BFC75C2984C}" sibTransId="{8E54C03B-5FBF-478C-AB18-193EA8E567BC}"/>
    <dgm:cxn modelId="{9C7080FE-75A6-4DDA-92B0-C6495138D74B}" type="presOf" srcId="{E763B485-2C98-4836-AD58-2A375FADA778}" destId="{D16753BE-E72C-4041-852A-6BA92B9483BE}" srcOrd="0" destOrd="0" presId="urn:microsoft.com/office/officeart/2005/8/layout/vList2"/>
    <dgm:cxn modelId="{56C8B7FE-9F81-4F02-B699-B6BF89D07E6F}" srcId="{947D027D-232B-442E-B5BD-EF25B08F8D5E}" destId="{BD1DD249-3EA1-47C9-AC64-732057828AF8}" srcOrd="2" destOrd="0" parTransId="{AD401578-989E-4C53-9F42-337A63EBE237}" sibTransId="{1CC7B95B-14FA-463F-8E32-70FE1A4AA4E7}"/>
    <dgm:cxn modelId="{67761AD3-9B92-409D-9104-4F44FFA11DA8}" type="presParOf" srcId="{35DD5238-7E2A-48D8-89CA-1730FC72F4F7}" destId="{927295CA-8210-4B66-B122-157170B86A5F}" srcOrd="0" destOrd="0" presId="urn:microsoft.com/office/officeart/2005/8/layout/vList2"/>
    <dgm:cxn modelId="{C59DEE1C-EA3B-41CD-8EC0-0BF269DC1C76}" type="presParOf" srcId="{35DD5238-7E2A-48D8-89CA-1730FC72F4F7}" destId="{791C0FE0-3C1F-4FE8-86E6-1FCD8B96CC0C}" srcOrd="1" destOrd="0" presId="urn:microsoft.com/office/officeart/2005/8/layout/vList2"/>
    <dgm:cxn modelId="{A76B022C-EEB7-462C-A76C-1B6C4FA01730}" type="presParOf" srcId="{35DD5238-7E2A-48D8-89CA-1730FC72F4F7}" destId="{28DEA634-7863-481B-8748-3438ED740A4A}" srcOrd="2" destOrd="0" presId="urn:microsoft.com/office/officeart/2005/8/layout/vList2"/>
    <dgm:cxn modelId="{5C85809C-06EE-4E6E-B65A-FE738E2E80E1}" type="presParOf" srcId="{35DD5238-7E2A-48D8-89CA-1730FC72F4F7}" destId="{23E3455E-7681-4A45-98F8-94EB31A3449A}" srcOrd="3" destOrd="0" presId="urn:microsoft.com/office/officeart/2005/8/layout/vList2"/>
    <dgm:cxn modelId="{CDADF751-6796-403C-839B-689050876099}" type="presParOf" srcId="{35DD5238-7E2A-48D8-89CA-1730FC72F4F7}" destId="{F77A8920-5B76-4D64-8077-6808AAB2C2BA}" srcOrd="4" destOrd="0" presId="urn:microsoft.com/office/officeart/2005/8/layout/vList2"/>
    <dgm:cxn modelId="{DAAFEF3F-82B1-43DE-90F9-AD320272306C}" type="presParOf" srcId="{35DD5238-7E2A-48D8-89CA-1730FC72F4F7}" destId="{D5CDBECE-92DF-402D-AA7C-46DD7C41ACF8}" srcOrd="5" destOrd="0" presId="urn:microsoft.com/office/officeart/2005/8/layout/vList2"/>
    <dgm:cxn modelId="{895B09A4-6194-416E-A144-FCE12AB5E65B}" type="presParOf" srcId="{35DD5238-7E2A-48D8-89CA-1730FC72F4F7}" destId="{D16753BE-E72C-4041-852A-6BA92B9483BE}" srcOrd="6" destOrd="0" presId="urn:microsoft.com/office/officeart/2005/8/layout/vList2"/>
    <dgm:cxn modelId="{B7174F3C-7B7E-4744-B370-2714EB615318}" type="presParOf" srcId="{35DD5238-7E2A-48D8-89CA-1730FC72F4F7}" destId="{9C85C30B-85C6-47EE-B922-099867D6BF54}" srcOrd="7" destOrd="0" presId="urn:microsoft.com/office/officeart/2005/8/layout/vList2"/>
    <dgm:cxn modelId="{AC1AC5BD-CF60-4C0B-B0A6-B6738B5FB56C}" type="presParOf" srcId="{35DD5238-7E2A-48D8-89CA-1730FC72F4F7}" destId="{DDAD692F-04DE-416A-899D-824378D50BA3}" srcOrd="8" destOrd="0" presId="urn:microsoft.com/office/officeart/2005/8/layout/vList2"/>
    <dgm:cxn modelId="{D13C47C4-707B-462D-8558-43BCFDE924BA}" type="presParOf" srcId="{35DD5238-7E2A-48D8-89CA-1730FC72F4F7}" destId="{3304D015-9CCF-4FE8-81A8-3DF277DE730D}" srcOrd="9" destOrd="0" presId="urn:microsoft.com/office/officeart/2005/8/layout/vList2"/>
    <dgm:cxn modelId="{84763ED7-2A54-4B28-B35E-A663FC704989}" type="presParOf" srcId="{35DD5238-7E2A-48D8-89CA-1730FC72F4F7}" destId="{DBD33BDB-19E0-4832-AAE1-10477982F974}"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295CA-8210-4B66-B122-157170B86A5F}">
      <dsp:nvSpPr>
        <dsp:cNvPr id="0" name=""/>
        <dsp:cNvSpPr/>
      </dsp:nvSpPr>
      <dsp:spPr>
        <a:xfrm>
          <a:off x="0" y="1365"/>
          <a:ext cx="11092863" cy="5484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When you’ve completed discussing an aspect – help the family articulate o</a:t>
          </a:r>
          <a:r>
            <a:rPr lang="en-US" sz="2000" kern="1200" dirty="0"/>
            <a:t>n a scale from 0-5 (where 5 is the hoped-for outcome)</a:t>
          </a:r>
          <a:r>
            <a:rPr lang="en-GB" sz="2000" kern="1200" dirty="0"/>
            <a:t> where they feel they are now on this scale</a:t>
          </a:r>
          <a:endParaRPr lang="en-US" sz="2000" kern="1200" dirty="0"/>
        </a:p>
      </dsp:txBody>
      <dsp:txXfrm>
        <a:off x="26772" y="28137"/>
        <a:ext cx="11039319" cy="494893"/>
      </dsp:txXfrm>
    </dsp:sp>
    <dsp:sp modelId="{28DEA634-7863-481B-8748-3438ED740A4A}">
      <dsp:nvSpPr>
        <dsp:cNvPr id="0" name=""/>
        <dsp:cNvSpPr/>
      </dsp:nvSpPr>
      <dsp:spPr>
        <a:xfrm>
          <a:off x="0" y="563865"/>
          <a:ext cx="11092863" cy="5484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Remember, 5 does not mean a ‘perfect’ situation</a:t>
          </a:r>
        </a:p>
      </dsp:txBody>
      <dsp:txXfrm>
        <a:off x="26772" y="590637"/>
        <a:ext cx="11039319" cy="494893"/>
      </dsp:txXfrm>
    </dsp:sp>
    <dsp:sp modelId="{F77A8920-5B76-4D64-8077-6808AAB2C2BA}">
      <dsp:nvSpPr>
        <dsp:cNvPr id="0" name=""/>
        <dsp:cNvSpPr/>
      </dsp:nvSpPr>
      <dsp:spPr>
        <a:xfrm>
          <a:off x="0" y="1126365"/>
          <a:ext cx="11092863" cy="5484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By using scaling it allows us to identify the most important goal</a:t>
          </a:r>
        </a:p>
      </dsp:txBody>
      <dsp:txXfrm>
        <a:off x="26772" y="1153137"/>
        <a:ext cx="11039319" cy="494893"/>
      </dsp:txXfrm>
    </dsp:sp>
    <dsp:sp modelId="{D16753BE-E72C-4041-852A-6BA92B9483BE}">
      <dsp:nvSpPr>
        <dsp:cNvPr id="0" name=""/>
        <dsp:cNvSpPr/>
      </dsp:nvSpPr>
      <dsp:spPr>
        <a:xfrm>
          <a:off x="0" y="1688865"/>
          <a:ext cx="11092863" cy="5484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It allows for discussion about differences in opinion between family members and/or between the family and professionals</a:t>
          </a:r>
        </a:p>
      </dsp:txBody>
      <dsp:txXfrm>
        <a:off x="26772" y="1715637"/>
        <a:ext cx="11039319" cy="494893"/>
      </dsp:txXfrm>
    </dsp:sp>
    <dsp:sp modelId="{DDAD692F-04DE-416A-899D-824378D50BA3}">
      <dsp:nvSpPr>
        <dsp:cNvPr id="0" name=""/>
        <dsp:cNvSpPr/>
      </dsp:nvSpPr>
      <dsp:spPr>
        <a:xfrm>
          <a:off x="0" y="2251365"/>
          <a:ext cx="11092863" cy="5484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It helps when developing the plan to identify actions most likely to succeed</a:t>
          </a:r>
        </a:p>
      </dsp:txBody>
      <dsp:txXfrm>
        <a:off x="26772" y="2278137"/>
        <a:ext cx="11039319" cy="494893"/>
      </dsp:txXfrm>
    </dsp:sp>
    <dsp:sp modelId="{DBD33BDB-19E0-4832-AAE1-10477982F974}">
      <dsp:nvSpPr>
        <dsp:cNvPr id="0" name=""/>
        <dsp:cNvSpPr/>
      </dsp:nvSpPr>
      <dsp:spPr>
        <a:xfrm>
          <a:off x="0" y="2813865"/>
          <a:ext cx="11092863" cy="5484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It will allow us to measure progress over time</a:t>
          </a:r>
        </a:p>
      </dsp:txBody>
      <dsp:txXfrm>
        <a:off x="26772" y="2840637"/>
        <a:ext cx="11039319" cy="4948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362"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8155" y="0"/>
            <a:ext cx="2889362" cy="495300"/>
          </a:xfrm>
          <a:prstGeom prst="rect">
            <a:avLst/>
          </a:prstGeom>
        </p:spPr>
        <p:txBody>
          <a:bodyPr vert="horz" lIns="91440" tIns="45720" rIns="91440" bIns="45720" rtlCol="0"/>
          <a:lstStyle>
            <a:lvl1pPr algn="r">
              <a:defRPr sz="1200"/>
            </a:lvl1pPr>
          </a:lstStyle>
          <a:p>
            <a:fld id="{AE14D300-C2F1-4D67-A7D5-9051F6DB59C0}" type="datetimeFigureOut">
              <a:rPr lang="en-GB" smtClean="0"/>
              <a:t>19/10/2022</a:t>
            </a:fld>
            <a:endParaRPr lang="en-GB" dirty="0"/>
          </a:p>
        </p:txBody>
      </p:sp>
      <p:sp>
        <p:nvSpPr>
          <p:cNvPr id="4" name="Footer Placeholder 3"/>
          <p:cNvSpPr>
            <a:spLocks noGrp="1"/>
          </p:cNvSpPr>
          <p:nvPr>
            <p:ph type="ftr" sz="quarter" idx="2"/>
          </p:nvPr>
        </p:nvSpPr>
        <p:spPr>
          <a:xfrm>
            <a:off x="0" y="9377363"/>
            <a:ext cx="2889362" cy="4953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8155" y="9377363"/>
            <a:ext cx="2889362" cy="495300"/>
          </a:xfrm>
          <a:prstGeom prst="rect">
            <a:avLst/>
          </a:prstGeom>
        </p:spPr>
        <p:txBody>
          <a:bodyPr vert="horz" lIns="91440" tIns="45720" rIns="91440" bIns="45720" rtlCol="0" anchor="b"/>
          <a:lstStyle>
            <a:lvl1pPr algn="r">
              <a:defRPr sz="1200"/>
            </a:lvl1pPr>
          </a:lstStyle>
          <a:p>
            <a:fld id="{41AF8766-E732-4E0B-BD03-5DE2F26F069B}" type="slidenum">
              <a:rPr lang="en-GB" smtClean="0"/>
              <a:t>‹#›</a:t>
            </a:fld>
            <a:endParaRPr lang="en-GB" dirty="0"/>
          </a:p>
        </p:txBody>
      </p:sp>
    </p:spTree>
    <p:extLst>
      <p:ext uri="{BB962C8B-B14F-4D97-AF65-F5344CB8AC3E}">
        <p14:creationId xmlns:p14="http://schemas.microsoft.com/office/powerpoint/2010/main" val="2556120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4E6FA485-EA79-492E-9D88-CCC6415B5DF5}" type="datetimeFigureOut">
              <a:rPr lang="en-GB" smtClean="0"/>
              <a:t>19/10/2022</a:t>
            </a:fld>
            <a:endParaRPr lang="en-GB" dirty="0"/>
          </a:p>
        </p:txBody>
      </p:sp>
      <p:sp>
        <p:nvSpPr>
          <p:cNvPr id="4" name="Slide Image Placeholder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51220"/>
            <a:ext cx="5335270" cy="38873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8"/>
            <a:ext cx="2889938" cy="49534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18"/>
            <a:ext cx="2889938" cy="495347"/>
          </a:xfrm>
          <a:prstGeom prst="rect">
            <a:avLst/>
          </a:prstGeom>
        </p:spPr>
        <p:txBody>
          <a:bodyPr vert="horz" lIns="91440" tIns="45720" rIns="91440" bIns="45720" rtlCol="0" anchor="b"/>
          <a:lstStyle>
            <a:lvl1pPr algn="r">
              <a:defRPr sz="1200"/>
            </a:lvl1pPr>
          </a:lstStyle>
          <a:p>
            <a:fld id="{B978CCF9-EF6A-4D9B-B02A-02A965EC07C4}" type="slidenum">
              <a:rPr lang="en-GB" smtClean="0"/>
              <a:t>‹#›</a:t>
            </a:fld>
            <a:endParaRPr lang="en-GB" dirty="0"/>
          </a:p>
        </p:txBody>
      </p:sp>
    </p:spTree>
    <p:extLst>
      <p:ext uri="{BB962C8B-B14F-4D97-AF65-F5344CB8AC3E}">
        <p14:creationId xmlns:p14="http://schemas.microsoft.com/office/powerpoint/2010/main" val="2548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2</a:t>
            </a:fld>
            <a:endParaRPr lang="en-GB" dirty="0"/>
          </a:p>
        </p:txBody>
      </p:sp>
    </p:spTree>
    <p:extLst>
      <p:ext uri="{BB962C8B-B14F-4D97-AF65-F5344CB8AC3E}">
        <p14:creationId xmlns:p14="http://schemas.microsoft.com/office/powerpoint/2010/main" val="823825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11</a:t>
            </a:fld>
            <a:endParaRPr lang="en-GB" dirty="0"/>
          </a:p>
        </p:txBody>
      </p:sp>
    </p:spTree>
    <p:extLst>
      <p:ext uri="{BB962C8B-B14F-4D97-AF65-F5344CB8AC3E}">
        <p14:creationId xmlns:p14="http://schemas.microsoft.com/office/powerpoint/2010/main" val="2976242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12</a:t>
            </a:fld>
            <a:endParaRPr lang="en-GB" dirty="0"/>
          </a:p>
        </p:txBody>
      </p:sp>
    </p:spTree>
    <p:extLst>
      <p:ext uri="{BB962C8B-B14F-4D97-AF65-F5344CB8AC3E}">
        <p14:creationId xmlns:p14="http://schemas.microsoft.com/office/powerpoint/2010/main" val="422396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0" i="0" dirty="0">
              <a:solidFill>
                <a:srgbClr val="303030"/>
              </a:solidFill>
              <a:effectLst/>
              <a:latin typeface="Open Sans" panose="020B0606030504020204" pitchFamily="34" charset="0"/>
            </a:endParaRPr>
          </a:p>
          <a:p>
            <a:pPr>
              <a:spcBef>
                <a:spcPts val="600"/>
              </a:spcBef>
              <a:spcAft>
                <a:spcPts val="600"/>
              </a:spcAft>
            </a:pPr>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13</a:t>
            </a:fld>
            <a:endParaRPr lang="en-GB" dirty="0"/>
          </a:p>
        </p:txBody>
      </p:sp>
    </p:spTree>
    <p:extLst>
      <p:ext uri="{BB962C8B-B14F-4D97-AF65-F5344CB8AC3E}">
        <p14:creationId xmlns:p14="http://schemas.microsoft.com/office/powerpoint/2010/main" val="1333991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14</a:t>
            </a:fld>
            <a:endParaRPr lang="en-GB" dirty="0"/>
          </a:p>
        </p:txBody>
      </p:sp>
    </p:spTree>
    <p:extLst>
      <p:ext uri="{BB962C8B-B14F-4D97-AF65-F5344CB8AC3E}">
        <p14:creationId xmlns:p14="http://schemas.microsoft.com/office/powerpoint/2010/main" val="1035586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15</a:t>
            </a:fld>
            <a:endParaRPr lang="en-GB" dirty="0"/>
          </a:p>
        </p:txBody>
      </p:sp>
    </p:spTree>
    <p:extLst>
      <p:ext uri="{BB962C8B-B14F-4D97-AF65-F5344CB8AC3E}">
        <p14:creationId xmlns:p14="http://schemas.microsoft.com/office/powerpoint/2010/main" val="3820031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16</a:t>
            </a:fld>
            <a:endParaRPr lang="en-GB" dirty="0"/>
          </a:p>
        </p:txBody>
      </p:sp>
    </p:spTree>
    <p:extLst>
      <p:ext uri="{BB962C8B-B14F-4D97-AF65-F5344CB8AC3E}">
        <p14:creationId xmlns:p14="http://schemas.microsoft.com/office/powerpoint/2010/main" val="1637752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17</a:t>
            </a:fld>
            <a:endParaRPr lang="en-GB" dirty="0"/>
          </a:p>
        </p:txBody>
      </p:sp>
    </p:spTree>
    <p:extLst>
      <p:ext uri="{BB962C8B-B14F-4D97-AF65-F5344CB8AC3E}">
        <p14:creationId xmlns:p14="http://schemas.microsoft.com/office/powerpoint/2010/main" val="4016247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18</a:t>
            </a:fld>
            <a:endParaRPr lang="en-GB" dirty="0"/>
          </a:p>
        </p:txBody>
      </p:sp>
    </p:spTree>
    <p:extLst>
      <p:ext uri="{BB962C8B-B14F-4D97-AF65-F5344CB8AC3E}">
        <p14:creationId xmlns:p14="http://schemas.microsoft.com/office/powerpoint/2010/main" val="2614521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19</a:t>
            </a:fld>
            <a:endParaRPr lang="en-GB" dirty="0"/>
          </a:p>
        </p:txBody>
      </p:sp>
    </p:spTree>
    <p:extLst>
      <p:ext uri="{BB962C8B-B14F-4D97-AF65-F5344CB8AC3E}">
        <p14:creationId xmlns:p14="http://schemas.microsoft.com/office/powerpoint/2010/main" val="2480842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20</a:t>
            </a:fld>
            <a:endParaRPr lang="en-GB" dirty="0"/>
          </a:p>
        </p:txBody>
      </p:sp>
    </p:spTree>
    <p:extLst>
      <p:ext uri="{BB962C8B-B14F-4D97-AF65-F5344CB8AC3E}">
        <p14:creationId xmlns:p14="http://schemas.microsoft.com/office/powerpoint/2010/main" val="490040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3</a:t>
            </a:fld>
            <a:endParaRPr lang="en-GB" dirty="0"/>
          </a:p>
        </p:txBody>
      </p:sp>
    </p:spTree>
    <p:extLst>
      <p:ext uri="{BB962C8B-B14F-4D97-AF65-F5344CB8AC3E}">
        <p14:creationId xmlns:p14="http://schemas.microsoft.com/office/powerpoint/2010/main" val="3969761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21</a:t>
            </a:fld>
            <a:endParaRPr lang="en-GB" dirty="0"/>
          </a:p>
        </p:txBody>
      </p:sp>
    </p:spTree>
    <p:extLst>
      <p:ext uri="{BB962C8B-B14F-4D97-AF65-F5344CB8AC3E}">
        <p14:creationId xmlns:p14="http://schemas.microsoft.com/office/powerpoint/2010/main" val="2570492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978CCF9-EF6A-4D9B-B02A-02A965EC07C4}" type="slidenum">
              <a:rPr lang="en-GB" smtClean="0"/>
              <a:t>22</a:t>
            </a:fld>
            <a:endParaRPr lang="en-GB" dirty="0"/>
          </a:p>
        </p:txBody>
      </p:sp>
    </p:spTree>
    <p:extLst>
      <p:ext uri="{BB962C8B-B14F-4D97-AF65-F5344CB8AC3E}">
        <p14:creationId xmlns:p14="http://schemas.microsoft.com/office/powerpoint/2010/main" val="3775849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978CCF9-EF6A-4D9B-B02A-02A965EC07C4}" type="slidenum">
              <a:rPr lang="en-GB" smtClean="0"/>
              <a:t>23</a:t>
            </a:fld>
            <a:endParaRPr lang="en-GB" dirty="0"/>
          </a:p>
        </p:txBody>
      </p:sp>
    </p:spTree>
    <p:extLst>
      <p:ext uri="{BB962C8B-B14F-4D97-AF65-F5344CB8AC3E}">
        <p14:creationId xmlns:p14="http://schemas.microsoft.com/office/powerpoint/2010/main" val="8707724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24</a:t>
            </a:fld>
            <a:endParaRPr lang="en-GB" dirty="0"/>
          </a:p>
        </p:txBody>
      </p:sp>
    </p:spTree>
    <p:extLst>
      <p:ext uri="{BB962C8B-B14F-4D97-AF65-F5344CB8AC3E}">
        <p14:creationId xmlns:p14="http://schemas.microsoft.com/office/powerpoint/2010/main" val="1362240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25</a:t>
            </a:fld>
            <a:endParaRPr lang="en-GB" dirty="0"/>
          </a:p>
        </p:txBody>
      </p:sp>
    </p:spTree>
    <p:extLst>
      <p:ext uri="{BB962C8B-B14F-4D97-AF65-F5344CB8AC3E}">
        <p14:creationId xmlns:p14="http://schemas.microsoft.com/office/powerpoint/2010/main" val="19712787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26</a:t>
            </a:fld>
            <a:endParaRPr lang="en-GB" dirty="0"/>
          </a:p>
        </p:txBody>
      </p:sp>
    </p:spTree>
    <p:extLst>
      <p:ext uri="{BB962C8B-B14F-4D97-AF65-F5344CB8AC3E}">
        <p14:creationId xmlns:p14="http://schemas.microsoft.com/office/powerpoint/2010/main" val="32500416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27</a:t>
            </a:fld>
            <a:endParaRPr lang="en-GB" dirty="0"/>
          </a:p>
        </p:txBody>
      </p:sp>
    </p:spTree>
    <p:extLst>
      <p:ext uri="{BB962C8B-B14F-4D97-AF65-F5344CB8AC3E}">
        <p14:creationId xmlns:p14="http://schemas.microsoft.com/office/powerpoint/2010/main" val="3272475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28</a:t>
            </a:fld>
            <a:endParaRPr lang="en-GB" dirty="0"/>
          </a:p>
        </p:txBody>
      </p:sp>
    </p:spTree>
    <p:extLst>
      <p:ext uri="{BB962C8B-B14F-4D97-AF65-F5344CB8AC3E}">
        <p14:creationId xmlns:p14="http://schemas.microsoft.com/office/powerpoint/2010/main" val="20580070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39363C"/>
              </a:solidFill>
              <a:effectLst/>
            </a:endParaRPr>
          </a:p>
        </p:txBody>
      </p:sp>
      <p:sp>
        <p:nvSpPr>
          <p:cNvPr id="4" name="Slide Number Placeholder 3"/>
          <p:cNvSpPr>
            <a:spLocks noGrp="1"/>
          </p:cNvSpPr>
          <p:nvPr>
            <p:ph type="sldNum" sz="quarter" idx="10"/>
          </p:nvPr>
        </p:nvSpPr>
        <p:spPr/>
        <p:txBody>
          <a:bodyPr/>
          <a:lstStyle/>
          <a:p>
            <a:fld id="{B978CCF9-EF6A-4D9B-B02A-02A965EC07C4}" type="slidenum">
              <a:rPr lang="en-GB" smtClean="0"/>
              <a:t>29</a:t>
            </a:fld>
            <a:endParaRPr lang="en-GB" dirty="0"/>
          </a:p>
        </p:txBody>
      </p:sp>
    </p:spTree>
    <p:extLst>
      <p:ext uri="{BB962C8B-B14F-4D97-AF65-F5344CB8AC3E}">
        <p14:creationId xmlns:p14="http://schemas.microsoft.com/office/powerpoint/2010/main" val="19915177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39363C"/>
              </a:solidFill>
              <a:effectLst/>
            </a:endParaRPr>
          </a:p>
        </p:txBody>
      </p:sp>
      <p:sp>
        <p:nvSpPr>
          <p:cNvPr id="4" name="Slide Number Placeholder 3"/>
          <p:cNvSpPr>
            <a:spLocks noGrp="1"/>
          </p:cNvSpPr>
          <p:nvPr>
            <p:ph type="sldNum" sz="quarter" idx="10"/>
          </p:nvPr>
        </p:nvSpPr>
        <p:spPr/>
        <p:txBody>
          <a:bodyPr/>
          <a:lstStyle/>
          <a:p>
            <a:fld id="{B978CCF9-EF6A-4D9B-B02A-02A965EC07C4}" type="slidenum">
              <a:rPr lang="en-GB" smtClean="0"/>
              <a:t>30</a:t>
            </a:fld>
            <a:endParaRPr lang="en-GB" dirty="0"/>
          </a:p>
        </p:txBody>
      </p:sp>
    </p:spTree>
    <p:extLst>
      <p:ext uri="{BB962C8B-B14F-4D97-AF65-F5344CB8AC3E}">
        <p14:creationId xmlns:p14="http://schemas.microsoft.com/office/powerpoint/2010/main" val="3154726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4</a:t>
            </a:fld>
            <a:endParaRPr lang="en-GB" dirty="0"/>
          </a:p>
        </p:txBody>
      </p:sp>
    </p:spTree>
    <p:extLst>
      <p:ext uri="{BB962C8B-B14F-4D97-AF65-F5344CB8AC3E}">
        <p14:creationId xmlns:p14="http://schemas.microsoft.com/office/powerpoint/2010/main" val="2237855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5</a:t>
            </a:fld>
            <a:endParaRPr lang="en-GB" dirty="0"/>
          </a:p>
        </p:txBody>
      </p:sp>
    </p:spTree>
    <p:extLst>
      <p:ext uri="{BB962C8B-B14F-4D97-AF65-F5344CB8AC3E}">
        <p14:creationId xmlns:p14="http://schemas.microsoft.com/office/powerpoint/2010/main" val="1522241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6</a:t>
            </a:fld>
            <a:endParaRPr lang="en-GB" dirty="0"/>
          </a:p>
        </p:txBody>
      </p:sp>
    </p:spTree>
    <p:extLst>
      <p:ext uri="{BB962C8B-B14F-4D97-AF65-F5344CB8AC3E}">
        <p14:creationId xmlns:p14="http://schemas.microsoft.com/office/powerpoint/2010/main" val="4020962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7</a:t>
            </a:fld>
            <a:endParaRPr lang="en-GB" dirty="0"/>
          </a:p>
        </p:txBody>
      </p:sp>
    </p:spTree>
    <p:extLst>
      <p:ext uri="{BB962C8B-B14F-4D97-AF65-F5344CB8AC3E}">
        <p14:creationId xmlns:p14="http://schemas.microsoft.com/office/powerpoint/2010/main" val="2361571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8</a:t>
            </a:fld>
            <a:endParaRPr lang="en-GB" dirty="0"/>
          </a:p>
        </p:txBody>
      </p:sp>
    </p:spTree>
    <p:extLst>
      <p:ext uri="{BB962C8B-B14F-4D97-AF65-F5344CB8AC3E}">
        <p14:creationId xmlns:p14="http://schemas.microsoft.com/office/powerpoint/2010/main" val="1875923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9</a:t>
            </a:fld>
            <a:endParaRPr lang="en-GB" dirty="0"/>
          </a:p>
        </p:txBody>
      </p:sp>
    </p:spTree>
    <p:extLst>
      <p:ext uri="{BB962C8B-B14F-4D97-AF65-F5344CB8AC3E}">
        <p14:creationId xmlns:p14="http://schemas.microsoft.com/office/powerpoint/2010/main" val="1906221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78CCF9-EF6A-4D9B-B02A-02A965EC07C4}" type="slidenum">
              <a:rPr lang="en-GB" smtClean="0"/>
              <a:t>10</a:t>
            </a:fld>
            <a:endParaRPr lang="en-GB" dirty="0"/>
          </a:p>
        </p:txBody>
      </p:sp>
    </p:spTree>
    <p:extLst>
      <p:ext uri="{BB962C8B-B14F-4D97-AF65-F5344CB8AC3E}">
        <p14:creationId xmlns:p14="http://schemas.microsoft.com/office/powerpoint/2010/main" val="938979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DB06C0-BEDB-4C89-9141-D6196515EBB5}" type="datetime1">
              <a:rPr lang="en-GB" smtClean="0"/>
              <a:t>19/10/2022</a:t>
            </a:fld>
            <a:endParaRPr lang="en-GB" dirty="0"/>
          </a:p>
        </p:txBody>
      </p:sp>
      <p:sp>
        <p:nvSpPr>
          <p:cNvPr id="5" name="Footer Placeholder 4"/>
          <p:cNvSpPr>
            <a:spLocks noGrp="1"/>
          </p:cNvSpPr>
          <p:nvPr>
            <p:ph type="ftr" sz="quarter" idx="11"/>
          </p:nvPr>
        </p:nvSpPr>
        <p:spPr/>
        <p:txBody>
          <a:bodyPr/>
          <a:lstStyle/>
          <a:p>
            <a:r>
              <a:rPr lang="en-GB" dirty="0"/>
              <a:t>@Portsmouthscb                                                                               www.portsmouthscp.org.uk</a:t>
            </a:r>
          </a:p>
        </p:txBody>
      </p:sp>
      <p:sp>
        <p:nvSpPr>
          <p:cNvPr id="6" name="Slide Number Placeholder 5"/>
          <p:cNvSpPr>
            <a:spLocks noGrp="1"/>
          </p:cNvSpPr>
          <p:nvPr>
            <p:ph type="sldNum" sz="quarter" idx="12"/>
          </p:nvPr>
        </p:nvSpPr>
        <p:spPr/>
        <p:txBody>
          <a:bodyPr/>
          <a:lstStyle/>
          <a:p>
            <a:fld id="{91D37EA9-C9AC-490C-A54D-FE1755A8074D}" type="slidenum">
              <a:rPr lang="en-GB" smtClean="0"/>
              <a:t>‹#›</a:t>
            </a:fld>
            <a:endParaRPr lang="en-GB" dirty="0"/>
          </a:p>
        </p:txBody>
      </p:sp>
    </p:spTree>
    <p:extLst>
      <p:ext uri="{BB962C8B-B14F-4D97-AF65-F5344CB8AC3E}">
        <p14:creationId xmlns:p14="http://schemas.microsoft.com/office/powerpoint/2010/main" val="127008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F485C5-49B3-49A3-8EA7-DC9BFF7E58CE}" type="datetime1">
              <a:rPr lang="en-GB" smtClean="0"/>
              <a:t>19/10/2022</a:t>
            </a:fld>
            <a:endParaRPr lang="en-GB" dirty="0"/>
          </a:p>
        </p:txBody>
      </p:sp>
      <p:sp>
        <p:nvSpPr>
          <p:cNvPr id="5" name="Footer Placeholder 4"/>
          <p:cNvSpPr>
            <a:spLocks noGrp="1"/>
          </p:cNvSpPr>
          <p:nvPr>
            <p:ph type="ftr" sz="quarter" idx="11"/>
          </p:nvPr>
        </p:nvSpPr>
        <p:spPr/>
        <p:txBody>
          <a:bodyPr/>
          <a:lstStyle/>
          <a:p>
            <a:r>
              <a:rPr lang="en-GB" dirty="0"/>
              <a:t>@Portsmouthscb                                                                               www.portsmouthscp.org.uk</a:t>
            </a:r>
          </a:p>
        </p:txBody>
      </p:sp>
      <p:sp>
        <p:nvSpPr>
          <p:cNvPr id="6" name="Slide Number Placeholder 5"/>
          <p:cNvSpPr>
            <a:spLocks noGrp="1"/>
          </p:cNvSpPr>
          <p:nvPr>
            <p:ph type="sldNum" sz="quarter" idx="12"/>
          </p:nvPr>
        </p:nvSpPr>
        <p:spPr/>
        <p:txBody>
          <a:bodyPr/>
          <a:lstStyle/>
          <a:p>
            <a:fld id="{91D37EA9-C9AC-490C-A54D-FE1755A8074D}" type="slidenum">
              <a:rPr lang="en-GB" smtClean="0"/>
              <a:t>‹#›</a:t>
            </a:fld>
            <a:endParaRPr lang="en-GB" dirty="0"/>
          </a:p>
        </p:txBody>
      </p:sp>
    </p:spTree>
    <p:extLst>
      <p:ext uri="{BB962C8B-B14F-4D97-AF65-F5344CB8AC3E}">
        <p14:creationId xmlns:p14="http://schemas.microsoft.com/office/powerpoint/2010/main" val="143133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0F3E35C-F5C1-41DE-BF5C-7DA7DBA09EA8}" type="datetime1">
              <a:rPr lang="en-GB" smtClean="0"/>
              <a:t>19/10/2022</a:t>
            </a:fld>
            <a:endParaRPr lang="en-GB" dirty="0"/>
          </a:p>
        </p:txBody>
      </p:sp>
      <p:sp>
        <p:nvSpPr>
          <p:cNvPr id="5" name="Footer Placeholder 4"/>
          <p:cNvSpPr>
            <a:spLocks noGrp="1"/>
          </p:cNvSpPr>
          <p:nvPr>
            <p:ph type="ftr" sz="quarter" idx="11"/>
          </p:nvPr>
        </p:nvSpPr>
        <p:spPr/>
        <p:txBody>
          <a:bodyPr/>
          <a:lstStyle/>
          <a:p>
            <a:r>
              <a:rPr lang="en-GB" dirty="0"/>
              <a:t>@Portsmouthscb                                                                               www.portsmouthscp.org.uk</a:t>
            </a:r>
          </a:p>
        </p:txBody>
      </p:sp>
      <p:sp>
        <p:nvSpPr>
          <p:cNvPr id="6" name="Slide Number Placeholder 5"/>
          <p:cNvSpPr>
            <a:spLocks noGrp="1"/>
          </p:cNvSpPr>
          <p:nvPr>
            <p:ph type="sldNum" sz="quarter" idx="12"/>
          </p:nvPr>
        </p:nvSpPr>
        <p:spPr/>
        <p:txBody>
          <a:bodyPr/>
          <a:lstStyle/>
          <a:p>
            <a:fld id="{91D37EA9-C9AC-490C-A54D-FE1755A8074D}" type="slidenum">
              <a:rPr lang="en-GB" smtClean="0"/>
              <a:t>‹#›</a:t>
            </a:fld>
            <a:endParaRPr lang="en-GB" dirty="0"/>
          </a:p>
        </p:txBody>
      </p:sp>
    </p:spTree>
    <p:extLst>
      <p:ext uri="{BB962C8B-B14F-4D97-AF65-F5344CB8AC3E}">
        <p14:creationId xmlns:p14="http://schemas.microsoft.com/office/powerpoint/2010/main" val="85550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F14DA7-4E33-49F7-913F-88DC586C6A7C}" type="datetime1">
              <a:rPr lang="en-GB" smtClean="0"/>
              <a:t>19/10/2022</a:t>
            </a:fld>
            <a:endParaRPr lang="en-GB" dirty="0"/>
          </a:p>
        </p:txBody>
      </p:sp>
      <p:sp>
        <p:nvSpPr>
          <p:cNvPr id="5" name="Footer Placeholder 4"/>
          <p:cNvSpPr>
            <a:spLocks noGrp="1"/>
          </p:cNvSpPr>
          <p:nvPr>
            <p:ph type="ftr" sz="quarter" idx="11"/>
          </p:nvPr>
        </p:nvSpPr>
        <p:spPr/>
        <p:txBody>
          <a:bodyPr/>
          <a:lstStyle/>
          <a:p>
            <a:r>
              <a:rPr lang="en-GB" dirty="0"/>
              <a:t>@Portsmouthscb                                                                               www.portsmouthscp.org.uk</a:t>
            </a:r>
          </a:p>
        </p:txBody>
      </p:sp>
      <p:sp>
        <p:nvSpPr>
          <p:cNvPr id="6" name="Slide Number Placeholder 5"/>
          <p:cNvSpPr>
            <a:spLocks noGrp="1"/>
          </p:cNvSpPr>
          <p:nvPr>
            <p:ph type="sldNum" sz="quarter" idx="12"/>
          </p:nvPr>
        </p:nvSpPr>
        <p:spPr/>
        <p:txBody>
          <a:bodyPr/>
          <a:lstStyle/>
          <a:p>
            <a:fld id="{91D37EA9-C9AC-490C-A54D-FE1755A8074D}" type="slidenum">
              <a:rPr lang="en-GB" smtClean="0"/>
              <a:t>‹#›</a:t>
            </a:fld>
            <a:endParaRPr lang="en-GB" dirty="0"/>
          </a:p>
        </p:txBody>
      </p:sp>
    </p:spTree>
    <p:extLst>
      <p:ext uri="{BB962C8B-B14F-4D97-AF65-F5344CB8AC3E}">
        <p14:creationId xmlns:p14="http://schemas.microsoft.com/office/powerpoint/2010/main" val="38465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764258-706B-4F95-9B36-318D316857D3}" type="datetime1">
              <a:rPr lang="en-GB" smtClean="0"/>
              <a:t>19/10/2022</a:t>
            </a:fld>
            <a:endParaRPr lang="en-GB" dirty="0"/>
          </a:p>
        </p:txBody>
      </p:sp>
      <p:sp>
        <p:nvSpPr>
          <p:cNvPr id="5" name="Footer Placeholder 4"/>
          <p:cNvSpPr>
            <a:spLocks noGrp="1"/>
          </p:cNvSpPr>
          <p:nvPr>
            <p:ph type="ftr" sz="quarter" idx="11"/>
          </p:nvPr>
        </p:nvSpPr>
        <p:spPr/>
        <p:txBody>
          <a:bodyPr/>
          <a:lstStyle/>
          <a:p>
            <a:r>
              <a:rPr lang="en-GB" dirty="0"/>
              <a:t>@Portsmouthscb                                                                               www.portsmouthscp.org.uk</a:t>
            </a:r>
          </a:p>
        </p:txBody>
      </p:sp>
      <p:sp>
        <p:nvSpPr>
          <p:cNvPr id="6" name="Slide Number Placeholder 5"/>
          <p:cNvSpPr>
            <a:spLocks noGrp="1"/>
          </p:cNvSpPr>
          <p:nvPr>
            <p:ph type="sldNum" sz="quarter" idx="12"/>
          </p:nvPr>
        </p:nvSpPr>
        <p:spPr/>
        <p:txBody>
          <a:bodyPr/>
          <a:lstStyle/>
          <a:p>
            <a:fld id="{91D37EA9-C9AC-490C-A54D-FE1755A8074D}" type="slidenum">
              <a:rPr lang="en-GB" smtClean="0"/>
              <a:t>‹#›</a:t>
            </a:fld>
            <a:endParaRPr lang="en-GB" dirty="0"/>
          </a:p>
        </p:txBody>
      </p:sp>
    </p:spTree>
    <p:extLst>
      <p:ext uri="{BB962C8B-B14F-4D97-AF65-F5344CB8AC3E}">
        <p14:creationId xmlns:p14="http://schemas.microsoft.com/office/powerpoint/2010/main" val="3078154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42C5570-80C0-41B9-BEC6-524772DAA4EB}" type="datetime1">
              <a:rPr lang="en-GB" smtClean="0"/>
              <a:t>19/10/2022</a:t>
            </a:fld>
            <a:endParaRPr lang="en-GB" dirty="0"/>
          </a:p>
        </p:txBody>
      </p:sp>
      <p:sp>
        <p:nvSpPr>
          <p:cNvPr id="6" name="Footer Placeholder 5"/>
          <p:cNvSpPr>
            <a:spLocks noGrp="1"/>
          </p:cNvSpPr>
          <p:nvPr>
            <p:ph type="ftr" sz="quarter" idx="11"/>
          </p:nvPr>
        </p:nvSpPr>
        <p:spPr/>
        <p:txBody>
          <a:bodyPr/>
          <a:lstStyle/>
          <a:p>
            <a:r>
              <a:rPr lang="en-GB" dirty="0"/>
              <a:t>@Portsmouthscb                                                                               www.portsmouthscp.org.uk</a:t>
            </a:r>
          </a:p>
        </p:txBody>
      </p:sp>
      <p:sp>
        <p:nvSpPr>
          <p:cNvPr id="7" name="Slide Number Placeholder 6"/>
          <p:cNvSpPr>
            <a:spLocks noGrp="1"/>
          </p:cNvSpPr>
          <p:nvPr>
            <p:ph type="sldNum" sz="quarter" idx="12"/>
          </p:nvPr>
        </p:nvSpPr>
        <p:spPr/>
        <p:txBody>
          <a:bodyPr/>
          <a:lstStyle/>
          <a:p>
            <a:fld id="{91D37EA9-C9AC-490C-A54D-FE1755A8074D}" type="slidenum">
              <a:rPr lang="en-GB" smtClean="0"/>
              <a:t>‹#›</a:t>
            </a:fld>
            <a:endParaRPr lang="en-GB" dirty="0"/>
          </a:p>
        </p:txBody>
      </p:sp>
    </p:spTree>
    <p:extLst>
      <p:ext uri="{BB962C8B-B14F-4D97-AF65-F5344CB8AC3E}">
        <p14:creationId xmlns:p14="http://schemas.microsoft.com/office/powerpoint/2010/main" val="4281966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2E9146-3DFB-403E-8206-130E97ECC536}" type="datetime1">
              <a:rPr lang="en-GB" smtClean="0"/>
              <a:t>19/10/2022</a:t>
            </a:fld>
            <a:endParaRPr lang="en-GB" dirty="0"/>
          </a:p>
        </p:txBody>
      </p:sp>
      <p:sp>
        <p:nvSpPr>
          <p:cNvPr id="8" name="Footer Placeholder 7"/>
          <p:cNvSpPr>
            <a:spLocks noGrp="1"/>
          </p:cNvSpPr>
          <p:nvPr>
            <p:ph type="ftr" sz="quarter" idx="11"/>
          </p:nvPr>
        </p:nvSpPr>
        <p:spPr/>
        <p:txBody>
          <a:bodyPr/>
          <a:lstStyle/>
          <a:p>
            <a:r>
              <a:rPr lang="en-GB" dirty="0"/>
              <a:t>@Portsmouthscb                                                                               www.portsmouthscp.org.uk</a:t>
            </a:r>
          </a:p>
        </p:txBody>
      </p:sp>
      <p:sp>
        <p:nvSpPr>
          <p:cNvPr id="9" name="Slide Number Placeholder 8"/>
          <p:cNvSpPr>
            <a:spLocks noGrp="1"/>
          </p:cNvSpPr>
          <p:nvPr>
            <p:ph type="sldNum" sz="quarter" idx="12"/>
          </p:nvPr>
        </p:nvSpPr>
        <p:spPr/>
        <p:txBody>
          <a:bodyPr/>
          <a:lstStyle/>
          <a:p>
            <a:fld id="{91D37EA9-C9AC-490C-A54D-FE1755A8074D}" type="slidenum">
              <a:rPr lang="en-GB" smtClean="0"/>
              <a:t>‹#›</a:t>
            </a:fld>
            <a:endParaRPr lang="en-GB" dirty="0"/>
          </a:p>
        </p:txBody>
      </p:sp>
    </p:spTree>
    <p:extLst>
      <p:ext uri="{BB962C8B-B14F-4D97-AF65-F5344CB8AC3E}">
        <p14:creationId xmlns:p14="http://schemas.microsoft.com/office/powerpoint/2010/main" val="492724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DABAD2D-001B-4AD4-9D66-35E69E69EAEF}" type="datetime1">
              <a:rPr lang="en-GB" smtClean="0"/>
              <a:t>19/10/2022</a:t>
            </a:fld>
            <a:endParaRPr lang="en-GB" dirty="0"/>
          </a:p>
        </p:txBody>
      </p:sp>
      <p:sp>
        <p:nvSpPr>
          <p:cNvPr id="4" name="Footer Placeholder 3"/>
          <p:cNvSpPr>
            <a:spLocks noGrp="1"/>
          </p:cNvSpPr>
          <p:nvPr>
            <p:ph type="ftr" sz="quarter" idx="11"/>
          </p:nvPr>
        </p:nvSpPr>
        <p:spPr/>
        <p:txBody>
          <a:bodyPr/>
          <a:lstStyle/>
          <a:p>
            <a:r>
              <a:rPr lang="en-GB" dirty="0"/>
              <a:t>@Portsmouthscb                                                                               www.portsmouthscp.org.uk</a:t>
            </a:r>
          </a:p>
        </p:txBody>
      </p:sp>
      <p:sp>
        <p:nvSpPr>
          <p:cNvPr id="5" name="Slide Number Placeholder 4"/>
          <p:cNvSpPr>
            <a:spLocks noGrp="1"/>
          </p:cNvSpPr>
          <p:nvPr>
            <p:ph type="sldNum" sz="quarter" idx="12"/>
          </p:nvPr>
        </p:nvSpPr>
        <p:spPr/>
        <p:txBody>
          <a:bodyPr/>
          <a:lstStyle/>
          <a:p>
            <a:fld id="{91D37EA9-C9AC-490C-A54D-FE1755A8074D}" type="slidenum">
              <a:rPr lang="en-GB" smtClean="0"/>
              <a:t>‹#›</a:t>
            </a:fld>
            <a:endParaRPr lang="en-GB" dirty="0"/>
          </a:p>
        </p:txBody>
      </p:sp>
    </p:spTree>
    <p:extLst>
      <p:ext uri="{BB962C8B-B14F-4D97-AF65-F5344CB8AC3E}">
        <p14:creationId xmlns:p14="http://schemas.microsoft.com/office/powerpoint/2010/main" val="199269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F84D3-E7FC-4BF1-A7D7-2B0BEF47C024}" type="datetime1">
              <a:rPr lang="en-GB" smtClean="0"/>
              <a:t>19/10/2022</a:t>
            </a:fld>
            <a:endParaRPr lang="en-GB" dirty="0"/>
          </a:p>
        </p:txBody>
      </p:sp>
      <p:sp>
        <p:nvSpPr>
          <p:cNvPr id="3" name="Footer Placeholder 2"/>
          <p:cNvSpPr>
            <a:spLocks noGrp="1"/>
          </p:cNvSpPr>
          <p:nvPr>
            <p:ph type="ftr" sz="quarter" idx="11"/>
          </p:nvPr>
        </p:nvSpPr>
        <p:spPr/>
        <p:txBody>
          <a:bodyPr/>
          <a:lstStyle/>
          <a:p>
            <a:r>
              <a:rPr lang="en-GB" dirty="0"/>
              <a:t>@Portsmouthscb                                                                               www.portsmouthscp.org.uk</a:t>
            </a:r>
          </a:p>
        </p:txBody>
      </p:sp>
      <p:sp>
        <p:nvSpPr>
          <p:cNvPr id="4" name="Slide Number Placeholder 3"/>
          <p:cNvSpPr>
            <a:spLocks noGrp="1"/>
          </p:cNvSpPr>
          <p:nvPr>
            <p:ph type="sldNum" sz="quarter" idx="12"/>
          </p:nvPr>
        </p:nvSpPr>
        <p:spPr/>
        <p:txBody>
          <a:bodyPr/>
          <a:lstStyle/>
          <a:p>
            <a:fld id="{91D37EA9-C9AC-490C-A54D-FE1755A8074D}" type="slidenum">
              <a:rPr lang="en-GB" smtClean="0"/>
              <a:t>‹#›</a:t>
            </a:fld>
            <a:endParaRPr lang="en-GB" dirty="0"/>
          </a:p>
        </p:txBody>
      </p:sp>
    </p:spTree>
    <p:extLst>
      <p:ext uri="{BB962C8B-B14F-4D97-AF65-F5344CB8AC3E}">
        <p14:creationId xmlns:p14="http://schemas.microsoft.com/office/powerpoint/2010/main" val="1360452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13A64B-BB10-45C7-B794-5FE311B04004}" type="datetime1">
              <a:rPr lang="en-GB" smtClean="0"/>
              <a:t>19/10/2022</a:t>
            </a:fld>
            <a:endParaRPr lang="en-GB" dirty="0"/>
          </a:p>
        </p:txBody>
      </p:sp>
      <p:sp>
        <p:nvSpPr>
          <p:cNvPr id="6" name="Footer Placeholder 5"/>
          <p:cNvSpPr>
            <a:spLocks noGrp="1"/>
          </p:cNvSpPr>
          <p:nvPr>
            <p:ph type="ftr" sz="quarter" idx="11"/>
          </p:nvPr>
        </p:nvSpPr>
        <p:spPr/>
        <p:txBody>
          <a:bodyPr/>
          <a:lstStyle/>
          <a:p>
            <a:r>
              <a:rPr lang="en-GB" dirty="0"/>
              <a:t>@Portsmouthscb                                                                               www.portsmouthscp.org.uk</a:t>
            </a:r>
          </a:p>
        </p:txBody>
      </p:sp>
      <p:sp>
        <p:nvSpPr>
          <p:cNvPr id="7" name="Slide Number Placeholder 6"/>
          <p:cNvSpPr>
            <a:spLocks noGrp="1"/>
          </p:cNvSpPr>
          <p:nvPr>
            <p:ph type="sldNum" sz="quarter" idx="12"/>
          </p:nvPr>
        </p:nvSpPr>
        <p:spPr/>
        <p:txBody>
          <a:bodyPr/>
          <a:lstStyle/>
          <a:p>
            <a:fld id="{91D37EA9-C9AC-490C-A54D-FE1755A8074D}" type="slidenum">
              <a:rPr lang="en-GB" smtClean="0"/>
              <a:t>‹#›</a:t>
            </a:fld>
            <a:endParaRPr lang="en-GB" dirty="0"/>
          </a:p>
        </p:txBody>
      </p:sp>
    </p:spTree>
    <p:extLst>
      <p:ext uri="{BB962C8B-B14F-4D97-AF65-F5344CB8AC3E}">
        <p14:creationId xmlns:p14="http://schemas.microsoft.com/office/powerpoint/2010/main" val="3653282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AE32BD-A388-4C91-B20E-758008E14A9F}" type="datetime1">
              <a:rPr lang="en-GB" smtClean="0"/>
              <a:t>19/10/2022</a:t>
            </a:fld>
            <a:endParaRPr lang="en-GB" dirty="0"/>
          </a:p>
        </p:txBody>
      </p:sp>
      <p:sp>
        <p:nvSpPr>
          <p:cNvPr id="6" name="Footer Placeholder 5"/>
          <p:cNvSpPr>
            <a:spLocks noGrp="1"/>
          </p:cNvSpPr>
          <p:nvPr>
            <p:ph type="ftr" sz="quarter" idx="11"/>
          </p:nvPr>
        </p:nvSpPr>
        <p:spPr/>
        <p:txBody>
          <a:bodyPr/>
          <a:lstStyle/>
          <a:p>
            <a:r>
              <a:rPr lang="en-GB" dirty="0"/>
              <a:t>@Portsmouthscb                                                                               www.portsmouthscp.org.uk</a:t>
            </a:r>
          </a:p>
        </p:txBody>
      </p:sp>
      <p:sp>
        <p:nvSpPr>
          <p:cNvPr id="7" name="Slide Number Placeholder 6"/>
          <p:cNvSpPr>
            <a:spLocks noGrp="1"/>
          </p:cNvSpPr>
          <p:nvPr>
            <p:ph type="sldNum" sz="quarter" idx="12"/>
          </p:nvPr>
        </p:nvSpPr>
        <p:spPr/>
        <p:txBody>
          <a:bodyPr/>
          <a:lstStyle/>
          <a:p>
            <a:fld id="{91D37EA9-C9AC-490C-A54D-FE1755A8074D}" type="slidenum">
              <a:rPr lang="en-GB" smtClean="0"/>
              <a:t>‹#›</a:t>
            </a:fld>
            <a:endParaRPr lang="en-GB" dirty="0"/>
          </a:p>
        </p:txBody>
      </p:sp>
    </p:spTree>
    <p:extLst>
      <p:ext uri="{BB962C8B-B14F-4D97-AF65-F5344CB8AC3E}">
        <p14:creationId xmlns:p14="http://schemas.microsoft.com/office/powerpoint/2010/main" val="185746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1E946-87D9-4821-9502-4072C38C8A30}" type="datetime1">
              <a:rPr lang="en-GB" smtClean="0"/>
              <a:t>19/10/2022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@Portsmouthscb                                                                               www.portsmouthscp.org.uk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37EA9-C9AC-490C-A54D-FE1755A8074D}" type="slidenum">
              <a:rPr lang="en-GB" smtClean="0"/>
              <a:t>‹#›</a:t>
            </a:fld>
            <a:endParaRPr lang="en-GB" dirty="0"/>
          </a:p>
        </p:txBody>
      </p:sp>
    </p:spTree>
    <p:extLst>
      <p:ext uri="{BB962C8B-B14F-4D97-AF65-F5344CB8AC3E}">
        <p14:creationId xmlns:p14="http://schemas.microsoft.com/office/powerpoint/2010/main" val="1536393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hyperlink" Target="mailto:FSP@portsmouthcc.gov.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mailto:FSP@portsmouthcc.gov.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pscptraining.portsmouthscp.org.u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hyperlink" Target="https://www.portsmouthscp.org.uk/parents-carers/getting-help-early/" TargetMode="External"/><Relationship Id="rId7"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mailto:FSP@portsmouthcc.gov.uk" TargetMode="External"/><Relationship Id="rId5" Type="http://schemas.openxmlformats.org/officeDocument/2006/relationships/hyperlink" Target="https://pscptraining.portsmouthscp.org.uk/" TargetMode="External"/><Relationship Id="rId4" Type="http://schemas.openxmlformats.org/officeDocument/2006/relationships/hyperlink" Target="https://www.portsmouthscp.org.uk/7-information-for-professionals-and-volunteer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53" name="Freeform: Shape 52">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oup 54">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56" name="Freeform: Shape 55">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8" name="Freeform: Shape 57">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9" name="Freeform: Shape 58">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0" name="Freeform: Shape 59">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Freeform: Shape 61">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5BDBDC3A-2217-4D43-A72B-A58C6E9082FE}"/>
              </a:ext>
            </a:extLst>
          </p:cNvPr>
          <p:cNvSpPr>
            <a:spLocks noGrp="1"/>
          </p:cNvSpPr>
          <p:nvPr>
            <p:ph type="ctrTitle"/>
          </p:nvPr>
        </p:nvSpPr>
        <p:spPr>
          <a:xfrm>
            <a:off x="2652700" y="1540410"/>
            <a:ext cx="7128718" cy="3141264"/>
          </a:xfrm>
        </p:spPr>
        <p:txBody>
          <a:bodyPr anchor="b">
            <a:normAutofit/>
          </a:bodyPr>
          <a:lstStyle/>
          <a:p>
            <a:r>
              <a:rPr lang="en-US" sz="5200" b="1" kern="1200" dirty="0">
                <a:solidFill>
                  <a:schemeClr val="tx2"/>
                </a:solidFill>
                <a:latin typeface="Arial Rounded MT Bold" panose="020F0704030504030204" pitchFamily="34" charset="0"/>
              </a:rPr>
              <a:t>Completing a Family Support Plan</a:t>
            </a:r>
            <a:br>
              <a:rPr lang="en-US" sz="5200" b="1" kern="1200" dirty="0">
                <a:solidFill>
                  <a:schemeClr val="tx2"/>
                </a:solidFill>
                <a:latin typeface="Arial Rounded MT Bold" panose="020F0704030504030204" pitchFamily="34" charset="0"/>
              </a:rPr>
            </a:br>
            <a:br>
              <a:rPr lang="en-US" sz="5200" b="1" kern="1200" dirty="0">
                <a:solidFill>
                  <a:schemeClr val="tx2"/>
                </a:solidFill>
                <a:latin typeface="Arial Rounded MT Bold" panose="020F0704030504030204" pitchFamily="34" charset="0"/>
              </a:rPr>
            </a:br>
            <a:r>
              <a:rPr lang="en-US" sz="3600" b="1" kern="1200" dirty="0">
                <a:solidFill>
                  <a:schemeClr val="tx2"/>
                </a:solidFill>
                <a:latin typeface="Arial Rounded MT Bold" panose="020F0704030504030204" pitchFamily="34" charset="0"/>
              </a:rPr>
              <a:t>(word version)</a:t>
            </a:r>
            <a:endParaRPr lang="en-GB" sz="3600" dirty="0">
              <a:solidFill>
                <a:schemeClr val="tx2"/>
              </a:solidFill>
            </a:endParaRPr>
          </a:p>
        </p:txBody>
      </p:sp>
      <p:grpSp>
        <p:nvGrpSpPr>
          <p:cNvPr id="64" name="Group 63">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65" name="Freeform: Shape 64">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dirty="0"/>
            </a:p>
          </p:txBody>
        </p:sp>
        <p:sp>
          <p:nvSpPr>
            <p:cNvPr id="68" name="Freeform: Shape 67">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Footer Placeholder 3">
            <a:extLst>
              <a:ext uri="{FF2B5EF4-FFF2-40B4-BE49-F238E27FC236}">
                <a16:creationId xmlns:a16="http://schemas.microsoft.com/office/drawing/2014/main" id="{07C80CD7-2EF5-47C3-ABF9-B3DD8CE38196}"/>
              </a:ext>
            </a:extLst>
          </p:cNvPr>
          <p:cNvSpPr>
            <a:spLocks noGrp="1"/>
          </p:cNvSpPr>
          <p:nvPr>
            <p:ph type="ftr" sz="quarter" idx="11"/>
          </p:nvPr>
        </p:nvSpPr>
        <p:spPr>
          <a:xfrm>
            <a:off x="-20301" y="6056548"/>
            <a:ext cx="2776729" cy="600127"/>
          </a:xfrm>
        </p:spPr>
        <p:txBody>
          <a:bodyPr>
            <a:normAutofit fontScale="92500"/>
          </a:bodyPr>
          <a:lstStyle/>
          <a:p>
            <a:pPr algn="l">
              <a:lnSpc>
                <a:spcPct val="90000"/>
              </a:lnSpc>
              <a:spcAft>
                <a:spcPts val="600"/>
              </a:spcAft>
            </a:pPr>
            <a:r>
              <a:rPr lang="en-GB" sz="1400" dirty="0">
                <a:solidFill>
                  <a:schemeClr val="tx1"/>
                </a:solidFill>
              </a:rPr>
              <a:t>Email: FSP@portsmouthcc.gov.uk                                                                         Website: www.portsmouthscp.org.uk</a:t>
            </a:r>
          </a:p>
        </p:txBody>
      </p:sp>
      <p:sp>
        <p:nvSpPr>
          <p:cNvPr id="5" name="Slide Number Placeholder 4">
            <a:extLst>
              <a:ext uri="{FF2B5EF4-FFF2-40B4-BE49-F238E27FC236}">
                <a16:creationId xmlns:a16="http://schemas.microsoft.com/office/drawing/2014/main" id="{BFEA81BA-439B-42E2-AAF2-12801E874C62}"/>
              </a:ext>
            </a:extLst>
          </p:cNvPr>
          <p:cNvSpPr>
            <a:spLocks noGrp="1"/>
          </p:cNvSpPr>
          <p:nvPr>
            <p:ph type="sldNum" sz="quarter" idx="12"/>
          </p:nvPr>
        </p:nvSpPr>
        <p:spPr>
          <a:xfrm>
            <a:off x="8610600" y="6356350"/>
            <a:ext cx="2743200" cy="365125"/>
          </a:xfrm>
        </p:spPr>
        <p:txBody>
          <a:bodyPr>
            <a:normAutofit/>
          </a:bodyPr>
          <a:lstStyle/>
          <a:p>
            <a:pPr>
              <a:spcAft>
                <a:spcPts val="600"/>
              </a:spcAft>
            </a:pPr>
            <a:fld id="{91D37EA9-C9AC-490C-A54D-FE1755A8074D}" type="slidenum">
              <a:rPr lang="en-GB" smtClean="0"/>
              <a:pPr>
                <a:spcAft>
                  <a:spcPts val="600"/>
                </a:spcAft>
              </a:pPr>
              <a:t>1</a:t>
            </a:fld>
            <a:endParaRPr lang="en-GB" dirty="0"/>
          </a:p>
        </p:txBody>
      </p:sp>
      <p:grpSp>
        <p:nvGrpSpPr>
          <p:cNvPr id="70" name="Group 69">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71" name="Freeform: Shape 70">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Shape 71">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dirty="0"/>
            </a:p>
          </p:txBody>
        </p:sp>
        <p:sp>
          <p:nvSpPr>
            <p:cNvPr id="74" name="Freeform: Shape 73">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Picture 5" descr="Logo, icon&#10;&#10;Description automatically generated">
            <a:extLst>
              <a:ext uri="{FF2B5EF4-FFF2-40B4-BE49-F238E27FC236}">
                <a16:creationId xmlns:a16="http://schemas.microsoft.com/office/drawing/2014/main" id="{7D443CCE-EA4B-8B77-9A86-0A1A6EF5A37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965" r="3667"/>
          <a:stretch/>
        </p:blipFill>
        <p:spPr>
          <a:xfrm>
            <a:off x="9829702" y="-4155"/>
            <a:ext cx="2277868" cy="1655839"/>
          </a:xfrm>
          <a:prstGeom prst="rect">
            <a:avLst/>
          </a:prstGeom>
        </p:spPr>
      </p:pic>
    </p:spTree>
    <p:extLst>
      <p:ext uri="{BB962C8B-B14F-4D97-AF65-F5344CB8AC3E}">
        <p14:creationId xmlns:p14="http://schemas.microsoft.com/office/powerpoint/2010/main" val="350466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10</a:t>
            </a:fld>
            <a:endParaRPr lang="en-GB" dirty="0"/>
          </a:p>
        </p:txBody>
      </p:sp>
      <p:cxnSp>
        <p:nvCxnSpPr>
          <p:cNvPr id="7" name="Straight Connector 6"/>
          <p:cNvCxnSpPr/>
          <p:nvPr/>
        </p:nvCxnSpPr>
        <p:spPr>
          <a:xfrm flipV="1">
            <a:off x="0" y="1029637"/>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53583" y="136525"/>
            <a:ext cx="10515600" cy="662781"/>
          </a:xfrm>
        </p:spPr>
        <p:txBody>
          <a:bodyPr>
            <a:normAutofit/>
          </a:bodyPr>
          <a:lstStyle/>
          <a:p>
            <a:r>
              <a:rPr lang="en-GB" sz="3600" dirty="0">
                <a:latin typeface="+mn-lt"/>
              </a:rPr>
              <a:t>Gaining the child’s view –pg. 3</a:t>
            </a:r>
          </a:p>
        </p:txBody>
      </p:sp>
      <p:sp>
        <p:nvSpPr>
          <p:cNvPr id="13" name="TextBox 12"/>
          <p:cNvSpPr txBox="1"/>
          <p:nvPr/>
        </p:nvSpPr>
        <p:spPr>
          <a:xfrm>
            <a:off x="6930009" y="1481888"/>
            <a:ext cx="4869616" cy="3447098"/>
          </a:xfrm>
          <a:prstGeom prst="rect">
            <a:avLst/>
          </a:prstGeom>
          <a:solidFill>
            <a:srgbClr val="FFFFFF"/>
          </a:solidFill>
        </p:spPr>
        <p:txBody>
          <a:bodyPr wrap="square" rtlCol="0">
            <a:spAutoFit/>
          </a:bodyPr>
          <a:lstStyle/>
          <a:p>
            <a:pPr algn="just">
              <a:spcBef>
                <a:spcPts val="600"/>
              </a:spcBef>
              <a:spcAft>
                <a:spcPts val="600"/>
              </a:spcAft>
            </a:pPr>
            <a:r>
              <a:rPr lang="en-GB" dirty="0"/>
              <a:t>The voice of the child should be recorded. </a:t>
            </a:r>
          </a:p>
          <a:p>
            <a:pPr algn="just">
              <a:spcBef>
                <a:spcPts val="600"/>
              </a:spcBef>
              <a:spcAft>
                <a:spcPts val="600"/>
              </a:spcAft>
            </a:pPr>
            <a:r>
              <a:rPr lang="en-GB" dirty="0"/>
              <a:t>The child’s view doesn’t need to be captured before the parent’s – it is most often going to be that you talk to the adults before the children, so you may complete this later but don’t forget to come back to it!</a:t>
            </a:r>
          </a:p>
          <a:p>
            <a:pPr algn="just">
              <a:spcBef>
                <a:spcPts val="600"/>
              </a:spcBef>
              <a:spcAft>
                <a:spcPts val="600"/>
              </a:spcAft>
            </a:pPr>
            <a:r>
              <a:rPr lang="en-GB" dirty="0"/>
              <a:t>If the child is not able (or not willing) to do this, then the professional can either add their opinion of the impact on the child based upon their observations; or work with the parent/carer to consider what their child would say</a:t>
            </a:r>
          </a:p>
        </p:txBody>
      </p:sp>
      <p:sp>
        <p:nvSpPr>
          <p:cNvPr id="9" name="TextBox 8">
            <a:extLst>
              <a:ext uri="{FF2B5EF4-FFF2-40B4-BE49-F238E27FC236}">
                <a16:creationId xmlns:a16="http://schemas.microsoft.com/office/drawing/2014/main" id="{15128D5F-6FA7-4800-B49E-CBD84D7EBFCC}"/>
              </a:ext>
            </a:extLst>
          </p:cNvPr>
          <p:cNvSpPr txBox="1"/>
          <p:nvPr/>
        </p:nvSpPr>
        <p:spPr>
          <a:xfrm>
            <a:off x="838200" y="4879022"/>
            <a:ext cx="4869617" cy="1477328"/>
          </a:xfrm>
          <a:prstGeom prst="rect">
            <a:avLst/>
          </a:prstGeom>
          <a:noFill/>
        </p:spPr>
        <p:txBody>
          <a:bodyPr wrap="square" rtlCol="0">
            <a:spAutoFit/>
          </a:bodyPr>
          <a:lstStyle/>
          <a:p>
            <a:r>
              <a:rPr lang="en-GB" dirty="0"/>
              <a:t>Consider who the ‘trusted adult’ is for this child. They can include friends in this space as well, but in order to help build their resilience we want to encourage children to think about the adults they would turn to in a time or worry or crisis </a:t>
            </a:r>
          </a:p>
        </p:txBody>
      </p:sp>
      <p:pic>
        <p:nvPicPr>
          <p:cNvPr id="2" name="Picture 1" descr="Logo, icon&#10;&#10;Description automatically generated">
            <a:extLst>
              <a:ext uri="{FF2B5EF4-FFF2-40B4-BE49-F238E27FC236}">
                <a16:creationId xmlns:a16="http://schemas.microsoft.com/office/drawing/2014/main" id="{86BBB6C6-8097-3248-EA69-1F69062407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2005" y="0"/>
            <a:ext cx="1538573" cy="1021888"/>
          </a:xfrm>
          <a:prstGeom prst="rect">
            <a:avLst/>
          </a:prstGeom>
        </p:spPr>
      </p:pic>
      <p:pic>
        <p:nvPicPr>
          <p:cNvPr id="10" name="Picture 9">
            <a:extLst>
              <a:ext uri="{FF2B5EF4-FFF2-40B4-BE49-F238E27FC236}">
                <a16:creationId xmlns:a16="http://schemas.microsoft.com/office/drawing/2014/main" id="{02FB5A26-84C1-002F-DB8F-3EA0526E5F5B}"/>
              </a:ext>
            </a:extLst>
          </p:cNvPr>
          <p:cNvPicPr>
            <a:picLocks noChangeAspect="1"/>
          </p:cNvPicPr>
          <p:nvPr/>
        </p:nvPicPr>
        <p:blipFill>
          <a:blip r:embed="rId4"/>
          <a:stretch>
            <a:fillRect/>
          </a:stretch>
        </p:blipFill>
        <p:spPr>
          <a:xfrm>
            <a:off x="538792" y="1352980"/>
            <a:ext cx="5880303" cy="3468406"/>
          </a:xfrm>
          <a:prstGeom prst="rect">
            <a:avLst/>
          </a:prstGeom>
        </p:spPr>
      </p:pic>
      <p:cxnSp>
        <p:nvCxnSpPr>
          <p:cNvPr id="12" name="Straight Arrow Connector 11">
            <a:extLst>
              <a:ext uri="{FF2B5EF4-FFF2-40B4-BE49-F238E27FC236}">
                <a16:creationId xmlns:a16="http://schemas.microsoft.com/office/drawing/2014/main" id="{D0E35D77-958D-9390-2A37-57059E661C3F}"/>
              </a:ext>
            </a:extLst>
          </p:cNvPr>
          <p:cNvCxnSpPr/>
          <p:nvPr/>
        </p:nvCxnSpPr>
        <p:spPr>
          <a:xfrm flipH="1" flipV="1">
            <a:off x="2281084" y="4532671"/>
            <a:ext cx="511277" cy="4424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16390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11</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Completing the Aspects of Life – pg. 4</a:t>
            </a:r>
          </a:p>
        </p:txBody>
      </p:sp>
      <p:sp>
        <p:nvSpPr>
          <p:cNvPr id="9" name="TextBox 8">
            <a:extLst>
              <a:ext uri="{FF2B5EF4-FFF2-40B4-BE49-F238E27FC236}">
                <a16:creationId xmlns:a16="http://schemas.microsoft.com/office/drawing/2014/main" id="{B2A42C32-5312-4976-B6CD-EB7988EE6919}"/>
              </a:ext>
            </a:extLst>
          </p:cNvPr>
          <p:cNvSpPr txBox="1"/>
          <p:nvPr/>
        </p:nvSpPr>
        <p:spPr>
          <a:xfrm>
            <a:off x="6007461" y="1263508"/>
            <a:ext cx="5652464" cy="5016758"/>
          </a:xfrm>
          <a:prstGeom prst="rect">
            <a:avLst/>
          </a:prstGeom>
          <a:noFill/>
        </p:spPr>
        <p:txBody>
          <a:bodyPr wrap="square" rtlCol="0">
            <a:spAutoFit/>
          </a:bodyPr>
          <a:lstStyle/>
          <a:p>
            <a:pPr>
              <a:spcBef>
                <a:spcPts val="600"/>
              </a:spcBef>
              <a:spcAft>
                <a:spcPts val="600"/>
              </a:spcAft>
            </a:pPr>
            <a:r>
              <a:rPr lang="en-GB" sz="2000" dirty="0"/>
              <a:t>For each aspect the aim is to understand:</a:t>
            </a:r>
          </a:p>
          <a:p>
            <a:pPr marL="342900" lvl="0" indent="-342900" algn="just">
              <a:spcBef>
                <a:spcPts val="600"/>
              </a:spcBef>
              <a:spcAft>
                <a:spcPts val="600"/>
              </a:spcAft>
              <a:buFont typeface="Symbol" panose="05050102010706020507" pitchFamily="18" charset="2"/>
              <a:buChar char=""/>
            </a:pPr>
            <a:r>
              <a:rPr lang="en-GB" sz="2000" dirty="0">
                <a:effectLst/>
                <a:ea typeface="Calibri" panose="020F0502020204030204" pitchFamily="34" charset="0"/>
                <a:cs typeface="Times New Roman" panose="02020603050405020304" pitchFamily="18" charset="0"/>
              </a:rPr>
              <a:t>What’s working well? What or who helps make this better or stops it from getting worse? </a:t>
            </a:r>
          </a:p>
          <a:p>
            <a:pPr marL="342900" lvl="0" indent="-342900" algn="just">
              <a:spcBef>
                <a:spcPts val="600"/>
              </a:spcBef>
              <a:spcAft>
                <a:spcPts val="600"/>
              </a:spcAft>
              <a:buFont typeface="Symbol" panose="05050102010706020507" pitchFamily="18" charset="2"/>
              <a:buChar char=""/>
            </a:pPr>
            <a:r>
              <a:rPr lang="en-GB" sz="2000" dirty="0">
                <a:effectLst/>
                <a:ea typeface="Calibri" panose="020F0502020204030204" pitchFamily="34" charset="0"/>
                <a:cs typeface="Times New Roman" panose="02020603050405020304" pitchFamily="18" charset="0"/>
              </a:rPr>
              <a:t>What could be better? What are the current concerns? What are we most worried about?</a:t>
            </a:r>
          </a:p>
          <a:p>
            <a:pPr marL="342900" lvl="0" indent="-342900" algn="just">
              <a:spcBef>
                <a:spcPts val="600"/>
              </a:spcBef>
              <a:spcAft>
                <a:spcPts val="600"/>
              </a:spcAft>
              <a:buFont typeface="Symbol" panose="05050102010706020507" pitchFamily="18" charset="2"/>
              <a:buChar char=""/>
            </a:pPr>
            <a:r>
              <a:rPr lang="en-GB" sz="2000" dirty="0">
                <a:effectLst/>
                <a:ea typeface="Calibri" panose="020F0502020204030204" pitchFamily="34" charset="0"/>
                <a:cs typeface="Times New Roman" panose="02020603050405020304" pitchFamily="18" charset="0"/>
              </a:rPr>
              <a:t>What do you think is causing this concern?</a:t>
            </a:r>
          </a:p>
          <a:p>
            <a:pPr marL="342900" lvl="0" indent="-342900" algn="just">
              <a:spcBef>
                <a:spcPts val="600"/>
              </a:spcBef>
              <a:spcAft>
                <a:spcPts val="600"/>
              </a:spcAft>
              <a:buFont typeface="Symbol" panose="05050102010706020507" pitchFamily="18" charset="2"/>
              <a:buChar char=""/>
            </a:pPr>
            <a:r>
              <a:rPr lang="en-GB" sz="2000" dirty="0">
                <a:effectLst/>
                <a:ea typeface="Calibri" panose="020F0502020204030204" pitchFamily="34" charset="0"/>
                <a:cs typeface="Times New Roman" panose="02020603050405020304" pitchFamily="18" charset="0"/>
              </a:rPr>
              <a:t>What is stopping it from improving? Are there any barriers that we need to consider?</a:t>
            </a:r>
          </a:p>
          <a:p>
            <a:pPr marL="342900" lvl="0" indent="-342900" algn="just">
              <a:spcBef>
                <a:spcPts val="600"/>
              </a:spcBef>
              <a:spcAft>
                <a:spcPts val="600"/>
              </a:spcAft>
              <a:buFont typeface="Symbol" panose="05050102010706020507" pitchFamily="18" charset="2"/>
              <a:buChar char=""/>
            </a:pPr>
            <a:r>
              <a:rPr lang="en-GB" sz="2000" dirty="0">
                <a:effectLst/>
                <a:ea typeface="Calibri" panose="020F0502020204030204" pitchFamily="34" charset="0"/>
                <a:cs typeface="Times New Roman" panose="02020603050405020304" pitchFamily="18" charset="0"/>
              </a:rPr>
              <a:t>What can be done to get things going well again?</a:t>
            </a:r>
          </a:p>
          <a:p>
            <a:pPr algn="just">
              <a:spcBef>
                <a:spcPts val="600"/>
              </a:spcBef>
              <a:spcAft>
                <a:spcPts val="600"/>
              </a:spcAft>
            </a:pPr>
            <a:r>
              <a:rPr lang="en-GB" sz="2000" dirty="0"/>
              <a:t>If there are joint custody arrangements, you should consider completing this with both parent/carers to establish any disparities in needs between the two households</a:t>
            </a:r>
          </a:p>
        </p:txBody>
      </p:sp>
      <p:pic>
        <p:nvPicPr>
          <p:cNvPr id="2" name="Picture 1" descr="Logo, icon&#10;&#10;Description automatically generated">
            <a:extLst>
              <a:ext uri="{FF2B5EF4-FFF2-40B4-BE49-F238E27FC236}">
                <a16:creationId xmlns:a16="http://schemas.microsoft.com/office/drawing/2014/main" id="{32F000C2-3B6C-2F8B-1BE6-BD1AA6B230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10" name="Picture 9">
            <a:extLst>
              <a:ext uri="{FF2B5EF4-FFF2-40B4-BE49-F238E27FC236}">
                <a16:creationId xmlns:a16="http://schemas.microsoft.com/office/drawing/2014/main" id="{2D6561F5-4039-441A-D436-01D3FFDB70F5}"/>
              </a:ext>
            </a:extLst>
          </p:cNvPr>
          <p:cNvPicPr>
            <a:picLocks noChangeAspect="1"/>
          </p:cNvPicPr>
          <p:nvPr/>
        </p:nvPicPr>
        <p:blipFill>
          <a:blip r:embed="rId4"/>
          <a:stretch>
            <a:fillRect/>
          </a:stretch>
        </p:blipFill>
        <p:spPr>
          <a:xfrm>
            <a:off x="532075" y="1182636"/>
            <a:ext cx="4754413" cy="5104430"/>
          </a:xfrm>
          <a:prstGeom prst="rect">
            <a:avLst/>
          </a:prstGeom>
        </p:spPr>
      </p:pic>
    </p:spTree>
    <p:extLst>
      <p:ext uri="{BB962C8B-B14F-4D97-AF65-F5344CB8AC3E}">
        <p14:creationId xmlns:p14="http://schemas.microsoft.com/office/powerpoint/2010/main" val="2004784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12</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Completing the Aspects of Life – pg. 4</a:t>
            </a:r>
          </a:p>
        </p:txBody>
      </p:sp>
      <p:sp>
        <p:nvSpPr>
          <p:cNvPr id="13" name="TextBox 12"/>
          <p:cNvSpPr txBox="1"/>
          <p:nvPr/>
        </p:nvSpPr>
        <p:spPr>
          <a:xfrm>
            <a:off x="6204126" y="1251984"/>
            <a:ext cx="5294730" cy="1323439"/>
          </a:xfrm>
          <a:prstGeom prst="rect">
            <a:avLst/>
          </a:prstGeom>
          <a:noFill/>
        </p:spPr>
        <p:txBody>
          <a:bodyPr wrap="square" rtlCol="0">
            <a:spAutoFit/>
          </a:bodyPr>
          <a:lstStyle/>
          <a:p>
            <a:pPr algn="just"/>
            <a:r>
              <a:rPr lang="en-GB" sz="2000" dirty="0"/>
              <a:t>For ALL aspects a record of your conversation should be added to the form. Using the family’s words, avoiding abbreviations, professional terminology and jargon</a:t>
            </a:r>
          </a:p>
        </p:txBody>
      </p:sp>
      <p:sp>
        <p:nvSpPr>
          <p:cNvPr id="16" name="TextBox 15">
            <a:extLst>
              <a:ext uri="{FF2B5EF4-FFF2-40B4-BE49-F238E27FC236}">
                <a16:creationId xmlns:a16="http://schemas.microsoft.com/office/drawing/2014/main" id="{B21D0E57-079F-4A3B-993E-06AB2287D9F3}"/>
              </a:ext>
            </a:extLst>
          </p:cNvPr>
          <p:cNvSpPr txBox="1"/>
          <p:nvPr/>
        </p:nvSpPr>
        <p:spPr>
          <a:xfrm>
            <a:off x="6204126" y="2536967"/>
            <a:ext cx="5466708" cy="2708434"/>
          </a:xfrm>
          <a:prstGeom prst="rect">
            <a:avLst/>
          </a:prstGeom>
          <a:noFill/>
        </p:spPr>
        <p:txBody>
          <a:bodyPr wrap="square" rtlCol="0">
            <a:spAutoFit/>
          </a:bodyPr>
          <a:lstStyle/>
          <a:p>
            <a:pPr>
              <a:spcBef>
                <a:spcPts val="600"/>
              </a:spcBef>
              <a:spcAft>
                <a:spcPts val="600"/>
              </a:spcAft>
            </a:pPr>
            <a:r>
              <a:rPr lang="en-GB" sz="2000" dirty="0"/>
              <a:t>For each, there are 3 areas to complete:</a:t>
            </a:r>
          </a:p>
          <a:p>
            <a:pPr marL="342900" indent="-342900">
              <a:spcBef>
                <a:spcPts val="600"/>
              </a:spcBef>
              <a:spcAft>
                <a:spcPts val="600"/>
              </a:spcAft>
              <a:buFont typeface="+mj-lt"/>
              <a:buAutoNum type="arabicPeriod"/>
            </a:pPr>
            <a:r>
              <a:rPr lang="en-GB" sz="2000" dirty="0"/>
              <a:t>The scaling number the family given as to how worried they are about this aspect of their life</a:t>
            </a:r>
          </a:p>
          <a:p>
            <a:pPr marL="342900" indent="-342900">
              <a:spcBef>
                <a:spcPts val="600"/>
              </a:spcBef>
              <a:spcAft>
                <a:spcPts val="600"/>
              </a:spcAft>
              <a:buFont typeface="+mj-lt"/>
              <a:buAutoNum type="arabicPeriod"/>
            </a:pPr>
            <a:r>
              <a:rPr lang="en-GB" sz="2000" dirty="0"/>
              <a:t>What they feel is working well for them in this aspect of this life</a:t>
            </a:r>
          </a:p>
          <a:p>
            <a:pPr marL="342900" indent="-342900">
              <a:spcBef>
                <a:spcPts val="600"/>
              </a:spcBef>
              <a:spcAft>
                <a:spcPts val="600"/>
              </a:spcAft>
              <a:buFont typeface="+mj-lt"/>
              <a:buAutoNum type="arabicPeriod"/>
            </a:pPr>
            <a:r>
              <a:rPr lang="en-GB" sz="2000" dirty="0"/>
              <a:t>What could be better for the family in this aspect of their life and why</a:t>
            </a:r>
          </a:p>
        </p:txBody>
      </p:sp>
      <p:pic>
        <p:nvPicPr>
          <p:cNvPr id="4" name="Picture 3" descr="Logo, icon&#10;&#10;Description automatically generated">
            <a:extLst>
              <a:ext uri="{FF2B5EF4-FFF2-40B4-BE49-F238E27FC236}">
                <a16:creationId xmlns:a16="http://schemas.microsoft.com/office/drawing/2014/main" id="{29348F04-4738-8ABA-A6D5-896C463024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9" name="Picture 8">
            <a:extLst>
              <a:ext uri="{FF2B5EF4-FFF2-40B4-BE49-F238E27FC236}">
                <a16:creationId xmlns:a16="http://schemas.microsoft.com/office/drawing/2014/main" id="{ECDAFAD7-926F-369C-3CE3-3E794EED56D1}"/>
              </a:ext>
            </a:extLst>
          </p:cNvPr>
          <p:cNvPicPr>
            <a:picLocks noChangeAspect="1"/>
          </p:cNvPicPr>
          <p:nvPr/>
        </p:nvPicPr>
        <p:blipFill>
          <a:blip r:embed="rId4"/>
          <a:stretch>
            <a:fillRect/>
          </a:stretch>
        </p:blipFill>
        <p:spPr>
          <a:xfrm>
            <a:off x="304280" y="1187897"/>
            <a:ext cx="5382575" cy="4809780"/>
          </a:xfrm>
          <a:prstGeom prst="rect">
            <a:avLst/>
          </a:prstGeom>
        </p:spPr>
      </p:pic>
      <p:cxnSp>
        <p:nvCxnSpPr>
          <p:cNvPr id="21" name="Straight Arrow Connector 20">
            <a:extLst>
              <a:ext uri="{FF2B5EF4-FFF2-40B4-BE49-F238E27FC236}">
                <a16:creationId xmlns:a16="http://schemas.microsoft.com/office/drawing/2014/main" id="{AED2D08E-6A82-4280-9C74-5B8D21636B01}"/>
              </a:ext>
            </a:extLst>
          </p:cNvPr>
          <p:cNvCxnSpPr>
            <a:cxnSpLocks/>
          </p:cNvCxnSpPr>
          <p:nvPr/>
        </p:nvCxnSpPr>
        <p:spPr>
          <a:xfrm flipH="1">
            <a:off x="4375355" y="3223633"/>
            <a:ext cx="1893365" cy="1930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90AF2E73-BAEE-4791-8BCA-546CA57E200B}"/>
              </a:ext>
            </a:extLst>
          </p:cNvPr>
          <p:cNvCxnSpPr>
            <a:cxnSpLocks/>
          </p:cNvCxnSpPr>
          <p:nvPr/>
        </p:nvCxnSpPr>
        <p:spPr>
          <a:xfrm flipH="1" flipV="1">
            <a:off x="4168877" y="3592787"/>
            <a:ext cx="2099843" cy="4101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A06340D9-66FA-4471-B3CB-48FDE4AA438B}"/>
              </a:ext>
            </a:extLst>
          </p:cNvPr>
          <p:cNvCxnSpPr>
            <a:cxnSpLocks/>
          </p:cNvCxnSpPr>
          <p:nvPr/>
        </p:nvCxnSpPr>
        <p:spPr>
          <a:xfrm flipH="1" flipV="1">
            <a:off x="4591665" y="3860406"/>
            <a:ext cx="1677055" cy="86574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59537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13</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647272" y="441972"/>
            <a:ext cx="6698750" cy="662781"/>
          </a:xfrm>
        </p:spPr>
        <p:txBody>
          <a:bodyPr>
            <a:normAutofit/>
          </a:bodyPr>
          <a:lstStyle/>
          <a:p>
            <a:r>
              <a:rPr lang="en-GB" sz="3600" dirty="0">
                <a:latin typeface="+mn-lt"/>
              </a:rPr>
              <a:t>Your view as a practitioner – pg. 4</a:t>
            </a:r>
          </a:p>
        </p:txBody>
      </p:sp>
      <p:sp>
        <p:nvSpPr>
          <p:cNvPr id="20" name="TextBox 19">
            <a:extLst>
              <a:ext uri="{FF2B5EF4-FFF2-40B4-BE49-F238E27FC236}">
                <a16:creationId xmlns:a16="http://schemas.microsoft.com/office/drawing/2014/main" id="{9DEAC470-51BD-408A-9CCD-11EE54C1927F}"/>
              </a:ext>
            </a:extLst>
          </p:cNvPr>
          <p:cNvSpPr txBox="1"/>
          <p:nvPr/>
        </p:nvSpPr>
        <p:spPr>
          <a:xfrm>
            <a:off x="793308" y="3251967"/>
            <a:ext cx="10560492" cy="2492990"/>
          </a:xfrm>
          <a:prstGeom prst="rect">
            <a:avLst/>
          </a:prstGeom>
          <a:noFill/>
        </p:spPr>
        <p:txBody>
          <a:bodyPr wrap="square">
            <a:spAutoFit/>
          </a:bodyPr>
          <a:lstStyle/>
          <a:p>
            <a:pPr>
              <a:spcBef>
                <a:spcPts val="600"/>
              </a:spcBef>
              <a:spcAft>
                <a:spcPts val="600"/>
              </a:spcAft>
            </a:pPr>
            <a:r>
              <a:rPr lang="en-US" dirty="0"/>
              <a:t>This part is for you to record whether you feel the family have identified all of the worries you are aware of, or if there are any aspects where you are more or less worried than the family.</a:t>
            </a:r>
          </a:p>
          <a:p>
            <a:pPr>
              <a:spcBef>
                <a:spcPts val="600"/>
              </a:spcBef>
              <a:spcAft>
                <a:spcPts val="600"/>
              </a:spcAft>
            </a:pPr>
            <a:r>
              <a:rPr lang="en-US" dirty="0"/>
              <a:t>Practitioners should be willing to discuss their concerns with a family and explore where there are difference of opinion why these might be. </a:t>
            </a:r>
            <a:r>
              <a:rPr lang="en-GB" dirty="0"/>
              <a:t>There should be no surprises -  you should discuss this not just write it!</a:t>
            </a:r>
          </a:p>
          <a:p>
            <a:pPr>
              <a:spcBef>
                <a:spcPts val="600"/>
              </a:spcBef>
              <a:spcAft>
                <a:spcPts val="600"/>
              </a:spcAft>
            </a:pPr>
            <a:r>
              <a:rPr lang="en-GB" dirty="0"/>
              <a:t>Where there is a difference of opinion it’s important to note which aspect(s) this relates to, the reasons for this and give examples of the evidence for your view</a:t>
            </a:r>
          </a:p>
          <a:p>
            <a:pPr>
              <a:spcBef>
                <a:spcPts val="600"/>
              </a:spcBef>
              <a:spcAft>
                <a:spcPts val="600"/>
              </a:spcAft>
            </a:pPr>
            <a:r>
              <a:rPr lang="en-US" b="0" i="0" dirty="0">
                <a:solidFill>
                  <a:srgbClr val="303030"/>
                </a:solidFill>
                <a:effectLst/>
              </a:rPr>
              <a:t>Think about your language when raising your concerns – remember to remain in the ‘working with’ domain</a:t>
            </a:r>
            <a:endParaRPr lang="en-GB" dirty="0"/>
          </a:p>
        </p:txBody>
      </p:sp>
      <p:pic>
        <p:nvPicPr>
          <p:cNvPr id="2" name="Picture 1" descr="Logo, icon&#10;&#10;Description automatically generated">
            <a:extLst>
              <a:ext uri="{FF2B5EF4-FFF2-40B4-BE49-F238E27FC236}">
                <a16:creationId xmlns:a16="http://schemas.microsoft.com/office/drawing/2014/main" id="{1B2DE559-A42E-18E1-B0A3-2E31331DA3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8" name="Picture 7">
            <a:extLst>
              <a:ext uri="{FF2B5EF4-FFF2-40B4-BE49-F238E27FC236}">
                <a16:creationId xmlns:a16="http://schemas.microsoft.com/office/drawing/2014/main" id="{A21B066E-B239-2F9C-D4F5-0F6CE085D52C}"/>
              </a:ext>
            </a:extLst>
          </p:cNvPr>
          <p:cNvPicPr>
            <a:picLocks noChangeAspect="1"/>
          </p:cNvPicPr>
          <p:nvPr/>
        </p:nvPicPr>
        <p:blipFill>
          <a:blip r:embed="rId4"/>
          <a:stretch>
            <a:fillRect/>
          </a:stretch>
        </p:blipFill>
        <p:spPr>
          <a:xfrm>
            <a:off x="923417" y="1521820"/>
            <a:ext cx="10300274" cy="1464571"/>
          </a:xfrm>
          <a:prstGeom prst="rect">
            <a:avLst/>
          </a:prstGeom>
        </p:spPr>
      </p:pic>
    </p:spTree>
    <p:extLst>
      <p:ext uri="{BB962C8B-B14F-4D97-AF65-F5344CB8AC3E}">
        <p14:creationId xmlns:p14="http://schemas.microsoft.com/office/powerpoint/2010/main" val="4176080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14</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Completing the Family Support Plan – pg. 5</a:t>
            </a:r>
          </a:p>
        </p:txBody>
      </p:sp>
      <p:pic>
        <p:nvPicPr>
          <p:cNvPr id="4" name="Picture 3" descr="Logo, icon&#10;&#10;Description automatically generated">
            <a:extLst>
              <a:ext uri="{FF2B5EF4-FFF2-40B4-BE49-F238E27FC236}">
                <a16:creationId xmlns:a16="http://schemas.microsoft.com/office/drawing/2014/main" id="{86470FC2-AEA0-F2AF-0907-697B9B9A11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sp>
        <p:nvSpPr>
          <p:cNvPr id="8" name="Rectangle 7">
            <a:extLst>
              <a:ext uri="{FF2B5EF4-FFF2-40B4-BE49-F238E27FC236}">
                <a16:creationId xmlns:a16="http://schemas.microsoft.com/office/drawing/2014/main" id="{66B486B3-E5AD-1709-2283-5F98377E7393}"/>
              </a:ext>
            </a:extLst>
          </p:cNvPr>
          <p:cNvSpPr/>
          <p:nvPr/>
        </p:nvSpPr>
        <p:spPr>
          <a:xfrm>
            <a:off x="7908318" y="1515626"/>
            <a:ext cx="2213034" cy="2031325"/>
          </a:xfrm>
          <a:prstGeom prst="rect">
            <a:avLst/>
          </a:prstGeom>
        </p:spPr>
        <p:txBody>
          <a:bodyPr wrap="square">
            <a:spAutoFit/>
          </a:bodyPr>
          <a:lstStyle/>
          <a:p>
            <a:r>
              <a:rPr lang="en-US" dirty="0">
                <a:cs typeface="Arial" panose="020B0604020202020204" pitchFamily="34" charset="0"/>
              </a:rPr>
              <a:t>The plan must be: </a:t>
            </a:r>
          </a:p>
          <a:p>
            <a:pPr marL="742950" lvl="1" indent="-285750">
              <a:buFont typeface="Arial" panose="020B0604020202020204" pitchFamily="34" charset="0"/>
              <a:buChar char="•"/>
            </a:pPr>
            <a:r>
              <a:rPr lang="en-US" dirty="0">
                <a:solidFill>
                  <a:schemeClr val="accent1">
                    <a:lumMod val="75000"/>
                  </a:schemeClr>
                </a:solidFill>
                <a:latin typeface="Arial Rounded MT Bold" panose="020F0704030504030204" pitchFamily="34" charset="0"/>
                <a:cs typeface="Arial" panose="020B0604020202020204" pitchFamily="34" charset="0"/>
              </a:rPr>
              <a:t>S</a:t>
            </a:r>
            <a:r>
              <a:rPr lang="en-US" dirty="0">
                <a:cs typeface="Arial" panose="020B0604020202020204" pitchFamily="34" charset="0"/>
              </a:rPr>
              <a:t>pecific</a:t>
            </a:r>
          </a:p>
          <a:p>
            <a:pPr marL="742950" lvl="1" indent="-285750">
              <a:buFont typeface="Arial" panose="020B0604020202020204" pitchFamily="34" charset="0"/>
              <a:buChar char="•"/>
            </a:pPr>
            <a:r>
              <a:rPr lang="en-US" dirty="0">
                <a:solidFill>
                  <a:schemeClr val="accent1">
                    <a:lumMod val="75000"/>
                  </a:schemeClr>
                </a:solidFill>
                <a:latin typeface="Arial Rounded MT Bold" panose="020F0704030504030204" pitchFamily="34" charset="0"/>
                <a:cs typeface="Arial" panose="020B0604020202020204" pitchFamily="34" charset="0"/>
              </a:rPr>
              <a:t>M</a:t>
            </a:r>
            <a:r>
              <a:rPr lang="en-US" dirty="0">
                <a:cs typeface="Arial" panose="020B0604020202020204" pitchFamily="34" charset="0"/>
              </a:rPr>
              <a:t>easurable</a:t>
            </a:r>
          </a:p>
          <a:p>
            <a:pPr marL="742950" lvl="1" indent="-285750">
              <a:buFont typeface="Arial" panose="020B0604020202020204" pitchFamily="34" charset="0"/>
              <a:buChar char="•"/>
            </a:pPr>
            <a:r>
              <a:rPr lang="en-US" dirty="0">
                <a:solidFill>
                  <a:schemeClr val="accent1">
                    <a:lumMod val="75000"/>
                  </a:schemeClr>
                </a:solidFill>
                <a:latin typeface="Arial Rounded MT Bold" panose="020F0704030504030204" pitchFamily="34" charset="0"/>
                <a:cs typeface="Arial" panose="020B0604020202020204" pitchFamily="34" charset="0"/>
              </a:rPr>
              <a:t>A</a:t>
            </a:r>
            <a:r>
              <a:rPr lang="en-US" dirty="0">
                <a:cs typeface="Arial" panose="020B0604020202020204" pitchFamily="34" charset="0"/>
              </a:rPr>
              <a:t>ttainable</a:t>
            </a:r>
          </a:p>
          <a:p>
            <a:pPr marL="742950" lvl="1" indent="-285750">
              <a:buFont typeface="Arial" panose="020B0604020202020204" pitchFamily="34" charset="0"/>
              <a:buChar char="•"/>
            </a:pPr>
            <a:r>
              <a:rPr lang="en-US" dirty="0">
                <a:solidFill>
                  <a:schemeClr val="accent1">
                    <a:lumMod val="75000"/>
                  </a:schemeClr>
                </a:solidFill>
                <a:latin typeface="Arial Rounded MT Bold" panose="020F0704030504030204" pitchFamily="34" charset="0"/>
                <a:cs typeface="Arial" panose="020B0604020202020204" pitchFamily="34" charset="0"/>
              </a:rPr>
              <a:t>R</a:t>
            </a:r>
            <a:r>
              <a:rPr lang="en-US" dirty="0">
                <a:cs typeface="Arial" panose="020B0604020202020204" pitchFamily="34" charset="0"/>
              </a:rPr>
              <a:t>ealistic</a:t>
            </a:r>
          </a:p>
          <a:p>
            <a:pPr marL="742950" lvl="1" indent="-285750">
              <a:buFont typeface="Arial" panose="020B0604020202020204" pitchFamily="34" charset="0"/>
              <a:buChar char="•"/>
            </a:pPr>
            <a:r>
              <a:rPr lang="en-US" dirty="0">
                <a:solidFill>
                  <a:schemeClr val="accent1">
                    <a:lumMod val="75000"/>
                  </a:schemeClr>
                </a:solidFill>
                <a:latin typeface="Arial Rounded MT Bold" panose="020F0704030504030204" pitchFamily="34" charset="0"/>
                <a:cs typeface="Arial" panose="020B0604020202020204" pitchFamily="34" charset="0"/>
              </a:rPr>
              <a:t>T</a:t>
            </a:r>
            <a:r>
              <a:rPr lang="en-US" dirty="0">
                <a:cs typeface="Arial" panose="020B0604020202020204" pitchFamily="34" charset="0"/>
              </a:rPr>
              <a:t>imely</a:t>
            </a:r>
          </a:p>
          <a:p>
            <a:endParaRPr lang="en-US" dirty="0">
              <a:cs typeface="Arial" panose="020B0604020202020204" pitchFamily="34" charset="0"/>
            </a:endParaRPr>
          </a:p>
        </p:txBody>
      </p:sp>
      <p:pic>
        <p:nvPicPr>
          <p:cNvPr id="11" name="Picture 10">
            <a:extLst>
              <a:ext uri="{FF2B5EF4-FFF2-40B4-BE49-F238E27FC236}">
                <a16:creationId xmlns:a16="http://schemas.microsoft.com/office/drawing/2014/main" id="{2D51C290-BFB7-47C2-F2FD-769950148CAB}"/>
              </a:ext>
            </a:extLst>
          </p:cNvPr>
          <p:cNvPicPr>
            <a:picLocks noChangeAspect="1"/>
          </p:cNvPicPr>
          <p:nvPr/>
        </p:nvPicPr>
        <p:blipFill>
          <a:blip r:embed="rId4"/>
          <a:stretch>
            <a:fillRect/>
          </a:stretch>
        </p:blipFill>
        <p:spPr>
          <a:xfrm>
            <a:off x="1881858" y="1189248"/>
            <a:ext cx="6026460" cy="2578233"/>
          </a:xfrm>
          <a:prstGeom prst="rect">
            <a:avLst/>
          </a:prstGeom>
        </p:spPr>
      </p:pic>
      <p:sp>
        <p:nvSpPr>
          <p:cNvPr id="15" name="TextBox 14">
            <a:extLst>
              <a:ext uri="{FF2B5EF4-FFF2-40B4-BE49-F238E27FC236}">
                <a16:creationId xmlns:a16="http://schemas.microsoft.com/office/drawing/2014/main" id="{A4E81671-40C6-119F-6448-2809B5C0F886}"/>
              </a:ext>
            </a:extLst>
          </p:cNvPr>
          <p:cNvSpPr txBox="1"/>
          <p:nvPr/>
        </p:nvSpPr>
        <p:spPr>
          <a:xfrm>
            <a:off x="432619" y="3767481"/>
            <a:ext cx="11002297" cy="2862322"/>
          </a:xfrm>
          <a:prstGeom prst="rect">
            <a:avLst/>
          </a:prstGeom>
          <a:noFill/>
        </p:spPr>
        <p:txBody>
          <a:bodyPr wrap="square" rtlCol="0">
            <a:spAutoFit/>
          </a:bodyPr>
          <a:lstStyle/>
          <a:p>
            <a:r>
              <a:rPr lang="en-GB" dirty="0">
                <a:cs typeface="Arial" panose="020B0604020202020204" pitchFamily="34" charset="0"/>
              </a:rPr>
              <a:t>When considering the actions – refer back to the scaling. There may be transferable skills/experiences from aspects that are currently going well for the family for aspects in which they’re currently finding challenging.</a:t>
            </a:r>
          </a:p>
          <a:p>
            <a:r>
              <a:rPr lang="en-GB" dirty="0">
                <a:cs typeface="Arial" panose="020B0604020202020204" pitchFamily="34" charset="0"/>
              </a:rPr>
              <a:t>Cross reference to draw out any transferable skills by asking questions such as: </a:t>
            </a:r>
          </a:p>
          <a:p>
            <a:pPr marL="742950" lvl="1" indent="-285750">
              <a:buFont typeface="Arial" panose="020B0604020202020204" pitchFamily="34" charset="0"/>
              <a:buChar char="•"/>
            </a:pPr>
            <a:r>
              <a:rPr lang="en-GB" dirty="0">
                <a:cs typeface="Arial" panose="020B0604020202020204" pitchFamily="34" charset="0"/>
              </a:rPr>
              <a:t>How did you manage to get to your current position on the scale?</a:t>
            </a:r>
          </a:p>
          <a:p>
            <a:pPr marL="742950" lvl="1" indent="-285750">
              <a:buFont typeface="Arial" panose="020B0604020202020204" pitchFamily="34" charset="0"/>
              <a:buChar char="•"/>
            </a:pPr>
            <a:r>
              <a:rPr lang="en-GB" dirty="0">
                <a:cs typeface="Arial" panose="020B0604020202020204" pitchFamily="34" charset="0"/>
              </a:rPr>
              <a:t>What has helped to get you there? </a:t>
            </a:r>
          </a:p>
          <a:p>
            <a:pPr marL="742950" lvl="1" indent="-285750">
              <a:buFont typeface="Arial" panose="020B0604020202020204" pitchFamily="34" charset="0"/>
              <a:buChar char="•"/>
            </a:pPr>
            <a:r>
              <a:rPr lang="en-GB" dirty="0">
                <a:cs typeface="Arial" panose="020B0604020202020204" pitchFamily="34" charset="0"/>
              </a:rPr>
              <a:t>Who has helped? </a:t>
            </a:r>
          </a:p>
          <a:p>
            <a:pPr marL="742950" lvl="1" indent="-285750">
              <a:buFont typeface="Arial" panose="020B0604020202020204" pitchFamily="34" charset="0"/>
              <a:buChar char="•"/>
            </a:pPr>
            <a:r>
              <a:rPr lang="en-GB" dirty="0">
                <a:cs typeface="Arial" panose="020B0604020202020204" pitchFamily="34" charset="0"/>
              </a:rPr>
              <a:t>What worked well? </a:t>
            </a:r>
          </a:p>
          <a:p>
            <a:pPr marL="742950" lvl="1" indent="-285750">
              <a:buFont typeface="Arial" panose="020B0604020202020204" pitchFamily="34" charset="0"/>
              <a:buChar char="•"/>
            </a:pPr>
            <a:r>
              <a:rPr lang="en-GB" dirty="0">
                <a:cs typeface="Arial" panose="020B0604020202020204" pitchFamily="34" charset="0"/>
              </a:rPr>
              <a:t>What else has helped?</a:t>
            </a:r>
          </a:p>
          <a:p>
            <a:r>
              <a:rPr lang="en-GB" dirty="0">
                <a:cs typeface="Arial" panose="020B0604020202020204" pitchFamily="34" charset="0"/>
              </a:rPr>
              <a:t>It’s equally important to agree actions that family members will be undertaking themselves (or with support from relatives or friends) as it is those being completed by professionals</a:t>
            </a:r>
          </a:p>
        </p:txBody>
      </p:sp>
    </p:spTree>
    <p:extLst>
      <p:ext uri="{BB962C8B-B14F-4D97-AF65-F5344CB8AC3E}">
        <p14:creationId xmlns:p14="http://schemas.microsoft.com/office/powerpoint/2010/main" val="2422173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15</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Completing the Family Support Plan – pg. 5</a:t>
            </a:r>
          </a:p>
        </p:txBody>
      </p:sp>
      <p:sp>
        <p:nvSpPr>
          <p:cNvPr id="12" name="Rectangle 11"/>
          <p:cNvSpPr/>
          <p:nvPr/>
        </p:nvSpPr>
        <p:spPr>
          <a:xfrm>
            <a:off x="4992673" y="4957721"/>
            <a:ext cx="6613758" cy="1200329"/>
          </a:xfrm>
          <a:prstGeom prst="rect">
            <a:avLst/>
          </a:prstGeom>
        </p:spPr>
        <p:txBody>
          <a:bodyPr wrap="square">
            <a:spAutoFit/>
          </a:bodyPr>
          <a:lstStyle/>
          <a:p>
            <a:pPr algn="just"/>
            <a:r>
              <a:rPr lang="en-US" dirty="0"/>
              <a:t>The name of the person undertaking an identified task should be recorded. </a:t>
            </a:r>
          </a:p>
          <a:p>
            <a:pPr algn="just"/>
            <a:r>
              <a:rPr lang="en-US" dirty="0"/>
              <a:t>Please ensure that if this is from another service you involve them in this decision to make sure it is appropriate and available.</a:t>
            </a:r>
          </a:p>
        </p:txBody>
      </p:sp>
      <p:sp>
        <p:nvSpPr>
          <p:cNvPr id="19" name="TextBox 18"/>
          <p:cNvSpPr txBox="1"/>
          <p:nvPr/>
        </p:nvSpPr>
        <p:spPr>
          <a:xfrm>
            <a:off x="7145938" y="2447870"/>
            <a:ext cx="4742331" cy="2308324"/>
          </a:xfrm>
          <a:prstGeom prst="rect">
            <a:avLst/>
          </a:prstGeom>
          <a:noFill/>
        </p:spPr>
        <p:txBody>
          <a:bodyPr wrap="square" rtlCol="0">
            <a:spAutoFit/>
          </a:bodyPr>
          <a:lstStyle/>
          <a:p>
            <a:pPr algn="just"/>
            <a:r>
              <a:rPr lang="en-GB" dirty="0"/>
              <a:t>Use this space to record </a:t>
            </a:r>
          </a:p>
          <a:p>
            <a:pPr marL="285750" indent="-285750" algn="just">
              <a:buFont typeface="Arial" panose="020B0604020202020204" pitchFamily="34" charset="0"/>
              <a:buChar char="•"/>
            </a:pPr>
            <a:r>
              <a:rPr lang="en-GB" dirty="0"/>
              <a:t> the agreed action, and </a:t>
            </a:r>
          </a:p>
          <a:p>
            <a:pPr marL="285750" indent="-285750" algn="just">
              <a:buFont typeface="Arial" panose="020B0604020202020204" pitchFamily="34" charset="0"/>
              <a:buChar char="•"/>
            </a:pPr>
            <a:r>
              <a:rPr lang="en-GB" dirty="0"/>
              <a:t>for which family member this will be to support.</a:t>
            </a:r>
          </a:p>
          <a:p>
            <a:pPr algn="just"/>
            <a:r>
              <a:rPr lang="en-GB" dirty="0"/>
              <a:t>The actions may include those in order to help improve the current situation, or to maintain the current situation, or to support the sustainability of changes recently made</a:t>
            </a:r>
          </a:p>
        </p:txBody>
      </p:sp>
      <p:pic>
        <p:nvPicPr>
          <p:cNvPr id="4" name="Picture 3" descr="Logo, icon&#10;&#10;Description automatically generated">
            <a:extLst>
              <a:ext uri="{FF2B5EF4-FFF2-40B4-BE49-F238E27FC236}">
                <a16:creationId xmlns:a16="http://schemas.microsoft.com/office/drawing/2014/main" id="{86470FC2-AEA0-F2AF-0907-697B9B9A11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6" name="Picture 5">
            <a:extLst>
              <a:ext uri="{FF2B5EF4-FFF2-40B4-BE49-F238E27FC236}">
                <a16:creationId xmlns:a16="http://schemas.microsoft.com/office/drawing/2014/main" id="{A7EDBA81-97CB-1CFA-ACB6-C14209D9F133}"/>
              </a:ext>
            </a:extLst>
          </p:cNvPr>
          <p:cNvPicPr>
            <a:picLocks noChangeAspect="1"/>
          </p:cNvPicPr>
          <p:nvPr/>
        </p:nvPicPr>
        <p:blipFill>
          <a:blip r:embed="rId4"/>
          <a:stretch>
            <a:fillRect/>
          </a:stretch>
        </p:blipFill>
        <p:spPr>
          <a:xfrm>
            <a:off x="683891" y="2184616"/>
            <a:ext cx="6346275" cy="2715056"/>
          </a:xfrm>
          <a:prstGeom prst="rect">
            <a:avLst/>
          </a:prstGeom>
        </p:spPr>
      </p:pic>
      <p:sp>
        <p:nvSpPr>
          <p:cNvPr id="8" name="TextBox 7">
            <a:extLst>
              <a:ext uri="{FF2B5EF4-FFF2-40B4-BE49-F238E27FC236}">
                <a16:creationId xmlns:a16="http://schemas.microsoft.com/office/drawing/2014/main" id="{9E0CDE8B-11E6-D60F-7B29-9F72948700FC}"/>
              </a:ext>
            </a:extLst>
          </p:cNvPr>
          <p:cNvSpPr txBox="1"/>
          <p:nvPr/>
        </p:nvSpPr>
        <p:spPr>
          <a:xfrm>
            <a:off x="585568" y="5083244"/>
            <a:ext cx="3740625" cy="923330"/>
          </a:xfrm>
          <a:prstGeom prst="rect">
            <a:avLst/>
          </a:prstGeom>
          <a:noFill/>
        </p:spPr>
        <p:txBody>
          <a:bodyPr wrap="square" rtlCol="0">
            <a:spAutoFit/>
          </a:bodyPr>
          <a:lstStyle/>
          <a:p>
            <a:r>
              <a:rPr lang="en-GB" dirty="0"/>
              <a:t>This column should be used to record the aspect of life to which the action refers to</a:t>
            </a:r>
          </a:p>
        </p:txBody>
      </p:sp>
      <p:cxnSp>
        <p:nvCxnSpPr>
          <p:cNvPr id="10" name="Straight Arrow Connector 9">
            <a:extLst>
              <a:ext uri="{FF2B5EF4-FFF2-40B4-BE49-F238E27FC236}">
                <a16:creationId xmlns:a16="http://schemas.microsoft.com/office/drawing/2014/main" id="{6277F699-F35D-AB09-460D-0DC6C18E11C5}"/>
              </a:ext>
            </a:extLst>
          </p:cNvPr>
          <p:cNvCxnSpPr>
            <a:cxnSpLocks/>
          </p:cNvCxnSpPr>
          <p:nvPr/>
        </p:nvCxnSpPr>
        <p:spPr>
          <a:xfrm flipH="1" flipV="1">
            <a:off x="1101213" y="4436990"/>
            <a:ext cx="78658" cy="7570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a:cxnSpLocks/>
          </p:cNvCxnSpPr>
          <p:nvPr/>
        </p:nvCxnSpPr>
        <p:spPr>
          <a:xfrm flipH="1">
            <a:off x="3126658" y="2639329"/>
            <a:ext cx="4041727" cy="2972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a:cxnSpLocks/>
          </p:cNvCxnSpPr>
          <p:nvPr/>
        </p:nvCxnSpPr>
        <p:spPr>
          <a:xfrm flipH="1" flipV="1">
            <a:off x="4143987" y="4401294"/>
            <a:ext cx="912843" cy="6876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E6FF6F43-EB3F-07D3-89F4-B1F3A65EFADD}"/>
              </a:ext>
            </a:extLst>
          </p:cNvPr>
          <p:cNvSpPr txBox="1"/>
          <p:nvPr/>
        </p:nvSpPr>
        <p:spPr>
          <a:xfrm>
            <a:off x="630397" y="1215753"/>
            <a:ext cx="10976034" cy="923330"/>
          </a:xfrm>
          <a:prstGeom prst="rect">
            <a:avLst/>
          </a:prstGeom>
          <a:noFill/>
        </p:spPr>
        <p:txBody>
          <a:bodyPr wrap="square" rtlCol="0">
            <a:spAutoFit/>
          </a:bodyPr>
          <a:lstStyle/>
          <a:p>
            <a:r>
              <a:rPr lang="en-GB" dirty="0"/>
              <a:t>Whilst there is space to record up to 10 actions, a family does </a:t>
            </a:r>
            <a:r>
              <a:rPr lang="en-GB" b="1" u="sng" dirty="0"/>
              <a:t>not</a:t>
            </a:r>
            <a:r>
              <a:rPr lang="en-GB" dirty="0"/>
              <a:t> need to record an action for each aspect. You should support the family to identify their priorities and create an appropriate number of actions that is not going to overwhelm them</a:t>
            </a:r>
          </a:p>
        </p:txBody>
      </p:sp>
    </p:spTree>
    <p:extLst>
      <p:ext uri="{BB962C8B-B14F-4D97-AF65-F5344CB8AC3E}">
        <p14:creationId xmlns:p14="http://schemas.microsoft.com/office/powerpoint/2010/main" val="384376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16</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Completing the Family Support Plan – pg. 5</a:t>
            </a:r>
          </a:p>
        </p:txBody>
      </p:sp>
      <p:sp>
        <p:nvSpPr>
          <p:cNvPr id="20" name="TextBox 19"/>
          <p:cNvSpPr txBox="1"/>
          <p:nvPr/>
        </p:nvSpPr>
        <p:spPr>
          <a:xfrm>
            <a:off x="7197213" y="2435470"/>
            <a:ext cx="4742331" cy="1831271"/>
          </a:xfrm>
          <a:prstGeom prst="rect">
            <a:avLst/>
          </a:prstGeom>
          <a:noFill/>
        </p:spPr>
        <p:txBody>
          <a:bodyPr wrap="square" rtlCol="0">
            <a:spAutoFit/>
          </a:bodyPr>
          <a:lstStyle/>
          <a:p>
            <a:pPr>
              <a:spcBef>
                <a:spcPts val="600"/>
              </a:spcBef>
            </a:pPr>
            <a:r>
              <a:rPr lang="en-GB" dirty="0"/>
              <a:t>In order to be clear about </a:t>
            </a:r>
            <a:r>
              <a:rPr lang="en-GB" b="1" dirty="0"/>
              <a:t>why</a:t>
            </a:r>
            <a:r>
              <a:rPr lang="en-GB" dirty="0"/>
              <a:t> this support is being offered, use this space to record what difference it is intended to make</a:t>
            </a:r>
          </a:p>
          <a:p>
            <a:pPr>
              <a:spcBef>
                <a:spcPts val="600"/>
              </a:spcBef>
            </a:pPr>
            <a:r>
              <a:rPr lang="en-GB" dirty="0"/>
              <a:t>This will also help to measure the impact and effectiveness of the Support Plan when you come to review it with the family</a:t>
            </a:r>
          </a:p>
        </p:txBody>
      </p:sp>
      <p:sp>
        <p:nvSpPr>
          <p:cNvPr id="12" name="TextBox 11">
            <a:extLst>
              <a:ext uri="{FF2B5EF4-FFF2-40B4-BE49-F238E27FC236}">
                <a16:creationId xmlns:a16="http://schemas.microsoft.com/office/drawing/2014/main" id="{DE584E1C-C404-4EDF-85C2-9B1A8B1AF1BD}"/>
              </a:ext>
            </a:extLst>
          </p:cNvPr>
          <p:cNvSpPr txBox="1"/>
          <p:nvPr/>
        </p:nvSpPr>
        <p:spPr>
          <a:xfrm>
            <a:off x="7197213" y="1483179"/>
            <a:ext cx="4443407" cy="923330"/>
          </a:xfrm>
          <a:prstGeom prst="rect">
            <a:avLst/>
          </a:prstGeom>
          <a:noFill/>
        </p:spPr>
        <p:txBody>
          <a:bodyPr wrap="square" rtlCol="0">
            <a:spAutoFit/>
          </a:bodyPr>
          <a:lstStyle/>
          <a:p>
            <a:r>
              <a:rPr lang="en-GB" dirty="0"/>
              <a:t>Remember to set realistic timescales, that take into account the current impact on the child’s safety and wellbeing</a:t>
            </a:r>
          </a:p>
        </p:txBody>
      </p:sp>
      <p:sp>
        <p:nvSpPr>
          <p:cNvPr id="15" name="TextBox 14">
            <a:extLst>
              <a:ext uri="{FF2B5EF4-FFF2-40B4-BE49-F238E27FC236}">
                <a16:creationId xmlns:a16="http://schemas.microsoft.com/office/drawing/2014/main" id="{229988A8-8150-4880-90A9-3DA34889080B}"/>
              </a:ext>
            </a:extLst>
          </p:cNvPr>
          <p:cNvSpPr txBox="1"/>
          <p:nvPr/>
        </p:nvSpPr>
        <p:spPr>
          <a:xfrm>
            <a:off x="541782" y="4414412"/>
            <a:ext cx="10852796" cy="2031325"/>
          </a:xfrm>
          <a:prstGeom prst="rect">
            <a:avLst/>
          </a:prstGeom>
          <a:noFill/>
        </p:spPr>
        <p:txBody>
          <a:bodyPr wrap="square" rtlCol="0">
            <a:spAutoFit/>
          </a:bodyPr>
          <a:lstStyle/>
          <a:p>
            <a:r>
              <a:rPr lang="en-GB" dirty="0"/>
              <a:t>When thinking about the difference the family are hoping this plan will help them achieve – they may find this difficult to answer. So try referring back to how they scaled this aspect and ask questions like:</a:t>
            </a:r>
          </a:p>
          <a:p>
            <a:pPr marL="742950" lvl="1" indent="-285750">
              <a:buFont typeface="Arial" panose="020B0604020202020204" pitchFamily="34" charset="0"/>
              <a:buChar char="•"/>
            </a:pPr>
            <a:r>
              <a:rPr lang="en-GB" dirty="0"/>
              <a:t>What will one step higher on the scale look like?</a:t>
            </a:r>
          </a:p>
          <a:p>
            <a:pPr marL="742950" lvl="1" indent="-285750">
              <a:buFont typeface="Arial" panose="020B0604020202020204" pitchFamily="34" charset="0"/>
              <a:buChar char="•"/>
            </a:pPr>
            <a:r>
              <a:rPr lang="en-GB" dirty="0"/>
              <a:t>How will you notice you have reached one step higher on the scale?</a:t>
            </a:r>
          </a:p>
          <a:p>
            <a:pPr marL="742950" lvl="1" indent="-285750">
              <a:buFont typeface="Arial" panose="020B0604020202020204" pitchFamily="34" charset="0"/>
              <a:buChar char="•"/>
            </a:pPr>
            <a:r>
              <a:rPr lang="en-GB" dirty="0"/>
              <a:t>How will others notice?</a:t>
            </a:r>
          </a:p>
          <a:p>
            <a:pPr marL="742950" lvl="1" indent="-285750">
              <a:buFont typeface="Arial" panose="020B0604020202020204" pitchFamily="34" charset="0"/>
              <a:buChar char="•"/>
            </a:pPr>
            <a:r>
              <a:rPr lang="en-GB" dirty="0"/>
              <a:t>What will be different then?</a:t>
            </a:r>
          </a:p>
          <a:p>
            <a:pPr marL="742950" lvl="1" indent="-285750">
              <a:buFont typeface="Arial" panose="020B0604020202020204" pitchFamily="34" charset="0"/>
              <a:buChar char="•"/>
            </a:pPr>
            <a:r>
              <a:rPr lang="en-GB" dirty="0"/>
              <a:t>What will you be able to do then?</a:t>
            </a:r>
          </a:p>
        </p:txBody>
      </p:sp>
      <p:pic>
        <p:nvPicPr>
          <p:cNvPr id="4" name="Picture 3" descr="Logo, icon&#10;&#10;Description automatically generated">
            <a:extLst>
              <a:ext uri="{FF2B5EF4-FFF2-40B4-BE49-F238E27FC236}">
                <a16:creationId xmlns:a16="http://schemas.microsoft.com/office/drawing/2014/main" id="{81544F3B-D34F-018B-CE1D-96F990351F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8" name="Picture 7">
            <a:extLst>
              <a:ext uri="{FF2B5EF4-FFF2-40B4-BE49-F238E27FC236}">
                <a16:creationId xmlns:a16="http://schemas.microsoft.com/office/drawing/2014/main" id="{7C852B24-10C2-A804-1C3F-66172F20835A}"/>
              </a:ext>
            </a:extLst>
          </p:cNvPr>
          <p:cNvPicPr>
            <a:picLocks noChangeAspect="1"/>
          </p:cNvPicPr>
          <p:nvPr/>
        </p:nvPicPr>
        <p:blipFill>
          <a:blip r:embed="rId4"/>
          <a:stretch>
            <a:fillRect/>
          </a:stretch>
        </p:blipFill>
        <p:spPr>
          <a:xfrm>
            <a:off x="428252" y="1344680"/>
            <a:ext cx="6346275" cy="2715056"/>
          </a:xfrm>
          <a:prstGeom prst="rect">
            <a:avLst/>
          </a:prstGeom>
        </p:spPr>
      </p:pic>
      <p:cxnSp>
        <p:nvCxnSpPr>
          <p:cNvPr id="13" name="Straight Arrow Connector 12"/>
          <p:cNvCxnSpPr>
            <a:cxnSpLocks/>
          </p:cNvCxnSpPr>
          <p:nvPr/>
        </p:nvCxnSpPr>
        <p:spPr>
          <a:xfrm flipH="1">
            <a:off x="4739148" y="1634098"/>
            <a:ext cx="2458065" cy="4544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a:cxnSpLocks/>
          </p:cNvCxnSpPr>
          <p:nvPr/>
        </p:nvCxnSpPr>
        <p:spPr>
          <a:xfrm flipH="1">
            <a:off x="5732980" y="2702208"/>
            <a:ext cx="1464233" cy="2060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15493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17</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Completing the Family Support Plan – pg. 5</a:t>
            </a:r>
          </a:p>
        </p:txBody>
      </p:sp>
      <p:pic>
        <p:nvPicPr>
          <p:cNvPr id="4" name="Picture 3" descr="Logo, icon&#10;&#10;Description automatically generated">
            <a:extLst>
              <a:ext uri="{FF2B5EF4-FFF2-40B4-BE49-F238E27FC236}">
                <a16:creationId xmlns:a16="http://schemas.microsoft.com/office/drawing/2014/main" id="{81544F3B-D34F-018B-CE1D-96F990351F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sp>
        <p:nvSpPr>
          <p:cNvPr id="10" name="TextBox 9">
            <a:extLst>
              <a:ext uri="{FF2B5EF4-FFF2-40B4-BE49-F238E27FC236}">
                <a16:creationId xmlns:a16="http://schemas.microsoft.com/office/drawing/2014/main" id="{B91824EE-0ECC-A10C-1B15-0CF10F13BF09}"/>
              </a:ext>
            </a:extLst>
          </p:cNvPr>
          <p:cNvSpPr txBox="1"/>
          <p:nvPr/>
        </p:nvSpPr>
        <p:spPr>
          <a:xfrm>
            <a:off x="671052" y="2311754"/>
            <a:ext cx="10505440" cy="2862322"/>
          </a:xfrm>
          <a:prstGeom prst="rect">
            <a:avLst/>
          </a:prstGeom>
          <a:noFill/>
        </p:spPr>
        <p:txBody>
          <a:bodyPr wrap="square" rtlCol="0">
            <a:spAutoFit/>
          </a:bodyPr>
          <a:lstStyle/>
          <a:p>
            <a:pPr>
              <a:spcBef>
                <a:spcPts val="600"/>
              </a:spcBef>
              <a:spcAft>
                <a:spcPts val="600"/>
              </a:spcAft>
            </a:pPr>
            <a:r>
              <a:rPr lang="en-US" sz="2000" b="0" i="0" dirty="0">
                <a:solidFill>
                  <a:srgbClr val="39363C"/>
                </a:solidFill>
                <a:effectLst/>
              </a:rPr>
              <a:t>Using the ‘readiness to change’ scale with a family:</a:t>
            </a:r>
          </a:p>
          <a:p>
            <a:pPr marL="800100" lvl="1" indent="-342900">
              <a:spcBef>
                <a:spcPts val="600"/>
              </a:spcBef>
              <a:spcAft>
                <a:spcPts val="600"/>
              </a:spcAft>
              <a:buFont typeface="Arial" panose="020B0604020202020204" pitchFamily="34" charset="0"/>
              <a:buChar char="•"/>
            </a:pPr>
            <a:r>
              <a:rPr lang="en-US" sz="2000" b="0" i="0" dirty="0">
                <a:solidFill>
                  <a:srgbClr val="39363C"/>
                </a:solidFill>
                <a:effectLst/>
              </a:rPr>
              <a:t>In order to give effective support, you need to gauge the family’s understanding of their issue and their interest in changing. </a:t>
            </a:r>
          </a:p>
          <a:p>
            <a:pPr marL="800100" lvl="1" indent="-342900">
              <a:spcBef>
                <a:spcPts val="600"/>
              </a:spcBef>
              <a:spcAft>
                <a:spcPts val="600"/>
              </a:spcAft>
              <a:buFont typeface="Arial" panose="020B0604020202020204" pitchFamily="34" charset="0"/>
              <a:buChar char="•"/>
            </a:pPr>
            <a:r>
              <a:rPr lang="en-GB" sz="2000" dirty="0"/>
              <a:t>Begin </a:t>
            </a:r>
            <a:r>
              <a:rPr lang="en-US" sz="2000" dirty="0"/>
              <a:t>by asking what change means to the person you are asking to make it.</a:t>
            </a:r>
          </a:p>
          <a:p>
            <a:pPr marL="800100" lvl="1" indent="-342900">
              <a:spcBef>
                <a:spcPts val="600"/>
              </a:spcBef>
              <a:spcAft>
                <a:spcPts val="600"/>
              </a:spcAft>
              <a:buFont typeface="Arial" panose="020B0604020202020204" pitchFamily="34" charset="0"/>
              <a:buChar char="•"/>
            </a:pPr>
            <a:r>
              <a:rPr lang="en-US" sz="2000" b="0" i="0" dirty="0">
                <a:solidFill>
                  <a:srgbClr val="39363C"/>
                </a:solidFill>
                <a:effectLst/>
              </a:rPr>
              <a:t>You may need to help the family explore the benefits of making a change and find ways around the potential barriers they may face. </a:t>
            </a:r>
          </a:p>
          <a:p>
            <a:pPr marL="800100" lvl="1" indent="-342900">
              <a:spcBef>
                <a:spcPts val="600"/>
              </a:spcBef>
              <a:spcAft>
                <a:spcPts val="600"/>
              </a:spcAft>
              <a:buFont typeface="Arial" panose="020B0604020202020204" pitchFamily="34" charset="0"/>
              <a:buChar char="•"/>
            </a:pPr>
            <a:r>
              <a:rPr lang="en-US" sz="2000" dirty="0"/>
              <a:t>The impact of the change itself should also be discussed. </a:t>
            </a:r>
            <a:endParaRPr lang="en-GB" sz="2000" dirty="0"/>
          </a:p>
        </p:txBody>
      </p:sp>
      <p:pic>
        <p:nvPicPr>
          <p:cNvPr id="16" name="Picture 15">
            <a:extLst>
              <a:ext uri="{FF2B5EF4-FFF2-40B4-BE49-F238E27FC236}">
                <a16:creationId xmlns:a16="http://schemas.microsoft.com/office/drawing/2014/main" id="{2CB7EA01-6EFD-0EFA-90AD-3D1AF52DE8EE}"/>
              </a:ext>
            </a:extLst>
          </p:cNvPr>
          <p:cNvPicPr>
            <a:picLocks noChangeAspect="1"/>
          </p:cNvPicPr>
          <p:nvPr/>
        </p:nvPicPr>
        <p:blipFill>
          <a:blip r:embed="rId4"/>
          <a:stretch>
            <a:fillRect/>
          </a:stretch>
        </p:blipFill>
        <p:spPr>
          <a:xfrm>
            <a:off x="698319" y="1659047"/>
            <a:ext cx="10795362" cy="264474"/>
          </a:xfrm>
          <a:prstGeom prst="rect">
            <a:avLst/>
          </a:prstGeom>
        </p:spPr>
      </p:pic>
    </p:spTree>
    <p:extLst>
      <p:ext uri="{BB962C8B-B14F-4D97-AF65-F5344CB8AC3E}">
        <p14:creationId xmlns:p14="http://schemas.microsoft.com/office/powerpoint/2010/main" val="3146179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18</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Completing the Family Support Plan – pg. 5</a:t>
            </a:r>
          </a:p>
        </p:txBody>
      </p:sp>
      <p:pic>
        <p:nvPicPr>
          <p:cNvPr id="4" name="Picture 3" descr="Logo, icon&#10;&#10;Description automatically generated">
            <a:extLst>
              <a:ext uri="{FF2B5EF4-FFF2-40B4-BE49-F238E27FC236}">
                <a16:creationId xmlns:a16="http://schemas.microsoft.com/office/drawing/2014/main" id="{81544F3B-D34F-018B-CE1D-96F990351F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6" name="Picture 5">
            <a:extLst>
              <a:ext uri="{FF2B5EF4-FFF2-40B4-BE49-F238E27FC236}">
                <a16:creationId xmlns:a16="http://schemas.microsoft.com/office/drawing/2014/main" id="{983355E7-8396-BF1C-8908-EC1C08E4E2DD}"/>
              </a:ext>
            </a:extLst>
          </p:cNvPr>
          <p:cNvPicPr>
            <a:picLocks noChangeAspect="1"/>
          </p:cNvPicPr>
          <p:nvPr/>
        </p:nvPicPr>
        <p:blipFill>
          <a:blip r:embed="rId4"/>
          <a:stretch>
            <a:fillRect/>
          </a:stretch>
        </p:blipFill>
        <p:spPr>
          <a:xfrm>
            <a:off x="1771929" y="1553000"/>
            <a:ext cx="8013763" cy="827380"/>
          </a:xfrm>
          <a:prstGeom prst="rect">
            <a:avLst/>
          </a:prstGeom>
        </p:spPr>
      </p:pic>
      <p:sp>
        <p:nvSpPr>
          <p:cNvPr id="15" name="TextBox 14">
            <a:extLst>
              <a:ext uri="{FF2B5EF4-FFF2-40B4-BE49-F238E27FC236}">
                <a16:creationId xmlns:a16="http://schemas.microsoft.com/office/drawing/2014/main" id="{229988A8-8150-4880-90A9-3DA34889080B}"/>
              </a:ext>
            </a:extLst>
          </p:cNvPr>
          <p:cNvSpPr txBox="1"/>
          <p:nvPr/>
        </p:nvSpPr>
        <p:spPr>
          <a:xfrm>
            <a:off x="951398" y="2481711"/>
            <a:ext cx="9792802" cy="1754326"/>
          </a:xfrm>
          <a:prstGeom prst="rect">
            <a:avLst/>
          </a:prstGeom>
          <a:noFill/>
        </p:spPr>
        <p:txBody>
          <a:bodyPr wrap="square" rtlCol="0">
            <a:spAutoFit/>
          </a:bodyPr>
          <a:lstStyle/>
          <a:p>
            <a:r>
              <a:rPr lang="en-GB" dirty="0"/>
              <a:t>Providing effective family support is not a one off event and so this plan will require a review (Team Around the Family). To avoid drift the date and venue for the review meeting should be recorded at the time of completing the FSP conversation.</a:t>
            </a:r>
          </a:p>
          <a:p>
            <a:endParaRPr lang="en-GB" dirty="0"/>
          </a:p>
          <a:p>
            <a:r>
              <a:rPr lang="en-GB" dirty="0"/>
              <a:t>The </a:t>
            </a:r>
            <a:r>
              <a:rPr lang="en-GB" b="1" u="sng" dirty="0"/>
              <a:t>only</a:t>
            </a:r>
            <a:r>
              <a:rPr lang="en-GB" b="1" dirty="0"/>
              <a:t> </a:t>
            </a:r>
            <a:r>
              <a:rPr lang="en-GB" dirty="0"/>
              <a:t>exception to this is where the FSP is being completed to support an EHCP application and </a:t>
            </a:r>
            <a:r>
              <a:rPr lang="en-GB" b="1" u="sng" dirty="0"/>
              <a:t>no</a:t>
            </a:r>
            <a:r>
              <a:rPr lang="en-GB" dirty="0"/>
              <a:t> additional support needs for the family have been identified</a:t>
            </a:r>
          </a:p>
        </p:txBody>
      </p:sp>
    </p:spTree>
    <p:extLst>
      <p:ext uri="{BB962C8B-B14F-4D97-AF65-F5344CB8AC3E}">
        <p14:creationId xmlns:p14="http://schemas.microsoft.com/office/powerpoint/2010/main" val="3447676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19</a:t>
            </a:fld>
            <a:endParaRPr lang="en-GB" dirty="0"/>
          </a:p>
        </p:txBody>
      </p:sp>
      <p:cxnSp>
        <p:nvCxnSpPr>
          <p:cNvPr id="7" name="Straight Connector 6"/>
          <p:cNvCxnSpPr/>
          <p:nvPr/>
        </p:nvCxnSpPr>
        <p:spPr>
          <a:xfrm flipV="1">
            <a:off x="0" y="1543080"/>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838200" y="399793"/>
            <a:ext cx="10515600" cy="1325563"/>
          </a:xfrm>
        </p:spPr>
        <p:txBody>
          <a:bodyPr>
            <a:normAutofit/>
          </a:bodyPr>
          <a:lstStyle/>
          <a:p>
            <a:r>
              <a:rPr lang="en-GB" sz="3600" dirty="0">
                <a:latin typeface="+mn-lt"/>
              </a:rPr>
              <a:t>Recording a Family Support Plan</a:t>
            </a:r>
          </a:p>
        </p:txBody>
      </p:sp>
      <p:sp>
        <p:nvSpPr>
          <p:cNvPr id="2" name="TextBox 1">
            <a:extLst>
              <a:ext uri="{FF2B5EF4-FFF2-40B4-BE49-F238E27FC236}">
                <a16:creationId xmlns:a16="http://schemas.microsoft.com/office/drawing/2014/main" id="{54C8AE59-AF6B-42CF-932E-61D3DC02831F}"/>
              </a:ext>
            </a:extLst>
          </p:cNvPr>
          <p:cNvSpPr txBox="1"/>
          <p:nvPr/>
        </p:nvSpPr>
        <p:spPr>
          <a:xfrm>
            <a:off x="838200" y="1945045"/>
            <a:ext cx="10243334" cy="2523768"/>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GB" dirty="0"/>
              <a:t>As the FSP Coordinator you should keep a copy of the Plan on your records for the family</a:t>
            </a:r>
          </a:p>
          <a:p>
            <a:pPr marL="285750" indent="-285750">
              <a:spcBef>
                <a:spcPts val="600"/>
              </a:spcBef>
              <a:spcAft>
                <a:spcPts val="600"/>
              </a:spcAft>
              <a:buFont typeface="Arial" panose="020B0604020202020204" pitchFamily="34" charset="0"/>
              <a:buChar char="•"/>
            </a:pPr>
            <a:r>
              <a:rPr lang="en-GB" dirty="0"/>
              <a:t>A copy should be given to all family members and to all professionals involved in supporting the family</a:t>
            </a:r>
          </a:p>
          <a:p>
            <a:pPr marL="285750" indent="-285750">
              <a:spcBef>
                <a:spcPts val="600"/>
              </a:spcBef>
              <a:spcAft>
                <a:spcPts val="600"/>
              </a:spcAft>
              <a:buFont typeface="Arial" panose="020B0604020202020204" pitchFamily="34" charset="0"/>
              <a:buChar char="•"/>
            </a:pPr>
            <a:r>
              <a:rPr lang="en-GB" dirty="0"/>
              <a:t>Wherever possible you should record this on the FSP Portal</a:t>
            </a:r>
          </a:p>
          <a:p>
            <a:pPr marL="285750" indent="-285750">
              <a:spcBef>
                <a:spcPts val="600"/>
              </a:spcBef>
              <a:spcAft>
                <a:spcPts val="600"/>
              </a:spcAft>
              <a:buFont typeface="Arial" panose="020B0604020202020204" pitchFamily="34" charset="0"/>
              <a:buChar char="•"/>
            </a:pPr>
            <a:r>
              <a:rPr lang="en-GB" dirty="0"/>
              <a:t>For any questions please email </a:t>
            </a:r>
            <a:r>
              <a:rPr lang="en-GB" dirty="0">
                <a:hlinkClick r:id="rId3"/>
              </a:rPr>
              <a:t>FSP@portsmouthcc.gov.uk</a:t>
            </a:r>
            <a:endParaRPr lang="en-GB" dirty="0"/>
          </a:p>
          <a:p>
            <a:pPr>
              <a:spcBef>
                <a:spcPts val="600"/>
              </a:spcBef>
              <a:spcAft>
                <a:spcPts val="600"/>
              </a:spcAft>
            </a:pPr>
            <a:endParaRPr lang="en-GB" dirty="0"/>
          </a:p>
          <a:p>
            <a:pPr marL="285750" indent="-285750">
              <a:spcBef>
                <a:spcPts val="600"/>
              </a:spcBef>
              <a:spcAft>
                <a:spcPts val="600"/>
              </a:spcAft>
              <a:buFont typeface="Arial" panose="020B0604020202020204" pitchFamily="34" charset="0"/>
              <a:buChar char="•"/>
            </a:pPr>
            <a:endParaRPr lang="en-GB" dirty="0"/>
          </a:p>
        </p:txBody>
      </p:sp>
      <p:pic>
        <p:nvPicPr>
          <p:cNvPr id="4" name="Picture 3" descr="Logo, icon&#10;&#10;Description automatically generated">
            <a:extLst>
              <a:ext uri="{FF2B5EF4-FFF2-40B4-BE49-F238E27FC236}">
                <a16:creationId xmlns:a16="http://schemas.microsoft.com/office/drawing/2014/main" id="{67F70FE8-0F17-D712-E4D5-479986ABF5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spTree>
    <p:extLst>
      <p:ext uri="{BB962C8B-B14F-4D97-AF65-F5344CB8AC3E}">
        <p14:creationId xmlns:p14="http://schemas.microsoft.com/office/powerpoint/2010/main" val="323139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2</a:t>
            </a:fld>
            <a:endParaRPr lang="en-GB" dirty="0"/>
          </a:p>
        </p:txBody>
      </p:sp>
      <p:sp>
        <p:nvSpPr>
          <p:cNvPr id="9" name="TextBox 8">
            <a:extLst>
              <a:ext uri="{FF2B5EF4-FFF2-40B4-BE49-F238E27FC236}">
                <a16:creationId xmlns:a16="http://schemas.microsoft.com/office/drawing/2014/main" id="{62DDB071-882F-43AA-9211-43055A237403}"/>
              </a:ext>
            </a:extLst>
          </p:cNvPr>
          <p:cNvSpPr txBox="1"/>
          <p:nvPr/>
        </p:nvSpPr>
        <p:spPr>
          <a:xfrm>
            <a:off x="578995" y="1429821"/>
            <a:ext cx="11034010" cy="5940088"/>
          </a:xfrm>
          <a:prstGeom prst="rect">
            <a:avLst/>
          </a:prstGeom>
          <a:noFill/>
        </p:spPr>
        <p:txBody>
          <a:bodyPr wrap="square">
            <a:spAutoFit/>
          </a:bodyPr>
          <a:lstStyle/>
          <a:p>
            <a:pPr>
              <a:spcBef>
                <a:spcPts val="1800"/>
              </a:spcBef>
              <a:spcAft>
                <a:spcPts val="1800"/>
              </a:spcAft>
            </a:pPr>
            <a:r>
              <a:rPr lang="en-GB" sz="2400" dirty="0">
                <a:effectLst/>
                <a:latin typeface="Arial" panose="020B0604020202020204" pitchFamily="34" charset="0"/>
                <a:ea typeface="Times New Roman" panose="02020603050405020304" pitchFamily="18" charset="0"/>
              </a:rPr>
              <a:t>This is to support you in completing Family Support Plan for Portsmouth</a:t>
            </a:r>
            <a:endParaRPr lang="en-GB" sz="2400" dirty="0">
              <a:latin typeface="Arial" panose="020B0604020202020204" pitchFamily="34" charset="0"/>
              <a:ea typeface="Times New Roman" panose="02020603050405020304" pitchFamily="18" charset="0"/>
            </a:endParaRPr>
          </a:p>
          <a:p>
            <a:pPr>
              <a:spcBef>
                <a:spcPts val="1800"/>
              </a:spcBef>
              <a:spcAft>
                <a:spcPts val="1800"/>
              </a:spcAft>
            </a:pPr>
            <a:r>
              <a:rPr lang="en-GB" sz="2400" dirty="0">
                <a:latin typeface="Arial" panose="020B0604020202020204" pitchFamily="34" charset="0"/>
                <a:ea typeface="Times New Roman" panose="02020603050405020304" pitchFamily="18" charset="0"/>
              </a:rPr>
              <a:t>It provides a step by step guide to completing the word versions of the tools with a family</a:t>
            </a:r>
          </a:p>
          <a:p>
            <a:pPr>
              <a:spcBef>
                <a:spcPts val="1800"/>
              </a:spcBef>
              <a:spcAft>
                <a:spcPts val="1800"/>
              </a:spcAft>
            </a:pPr>
            <a:r>
              <a:rPr lang="en-GB" sz="2400" dirty="0">
                <a:latin typeface="Arial" panose="020B0604020202020204" pitchFamily="34" charset="0"/>
                <a:ea typeface="Times New Roman" panose="02020603050405020304" pitchFamily="18" charset="0"/>
              </a:rPr>
              <a:t>If you still have questions then please email </a:t>
            </a:r>
            <a:r>
              <a:rPr lang="en-GB" sz="2400" dirty="0">
                <a:latin typeface="Arial" panose="020B0604020202020204" pitchFamily="34" charset="0"/>
                <a:ea typeface="Times New Roman" panose="02020603050405020304" pitchFamily="18" charset="0"/>
                <a:hlinkClick r:id="rId3"/>
              </a:rPr>
              <a:t>FSP@portsmouthcc.gov.uk</a:t>
            </a:r>
            <a:endParaRPr lang="en-GB" sz="2400" dirty="0">
              <a:latin typeface="Arial" panose="020B0604020202020204" pitchFamily="34" charset="0"/>
              <a:ea typeface="Times New Roman" panose="02020603050405020304" pitchFamily="18" charset="0"/>
            </a:endParaRPr>
          </a:p>
          <a:p>
            <a:pPr>
              <a:spcBef>
                <a:spcPts val="1800"/>
              </a:spcBef>
              <a:spcAft>
                <a:spcPts val="1800"/>
              </a:spcAft>
            </a:pPr>
            <a:r>
              <a:rPr lang="en-GB" sz="2400" dirty="0">
                <a:effectLst/>
                <a:latin typeface="Arial" panose="020B0604020202020204" pitchFamily="34" charset="0"/>
                <a:ea typeface="Times New Roman" panose="02020603050405020304" pitchFamily="18" charset="0"/>
              </a:rPr>
              <a:t>This is NOT early help </a:t>
            </a:r>
            <a:r>
              <a:rPr lang="en-GB" sz="2400" dirty="0">
                <a:latin typeface="Arial" panose="020B0604020202020204" pitchFamily="34" charset="0"/>
                <a:ea typeface="Times New Roman" panose="02020603050405020304" pitchFamily="18" charset="0"/>
              </a:rPr>
              <a:t>t</a:t>
            </a:r>
            <a:r>
              <a:rPr lang="en-GB" sz="2400" dirty="0">
                <a:effectLst/>
                <a:latin typeface="Arial" panose="020B0604020202020204" pitchFamily="34" charset="0"/>
                <a:ea typeface="Times New Roman" panose="02020603050405020304" pitchFamily="18" charset="0"/>
              </a:rPr>
              <a:t>raining</a:t>
            </a:r>
            <a:r>
              <a:rPr lang="en-GB" sz="2400" dirty="0">
                <a:latin typeface="Arial" panose="020B0604020202020204" pitchFamily="34" charset="0"/>
                <a:ea typeface="Times New Roman" panose="02020603050405020304" pitchFamily="18" charset="0"/>
              </a:rPr>
              <a:t> as </a:t>
            </a:r>
            <a:r>
              <a:rPr lang="en-GB" sz="2400" dirty="0">
                <a:effectLst/>
                <a:latin typeface="Arial" panose="020B0604020202020204" pitchFamily="34" charset="0"/>
                <a:ea typeface="Times New Roman" panose="02020603050405020304" pitchFamily="18" charset="0"/>
              </a:rPr>
              <a:t>it </a:t>
            </a:r>
            <a:r>
              <a:rPr lang="en-GB" sz="2400" dirty="0">
                <a:latin typeface="Arial" panose="020B0604020202020204" pitchFamily="34" charset="0"/>
                <a:ea typeface="Times New Roman" panose="02020603050405020304" pitchFamily="18" charset="0"/>
              </a:rPr>
              <a:t>is not going into depth about the early support and safeguarding process in Portsmouth</a:t>
            </a:r>
          </a:p>
          <a:p>
            <a:pPr>
              <a:spcBef>
                <a:spcPts val="1800"/>
              </a:spcBef>
              <a:spcAft>
                <a:spcPts val="1800"/>
              </a:spcAft>
            </a:pPr>
            <a:r>
              <a:rPr lang="en-GB" sz="2400" dirty="0">
                <a:latin typeface="Arial" panose="020B0604020202020204" pitchFamily="34" charset="0"/>
                <a:ea typeface="Times New Roman" panose="02020603050405020304" pitchFamily="18" charset="0"/>
              </a:rPr>
              <a:t>You can book this training by visiting </a:t>
            </a:r>
            <a:r>
              <a:rPr lang="en-GB" sz="2400" dirty="0">
                <a:latin typeface="Arial" panose="020B0604020202020204" pitchFamily="34" charset="0"/>
                <a:ea typeface="Times New Roman" panose="02020603050405020304" pitchFamily="18" charset="0"/>
                <a:hlinkClick r:id="rId4"/>
              </a:rPr>
              <a:t>https://pscptraining.portsmouthscp.org.uk/</a:t>
            </a:r>
            <a:endParaRPr lang="en-GB" sz="2400" dirty="0">
              <a:latin typeface="Arial" panose="020B0604020202020204" pitchFamily="34" charset="0"/>
              <a:ea typeface="Times New Roman" panose="02020603050405020304" pitchFamily="18" charset="0"/>
            </a:endParaRPr>
          </a:p>
          <a:p>
            <a:pPr>
              <a:spcBef>
                <a:spcPts val="1800"/>
              </a:spcBef>
              <a:spcAft>
                <a:spcPts val="1800"/>
              </a:spcAft>
            </a:pPr>
            <a:endParaRPr lang="en-GB" sz="2400" dirty="0">
              <a:latin typeface="Arial" panose="020B0604020202020204" pitchFamily="34" charset="0"/>
              <a:ea typeface="Times New Roman" panose="02020603050405020304" pitchFamily="18" charset="0"/>
            </a:endParaRPr>
          </a:p>
          <a:p>
            <a:pPr>
              <a:spcBef>
                <a:spcPts val="600"/>
              </a:spcBef>
              <a:spcAft>
                <a:spcPts val="600"/>
              </a:spcAft>
            </a:pPr>
            <a:endParaRPr lang="en-GB" dirty="0">
              <a:latin typeface="Arial" panose="020B0604020202020204" pitchFamily="34" charset="0"/>
              <a:ea typeface="Times New Roman" panose="02020603050405020304" pitchFamily="18" charset="0"/>
            </a:endParaRPr>
          </a:p>
        </p:txBody>
      </p:sp>
      <p:pic>
        <p:nvPicPr>
          <p:cNvPr id="4" name="Picture 3" descr="Logo, icon&#10;&#10;Description automatically generated">
            <a:extLst>
              <a:ext uri="{FF2B5EF4-FFF2-40B4-BE49-F238E27FC236}">
                <a16:creationId xmlns:a16="http://schemas.microsoft.com/office/drawing/2014/main" id="{4EC1DFAD-B626-06E1-3851-0032FA5CB8F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8420" y="0"/>
            <a:ext cx="2163580" cy="1437005"/>
          </a:xfrm>
          <a:prstGeom prst="rect">
            <a:avLst/>
          </a:prstGeom>
        </p:spPr>
      </p:pic>
    </p:spTree>
    <p:extLst>
      <p:ext uri="{BB962C8B-B14F-4D97-AF65-F5344CB8AC3E}">
        <p14:creationId xmlns:p14="http://schemas.microsoft.com/office/powerpoint/2010/main" val="148765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20</a:t>
            </a:fld>
            <a:endParaRPr lang="en-GB" dirty="0"/>
          </a:p>
        </p:txBody>
      </p:sp>
      <p:cxnSp>
        <p:nvCxnSpPr>
          <p:cNvPr id="7" name="Straight Connector 6"/>
          <p:cNvCxnSpPr/>
          <p:nvPr/>
        </p:nvCxnSpPr>
        <p:spPr>
          <a:xfrm flipV="1">
            <a:off x="0" y="1543080"/>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838200" y="365125"/>
            <a:ext cx="8285252" cy="1325563"/>
          </a:xfrm>
        </p:spPr>
        <p:txBody>
          <a:bodyPr>
            <a:normAutofit/>
          </a:bodyPr>
          <a:lstStyle/>
          <a:p>
            <a:r>
              <a:rPr lang="en-GB" sz="3600" dirty="0">
                <a:latin typeface="+mn-lt"/>
              </a:rPr>
              <a:t>Team Around the Family Meetings to review progress</a:t>
            </a:r>
          </a:p>
        </p:txBody>
      </p:sp>
      <p:sp>
        <p:nvSpPr>
          <p:cNvPr id="2" name="TextBox 1"/>
          <p:cNvSpPr txBox="1"/>
          <p:nvPr/>
        </p:nvSpPr>
        <p:spPr>
          <a:xfrm>
            <a:off x="838200" y="2151727"/>
            <a:ext cx="10821725" cy="2862322"/>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sz="2000" dirty="0"/>
              <a:t>Review the child and families plan with the family at least every 6 weeks.  </a:t>
            </a:r>
          </a:p>
          <a:p>
            <a:pPr marL="342900" indent="-342900">
              <a:spcBef>
                <a:spcPts val="600"/>
              </a:spcBef>
              <a:spcAft>
                <a:spcPts val="600"/>
              </a:spcAft>
              <a:buFont typeface="Arial" panose="020B0604020202020204" pitchFamily="34" charset="0"/>
              <a:buChar char="•"/>
            </a:pPr>
            <a:r>
              <a:rPr lang="en-US" sz="2000" dirty="0"/>
              <a:t>Consider if a plan is still required to achieve outcomes or if the family are able to sustain progress without ongoing intervention. </a:t>
            </a:r>
          </a:p>
          <a:p>
            <a:pPr marL="342900" indent="-342900">
              <a:spcBef>
                <a:spcPts val="600"/>
              </a:spcBef>
              <a:spcAft>
                <a:spcPts val="600"/>
              </a:spcAft>
              <a:buFont typeface="Arial" panose="020B0604020202020204" pitchFamily="34" charset="0"/>
              <a:buChar char="•"/>
            </a:pPr>
            <a:r>
              <a:rPr lang="en-US" sz="2000" dirty="0"/>
              <a:t>Agree revised plan with family, network and agencies. </a:t>
            </a:r>
          </a:p>
          <a:p>
            <a:pPr marL="342900" indent="-342900">
              <a:spcBef>
                <a:spcPts val="600"/>
              </a:spcBef>
              <a:spcAft>
                <a:spcPts val="600"/>
              </a:spcAft>
              <a:buFont typeface="Arial" panose="020B0604020202020204" pitchFamily="34" charset="0"/>
              <a:buChar char="•"/>
            </a:pPr>
            <a:r>
              <a:rPr lang="en-US" sz="2000" dirty="0"/>
              <a:t>Update consent as necessary. </a:t>
            </a:r>
          </a:p>
          <a:p>
            <a:pPr marL="342900" indent="-342900">
              <a:spcBef>
                <a:spcPts val="600"/>
              </a:spcBef>
              <a:spcAft>
                <a:spcPts val="600"/>
              </a:spcAft>
              <a:buFont typeface="Arial" panose="020B0604020202020204" pitchFamily="34" charset="0"/>
              <a:buChar char="•"/>
            </a:pPr>
            <a:r>
              <a:rPr lang="en-US" sz="2000" dirty="0"/>
              <a:t>If a plan is no longer required, close the Family Support Plan and refer to universal services if required.</a:t>
            </a:r>
          </a:p>
        </p:txBody>
      </p:sp>
      <p:pic>
        <p:nvPicPr>
          <p:cNvPr id="4" name="Picture 3" descr="Logo, icon&#10;&#10;Description automatically generated">
            <a:extLst>
              <a:ext uri="{FF2B5EF4-FFF2-40B4-BE49-F238E27FC236}">
                <a16:creationId xmlns:a16="http://schemas.microsoft.com/office/drawing/2014/main" id="{471702A0-5507-C129-B8D0-4D3716FF94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spTree>
    <p:extLst>
      <p:ext uri="{BB962C8B-B14F-4D97-AF65-F5344CB8AC3E}">
        <p14:creationId xmlns:p14="http://schemas.microsoft.com/office/powerpoint/2010/main" val="1326038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21</a:t>
            </a:fld>
            <a:endParaRPr lang="en-GB" dirty="0"/>
          </a:p>
        </p:txBody>
      </p:sp>
      <p:cxnSp>
        <p:nvCxnSpPr>
          <p:cNvPr id="7" name="Straight Connector 6"/>
          <p:cNvCxnSpPr/>
          <p:nvPr/>
        </p:nvCxnSpPr>
        <p:spPr>
          <a:xfrm flipV="1">
            <a:off x="-1" y="1125761"/>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16521" y="362633"/>
            <a:ext cx="10515600" cy="637968"/>
          </a:xfrm>
        </p:spPr>
        <p:txBody>
          <a:bodyPr>
            <a:normAutofit/>
          </a:bodyPr>
          <a:lstStyle/>
          <a:p>
            <a:r>
              <a:rPr lang="en-GB" sz="3600" dirty="0">
                <a:latin typeface="+mn-lt"/>
              </a:rPr>
              <a:t>Family Support Plan Reviews – pg. 1</a:t>
            </a:r>
          </a:p>
        </p:txBody>
      </p:sp>
      <p:sp>
        <p:nvSpPr>
          <p:cNvPr id="11" name="TextBox 10">
            <a:extLst>
              <a:ext uri="{FF2B5EF4-FFF2-40B4-BE49-F238E27FC236}">
                <a16:creationId xmlns:a16="http://schemas.microsoft.com/office/drawing/2014/main" id="{0A1F4AEF-D33B-446C-BF7C-3345E90F3734}"/>
              </a:ext>
            </a:extLst>
          </p:cNvPr>
          <p:cNvSpPr txBox="1"/>
          <p:nvPr/>
        </p:nvSpPr>
        <p:spPr>
          <a:xfrm>
            <a:off x="6205591" y="1566830"/>
            <a:ext cx="5445303" cy="646331"/>
          </a:xfrm>
          <a:prstGeom prst="rect">
            <a:avLst/>
          </a:prstGeom>
          <a:noFill/>
        </p:spPr>
        <p:txBody>
          <a:bodyPr wrap="square" rtlCol="0">
            <a:spAutoFit/>
          </a:bodyPr>
          <a:lstStyle/>
          <a:p>
            <a:r>
              <a:rPr lang="en-GB" dirty="0"/>
              <a:t>If this is the first review meeting – then enter the date the original plan was completed</a:t>
            </a:r>
          </a:p>
        </p:txBody>
      </p:sp>
      <p:sp>
        <p:nvSpPr>
          <p:cNvPr id="14" name="TextBox 13">
            <a:extLst>
              <a:ext uri="{FF2B5EF4-FFF2-40B4-BE49-F238E27FC236}">
                <a16:creationId xmlns:a16="http://schemas.microsoft.com/office/drawing/2014/main" id="{F991DED2-2DE9-4250-8BC9-474840BD4DED}"/>
              </a:ext>
            </a:extLst>
          </p:cNvPr>
          <p:cNvSpPr txBox="1"/>
          <p:nvPr/>
        </p:nvSpPr>
        <p:spPr>
          <a:xfrm>
            <a:off x="6318607" y="2505670"/>
            <a:ext cx="5035193" cy="923330"/>
          </a:xfrm>
          <a:prstGeom prst="rect">
            <a:avLst/>
          </a:prstGeom>
          <a:noFill/>
        </p:spPr>
        <p:txBody>
          <a:bodyPr wrap="square" rtlCol="0">
            <a:spAutoFit/>
          </a:bodyPr>
          <a:lstStyle/>
          <a:p>
            <a:r>
              <a:rPr lang="en-GB" dirty="0"/>
              <a:t>Note the names of the family members for whom the plan was created and record if any contact details have changed</a:t>
            </a:r>
          </a:p>
        </p:txBody>
      </p:sp>
      <p:sp>
        <p:nvSpPr>
          <p:cNvPr id="20" name="TextBox 19">
            <a:extLst>
              <a:ext uri="{FF2B5EF4-FFF2-40B4-BE49-F238E27FC236}">
                <a16:creationId xmlns:a16="http://schemas.microsoft.com/office/drawing/2014/main" id="{82B2D056-21CB-431D-A648-BDA7D9CE5381}"/>
              </a:ext>
            </a:extLst>
          </p:cNvPr>
          <p:cNvSpPr txBox="1"/>
          <p:nvPr/>
        </p:nvSpPr>
        <p:spPr>
          <a:xfrm>
            <a:off x="6268720" y="3679321"/>
            <a:ext cx="5382174" cy="1200329"/>
          </a:xfrm>
          <a:prstGeom prst="rect">
            <a:avLst/>
          </a:prstGeom>
          <a:noFill/>
        </p:spPr>
        <p:txBody>
          <a:bodyPr wrap="square" rtlCol="0">
            <a:spAutoFit/>
          </a:bodyPr>
          <a:lstStyle/>
          <a:p>
            <a:r>
              <a:rPr lang="en-GB" dirty="0"/>
              <a:t>All those supporting the plan must be invited to attend</a:t>
            </a:r>
          </a:p>
          <a:p>
            <a:r>
              <a:rPr lang="en-GB" dirty="0"/>
              <a:t>If people can’t attend, then either a delegate should be nominated or as a last resort a written update must be provided</a:t>
            </a:r>
          </a:p>
        </p:txBody>
      </p:sp>
      <p:pic>
        <p:nvPicPr>
          <p:cNvPr id="2" name="Picture 1" descr="Logo, icon&#10;&#10;Description automatically generated">
            <a:extLst>
              <a:ext uri="{FF2B5EF4-FFF2-40B4-BE49-F238E27FC236}">
                <a16:creationId xmlns:a16="http://schemas.microsoft.com/office/drawing/2014/main" id="{803AD041-A29C-AEFB-A4B3-368F534F96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10" name="Picture 9">
            <a:extLst>
              <a:ext uri="{FF2B5EF4-FFF2-40B4-BE49-F238E27FC236}">
                <a16:creationId xmlns:a16="http://schemas.microsoft.com/office/drawing/2014/main" id="{EE0BA7FF-225C-10BF-6BD6-9D205DC56071}"/>
              </a:ext>
            </a:extLst>
          </p:cNvPr>
          <p:cNvPicPr>
            <a:picLocks noChangeAspect="1"/>
          </p:cNvPicPr>
          <p:nvPr/>
        </p:nvPicPr>
        <p:blipFill>
          <a:blip r:embed="rId4"/>
          <a:stretch>
            <a:fillRect/>
          </a:stretch>
        </p:blipFill>
        <p:spPr>
          <a:xfrm>
            <a:off x="532075" y="1566830"/>
            <a:ext cx="4826138" cy="4062968"/>
          </a:xfrm>
          <a:prstGeom prst="rect">
            <a:avLst/>
          </a:prstGeom>
        </p:spPr>
      </p:pic>
      <p:cxnSp>
        <p:nvCxnSpPr>
          <p:cNvPr id="19" name="Straight Arrow Connector 18">
            <a:extLst>
              <a:ext uri="{FF2B5EF4-FFF2-40B4-BE49-F238E27FC236}">
                <a16:creationId xmlns:a16="http://schemas.microsoft.com/office/drawing/2014/main" id="{946D96A1-7375-4349-8C45-4F36D0ECC780}"/>
              </a:ext>
            </a:extLst>
          </p:cNvPr>
          <p:cNvCxnSpPr>
            <a:cxnSpLocks/>
          </p:cNvCxnSpPr>
          <p:nvPr/>
        </p:nvCxnSpPr>
        <p:spPr>
          <a:xfrm flipH="1" flipV="1">
            <a:off x="5279923" y="3821095"/>
            <a:ext cx="988797" cy="177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D3AF32FD-4705-4B4E-AF97-79ABDD7BA28F}"/>
              </a:ext>
            </a:extLst>
          </p:cNvPr>
          <p:cNvCxnSpPr>
            <a:cxnSpLocks/>
            <a:stCxn id="11" idx="1"/>
          </p:cNvCxnSpPr>
          <p:nvPr/>
        </p:nvCxnSpPr>
        <p:spPr>
          <a:xfrm flipH="1">
            <a:off x="2506895" y="1889996"/>
            <a:ext cx="3698696" cy="5216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D96E8CD3-8DCF-41C7-9459-0C6F00D8C380}"/>
              </a:ext>
            </a:extLst>
          </p:cNvPr>
          <p:cNvCxnSpPr/>
          <p:nvPr/>
        </p:nvCxnSpPr>
        <p:spPr>
          <a:xfrm flipH="1">
            <a:off x="2506894" y="2693893"/>
            <a:ext cx="3761826" cy="1417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88E6DAC1-4E12-B5CE-DAB2-7B46BC45FA19}"/>
              </a:ext>
            </a:extLst>
          </p:cNvPr>
          <p:cNvSpPr txBox="1"/>
          <p:nvPr/>
        </p:nvSpPr>
        <p:spPr>
          <a:xfrm>
            <a:off x="2610464" y="5680412"/>
            <a:ext cx="6971071" cy="369332"/>
          </a:xfrm>
          <a:prstGeom prst="rect">
            <a:avLst/>
          </a:prstGeom>
          <a:noFill/>
        </p:spPr>
        <p:txBody>
          <a:bodyPr wrap="square" rtlCol="0">
            <a:spAutoFit/>
          </a:bodyPr>
          <a:lstStyle/>
          <a:p>
            <a:r>
              <a:rPr lang="en-GB" dirty="0"/>
              <a:t>To avoid potential drift, review meetings should be held every 6 weeks</a:t>
            </a:r>
          </a:p>
        </p:txBody>
      </p:sp>
    </p:spTree>
    <p:extLst>
      <p:ext uri="{BB962C8B-B14F-4D97-AF65-F5344CB8AC3E}">
        <p14:creationId xmlns:p14="http://schemas.microsoft.com/office/powerpoint/2010/main" val="2356149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22</a:t>
            </a:fld>
            <a:endParaRPr lang="en-GB" dirty="0"/>
          </a:p>
        </p:txBody>
      </p:sp>
      <p:cxnSp>
        <p:nvCxnSpPr>
          <p:cNvPr id="7" name="Straight Connector 6"/>
          <p:cNvCxnSpPr/>
          <p:nvPr/>
        </p:nvCxnSpPr>
        <p:spPr>
          <a:xfrm flipV="1">
            <a:off x="0" y="857651"/>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88878" y="167233"/>
            <a:ext cx="10515600" cy="603347"/>
          </a:xfrm>
        </p:spPr>
        <p:txBody>
          <a:bodyPr>
            <a:normAutofit/>
          </a:bodyPr>
          <a:lstStyle/>
          <a:p>
            <a:r>
              <a:rPr lang="en-GB" sz="3600" dirty="0">
                <a:latin typeface="+mn-lt"/>
              </a:rPr>
              <a:t>Family Support Plan Reviews – pg. 2</a:t>
            </a:r>
          </a:p>
        </p:txBody>
      </p:sp>
      <p:sp>
        <p:nvSpPr>
          <p:cNvPr id="8" name="TextBox 7">
            <a:extLst>
              <a:ext uri="{FF2B5EF4-FFF2-40B4-BE49-F238E27FC236}">
                <a16:creationId xmlns:a16="http://schemas.microsoft.com/office/drawing/2014/main" id="{F50FE574-94DA-4AB5-80F5-1073A340C6E3}"/>
              </a:ext>
            </a:extLst>
          </p:cNvPr>
          <p:cNvSpPr txBox="1"/>
          <p:nvPr/>
        </p:nvSpPr>
        <p:spPr>
          <a:xfrm>
            <a:off x="5311739" y="1415550"/>
            <a:ext cx="5918771" cy="3785652"/>
          </a:xfrm>
          <a:prstGeom prst="rect">
            <a:avLst/>
          </a:prstGeom>
          <a:noFill/>
        </p:spPr>
        <p:txBody>
          <a:bodyPr wrap="square" rtlCol="0">
            <a:spAutoFit/>
          </a:bodyPr>
          <a:lstStyle/>
          <a:p>
            <a:pPr>
              <a:spcBef>
                <a:spcPts val="1200"/>
              </a:spcBef>
              <a:spcAft>
                <a:spcPts val="1200"/>
              </a:spcAft>
            </a:pPr>
            <a:r>
              <a:rPr lang="en-US" sz="2000" dirty="0"/>
              <a:t>By asking family members (at each meeting) to score how they feel, it acts as a measure of progress and an early indicator of areas requiring more support. </a:t>
            </a:r>
          </a:p>
          <a:p>
            <a:pPr>
              <a:spcBef>
                <a:spcPts val="1200"/>
              </a:spcBef>
              <a:spcAft>
                <a:spcPts val="1200"/>
              </a:spcAft>
            </a:pPr>
            <a:r>
              <a:rPr lang="en-GB" sz="2000" dirty="0"/>
              <a:t>Circumstances may have changed, improved and/or new presenting issues may have arisen – by starting with a review of the 10 aspects it helps all to remain focused</a:t>
            </a:r>
          </a:p>
          <a:p>
            <a:pPr>
              <a:spcBef>
                <a:spcPts val="1200"/>
              </a:spcBef>
              <a:spcAft>
                <a:spcPts val="1200"/>
              </a:spcAft>
            </a:pPr>
            <a:r>
              <a:rPr lang="en-GB" sz="2000" dirty="0"/>
              <a:t>So an updated score should be added to each aspect and a brief summary of what the family feels has changed since the FSP has been in place</a:t>
            </a:r>
            <a:endParaRPr lang="en-GB" dirty="0"/>
          </a:p>
        </p:txBody>
      </p:sp>
      <p:pic>
        <p:nvPicPr>
          <p:cNvPr id="2" name="Picture 1" descr="Logo, icon&#10;&#10;Description automatically generated">
            <a:extLst>
              <a:ext uri="{FF2B5EF4-FFF2-40B4-BE49-F238E27FC236}">
                <a16:creationId xmlns:a16="http://schemas.microsoft.com/office/drawing/2014/main" id="{04CB78BC-C2EC-3358-D933-1151992ED7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15" name="Picture 14">
            <a:extLst>
              <a:ext uri="{FF2B5EF4-FFF2-40B4-BE49-F238E27FC236}">
                <a16:creationId xmlns:a16="http://schemas.microsoft.com/office/drawing/2014/main" id="{A4809A95-839D-78C2-C87C-E371B9F5A1C0}"/>
              </a:ext>
            </a:extLst>
          </p:cNvPr>
          <p:cNvPicPr>
            <a:picLocks noChangeAspect="1"/>
          </p:cNvPicPr>
          <p:nvPr/>
        </p:nvPicPr>
        <p:blipFill>
          <a:blip r:embed="rId4"/>
          <a:stretch>
            <a:fillRect/>
          </a:stretch>
        </p:blipFill>
        <p:spPr>
          <a:xfrm>
            <a:off x="488878" y="1407224"/>
            <a:ext cx="4595572" cy="4043551"/>
          </a:xfrm>
          <a:prstGeom prst="rect">
            <a:avLst/>
          </a:prstGeom>
        </p:spPr>
      </p:pic>
    </p:spTree>
    <p:extLst>
      <p:ext uri="{BB962C8B-B14F-4D97-AF65-F5344CB8AC3E}">
        <p14:creationId xmlns:p14="http://schemas.microsoft.com/office/powerpoint/2010/main" val="787941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23</a:t>
            </a:fld>
            <a:endParaRPr lang="en-GB" dirty="0"/>
          </a:p>
        </p:txBody>
      </p:sp>
      <p:cxnSp>
        <p:nvCxnSpPr>
          <p:cNvPr id="7" name="Straight Connector 6"/>
          <p:cNvCxnSpPr/>
          <p:nvPr/>
        </p:nvCxnSpPr>
        <p:spPr>
          <a:xfrm flipV="1">
            <a:off x="0" y="857651"/>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32075" y="244191"/>
            <a:ext cx="10515600" cy="603347"/>
          </a:xfrm>
        </p:spPr>
        <p:txBody>
          <a:bodyPr>
            <a:normAutofit/>
          </a:bodyPr>
          <a:lstStyle/>
          <a:p>
            <a:r>
              <a:rPr lang="en-GB" sz="3600" dirty="0">
                <a:latin typeface="+mn-lt"/>
              </a:rPr>
              <a:t>Family Support Plan Reviews – pg. 2</a:t>
            </a:r>
          </a:p>
        </p:txBody>
      </p:sp>
      <p:sp>
        <p:nvSpPr>
          <p:cNvPr id="14" name="TextBox 13">
            <a:extLst>
              <a:ext uri="{FF2B5EF4-FFF2-40B4-BE49-F238E27FC236}">
                <a16:creationId xmlns:a16="http://schemas.microsoft.com/office/drawing/2014/main" id="{9F303570-E38E-44E8-878B-867AE27E8D58}"/>
              </a:ext>
            </a:extLst>
          </p:cNvPr>
          <p:cNvSpPr txBox="1"/>
          <p:nvPr/>
        </p:nvSpPr>
        <p:spPr>
          <a:xfrm>
            <a:off x="717755" y="2917057"/>
            <a:ext cx="10329920" cy="2939266"/>
          </a:xfrm>
          <a:prstGeom prst="rect">
            <a:avLst/>
          </a:prstGeom>
          <a:noFill/>
        </p:spPr>
        <p:txBody>
          <a:bodyPr wrap="square" rtlCol="0">
            <a:spAutoFit/>
          </a:bodyPr>
          <a:lstStyle/>
          <a:p>
            <a:pPr>
              <a:spcBef>
                <a:spcPts val="600"/>
              </a:spcBef>
              <a:spcAft>
                <a:spcPts val="600"/>
              </a:spcAft>
            </a:pPr>
            <a:r>
              <a:rPr lang="en-GB" sz="2000" dirty="0"/>
              <a:t>The progress summary should focus on what has helped the family; whether there have been any challenges, and what has been the impact on the family’s lived experience</a:t>
            </a:r>
          </a:p>
          <a:p>
            <a:pPr>
              <a:spcBef>
                <a:spcPts val="600"/>
              </a:spcBef>
              <a:spcAft>
                <a:spcPts val="600"/>
              </a:spcAft>
            </a:pPr>
            <a:r>
              <a:rPr lang="en-GB" sz="2000" dirty="0"/>
              <a:t>Discussing any challenges should include consideration of whether this was because:</a:t>
            </a:r>
          </a:p>
          <a:p>
            <a:pPr marL="800100" lvl="1" indent="-342900">
              <a:spcBef>
                <a:spcPts val="600"/>
              </a:spcBef>
              <a:spcAft>
                <a:spcPts val="600"/>
              </a:spcAft>
              <a:buFont typeface="Arial" panose="020B0604020202020204" pitchFamily="34" charset="0"/>
              <a:buChar char="•"/>
            </a:pPr>
            <a:r>
              <a:rPr lang="en-GB" sz="2000" dirty="0"/>
              <a:t>Actions didn’t help in the way expected</a:t>
            </a:r>
          </a:p>
          <a:p>
            <a:pPr marL="800100" lvl="1" indent="-342900">
              <a:spcBef>
                <a:spcPts val="600"/>
              </a:spcBef>
              <a:spcAft>
                <a:spcPts val="600"/>
              </a:spcAft>
              <a:buFont typeface="Arial" panose="020B0604020202020204" pitchFamily="34" charset="0"/>
              <a:buChar char="•"/>
            </a:pPr>
            <a:r>
              <a:rPr lang="en-GB" sz="2000" dirty="0"/>
              <a:t>Planned support couldn’t be delivered and an exploration as to why</a:t>
            </a:r>
          </a:p>
          <a:p>
            <a:pPr marL="800100" lvl="1" indent="-342900">
              <a:spcBef>
                <a:spcPts val="600"/>
              </a:spcBef>
              <a:spcAft>
                <a:spcPts val="600"/>
              </a:spcAft>
              <a:buFont typeface="Arial" panose="020B0604020202020204" pitchFamily="34" charset="0"/>
              <a:buChar char="•"/>
            </a:pPr>
            <a:r>
              <a:rPr lang="en-GB" sz="2000" dirty="0"/>
              <a:t>What has been the impact of this on the lived experience for the family</a:t>
            </a:r>
          </a:p>
          <a:p>
            <a:endParaRPr lang="en-GB" sz="2000" dirty="0"/>
          </a:p>
        </p:txBody>
      </p:sp>
      <p:pic>
        <p:nvPicPr>
          <p:cNvPr id="2" name="Picture 1" descr="Logo, icon&#10;&#10;Description automatically generated">
            <a:extLst>
              <a:ext uri="{FF2B5EF4-FFF2-40B4-BE49-F238E27FC236}">
                <a16:creationId xmlns:a16="http://schemas.microsoft.com/office/drawing/2014/main" id="{04CB78BC-C2EC-3358-D933-1151992ED7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0516" y="82865"/>
            <a:ext cx="1139409" cy="756772"/>
          </a:xfrm>
          <a:prstGeom prst="rect">
            <a:avLst/>
          </a:prstGeom>
        </p:spPr>
      </p:pic>
      <p:pic>
        <p:nvPicPr>
          <p:cNvPr id="9" name="Picture 8">
            <a:extLst>
              <a:ext uri="{FF2B5EF4-FFF2-40B4-BE49-F238E27FC236}">
                <a16:creationId xmlns:a16="http://schemas.microsoft.com/office/drawing/2014/main" id="{0A308C0F-3679-0C32-87F3-7E643CF75151}"/>
              </a:ext>
            </a:extLst>
          </p:cNvPr>
          <p:cNvPicPr>
            <a:picLocks noChangeAspect="1"/>
          </p:cNvPicPr>
          <p:nvPr/>
        </p:nvPicPr>
        <p:blipFill>
          <a:blip r:embed="rId4"/>
          <a:stretch>
            <a:fillRect/>
          </a:stretch>
        </p:blipFill>
        <p:spPr>
          <a:xfrm>
            <a:off x="2653857" y="891514"/>
            <a:ext cx="6884285" cy="2015430"/>
          </a:xfrm>
          <a:prstGeom prst="rect">
            <a:avLst/>
          </a:prstGeom>
        </p:spPr>
      </p:pic>
    </p:spTree>
    <p:extLst>
      <p:ext uri="{BB962C8B-B14F-4D97-AF65-F5344CB8AC3E}">
        <p14:creationId xmlns:p14="http://schemas.microsoft.com/office/powerpoint/2010/main" val="2430903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24</a:t>
            </a:fld>
            <a:endParaRPr lang="en-GB" dirty="0"/>
          </a:p>
        </p:txBody>
      </p:sp>
      <p:cxnSp>
        <p:nvCxnSpPr>
          <p:cNvPr id="7" name="Straight Connector 6"/>
          <p:cNvCxnSpPr/>
          <p:nvPr/>
        </p:nvCxnSpPr>
        <p:spPr>
          <a:xfrm flipV="1">
            <a:off x="0" y="1119686"/>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88878" y="380635"/>
            <a:ext cx="10515600" cy="603347"/>
          </a:xfrm>
        </p:spPr>
        <p:txBody>
          <a:bodyPr>
            <a:normAutofit/>
          </a:bodyPr>
          <a:lstStyle/>
          <a:p>
            <a:r>
              <a:rPr lang="en-GB" sz="3600" dirty="0">
                <a:latin typeface="+mn-lt"/>
              </a:rPr>
              <a:t>Family Support Plan Reviews – pg. 3</a:t>
            </a:r>
          </a:p>
        </p:txBody>
      </p:sp>
      <p:sp>
        <p:nvSpPr>
          <p:cNvPr id="10" name="TextBox 9">
            <a:extLst>
              <a:ext uri="{FF2B5EF4-FFF2-40B4-BE49-F238E27FC236}">
                <a16:creationId xmlns:a16="http://schemas.microsoft.com/office/drawing/2014/main" id="{B288E45F-3D7A-4CF0-9D74-9348DB2FCC5A}"/>
              </a:ext>
            </a:extLst>
          </p:cNvPr>
          <p:cNvSpPr txBox="1"/>
          <p:nvPr/>
        </p:nvSpPr>
        <p:spPr>
          <a:xfrm>
            <a:off x="8322897" y="2390110"/>
            <a:ext cx="3514237" cy="3016210"/>
          </a:xfrm>
          <a:prstGeom prst="rect">
            <a:avLst/>
          </a:prstGeom>
          <a:noFill/>
        </p:spPr>
        <p:txBody>
          <a:bodyPr wrap="square" rtlCol="0">
            <a:spAutoFit/>
          </a:bodyPr>
          <a:lstStyle/>
          <a:p>
            <a:pPr>
              <a:spcBef>
                <a:spcPts val="600"/>
              </a:spcBef>
              <a:spcAft>
                <a:spcPts val="600"/>
              </a:spcAft>
            </a:pPr>
            <a:r>
              <a:rPr lang="en-GB" sz="2000" dirty="0"/>
              <a:t>This section should be used to explore the child’s views of the impact of the support on their lived experience</a:t>
            </a:r>
          </a:p>
          <a:p>
            <a:pPr>
              <a:spcBef>
                <a:spcPts val="600"/>
              </a:spcBef>
              <a:spcAft>
                <a:spcPts val="600"/>
              </a:spcAft>
            </a:pPr>
            <a:r>
              <a:rPr lang="en-GB" sz="2000" dirty="0"/>
              <a:t>If the child does not attend the meeting, then a professional should work alongside them to help gain their views to be shared at the meeting</a:t>
            </a:r>
          </a:p>
        </p:txBody>
      </p:sp>
      <p:pic>
        <p:nvPicPr>
          <p:cNvPr id="8" name="Picture 7">
            <a:extLst>
              <a:ext uri="{FF2B5EF4-FFF2-40B4-BE49-F238E27FC236}">
                <a16:creationId xmlns:a16="http://schemas.microsoft.com/office/drawing/2014/main" id="{92392217-4B24-40F8-8A7A-EE25FDBE2227}"/>
              </a:ext>
            </a:extLst>
          </p:cNvPr>
          <p:cNvPicPr>
            <a:picLocks noChangeAspect="1"/>
          </p:cNvPicPr>
          <p:nvPr/>
        </p:nvPicPr>
        <p:blipFill>
          <a:blip r:embed="rId3"/>
          <a:stretch>
            <a:fillRect/>
          </a:stretch>
        </p:blipFill>
        <p:spPr>
          <a:xfrm>
            <a:off x="488878" y="1724035"/>
            <a:ext cx="7834019" cy="4276314"/>
          </a:xfrm>
          <a:prstGeom prst="rect">
            <a:avLst/>
          </a:prstGeom>
        </p:spPr>
      </p:pic>
      <p:pic>
        <p:nvPicPr>
          <p:cNvPr id="2" name="Picture 1" descr="Logo, icon&#10;&#10;Description automatically generated">
            <a:extLst>
              <a:ext uri="{FF2B5EF4-FFF2-40B4-BE49-F238E27FC236}">
                <a16:creationId xmlns:a16="http://schemas.microsoft.com/office/drawing/2014/main" id="{53326FEC-AC4F-2E8F-D9D1-6B49C54094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spTree>
    <p:extLst>
      <p:ext uri="{BB962C8B-B14F-4D97-AF65-F5344CB8AC3E}">
        <p14:creationId xmlns:p14="http://schemas.microsoft.com/office/powerpoint/2010/main" val="19543443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25</a:t>
            </a:fld>
            <a:endParaRPr lang="en-GB" dirty="0"/>
          </a:p>
        </p:txBody>
      </p:sp>
      <p:cxnSp>
        <p:nvCxnSpPr>
          <p:cNvPr id="7" name="Straight Connector 6"/>
          <p:cNvCxnSpPr/>
          <p:nvPr/>
        </p:nvCxnSpPr>
        <p:spPr>
          <a:xfrm flipV="1">
            <a:off x="0" y="857651"/>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4C8D297-0947-4C88-9C92-4154AE790B9E}"/>
              </a:ext>
            </a:extLst>
          </p:cNvPr>
          <p:cNvSpPr txBox="1"/>
          <p:nvPr/>
        </p:nvSpPr>
        <p:spPr>
          <a:xfrm>
            <a:off x="930378" y="2973956"/>
            <a:ext cx="9770806" cy="2631490"/>
          </a:xfrm>
          <a:prstGeom prst="rect">
            <a:avLst/>
          </a:prstGeom>
          <a:noFill/>
        </p:spPr>
        <p:txBody>
          <a:bodyPr wrap="square" rtlCol="0">
            <a:spAutoFit/>
          </a:bodyPr>
          <a:lstStyle/>
          <a:p>
            <a:pPr>
              <a:spcBef>
                <a:spcPts val="600"/>
              </a:spcBef>
              <a:spcAft>
                <a:spcPts val="600"/>
              </a:spcAft>
            </a:pPr>
            <a:r>
              <a:rPr lang="en-GB" sz="2000" dirty="0"/>
              <a:t>This section should reflect your conversation with the family about:</a:t>
            </a:r>
          </a:p>
          <a:p>
            <a:pPr marL="742950" lvl="1" indent="-285750">
              <a:buFont typeface="Arial" panose="020B0604020202020204" pitchFamily="34" charset="0"/>
              <a:buChar char="•"/>
            </a:pPr>
            <a:r>
              <a:rPr lang="en-GB" sz="2000" dirty="0"/>
              <a:t>The support you’ve offered,</a:t>
            </a:r>
          </a:p>
          <a:p>
            <a:pPr marL="742950" lvl="1" indent="-285750">
              <a:buFont typeface="Arial" panose="020B0604020202020204" pitchFamily="34" charset="0"/>
              <a:buChar char="•"/>
            </a:pPr>
            <a:r>
              <a:rPr lang="en-GB" sz="2000" dirty="0"/>
              <a:t>How effective you feel this support has been,</a:t>
            </a:r>
          </a:p>
          <a:p>
            <a:pPr marL="742950" lvl="1" indent="-285750">
              <a:buFont typeface="Arial" panose="020B0604020202020204" pitchFamily="34" charset="0"/>
              <a:buChar char="•"/>
            </a:pPr>
            <a:r>
              <a:rPr lang="en-GB" sz="2000" dirty="0"/>
              <a:t>Any actions you’re aware of that the family have achieved themselves without support,</a:t>
            </a:r>
          </a:p>
          <a:p>
            <a:pPr marL="742950" lvl="1" indent="-285750">
              <a:buFont typeface="Arial" panose="020B0604020202020204" pitchFamily="34" charset="0"/>
              <a:buChar char="•"/>
            </a:pPr>
            <a:r>
              <a:rPr lang="en-GB" sz="2000" dirty="0"/>
              <a:t>A reflection on any challenges you’ve noticed (either in delivering the support or new needs that have arisen), and</a:t>
            </a:r>
          </a:p>
          <a:p>
            <a:pPr marL="742950" lvl="1" indent="-285750">
              <a:spcAft>
                <a:spcPts val="600"/>
              </a:spcAft>
              <a:buFont typeface="Arial" panose="020B0604020202020204" pitchFamily="34" charset="0"/>
              <a:buChar char="•"/>
            </a:pPr>
            <a:r>
              <a:rPr lang="en-GB" sz="2000" dirty="0"/>
              <a:t>What impact you’ve noticed</a:t>
            </a:r>
          </a:p>
        </p:txBody>
      </p:sp>
      <p:pic>
        <p:nvPicPr>
          <p:cNvPr id="2" name="Picture 1" descr="Logo, icon&#10;&#10;Description automatically generated">
            <a:extLst>
              <a:ext uri="{FF2B5EF4-FFF2-40B4-BE49-F238E27FC236}">
                <a16:creationId xmlns:a16="http://schemas.microsoft.com/office/drawing/2014/main" id="{26E0ACC6-2087-5045-CFF8-67DF5E7B37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0516" y="82865"/>
            <a:ext cx="1139409" cy="756772"/>
          </a:xfrm>
          <a:prstGeom prst="rect">
            <a:avLst/>
          </a:prstGeom>
        </p:spPr>
      </p:pic>
      <p:sp>
        <p:nvSpPr>
          <p:cNvPr id="4" name="Title 2">
            <a:extLst>
              <a:ext uri="{FF2B5EF4-FFF2-40B4-BE49-F238E27FC236}">
                <a16:creationId xmlns:a16="http://schemas.microsoft.com/office/drawing/2014/main" id="{BA2B6F25-0242-6CB9-426B-CC74D57F506D}"/>
              </a:ext>
            </a:extLst>
          </p:cNvPr>
          <p:cNvSpPr txBox="1">
            <a:spLocks/>
          </p:cNvSpPr>
          <p:nvPr/>
        </p:nvSpPr>
        <p:spPr>
          <a:xfrm>
            <a:off x="488878" y="210768"/>
            <a:ext cx="10515600" cy="6033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latin typeface="+mn-lt"/>
              </a:rPr>
              <a:t>Family Support Plan Reviews – pg. 3</a:t>
            </a:r>
          </a:p>
        </p:txBody>
      </p:sp>
      <p:pic>
        <p:nvPicPr>
          <p:cNvPr id="15" name="Picture 14">
            <a:extLst>
              <a:ext uri="{FF2B5EF4-FFF2-40B4-BE49-F238E27FC236}">
                <a16:creationId xmlns:a16="http://schemas.microsoft.com/office/drawing/2014/main" id="{1A471EDA-4A4B-2C4C-2129-1EEB803BA856}"/>
              </a:ext>
            </a:extLst>
          </p:cNvPr>
          <p:cNvPicPr>
            <a:picLocks noChangeAspect="1"/>
          </p:cNvPicPr>
          <p:nvPr/>
        </p:nvPicPr>
        <p:blipFill>
          <a:blip r:embed="rId4"/>
          <a:stretch>
            <a:fillRect/>
          </a:stretch>
        </p:blipFill>
        <p:spPr>
          <a:xfrm>
            <a:off x="1599432" y="1069184"/>
            <a:ext cx="8294491" cy="1699794"/>
          </a:xfrm>
          <a:prstGeom prst="rect">
            <a:avLst/>
          </a:prstGeom>
        </p:spPr>
      </p:pic>
    </p:spTree>
    <p:extLst>
      <p:ext uri="{BB962C8B-B14F-4D97-AF65-F5344CB8AC3E}">
        <p14:creationId xmlns:p14="http://schemas.microsoft.com/office/powerpoint/2010/main" val="2325596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26</a:t>
            </a:fld>
            <a:endParaRPr lang="en-GB" dirty="0"/>
          </a:p>
        </p:txBody>
      </p:sp>
      <p:cxnSp>
        <p:nvCxnSpPr>
          <p:cNvPr id="7" name="Straight Connector 6"/>
          <p:cNvCxnSpPr/>
          <p:nvPr/>
        </p:nvCxnSpPr>
        <p:spPr>
          <a:xfrm flipV="1">
            <a:off x="0" y="857651"/>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4C8D297-0947-4C88-9C92-4154AE790B9E}"/>
              </a:ext>
            </a:extLst>
          </p:cNvPr>
          <p:cNvSpPr txBox="1"/>
          <p:nvPr/>
        </p:nvSpPr>
        <p:spPr>
          <a:xfrm>
            <a:off x="5886586" y="1673393"/>
            <a:ext cx="6305414" cy="707886"/>
          </a:xfrm>
          <a:prstGeom prst="rect">
            <a:avLst/>
          </a:prstGeom>
          <a:noFill/>
        </p:spPr>
        <p:txBody>
          <a:bodyPr wrap="square" rtlCol="0">
            <a:spAutoFit/>
          </a:bodyPr>
          <a:lstStyle/>
          <a:p>
            <a:pPr>
              <a:spcBef>
                <a:spcPts val="600"/>
              </a:spcBef>
              <a:spcAft>
                <a:spcPts val="600"/>
              </a:spcAft>
            </a:pPr>
            <a:r>
              <a:rPr lang="en-GB" sz="2000" dirty="0"/>
              <a:t>This conversation should conclude with an agreement reached with the family as to the next steps</a:t>
            </a:r>
          </a:p>
        </p:txBody>
      </p:sp>
      <p:pic>
        <p:nvPicPr>
          <p:cNvPr id="2" name="Picture 1" descr="Logo, icon&#10;&#10;Description automatically generated">
            <a:extLst>
              <a:ext uri="{FF2B5EF4-FFF2-40B4-BE49-F238E27FC236}">
                <a16:creationId xmlns:a16="http://schemas.microsoft.com/office/drawing/2014/main" id="{26E0ACC6-2087-5045-CFF8-67DF5E7B37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0181" y="82865"/>
            <a:ext cx="1119744" cy="743711"/>
          </a:xfrm>
          <a:prstGeom prst="rect">
            <a:avLst/>
          </a:prstGeom>
        </p:spPr>
      </p:pic>
      <p:sp>
        <p:nvSpPr>
          <p:cNvPr id="4" name="Title 2">
            <a:extLst>
              <a:ext uri="{FF2B5EF4-FFF2-40B4-BE49-F238E27FC236}">
                <a16:creationId xmlns:a16="http://schemas.microsoft.com/office/drawing/2014/main" id="{BA2B6F25-0242-6CB9-426B-CC74D57F506D}"/>
              </a:ext>
            </a:extLst>
          </p:cNvPr>
          <p:cNvSpPr txBox="1">
            <a:spLocks/>
          </p:cNvSpPr>
          <p:nvPr/>
        </p:nvSpPr>
        <p:spPr>
          <a:xfrm>
            <a:off x="488878" y="210768"/>
            <a:ext cx="10515600" cy="6033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latin typeface="+mn-lt"/>
              </a:rPr>
              <a:t>Family Support Plan Reviews – pg. 3</a:t>
            </a:r>
          </a:p>
        </p:txBody>
      </p:sp>
      <p:pic>
        <p:nvPicPr>
          <p:cNvPr id="6" name="Picture 5">
            <a:extLst>
              <a:ext uri="{FF2B5EF4-FFF2-40B4-BE49-F238E27FC236}">
                <a16:creationId xmlns:a16="http://schemas.microsoft.com/office/drawing/2014/main" id="{6F5F116D-31BB-4484-6CA8-9DC57AFBDE64}"/>
              </a:ext>
            </a:extLst>
          </p:cNvPr>
          <p:cNvPicPr>
            <a:picLocks noChangeAspect="1"/>
          </p:cNvPicPr>
          <p:nvPr/>
        </p:nvPicPr>
        <p:blipFill>
          <a:blip r:embed="rId4"/>
          <a:stretch>
            <a:fillRect/>
          </a:stretch>
        </p:blipFill>
        <p:spPr>
          <a:xfrm>
            <a:off x="488877" y="942018"/>
            <a:ext cx="5394165" cy="2593508"/>
          </a:xfrm>
          <a:prstGeom prst="rect">
            <a:avLst/>
          </a:prstGeom>
        </p:spPr>
      </p:pic>
      <p:sp>
        <p:nvSpPr>
          <p:cNvPr id="8" name="TextBox 7">
            <a:extLst>
              <a:ext uri="{FF2B5EF4-FFF2-40B4-BE49-F238E27FC236}">
                <a16:creationId xmlns:a16="http://schemas.microsoft.com/office/drawing/2014/main" id="{81071B4A-2041-C617-8BAF-E725864FB1E8}"/>
              </a:ext>
            </a:extLst>
          </p:cNvPr>
          <p:cNvSpPr txBox="1"/>
          <p:nvPr/>
        </p:nvSpPr>
        <p:spPr>
          <a:xfrm>
            <a:off x="488877" y="3672226"/>
            <a:ext cx="11064026" cy="2554545"/>
          </a:xfrm>
          <a:prstGeom prst="rect">
            <a:avLst/>
          </a:prstGeom>
          <a:noFill/>
        </p:spPr>
        <p:txBody>
          <a:bodyPr wrap="square" rtlCol="0">
            <a:spAutoFit/>
          </a:bodyPr>
          <a:lstStyle/>
          <a:p>
            <a:pPr marL="342900" indent="-342900">
              <a:buFont typeface="Arial" panose="020B0604020202020204" pitchFamily="34" charset="0"/>
              <a:buChar char="•"/>
            </a:pPr>
            <a:r>
              <a:rPr lang="en-GB" sz="2000" dirty="0"/>
              <a:t>If the decision is to continue with the Family Support – then update the action plan</a:t>
            </a:r>
          </a:p>
          <a:p>
            <a:pPr marL="342900" indent="-342900">
              <a:buFont typeface="Arial" panose="020B0604020202020204" pitchFamily="34" charset="0"/>
              <a:buChar char="•"/>
            </a:pPr>
            <a:r>
              <a:rPr lang="en-GB" sz="2000" dirty="0"/>
              <a:t>If there are actions completed, and the happy they no longer need support with these they can be removed and celebrated with the family</a:t>
            </a:r>
          </a:p>
          <a:p>
            <a:pPr marL="342900" indent="-342900">
              <a:buFont typeface="Arial" panose="020B0604020202020204" pitchFamily="34" charset="0"/>
              <a:buChar char="•"/>
            </a:pPr>
            <a:r>
              <a:rPr lang="en-GB" sz="2000" dirty="0"/>
              <a:t>If consent is withdrawn – consider if this escalates your concerns, why was this withdrawn, would a restorative conversation with the family help?</a:t>
            </a:r>
          </a:p>
          <a:p>
            <a:pPr marL="342900" indent="-342900">
              <a:buFont typeface="Arial" panose="020B0604020202020204" pitchFamily="34" charset="0"/>
              <a:buChar char="•"/>
            </a:pPr>
            <a:r>
              <a:rPr lang="en-GB" sz="2000" dirty="0"/>
              <a:t>If the family have moved out of the city – (if you have consent) then a copy of the Plan should be included as part of the transfer records to the services supporting the family in their new area</a:t>
            </a:r>
          </a:p>
          <a:p>
            <a:pPr marL="342900" indent="-342900">
              <a:buFont typeface="Arial" panose="020B0604020202020204" pitchFamily="34" charset="0"/>
              <a:buChar char="•"/>
            </a:pPr>
            <a:r>
              <a:rPr lang="en-GB" sz="2000" dirty="0"/>
              <a:t>If the family have made sufficient progress then a maintenance plan should be agreed</a:t>
            </a:r>
          </a:p>
        </p:txBody>
      </p:sp>
    </p:spTree>
    <p:extLst>
      <p:ext uri="{BB962C8B-B14F-4D97-AF65-F5344CB8AC3E}">
        <p14:creationId xmlns:p14="http://schemas.microsoft.com/office/powerpoint/2010/main" val="3168023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27</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3" descr="Logo, icon&#10;&#10;Description automatically generated">
            <a:extLst>
              <a:ext uri="{FF2B5EF4-FFF2-40B4-BE49-F238E27FC236}">
                <a16:creationId xmlns:a16="http://schemas.microsoft.com/office/drawing/2014/main" id="{86470FC2-AEA0-F2AF-0907-697B9B9A11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sp>
        <p:nvSpPr>
          <p:cNvPr id="11" name="Title 2">
            <a:extLst>
              <a:ext uri="{FF2B5EF4-FFF2-40B4-BE49-F238E27FC236}">
                <a16:creationId xmlns:a16="http://schemas.microsoft.com/office/drawing/2014/main" id="{B3BFD7E6-4864-2DD9-CC3B-91DDAE729E3B}"/>
              </a:ext>
            </a:extLst>
          </p:cNvPr>
          <p:cNvSpPr txBox="1">
            <a:spLocks/>
          </p:cNvSpPr>
          <p:nvPr/>
        </p:nvSpPr>
        <p:spPr>
          <a:xfrm>
            <a:off x="409141" y="385049"/>
            <a:ext cx="10515600" cy="6033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latin typeface="+mn-lt"/>
              </a:rPr>
              <a:t>Family Support Plan Reviews – pg. 4</a:t>
            </a:r>
          </a:p>
        </p:txBody>
      </p:sp>
      <p:pic>
        <p:nvPicPr>
          <p:cNvPr id="16" name="Picture 15">
            <a:extLst>
              <a:ext uri="{FF2B5EF4-FFF2-40B4-BE49-F238E27FC236}">
                <a16:creationId xmlns:a16="http://schemas.microsoft.com/office/drawing/2014/main" id="{AB17002C-69EE-6910-712A-B702C50B5846}"/>
              </a:ext>
            </a:extLst>
          </p:cNvPr>
          <p:cNvPicPr>
            <a:picLocks noChangeAspect="1"/>
          </p:cNvPicPr>
          <p:nvPr/>
        </p:nvPicPr>
        <p:blipFill>
          <a:blip r:embed="rId4"/>
          <a:stretch>
            <a:fillRect/>
          </a:stretch>
        </p:blipFill>
        <p:spPr>
          <a:xfrm>
            <a:off x="4198735" y="1290580"/>
            <a:ext cx="6302117" cy="2411837"/>
          </a:xfrm>
          <a:prstGeom prst="rect">
            <a:avLst/>
          </a:prstGeom>
        </p:spPr>
      </p:pic>
      <p:sp>
        <p:nvSpPr>
          <p:cNvPr id="17" name="TextBox 16">
            <a:extLst>
              <a:ext uri="{FF2B5EF4-FFF2-40B4-BE49-F238E27FC236}">
                <a16:creationId xmlns:a16="http://schemas.microsoft.com/office/drawing/2014/main" id="{86A2F41C-3D50-CB22-195A-6D4B218E9592}"/>
              </a:ext>
            </a:extLst>
          </p:cNvPr>
          <p:cNvSpPr txBox="1"/>
          <p:nvPr/>
        </p:nvSpPr>
        <p:spPr>
          <a:xfrm>
            <a:off x="501447" y="1951672"/>
            <a:ext cx="3451122" cy="1477328"/>
          </a:xfrm>
          <a:prstGeom prst="rect">
            <a:avLst/>
          </a:prstGeom>
          <a:noFill/>
        </p:spPr>
        <p:txBody>
          <a:bodyPr wrap="square" rtlCol="0">
            <a:spAutoFit/>
          </a:bodyPr>
          <a:lstStyle/>
          <a:p>
            <a:r>
              <a:rPr lang="en-GB" dirty="0"/>
              <a:t>The actions listed should be a direct copy of the previous plan – that which was agreed either at the initial conversation or at the last review meeting</a:t>
            </a:r>
          </a:p>
        </p:txBody>
      </p:sp>
      <p:cxnSp>
        <p:nvCxnSpPr>
          <p:cNvPr id="20" name="Straight Arrow Connector 19">
            <a:extLst>
              <a:ext uri="{FF2B5EF4-FFF2-40B4-BE49-F238E27FC236}">
                <a16:creationId xmlns:a16="http://schemas.microsoft.com/office/drawing/2014/main" id="{38997C41-19FF-E060-1E64-F88B2F939508}"/>
              </a:ext>
            </a:extLst>
          </p:cNvPr>
          <p:cNvCxnSpPr/>
          <p:nvPr/>
        </p:nvCxnSpPr>
        <p:spPr>
          <a:xfrm flipV="1">
            <a:off x="3500284" y="1897626"/>
            <a:ext cx="1750142" cy="2527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86BC7D14-229C-26CC-4A77-14EF959FE6BA}"/>
              </a:ext>
            </a:extLst>
          </p:cNvPr>
          <p:cNvSpPr txBox="1"/>
          <p:nvPr/>
        </p:nvSpPr>
        <p:spPr>
          <a:xfrm>
            <a:off x="547104" y="3883629"/>
            <a:ext cx="10852353" cy="2816156"/>
          </a:xfrm>
          <a:prstGeom prst="rect">
            <a:avLst/>
          </a:prstGeom>
          <a:noFill/>
        </p:spPr>
        <p:txBody>
          <a:bodyPr wrap="square" rtlCol="0">
            <a:spAutoFit/>
          </a:bodyPr>
          <a:lstStyle/>
          <a:p>
            <a:pPr>
              <a:spcBef>
                <a:spcPts val="600"/>
              </a:spcBef>
              <a:spcAft>
                <a:spcPts val="600"/>
              </a:spcAft>
            </a:pPr>
            <a:r>
              <a:rPr lang="en-GB" dirty="0"/>
              <a:t>Against each of the actions a brief statement outlining the progress that has been made in relation to each should be recorded here</a:t>
            </a:r>
          </a:p>
          <a:p>
            <a:pPr>
              <a:spcBef>
                <a:spcPts val="600"/>
              </a:spcBef>
              <a:spcAft>
                <a:spcPts val="600"/>
              </a:spcAft>
            </a:pPr>
            <a:r>
              <a:rPr lang="en-GB" dirty="0"/>
              <a:t>This column should be used to note whether the action is:</a:t>
            </a:r>
          </a:p>
          <a:p>
            <a:pPr marL="742950" lvl="1" indent="-285750">
              <a:buFont typeface="Arial" panose="020B0604020202020204" pitchFamily="34" charset="0"/>
              <a:buChar char="•"/>
            </a:pPr>
            <a:r>
              <a:rPr lang="en-GB" dirty="0"/>
              <a:t>Completed and can be removed;</a:t>
            </a:r>
          </a:p>
          <a:p>
            <a:pPr marL="742950" lvl="1" indent="-285750">
              <a:buFont typeface="Arial" panose="020B0604020202020204" pitchFamily="34" charset="0"/>
              <a:buChar char="•"/>
            </a:pPr>
            <a:r>
              <a:rPr lang="en-GB" dirty="0"/>
              <a:t>Is still being worked towards; </a:t>
            </a:r>
          </a:p>
          <a:p>
            <a:pPr marL="742950" lvl="1" indent="-285750">
              <a:buFont typeface="Arial" panose="020B0604020202020204" pitchFamily="34" charset="0"/>
              <a:buChar char="•"/>
            </a:pPr>
            <a:r>
              <a:rPr lang="en-GB" dirty="0"/>
              <a:t>Not yet started;</a:t>
            </a:r>
          </a:p>
          <a:p>
            <a:pPr marL="742950" lvl="1" indent="-285750">
              <a:buFont typeface="Arial" panose="020B0604020202020204" pitchFamily="34" charset="0"/>
              <a:buChar char="•"/>
            </a:pPr>
            <a:r>
              <a:rPr lang="en-GB" dirty="0"/>
              <a:t>Needs changing; or</a:t>
            </a:r>
          </a:p>
          <a:p>
            <a:pPr marL="742950" lvl="1" indent="-285750">
              <a:buFont typeface="Arial" panose="020B0604020202020204" pitchFamily="34" charset="0"/>
              <a:buChar char="•"/>
            </a:pPr>
            <a:r>
              <a:rPr lang="en-GB" dirty="0"/>
              <a:t>Is no longer needed</a:t>
            </a:r>
          </a:p>
          <a:p>
            <a:endParaRPr lang="en-GB" dirty="0"/>
          </a:p>
        </p:txBody>
      </p:sp>
      <p:cxnSp>
        <p:nvCxnSpPr>
          <p:cNvPr id="24" name="Straight Arrow Connector 23">
            <a:extLst>
              <a:ext uri="{FF2B5EF4-FFF2-40B4-BE49-F238E27FC236}">
                <a16:creationId xmlns:a16="http://schemas.microsoft.com/office/drawing/2014/main" id="{712B29D9-6546-7870-8147-518824E79B91}"/>
              </a:ext>
            </a:extLst>
          </p:cNvPr>
          <p:cNvCxnSpPr>
            <a:cxnSpLocks/>
          </p:cNvCxnSpPr>
          <p:nvPr/>
        </p:nvCxnSpPr>
        <p:spPr>
          <a:xfrm flipV="1">
            <a:off x="2708177" y="1773752"/>
            <a:ext cx="5820948" cy="22476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70C41880-6775-2319-9A54-2938C313C0DD}"/>
              </a:ext>
            </a:extLst>
          </p:cNvPr>
          <p:cNvCxnSpPr>
            <a:cxnSpLocks/>
          </p:cNvCxnSpPr>
          <p:nvPr/>
        </p:nvCxnSpPr>
        <p:spPr>
          <a:xfrm flipV="1">
            <a:off x="5973280" y="3048123"/>
            <a:ext cx="3884176" cy="17034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85827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28</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3" descr="Logo, icon&#10;&#10;Description automatically generated">
            <a:extLst>
              <a:ext uri="{FF2B5EF4-FFF2-40B4-BE49-F238E27FC236}">
                <a16:creationId xmlns:a16="http://schemas.microsoft.com/office/drawing/2014/main" id="{86470FC2-AEA0-F2AF-0907-697B9B9A11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sp>
        <p:nvSpPr>
          <p:cNvPr id="11" name="Title 2">
            <a:extLst>
              <a:ext uri="{FF2B5EF4-FFF2-40B4-BE49-F238E27FC236}">
                <a16:creationId xmlns:a16="http://schemas.microsoft.com/office/drawing/2014/main" id="{B3BFD7E6-4864-2DD9-CC3B-91DDAE729E3B}"/>
              </a:ext>
            </a:extLst>
          </p:cNvPr>
          <p:cNvSpPr txBox="1">
            <a:spLocks/>
          </p:cNvSpPr>
          <p:nvPr/>
        </p:nvSpPr>
        <p:spPr>
          <a:xfrm>
            <a:off x="409141" y="385049"/>
            <a:ext cx="10515600" cy="6033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latin typeface="+mn-lt"/>
              </a:rPr>
              <a:t>Family Support Plan Reviews – pg. 5 </a:t>
            </a:r>
          </a:p>
        </p:txBody>
      </p:sp>
      <p:pic>
        <p:nvPicPr>
          <p:cNvPr id="3" name="Picture 2">
            <a:extLst>
              <a:ext uri="{FF2B5EF4-FFF2-40B4-BE49-F238E27FC236}">
                <a16:creationId xmlns:a16="http://schemas.microsoft.com/office/drawing/2014/main" id="{38012806-EC33-8F6B-FA7F-24FA3870E0CD}"/>
              </a:ext>
            </a:extLst>
          </p:cNvPr>
          <p:cNvPicPr>
            <a:picLocks noChangeAspect="1"/>
          </p:cNvPicPr>
          <p:nvPr/>
        </p:nvPicPr>
        <p:blipFill>
          <a:blip r:embed="rId4"/>
          <a:stretch>
            <a:fillRect/>
          </a:stretch>
        </p:blipFill>
        <p:spPr>
          <a:xfrm>
            <a:off x="478862" y="1290580"/>
            <a:ext cx="6553261" cy="3287167"/>
          </a:xfrm>
          <a:prstGeom prst="rect">
            <a:avLst/>
          </a:prstGeom>
        </p:spPr>
      </p:pic>
      <p:sp>
        <p:nvSpPr>
          <p:cNvPr id="6" name="TextBox 5">
            <a:extLst>
              <a:ext uri="{FF2B5EF4-FFF2-40B4-BE49-F238E27FC236}">
                <a16:creationId xmlns:a16="http://schemas.microsoft.com/office/drawing/2014/main" id="{5B6A1135-59C9-1DAF-FDDE-B051350CF117}"/>
              </a:ext>
            </a:extLst>
          </p:cNvPr>
          <p:cNvSpPr txBox="1"/>
          <p:nvPr/>
        </p:nvSpPr>
        <p:spPr>
          <a:xfrm>
            <a:off x="7275871" y="1671484"/>
            <a:ext cx="4384054" cy="2062103"/>
          </a:xfrm>
          <a:prstGeom prst="rect">
            <a:avLst/>
          </a:prstGeom>
          <a:noFill/>
        </p:spPr>
        <p:txBody>
          <a:bodyPr wrap="square" rtlCol="0">
            <a:spAutoFit/>
          </a:bodyPr>
          <a:lstStyle/>
          <a:p>
            <a:pPr>
              <a:spcBef>
                <a:spcPts val="600"/>
              </a:spcBef>
              <a:spcAft>
                <a:spcPts val="600"/>
              </a:spcAft>
            </a:pPr>
            <a:r>
              <a:rPr lang="en-GB" dirty="0"/>
              <a:t>The new FSP should be recorded here.</a:t>
            </a:r>
          </a:p>
          <a:p>
            <a:pPr>
              <a:spcBef>
                <a:spcPts val="600"/>
              </a:spcBef>
              <a:spcAft>
                <a:spcPts val="600"/>
              </a:spcAft>
            </a:pPr>
            <a:r>
              <a:rPr lang="en-GB" dirty="0"/>
              <a:t>Copying across actions from the previous plan that are either ongoing or have been amended.</a:t>
            </a:r>
          </a:p>
          <a:p>
            <a:pPr>
              <a:spcBef>
                <a:spcPts val="600"/>
              </a:spcBef>
              <a:spcAft>
                <a:spcPts val="600"/>
              </a:spcAft>
            </a:pPr>
            <a:r>
              <a:rPr lang="en-GB" dirty="0"/>
              <a:t>Adding in any new actions that have been agree</a:t>
            </a:r>
          </a:p>
        </p:txBody>
      </p:sp>
    </p:spTree>
    <p:extLst>
      <p:ext uri="{BB962C8B-B14F-4D97-AF65-F5344CB8AC3E}">
        <p14:creationId xmlns:p14="http://schemas.microsoft.com/office/powerpoint/2010/main" val="3283710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29</a:t>
            </a:fld>
            <a:endParaRPr lang="en-GB" dirty="0"/>
          </a:p>
        </p:txBody>
      </p:sp>
      <p:cxnSp>
        <p:nvCxnSpPr>
          <p:cNvPr id="7" name="Straight Connector 6"/>
          <p:cNvCxnSpPr/>
          <p:nvPr/>
        </p:nvCxnSpPr>
        <p:spPr>
          <a:xfrm flipV="1">
            <a:off x="0" y="1159718"/>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32075" y="408888"/>
            <a:ext cx="10515600" cy="562185"/>
          </a:xfrm>
        </p:spPr>
        <p:txBody>
          <a:bodyPr>
            <a:normAutofit fontScale="90000"/>
          </a:bodyPr>
          <a:lstStyle/>
          <a:p>
            <a:r>
              <a:rPr lang="en-GB" sz="3600" dirty="0">
                <a:latin typeface="+mn-lt"/>
              </a:rPr>
              <a:t>Closing a Family Support Plan</a:t>
            </a:r>
          </a:p>
        </p:txBody>
      </p:sp>
      <p:graphicFrame>
        <p:nvGraphicFramePr>
          <p:cNvPr id="11" name="Table 10">
            <a:extLst>
              <a:ext uri="{FF2B5EF4-FFF2-40B4-BE49-F238E27FC236}">
                <a16:creationId xmlns:a16="http://schemas.microsoft.com/office/drawing/2014/main" id="{17AFD6F0-FBA2-4DA1-8FA9-F26CBCD49598}"/>
              </a:ext>
            </a:extLst>
          </p:cNvPr>
          <p:cNvGraphicFramePr>
            <a:graphicFrameLocks noGrp="1"/>
          </p:cNvGraphicFramePr>
          <p:nvPr>
            <p:extLst>
              <p:ext uri="{D42A27DB-BD31-4B8C-83A1-F6EECF244321}">
                <p14:modId xmlns:p14="http://schemas.microsoft.com/office/powerpoint/2010/main" val="156304345"/>
              </p:ext>
            </p:extLst>
          </p:nvPr>
        </p:nvGraphicFramePr>
        <p:xfrm>
          <a:off x="773612" y="1815244"/>
          <a:ext cx="4114800" cy="3499676"/>
        </p:xfrm>
        <a:graphic>
          <a:graphicData uri="http://schemas.openxmlformats.org/drawingml/2006/table">
            <a:tbl>
              <a:tblPr firstRow="1" firstCol="1" bandRow="1"/>
              <a:tblGrid>
                <a:gridCol w="2663949">
                  <a:extLst>
                    <a:ext uri="{9D8B030D-6E8A-4147-A177-3AD203B41FA5}">
                      <a16:colId xmlns:a16="http://schemas.microsoft.com/office/drawing/2014/main" val="262238367"/>
                    </a:ext>
                  </a:extLst>
                </a:gridCol>
                <a:gridCol w="1450851">
                  <a:extLst>
                    <a:ext uri="{9D8B030D-6E8A-4147-A177-3AD203B41FA5}">
                      <a16:colId xmlns:a16="http://schemas.microsoft.com/office/drawing/2014/main" val="3810448828"/>
                    </a:ext>
                  </a:extLst>
                </a:gridCol>
              </a:tblGrid>
              <a:tr h="0">
                <a:tc>
                  <a:txBody>
                    <a:bodyPr/>
                    <a:lstStyle/>
                    <a:p>
                      <a:pPr algn="l">
                        <a:lnSpc>
                          <a:spcPct val="107000"/>
                        </a:lnSpc>
                        <a:spcAft>
                          <a:spcPts val="800"/>
                        </a:spcAft>
                      </a:pPr>
                      <a:r>
                        <a:rPr lang="en-GB" sz="11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What we learnt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07000"/>
                        </a:lnSpc>
                        <a:spcAft>
                          <a:spcPts val="800"/>
                        </a:spcAft>
                      </a:pPr>
                      <a:r>
                        <a:rPr lang="en-GB" sz="10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enter text.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9102528"/>
                  </a:ext>
                </a:extLst>
              </a:tr>
              <a:tr h="0">
                <a:tc>
                  <a:txBody>
                    <a:bodyPr/>
                    <a:lstStyle/>
                    <a:p>
                      <a:pPr algn="l">
                        <a:lnSpc>
                          <a:spcPct val="107000"/>
                        </a:lnSpc>
                        <a:spcAft>
                          <a:spcPts val="800"/>
                        </a:spcAft>
                      </a:pPr>
                      <a:r>
                        <a:rPr lang="en-GB" sz="11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What was most useful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07000"/>
                        </a:lnSpc>
                        <a:spcAft>
                          <a:spcPts val="800"/>
                        </a:spcAft>
                      </a:pPr>
                      <a:r>
                        <a:rPr lang="en-GB" sz="10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enter text.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8692153"/>
                  </a:ext>
                </a:extLst>
              </a:tr>
              <a:tr h="0">
                <a:tc>
                  <a:txBody>
                    <a:bodyPr/>
                    <a:lstStyle/>
                    <a:p>
                      <a:pPr algn="l">
                        <a:lnSpc>
                          <a:spcPct val="107000"/>
                        </a:lnSpc>
                        <a:spcAft>
                          <a:spcPts val="800"/>
                        </a:spcAft>
                      </a:pPr>
                      <a:r>
                        <a:rPr lang="en-GB" sz="11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What actions we need to continue maintain progress?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07000"/>
                        </a:lnSpc>
                        <a:spcAft>
                          <a:spcPts val="800"/>
                        </a:spcAft>
                      </a:pPr>
                      <a:r>
                        <a:rPr lang="en-GB" sz="10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enter text.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4803268"/>
                  </a:ext>
                </a:extLst>
              </a:tr>
              <a:tr h="0">
                <a:tc>
                  <a:txBody>
                    <a:bodyPr/>
                    <a:lstStyle/>
                    <a:p>
                      <a:pPr algn="l">
                        <a:lnSpc>
                          <a:spcPct val="107000"/>
                        </a:lnSpc>
                        <a:spcAft>
                          <a:spcPts val="800"/>
                        </a:spcAft>
                      </a:pPr>
                      <a:r>
                        <a:rPr lang="en-GB" sz="11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Situations we may we find difficult in the future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07000"/>
                        </a:lnSpc>
                        <a:spcAft>
                          <a:spcPts val="800"/>
                        </a:spcAft>
                      </a:pPr>
                      <a:r>
                        <a:rPr lang="en-GB" sz="10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enter text.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379577"/>
                  </a:ext>
                </a:extLst>
              </a:tr>
              <a:tr h="0">
                <a:tc>
                  <a:txBody>
                    <a:bodyPr/>
                    <a:lstStyle/>
                    <a:p>
                      <a:pPr algn="l">
                        <a:lnSpc>
                          <a:spcPct val="107000"/>
                        </a:lnSpc>
                        <a:spcAft>
                          <a:spcPts val="800"/>
                        </a:spcAft>
                      </a:pPr>
                      <a:r>
                        <a:rPr lang="en-GB" sz="11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What we can do if things are starting to become challenging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07000"/>
                        </a:lnSpc>
                        <a:spcAft>
                          <a:spcPts val="800"/>
                        </a:spcAft>
                      </a:pPr>
                      <a:r>
                        <a:rPr lang="en-GB" sz="10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enter text.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9948172"/>
                  </a:ext>
                </a:extLst>
              </a:tr>
              <a:tr h="0">
                <a:tc>
                  <a:txBody>
                    <a:bodyPr/>
                    <a:lstStyle/>
                    <a:p>
                      <a:pPr algn="l">
                        <a:lnSpc>
                          <a:spcPct val="107000"/>
                        </a:lnSpc>
                        <a:spcAft>
                          <a:spcPts val="800"/>
                        </a:spcAft>
                      </a:pPr>
                      <a:r>
                        <a:rPr lang="en-GB" sz="11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Who we can contact if we need support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07000"/>
                        </a:lnSpc>
                        <a:spcAft>
                          <a:spcPts val="800"/>
                        </a:spcAft>
                      </a:pPr>
                      <a:r>
                        <a:rPr lang="en-GB" sz="10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enter text.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5834976"/>
                  </a:ext>
                </a:extLst>
              </a:tr>
              <a:tr h="0">
                <a:tc>
                  <a:txBody>
                    <a:bodyPr/>
                    <a:lstStyle/>
                    <a:p>
                      <a:pPr algn="l">
                        <a:lnSpc>
                          <a:spcPct val="107000"/>
                        </a:lnSpc>
                        <a:spcAft>
                          <a:spcPts val="800"/>
                        </a:spcAft>
                      </a:pPr>
                      <a:r>
                        <a:rPr lang="en-GB" sz="11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Key contact numbers and names of support: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07000"/>
                        </a:lnSpc>
                        <a:spcAft>
                          <a:spcPts val="800"/>
                        </a:spcAft>
                      </a:pPr>
                      <a:r>
                        <a:rPr lang="en-GB" sz="10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enter text.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2160361"/>
                  </a:ext>
                </a:extLst>
              </a:tr>
            </a:tbl>
          </a:graphicData>
        </a:graphic>
      </p:graphicFrame>
      <p:sp>
        <p:nvSpPr>
          <p:cNvPr id="12" name="TextBox 11">
            <a:extLst>
              <a:ext uri="{FF2B5EF4-FFF2-40B4-BE49-F238E27FC236}">
                <a16:creationId xmlns:a16="http://schemas.microsoft.com/office/drawing/2014/main" id="{5A10B279-3500-46EF-9C4F-7ECA02213675}"/>
              </a:ext>
            </a:extLst>
          </p:cNvPr>
          <p:cNvSpPr txBox="1"/>
          <p:nvPr/>
        </p:nvSpPr>
        <p:spPr>
          <a:xfrm>
            <a:off x="5599858" y="1815244"/>
            <a:ext cx="6315614" cy="3416320"/>
          </a:xfrm>
          <a:prstGeom prst="rect">
            <a:avLst/>
          </a:prstGeom>
          <a:noFill/>
        </p:spPr>
        <p:txBody>
          <a:bodyPr wrap="square" rtlCol="0">
            <a:spAutoFit/>
          </a:bodyPr>
          <a:lstStyle/>
          <a:p>
            <a:r>
              <a:rPr lang="en-GB" dirty="0"/>
              <a:t>The aim of the maintenance plan is to:</a:t>
            </a:r>
          </a:p>
          <a:p>
            <a:pPr marL="285750" indent="-285750">
              <a:buFont typeface="Arial" panose="020B0604020202020204" pitchFamily="34" charset="0"/>
              <a:buChar char="•"/>
            </a:pPr>
            <a:r>
              <a:rPr lang="en-GB" dirty="0"/>
              <a:t>Help the family review the progress to date</a:t>
            </a:r>
          </a:p>
          <a:p>
            <a:pPr marL="285750" indent="-285750">
              <a:buFont typeface="Arial" panose="020B0604020202020204" pitchFamily="34" charset="0"/>
              <a:buChar char="•"/>
            </a:pPr>
            <a:r>
              <a:rPr lang="en-GB" dirty="0"/>
              <a:t>Capture what they’ve learnt during their early support journey</a:t>
            </a:r>
          </a:p>
          <a:p>
            <a:pPr marL="285750" indent="-285750">
              <a:buFont typeface="Arial" panose="020B0604020202020204" pitchFamily="34" charset="0"/>
              <a:buChar char="•"/>
            </a:pPr>
            <a:r>
              <a:rPr lang="en-GB" dirty="0"/>
              <a:t>Consider what they need to do in order to maintain this</a:t>
            </a:r>
          </a:p>
          <a:p>
            <a:pPr marL="285750" indent="-285750">
              <a:buFont typeface="Arial" panose="020B0604020202020204" pitchFamily="34" charset="0"/>
              <a:buChar char="•"/>
            </a:pPr>
            <a:r>
              <a:rPr lang="en-GB" dirty="0"/>
              <a:t>To consider events or situations that they might find challenging, and establish proactive measures they can take</a:t>
            </a:r>
          </a:p>
          <a:p>
            <a:pPr marL="285750" indent="-285750">
              <a:buFont typeface="Arial" panose="020B0604020202020204" pitchFamily="34" charset="0"/>
              <a:buChar char="•"/>
            </a:pPr>
            <a:r>
              <a:rPr lang="en-GB" dirty="0"/>
              <a:t>Provide them with details of people they can contact for advice or support if they need help maintaining their progress</a:t>
            </a:r>
          </a:p>
          <a:p>
            <a:pPr marL="285750" indent="-285750">
              <a:buFont typeface="Arial" panose="020B0604020202020204" pitchFamily="34" charset="0"/>
              <a:buChar char="•"/>
            </a:pPr>
            <a:endParaRPr lang="en-GB" dirty="0"/>
          </a:p>
          <a:p>
            <a:r>
              <a:rPr lang="en-GB" dirty="0"/>
              <a:t>If you’re closing a plan, it’s very important to let all those working with the family know. That way they can help monitor whether the family are able to sustain these changes</a:t>
            </a:r>
          </a:p>
        </p:txBody>
      </p:sp>
      <p:pic>
        <p:nvPicPr>
          <p:cNvPr id="2" name="Picture 1" descr="Logo, icon&#10;&#10;Description automatically generated">
            <a:extLst>
              <a:ext uri="{FF2B5EF4-FFF2-40B4-BE49-F238E27FC236}">
                <a16:creationId xmlns:a16="http://schemas.microsoft.com/office/drawing/2014/main" id="{2DB6F48C-653B-78C7-D26D-9E8A2925AF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spTree>
    <p:extLst>
      <p:ext uri="{BB962C8B-B14F-4D97-AF65-F5344CB8AC3E}">
        <p14:creationId xmlns:p14="http://schemas.microsoft.com/office/powerpoint/2010/main" val="3127782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3</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95576" y="278021"/>
            <a:ext cx="10515600" cy="662781"/>
          </a:xfrm>
        </p:spPr>
        <p:txBody>
          <a:bodyPr>
            <a:normAutofit/>
          </a:bodyPr>
          <a:lstStyle/>
          <a:p>
            <a:r>
              <a:rPr lang="en-GB" sz="3600" dirty="0">
                <a:latin typeface="+mn-lt"/>
              </a:rPr>
              <a:t>Recording consent – pg. 1</a:t>
            </a:r>
          </a:p>
        </p:txBody>
      </p:sp>
      <p:sp>
        <p:nvSpPr>
          <p:cNvPr id="10" name="Rectangle 9"/>
          <p:cNvSpPr/>
          <p:nvPr/>
        </p:nvSpPr>
        <p:spPr>
          <a:xfrm>
            <a:off x="6250969" y="1739228"/>
            <a:ext cx="5791200" cy="1754326"/>
          </a:xfrm>
          <a:prstGeom prst="rect">
            <a:avLst/>
          </a:prstGeom>
        </p:spPr>
        <p:txBody>
          <a:bodyPr wrap="square">
            <a:spAutoFit/>
          </a:bodyPr>
          <a:lstStyle/>
          <a:p>
            <a:pPr algn="just"/>
            <a:r>
              <a:rPr lang="en-US" dirty="0"/>
              <a:t>Make sure that parents/carers have a clear understanding as to:</a:t>
            </a:r>
          </a:p>
          <a:p>
            <a:pPr marL="285750" indent="-285750" algn="just">
              <a:buFont typeface="Arial" panose="020B0604020202020204" pitchFamily="34" charset="0"/>
              <a:buChar char="•"/>
            </a:pPr>
            <a:r>
              <a:rPr lang="en-US" dirty="0"/>
              <a:t>What a Family Support Plan is</a:t>
            </a:r>
          </a:p>
          <a:p>
            <a:pPr marL="285750" indent="-285750" algn="just">
              <a:buFont typeface="Arial" panose="020B0604020202020204" pitchFamily="34" charset="0"/>
              <a:buChar char="•"/>
            </a:pPr>
            <a:r>
              <a:rPr lang="en-US" dirty="0"/>
              <a:t>Who their information will be shared with and why</a:t>
            </a:r>
          </a:p>
          <a:p>
            <a:pPr marL="285750" indent="-285750" algn="just">
              <a:buFont typeface="Arial" panose="020B0604020202020204" pitchFamily="34" charset="0"/>
              <a:buChar char="•"/>
            </a:pPr>
            <a:r>
              <a:rPr lang="en-US" dirty="0"/>
              <a:t>What it means if their information can’t be shared</a:t>
            </a:r>
          </a:p>
          <a:p>
            <a:pPr marL="285750" indent="-285750" algn="just">
              <a:buFont typeface="Arial" panose="020B0604020202020204" pitchFamily="34" charset="0"/>
              <a:buChar char="•"/>
            </a:pPr>
            <a:r>
              <a:rPr lang="en-US" dirty="0"/>
              <a:t>The limitations of confidentiality</a:t>
            </a:r>
          </a:p>
        </p:txBody>
      </p:sp>
      <p:sp>
        <p:nvSpPr>
          <p:cNvPr id="26" name="TextBox 25">
            <a:extLst>
              <a:ext uri="{FF2B5EF4-FFF2-40B4-BE49-F238E27FC236}">
                <a16:creationId xmlns:a16="http://schemas.microsoft.com/office/drawing/2014/main" id="{CD7C80C8-1D07-49F1-ABDF-E2B284334E77}"/>
              </a:ext>
            </a:extLst>
          </p:cNvPr>
          <p:cNvSpPr txBox="1"/>
          <p:nvPr/>
        </p:nvSpPr>
        <p:spPr>
          <a:xfrm>
            <a:off x="6421348" y="3892926"/>
            <a:ext cx="4932452" cy="1754326"/>
          </a:xfrm>
          <a:prstGeom prst="rect">
            <a:avLst/>
          </a:prstGeom>
          <a:noFill/>
        </p:spPr>
        <p:txBody>
          <a:bodyPr wrap="square" rtlCol="0">
            <a:spAutoFit/>
          </a:bodyPr>
          <a:lstStyle/>
          <a:p>
            <a:r>
              <a:rPr lang="en-US" dirty="0"/>
              <a:t>The family must give their consent and confirm they understand their decision. </a:t>
            </a:r>
          </a:p>
          <a:p>
            <a:endParaRPr lang="en-US" dirty="0"/>
          </a:p>
          <a:p>
            <a:r>
              <a:rPr lang="en-US" dirty="0"/>
              <a:t>If you are completing the form electronically and are unable to record their signature – you can add the “verbal consent given”</a:t>
            </a:r>
          </a:p>
        </p:txBody>
      </p:sp>
      <p:pic>
        <p:nvPicPr>
          <p:cNvPr id="2" name="Picture 1" descr="Logo, icon&#10;&#10;Description automatically generated">
            <a:extLst>
              <a:ext uri="{FF2B5EF4-FFF2-40B4-BE49-F238E27FC236}">
                <a16:creationId xmlns:a16="http://schemas.microsoft.com/office/drawing/2014/main" id="{5D7CFD46-5B6F-296C-1FC2-DA4B19EFE9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9" name="Picture 8">
            <a:extLst>
              <a:ext uri="{FF2B5EF4-FFF2-40B4-BE49-F238E27FC236}">
                <a16:creationId xmlns:a16="http://schemas.microsoft.com/office/drawing/2014/main" id="{409A4055-D202-8944-128F-45215D5F182E}"/>
              </a:ext>
            </a:extLst>
          </p:cNvPr>
          <p:cNvPicPr>
            <a:picLocks noChangeAspect="1"/>
          </p:cNvPicPr>
          <p:nvPr/>
        </p:nvPicPr>
        <p:blipFill>
          <a:blip r:embed="rId4"/>
          <a:stretch>
            <a:fillRect/>
          </a:stretch>
        </p:blipFill>
        <p:spPr>
          <a:xfrm>
            <a:off x="311754" y="1201778"/>
            <a:ext cx="5740695" cy="4496031"/>
          </a:xfrm>
          <a:prstGeom prst="rect">
            <a:avLst/>
          </a:prstGeom>
        </p:spPr>
      </p:pic>
      <p:cxnSp>
        <p:nvCxnSpPr>
          <p:cNvPr id="13" name="Straight Arrow Connector 12">
            <a:extLst>
              <a:ext uri="{FF2B5EF4-FFF2-40B4-BE49-F238E27FC236}">
                <a16:creationId xmlns:a16="http://schemas.microsoft.com/office/drawing/2014/main" id="{39DED95E-9B56-41D8-BF5B-68780096894A}"/>
              </a:ext>
            </a:extLst>
          </p:cNvPr>
          <p:cNvCxnSpPr>
            <a:cxnSpLocks/>
          </p:cNvCxnSpPr>
          <p:nvPr/>
        </p:nvCxnSpPr>
        <p:spPr>
          <a:xfrm flipH="1">
            <a:off x="5642517" y="2079273"/>
            <a:ext cx="608452" cy="3799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5B184264-03A3-4297-BBAD-A495589880A5}"/>
              </a:ext>
            </a:extLst>
          </p:cNvPr>
          <p:cNvCxnSpPr>
            <a:cxnSpLocks/>
          </p:cNvCxnSpPr>
          <p:nvPr/>
        </p:nvCxnSpPr>
        <p:spPr>
          <a:xfrm flipH="1" flipV="1">
            <a:off x="4951141" y="4650556"/>
            <a:ext cx="1470207" cy="2671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2995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30</a:t>
            </a:fld>
            <a:endParaRPr lang="en-GB" dirty="0"/>
          </a:p>
        </p:txBody>
      </p:sp>
      <p:cxnSp>
        <p:nvCxnSpPr>
          <p:cNvPr id="7" name="Straight Connector 6"/>
          <p:cNvCxnSpPr/>
          <p:nvPr/>
        </p:nvCxnSpPr>
        <p:spPr>
          <a:xfrm flipV="1">
            <a:off x="0" y="1159718"/>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32075" y="408888"/>
            <a:ext cx="10515600" cy="562185"/>
          </a:xfrm>
        </p:spPr>
        <p:txBody>
          <a:bodyPr>
            <a:normAutofit fontScale="90000"/>
          </a:bodyPr>
          <a:lstStyle/>
          <a:p>
            <a:r>
              <a:rPr lang="en-GB" sz="3600" dirty="0">
                <a:latin typeface="+mn-lt"/>
              </a:rPr>
              <a:t>Additional support</a:t>
            </a:r>
          </a:p>
        </p:txBody>
      </p:sp>
      <p:sp>
        <p:nvSpPr>
          <p:cNvPr id="12" name="TextBox 11">
            <a:extLst>
              <a:ext uri="{FF2B5EF4-FFF2-40B4-BE49-F238E27FC236}">
                <a16:creationId xmlns:a16="http://schemas.microsoft.com/office/drawing/2014/main" id="{5A10B279-3500-46EF-9C4F-7ECA02213675}"/>
              </a:ext>
            </a:extLst>
          </p:cNvPr>
          <p:cNvSpPr txBox="1"/>
          <p:nvPr/>
        </p:nvSpPr>
        <p:spPr>
          <a:xfrm>
            <a:off x="532076" y="1815244"/>
            <a:ext cx="11127850" cy="3431709"/>
          </a:xfrm>
          <a:prstGeom prst="rect">
            <a:avLst/>
          </a:prstGeom>
          <a:noFill/>
        </p:spPr>
        <p:txBody>
          <a:bodyPr wrap="square" rtlCol="0">
            <a:spAutoFit/>
          </a:bodyPr>
          <a:lstStyle/>
          <a:p>
            <a:pPr>
              <a:spcBef>
                <a:spcPts val="600"/>
              </a:spcBef>
              <a:spcAft>
                <a:spcPts val="600"/>
              </a:spcAft>
            </a:pPr>
            <a:r>
              <a:rPr lang="en-GB" dirty="0"/>
              <a:t>Additional information and guidance on providing Family Support is available:</a:t>
            </a:r>
          </a:p>
          <a:p>
            <a:pPr marL="742950" lvl="1" indent="-285750">
              <a:spcBef>
                <a:spcPts val="600"/>
              </a:spcBef>
              <a:spcAft>
                <a:spcPts val="600"/>
              </a:spcAft>
              <a:buFont typeface="Arial" panose="020B0604020202020204" pitchFamily="34" charset="0"/>
              <a:buChar char="•"/>
            </a:pPr>
            <a:r>
              <a:rPr lang="en-GB" dirty="0"/>
              <a:t>Information for families, including leaflets explaining what FSP is and what they can expect from an FSP Conversation – </a:t>
            </a:r>
            <a:r>
              <a:rPr lang="en-GB" dirty="0">
                <a:hlinkClick r:id="rId3"/>
              </a:rPr>
              <a:t>PSCP website</a:t>
            </a:r>
            <a:endParaRPr lang="en-GB" dirty="0"/>
          </a:p>
          <a:p>
            <a:pPr marL="742950" lvl="1" indent="-285750">
              <a:spcBef>
                <a:spcPts val="600"/>
              </a:spcBef>
              <a:spcAft>
                <a:spcPts val="600"/>
              </a:spcAft>
              <a:buFont typeface="Arial" panose="020B0604020202020204" pitchFamily="34" charset="0"/>
              <a:buChar char="•"/>
            </a:pPr>
            <a:r>
              <a:rPr lang="en-GB" dirty="0"/>
              <a:t>Information for professionals, including practice guidance and resources available to support families in each of the 10 aspects of life – </a:t>
            </a:r>
            <a:r>
              <a:rPr lang="en-GB" dirty="0">
                <a:hlinkClick r:id="rId4"/>
              </a:rPr>
              <a:t>PSCP website</a:t>
            </a:r>
            <a:endParaRPr lang="en-GB" dirty="0"/>
          </a:p>
          <a:p>
            <a:pPr marL="742950" lvl="1" indent="-285750">
              <a:spcBef>
                <a:spcPts val="600"/>
              </a:spcBef>
              <a:spcAft>
                <a:spcPts val="600"/>
              </a:spcAft>
              <a:buFont typeface="Arial" panose="020B0604020202020204" pitchFamily="34" charset="0"/>
              <a:buChar char="•"/>
            </a:pPr>
            <a:r>
              <a:rPr lang="en-GB" dirty="0"/>
              <a:t>Early help training delivered by the PSCP can be booked </a:t>
            </a:r>
            <a:r>
              <a:rPr lang="en-GB" dirty="0">
                <a:hlinkClick r:id="rId5"/>
              </a:rPr>
              <a:t>here</a:t>
            </a:r>
            <a:endParaRPr lang="en-GB" dirty="0"/>
          </a:p>
          <a:p>
            <a:pPr marL="742950" lvl="1" indent="-285750">
              <a:spcBef>
                <a:spcPts val="600"/>
              </a:spcBef>
              <a:spcAft>
                <a:spcPts val="600"/>
              </a:spcAft>
              <a:buFont typeface="Arial" panose="020B0604020202020204" pitchFamily="34" charset="0"/>
              <a:buChar char="•"/>
            </a:pPr>
            <a:r>
              <a:rPr lang="en-GB" dirty="0"/>
              <a:t>For any additional queries you can email </a:t>
            </a:r>
            <a:r>
              <a:rPr lang="en-GB" dirty="0">
                <a:hlinkClick r:id="rId6"/>
              </a:rPr>
              <a:t>FSP@portsmouthcc.gov.uk</a:t>
            </a:r>
            <a:endParaRPr lang="en-GB" dirty="0"/>
          </a:p>
          <a:p>
            <a:pPr marL="742950" lvl="1" indent="-285750">
              <a:spcBef>
                <a:spcPts val="600"/>
              </a:spcBef>
              <a:spcAft>
                <a:spcPts val="600"/>
              </a:spcAft>
              <a:buFont typeface="Arial" panose="020B0604020202020204" pitchFamily="34" charset="0"/>
              <a:buChar char="•"/>
            </a:pPr>
            <a:endParaRPr lang="en-GB" dirty="0"/>
          </a:p>
          <a:p>
            <a:pPr marL="742950" lvl="1" indent="-285750">
              <a:buFont typeface="Arial" panose="020B0604020202020204" pitchFamily="34" charset="0"/>
              <a:buChar char="•"/>
            </a:pPr>
            <a:endParaRPr lang="en-GB" dirty="0"/>
          </a:p>
        </p:txBody>
      </p:sp>
      <p:pic>
        <p:nvPicPr>
          <p:cNvPr id="2" name="Picture 1" descr="Logo, icon&#10;&#10;Description automatically generated">
            <a:extLst>
              <a:ext uri="{FF2B5EF4-FFF2-40B4-BE49-F238E27FC236}">
                <a16:creationId xmlns:a16="http://schemas.microsoft.com/office/drawing/2014/main" id="{2DB6F48C-653B-78C7-D26D-9E8A2925AF4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spTree>
    <p:extLst>
      <p:ext uri="{BB962C8B-B14F-4D97-AF65-F5344CB8AC3E}">
        <p14:creationId xmlns:p14="http://schemas.microsoft.com/office/powerpoint/2010/main" val="3280122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4</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Sharing the FSP with other services– pg. 1</a:t>
            </a:r>
          </a:p>
        </p:txBody>
      </p:sp>
      <p:sp>
        <p:nvSpPr>
          <p:cNvPr id="12" name="Rectangle 11"/>
          <p:cNvSpPr/>
          <p:nvPr/>
        </p:nvSpPr>
        <p:spPr>
          <a:xfrm>
            <a:off x="325244" y="3319827"/>
            <a:ext cx="11541512" cy="2246769"/>
          </a:xfrm>
          <a:prstGeom prst="rect">
            <a:avLst/>
          </a:prstGeom>
        </p:spPr>
        <p:txBody>
          <a:bodyPr wrap="square">
            <a:spAutoFit/>
          </a:bodyPr>
          <a:lstStyle/>
          <a:p>
            <a:pPr algn="just">
              <a:spcBef>
                <a:spcPts val="600"/>
              </a:spcBef>
              <a:spcAft>
                <a:spcPts val="600"/>
              </a:spcAft>
            </a:pPr>
            <a:r>
              <a:rPr lang="en-GB" sz="2000" dirty="0"/>
              <a:t>The family have the right to ask for their FSP not to be shared with others – but it’s important they understand the implications of these decisions</a:t>
            </a:r>
          </a:p>
          <a:p>
            <a:pPr algn="just">
              <a:spcBef>
                <a:spcPts val="600"/>
              </a:spcBef>
              <a:spcAft>
                <a:spcPts val="600"/>
              </a:spcAft>
            </a:pPr>
            <a:r>
              <a:rPr lang="en-GB" sz="2000" dirty="0"/>
              <a:t>This space should be used to record the name of any services, professionals or family members they do not give consent for their FSP to be shared with</a:t>
            </a:r>
          </a:p>
          <a:p>
            <a:pPr algn="just">
              <a:spcBef>
                <a:spcPts val="600"/>
              </a:spcBef>
              <a:spcAft>
                <a:spcPts val="600"/>
              </a:spcAft>
            </a:pPr>
            <a:r>
              <a:rPr lang="en-GB" sz="2000" dirty="0"/>
              <a:t>This may be easier to revisit once you’ve discussed the families worries and started to identify the support they want.</a:t>
            </a:r>
          </a:p>
        </p:txBody>
      </p:sp>
      <p:pic>
        <p:nvPicPr>
          <p:cNvPr id="2" name="Picture 1" descr="Logo, icon&#10;&#10;Description automatically generated">
            <a:extLst>
              <a:ext uri="{FF2B5EF4-FFF2-40B4-BE49-F238E27FC236}">
                <a16:creationId xmlns:a16="http://schemas.microsoft.com/office/drawing/2014/main" id="{5A69B39E-F90F-A3A7-52A7-235A8883BC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11" name="Picture 10">
            <a:extLst>
              <a:ext uri="{FF2B5EF4-FFF2-40B4-BE49-F238E27FC236}">
                <a16:creationId xmlns:a16="http://schemas.microsoft.com/office/drawing/2014/main" id="{E4C575D0-4403-DD3E-7C5C-7C11AA7E7002}"/>
              </a:ext>
            </a:extLst>
          </p:cNvPr>
          <p:cNvPicPr>
            <a:picLocks noChangeAspect="1"/>
          </p:cNvPicPr>
          <p:nvPr/>
        </p:nvPicPr>
        <p:blipFill>
          <a:blip r:embed="rId4"/>
          <a:stretch>
            <a:fillRect/>
          </a:stretch>
        </p:blipFill>
        <p:spPr>
          <a:xfrm>
            <a:off x="764851" y="1411285"/>
            <a:ext cx="9979349" cy="1230786"/>
          </a:xfrm>
          <a:prstGeom prst="rect">
            <a:avLst/>
          </a:prstGeom>
        </p:spPr>
      </p:pic>
    </p:spTree>
    <p:extLst>
      <p:ext uri="{BB962C8B-B14F-4D97-AF65-F5344CB8AC3E}">
        <p14:creationId xmlns:p14="http://schemas.microsoft.com/office/powerpoint/2010/main" val="3352984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5</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FSP Coordinator Agreement – pg. 1</a:t>
            </a:r>
          </a:p>
        </p:txBody>
      </p:sp>
      <p:sp>
        <p:nvSpPr>
          <p:cNvPr id="12" name="Rectangle 11"/>
          <p:cNvSpPr/>
          <p:nvPr/>
        </p:nvSpPr>
        <p:spPr>
          <a:xfrm>
            <a:off x="325244" y="3319827"/>
            <a:ext cx="11541512" cy="3016210"/>
          </a:xfrm>
          <a:prstGeom prst="rect">
            <a:avLst/>
          </a:prstGeom>
        </p:spPr>
        <p:txBody>
          <a:bodyPr wrap="square">
            <a:spAutoFit/>
          </a:bodyPr>
          <a:lstStyle/>
          <a:p>
            <a:pPr algn="just">
              <a:spcBef>
                <a:spcPts val="600"/>
              </a:spcBef>
              <a:spcAft>
                <a:spcPts val="600"/>
              </a:spcAft>
            </a:pPr>
            <a:r>
              <a:rPr lang="en-US" sz="2000" dirty="0"/>
              <a:t>This is the professional completing the FSP with the family - a</a:t>
            </a:r>
            <a:r>
              <a:rPr lang="en-GB" sz="2000" dirty="0"/>
              <a:t>t this stage you are committing to helping the family identify their needs, to think through what support they might need and develop a plan as to actions that might help. </a:t>
            </a:r>
          </a:p>
          <a:p>
            <a:pPr algn="just">
              <a:spcBef>
                <a:spcPts val="600"/>
              </a:spcBef>
              <a:spcAft>
                <a:spcPts val="600"/>
              </a:spcAft>
            </a:pPr>
            <a:r>
              <a:rPr lang="en-GB" sz="2000" dirty="0"/>
              <a:t>You agree to contacting other services working with the family to make them aware of the plan and/or gain their agreement to be part of the plan; and to organizing the first Team Around the Family Review meeting</a:t>
            </a:r>
          </a:p>
          <a:p>
            <a:pPr algn="just">
              <a:spcBef>
                <a:spcPts val="600"/>
              </a:spcBef>
              <a:spcAft>
                <a:spcPts val="600"/>
              </a:spcAft>
            </a:pPr>
            <a:r>
              <a:rPr lang="en-US" sz="2000" dirty="0"/>
              <a:t>Please provide your details as other agencies may wish to contact you.</a:t>
            </a:r>
          </a:p>
          <a:p>
            <a:pPr algn="just">
              <a:spcBef>
                <a:spcPts val="600"/>
              </a:spcBef>
              <a:spcAft>
                <a:spcPts val="600"/>
              </a:spcAft>
            </a:pPr>
            <a:r>
              <a:rPr lang="en-GB" sz="2000" dirty="0"/>
              <a:t>Remember that the Coordinator can change over time as the needs of the family, child or young person can change. </a:t>
            </a:r>
          </a:p>
        </p:txBody>
      </p:sp>
      <p:pic>
        <p:nvPicPr>
          <p:cNvPr id="2" name="Picture 1" descr="Logo, icon&#10;&#10;Description automatically generated">
            <a:extLst>
              <a:ext uri="{FF2B5EF4-FFF2-40B4-BE49-F238E27FC236}">
                <a16:creationId xmlns:a16="http://schemas.microsoft.com/office/drawing/2014/main" id="{5A69B39E-F90F-A3A7-52A7-235A8883BC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9" name="Picture 8">
            <a:extLst>
              <a:ext uri="{FF2B5EF4-FFF2-40B4-BE49-F238E27FC236}">
                <a16:creationId xmlns:a16="http://schemas.microsoft.com/office/drawing/2014/main" id="{858B175E-F0C1-0217-88C7-23B30CBEC8C9}"/>
              </a:ext>
            </a:extLst>
          </p:cNvPr>
          <p:cNvPicPr>
            <a:picLocks noChangeAspect="1"/>
          </p:cNvPicPr>
          <p:nvPr/>
        </p:nvPicPr>
        <p:blipFill>
          <a:blip r:embed="rId4"/>
          <a:stretch>
            <a:fillRect/>
          </a:stretch>
        </p:blipFill>
        <p:spPr>
          <a:xfrm>
            <a:off x="2532994" y="1191581"/>
            <a:ext cx="6961962" cy="1917620"/>
          </a:xfrm>
          <a:prstGeom prst="rect">
            <a:avLst/>
          </a:prstGeom>
        </p:spPr>
      </p:pic>
    </p:spTree>
    <p:extLst>
      <p:ext uri="{BB962C8B-B14F-4D97-AF65-F5344CB8AC3E}">
        <p14:creationId xmlns:p14="http://schemas.microsoft.com/office/powerpoint/2010/main" val="3677763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6</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Completing the contact details- pg. 2</a:t>
            </a:r>
          </a:p>
        </p:txBody>
      </p:sp>
      <p:sp>
        <p:nvSpPr>
          <p:cNvPr id="10" name="Rectangle 9"/>
          <p:cNvSpPr/>
          <p:nvPr/>
        </p:nvSpPr>
        <p:spPr>
          <a:xfrm>
            <a:off x="6805106" y="1413540"/>
            <a:ext cx="5158294" cy="3170099"/>
          </a:xfrm>
          <a:prstGeom prst="rect">
            <a:avLst/>
          </a:prstGeom>
        </p:spPr>
        <p:txBody>
          <a:bodyPr wrap="square">
            <a:spAutoFit/>
          </a:bodyPr>
          <a:lstStyle/>
          <a:p>
            <a:pPr algn="just">
              <a:spcBef>
                <a:spcPts val="600"/>
              </a:spcBef>
              <a:spcAft>
                <a:spcPts val="600"/>
              </a:spcAft>
            </a:pPr>
            <a:r>
              <a:rPr lang="en-GB" dirty="0"/>
              <a:t>This should include all family members AND any significant adults that play a role in the family’s life (step-parents, parents, grandparents, aunts/uncles, significant family friends etc.)</a:t>
            </a:r>
          </a:p>
          <a:p>
            <a:pPr algn="just">
              <a:spcBef>
                <a:spcPts val="600"/>
              </a:spcBef>
              <a:spcAft>
                <a:spcPts val="600"/>
              </a:spcAft>
            </a:pPr>
            <a:r>
              <a:rPr lang="en-GB" dirty="0"/>
              <a:t>It should also include all children including any unborn babies</a:t>
            </a:r>
          </a:p>
          <a:p>
            <a:pPr algn="just">
              <a:spcBef>
                <a:spcPts val="600"/>
              </a:spcBef>
              <a:spcAft>
                <a:spcPts val="600"/>
              </a:spcAft>
            </a:pPr>
            <a:r>
              <a:rPr lang="en-GB" dirty="0"/>
              <a:t>If there is shared custody of the child(ren) then consideration should be given to completing the EHA with each parent/carer, as the issues may be different in the different households</a:t>
            </a:r>
          </a:p>
        </p:txBody>
      </p:sp>
      <p:sp>
        <p:nvSpPr>
          <p:cNvPr id="19" name="TextBox 18"/>
          <p:cNvSpPr txBox="1"/>
          <p:nvPr/>
        </p:nvSpPr>
        <p:spPr>
          <a:xfrm>
            <a:off x="2240280" y="5424681"/>
            <a:ext cx="6370320" cy="923330"/>
          </a:xfrm>
          <a:prstGeom prst="rect">
            <a:avLst/>
          </a:prstGeom>
          <a:noFill/>
        </p:spPr>
        <p:txBody>
          <a:bodyPr wrap="square" rtlCol="0">
            <a:spAutoFit/>
          </a:bodyPr>
          <a:lstStyle/>
          <a:p>
            <a:r>
              <a:rPr lang="en-GB" dirty="0"/>
              <a:t>Not all agencies may have the family’s most recent contact details on record, so please include these here so there are no delays in them being able to make contact</a:t>
            </a:r>
          </a:p>
        </p:txBody>
      </p:sp>
      <p:cxnSp>
        <p:nvCxnSpPr>
          <p:cNvPr id="14" name="Straight Arrow Connector 13"/>
          <p:cNvCxnSpPr>
            <a:cxnSpLocks/>
          </p:cNvCxnSpPr>
          <p:nvPr/>
        </p:nvCxnSpPr>
        <p:spPr>
          <a:xfrm flipH="1" flipV="1">
            <a:off x="1428108" y="1947516"/>
            <a:ext cx="3842534" cy="5985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8" name="Picture 7">
            <a:extLst>
              <a:ext uri="{FF2B5EF4-FFF2-40B4-BE49-F238E27FC236}">
                <a16:creationId xmlns:a16="http://schemas.microsoft.com/office/drawing/2014/main" id="{38477042-D42F-43A4-AEA4-C9F3A5825207}"/>
              </a:ext>
            </a:extLst>
          </p:cNvPr>
          <p:cNvPicPr>
            <a:picLocks noChangeAspect="1"/>
          </p:cNvPicPr>
          <p:nvPr/>
        </p:nvPicPr>
        <p:blipFill>
          <a:blip r:embed="rId3"/>
          <a:stretch>
            <a:fillRect/>
          </a:stretch>
        </p:blipFill>
        <p:spPr>
          <a:xfrm>
            <a:off x="228600" y="1315732"/>
            <a:ext cx="6495464" cy="3842635"/>
          </a:xfrm>
          <a:prstGeom prst="rect">
            <a:avLst/>
          </a:prstGeom>
        </p:spPr>
      </p:pic>
      <p:cxnSp>
        <p:nvCxnSpPr>
          <p:cNvPr id="11" name="Straight Arrow Connector 10">
            <a:extLst>
              <a:ext uri="{FF2B5EF4-FFF2-40B4-BE49-F238E27FC236}">
                <a16:creationId xmlns:a16="http://schemas.microsoft.com/office/drawing/2014/main" id="{57C5DEC5-CC23-456A-8E57-7698246CD157}"/>
              </a:ext>
            </a:extLst>
          </p:cNvPr>
          <p:cNvCxnSpPr>
            <a:cxnSpLocks/>
          </p:cNvCxnSpPr>
          <p:nvPr/>
        </p:nvCxnSpPr>
        <p:spPr>
          <a:xfrm flipH="1" flipV="1">
            <a:off x="1519082" y="4612391"/>
            <a:ext cx="835235" cy="8026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4" name="Picture 3" descr="Logo, icon&#10;&#10;Description automatically generated">
            <a:extLst>
              <a:ext uri="{FF2B5EF4-FFF2-40B4-BE49-F238E27FC236}">
                <a16:creationId xmlns:a16="http://schemas.microsoft.com/office/drawing/2014/main" id="{4AE453C6-C537-583B-6867-5EA51B8BC9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spTree>
    <p:extLst>
      <p:ext uri="{BB962C8B-B14F-4D97-AF65-F5344CB8AC3E}">
        <p14:creationId xmlns:p14="http://schemas.microsoft.com/office/powerpoint/2010/main" val="2654424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7</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Completing the contact details – pg. 2</a:t>
            </a:r>
          </a:p>
        </p:txBody>
      </p:sp>
      <p:sp>
        <p:nvSpPr>
          <p:cNvPr id="11" name="Rectangle 10"/>
          <p:cNvSpPr/>
          <p:nvPr/>
        </p:nvSpPr>
        <p:spPr>
          <a:xfrm>
            <a:off x="7321703" y="1229049"/>
            <a:ext cx="4674721" cy="4231928"/>
          </a:xfrm>
          <a:prstGeom prst="rect">
            <a:avLst/>
          </a:prstGeom>
        </p:spPr>
        <p:txBody>
          <a:bodyPr wrap="square">
            <a:spAutoFit/>
          </a:bodyPr>
          <a:lstStyle/>
          <a:p>
            <a:pPr algn="just">
              <a:spcBef>
                <a:spcPts val="600"/>
              </a:spcBef>
              <a:spcAft>
                <a:spcPts val="600"/>
              </a:spcAft>
            </a:pPr>
            <a:r>
              <a:rPr lang="en-US" dirty="0"/>
              <a:t>It’s important to identify any potential barriers to the family engaging in support as early as possible, so that strategies can be developed to overcome these. These may include:</a:t>
            </a:r>
          </a:p>
          <a:p>
            <a:pPr marL="342900" indent="-342900">
              <a:spcBef>
                <a:spcPts val="600"/>
              </a:spcBef>
              <a:spcAft>
                <a:spcPts val="600"/>
              </a:spcAft>
              <a:buFont typeface="Arial" panose="020B0604020202020204" pitchFamily="34" charset="0"/>
              <a:buChar char="•"/>
            </a:pPr>
            <a:r>
              <a:rPr lang="en-US" dirty="0"/>
              <a:t>Do they have English as a second language or known verbal communication difficulties?</a:t>
            </a:r>
          </a:p>
          <a:p>
            <a:pPr marL="342900" indent="-342900">
              <a:spcBef>
                <a:spcPts val="600"/>
              </a:spcBef>
              <a:spcAft>
                <a:spcPts val="600"/>
              </a:spcAft>
              <a:buFont typeface="Arial" panose="020B0604020202020204" pitchFamily="34" charset="0"/>
              <a:buChar char="•"/>
            </a:pPr>
            <a:r>
              <a:rPr lang="en-US" dirty="0"/>
              <a:t>Do they have any disabilities, learning difficulties or mental health issues? </a:t>
            </a:r>
          </a:p>
          <a:p>
            <a:pPr marL="342900" indent="-342900">
              <a:spcBef>
                <a:spcPts val="600"/>
              </a:spcBef>
              <a:spcAft>
                <a:spcPts val="600"/>
              </a:spcAft>
              <a:buFont typeface="Arial" panose="020B0604020202020204" pitchFamily="34" charset="0"/>
              <a:buChar char="•"/>
            </a:pPr>
            <a:r>
              <a:rPr lang="en-US" dirty="0"/>
              <a:t>Do they have caring responsibilities that make certain times of the day difficult for the family to respond to messages/attend meetings etc.?</a:t>
            </a:r>
          </a:p>
          <a:p>
            <a:pPr algn="just"/>
            <a:endParaRPr lang="en-GB" dirty="0"/>
          </a:p>
        </p:txBody>
      </p:sp>
      <p:sp>
        <p:nvSpPr>
          <p:cNvPr id="17" name="Rectangle 16"/>
          <p:cNvSpPr/>
          <p:nvPr/>
        </p:nvSpPr>
        <p:spPr>
          <a:xfrm>
            <a:off x="722961" y="4790805"/>
            <a:ext cx="6668019" cy="1200329"/>
          </a:xfrm>
          <a:prstGeom prst="rect">
            <a:avLst/>
          </a:prstGeom>
        </p:spPr>
        <p:txBody>
          <a:bodyPr wrap="square">
            <a:spAutoFit/>
          </a:bodyPr>
          <a:lstStyle/>
          <a:p>
            <a:r>
              <a:rPr lang="en-US" dirty="0"/>
              <a:t>A multi-agency approach begins with knowing who is involved and how you can contact them, if needed. </a:t>
            </a:r>
          </a:p>
          <a:p>
            <a:r>
              <a:rPr lang="en-GB" dirty="0"/>
              <a:t>This should include voluntary &amp; community groups the family are accessing, as well as statutory services</a:t>
            </a:r>
          </a:p>
        </p:txBody>
      </p:sp>
      <p:pic>
        <p:nvPicPr>
          <p:cNvPr id="4" name="Picture 3">
            <a:extLst>
              <a:ext uri="{FF2B5EF4-FFF2-40B4-BE49-F238E27FC236}">
                <a16:creationId xmlns:a16="http://schemas.microsoft.com/office/drawing/2014/main" id="{D8EAD1D6-126B-43C7-8710-BF1756497D8D}"/>
              </a:ext>
            </a:extLst>
          </p:cNvPr>
          <p:cNvPicPr>
            <a:picLocks noChangeAspect="1"/>
          </p:cNvPicPr>
          <p:nvPr/>
        </p:nvPicPr>
        <p:blipFill>
          <a:blip r:embed="rId3"/>
          <a:stretch>
            <a:fillRect/>
          </a:stretch>
        </p:blipFill>
        <p:spPr>
          <a:xfrm>
            <a:off x="333530" y="1568080"/>
            <a:ext cx="7086600" cy="3200400"/>
          </a:xfrm>
          <a:prstGeom prst="rect">
            <a:avLst/>
          </a:prstGeom>
          <a:effectLst/>
        </p:spPr>
      </p:pic>
      <p:cxnSp>
        <p:nvCxnSpPr>
          <p:cNvPr id="16" name="Straight Arrow Connector 15"/>
          <p:cNvCxnSpPr>
            <a:cxnSpLocks/>
          </p:cNvCxnSpPr>
          <p:nvPr/>
        </p:nvCxnSpPr>
        <p:spPr>
          <a:xfrm flipH="1" flipV="1">
            <a:off x="1290572" y="3067733"/>
            <a:ext cx="1454837" cy="170074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a:cxnSpLocks/>
          </p:cNvCxnSpPr>
          <p:nvPr/>
        </p:nvCxnSpPr>
        <p:spPr>
          <a:xfrm flipH="1" flipV="1">
            <a:off x="3561091" y="2118920"/>
            <a:ext cx="3863082" cy="34983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2" name="Picture 1" descr="Logo, icon&#10;&#10;Description automatically generated">
            <a:extLst>
              <a:ext uri="{FF2B5EF4-FFF2-40B4-BE49-F238E27FC236}">
                <a16:creationId xmlns:a16="http://schemas.microsoft.com/office/drawing/2014/main" id="{1D6E2167-E78B-393D-106D-E9F7661E21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spTree>
    <p:extLst>
      <p:ext uri="{BB962C8B-B14F-4D97-AF65-F5344CB8AC3E}">
        <p14:creationId xmlns:p14="http://schemas.microsoft.com/office/powerpoint/2010/main" val="365632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8</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Our family’s story – pg. 3</a:t>
            </a:r>
          </a:p>
        </p:txBody>
      </p:sp>
      <p:sp>
        <p:nvSpPr>
          <p:cNvPr id="8" name="TextBox 7">
            <a:extLst>
              <a:ext uri="{FF2B5EF4-FFF2-40B4-BE49-F238E27FC236}">
                <a16:creationId xmlns:a16="http://schemas.microsoft.com/office/drawing/2014/main" id="{831A42D8-73CB-4E23-95CD-9A0FEF48A302}"/>
              </a:ext>
            </a:extLst>
          </p:cNvPr>
          <p:cNvSpPr txBox="1"/>
          <p:nvPr/>
        </p:nvSpPr>
        <p:spPr>
          <a:xfrm>
            <a:off x="647076" y="3838762"/>
            <a:ext cx="10897848" cy="2708434"/>
          </a:xfrm>
          <a:prstGeom prst="rect">
            <a:avLst/>
          </a:prstGeom>
          <a:noFill/>
        </p:spPr>
        <p:txBody>
          <a:bodyPr wrap="square" rtlCol="0">
            <a:spAutoFit/>
          </a:bodyPr>
          <a:lstStyle/>
          <a:p>
            <a:pPr>
              <a:spcBef>
                <a:spcPts val="600"/>
              </a:spcBef>
              <a:spcAft>
                <a:spcPts val="600"/>
              </a:spcAft>
            </a:pPr>
            <a:r>
              <a:rPr lang="en-GB" sz="2000" dirty="0"/>
              <a:t>A space in which to capture what has led to the decision that a FSP is wanted and needed. </a:t>
            </a:r>
          </a:p>
          <a:p>
            <a:pPr>
              <a:spcBef>
                <a:spcPts val="600"/>
              </a:spcBef>
              <a:spcAft>
                <a:spcPts val="600"/>
              </a:spcAft>
            </a:pPr>
            <a:r>
              <a:rPr lang="en-GB" sz="2000" dirty="0"/>
              <a:t>To clarify with the family where the current challenges are, and think about what support has been offered previously</a:t>
            </a:r>
          </a:p>
          <a:p>
            <a:pPr>
              <a:spcBef>
                <a:spcPts val="600"/>
              </a:spcBef>
              <a:spcAft>
                <a:spcPts val="600"/>
              </a:spcAft>
            </a:pPr>
            <a:r>
              <a:rPr lang="en-GB" sz="2000" dirty="0"/>
              <a:t>This area will be useful to reflect back upon in reviews to all families to reflect on what’s changed and (hopefully) be able to see the impact of the support</a:t>
            </a:r>
          </a:p>
          <a:p>
            <a:pPr>
              <a:spcBef>
                <a:spcPts val="600"/>
              </a:spcBef>
              <a:spcAft>
                <a:spcPts val="600"/>
              </a:spcAft>
            </a:pPr>
            <a:r>
              <a:rPr lang="en-GB" sz="2000" dirty="0"/>
              <a:t>It will also help others who are becoming part of the Team Around the Family understand why a plan is being developed</a:t>
            </a:r>
          </a:p>
        </p:txBody>
      </p:sp>
      <p:pic>
        <p:nvPicPr>
          <p:cNvPr id="2" name="Picture 1" descr="Logo, icon&#10;&#10;Description automatically generated">
            <a:extLst>
              <a:ext uri="{FF2B5EF4-FFF2-40B4-BE49-F238E27FC236}">
                <a16:creationId xmlns:a16="http://schemas.microsoft.com/office/drawing/2014/main" id="{566B196F-1C6B-7D1F-7AF2-F76595E6E8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10" name="Picture 9">
            <a:extLst>
              <a:ext uri="{FF2B5EF4-FFF2-40B4-BE49-F238E27FC236}">
                <a16:creationId xmlns:a16="http://schemas.microsoft.com/office/drawing/2014/main" id="{FD2E86E8-7B38-28D9-E80A-7640A5ADAA3D}"/>
              </a:ext>
            </a:extLst>
          </p:cNvPr>
          <p:cNvPicPr>
            <a:picLocks noChangeAspect="1"/>
          </p:cNvPicPr>
          <p:nvPr/>
        </p:nvPicPr>
        <p:blipFill>
          <a:blip r:embed="rId4"/>
          <a:stretch>
            <a:fillRect/>
          </a:stretch>
        </p:blipFill>
        <p:spPr>
          <a:xfrm>
            <a:off x="2551371" y="1208556"/>
            <a:ext cx="7089258" cy="2550153"/>
          </a:xfrm>
          <a:prstGeom prst="rect">
            <a:avLst/>
          </a:prstGeom>
        </p:spPr>
      </p:pic>
    </p:spTree>
    <p:extLst>
      <p:ext uri="{BB962C8B-B14F-4D97-AF65-F5344CB8AC3E}">
        <p14:creationId xmlns:p14="http://schemas.microsoft.com/office/powerpoint/2010/main" val="2677625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D37EA9-C9AC-490C-A54D-FE1755A8074D}" type="slidenum">
              <a:rPr lang="en-GB" smtClean="0"/>
              <a:t>9</a:t>
            </a:fld>
            <a:endParaRPr lang="en-GB" dirty="0"/>
          </a:p>
        </p:txBody>
      </p:sp>
      <p:cxnSp>
        <p:nvCxnSpPr>
          <p:cNvPr id="7" name="Straight Connector 6"/>
          <p:cNvCxnSpPr/>
          <p:nvPr/>
        </p:nvCxnSpPr>
        <p:spPr>
          <a:xfrm flipV="1">
            <a:off x="0" y="1104753"/>
            <a:ext cx="12192000" cy="237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441972"/>
            <a:ext cx="10515600" cy="662781"/>
          </a:xfrm>
        </p:spPr>
        <p:txBody>
          <a:bodyPr>
            <a:normAutofit/>
          </a:bodyPr>
          <a:lstStyle/>
          <a:p>
            <a:r>
              <a:rPr lang="en-GB" sz="3600" dirty="0">
                <a:latin typeface="+mn-lt"/>
              </a:rPr>
              <a:t>Scaling – pg. 3</a:t>
            </a:r>
          </a:p>
        </p:txBody>
      </p:sp>
      <p:graphicFrame>
        <p:nvGraphicFramePr>
          <p:cNvPr id="23" name="TextBox 10">
            <a:extLst>
              <a:ext uri="{FF2B5EF4-FFF2-40B4-BE49-F238E27FC236}">
                <a16:creationId xmlns:a16="http://schemas.microsoft.com/office/drawing/2014/main" id="{61272D99-FAB7-4D1D-9817-29CAF7044312}"/>
              </a:ext>
            </a:extLst>
          </p:cNvPr>
          <p:cNvGraphicFramePr/>
          <p:nvPr>
            <p:extLst>
              <p:ext uri="{D42A27DB-BD31-4B8C-83A1-F6EECF244321}">
                <p14:modId xmlns:p14="http://schemas.microsoft.com/office/powerpoint/2010/main" val="2882164395"/>
              </p:ext>
            </p:extLst>
          </p:nvPr>
        </p:nvGraphicFramePr>
        <p:xfrm>
          <a:off x="547978" y="2875705"/>
          <a:ext cx="11092864" cy="3363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descr="Logo, icon&#10;&#10;Description automatically generated">
            <a:extLst>
              <a:ext uri="{FF2B5EF4-FFF2-40B4-BE49-F238E27FC236}">
                <a16:creationId xmlns:a16="http://schemas.microsoft.com/office/drawing/2014/main" id="{B2738422-6D71-87BA-7A5D-9157BE58C0B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121352" y="82865"/>
            <a:ext cx="1538573" cy="1021888"/>
          </a:xfrm>
          <a:prstGeom prst="rect">
            <a:avLst/>
          </a:prstGeom>
        </p:spPr>
      </p:pic>
      <p:pic>
        <p:nvPicPr>
          <p:cNvPr id="9" name="Picture 8">
            <a:extLst>
              <a:ext uri="{FF2B5EF4-FFF2-40B4-BE49-F238E27FC236}">
                <a16:creationId xmlns:a16="http://schemas.microsoft.com/office/drawing/2014/main" id="{BCA88A05-8EA5-F73E-E2C5-7512D8FDC6A4}"/>
              </a:ext>
            </a:extLst>
          </p:cNvPr>
          <p:cNvPicPr>
            <a:picLocks noChangeAspect="1"/>
          </p:cNvPicPr>
          <p:nvPr/>
        </p:nvPicPr>
        <p:blipFill>
          <a:blip r:embed="rId9"/>
          <a:stretch>
            <a:fillRect/>
          </a:stretch>
        </p:blipFill>
        <p:spPr>
          <a:xfrm>
            <a:off x="1961314" y="1269901"/>
            <a:ext cx="8266192" cy="1205288"/>
          </a:xfrm>
          <a:prstGeom prst="rect">
            <a:avLst/>
          </a:prstGeom>
        </p:spPr>
      </p:pic>
    </p:spTree>
    <p:extLst>
      <p:ext uri="{BB962C8B-B14F-4D97-AF65-F5344CB8AC3E}">
        <p14:creationId xmlns:p14="http://schemas.microsoft.com/office/powerpoint/2010/main" val="3042369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5303</TotalTime>
  <Words>3177</Words>
  <Application>Microsoft Office PowerPoint</Application>
  <PresentationFormat>Widescreen</PresentationFormat>
  <Paragraphs>274</Paragraphs>
  <Slides>30</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Arial Rounded MT Bold</vt:lpstr>
      <vt:lpstr>Calibri</vt:lpstr>
      <vt:lpstr>Calibri Light</vt:lpstr>
      <vt:lpstr>Open Sans</vt:lpstr>
      <vt:lpstr>Symbol</vt:lpstr>
      <vt:lpstr>Office Theme</vt:lpstr>
      <vt:lpstr>Completing a Family Support Plan  (word version)</vt:lpstr>
      <vt:lpstr>PowerPoint Presentation</vt:lpstr>
      <vt:lpstr>Recording consent – pg. 1</vt:lpstr>
      <vt:lpstr>Sharing the FSP with other services– pg. 1</vt:lpstr>
      <vt:lpstr>FSP Coordinator Agreement – pg. 1</vt:lpstr>
      <vt:lpstr>Completing the contact details- pg. 2</vt:lpstr>
      <vt:lpstr>Completing the contact details – pg. 2</vt:lpstr>
      <vt:lpstr>Our family’s story – pg. 3</vt:lpstr>
      <vt:lpstr>Scaling – pg. 3</vt:lpstr>
      <vt:lpstr>Gaining the child’s view –pg. 3</vt:lpstr>
      <vt:lpstr>Completing the Aspects of Life – pg. 4</vt:lpstr>
      <vt:lpstr>Completing the Aspects of Life – pg. 4</vt:lpstr>
      <vt:lpstr>Your view as a practitioner – pg. 4</vt:lpstr>
      <vt:lpstr>Completing the Family Support Plan – pg. 5</vt:lpstr>
      <vt:lpstr>Completing the Family Support Plan – pg. 5</vt:lpstr>
      <vt:lpstr>Completing the Family Support Plan – pg. 5</vt:lpstr>
      <vt:lpstr>Completing the Family Support Plan – pg. 5</vt:lpstr>
      <vt:lpstr>Completing the Family Support Plan – pg. 5</vt:lpstr>
      <vt:lpstr>Recording a Family Support Plan</vt:lpstr>
      <vt:lpstr>Team Around the Family Meetings to review progress</vt:lpstr>
      <vt:lpstr>Family Support Plan Reviews – pg. 1</vt:lpstr>
      <vt:lpstr>Family Support Plan Reviews – pg. 2</vt:lpstr>
      <vt:lpstr>Family Support Plan Reviews – pg. 2</vt:lpstr>
      <vt:lpstr>Family Support Plan Reviews – pg. 3</vt:lpstr>
      <vt:lpstr>PowerPoint Presentation</vt:lpstr>
      <vt:lpstr>PowerPoint Presentation</vt:lpstr>
      <vt:lpstr>PowerPoint Presentation</vt:lpstr>
      <vt:lpstr>PowerPoint Presentation</vt:lpstr>
      <vt:lpstr>Closing a Family Support Plan</vt:lpstr>
      <vt:lpstr>Additional support</vt:lpstr>
    </vt:vector>
  </TitlesOfParts>
  <Company>Portsmouth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an Action Plan for Contextual Safeguarding</dc:title>
  <dc:creator>Sidney, Emma</dc:creator>
  <cp:lastModifiedBy>Rylatt, Lucy</cp:lastModifiedBy>
  <cp:revision>304</cp:revision>
  <cp:lastPrinted>2019-10-23T14:24:45Z</cp:lastPrinted>
  <dcterms:created xsi:type="dcterms:W3CDTF">2019-10-07T14:44:33Z</dcterms:created>
  <dcterms:modified xsi:type="dcterms:W3CDTF">2022-10-19T14:06:37Z</dcterms:modified>
</cp:coreProperties>
</file>