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5" r:id="rId2"/>
    <p:sldId id="261" r:id="rId3"/>
    <p:sldId id="262" r:id="rId4"/>
    <p:sldId id="263" r:id="rId5"/>
    <p:sldId id="264" r:id="rId6"/>
    <p:sldId id="276" r:id="rId7"/>
    <p:sldId id="266" r:id="rId8"/>
    <p:sldId id="267" r:id="rId9"/>
    <p:sldId id="268" r:id="rId10"/>
    <p:sldId id="277" r:id="rId11"/>
    <p:sldId id="270" r:id="rId12"/>
    <p:sldId id="271" r:id="rId13"/>
    <p:sldId id="272" r:id="rId14"/>
    <p:sldId id="278" r:id="rId15"/>
    <p:sldId id="279" r:id="rId16"/>
    <p:sldId id="273" r:id="rId17"/>
    <p:sldId id="274"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649" autoAdjust="0"/>
  </p:normalViewPr>
  <p:slideViewPr>
    <p:cSldViewPr snapToGrid="0" showGuides="1">
      <p:cViewPr varScale="1">
        <p:scale>
          <a:sx n="54" d="100"/>
          <a:sy n="54" d="100"/>
        </p:scale>
        <p:origin x="108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94B6C-4969-4DE5-8257-924A50FFA7C2}" type="datetimeFigureOut">
              <a:rPr lang="en-GB" smtClean="0"/>
              <a:t>16/02/2022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28B2C-455C-4191-A919-9BB5E9929F57}" type="slidenum">
              <a:rPr lang="en-GB" smtClean="0"/>
              <a:t>‹#›</a:t>
            </a:fld>
            <a:endParaRPr lang="en-GB"/>
          </a:p>
        </p:txBody>
      </p:sp>
    </p:spTree>
    <p:extLst>
      <p:ext uri="{BB962C8B-B14F-4D97-AF65-F5344CB8AC3E}">
        <p14:creationId xmlns:p14="http://schemas.microsoft.com/office/powerpoint/2010/main" val="424917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Nearly a third of UK parents read their children a bedtime story once a week or less, a survey suggests.</a:t>
            </a:r>
          </a:p>
          <a:p>
            <a:endParaRPr lang="en-GB" dirty="0"/>
          </a:p>
        </p:txBody>
      </p:sp>
      <p:sp>
        <p:nvSpPr>
          <p:cNvPr id="4" name="Slide Number Placeholder 3"/>
          <p:cNvSpPr>
            <a:spLocks noGrp="1"/>
          </p:cNvSpPr>
          <p:nvPr>
            <p:ph type="sldNum" sz="quarter" idx="10"/>
          </p:nvPr>
        </p:nvSpPr>
        <p:spPr/>
        <p:txBody>
          <a:bodyPr/>
          <a:lstStyle/>
          <a:p>
            <a:fld id="{9854DE59-2C9E-4B3B-8938-3FFB702727F6}" type="slidenum">
              <a:rPr lang="en-GB" smtClean="0"/>
              <a:t>2</a:t>
            </a:fld>
            <a:endParaRPr lang="en-GB"/>
          </a:p>
        </p:txBody>
      </p:sp>
    </p:spTree>
    <p:extLst>
      <p:ext uri="{BB962C8B-B14F-4D97-AF65-F5344CB8AC3E}">
        <p14:creationId xmlns:p14="http://schemas.microsoft.com/office/powerpoint/2010/main" val="423279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54DE59-2C9E-4B3B-8938-3FFB702727F6}" type="slidenum">
              <a:rPr lang="en-GB" smtClean="0"/>
              <a:t>8</a:t>
            </a:fld>
            <a:endParaRPr lang="en-GB"/>
          </a:p>
        </p:txBody>
      </p:sp>
    </p:spTree>
    <p:extLst>
      <p:ext uri="{BB962C8B-B14F-4D97-AF65-F5344CB8AC3E}">
        <p14:creationId xmlns:p14="http://schemas.microsoft.com/office/powerpoint/2010/main" val="1695063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0C415D-7761-4A0D-B43A-051BCF973186}" type="slidenum">
              <a:rPr lang="en-GB" smtClean="0"/>
              <a:t>16</a:t>
            </a:fld>
            <a:endParaRPr lang="en-GB"/>
          </a:p>
        </p:txBody>
      </p:sp>
    </p:spTree>
    <p:extLst>
      <p:ext uri="{BB962C8B-B14F-4D97-AF65-F5344CB8AC3E}">
        <p14:creationId xmlns:p14="http://schemas.microsoft.com/office/powerpoint/2010/main" val="285301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54DE59-2C9E-4B3B-8938-3FFB702727F6}" type="slidenum">
              <a:rPr lang="en-GB" smtClean="0"/>
              <a:t>17</a:t>
            </a:fld>
            <a:endParaRPr lang="en-GB"/>
          </a:p>
        </p:txBody>
      </p:sp>
    </p:spTree>
    <p:extLst>
      <p:ext uri="{BB962C8B-B14F-4D97-AF65-F5344CB8AC3E}">
        <p14:creationId xmlns:p14="http://schemas.microsoft.com/office/powerpoint/2010/main" val="3182796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Content Placeholder 4"/>
          <p:cNvSpPr>
            <a:spLocks noGrp="1"/>
          </p:cNvSpPr>
          <p:nvPr>
            <p:ph sz="quarter" idx="10"/>
          </p:nvPr>
        </p:nvSpPr>
        <p:spPr>
          <a:xfrm>
            <a:off x="1279525" y="942975"/>
            <a:ext cx="9771063" cy="2397125"/>
          </a:xfrm>
        </p:spPr>
        <p:txBody>
          <a:bodyPr/>
          <a:lstStyle/>
          <a:p>
            <a:pPr lvl="0"/>
            <a:r>
              <a:rPr lang="en-US"/>
              <a:t>Edit Master text styles</a:t>
            </a:r>
          </a:p>
        </p:txBody>
      </p:sp>
    </p:spTree>
    <p:extLst>
      <p:ext uri="{BB962C8B-B14F-4D97-AF65-F5344CB8AC3E}">
        <p14:creationId xmlns:p14="http://schemas.microsoft.com/office/powerpoint/2010/main" val="372629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4F735F0-A0B9-4FAD-AE62-02E477D21B43}" type="datetimeFigureOut">
              <a:rPr lang="en-GB" smtClean="0"/>
              <a:t>16/02/2022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F8EC3C-C860-407C-A3B5-38886E8490FC}" type="slidenum">
              <a:rPr lang="en-GB" smtClean="0"/>
              <a:t>‹#›</a:t>
            </a:fld>
            <a:endParaRPr lang="en-GB"/>
          </a:p>
        </p:txBody>
      </p:sp>
    </p:spTree>
    <p:extLst>
      <p:ext uri="{BB962C8B-B14F-4D97-AF65-F5344CB8AC3E}">
        <p14:creationId xmlns:p14="http://schemas.microsoft.com/office/powerpoint/2010/main" val="531891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224" y="1879203"/>
            <a:ext cx="9738360" cy="44295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62889221"/>
      </p:ext>
    </p:extLst>
  </p:cSld>
  <p:clrMapOvr>
    <a:masterClrMapping/>
  </p:clrMapOvr>
  <p:extLst>
    <p:ext uri="{DCECCB84-F9BA-43D5-87BE-67443E8EF086}">
      <p15:sldGuideLst xmlns:p15="http://schemas.microsoft.com/office/powerpoint/2012/main">
        <p15:guide id="1" orient="horz" pos="142">
          <p15:clr>
            <a:srgbClr val="FBAE40"/>
          </p15:clr>
        </p15:guide>
        <p15:guide id="2" pos="211">
          <p15:clr>
            <a:srgbClr val="FBAE40"/>
          </p15:clr>
        </p15:guide>
        <p15:guide id="3" orient="horz" pos="3974">
          <p15:clr>
            <a:srgbClr val="FBAE40"/>
          </p15:clr>
        </p15:guide>
        <p15:guide id="4" pos="746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8766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796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037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15949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13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849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2524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91000">
              <a:schemeClr val="accent1">
                <a:lumMod val="40000"/>
                <a:lumOff val="60000"/>
              </a:schemeClr>
            </a:gs>
            <a:gs pos="81000">
              <a:schemeClr val="accent1">
                <a:lumMod val="20000"/>
                <a:lumOff val="80000"/>
              </a:schemeClr>
            </a:gs>
            <a:gs pos="73000">
              <a:schemeClr val="bg1"/>
            </a:gs>
            <a:gs pos="100000">
              <a:schemeClr val="accent1">
                <a:lumMod val="40000"/>
                <a:lumOff val="60000"/>
              </a:schemeClr>
            </a:gs>
          </a:gsLst>
          <a:lin ang="2700000" scaled="1"/>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1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746762" y="3933745"/>
            <a:ext cx="2755900" cy="3285880"/>
          </a:xfrm>
          <a:prstGeom prst="rect">
            <a:avLst/>
          </a:prstGeom>
          <a:effectLst>
            <a:softEdge rad="812800"/>
          </a:effectLst>
        </p:spPr>
      </p:pic>
      <p:sp>
        <p:nvSpPr>
          <p:cNvPr id="2" name="Title Placeholder 1"/>
          <p:cNvSpPr>
            <a:spLocks noGrp="1"/>
          </p:cNvSpPr>
          <p:nvPr>
            <p:ph type="title"/>
          </p:nvPr>
        </p:nvSpPr>
        <p:spPr>
          <a:xfrm>
            <a:off x="416560" y="250031"/>
            <a:ext cx="11643360" cy="1325563"/>
          </a:xfrm>
          <a:prstGeom prst="rect">
            <a:avLst/>
          </a:prstGeom>
        </p:spPr>
        <p:txBody>
          <a:bodyPr vert="horz" lIns="91440" tIns="45720" rIns="91440" bIns="45720" rtlCol="0" anchor="b">
            <a:normAutofit/>
          </a:bodyPr>
          <a:lstStyle/>
          <a:p>
            <a:r>
              <a:rPr lang="en-US"/>
              <a:t>Click to edit Master title style</a:t>
            </a:r>
            <a:endParaRPr lang="en-GB" dirty="0"/>
          </a:p>
        </p:txBody>
      </p:sp>
      <p:sp>
        <p:nvSpPr>
          <p:cNvPr id="3" name="Text Placeholder 2"/>
          <p:cNvSpPr>
            <a:spLocks noGrp="1"/>
          </p:cNvSpPr>
          <p:nvPr>
            <p:ph type="body" idx="1"/>
          </p:nvPr>
        </p:nvSpPr>
        <p:spPr>
          <a:xfrm>
            <a:off x="421640" y="1718984"/>
            <a:ext cx="9738360" cy="442952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fld id="{763C1D58-7056-42AB-98F7-4E9601D4EABC}" type="slidenum">
              <a:rPr lang="en-US" smtClean="0"/>
              <a:t>‹#›</a:t>
            </a:fld>
            <a:endParaRPr lang="en-GB" dirty="0"/>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9872" y="6291896"/>
            <a:ext cx="1738652" cy="507762"/>
          </a:xfrm>
          <a:prstGeom prst="rect">
            <a:avLst/>
          </a:prstGeom>
        </p:spPr>
      </p:pic>
      <p:sp>
        <p:nvSpPr>
          <p:cNvPr id="11" name="TextBox 10"/>
          <p:cNvSpPr txBox="1"/>
          <p:nvPr/>
        </p:nvSpPr>
        <p:spPr>
          <a:xfrm>
            <a:off x="-38100" y="-1"/>
            <a:ext cx="322580" cy="6858001"/>
          </a:xfrm>
          <a:prstGeom prst="rect">
            <a:avLst/>
          </a:prstGeom>
          <a:solidFill>
            <a:srgbClr val="002060">
              <a:alpha val="93000"/>
            </a:srgbClr>
          </a:solidFill>
        </p:spPr>
        <p:txBody>
          <a:bodyPr wrap="square" rtlCol="0">
            <a:spAutoFit/>
          </a:bodyPr>
          <a:lstStyle/>
          <a:p>
            <a:endParaRPr lang="en-GB" dirty="0"/>
          </a:p>
        </p:txBody>
      </p:sp>
      <p:pic>
        <p:nvPicPr>
          <p:cNvPr id="4" name="Picture 3"/>
          <p:cNvPicPr>
            <a:picLocks noChangeAspect="1"/>
          </p:cNvPicPr>
          <p:nvPr/>
        </p:nvPicPr>
        <p:blipFill>
          <a:blip r:embed="rId14"/>
          <a:stretch>
            <a:fillRect/>
          </a:stretch>
        </p:blipFill>
        <p:spPr>
          <a:xfrm>
            <a:off x="284480" y="-68573"/>
            <a:ext cx="5200339" cy="493819"/>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8EC3C-C860-407C-A3B5-38886E8490FC}" type="slidenum">
              <a:rPr lang="en-GB" smtClean="0"/>
              <a:t>‹#›</a:t>
            </a:fld>
            <a:endParaRPr lang="en-GB"/>
          </a:p>
        </p:txBody>
      </p:sp>
    </p:spTree>
    <p:extLst>
      <p:ext uri="{BB962C8B-B14F-4D97-AF65-F5344CB8AC3E}">
        <p14:creationId xmlns:p14="http://schemas.microsoft.com/office/powerpoint/2010/main" val="2305832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accent1">
              <a:lumMod val="75000"/>
            </a:schemeClr>
          </a:solidFill>
          <a:latin typeface="+mn-lt"/>
          <a:ea typeface="+mn-ea"/>
          <a:cs typeface="+mn-cs"/>
        </a:defRPr>
      </a:lvl1pPr>
      <a:lvl2pPr marL="536575" indent="-263525" algn="l" defTabSz="914400" rtl="0" eaLnBrk="1" latinLnBrk="0" hangingPunct="1">
        <a:lnSpc>
          <a:spcPct val="90000"/>
        </a:lnSpc>
        <a:spcBef>
          <a:spcPts val="500"/>
        </a:spcBef>
        <a:buFont typeface="Wingdings" panose="05000000000000000000" pitchFamily="2" charset="2"/>
        <a:buChar char="§"/>
        <a:defRPr sz="2400" kern="1200">
          <a:solidFill>
            <a:schemeClr val="accent1">
              <a:lumMod val="75000"/>
            </a:schemeClr>
          </a:solidFill>
          <a:latin typeface="+mn-lt"/>
          <a:ea typeface="+mn-ea"/>
          <a:cs typeface="+mn-cs"/>
        </a:defRPr>
      </a:lvl2pPr>
      <a:lvl3pPr marL="893763" indent="-357188" algn="l" defTabSz="914400" rtl="0" eaLnBrk="1" latinLnBrk="0" hangingPunct="1">
        <a:lnSpc>
          <a:spcPct val="90000"/>
        </a:lnSpc>
        <a:spcBef>
          <a:spcPts val="500"/>
        </a:spcBef>
        <a:buFont typeface="Wingdings" panose="05000000000000000000" pitchFamily="2" charset="2"/>
        <a:buChar char="§"/>
        <a:defRPr sz="1800" kern="1200">
          <a:solidFill>
            <a:schemeClr val="accent1">
              <a:lumMod val="75000"/>
            </a:schemeClr>
          </a:solidFill>
          <a:latin typeface="+mn-lt"/>
          <a:ea typeface="+mn-ea"/>
          <a:cs typeface="+mn-cs"/>
        </a:defRPr>
      </a:lvl3pPr>
      <a:lvl4pPr marL="1166813" indent="-273050" algn="l" defTabSz="914400" rtl="0" eaLnBrk="1" latinLnBrk="0" hangingPunct="1">
        <a:lnSpc>
          <a:spcPct val="90000"/>
        </a:lnSpc>
        <a:spcBef>
          <a:spcPts val="500"/>
        </a:spcBef>
        <a:buFont typeface="Wingdings" panose="05000000000000000000" pitchFamily="2" charset="2"/>
        <a:buChar char="§"/>
        <a:defRPr sz="1400" kern="1200">
          <a:solidFill>
            <a:schemeClr val="accent1">
              <a:lumMod val="75000"/>
            </a:schemeClr>
          </a:solidFill>
          <a:latin typeface="+mn-lt"/>
          <a:ea typeface="+mn-ea"/>
          <a:cs typeface="+mn-cs"/>
        </a:defRPr>
      </a:lvl4pPr>
      <a:lvl5pPr marL="1524000" indent="-273050" algn="l" defTabSz="914400" rtl="0" eaLnBrk="1" latinLnBrk="0" hangingPunct="1">
        <a:lnSpc>
          <a:spcPct val="90000"/>
        </a:lnSpc>
        <a:spcBef>
          <a:spcPts val="500"/>
        </a:spcBef>
        <a:buFont typeface="Wingdings" panose="05000000000000000000" pitchFamily="2" charset="2"/>
        <a:buChar char="§"/>
        <a:defRPr sz="14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05">
          <p15:clr>
            <a:srgbClr val="F26B43"/>
          </p15:clr>
        </p15:guide>
        <p15:guide id="2" orient="horz" pos="164">
          <p15:clr>
            <a:srgbClr val="F26B43"/>
          </p15:clr>
        </p15:guide>
        <p15:guide id="3" pos="257">
          <p15:clr>
            <a:srgbClr val="F26B43"/>
          </p15:clr>
        </p15:guide>
        <p15:guide id="4" orient="horz" pos="3884">
          <p15:clr>
            <a:srgbClr val="F26B43"/>
          </p15:clr>
        </p15:guide>
        <p15:guide id="5" orient="horz" pos="1003">
          <p15:clr>
            <a:srgbClr val="F26B43"/>
          </p15:clr>
        </p15:guide>
        <p15:guide id="6" orient="horz" pos="1071">
          <p15:clr>
            <a:srgbClr val="F26B43"/>
          </p15:clr>
        </p15:guide>
        <p15:guide id="7" pos="16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clpe.org.uk/" TargetMode="External"/><Relationship Id="rId3" Type="http://schemas.openxmlformats.org/officeDocument/2006/relationships/image" Target="../media/image42.png"/><Relationship Id="rId7" Type="http://schemas.openxmlformats.org/officeDocument/2006/relationships/hyperlink" Target="http://www.literacytrust.org.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earlyreadingconnects.org.uk/" TargetMode="External"/><Relationship Id="rId5" Type="http://schemas.openxmlformats.org/officeDocument/2006/relationships/hyperlink" Target="http://www.wordsforlife.org.uk/3-5" TargetMode="External"/><Relationship Id="rId4" Type="http://schemas.openxmlformats.org/officeDocument/2006/relationships/hyperlink" Target="https://www.booktrust.org.uk/" TargetMode="External"/><Relationship Id="rId9" Type="http://schemas.openxmlformats.org/officeDocument/2006/relationships/hyperlink" Target="mailto:ella.harbut@portsmouthcc.gov.uk"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3.jpeg"/><Relationship Id="rId18" Type="http://schemas.openxmlformats.org/officeDocument/2006/relationships/image" Target="../media/image16.jpg"/><Relationship Id="rId3" Type="http://schemas.openxmlformats.org/officeDocument/2006/relationships/image" Target="../media/image7.jpeg"/><Relationship Id="rId7" Type="http://schemas.openxmlformats.org/officeDocument/2006/relationships/hyperlink" Target="https://www.bing.com/images/search?q=shark+in+the+park&amp;id=EA53987B47BF1096AEA03971C9AF5EADC0F5132E&amp;FORM=IQFRBA" TargetMode="External"/><Relationship Id="rId12" Type="http://schemas.openxmlformats.org/officeDocument/2006/relationships/hyperlink" Target="https://www.bing.com/images/search?q=we%27re+going+on+a+bear+hunt+image&amp;id=465333223C95163B36D39267FCCBE89589A36DF0&amp;FORM=IQFRBA" TargetMode="External"/><Relationship Id="rId17" Type="http://schemas.openxmlformats.org/officeDocument/2006/relationships/image" Target="../media/image15.jpeg"/><Relationship Id="rId2" Type="http://schemas.openxmlformats.org/officeDocument/2006/relationships/hyperlink" Target="https://www.bing.com/images/search?q=this+old+man+book+image&amp;id=8AA497D4629239012EFBBD9BB93B25ECF6BFBA04&amp;FORM=IQFRBA" TargetMode="External"/><Relationship Id="rId16" Type="http://schemas.openxmlformats.org/officeDocument/2006/relationships/hyperlink" Target="https://www.bing.com/images/search?q=10+little+superheroes+image&amp;id=BD3EA04580D1E596FA26980E1E9F881916A882E2&amp;FORM=IQFRBA" TargetMode="External"/><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2.jpeg"/><Relationship Id="rId5" Type="http://schemas.openxmlformats.org/officeDocument/2006/relationships/image" Target="../media/image8.jpeg"/><Relationship Id="rId15" Type="http://schemas.openxmlformats.org/officeDocument/2006/relationships/image" Target="../media/image14.jpeg"/><Relationship Id="rId10" Type="http://schemas.openxmlformats.org/officeDocument/2006/relationships/hyperlink" Target="https://www.bing.com/images/search?q=dear+zoo&amp;id=E32F6A8CAD0903E0F5F41B98C89E7A2BA2ADFDDF&amp;FORM=IQFRBA" TargetMode="External"/><Relationship Id="rId4" Type="http://schemas.openxmlformats.org/officeDocument/2006/relationships/hyperlink" Target="https://www.bing.com/images/search?q=owl+babies&amp;id=C4F57BA4DEF39E07F189DD18E1B9E32ADFDB838A&amp;FORM=IQFRBA" TargetMode="External"/><Relationship Id="rId9" Type="http://schemas.openxmlformats.org/officeDocument/2006/relationships/image" Target="../media/image11.jpg"/><Relationship Id="rId14" Type="http://schemas.openxmlformats.org/officeDocument/2006/relationships/hyperlink" Target="https://www.bing.com/images/search?q=you+choose+book+image&amp;id=CC9B69D40F8503CA065C8006465FDF3627E197D4&amp;FORM=IQFRB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6560" y="693019"/>
            <a:ext cx="11643360" cy="1472665"/>
          </a:xfrm>
        </p:spPr>
        <p:txBody>
          <a:bodyPr>
            <a:normAutofit fontScale="90000"/>
          </a:bodyPr>
          <a:lstStyle/>
          <a:p>
            <a:pPr algn="ctr"/>
            <a:br>
              <a:rPr lang="en-GB" b="1" dirty="0"/>
            </a:br>
            <a:r>
              <a:rPr lang="en-GB" sz="5300" b="1" dirty="0"/>
              <a:t>Portsmouth’s Early Reading Project</a:t>
            </a:r>
            <a:br>
              <a:rPr lang="en-GB" sz="5300" dirty="0"/>
            </a:br>
            <a:r>
              <a:rPr lang="en-GB" sz="5300" b="1" i="1" dirty="0"/>
              <a:t>‘Read With Me’</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386785" y="2116619"/>
            <a:ext cx="2605966" cy="35871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2171" y="2607226"/>
            <a:ext cx="4178790" cy="2605966"/>
          </a:xfrm>
          <a:prstGeom prst="rect">
            <a:avLst/>
          </a:prstGeom>
        </p:spPr>
      </p:pic>
    </p:spTree>
    <p:extLst>
      <p:ext uri="{BB962C8B-B14F-4D97-AF65-F5344CB8AC3E}">
        <p14:creationId xmlns:p14="http://schemas.microsoft.com/office/powerpoint/2010/main" val="3887833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t>Owl Babies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41" y="1919922"/>
            <a:ext cx="2872012" cy="3702050"/>
          </a:xfrm>
          <a:prstGeom prst="rect">
            <a:avLst/>
          </a:prstGeom>
        </p:spPr>
      </p:pic>
      <p:pic>
        <p:nvPicPr>
          <p:cNvPr id="5" name="Picture 4" descr="https://i.pinimg.com/originals/cb/42/6d/cb426dc0290f604ef7934c44602a74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3118" y="4109697"/>
            <a:ext cx="3520440" cy="26403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3338" y="250031"/>
            <a:ext cx="3458205" cy="3564890"/>
          </a:xfrm>
          <a:prstGeom prst="rect">
            <a:avLst/>
          </a:prstGeom>
        </p:spPr>
      </p:pic>
      <p:pic>
        <p:nvPicPr>
          <p:cNvPr id="7" name="Picture 6" descr="https://i.pinimg.com/564x/6c/b7/fd/6cb7fd0c1baec21ccef09292232be8b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9030" y="3936851"/>
            <a:ext cx="2569210" cy="2762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i.pinimg.com/originals/83/11/02/831102ec7becdafe616ec7818444ae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4632" y="250031"/>
            <a:ext cx="2440329" cy="356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863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latin typeface="+mn-lt"/>
              </a:rPr>
              <a:t>Oi Frog!</a:t>
            </a:r>
          </a:p>
        </p:txBody>
      </p:sp>
      <p:pic>
        <p:nvPicPr>
          <p:cNvPr id="4098" name="Picture 2" descr="https://i.pinimg.com/564x/f6/26/ab/f626abd868e38fb343955ff9e6299e7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1" y="1575594"/>
            <a:ext cx="3904614" cy="417168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2.bp.blogspot.com/-9c0olpVdMxs/WQ-T5AcwRdI/AAAAAAAAAg8/Ty215_GRMbEG_iyDdNypAJrXu5iJkiDqwCLcB/s1600/Rhyme%2BProvoc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2888" y="1268730"/>
            <a:ext cx="4395471"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764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latin typeface="+mn-lt"/>
              </a:rPr>
              <a:t>Ten Little Superheroes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3415" y="2451712"/>
            <a:ext cx="3156509" cy="312256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60" y="1965960"/>
            <a:ext cx="3371645" cy="3043237"/>
          </a:xfrm>
          <a:prstGeom prst="rect">
            <a:avLst/>
          </a:prstGeom>
        </p:spPr>
      </p:pic>
      <p:pic>
        <p:nvPicPr>
          <p:cNvPr id="6146" name="Picture 2" descr="https://i.pinimg.com/originals/f4/80/5d/f4805d045cee21c79a42cb26955a34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2369" y="715554"/>
            <a:ext cx="3573145" cy="259619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i.pinimg.com/originals/ba/d0/72/bad0720c61534ca0820ac6953c6dd07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3939" y="3794760"/>
            <a:ext cx="3840741" cy="2869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10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latin typeface="+mn-lt"/>
              </a:rPr>
              <a:t>Dear</a:t>
            </a:r>
            <a:r>
              <a:rPr lang="en-GB" b="1" dirty="0">
                <a:solidFill>
                  <a:srgbClr val="7030A0"/>
                </a:solidFill>
                <a:latin typeface="+mn-lt"/>
              </a:rPr>
              <a:t> </a:t>
            </a:r>
            <a:r>
              <a:rPr lang="en-GB" b="1" dirty="0">
                <a:solidFill>
                  <a:srgbClr val="0070C0"/>
                </a:solidFill>
                <a:latin typeface="+mn-lt"/>
              </a:rPr>
              <a:t>Zoo</a:t>
            </a:r>
            <a:r>
              <a:rPr lang="en-GB" b="1" dirty="0">
                <a:solidFill>
                  <a:srgbClr val="7030A0"/>
                </a:solidFill>
                <a:latin typeface="+mn-lt"/>
              </a:rPr>
              <a:t>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43475" y="202406"/>
            <a:ext cx="3968751" cy="29765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818" y="2485208"/>
            <a:ext cx="3226816" cy="3366952"/>
          </a:xfrm>
          <a:prstGeom prst="rect">
            <a:avLst/>
          </a:prstGeom>
        </p:spPr>
      </p:pic>
      <p:pic>
        <p:nvPicPr>
          <p:cNvPr id="7170" name="Picture 2" descr="https://i.pinimg.com/564x/a0/78/ee/a078ee783130d2c6ce78e2f3e03e97e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0229" y="3450659"/>
            <a:ext cx="2594610" cy="322244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ear Zoo Comment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9434" y="3884161"/>
            <a:ext cx="3655483" cy="274161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3.bp.blogspot.com/-QHh8H1BjVLo/WMgi3-OAtgI/AAAAAAAAGag/VKznr3YypLwl35PGo_51z6YkEDvP8VISwCLcB/s1600/Slid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59715" y="357221"/>
            <a:ext cx="2644077" cy="334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546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GB" b="1" dirty="0"/>
              <a:t>We thank and acknowledge the following websites and people:</a:t>
            </a:r>
          </a:p>
          <a:p>
            <a:pPr marL="0" indent="0">
              <a:buNone/>
            </a:pPr>
            <a:r>
              <a:rPr lang="en-GB" b="1" dirty="0"/>
              <a:t>We’re going on a bear hunt</a:t>
            </a:r>
          </a:p>
          <a:p>
            <a:pPr marL="0" indent="0">
              <a:buNone/>
            </a:pPr>
            <a:r>
              <a:rPr lang="en-GB" dirty="0"/>
              <a:t>Childhood101.com</a:t>
            </a:r>
          </a:p>
          <a:p>
            <a:pPr marL="0" indent="0">
              <a:buNone/>
            </a:pPr>
            <a:r>
              <a:rPr lang="en-GB" dirty="0"/>
              <a:t>Pinterest</a:t>
            </a:r>
          </a:p>
          <a:p>
            <a:pPr marL="0" indent="0">
              <a:buNone/>
            </a:pPr>
            <a:r>
              <a:rPr lang="en-GB" b="1" dirty="0"/>
              <a:t>Dinosaurs Love Underpants </a:t>
            </a:r>
          </a:p>
          <a:p>
            <a:pPr marL="0" indent="0">
              <a:buNone/>
            </a:pPr>
            <a:r>
              <a:rPr lang="en-GB" dirty="0"/>
              <a:t>Pinterest uploaded by - Charlotte MW, Natalie Nunn, Rachel Cooper</a:t>
            </a:r>
          </a:p>
          <a:p>
            <a:pPr marL="0" indent="0">
              <a:buNone/>
            </a:pPr>
            <a:r>
              <a:rPr lang="en-GB" b="1" dirty="0"/>
              <a:t>Owl Babies</a:t>
            </a:r>
          </a:p>
          <a:p>
            <a:pPr marL="0" indent="0">
              <a:buNone/>
            </a:pPr>
            <a:r>
              <a:rPr lang="en-GB" dirty="0"/>
              <a:t>The Imagination Tree</a:t>
            </a:r>
          </a:p>
          <a:p>
            <a:pPr marL="0" indent="0">
              <a:buNone/>
            </a:pPr>
            <a:r>
              <a:rPr lang="en-GB" dirty="0"/>
              <a:t>Pinterest uploaded by – Janet O’Donnell, Sarah </a:t>
            </a:r>
            <a:r>
              <a:rPr lang="en-GB" dirty="0" err="1"/>
              <a:t>Woolnough</a:t>
            </a:r>
            <a:r>
              <a:rPr lang="en-GB" dirty="0"/>
              <a:t>, EY Teacher</a:t>
            </a:r>
          </a:p>
          <a:p>
            <a:pPr marL="0" indent="0">
              <a:buNone/>
            </a:pPr>
            <a:r>
              <a:rPr lang="en-GB" b="1" dirty="0"/>
              <a:t>Oi Frog </a:t>
            </a:r>
            <a:endParaRPr lang="en-GB" dirty="0"/>
          </a:p>
          <a:p>
            <a:pPr marL="0" indent="0">
              <a:buNone/>
            </a:pPr>
            <a:r>
              <a:rPr lang="en-GB" dirty="0"/>
              <a:t>Pinterest uploaded by – Sue Baxter, lovehappinesslearning.blogspot.com</a:t>
            </a:r>
          </a:p>
          <a:p>
            <a:pPr marL="0" indent="0">
              <a:buNone/>
            </a:pPr>
            <a:endParaRPr lang="en-GB" dirty="0"/>
          </a:p>
        </p:txBody>
      </p:sp>
      <p:sp>
        <p:nvSpPr>
          <p:cNvPr id="3" name="Title 2"/>
          <p:cNvSpPr>
            <a:spLocks noGrp="1"/>
          </p:cNvSpPr>
          <p:nvPr>
            <p:ph type="title"/>
          </p:nvPr>
        </p:nvSpPr>
        <p:spPr/>
        <p:txBody>
          <a:bodyPr/>
          <a:lstStyle/>
          <a:p>
            <a:r>
              <a:rPr lang="en-GB" b="1" dirty="0"/>
              <a:t>References for images</a:t>
            </a:r>
          </a:p>
        </p:txBody>
      </p:sp>
    </p:spTree>
    <p:extLst>
      <p:ext uri="{BB962C8B-B14F-4D97-AF65-F5344CB8AC3E}">
        <p14:creationId xmlns:p14="http://schemas.microsoft.com/office/powerpoint/2010/main" val="4245263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GB" b="1" dirty="0"/>
              <a:t>10 Little Superheroes</a:t>
            </a:r>
          </a:p>
          <a:p>
            <a:pPr marL="0" indent="0">
              <a:buNone/>
            </a:pPr>
            <a:r>
              <a:rPr lang="en-GB" dirty="0"/>
              <a:t>Rockmyclassroom.com</a:t>
            </a:r>
          </a:p>
          <a:p>
            <a:pPr marL="0" indent="0">
              <a:buNone/>
            </a:pPr>
            <a:r>
              <a:rPr lang="en-GB" dirty="0"/>
              <a:t>Whatdowedoallday.com</a:t>
            </a:r>
          </a:p>
          <a:p>
            <a:pPr marL="0" indent="0">
              <a:buNone/>
            </a:pPr>
            <a:r>
              <a:rPr lang="en-GB" dirty="0"/>
              <a:t>Pinterest – uploaded by Philippa Norris</a:t>
            </a:r>
          </a:p>
          <a:p>
            <a:pPr marL="0" indent="0">
              <a:buNone/>
            </a:pPr>
            <a:r>
              <a:rPr lang="en-GB" b="1" dirty="0"/>
              <a:t>Dear Zoo</a:t>
            </a:r>
          </a:p>
          <a:p>
            <a:pPr marL="0" indent="0">
              <a:buNone/>
            </a:pPr>
            <a:r>
              <a:rPr lang="en-GB" dirty="0"/>
              <a:t>Ponderingparenthood.com</a:t>
            </a:r>
          </a:p>
          <a:p>
            <a:pPr marL="0" indent="0">
              <a:buNone/>
            </a:pPr>
            <a:r>
              <a:rPr lang="en-GB" dirty="0"/>
              <a:t>Verymessymummy.blogspot.com</a:t>
            </a:r>
          </a:p>
          <a:p>
            <a:pPr marL="0" indent="0">
              <a:buNone/>
            </a:pPr>
            <a:r>
              <a:rPr lang="en-GB" dirty="0"/>
              <a:t>Turnertots.com</a:t>
            </a:r>
          </a:p>
          <a:p>
            <a:pPr marL="0" indent="0">
              <a:buNone/>
            </a:pPr>
            <a:r>
              <a:rPr lang="en-GB" dirty="0"/>
              <a:t>Theautismpage.com</a:t>
            </a:r>
          </a:p>
          <a:p>
            <a:pPr marL="0" indent="0">
              <a:buNone/>
            </a:pPr>
            <a:r>
              <a:rPr lang="en-GB" dirty="0" err="1"/>
              <a:t>SaraJcreations</a:t>
            </a:r>
            <a:r>
              <a:rPr lang="en-GB" dirty="0"/>
              <a:t> </a:t>
            </a:r>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46525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latin typeface="+mn-lt"/>
              </a:rPr>
              <a:t>Bringing books to life…</a:t>
            </a:r>
          </a:p>
        </p:txBody>
      </p:sp>
      <p:sp>
        <p:nvSpPr>
          <p:cNvPr id="3" name="Content Placeholder 2"/>
          <p:cNvSpPr>
            <a:spLocks noGrp="1"/>
          </p:cNvSpPr>
          <p:nvPr>
            <p:ph idx="1"/>
          </p:nvPr>
        </p:nvSpPr>
        <p:spPr>
          <a:xfrm>
            <a:off x="471055" y="1259524"/>
            <a:ext cx="11425382" cy="5328592"/>
          </a:xfrm>
        </p:spPr>
        <p:txBody>
          <a:bodyPr/>
          <a:lstStyle/>
          <a:p>
            <a:endParaRPr lang="en-GB" sz="2000" dirty="0">
              <a:solidFill>
                <a:srgbClr val="7030A0"/>
              </a:solidFill>
            </a:endParaRPr>
          </a:p>
          <a:p>
            <a:pPr marL="0" indent="0">
              <a:buNone/>
            </a:pPr>
            <a:r>
              <a:rPr lang="en-GB" dirty="0">
                <a:solidFill>
                  <a:srgbClr val="0070C0"/>
                </a:solidFill>
              </a:rPr>
              <a:t>And finally some top tips for sharing stories aloud with children and taking on the role of the storyteller</a:t>
            </a:r>
          </a:p>
          <a:p>
            <a:r>
              <a:rPr lang="en-GB" dirty="0">
                <a:solidFill>
                  <a:srgbClr val="0070C0"/>
                </a:solidFill>
              </a:rPr>
              <a:t>The readers voice is the most important tool!!! </a:t>
            </a:r>
          </a:p>
          <a:p>
            <a:r>
              <a:rPr lang="en-GB" dirty="0">
                <a:solidFill>
                  <a:srgbClr val="0070C0"/>
                </a:solidFill>
              </a:rPr>
              <a:t>Reading aloud involves a level of performance and clever use of elements – vocal pitch, tone, volume, rate of speech </a:t>
            </a:r>
          </a:p>
          <a:p>
            <a:r>
              <a:rPr lang="en-GB" dirty="0">
                <a:solidFill>
                  <a:srgbClr val="0070C0"/>
                </a:solidFill>
              </a:rPr>
              <a:t>Create drama, suspense, excitement, anticipation through a well timed pause, change of vocal volume or emphasis on certain words or phrases </a:t>
            </a:r>
          </a:p>
          <a:p>
            <a:r>
              <a:rPr lang="en-GB" dirty="0">
                <a:solidFill>
                  <a:srgbClr val="0070C0"/>
                </a:solidFill>
              </a:rPr>
              <a:t>Engage children in joining in with repeated refrains </a:t>
            </a:r>
          </a:p>
          <a:p>
            <a:r>
              <a:rPr lang="en-GB" dirty="0">
                <a:solidFill>
                  <a:srgbClr val="0070C0"/>
                </a:solidFill>
              </a:rPr>
              <a:t>Have fun with your storytelling!</a:t>
            </a:r>
          </a:p>
          <a:p>
            <a:pPr marL="0" indent="0">
              <a:buNone/>
            </a:pPr>
            <a:endParaRPr lang="en-GB" dirty="0">
              <a:solidFill>
                <a:srgbClr val="0070C0"/>
              </a:solidFill>
            </a:endParaRPr>
          </a:p>
          <a:p>
            <a:endParaRPr lang="en-GB" sz="2000" dirty="0"/>
          </a:p>
          <a:p>
            <a:endParaRPr lang="en-GB" dirty="0"/>
          </a:p>
          <a:p>
            <a:endParaRPr lang="en-GB" dirty="0"/>
          </a:p>
          <a:p>
            <a:endParaRPr lang="en-GB" dirty="0"/>
          </a:p>
        </p:txBody>
      </p:sp>
    </p:spTree>
    <p:extLst>
      <p:ext uri="{BB962C8B-B14F-4D97-AF65-F5344CB8AC3E}">
        <p14:creationId xmlns:p14="http://schemas.microsoft.com/office/powerpoint/2010/main" val="1563732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And finally … some websites which support early reading </a:t>
            </a:r>
          </a:p>
        </p:txBody>
      </p:sp>
      <p:sp>
        <p:nvSpPr>
          <p:cNvPr id="3" name="Content Placeholder 2"/>
          <p:cNvSpPr>
            <a:spLocks noGrp="1"/>
          </p:cNvSpPr>
          <p:nvPr>
            <p:ph idx="1"/>
          </p:nvPr>
        </p:nvSpPr>
        <p:spPr>
          <a:xfrm>
            <a:off x="838200" y="565484"/>
            <a:ext cx="10515600" cy="5611479"/>
          </a:xfrm>
        </p:spPr>
        <p:txBody>
          <a:bodyPr/>
          <a:lstStyle/>
          <a:p>
            <a:pPr marL="0" indent="0" algn="ctr">
              <a:buNone/>
            </a:pPr>
            <a:endParaRPr lang="en-GB" b="1" i="1" dirty="0">
              <a:solidFill>
                <a:srgbClr val="0070C0"/>
              </a:solidFill>
            </a:endParaRPr>
          </a:p>
          <a:p>
            <a:pPr marL="0" indent="0" algn="ctr">
              <a:buNone/>
            </a:pPr>
            <a:endParaRPr lang="en-GB" b="1" i="1" dirty="0">
              <a:solidFill>
                <a:srgbClr val="0070C0"/>
              </a:solidFill>
            </a:endParaRPr>
          </a:p>
          <a:p>
            <a:pPr marL="0" indent="0" algn="ctr">
              <a:buNone/>
            </a:pPr>
            <a:endParaRPr lang="en-GB" b="1" i="1" dirty="0">
              <a:solidFill>
                <a:srgbClr val="0070C0"/>
              </a:solidFill>
            </a:endParaRPr>
          </a:p>
          <a:p>
            <a:pPr marL="0" indent="0" algn="ctr">
              <a:buNone/>
            </a:pPr>
            <a:r>
              <a:rPr lang="en-GB" b="1" i="1" dirty="0">
                <a:solidFill>
                  <a:srgbClr val="0070C0"/>
                </a:solidFill>
              </a:rPr>
              <a:t>“So please, oh PLEASE, we beg, we pray, go throw your TV set away, and in its place you can install, a lovely bookshelf on the wall”</a:t>
            </a:r>
          </a:p>
          <a:p>
            <a:pPr marL="0" indent="0" algn="ctr">
              <a:buNone/>
            </a:pPr>
            <a:r>
              <a:rPr lang="en-GB" sz="1600" dirty="0">
                <a:solidFill>
                  <a:srgbClr val="0070C0"/>
                </a:solidFill>
              </a:rPr>
              <a:t>Roald Dahl, Charlie and the Chocolate Factory</a:t>
            </a:r>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116" y="2728140"/>
            <a:ext cx="3550031" cy="2892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223084" y="3056662"/>
            <a:ext cx="6773779" cy="3323987"/>
          </a:xfrm>
          <a:prstGeom prst="rect">
            <a:avLst/>
          </a:prstGeom>
        </p:spPr>
        <p:txBody>
          <a:bodyPr wrap="square">
            <a:spAutoFit/>
          </a:bodyPr>
          <a:lstStyle/>
          <a:p>
            <a:r>
              <a:rPr lang="en-GB" sz="3200" dirty="0">
                <a:hlinkClick r:id="rId4"/>
              </a:rPr>
              <a:t>https://www.booktrust.org.uk/</a:t>
            </a:r>
            <a:endParaRPr lang="en-GB" sz="3200" dirty="0"/>
          </a:p>
          <a:p>
            <a:r>
              <a:rPr lang="en-GB" sz="3200" dirty="0">
                <a:hlinkClick r:id="rId5"/>
              </a:rPr>
              <a:t>http://www.wordsforlife.org.uk/3-5</a:t>
            </a:r>
            <a:endParaRPr lang="en-GB" sz="3200" dirty="0"/>
          </a:p>
          <a:p>
            <a:r>
              <a:rPr lang="en-GB" sz="3200" dirty="0">
                <a:hlinkClick r:id="rId6"/>
              </a:rPr>
              <a:t>www.earlyreadingconnects.org.uk</a:t>
            </a:r>
            <a:endParaRPr lang="en-GB" sz="3200" dirty="0"/>
          </a:p>
          <a:p>
            <a:r>
              <a:rPr lang="en-GB" sz="3200" dirty="0">
                <a:hlinkClick r:id="rId7"/>
              </a:rPr>
              <a:t>http://www.literacytrust.org.uk</a:t>
            </a:r>
            <a:endParaRPr lang="en-GB" sz="3200" dirty="0"/>
          </a:p>
          <a:p>
            <a:r>
              <a:rPr lang="en-GB" sz="3200" dirty="0">
                <a:hlinkClick r:id="rId8"/>
              </a:rPr>
              <a:t>https://clpe.org.uk/</a:t>
            </a:r>
            <a:endParaRPr lang="en-GB" sz="3200" dirty="0"/>
          </a:p>
          <a:p>
            <a:endParaRPr lang="en-GB" sz="3200" dirty="0"/>
          </a:p>
          <a:p>
            <a:endParaRPr lang="en-GB" dirty="0"/>
          </a:p>
        </p:txBody>
      </p:sp>
      <p:sp>
        <p:nvSpPr>
          <p:cNvPr id="6" name="TextBox 5"/>
          <p:cNvSpPr txBox="1"/>
          <p:nvPr/>
        </p:nvSpPr>
        <p:spPr>
          <a:xfrm>
            <a:off x="2468880" y="5678642"/>
            <a:ext cx="8172450" cy="1569660"/>
          </a:xfrm>
          <a:prstGeom prst="rect">
            <a:avLst/>
          </a:prstGeom>
          <a:noFill/>
        </p:spPr>
        <p:txBody>
          <a:bodyPr wrap="square" rtlCol="0">
            <a:spAutoFit/>
          </a:bodyPr>
          <a:lstStyle/>
          <a:p>
            <a:pPr algn="ctr"/>
            <a:r>
              <a:rPr lang="en-GB" sz="2400" b="1" dirty="0"/>
              <a:t>If you would like to discuss using the </a:t>
            </a:r>
            <a:r>
              <a:rPr lang="en-GB" sz="2400" b="1" i="1" dirty="0"/>
              <a:t>‘Read With Me’ </a:t>
            </a:r>
            <a:r>
              <a:rPr lang="en-GB" sz="2400" b="1" dirty="0"/>
              <a:t>project in your setting, contact </a:t>
            </a:r>
            <a:r>
              <a:rPr lang="en-GB" sz="2400" b="1" dirty="0">
                <a:hlinkClick r:id="rId9"/>
              </a:rPr>
              <a:t>ella.harbut@portsmouthcc.gov.uk</a:t>
            </a:r>
            <a:endParaRPr lang="en-GB" sz="2400" b="1" dirty="0"/>
          </a:p>
          <a:p>
            <a:pPr algn="ctr"/>
            <a:r>
              <a:rPr lang="en-GB" sz="2400" b="1" dirty="0"/>
              <a:t> </a:t>
            </a:r>
          </a:p>
        </p:txBody>
      </p:sp>
    </p:spTree>
    <p:extLst>
      <p:ext uri="{BB962C8B-B14F-4D97-AF65-F5344CB8AC3E}">
        <p14:creationId xmlns:p14="http://schemas.microsoft.com/office/powerpoint/2010/main" val="2603052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24838"/>
            <a:ext cx="12279924" cy="6833162"/>
          </a:xfrm>
        </p:spPr>
      </p:pic>
      <p:sp>
        <p:nvSpPr>
          <p:cNvPr id="4" name="Content Placeholder 3"/>
          <p:cNvSpPr>
            <a:spLocks noGrp="1"/>
          </p:cNvSpPr>
          <p:nvPr>
            <p:ph sz="half" idx="2"/>
          </p:nvPr>
        </p:nvSpPr>
        <p:spPr/>
        <p:txBody>
          <a:bodyPr/>
          <a:lstStyle/>
          <a:p>
            <a:endParaRPr lang="en-GB" dirty="0"/>
          </a:p>
        </p:txBody>
      </p:sp>
    </p:spTree>
    <p:extLst>
      <p:ext uri="{BB962C8B-B14F-4D97-AF65-F5344CB8AC3E}">
        <p14:creationId xmlns:p14="http://schemas.microsoft.com/office/powerpoint/2010/main" val="3673309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60" y="250032"/>
            <a:ext cx="11643360" cy="883248"/>
          </a:xfrm>
        </p:spPr>
        <p:txBody>
          <a:bodyPr/>
          <a:lstStyle/>
          <a:p>
            <a:r>
              <a:rPr lang="en-GB" b="1" dirty="0">
                <a:solidFill>
                  <a:srgbClr val="0070C0"/>
                </a:solidFill>
                <a:latin typeface="+mn-lt"/>
              </a:rPr>
              <a:t>Why focus on Reading? </a:t>
            </a:r>
          </a:p>
        </p:txBody>
      </p:sp>
      <p:sp>
        <p:nvSpPr>
          <p:cNvPr id="4" name="Oval Callout 3"/>
          <p:cNvSpPr/>
          <p:nvPr/>
        </p:nvSpPr>
        <p:spPr>
          <a:xfrm>
            <a:off x="416560" y="1133280"/>
            <a:ext cx="3653383" cy="317883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1" dirty="0">
                <a:solidFill>
                  <a:srgbClr val="7030A0"/>
                </a:solidFill>
              </a:rPr>
              <a:t>“Research has shown how important reading for enjoyment is, not only for reading outcomes but for wider learning.”  </a:t>
            </a:r>
          </a:p>
          <a:p>
            <a:pPr algn="ctr"/>
            <a:r>
              <a:rPr lang="en-GB" sz="1600" i="1" dirty="0">
                <a:solidFill>
                  <a:srgbClr val="7030A0"/>
                </a:solidFill>
              </a:rPr>
              <a:t>National Literacy Trust ‘Celebrating Reading for Enjoyment’ </a:t>
            </a:r>
          </a:p>
          <a:p>
            <a:pPr algn="ctr"/>
            <a:endParaRPr lang="en-GB" sz="1400" i="1" dirty="0">
              <a:solidFill>
                <a:srgbClr val="7030A0"/>
              </a:solidFill>
            </a:endParaRPr>
          </a:p>
        </p:txBody>
      </p:sp>
      <p:sp>
        <p:nvSpPr>
          <p:cNvPr id="8" name="Oval Callout 7"/>
          <p:cNvSpPr/>
          <p:nvPr/>
        </p:nvSpPr>
        <p:spPr>
          <a:xfrm>
            <a:off x="8730180" y="3910479"/>
            <a:ext cx="3329740" cy="256272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7030A0"/>
                </a:solidFill>
              </a:rPr>
              <a:t>Oral language developed from parent/child reading predicts later writing development</a:t>
            </a:r>
            <a:r>
              <a:rPr lang="en-GB" sz="1600" dirty="0">
                <a:solidFill>
                  <a:srgbClr val="7030A0"/>
                </a:solidFill>
              </a:rPr>
              <a:t> (Crain-</a:t>
            </a:r>
            <a:r>
              <a:rPr lang="en-GB" sz="1600" dirty="0" err="1">
                <a:solidFill>
                  <a:srgbClr val="7030A0"/>
                </a:solidFill>
              </a:rPr>
              <a:t>Thoreson</a:t>
            </a:r>
            <a:r>
              <a:rPr lang="en-GB" sz="1600" dirty="0">
                <a:solidFill>
                  <a:srgbClr val="7030A0"/>
                </a:solidFill>
              </a:rPr>
              <a:t>, Bloomfield, Anthony, Bacon, Phillips and </a:t>
            </a:r>
            <a:r>
              <a:rPr lang="en-GB" sz="1600" dirty="0" err="1">
                <a:solidFill>
                  <a:srgbClr val="7030A0"/>
                </a:solidFill>
              </a:rPr>
              <a:t>Samwel</a:t>
            </a:r>
            <a:r>
              <a:rPr lang="en-GB" sz="1600" dirty="0">
                <a:solidFill>
                  <a:srgbClr val="7030A0"/>
                </a:solidFill>
              </a:rPr>
              <a:t>, 1999)</a:t>
            </a:r>
          </a:p>
        </p:txBody>
      </p:sp>
      <p:sp>
        <p:nvSpPr>
          <p:cNvPr id="7" name="Oval Callout 6"/>
          <p:cNvSpPr/>
          <p:nvPr/>
        </p:nvSpPr>
        <p:spPr>
          <a:xfrm>
            <a:off x="7892715" y="250032"/>
            <a:ext cx="4011657" cy="299368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rgbClr val="7030A0"/>
                </a:solidFill>
              </a:rPr>
              <a:t>“We now know for certain that children who handle books confidently before they go to school, and have enjoyed being read to, are those who learn to read in school with the most success.”</a:t>
            </a:r>
            <a:br>
              <a:rPr lang="en-US" sz="1600" b="1" dirty="0">
                <a:solidFill>
                  <a:srgbClr val="7030A0"/>
                </a:solidFill>
              </a:rPr>
            </a:br>
            <a:r>
              <a:rPr lang="en-US" sz="1600" b="1" dirty="0">
                <a:solidFill>
                  <a:srgbClr val="7030A0"/>
                </a:solidFill>
              </a:rPr>
              <a:t>– </a:t>
            </a:r>
            <a:r>
              <a:rPr lang="en-US" sz="1600" dirty="0">
                <a:solidFill>
                  <a:srgbClr val="7030A0"/>
                </a:solidFill>
              </a:rPr>
              <a:t>Margaret Meek</a:t>
            </a:r>
            <a:endParaRPr lang="en-GB" sz="1600" dirty="0">
              <a:solidFill>
                <a:srgbClr val="7030A0"/>
              </a:solidFill>
            </a:endParaRPr>
          </a:p>
        </p:txBody>
      </p:sp>
      <p:pic>
        <p:nvPicPr>
          <p:cNvPr id="9"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93381" y="1133280"/>
            <a:ext cx="2136808" cy="2495350"/>
          </a:xfrm>
          <a:prstGeom prst="rect">
            <a:avLst/>
          </a:prstGeom>
        </p:spPr>
      </p:pic>
      <p:sp>
        <p:nvSpPr>
          <p:cNvPr id="10" name="Oval Callout 9"/>
          <p:cNvSpPr/>
          <p:nvPr/>
        </p:nvSpPr>
        <p:spPr>
          <a:xfrm>
            <a:off x="2964581" y="3792354"/>
            <a:ext cx="4263990" cy="268085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7030A0"/>
                </a:solidFill>
              </a:rPr>
              <a:t>Just listening is good but … parents who converse and interact with their children while listening to their children read raise the potential value of the activity </a:t>
            </a:r>
          </a:p>
          <a:p>
            <a:pPr algn="ctr"/>
            <a:r>
              <a:rPr lang="en-GB" sz="1600" dirty="0" err="1">
                <a:solidFill>
                  <a:srgbClr val="7030A0"/>
                </a:solidFill>
              </a:rPr>
              <a:t>Greenhough</a:t>
            </a:r>
            <a:r>
              <a:rPr lang="en-GB" sz="1600" dirty="0">
                <a:solidFill>
                  <a:srgbClr val="7030A0"/>
                </a:solidFill>
              </a:rPr>
              <a:t> and Hughes, 1998</a:t>
            </a:r>
          </a:p>
        </p:txBody>
      </p:sp>
    </p:spTree>
    <p:extLst>
      <p:ext uri="{BB962C8B-B14F-4D97-AF65-F5344CB8AC3E}">
        <p14:creationId xmlns:p14="http://schemas.microsoft.com/office/powerpoint/2010/main" val="3592008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The Portsmouth </a:t>
            </a:r>
            <a:r>
              <a:rPr lang="en-GB" b="1" i="1" dirty="0"/>
              <a:t>‘Read With Me’ </a:t>
            </a:r>
            <a:r>
              <a:rPr lang="en-GB" dirty="0"/>
              <a:t>project is all about partners working together to support young children’s early reading and communication and language skills </a:t>
            </a:r>
          </a:p>
          <a:p>
            <a:r>
              <a:rPr lang="en-GB" dirty="0"/>
              <a:t>If you take part you will be joining with Year R practitioners, The School Library Service, Public Libraries and Parents to expose children to a range of high quality picture books </a:t>
            </a:r>
          </a:p>
          <a:p>
            <a:r>
              <a:rPr lang="en-GB" dirty="0"/>
              <a:t>10 recommended reads have been identified as strong models of language that support children’s understanding of rhyme and  alliteration and will help to build their vocabulary</a:t>
            </a:r>
          </a:p>
          <a:p>
            <a:endParaRPr lang="en-GB" dirty="0"/>
          </a:p>
          <a:p>
            <a:endParaRPr lang="en-GB" dirty="0"/>
          </a:p>
        </p:txBody>
      </p:sp>
      <p:sp>
        <p:nvSpPr>
          <p:cNvPr id="3" name="Title 2"/>
          <p:cNvSpPr>
            <a:spLocks noGrp="1"/>
          </p:cNvSpPr>
          <p:nvPr>
            <p:ph type="title"/>
          </p:nvPr>
        </p:nvSpPr>
        <p:spPr/>
        <p:txBody>
          <a:bodyPr/>
          <a:lstStyle/>
          <a:p>
            <a:r>
              <a:rPr lang="en-GB" b="1" dirty="0"/>
              <a:t>‘Read With Me’</a:t>
            </a:r>
          </a:p>
        </p:txBody>
      </p:sp>
    </p:spTree>
    <p:extLst>
      <p:ext uri="{BB962C8B-B14F-4D97-AF65-F5344CB8AC3E}">
        <p14:creationId xmlns:p14="http://schemas.microsoft.com/office/powerpoint/2010/main" val="2246802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24" y="1879203"/>
            <a:ext cx="10325448" cy="4429522"/>
          </a:xfrm>
        </p:spPr>
        <p:txBody>
          <a:bodyPr/>
          <a:lstStyle/>
          <a:p>
            <a:r>
              <a:rPr lang="en-GB" b="1" dirty="0"/>
              <a:t>Summer Term 2022 </a:t>
            </a:r>
            <a:r>
              <a:rPr lang="en-GB" dirty="0"/>
              <a:t>– Pre-school practitioners can share as many of the 10 recommended reads with their school cohort as they want. Read the stories together, try acting out the stories, provide additional experiences to immerse the children in the stories and most of all have fun with the books!</a:t>
            </a:r>
          </a:p>
          <a:p>
            <a:r>
              <a:rPr lang="en-GB" b="1" dirty="0"/>
              <a:t>Summer Holidays 2022 </a:t>
            </a:r>
            <a:r>
              <a:rPr lang="en-GB" dirty="0"/>
              <a:t>– Parents can carry on sharing these books with their children. They can visit public libraries to find these books. Take a look at the letter we have included in the email that you can send to parents. It explains what the project is all about.</a:t>
            </a:r>
          </a:p>
          <a:p>
            <a:r>
              <a:rPr lang="en-GB" b="1" dirty="0"/>
              <a:t>Autumn </a:t>
            </a:r>
            <a:r>
              <a:rPr lang="en-GB" b="1"/>
              <a:t>Term 2022 </a:t>
            </a:r>
            <a:r>
              <a:rPr lang="en-GB" dirty="0"/>
              <a:t>– Year R teachers can carry on sharing the books with their new class.</a:t>
            </a:r>
          </a:p>
          <a:p>
            <a:pPr marL="0" indent="0">
              <a:buNone/>
            </a:pPr>
            <a:endParaRPr lang="en-GB" dirty="0"/>
          </a:p>
        </p:txBody>
      </p:sp>
      <p:sp>
        <p:nvSpPr>
          <p:cNvPr id="3" name="Title 2"/>
          <p:cNvSpPr>
            <a:spLocks noGrp="1"/>
          </p:cNvSpPr>
          <p:nvPr>
            <p:ph type="title"/>
          </p:nvPr>
        </p:nvSpPr>
        <p:spPr/>
        <p:txBody>
          <a:bodyPr/>
          <a:lstStyle/>
          <a:p>
            <a:r>
              <a:rPr lang="en-GB" b="1" dirty="0"/>
              <a:t>How does the project work?</a:t>
            </a:r>
          </a:p>
        </p:txBody>
      </p:sp>
    </p:spTree>
    <p:extLst>
      <p:ext uri="{BB962C8B-B14F-4D97-AF65-F5344CB8AC3E}">
        <p14:creationId xmlns:p14="http://schemas.microsoft.com/office/powerpoint/2010/main" val="258580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lgn="ctr">
              <a:buNone/>
            </a:pPr>
            <a:r>
              <a:rPr lang="en-GB" b="1" i="1" dirty="0">
                <a:solidFill>
                  <a:srgbClr val="0070C0"/>
                </a:solidFill>
              </a:rPr>
              <a:t>“Children don’t necessarily need a vast quantity of books, but they do benefit from repeated exposure to those books” </a:t>
            </a:r>
            <a:r>
              <a:rPr lang="en-GB" sz="1700" i="1" dirty="0">
                <a:solidFill>
                  <a:srgbClr val="0070C0"/>
                </a:solidFill>
              </a:rPr>
              <a:t>Dr Jessica Horst</a:t>
            </a:r>
            <a:r>
              <a:rPr lang="en-GB" i="1" dirty="0">
                <a:solidFill>
                  <a:srgbClr val="0070C0"/>
                </a:solidFill>
              </a:rPr>
              <a:t> </a:t>
            </a:r>
          </a:p>
          <a:p>
            <a:pPr marL="0" indent="0" algn="ctr">
              <a:buNone/>
            </a:pPr>
            <a:endParaRPr lang="en-GB" b="1" i="1" dirty="0">
              <a:solidFill>
                <a:srgbClr val="0070C0"/>
              </a:solidFill>
            </a:endParaRPr>
          </a:p>
          <a:p>
            <a:pPr marL="0" indent="0">
              <a:buNone/>
            </a:pPr>
            <a:r>
              <a:rPr lang="en-GB" dirty="0">
                <a:solidFill>
                  <a:srgbClr val="0070C0"/>
                </a:solidFill>
              </a:rPr>
              <a:t>Children’s reading skills can be supported if they can:</a:t>
            </a:r>
          </a:p>
          <a:p>
            <a:r>
              <a:rPr lang="en-GB" dirty="0">
                <a:solidFill>
                  <a:srgbClr val="0070C0"/>
                </a:solidFill>
              </a:rPr>
              <a:t>Build up a repertoire of books and stories that they know and love</a:t>
            </a:r>
          </a:p>
          <a:p>
            <a:r>
              <a:rPr lang="en-GB" dirty="0">
                <a:solidFill>
                  <a:srgbClr val="0070C0"/>
                </a:solidFill>
              </a:rPr>
              <a:t>Take part in repetitive reading experiences - repetition is a key to understanding </a:t>
            </a:r>
          </a:p>
          <a:p>
            <a:r>
              <a:rPr lang="en-GB" dirty="0">
                <a:solidFill>
                  <a:srgbClr val="0070C0"/>
                </a:solidFill>
              </a:rPr>
              <a:t>See books as fun and if we remember that familiarity is a friend for reading, the more familiar a child is with a book the more chance of developing a love of the story </a:t>
            </a:r>
          </a:p>
          <a:p>
            <a:r>
              <a:rPr lang="en-GB" dirty="0">
                <a:solidFill>
                  <a:srgbClr val="0070C0"/>
                </a:solidFill>
              </a:rPr>
              <a:t>See themselves as ‘equal storytellers’ to the adults. When children are familiar with the book they will read it themselves and develop reading self-esteem and confidence</a:t>
            </a:r>
          </a:p>
        </p:txBody>
      </p:sp>
      <p:sp>
        <p:nvSpPr>
          <p:cNvPr id="3" name="Title 2"/>
          <p:cNvSpPr>
            <a:spLocks noGrp="1"/>
          </p:cNvSpPr>
          <p:nvPr>
            <p:ph type="title"/>
          </p:nvPr>
        </p:nvSpPr>
        <p:spPr/>
        <p:txBody>
          <a:bodyPr/>
          <a:lstStyle/>
          <a:p>
            <a:r>
              <a:rPr lang="en-GB" b="1" dirty="0"/>
              <a:t>Why have we got 10 books?</a:t>
            </a:r>
          </a:p>
        </p:txBody>
      </p:sp>
    </p:spTree>
    <p:extLst>
      <p:ext uri="{BB962C8B-B14F-4D97-AF65-F5344CB8AC3E}">
        <p14:creationId xmlns:p14="http://schemas.microsoft.com/office/powerpoint/2010/main" val="1367601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t>The 10 Recommended Reads </a:t>
            </a:r>
          </a:p>
        </p:txBody>
      </p:sp>
      <p:pic>
        <p:nvPicPr>
          <p:cNvPr id="4" name="Content Placeholder 3" descr="Image result for This Old Man Book">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0464" y="1821547"/>
            <a:ext cx="2115419" cy="2543175"/>
          </a:xfrm>
          <a:prstGeom prst="rect">
            <a:avLst/>
          </a:prstGeom>
          <a:noFill/>
          <a:ln>
            <a:noFill/>
          </a:ln>
        </p:spPr>
      </p:pic>
      <p:pic>
        <p:nvPicPr>
          <p:cNvPr id="5" name="Picture 4" descr="Image result for Owl Babies">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04432" y="4701667"/>
            <a:ext cx="1945005" cy="2044601"/>
          </a:xfrm>
          <a:prstGeom prst="rect">
            <a:avLst/>
          </a:prstGeom>
          <a:noFill/>
          <a:ln>
            <a:no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7721" y="1597647"/>
            <a:ext cx="1802144" cy="2538689"/>
          </a:xfrm>
          <a:prstGeom prst="rect">
            <a:avLst/>
          </a:prstGeom>
        </p:spPr>
      </p:pic>
      <p:pic>
        <p:nvPicPr>
          <p:cNvPr id="7" name="Picture 6" descr="Image result for Shark in the Park">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8256382" y="1725754"/>
            <a:ext cx="1760164" cy="2115415"/>
          </a:xfrm>
          <a:prstGeom prst="rect">
            <a:avLst/>
          </a:prstGeom>
          <a:noFill/>
          <a:ln>
            <a:noFill/>
          </a:ln>
        </p:spPr>
      </p:pic>
      <p:pic>
        <p:nvPicPr>
          <p:cNvPr id="8" name="Picture 7"/>
          <p:cNvPicPr>
            <a:picLocks noChangeAspect="1"/>
          </p:cNvPicPr>
          <p:nvPr/>
        </p:nvPicPr>
        <p:blipFill rotWithShape="1">
          <a:blip r:embed="rId9">
            <a:extLst>
              <a:ext uri="{28A0092B-C50C-407E-A947-70E740481C1C}">
                <a14:useLocalDpi xmlns:a14="http://schemas.microsoft.com/office/drawing/2010/main" val="0"/>
              </a:ext>
            </a:extLst>
          </a:blip>
          <a:srcRect l="27545" t="6172" r="25475"/>
          <a:stretch/>
        </p:blipFill>
        <p:spPr>
          <a:xfrm>
            <a:off x="2974207" y="4364722"/>
            <a:ext cx="1876734" cy="2002105"/>
          </a:xfrm>
          <a:prstGeom prst="rect">
            <a:avLst/>
          </a:prstGeom>
        </p:spPr>
      </p:pic>
      <p:pic>
        <p:nvPicPr>
          <p:cNvPr id="9" name="Picture 8" descr="Image result for Dear Zoo">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5211527" y="1709508"/>
            <a:ext cx="2686531" cy="2131661"/>
          </a:xfrm>
          <a:prstGeom prst="rect">
            <a:avLst/>
          </a:prstGeom>
          <a:noFill/>
          <a:ln>
            <a:noFill/>
          </a:ln>
        </p:spPr>
      </p:pic>
      <p:pic>
        <p:nvPicPr>
          <p:cNvPr id="10" name="Picture 9" descr="Image result for We're Going on a Bear Hunt">
            <a:hlinkClick r:id="rId12"/>
          </p:cNvPr>
          <p:cNvPicPr/>
          <p:nvPr/>
        </p:nvPicPr>
        <p:blipFill>
          <a:blip r:embed="rId13">
            <a:extLst>
              <a:ext uri="{28A0092B-C50C-407E-A947-70E740481C1C}">
                <a14:useLocalDpi xmlns:a14="http://schemas.microsoft.com/office/drawing/2010/main" val="0"/>
              </a:ext>
            </a:extLst>
          </a:blip>
          <a:srcRect/>
          <a:stretch>
            <a:fillRect/>
          </a:stretch>
        </p:blipFill>
        <p:spPr bwMode="auto">
          <a:xfrm>
            <a:off x="4983164" y="4801263"/>
            <a:ext cx="2136140" cy="1945005"/>
          </a:xfrm>
          <a:prstGeom prst="rect">
            <a:avLst/>
          </a:prstGeom>
          <a:noFill/>
          <a:ln>
            <a:noFill/>
          </a:ln>
        </p:spPr>
      </p:pic>
      <p:pic>
        <p:nvPicPr>
          <p:cNvPr id="11" name="Picture 10" descr="Image result for You Choose Book">
            <a:hlinkClick r:id="rId14"/>
          </p:cNvPr>
          <p:cNvPicPr/>
          <p:nvPr/>
        </p:nvPicPr>
        <p:blipFill>
          <a:blip r:embed="rId15">
            <a:extLst>
              <a:ext uri="{28A0092B-C50C-407E-A947-70E740481C1C}">
                <a14:useLocalDpi xmlns:a14="http://schemas.microsoft.com/office/drawing/2010/main" val="0"/>
              </a:ext>
            </a:extLst>
          </a:blip>
          <a:srcRect/>
          <a:stretch>
            <a:fillRect/>
          </a:stretch>
        </p:blipFill>
        <p:spPr bwMode="auto">
          <a:xfrm>
            <a:off x="10299853" y="1120387"/>
            <a:ext cx="1605575" cy="2068041"/>
          </a:xfrm>
          <a:prstGeom prst="rect">
            <a:avLst/>
          </a:prstGeom>
          <a:noFill/>
          <a:ln>
            <a:noFill/>
          </a:ln>
        </p:spPr>
      </p:pic>
      <p:pic>
        <p:nvPicPr>
          <p:cNvPr id="12" name="Picture 11" descr="Image result for 10 little Superheroes">
            <a:hlinkClick r:id="rId16"/>
          </p:cNvPr>
          <p:cNvPicPr/>
          <p:nvPr/>
        </p:nvPicPr>
        <p:blipFill>
          <a:blip r:embed="rId17">
            <a:extLst>
              <a:ext uri="{28A0092B-C50C-407E-A947-70E740481C1C}">
                <a14:useLocalDpi xmlns:a14="http://schemas.microsoft.com/office/drawing/2010/main" val="0"/>
              </a:ext>
            </a:extLst>
          </a:blip>
          <a:srcRect/>
          <a:stretch>
            <a:fillRect/>
          </a:stretch>
        </p:blipFill>
        <p:spPr bwMode="auto">
          <a:xfrm>
            <a:off x="7973390" y="4239117"/>
            <a:ext cx="1847431" cy="2325312"/>
          </a:xfrm>
          <a:prstGeom prst="rect">
            <a:avLst/>
          </a:prstGeom>
          <a:noFill/>
          <a:ln>
            <a:noFill/>
          </a:ln>
        </p:spPr>
      </p:pic>
      <p:pic>
        <p:nvPicPr>
          <p:cNvPr id="13" name="Picture 12"/>
          <p:cNvPicPr>
            <a:picLocks noChangeAspect="1"/>
          </p:cNvPicPr>
          <p:nvPr/>
        </p:nvPicPr>
        <p:blipFill rotWithShape="1">
          <a:blip r:embed="rId18">
            <a:extLst>
              <a:ext uri="{28A0092B-C50C-407E-A947-70E740481C1C}">
                <a14:useLocalDpi xmlns:a14="http://schemas.microsoft.com/office/drawing/2010/main" val="0"/>
              </a:ext>
            </a:extLst>
          </a:blip>
          <a:srcRect l="13489" t="5349" r="18052" b="1"/>
          <a:stretch/>
        </p:blipFill>
        <p:spPr>
          <a:xfrm>
            <a:off x="10040533" y="4239117"/>
            <a:ext cx="1864895" cy="2431587"/>
          </a:xfrm>
          <a:prstGeom prst="rect">
            <a:avLst/>
          </a:prstGeom>
        </p:spPr>
      </p:pic>
    </p:spTree>
    <p:extLst>
      <p:ext uri="{BB962C8B-B14F-4D97-AF65-F5344CB8AC3E}">
        <p14:creationId xmlns:p14="http://schemas.microsoft.com/office/powerpoint/2010/main" val="44332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latin typeface="+mn-lt"/>
              </a:rPr>
              <a:t>Why have we chosen these books?</a:t>
            </a:r>
          </a:p>
        </p:txBody>
      </p:sp>
      <p:sp>
        <p:nvSpPr>
          <p:cNvPr id="3" name="Content Placeholder 2"/>
          <p:cNvSpPr>
            <a:spLocks noGrp="1"/>
          </p:cNvSpPr>
          <p:nvPr>
            <p:ph idx="1"/>
          </p:nvPr>
        </p:nvSpPr>
        <p:spPr>
          <a:xfrm>
            <a:off x="522223" y="1879203"/>
            <a:ext cx="10652708" cy="4429522"/>
          </a:xfrm>
        </p:spPr>
        <p:txBody>
          <a:bodyPr/>
          <a:lstStyle/>
          <a:p>
            <a:pPr marL="0" indent="0">
              <a:buNone/>
            </a:pPr>
            <a:r>
              <a:rPr lang="en-GB" sz="2400" dirty="0">
                <a:solidFill>
                  <a:srgbClr val="0070C0"/>
                </a:solidFill>
              </a:rPr>
              <a:t>They contain:</a:t>
            </a:r>
          </a:p>
          <a:p>
            <a:r>
              <a:rPr lang="en-GB" sz="2400" dirty="0">
                <a:solidFill>
                  <a:srgbClr val="0070C0"/>
                </a:solidFill>
              </a:rPr>
              <a:t>Rhythm and Rhyme</a:t>
            </a:r>
          </a:p>
          <a:p>
            <a:r>
              <a:rPr lang="en-GB" sz="2400" dirty="0">
                <a:solidFill>
                  <a:srgbClr val="0070C0"/>
                </a:solidFill>
              </a:rPr>
              <a:t>Repetitive text</a:t>
            </a:r>
          </a:p>
          <a:p>
            <a:r>
              <a:rPr lang="en-GB" sz="2400" dirty="0">
                <a:solidFill>
                  <a:srgbClr val="0070C0"/>
                </a:solidFill>
              </a:rPr>
              <a:t>Eye catching illustrations</a:t>
            </a:r>
          </a:p>
          <a:p>
            <a:r>
              <a:rPr lang="en-GB" sz="2400" dirty="0">
                <a:solidFill>
                  <a:srgbClr val="0070C0"/>
                </a:solidFill>
              </a:rPr>
              <a:t>Authors who have a strong back catalogue of other books</a:t>
            </a:r>
          </a:p>
          <a:p>
            <a:r>
              <a:rPr lang="en-GB" sz="2400" dirty="0">
                <a:solidFill>
                  <a:srgbClr val="0070C0"/>
                </a:solidFill>
              </a:rPr>
              <a:t>Opportunities to develop other </a:t>
            </a:r>
            <a:r>
              <a:rPr lang="en-GB" dirty="0">
                <a:solidFill>
                  <a:srgbClr val="0070C0"/>
                </a:solidFill>
              </a:rPr>
              <a:t>areas of learning</a:t>
            </a:r>
            <a:r>
              <a:rPr lang="en-GB" sz="2400" dirty="0">
                <a:solidFill>
                  <a:srgbClr val="0070C0"/>
                </a:solidFill>
              </a:rPr>
              <a:t> – maths, counting, UTW</a:t>
            </a:r>
          </a:p>
          <a:p>
            <a:r>
              <a:rPr lang="en-GB" sz="2400" dirty="0">
                <a:solidFill>
                  <a:srgbClr val="0070C0"/>
                </a:solidFill>
              </a:rPr>
              <a:t>Some of these books are available in dual languages </a:t>
            </a:r>
          </a:p>
          <a:p>
            <a:r>
              <a:rPr lang="en-GB" sz="2400" dirty="0">
                <a:solidFill>
                  <a:srgbClr val="0070C0"/>
                </a:solidFill>
              </a:rPr>
              <a:t>And we have a couple of ‘old favourites’ – the classics! So that hopefully some parents will remember and relate to them</a:t>
            </a:r>
          </a:p>
          <a:p>
            <a:endParaRPr lang="en-GB" sz="1800" dirty="0">
              <a:solidFill>
                <a:srgbClr val="0070C0"/>
              </a:solidFill>
            </a:endParaRPr>
          </a:p>
        </p:txBody>
      </p:sp>
    </p:spTree>
    <p:extLst>
      <p:ext uri="{BB962C8B-B14F-4D97-AF65-F5344CB8AC3E}">
        <p14:creationId xmlns:p14="http://schemas.microsoft.com/office/powerpoint/2010/main" val="3723833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latin typeface="+mn-lt"/>
              </a:rPr>
              <a:t>We’re going on a bear hunt – ideas for experiences  </a:t>
            </a:r>
          </a:p>
        </p:txBody>
      </p:sp>
      <p:pic>
        <p:nvPicPr>
          <p:cNvPr id="7" name="Content Placeholder 6" descr="C:\Users\715eopr\AppData\Local\Microsoft\Windows\Temporary Internet Files\Content.Word\IMG_0908.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99262" y="1562848"/>
            <a:ext cx="3592285" cy="2187143"/>
          </a:xfrm>
          <a:prstGeom prst="rect">
            <a:avLst/>
          </a:prstGeom>
          <a:noFill/>
          <a:ln>
            <a:noFill/>
          </a:ln>
        </p:spPr>
      </p:pic>
      <p:pic>
        <p:nvPicPr>
          <p:cNvPr id="8" name="Picture 7" descr="C:\Users\715eopr\AppData\Local\Microsoft\Windows\Temporary Internet Files\Content.Word\IMG_0910.jpg"/>
          <p:cNvPicPr/>
          <p:nvPr/>
        </p:nvPicPr>
        <p:blipFill rotWithShape="1">
          <a:blip r:embed="rId4" cstate="print">
            <a:extLst>
              <a:ext uri="{28A0092B-C50C-407E-A947-70E740481C1C}">
                <a14:useLocalDpi xmlns:a14="http://schemas.microsoft.com/office/drawing/2010/main" val="0"/>
              </a:ext>
            </a:extLst>
          </a:blip>
          <a:srcRect l="21218" t="2418" r="4483" b="16403"/>
          <a:stretch/>
        </p:blipFill>
        <p:spPr bwMode="auto">
          <a:xfrm>
            <a:off x="378824" y="1524612"/>
            <a:ext cx="3061062" cy="2263617"/>
          </a:xfrm>
          <a:prstGeom prst="rect">
            <a:avLst/>
          </a:prstGeom>
          <a:noFill/>
          <a:ln>
            <a:noFill/>
          </a:ln>
        </p:spPr>
      </p:pic>
      <p:pic>
        <p:nvPicPr>
          <p:cNvPr id="13" name="Picture 12" descr="C:\Users\715eopr\AppData\Local\Microsoft\Windows\Temporary Internet Files\Content.Word\IMG_090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2514" y="1524612"/>
            <a:ext cx="3581400" cy="2216625"/>
          </a:xfrm>
          <a:prstGeom prst="rect">
            <a:avLst/>
          </a:prstGeom>
          <a:noFill/>
          <a:ln>
            <a:noFill/>
          </a:ln>
        </p:spPr>
      </p:pic>
      <p:pic>
        <p:nvPicPr>
          <p:cNvPr id="1028" name="Picture 4" descr="We're Going On A Bear Hunt Story Sensory B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8216" y="3945902"/>
            <a:ext cx="2653938" cy="23628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pinimg.com/564x/25/95/c1/2595c1dcdd58be00e8af220393e1a57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8474" y="3945902"/>
            <a:ext cx="2603865" cy="25478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pinimg.com/originals/ff/b8/b0/ffb8b0bb87d76afbb4116bd73ccda19c.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91988" y="3881400"/>
            <a:ext cx="2584126" cy="2612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003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latin typeface="+mn-lt"/>
              </a:rPr>
              <a:t>Dinosaurs Love Underpants</a:t>
            </a:r>
            <a:br>
              <a:rPr lang="en-GB" b="1" dirty="0">
                <a:solidFill>
                  <a:srgbClr val="0070C0"/>
                </a:solidFill>
                <a:latin typeface="+mn-lt"/>
              </a:rPr>
            </a:br>
            <a:endParaRPr lang="en-GB" b="1" dirty="0">
              <a:solidFill>
                <a:srgbClr val="0070C0"/>
              </a:solidFill>
              <a:latin typeface="+mn-lt"/>
            </a:endParaRPr>
          </a:p>
        </p:txBody>
      </p:sp>
      <p:pic>
        <p:nvPicPr>
          <p:cNvPr id="2050" name="Picture 2" descr="https://i.pinimg.com/originals/00/22/27/00222710707bfd85b3a8741f5472e54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61443" y="1811020"/>
            <a:ext cx="3321843" cy="4429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pinimg.com/originals/99/02/45/99024588753deb52bca2057f4296f3f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1350" y="365977"/>
            <a:ext cx="3611880" cy="41109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pinimg.com/originals/fd/84/f9/fd84f9f42ebba29ec8dd0569afd7770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635" y="1177506"/>
            <a:ext cx="3547745" cy="4046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48514"/>
      </p:ext>
    </p:extLst>
  </p:cSld>
  <p:clrMapOvr>
    <a:masterClrMapping/>
  </p:clrMapOvr>
</p:sld>
</file>

<file path=ppt/theme/theme1.xml><?xml version="1.0" encoding="utf-8"?>
<a:theme xmlns:a="http://schemas.openxmlformats.org/drawingml/2006/main" name="April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aining Font PP">
      <a:majorFont>
        <a:latin typeface="Aktiv Grotesk"/>
        <a:ea typeface=""/>
        <a:cs typeface=""/>
      </a:majorFont>
      <a:minorFont>
        <a:latin typeface="Aktiv Grotesk Cd"/>
        <a:ea typeface=""/>
        <a:cs typeface=""/>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ril theme" id="{47CC057F-0C6A-4962-9E1F-D770F10E65A3}" vid="{EB0C28EF-B497-4D5E-9AF5-9F2C613259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April theme</Template>
  <TotalTime>595</TotalTime>
  <Words>950</Words>
  <Application>Microsoft Office PowerPoint</Application>
  <PresentationFormat>Widescreen</PresentationFormat>
  <Paragraphs>91</Paragraphs>
  <Slides>18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Aktiv Grotesk</vt:lpstr>
      <vt:lpstr>Aktiv Grotesk Cd</vt:lpstr>
      <vt:lpstr>Arial</vt:lpstr>
      <vt:lpstr>Calibri</vt:lpstr>
      <vt:lpstr>Wingdings</vt:lpstr>
      <vt:lpstr>April theme</vt:lpstr>
      <vt:lpstr> Portsmouth’s Early Reading Project ‘Read With Me’</vt:lpstr>
      <vt:lpstr>Why focus on Reading? </vt:lpstr>
      <vt:lpstr>‘Read With Me’</vt:lpstr>
      <vt:lpstr>How does the project work?</vt:lpstr>
      <vt:lpstr>Why have we got 10 books?</vt:lpstr>
      <vt:lpstr>The 10 Recommended Reads </vt:lpstr>
      <vt:lpstr>Why have we chosen these books?</vt:lpstr>
      <vt:lpstr>We’re going on a bear hunt – ideas for experiences  </vt:lpstr>
      <vt:lpstr>Dinosaurs Love Underpants </vt:lpstr>
      <vt:lpstr>Owl Babies</vt:lpstr>
      <vt:lpstr>Oi Frog!</vt:lpstr>
      <vt:lpstr>Ten Little Superheroes </vt:lpstr>
      <vt:lpstr>Dear Zoo </vt:lpstr>
      <vt:lpstr>References for images</vt:lpstr>
      <vt:lpstr>PowerPoint Presentation</vt:lpstr>
      <vt:lpstr>Bringing books to life…</vt:lpstr>
      <vt:lpstr>And finally … some websites which support early reading </vt:lpstr>
      <vt:lpstr>PowerPoint Presentation</vt:lpstr>
    </vt:vector>
  </TitlesOfParts>
  <Company>Portsmouth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Natalie</dc:creator>
  <cp:lastModifiedBy>Harbut, Ella</cp:lastModifiedBy>
  <cp:revision>26</cp:revision>
  <dcterms:created xsi:type="dcterms:W3CDTF">2021-02-22T15:39:20Z</dcterms:created>
  <dcterms:modified xsi:type="dcterms:W3CDTF">2022-02-16T18:55:03Z</dcterms:modified>
</cp:coreProperties>
</file>