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1"/>
  </p:sldMasterIdLst>
  <p:notesMasterIdLst>
    <p:notesMasterId r:id="rId15"/>
  </p:notesMasterIdLst>
  <p:sldIdLst>
    <p:sldId id="256" r:id="rId2"/>
    <p:sldId id="282" r:id="rId3"/>
    <p:sldId id="313" r:id="rId4"/>
    <p:sldId id="355" r:id="rId5"/>
    <p:sldId id="339" r:id="rId6"/>
    <p:sldId id="356" r:id="rId7"/>
    <p:sldId id="350" r:id="rId8"/>
    <p:sldId id="289" r:id="rId9"/>
    <p:sldId id="358" r:id="rId10"/>
    <p:sldId id="359" r:id="rId11"/>
    <p:sldId id="360" r:id="rId12"/>
    <p:sldId id="361" r:id="rId13"/>
    <p:sldId id="35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9933"/>
    <a:srgbClr val="F692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76733" autoAdjust="0"/>
  </p:normalViewPr>
  <p:slideViewPr>
    <p:cSldViewPr>
      <p:cViewPr varScale="1">
        <p:scale>
          <a:sx n="114" d="100"/>
          <a:sy n="114" d="100"/>
        </p:scale>
        <p:origin x="786" y="84"/>
      </p:cViewPr>
      <p:guideLst>
        <p:guide orient="horz" pos="2160"/>
        <p:guide pos="2880"/>
      </p:guideLst>
    </p:cSldViewPr>
  </p:slideViewPr>
  <p:outlineViewPr>
    <p:cViewPr>
      <p:scale>
        <a:sx n="33" d="100"/>
        <a:sy n="33" d="100"/>
      </p:scale>
      <p:origin x="0" y="-1014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68402-51CB-4A54-84C2-5546D829949E}" type="datetimeFigureOut">
              <a:rPr lang="en-GB" smtClean="0"/>
              <a:t>18/11/2021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BC349-6DC0-4975-AE6D-D3648B0196EE}" type="slidenum">
              <a:rPr lang="en-GB" smtClean="0"/>
              <a:t>‹#›</a:t>
            </a:fld>
            <a:endParaRPr lang="en-GB"/>
          </a:p>
        </p:txBody>
      </p:sp>
    </p:spTree>
    <p:extLst>
      <p:ext uri="{BB962C8B-B14F-4D97-AF65-F5344CB8AC3E}">
        <p14:creationId xmlns:p14="http://schemas.microsoft.com/office/powerpoint/2010/main" val="4030000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our</a:t>
            </a:r>
            <a:r>
              <a:rPr lang="en-GB" baseline="0" dirty="0"/>
              <a:t> branding..</a:t>
            </a:r>
            <a:endParaRPr lang="en-GB" dirty="0"/>
          </a:p>
        </p:txBody>
      </p:sp>
      <p:sp>
        <p:nvSpPr>
          <p:cNvPr id="4" name="Slide Number Placeholder 3"/>
          <p:cNvSpPr>
            <a:spLocks noGrp="1"/>
          </p:cNvSpPr>
          <p:nvPr>
            <p:ph type="sldNum" sz="quarter" idx="10"/>
          </p:nvPr>
        </p:nvSpPr>
        <p:spPr/>
        <p:txBody>
          <a:bodyPr/>
          <a:lstStyle/>
          <a:p>
            <a:fld id="{329BC349-6DC0-4975-AE6D-D3648B0196EE}" type="slidenum">
              <a:rPr lang="en-GB" smtClean="0"/>
              <a:t>1</a:t>
            </a:fld>
            <a:endParaRPr lang="en-GB"/>
          </a:p>
        </p:txBody>
      </p:sp>
    </p:spTree>
    <p:extLst>
      <p:ext uri="{BB962C8B-B14F-4D97-AF65-F5344CB8AC3E}">
        <p14:creationId xmlns:p14="http://schemas.microsoft.com/office/powerpoint/2010/main" val="2931149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9BC349-6DC0-4975-AE6D-D3648B0196EE}" type="slidenum">
              <a:rPr lang="en-GB" smtClean="0"/>
              <a:t>10</a:t>
            </a:fld>
            <a:endParaRPr lang="en-GB"/>
          </a:p>
        </p:txBody>
      </p:sp>
    </p:spTree>
    <p:extLst>
      <p:ext uri="{BB962C8B-B14F-4D97-AF65-F5344CB8AC3E}">
        <p14:creationId xmlns:p14="http://schemas.microsoft.com/office/powerpoint/2010/main" val="3645941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9BC349-6DC0-4975-AE6D-D3648B0196EE}" type="slidenum">
              <a:rPr lang="en-GB" smtClean="0"/>
              <a:t>11</a:t>
            </a:fld>
            <a:endParaRPr lang="en-GB"/>
          </a:p>
        </p:txBody>
      </p:sp>
    </p:spTree>
    <p:extLst>
      <p:ext uri="{BB962C8B-B14F-4D97-AF65-F5344CB8AC3E}">
        <p14:creationId xmlns:p14="http://schemas.microsoft.com/office/powerpoint/2010/main" val="206829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9BC349-6DC0-4975-AE6D-D3648B0196EE}" type="slidenum">
              <a:rPr lang="en-GB" smtClean="0"/>
              <a:t>12</a:t>
            </a:fld>
            <a:endParaRPr lang="en-GB"/>
          </a:p>
        </p:txBody>
      </p:sp>
    </p:spTree>
    <p:extLst>
      <p:ext uri="{BB962C8B-B14F-4D97-AF65-F5344CB8AC3E}">
        <p14:creationId xmlns:p14="http://schemas.microsoft.com/office/powerpoint/2010/main" val="3188171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9BC349-6DC0-4975-AE6D-D3648B0196EE}" type="slidenum">
              <a:rPr lang="en-GB" smtClean="0"/>
              <a:t>13</a:t>
            </a:fld>
            <a:endParaRPr lang="en-GB"/>
          </a:p>
        </p:txBody>
      </p:sp>
    </p:spTree>
    <p:extLst>
      <p:ext uri="{BB962C8B-B14F-4D97-AF65-F5344CB8AC3E}">
        <p14:creationId xmlns:p14="http://schemas.microsoft.com/office/powerpoint/2010/main" val="2983730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Particularly during </a:t>
            </a:r>
            <a:r>
              <a:rPr lang="en-GB" dirty="0" err="1"/>
              <a:t>covid</a:t>
            </a:r>
            <a:r>
              <a:rPr lang="en-GB" dirty="0"/>
              <a:t> where</a:t>
            </a:r>
            <a:r>
              <a:rPr lang="en-GB" baseline="0" dirty="0"/>
              <a:t> parents have either been furloughed, lost their jobs or working reduced hours</a:t>
            </a:r>
          </a:p>
          <a:p>
            <a:pPr marL="171450" indent="-171450">
              <a:buFontTx/>
              <a:buChar char="-"/>
            </a:pPr>
            <a:r>
              <a:rPr lang="en-GB" dirty="0"/>
              <a:t>Positive response especially when its consistent alongside enriching activities…</a:t>
            </a:r>
          </a:p>
        </p:txBody>
      </p:sp>
      <p:sp>
        <p:nvSpPr>
          <p:cNvPr id="4" name="Slide Number Placeholder 3"/>
          <p:cNvSpPr>
            <a:spLocks noGrp="1"/>
          </p:cNvSpPr>
          <p:nvPr>
            <p:ph type="sldNum" sz="quarter" idx="10"/>
          </p:nvPr>
        </p:nvSpPr>
        <p:spPr/>
        <p:txBody>
          <a:bodyPr/>
          <a:lstStyle/>
          <a:p>
            <a:fld id="{8B367A32-4223-4624-B265-974F585B352D}" type="slidenum">
              <a:rPr lang="en-GB" smtClean="0"/>
              <a:t>2</a:t>
            </a:fld>
            <a:endParaRPr lang="en-GB"/>
          </a:p>
        </p:txBody>
      </p:sp>
    </p:spTree>
    <p:extLst>
      <p:ext uri="{BB962C8B-B14F-4D97-AF65-F5344CB8AC3E}">
        <p14:creationId xmlns:p14="http://schemas.microsoft.com/office/powerpoint/2010/main" val="2026849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err="1"/>
              <a:t>DfE</a:t>
            </a:r>
            <a:endParaRPr lang="en-GB" baseline="0" dirty="0"/>
          </a:p>
        </p:txBody>
      </p:sp>
      <p:sp>
        <p:nvSpPr>
          <p:cNvPr id="4" name="Slide Number Placeholder 3"/>
          <p:cNvSpPr>
            <a:spLocks noGrp="1"/>
          </p:cNvSpPr>
          <p:nvPr>
            <p:ph type="sldNum" sz="quarter" idx="10"/>
          </p:nvPr>
        </p:nvSpPr>
        <p:spPr/>
        <p:txBody>
          <a:bodyPr/>
          <a:lstStyle/>
          <a:p>
            <a:fld id="{8B367A32-4223-4624-B265-974F585B352D}" type="slidenum">
              <a:rPr lang="en-GB" smtClean="0"/>
              <a:t>3</a:t>
            </a:fld>
            <a:endParaRPr lang="en-GB"/>
          </a:p>
        </p:txBody>
      </p:sp>
    </p:spTree>
    <p:extLst>
      <p:ext uri="{BB962C8B-B14F-4D97-AF65-F5344CB8AC3E}">
        <p14:creationId xmlns:p14="http://schemas.microsoft.com/office/powerpoint/2010/main" val="953926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err="1"/>
              <a:t>DfE</a:t>
            </a:r>
            <a:endParaRPr lang="en-GB" baseline="0" dirty="0"/>
          </a:p>
        </p:txBody>
      </p:sp>
      <p:sp>
        <p:nvSpPr>
          <p:cNvPr id="4" name="Slide Number Placeholder 3"/>
          <p:cNvSpPr>
            <a:spLocks noGrp="1"/>
          </p:cNvSpPr>
          <p:nvPr>
            <p:ph type="sldNum" sz="quarter" idx="10"/>
          </p:nvPr>
        </p:nvSpPr>
        <p:spPr/>
        <p:txBody>
          <a:bodyPr/>
          <a:lstStyle/>
          <a:p>
            <a:fld id="{8B367A32-4223-4624-B265-974F585B352D}" type="slidenum">
              <a:rPr lang="en-GB" smtClean="0"/>
              <a:t>4</a:t>
            </a:fld>
            <a:endParaRPr lang="en-GB"/>
          </a:p>
        </p:txBody>
      </p:sp>
    </p:spTree>
    <p:extLst>
      <p:ext uri="{BB962C8B-B14F-4D97-AF65-F5344CB8AC3E}">
        <p14:creationId xmlns:p14="http://schemas.microsoft.com/office/powerpoint/2010/main" val="415667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Maps</a:t>
            </a:r>
            <a:r>
              <a:rPr lang="en-GB" baseline="0" dirty="0"/>
              <a:t> represent some of the key ‘hot spots’</a:t>
            </a:r>
            <a:endParaRPr lang="en-GB" dirty="0"/>
          </a:p>
        </p:txBody>
      </p:sp>
      <p:sp>
        <p:nvSpPr>
          <p:cNvPr id="4" name="Slide Number Placeholder 3"/>
          <p:cNvSpPr>
            <a:spLocks noGrp="1"/>
          </p:cNvSpPr>
          <p:nvPr>
            <p:ph type="sldNum" sz="quarter" idx="10"/>
          </p:nvPr>
        </p:nvSpPr>
        <p:spPr/>
        <p:txBody>
          <a:bodyPr/>
          <a:lstStyle/>
          <a:p>
            <a:fld id="{329BC349-6DC0-4975-AE6D-D3648B0196EE}" type="slidenum">
              <a:rPr lang="en-GB" smtClean="0"/>
              <a:t>5</a:t>
            </a:fld>
            <a:endParaRPr lang="en-GB"/>
          </a:p>
        </p:txBody>
      </p:sp>
    </p:spTree>
    <p:extLst>
      <p:ext uri="{BB962C8B-B14F-4D97-AF65-F5344CB8AC3E}">
        <p14:creationId xmlns:p14="http://schemas.microsoft.com/office/powerpoint/2010/main" val="3728779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Maps</a:t>
            </a:r>
            <a:r>
              <a:rPr lang="en-GB" baseline="0" dirty="0"/>
              <a:t> represent some of the key ‘hot spots’</a:t>
            </a:r>
            <a:endParaRPr lang="en-GB" dirty="0"/>
          </a:p>
        </p:txBody>
      </p:sp>
      <p:sp>
        <p:nvSpPr>
          <p:cNvPr id="4" name="Slide Number Placeholder 3"/>
          <p:cNvSpPr>
            <a:spLocks noGrp="1"/>
          </p:cNvSpPr>
          <p:nvPr>
            <p:ph type="sldNum" sz="quarter" idx="10"/>
          </p:nvPr>
        </p:nvSpPr>
        <p:spPr/>
        <p:txBody>
          <a:bodyPr/>
          <a:lstStyle/>
          <a:p>
            <a:fld id="{329BC349-6DC0-4975-AE6D-D3648B0196EE}" type="slidenum">
              <a:rPr lang="en-GB" smtClean="0"/>
              <a:t>6</a:t>
            </a:fld>
            <a:endParaRPr lang="en-GB"/>
          </a:p>
        </p:txBody>
      </p:sp>
    </p:spTree>
    <p:extLst>
      <p:ext uri="{BB962C8B-B14F-4D97-AF65-F5344CB8AC3E}">
        <p14:creationId xmlns:p14="http://schemas.microsoft.com/office/powerpoint/2010/main" val="946214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9BC349-6DC0-4975-AE6D-D3648B0196EE}" type="slidenum">
              <a:rPr lang="en-GB" smtClean="0"/>
              <a:t>7</a:t>
            </a:fld>
            <a:endParaRPr lang="en-GB"/>
          </a:p>
        </p:txBody>
      </p:sp>
    </p:spTree>
    <p:extLst>
      <p:ext uri="{BB962C8B-B14F-4D97-AF65-F5344CB8AC3E}">
        <p14:creationId xmlns:p14="http://schemas.microsoft.com/office/powerpoint/2010/main" val="874214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9BC349-6DC0-4975-AE6D-D3648B0196EE}" type="slidenum">
              <a:rPr lang="en-GB" smtClean="0"/>
              <a:t>8</a:t>
            </a:fld>
            <a:endParaRPr lang="en-GB"/>
          </a:p>
        </p:txBody>
      </p:sp>
    </p:spTree>
    <p:extLst>
      <p:ext uri="{BB962C8B-B14F-4D97-AF65-F5344CB8AC3E}">
        <p14:creationId xmlns:p14="http://schemas.microsoft.com/office/powerpoint/2010/main" val="2328769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9BC349-6DC0-4975-AE6D-D3648B0196EE}" type="slidenum">
              <a:rPr lang="en-GB" smtClean="0"/>
              <a:t>9</a:t>
            </a:fld>
            <a:endParaRPr lang="en-GB"/>
          </a:p>
        </p:txBody>
      </p:sp>
    </p:spTree>
    <p:extLst>
      <p:ext uri="{BB962C8B-B14F-4D97-AF65-F5344CB8AC3E}">
        <p14:creationId xmlns:p14="http://schemas.microsoft.com/office/powerpoint/2010/main" val="456945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48EA722-2CFB-4675-B633-45818706D6C9}"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248E30-E0E3-4C4A-8C62-4CF1C1F20CD7}" type="slidenum">
              <a:rPr lang="en-GB" smtClean="0"/>
              <a:t>‹#›</a:t>
            </a:fld>
            <a:endParaRPr lang="en-GB"/>
          </a:p>
        </p:txBody>
      </p:sp>
    </p:spTree>
    <p:extLst>
      <p:ext uri="{BB962C8B-B14F-4D97-AF65-F5344CB8AC3E}">
        <p14:creationId xmlns:p14="http://schemas.microsoft.com/office/powerpoint/2010/main" val="821167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8EA722-2CFB-4675-B633-45818706D6C9}"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248E30-E0E3-4C4A-8C62-4CF1C1F20CD7}" type="slidenum">
              <a:rPr lang="en-GB" smtClean="0"/>
              <a:t>‹#›</a:t>
            </a:fld>
            <a:endParaRPr lang="en-GB"/>
          </a:p>
        </p:txBody>
      </p:sp>
    </p:spTree>
    <p:extLst>
      <p:ext uri="{BB962C8B-B14F-4D97-AF65-F5344CB8AC3E}">
        <p14:creationId xmlns:p14="http://schemas.microsoft.com/office/powerpoint/2010/main" val="1358170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8EA722-2CFB-4675-B633-45818706D6C9}"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248E30-E0E3-4C4A-8C62-4CF1C1F20CD7}" type="slidenum">
              <a:rPr lang="en-GB" smtClean="0"/>
              <a:t>‹#›</a:t>
            </a:fld>
            <a:endParaRPr lang="en-GB"/>
          </a:p>
        </p:txBody>
      </p:sp>
    </p:spTree>
    <p:extLst>
      <p:ext uri="{BB962C8B-B14F-4D97-AF65-F5344CB8AC3E}">
        <p14:creationId xmlns:p14="http://schemas.microsoft.com/office/powerpoint/2010/main" val="3149563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8EA722-2CFB-4675-B633-45818706D6C9}"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248E30-E0E3-4C4A-8C62-4CF1C1F20CD7}" type="slidenum">
              <a:rPr lang="en-GB" smtClean="0"/>
              <a:t>‹#›</a:t>
            </a:fld>
            <a:endParaRPr lang="en-GB"/>
          </a:p>
        </p:txBody>
      </p:sp>
    </p:spTree>
    <p:extLst>
      <p:ext uri="{BB962C8B-B14F-4D97-AF65-F5344CB8AC3E}">
        <p14:creationId xmlns:p14="http://schemas.microsoft.com/office/powerpoint/2010/main" val="2527320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8EA722-2CFB-4675-B633-45818706D6C9}"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248E30-E0E3-4C4A-8C62-4CF1C1F20CD7}" type="slidenum">
              <a:rPr lang="en-GB" smtClean="0"/>
              <a:t>‹#›</a:t>
            </a:fld>
            <a:endParaRPr lang="en-GB"/>
          </a:p>
        </p:txBody>
      </p:sp>
    </p:spTree>
    <p:extLst>
      <p:ext uri="{BB962C8B-B14F-4D97-AF65-F5344CB8AC3E}">
        <p14:creationId xmlns:p14="http://schemas.microsoft.com/office/powerpoint/2010/main" val="3670933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48EA722-2CFB-4675-B633-45818706D6C9}" type="datetimeFigureOut">
              <a:rPr lang="en-GB" smtClean="0"/>
              <a:t>18/11/2021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248E30-E0E3-4C4A-8C62-4CF1C1F20CD7}" type="slidenum">
              <a:rPr lang="en-GB" smtClean="0"/>
              <a:t>‹#›</a:t>
            </a:fld>
            <a:endParaRPr lang="en-GB"/>
          </a:p>
        </p:txBody>
      </p:sp>
    </p:spTree>
    <p:extLst>
      <p:ext uri="{BB962C8B-B14F-4D97-AF65-F5344CB8AC3E}">
        <p14:creationId xmlns:p14="http://schemas.microsoft.com/office/powerpoint/2010/main" val="46323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48EA722-2CFB-4675-B633-45818706D6C9}" type="datetimeFigureOut">
              <a:rPr lang="en-GB" smtClean="0"/>
              <a:t>18/11/2021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6248E30-E0E3-4C4A-8C62-4CF1C1F20CD7}" type="slidenum">
              <a:rPr lang="en-GB" smtClean="0"/>
              <a:t>‹#›</a:t>
            </a:fld>
            <a:endParaRPr lang="en-GB"/>
          </a:p>
        </p:txBody>
      </p:sp>
    </p:spTree>
    <p:extLst>
      <p:ext uri="{BB962C8B-B14F-4D97-AF65-F5344CB8AC3E}">
        <p14:creationId xmlns:p14="http://schemas.microsoft.com/office/powerpoint/2010/main" val="2678297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48EA722-2CFB-4675-B633-45818706D6C9}" type="datetimeFigureOut">
              <a:rPr lang="en-GB" smtClean="0"/>
              <a:t>18/11/2021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248E30-E0E3-4C4A-8C62-4CF1C1F20CD7}" type="slidenum">
              <a:rPr lang="en-GB" smtClean="0"/>
              <a:t>‹#›</a:t>
            </a:fld>
            <a:endParaRPr lang="en-GB"/>
          </a:p>
        </p:txBody>
      </p:sp>
    </p:spTree>
    <p:extLst>
      <p:ext uri="{BB962C8B-B14F-4D97-AF65-F5344CB8AC3E}">
        <p14:creationId xmlns:p14="http://schemas.microsoft.com/office/powerpoint/2010/main" val="2027726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8EA722-2CFB-4675-B633-45818706D6C9}" type="datetimeFigureOut">
              <a:rPr lang="en-GB" smtClean="0"/>
              <a:t>18/11/2021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6248E30-E0E3-4C4A-8C62-4CF1C1F20CD7}" type="slidenum">
              <a:rPr lang="en-GB" smtClean="0"/>
              <a:t>‹#›</a:t>
            </a:fld>
            <a:endParaRPr lang="en-GB"/>
          </a:p>
        </p:txBody>
      </p:sp>
    </p:spTree>
    <p:extLst>
      <p:ext uri="{BB962C8B-B14F-4D97-AF65-F5344CB8AC3E}">
        <p14:creationId xmlns:p14="http://schemas.microsoft.com/office/powerpoint/2010/main" val="1101346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48EA722-2CFB-4675-B633-45818706D6C9}" type="datetimeFigureOut">
              <a:rPr lang="en-GB" smtClean="0"/>
              <a:t>18/11/2021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248E30-E0E3-4C4A-8C62-4CF1C1F20CD7}" type="slidenum">
              <a:rPr lang="en-GB" smtClean="0"/>
              <a:t>‹#›</a:t>
            </a:fld>
            <a:endParaRPr lang="en-GB"/>
          </a:p>
        </p:txBody>
      </p:sp>
    </p:spTree>
    <p:extLst>
      <p:ext uri="{BB962C8B-B14F-4D97-AF65-F5344CB8AC3E}">
        <p14:creationId xmlns:p14="http://schemas.microsoft.com/office/powerpoint/2010/main" val="3701230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48EA722-2CFB-4675-B633-45818706D6C9}" type="datetimeFigureOut">
              <a:rPr lang="en-GB" smtClean="0"/>
              <a:t>18/11/2021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248E30-E0E3-4C4A-8C62-4CF1C1F20CD7}" type="slidenum">
              <a:rPr lang="en-GB" smtClean="0"/>
              <a:t>‹#›</a:t>
            </a:fld>
            <a:endParaRPr lang="en-GB"/>
          </a:p>
        </p:txBody>
      </p:sp>
    </p:spTree>
    <p:extLst>
      <p:ext uri="{BB962C8B-B14F-4D97-AF65-F5344CB8AC3E}">
        <p14:creationId xmlns:p14="http://schemas.microsoft.com/office/powerpoint/2010/main" val="713519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48EA722-2CFB-4675-B633-45818706D6C9}" type="datetimeFigureOut">
              <a:rPr lang="en-GB" smtClean="0"/>
              <a:t>18/11/2021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6248E30-E0E3-4C4A-8C62-4CF1C1F20CD7}" type="slidenum">
              <a:rPr lang="en-GB" smtClean="0"/>
              <a:t>‹#›</a:t>
            </a:fld>
            <a:endParaRPr lang="en-GB"/>
          </a:p>
        </p:txBody>
      </p:sp>
    </p:spTree>
    <p:extLst>
      <p:ext uri="{BB962C8B-B14F-4D97-AF65-F5344CB8AC3E}">
        <p14:creationId xmlns:p14="http://schemas.microsoft.com/office/powerpoint/2010/main" val="1308193333"/>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watch?v=605-FqmPc8Y" TargetMode="Externa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pycportsmouthpyc.co.uk/haffunpompey"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haf@portsmouthcc.gov.uk" TargetMode="External"/><Relationship Id="rId5" Type="http://schemas.openxmlformats.org/officeDocument/2006/relationships/hyperlink" Target="http://www.pycportsmouth.co.uk/haffunpompey" TargetMode="External"/><Relationship Id="rId4" Type="http://schemas.openxmlformats.org/officeDocument/2006/relationships/hyperlink" Target="https://www.portsmouth.gov.uk/services/schools-learning-and-childcare/schools/school-meal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ortsmouthlocaloffer.org/information/haf-fun-pompey-holiday-aCtivities-and-food-programm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63553"/>
            <a:ext cx="9144000" cy="2757564"/>
          </a:xfrm>
        </p:spPr>
        <p:txBody>
          <a:bodyPr>
            <a:normAutofit/>
          </a:bodyPr>
          <a:lstStyle/>
          <a:p>
            <a:pPr algn="ctr"/>
            <a:br>
              <a:rPr lang="en-GB" sz="2800" dirty="0"/>
            </a:br>
            <a:endParaRPr lang="en-GB" sz="2800" dirty="0"/>
          </a:p>
        </p:txBody>
      </p:sp>
      <p:pic>
        <p:nvPicPr>
          <p:cNvPr id="1026" name="Picture 2" descr="image0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398" y="6093296"/>
            <a:ext cx="2150837" cy="53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84168" y="416014"/>
            <a:ext cx="2854171" cy="809318"/>
          </a:xfrm>
          <a:prstGeom prst="rect">
            <a:avLst/>
          </a:prstGeom>
          <a:noFill/>
          <a:ln>
            <a:noFill/>
          </a:ln>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398" y="407229"/>
            <a:ext cx="1864419" cy="1090851"/>
          </a:xfrm>
          <a:prstGeom prst="rect">
            <a:avLst/>
          </a:prstGeom>
        </p:spPr>
      </p:pic>
      <p:sp>
        <p:nvSpPr>
          <p:cNvPr id="9" name="TextBox 8">
            <a:extLst>
              <a:ext uri="{FF2B5EF4-FFF2-40B4-BE49-F238E27FC236}">
                <a16:creationId xmlns:a16="http://schemas.microsoft.com/office/drawing/2014/main" id="{B935B722-45CF-4D6B-8729-DEBB6413D72F}"/>
              </a:ext>
            </a:extLst>
          </p:cNvPr>
          <p:cNvSpPr txBox="1"/>
          <p:nvPr/>
        </p:nvSpPr>
        <p:spPr>
          <a:xfrm>
            <a:off x="2483768" y="6211153"/>
            <a:ext cx="6336704" cy="461665"/>
          </a:xfrm>
          <a:prstGeom prst="rect">
            <a:avLst/>
          </a:prstGeom>
          <a:noFill/>
        </p:spPr>
        <p:txBody>
          <a:bodyPr wrap="square">
            <a:spAutoFit/>
          </a:bodyPr>
          <a:lstStyle/>
          <a:p>
            <a:r>
              <a:rPr lang="en-GB" sz="2400" dirty="0">
                <a:solidFill>
                  <a:srgbClr val="FF00FF"/>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CLICK THIS LINK </a:t>
            </a:r>
            <a:r>
              <a:rPr lang="en-GB" sz="2400" dirty="0">
                <a:solidFill>
                  <a:schemeClr val="bg2">
                    <a:lumMod val="50000"/>
                  </a:schemeClr>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 Let’s celebrate video </a:t>
            </a:r>
            <a:endParaRPr lang="en-GB" sz="2400" dirty="0">
              <a:solidFill>
                <a:schemeClr val="bg2">
                  <a:lumMod val="50000"/>
                </a:schemeClr>
              </a:solidFill>
              <a:latin typeface="Arial" panose="020B0604020202020204" pitchFamily="34" charset="0"/>
              <a:cs typeface="Arial" panose="020B0604020202020204" pitchFamily="34" charset="0"/>
            </a:endParaRPr>
          </a:p>
        </p:txBody>
      </p:sp>
      <p:pic>
        <p:nvPicPr>
          <p:cNvPr id="8" name="Picture 7" descr="A picture containing logo&#10;&#10;Description automatically generated">
            <a:extLst>
              <a:ext uri="{FF2B5EF4-FFF2-40B4-BE49-F238E27FC236}">
                <a16:creationId xmlns:a16="http://schemas.microsoft.com/office/drawing/2014/main" id="{3215091B-A305-40C6-A98A-DFA58C23870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4433" y="1600258"/>
            <a:ext cx="3658957" cy="3657483"/>
          </a:xfrm>
          <a:prstGeom prst="rect">
            <a:avLst/>
          </a:prstGeom>
        </p:spPr>
      </p:pic>
      <p:pic>
        <p:nvPicPr>
          <p:cNvPr id="4" name="Picture 3" descr="Text&#10;&#10;Description automatically generated">
            <a:extLst>
              <a:ext uri="{FF2B5EF4-FFF2-40B4-BE49-F238E27FC236}">
                <a16:creationId xmlns:a16="http://schemas.microsoft.com/office/drawing/2014/main" id="{97C01470-12C4-450A-A7CD-6F8B43B498B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71231" y="1350838"/>
            <a:ext cx="3418660" cy="4835750"/>
          </a:xfrm>
          <a:prstGeom prst="rect">
            <a:avLst/>
          </a:prstGeom>
        </p:spPr>
      </p:pic>
    </p:spTree>
    <p:extLst>
      <p:ext uri="{BB962C8B-B14F-4D97-AF65-F5344CB8AC3E}">
        <p14:creationId xmlns:p14="http://schemas.microsoft.com/office/powerpoint/2010/main" val="2739151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764704"/>
            <a:ext cx="8712968" cy="6048672"/>
          </a:xfrm>
        </p:spPr>
        <p:txBody>
          <a:bodyPr>
            <a:noAutofit/>
          </a:bodyPr>
          <a:lstStyle/>
          <a:p>
            <a:pPr marL="0" indent="0">
              <a:spcAft>
                <a:spcPts val="600"/>
              </a:spcAft>
              <a:buNone/>
            </a:pPr>
            <a:endParaRPr lang="en-GB" sz="1400" dirty="0">
              <a:latin typeface="Arial" panose="020B0604020202020204" pitchFamily="34" charset="0"/>
              <a:cs typeface="Arial" panose="020B0604020202020204" pitchFamily="34" charset="0"/>
            </a:endParaRPr>
          </a:p>
          <a:p>
            <a:pPr marL="0" indent="0">
              <a:spcAft>
                <a:spcPts val="600"/>
              </a:spcAft>
              <a:buNone/>
            </a:pPr>
            <a:endParaRPr lang="en-GB" sz="1400" dirty="0">
              <a:latin typeface="Arial" panose="020B0604020202020204" pitchFamily="34" charset="0"/>
              <a:cs typeface="Arial" panose="020B0604020202020204" pitchFamily="34" charset="0"/>
            </a:endParaRPr>
          </a:p>
          <a:p>
            <a:pPr marL="0" indent="0">
              <a:spcAft>
                <a:spcPts val="600"/>
              </a:spcAft>
              <a:buNone/>
            </a:pPr>
            <a:endParaRPr lang="en-GB" sz="14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D0795AA0-51D3-4FAF-A9FC-B209818DB1A5}"/>
              </a:ext>
            </a:extLst>
          </p:cNvPr>
          <p:cNvSpPr txBox="1">
            <a:spLocks/>
          </p:cNvSpPr>
          <p:nvPr/>
        </p:nvSpPr>
        <p:spPr>
          <a:xfrm>
            <a:off x="0" y="260648"/>
            <a:ext cx="9144000" cy="744836"/>
          </a:xfrm>
          <a:prstGeom prst="rect">
            <a:avLst/>
          </a:prstGeom>
          <a:solidFill>
            <a:schemeClr val="bg2">
              <a:lumMod val="75000"/>
            </a:schemeClr>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914400"/>
            <a:r>
              <a:rPr lang="en-US" sz="3200" b="1" dirty="0">
                <a:solidFill>
                  <a:schemeClr val="bg1"/>
                </a:solidFill>
                <a:latin typeface="Arial" panose="020B0604020202020204" pitchFamily="34" charset="0"/>
                <a:cs typeface="Arial" panose="020B0604020202020204" pitchFamily="34" charset="0"/>
              </a:rPr>
              <a:t>HAF ACTIVITY LISTING</a:t>
            </a:r>
          </a:p>
        </p:txBody>
      </p:sp>
      <p:pic>
        <p:nvPicPr>
          <p:cNvPr id="5" name="Picture 4" descr="Table&#10;&#10;Description automatically generated">
            <a:extLst>
              <a:ext uri="{FF2B5EF4-FFF2-40B4-BE49-F238E27FC236}">
                <a16:creationId xmlns:a16="http://schemas.microsoft.com/office/drawing/2014/main" id="{20B59129-A1A1-4876-BEA0-38D57D5CCB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04" y="908720"/>
            <a:ext cx="9144000" cy="6467008"/>
          </a:xfrm>
          <a:prstGeom prst="rect">
            <a:avLst/>
          </a:prstGeom>
        </p:spPr>
      </p:pic>
    </p:spTree>
    <p:extLst>
      <p:ext uri="{BB962C8B-B14F-4D97-AF65-F5344CB8AC3E}">
        <p14:creationId xmlns:p14="http://schemas.microsoft.com/office/powerpoint/2010/main" val="1829381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764704"/>
            <a:ext cx="8712968" cy="6048672"/>
          </a:xfrm>
        </p:spPr>
        <p:txBody>
          <a:bodyPr>
            <a:noAutofit/>
          </a:bodyPr>
          <a:lstStyle/>
          <a:p>
            <a:pPr marL="0" indent="0">
              <a:spcAft>
                <a:spcPts val="600"/>
              </a:spcAft>
              <a:buNone/>
            </a:pPr>
            <a:endParaRPr lang="en-GB" sz="1400" dirty="0">
              <a:latin typeface="Arial" panose="020B0604020202020204" pitchFamily="34" charset="0"/>
              <a:cs typeface="Arial" panose="020B0604020202020204" pitchFamily="34" charset="0"/>
            </a:endParaRPr>
          </a:p>
          <a:p>
            <a:pPr marL="0" indent="0">
              <a:spcAft>
                <a:spcPts val="600"/>
              </a:spcAft>
              <a:buNone/>
            </a:pPr>
            <a:endParaRPr lang="en-GB" sz="1400" dirty="0">
              <a:latin typeface="Arial" panose="020B0604020202020204" pitchFamily="34" charset="0"/>
              <a:cs typeface="Arial" panose="020B0604020202020204" pitchFamily="34" charset="0"/>
            </a:endParaRPr>
          </a:p>
          <a:p>
            <a:pPr marL="0" indent="0">
              <a:spcAft>
                <a:spcPts val="600"/>
              </a:spcAft>
              <a:buNone/>
            </a:pPr>
            <a:endParaRPr lang="en-GB" sz="14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D0795AA0-51D3-4FAF-A9FC-B209818DB1A5}"/>
              </a:ext>
            </a:extLst>
          </p:cNvPr>
          <p:cNvSpPr txBox="1">
            <a:spLocks/>
          </p:cNvSpPr>
          <p:nvPr/>
        </p:nvSpPr>
        <p:spPr>
          <a:xfrm>
            <a:off x="0" y="260648"/>
            <a:ext cx="9144000" cy="744836"/>
          </a:xfrm>
          <a:prstGeom prst="rect">
            <a:avLst/>
          </a:prstGeom>
          <a:solidFill>
            <a:schemeClr val="bg2">
              <a:lumMod val="75000"/>
            </a:schemeClr>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914400"/>
            <a:r>
              <a:rPr lang="en-US" sz="3200" b="1" dirty="0">
                <a:solidFill>
                  <a:schemeClr val="bg1"/>
                </a:solidFill>
                <a:latin typeface="Arial" panose="020B0604020202020204" pitchFamily="34" charset="0"/>
                <a:cs typeface="Arial" panose="020B0604020202020204" pitchFamily="34" charset="0"/>
              </a:rPr>
              <a:t>HAF ACTIVITY LISTING</a:t>
            </a:r>
          </a:p>
        </p:txBody>
      </p:sp>
      <p:pic>
        <p:nvPicPr>
          <p:cNvPr id="4" name="Picture 3" descr="Table&#10;&#10;Description automatically generated">
            <a:extLst>
              <a:ext uri="{FF2B5EF4-FFF2-40B4-BE49-F238E27FC236}">
                <a16:creationId xmlns:a16="http://schemas.microsoft.com/office/drawing/2014/main" id="{9A406250-B4A2-45BE-ADD5-8137905A9A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24744"/>
            <a:ext cx="9144000" cy="6467008"/>
          </a:xfrm>
          <a:prstGeom prst="rect">
            <a:avLst/>
          </a:prstGeom>
        </p:spPr>
      </p:pic>
    </p:spTree>
    <p:extLst>
      <p:ext uri="{BB962C8B-B14F-4D97-AF65-F5344CB8AC3E}">
        <p14:creationId xmlns:p14="http://schemas.microsoft.com/office/powerpoint/2010/main" val="2572492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764704"/>
            <a:ext cx="8712968" cy="6048672"/>
          </a:xfrm>
        </p:spPr>
        <p:txBody>
          <a:bodyPr>
            <a:noAutofit/>
          </a:bodyPr>
          <a:lstStyle/>
          <a:p>
            <a:pPr marL="0" indent="0">
              <a:spcAft>
                <a:spcPts val="600"/>
              </a:spcAft>
              <a:buNone/>
            </a:pPr>
            <a:endParaRPr lang="en-GB" sz="1400" dirty="0">
              <a:latin typeface="Arial" panose="020B0604020202020204" pitchFamily="34" charset="0"/>
              <a:cs typeface="Arial" panose="020B0604020202020204" pitchFamily="34" charset="0"/>
            </a:endParaRPr>
          </a:p>
          <a:p>
            <a:pPr marL="0" indent="0">
              <a:spcAft>
                <a:spcPts val="600"/>
              </a:spcAft>
              <a:buNone/>
            </a:pPr>
            <a:endParaRPr lang="en-GB" sz="1400" dirty="0">
              <a:latin typeface="Arial" panose="020B0604020202020204" pitchFamily="34" charset="0"/>
              <a:cs typeface="Arial" panose="020B0604020202020204" pitchFamily="34" charset="0"/>
            </a:endParaRPr>
          </a:p>
          <a:p>
            <a:pPr marL="0" indent="0">
              <a:spcAft>
                <a:spcPts val="600"/>
              </a:spcAft>
              <a:buNone/>
            </a:pPr>
            <a:endParaRPr lang="en-GB" sz="14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D0795AA0-51D3-4FAF-A9FC-B209818DB1A5}"/>
              </a:ext>
            </a:extLst>
          </p:cNvPr>
          <p:cNvSpPr txBox="1">
            <a:spLocks/>
          </p:cNvSpPr>
          <p:nvPr/>
        </p:nvSpPr>
        <p:spPr>
          <a:xfrm>
            <a:off x="0" y="260648"/>
            <a:ext cx="9144000" cy="744836"/>
          </a:xfrm>
          <a:prstGeom prst="rect">
            <a:avLst/>
          </a:prstGeom>
          <a:solidFill>
            <a:schemeClr val="bg2">
              <a:lumMod val="75000"/>
            </a:schemeClr>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914400"/>
            <a:r>
              <a:rPr lang="en-US" sz="3200" b="1" dirty="0">
                <a:solidFill>
                  <a:schemeClr val="bg1"/>
                </a:solidFill>
                <a:latin typeface="Arial" panose="020B0604020202020204" pitchFamily="34" charset="0"/>
                <a:cs typeface="Arial" panose="020B0604020202020204" pitchFamily="34" charset="0"/>
              </a:rPr>
              <a:t>HAF ACTIVITY LISTING</a:t>
            </a:r>
          </a:p>
        </p:txBody>
      </p:sp>
      <p:pic>
        <p:nvPicPr>
          <p:cNvPr id="5" name="Picture 4" descr="Table&#10;&#10;Description automatically generated with low confidence">
            <a:extLst>
              <a:ext uri="{FF2B5EF4-FFF2-40B4-BE49-F238E27FC236}">
                <a16:creationId xmlns:a16="http://schemas.microsoft.com/office/drawing/2014/main" id="{DC7EA920-97CF-48AE-A710-72DDF50170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68760"/>
            <a:ext cx="9144000" cy="6467008"/>
          </a:xfrm>
          <a:prstGeom prst="rect">
            <a:avLst/>
          </a:prstGeom>
        </p:spPr>
      </p:pic>
    </p:spTree>
    <p:extLst>
      <p:ext uri="{BB962C8B-B14F-4D97-AF65-F5344CB8AC3E}">
        <p14:creationId xmlns:p14="http://schemas.microsoft.com/office/powerpoint/2010/main" val="3519664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764704"/>
            <a:ext cx="8712968" cy="6048672"/>
          </a:xfrm>
        </p:spPr>
        <p:txBody>
          <a:bodyPr>
            <a:noAutofit/>
          </a:bodyPr>
          <a:lstStyle/>
          <a:p>
            <a:pPr marL="0" indent="0">
              <a:spcAft>
                <a:spcPts val="600"/>
              </a:spcAft>
              <a:buNone/>
            </a:pPr>
            <a:endParaRPr lang="en-GB" sz="1400" dirty="0">
              <a:latin typeface="Arial" panose="020B0604020202020204" pitchFamily="34" charset="0"/>
              <a:cs typeface="Arial" panose="020B0604020202020204" pitchFamily="34" charset="0"/>
            </a:endParaRPr>
          </a:p>
          <a:p>
            <a:pPr marL="0" indent="0">
              <a:spcAft>
                <a:spcPts val="600"/>
              </a:spcAft>
              <a:buNone/>
            </a:pPr>
            <a:endParaRPr lang="en-GB" sz="1400" dirty="0">
              <a:latin typeface="Arial" panose="020B0604020202020204" pitchFamily="34" charset="0"/>
              <a:cs typeface="Arial" panose="020B0604020202020204" pitchFamily="34" charset="0"/>
            </a:endParaRPr>
          </a:p>
          <a:p>
            <a:pPr marL="0" indent="0">
              <a:spcAft>
                <a:spcPts val="600"/>
              </a:spcAft>
              <a:buNone/>
            </a:pPr>
            <a:endParaRPr lang="en-GB" sz="1400" dirty="0">
              <a:latin typeface="Arial" panose="020B0604020202020204" pitchFamily="34" charset="0"/>
              <a:cs typeface="Arial" panose="020B0604020202020204" pitchFamily="34" charset="0"/>
            </a:endParaRPr>
          </a:p>
        </p:txBody>
      </p:sp>
      <p:sp>
        <p:nvSpPr>
          <p:cNvPr id="5" name="Title 1"/>
          <p:cNvSpPr txBox="1">
            <a:spLocks/>
          </p:cNvSpPr>
          <p:nvPr/>
        </p:nvSpPr>
        <p:spPr>
          <a:xfrm>
            <a:off x="311505" y="1844824"/>
            <a:ext cx="8520985" cy="178895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endParaRPr lang="en-GB" dirty="0">
              <a:latin typeface="Arial" panose="020B0604020202020204" pitchFamily="34" charset="0"/>
              <a:cs typeface="Arial" panose="020B0604020202020204" pitchFamily="34" charset="0"/>
            </a:endParaRPr>
          </a:p>
          <a:p>
            <a:pPr algn="ctr"/>
            <a:r>
              <a:rPr lang="en-GB" dirty="0">
                <a:latin typeface="Arial" panose="020B0604020202020204" pitchFamily="34" charset="0"/>
                <a:cs typeface="Arial" panose="020B0604020202020204" pitchFamily="34" charset="0"/>
              </a:rPr>
              <a:t>Public bookings open w/c 22 November</a:t>
            </a:r>
          </a:p>
          <a:p>
            <a:pPr algn="ctr"/>
            <a:endParaRPr lang="en-GB" dirty="0">
              <a:latin typeface="Arial" panose="020B0604020202020204" pitchFamily="34" charset="0"/>
              <a:cs typeface="Arial" panose="020B0604020202020204" pitchFamily="34" charset="0"/>
            </a:endParaRPr>
          </a:p>
          <a:p>
            <a:pPr algn="ctr"/>
            <a:r>
              <a:rPr lang="en-GB" dirty="0">
                <a:latin typeface="Arial" panose="020B0604020202020204" pitchFamily="34" charset="0"/>
                <a:cs typeface="Arial" panose="020B0604020202020204" pitchFamily="34" charset="0"/>
                <a:hlinkClick r:id="rId3"/>
              </a:rPr>
              <a:t>www.pycportsmouthpyc.co.uk/haffunpompey</a:t>
            </a:r>
            <a:r>
              <a:rPr lang="en-GB" dirty="0">
                <a:latin typeface="Arial" panose="020B0604020202020204" pitchFamily="34" charset="0"/>
                <a:cs typeface="Arial" panose="020B0604020202020204" pitchFamily="34" charset="0"/>
              </a:rPr>
              <a:t>  </a:t>
            </a:r>
          </a:p>
        </p:txBody>
      </p:sp>
      <p:sp>
        <p:nvSpPr>
          <p:cNvPr id="7" name="Title 1">
            <a:extLst>
              <a:ext uri="{FF2B5EF4-FFF2-40B4-BE49-F238E27FC236}">
                <a16:creationId xmlns:a16="http://schemas.microsoft.com/office/drawing/2014/main" id="{D0795AA0-51D3-4FAF-A9FC-B209818DB1A5}"/>
              </a:ext>
            </a:extLst>
          </p:cNvPr>
          <p:cNvSpPr txBox="1">
            <a:spLocks/>
          </p:cNvSpPr>
          <p:nvPr/>
        </p:nvSpPr>
        <p:spPr>
          <a:xfrm>
            <a:off x="0" y="260648"/>
            <a:ext cx="9144000" cy="744836"/>
          </a:xfrm>
          <a:prstGeom prst="rect">
            <a:avLst/>
          </a:prstGeom>
          <a:solidFill>
            <a:schemeClr val="bg2">
              <a:lumMod val="75000"/>
            </a:schemeClr>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914400"/>
            <a:r>
              <a:rPr lang="en-US" sz="3200" b="1" dirty="0">
                <a:solidFill>
                  <a:schemeClr val="bg1"/>
                </a:solidFill>
                <a:latin typeface="Arial" panose="020B0604020202020204" pitchFamily="34" charset="0"/>
                <a:cs typeface="Arial" panose="020B0604020202020204" pitchFamily="34" charset="0"/>
              </a:rPr>
              <a:t>HAF TIMELINE </a:t>
            </a:r>
          </a:p>
        </p:txBody>
      </p:sp>
      <p:pic>
        <p:nvPicPr>
          <p:cNvPr id="8" name="Picture 7" descr="A picture containing logo&#10;&#10;Description automatically generated">
            <a:extLst>
              <a:ext uri="{FF2B5EF4-FFF2-40B4-BE49-F238E27FC236}">
                <a16:creationId xmlns:a16="http://schemas.microsoft.com/office/drawing/2014/main" id="{8638C52E-4D83-48A9-AEA5-E045D34FEA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9238" y="4327288"/>
            <a:ext cx="2225521" cy="2224624"/>
          </a:xfrm>
          <a:prstGeom prst="rect">
            <a:avLst/>
          </a:prstGeom>
        </p:spPr>
      </p:pic>
    </p:spTree>
    <p:extLst>
      <p:ext uri="{BB962C8B-B14F-4D97-AF65-F5344CB8AC3E}">
        <p14:creationId xmlns:p14="http://schemas.microsoft.com/office/powerpoint/2010/main" val="1007457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a:effectLst>
                  <a:outerShdw blurRad="38100" dist="38100" dir="2700000" algn="tl">
                    <a:srgbClr val="000000">
                      <a:alpha val="43137"/>
                    </a:srgbClr>
                  </a:outerShdw>
                </a:effectLst>
              </a:rPr>
              <a:t>Background</a:t>
            </a:r>
            <a:r>
              <a:rPr lang="en-GB" dirty="0"/>
              <a:t> </a:t>
            </a:r>
          </a:p>
        </p:txBody>
      </p:sp>
      <p:sp>
        <p:nvSpPr>
          <p:cNvPr id="3" name="Content Placeholder 2"/>
          <p:cNvSpPr>
            <a:spLocks noGrp="1"/>
          </p:cNvSpPr>
          <p:nvPr>
            <p:ph idx="1"/>
          </p:nvPr>
        </p:nvSpPr>
        <p:spPr/>
        <p:txBody>
          <a:bodyPr>
            <a:normAutofit/>
          </a:bodyPr>
          <a:lstStyle/>
          <a:p>
            <a:r>
              <a:rPr lang="en-GB" sz="2800" dirty="0"/>
              <a:t>School holidays can be stressful for some families due to increased costs and reduced incomes</a:t>
            </a:r>
          </a:p>
          <a:p>
            <a:endParaRPr lang="en-GB" sz="900" dirty="0"/>
          </a:p>
          <a:p>
            <a:r>
              <a:rPr lang="en-GB" sz="2800" dirty="0"/>
              <a:t>Free school holiday clubs and activities can have a positive response (particular during/after Covid)</a:t>
            </a:r>
          </a:p>
          <a:p>
            <a:endParaRPr lang="en-GB" sz="800" dirty="0"/>
          </a:p>
          <a:p>
            <a:r>
              <a:rPr lang="en-GB" sz="2800" dirty="0"/>
              <a:t>Grant awarded to PCC = </a:t>
            </a:r>
            <a:r>
              <a:rPr lang="en-US" sz="2800" dirty="0"/>
              <a:t>£95,840 for Easter and £857,220 for 21/22 financial year (Summer &amp; Xmas)</a:t>
            </a:r>
          </a:p>
          <a:p>
            <a:endParaRPr lang="en-US" sz="800" dirty="0"/>
          </a:p>
          <a:p>
            <a:r>
              <a:rPr lang="en-US" sz="2800" dirty="0"/>
              <a:t>Programme = healthy food and enriching activities for children eligible for free school meals (FSM)</a:t>
            </a:r>
            <a:endParaRPr lang="en-GB" sz="28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355254"/>
            <a:ext cx="1864419" cy="1090851"/>
          </a:xfrm>
          <a:prstGeom prst="rect">
            <a:avLst/>
          </a:prstGeom>
        </p:spPr>
      </p:pic>
    </p:spTree>
    <p:extLst>
      <p:ext uri="{BB962C8B-B14F-4D97-AF65-F5344CB8AC3E}">
        <p14:creationId xmlns:p14="http://schemas.microsoft.com/office/powerpoint/2010/main" val="2408463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effectLst>
                  <a:outerShdw blurRad="38100" dist="38100" dir="2700000" algn="tl">
                    <a:srgbClr val="000000">
                      <a:alpha val="43137"/>
                    </a:srgbClr>
                  </a:outerShdw>
                </a:effectLst>
              </a:rPr>
              <a:t>Aims </a:t>
            </a:r>
          </a:p>
        </p:txBody>
      </p:sp>
      <p:sp>
        <p:nvSpPr>
          <p:cNvPr id="3" name="Content Placeholder 2"/>
          <p:cNvSpPr>
            <a:spLocks noGrp="1"/>
          </p:cNvSpPr>
          <p:nvPr>
            <p:ph idx="1"/>
          </p:nvPr>
        </p:nvSpPr>
        <p:spPr>
          <a:xfrm>
            <a:off x="323528" y="1942247"/>
            <a:ext cx="8335838" cy="4655105"/>
          </a:xfrm>
        </p:spPr>
        <p:txBody>
          <a:bodyPr>
            <a:normAutofit fontScale="70000" lnSpcReduction="20000"/>
          </a:bodyPr>
          <a:lstStyle/>
          <a:p>
            <a:endParaRPr lang="en-GB" dirty="0"/>
          </a:p>
          <a:p>
            <a:pPr marL="385763" indent="-385763">
              <a:buFont typeface="+mj-lt"/>
              <a:buAutoNum type="arabicPeriod"/>
            </a:pPr>
            <a:r>
              <a:rPr lang="en-US" sz="3400" dirty="0"/>
              <a:t>to find ways of encouraging </a:t>
            </a:r>
            <a:r>
              <a:rPr lang="en-US" sz="3400" b="1" dirty="0"/>
              <a:t>more healthily</a:t>
            </a:r>
            <a:r>
              <a:rPr lang="en-US" sz="3400" dirty="0"/>
              <a:t> </a:t>
            </a:r>
            <a:r>
              <a:rPr lang="en-US" sz="3400" b="1" dirty="0"/>
              <a:t>eating;</a:t>
            </a:r>
          </a:p>
          <a:p>
            <a:pPr marL="228600" indent="-228600">
              <a:buFont typeface="+mj-lt"/>
              <a:buAutoNum type="arabicPeriod"/>
            </a:pPr>
            <a:endParaRPr lang="en-US" sz="1100" dirty="0"/>
          </a:p>
          <a:p>
            <a:pPr marL="385763" indent="-385763">
              <a:buFont typeface="+mj-lt"/>
              <a:buAutoNum type="arabicPeriod"/>
            </a:pPr>
            <a:r>
              <a:rPr lang="en-US" sz="3400" dirty="0"/>
              <a:t>to facilitate </a:t>
            </a:r>
            <a:r>
              <a:rPr lang="en-US" sz="3400" b="1" dirty="0"/>
              <a:t>more active and enriching opportunities; </a:t>
            </a:r>
          </a:p>
          <a:p>
            <a:pPr marL="385763" indent="-385763">
              <a:buFont typeface="+mj-lt"/>
              <a:buAutoNum type="arabicPeriod"/>
            </a:pPr>
            <a:endParaRPr lang="en-US" sz="1100" dirty="0"/>
          </a:p>
          <a:p>
            <a:pPr marL="385763" indent="-385763">
              <a:buFont typeface="+mj-lt"/>
              <a:buAutoNum type="arabicPeriod"/>
            </a:pPr>
            <a:r>
              <a:rPr lang="en-US" sz="3400" dirty="0"/>
              <a:t>to make </a:t>
            </a:r>
            <a:r>
              <a:rPr lang="en-US" sz="3400" b="1" dirty="0"/>
              <a:t>communities more resilient; </a:t>
            </a:r>
            <a:r>
              <a:rPr lang="en-US" sz="3400" dirty="0"/>
              <a:t>create opportunities to promote and support </a:t>
            </a:r>
            <a:r>
              <a:rPr lang="en-US" sz="3400" b="1" dirty="0"/>
              <a:t>wellbeing and character of the whole family;</a:t>
            </a:r>
          </a:p>
          <a:p>
            <a:pPr marL="228600" indent="-228600">
              <a:buFont typeface="+mj-lt"/>
              <a:buAutoNum type="arabicPeriod"/>
            </a:pPr>
            <a:endParaRPr lang="en-US" sz="1100" dirty="0"/>
          </a:p>
          <a:p>
            <a:pPr marL="385763" indent="-385763">
              <a:buFont typeface="+mj-lt"/>
              <a:buAutoNum type="arabicPeriod"/>
            </a:pPr>
            <a:r>
              <a:rPr lang="en-US" sz="3400" dirty="0"/>
              <a:t>to </a:t>
            </a:r>
            <a:r>
              <a:rPr lang="en-US" sz="3400" b="1" dirty="0"/>
              <a:t>make communities safer, more sociable and combat isolation; </a:t>
            </a:r>
          </a:p>
          <a:p>
            <a:pPr marL="385763" indent="-385763">
              <a:buFont typeface="+mj-lt"/>
              <a:buAutoNum type="arabicPeriod"/>
            </a:pPr>
            <a:endParaRPr lang="en-US" sz="1100" dirty="0"/>
          </a:p>
          <a:p>
            <a:pPr marL="385763" indent="-385763">
              <a:buFont typeface="+mj-lt"/>
              <a:buAutoNum type="arabicPeriod"/>
            </a:pPr>
            <a:r>
              <a:rPr lang="en-US" sz="3400" dirty="0"/>
              <a:t>to have greater knowledge of </a:t>
            </a:r>
            <a:r>
              <a:rPr lang="en-US" sz="3400" b="1" dirty="0"/>
              <a:t>what our communities and our families need; have those conversations with the beneficiaries. </a:t>
            </a:r>
            <a:endParaRPr lang="en-US" sz="3400" dirty="0"/>
          </a:p>
          <a:p>
            <a:pPr marL="385763" indent="-385763">
              <a:buFont typeface="+mj-lt"/>
              <a:buAutoNum type="arabicPeriod"/>
            </a:pPr>
            <a:endParaRPr lang="en-US" sz="1100" dirty="0"/>
          </a:p>
          <a:p>
            <a:pPr marL="385763" indent="-385763">
              <a:buFont typeface="+mj-lt"/>
              <a:buAutoNum type="arabicPeriod"/>
            </a:pPr>
            <a:r>
              <a:rPr lang="en-US" sz="3400" dirty="0"/>
              <a:t>to be more</a:t>
            </a:r>
            <a:r>
              <a:rPr lang="en-US" sz="3400" b="1" dirty="0"/>
              <a:t> engaged with</a:t>
            </a:r>
            <a:r>
              <a:rPr lang="en-US" sz="3400" dirty="0"/>
              <a:t> </a:t>
            </a:r>
            <a:r>
              <a:rPr lang="en-US" sz="3400" b="1" dirty="0"/>
              <a:t>school</a:t>
            </a:r>
            <a:r>
              <a:rPr lang="en-US" sz="3400" dirty="0"/>
              <a:t> and other </a:t>
            </a:r>
            <a:r>
              <a:rPr lang="en-US" sz="3400" b="1" dirty="0"/>
              <a:t>local services</a:t>
            </a:r>
            <a:r>
              <a:rPr lang="en-US" sz="3400" dirty="0"/>
              <a:t>. </a:t>
            </a:r>
          </a:p>
        </p:txBody>
      </p:sp>
      <p:pic>
        <p:nvPicPr>
          <p:cNvPr id="6" name="Picture 5" descr="A picture containing logo&#10;&#10;Description automatically generated">
            <a:extLst>
              <a:ext uri="{FF2B5EF4-FFF2-40B4-BE49-F238E27FC236}">
                <a16:creationId xmlns:a16="http://schemas.microsoft.com/office/drawing/2014/main" id="{3DFA65CF-8773-44FA-B088-AD04019DF8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6022" y="98903"/>
            <a:ext cx="1858757" cy="1858008"/>
          </a:xfrm>
          <a:prstGeom prst="rect">
            <a:avLst/>
          </a:prstGeom>
        </p:spPr>
      </p:pic>
    </p:spTree>
    <p:extLst>
      <p:ext uri="{BB962C8B-B14F-4D97-AF65-F5344CB8AC3E}">
        <p14:creationId xmlns:p14="http://schemas.microsoft.com/office/powerpoint/2010/main" val="2896420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1660" y="-18507"/>
            <a:ext cx="6120680" cy="1198762"/>
          </a:xfrm>
        </p:spPr>
        <p:txBody>
          <a:bodyPr>
            <a:normAutofit/>
          </a:bodyPr>
          <a:lstStyle/>
          <a:p>
            <a:r>
              <a:rPr lang="en-GB" sz="4000" b="1" dirty="0">
                <a:solidFill>
                  <a:srgbClr val="FF9933"/>
                </a:solidFill>
                <a:effectLst>
                  <a:outerShdw blurRad="38100" dist="38100" dir="2700000" algn="tl">
                    <a:srgbClr val="000000">
                      <a:alpha val="43137"/>
                    </a:srgbClr>
                  </a:outerShdw>
                </a:effectLst>
              </a:rPr>
              <a:t>HAF Fun Pompey Referrals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76103"/>
            <a:ext cx="1064683" cy="1071959"/>
          </a:xfrm>
          <a:prstGeom prst="rect">
            <a:avLst/>
          </a:prstGeom>
        </p:spPr>
      </p:pic>
      <p:sp>
        <p:nvSpPr>
          <p:cNvPr id="5" name="TextBox 4">
            <a:extLst>
              <a:ext uri="{FF2B5EF4-FFF2-40B4-BE49-F238E27FC236}">
                <a16:creationId xmlns:a16="http://schemas.microsoft.com/office/drawing/2014/main" id="{0D756990-C620-42F7-8CDC-FCFAE2641CA4}"/>
              </a:ext>
            </a:extLst>
          </p:cNvPr>
          <p:cNvSpPr txBox="1"/>
          <p:nvPr/>
        </p:nvSpPr>
        <p:spPr>
          <a:xfrm>
            <a:off x="42713" y="4155266"/>
            <a:ext cx="2471320" cy="1107996"/>
          </a:xfrm>
          <a:prstGeom prst="rect">
            <a:avLst/>
          </a:prstGeom>
          <a:noFill/>
        </p:spPr>
        <p:txBody>
          <a:bodyPr wrap="square" rtlCol="0">
            <a:spAutoFit/>
          </a:bodyPr>
          <a:lstStyle/>
          <a:p>
            <a:pPr algn="ctr"/>
            <a:r>
              <a:rPr lang="en-GB" sz="1100" dirty="0">
                <a:latin typeface="Arial" panose="020B0604020202020204" pitchFamily="34" charset="0"/>
                <a:cs typeface="Arial" panose="020B0604020202020204" pitchFamily="34" charset="0"/>
              </a:rPr>
              <a:t>*All infant school aged children qualify for free school meals – the family have to be eligible through benefits related means. If you are unsure please visit </a:t>
            </a:r>
            <a:r>
              <a:rPr lang="en-GB" sz="1100" dirty="0">
                <a:solidFill>
                  <a:srgbClr val="FF00FF"/>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School meals - Portsmouth City Council</a:t>
            </a:r>
            <a:endParaRPr lang="en-GB" sz="1100" dirty="0">
              <a:solidFill>
                <a:srgbClr val="FF00FF"/>
              </a:solidFill>
              <a:latin typeface="Arial" panose="020B0604020202020204" pitchFamily="34" charset="0"/>
              <a:cs typeface="Arial" panose="020B0604020202020204" pitchFamily="34" charset="0"/>
            </a:endParaRPr>
          </a:p>
        </p:txBody>
      </p:sp>
      <p:sp>
        <p:nvSpPr>
          <p:cNvPr id="9" name="Flowchart: Alternate Process 8">
            <a:extLst>
              <a:ext uri="{FF2B5EF4-FFF2-40B4-BE49-F238E27FC236}">
                <a16:creationId xmlns:a16="http://schemas.microsoft.com/office/drawing/2014/main" id="{AD9C4747-EA35-47E9-B176-6044C73A2BEB}"/>
              </a:ext>
            </a:extLst>
          </p:cNvPr>
          <p:cNvSpPr/>
          <p:nvPr/>
        </p:nvSpPr>
        <p:spPr>
          <a:xfrm>
            <a:off x="179512" y="2522515"/>
            <a:ext cx="2197722" cy="136629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800" dirty="0">
                <a:latin typeface="Arial" panose="020B0604020202020204" pitchFamily="34" charset="0"/>
                <a:cs typeface="Arial" panose="020B0604020202020204" pitchFamily="34" charset="0"/>
              </a:rPr>
              <a:t>Are the family eligible for benefits related FSM?*</a:t>
            </a:r>
          </a:p>
        </p:txBody>
      </p:sp>
      <p:sp>
        <p:nvSpPr>
          <p:cNvPr id="10" name="Flowchart: Alternate Process 9">
            <a:extLst>
              <a:ext uri="{FF2B5EF4-FFF2-40B4-BE49-F238E27FC236}">
                <a16:creationId xmlns:a16="http://schemas.microsoft.com/office/drawing/2014/main" id="{6AB6B555-094F-4C30-8743-7725179F8147}"/>
              </a:ext>
            </a:extLst>
          </p:cNvPr>
          <p:cNvSpPr/>
          <p:nvPr/>
        </p:nvSpPr>
        <p:spPr>
          <a:xfrm>
            <a:off x="2979192" y="1148062"/>
            <a:ext cx="1638921" cy="100811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dirty="0">
                <a:latin typeface="Arial" panose="020B0604020202020204" pitchFamily="34" charset="0"/>
                <a:cs typeface="Arial" panose="020B0604020202020204" pitchFamily="34" charset="0"/>
              </a:rPr>
              <a:t>Yes </a:t>
            </a:r>
          </a:p>
        </p:txBody>
      </p:sp>
      <p:sp>
        <p:nvSpPr>
          <p:cNvPr id="11" name="Flowchart: Alternate Process 10">
            <a:extLst>
              <a:ext uri="{FF2B5EF4-FFF2-40B4-BE49-F238E27FC236}">
                <a16:creationId xmlns:a16="http://schemas.microsoft.com/office/drawing/2014/main" id="{B8F7AE6C-E877-409C-84CF-D6D40EEC5336}"/>
              </a:ext>
            </a:extLst>
          </p:cNvPr>
          <p:cNvSpPr/>
          <p:nvPr/>
        </p:nvSpPr>
        <p:spPr>
          <a:xfrm>
            <a:off x="2933079" y="2591731"/>
            <a:ext cx="1638921" cy="100811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400" dirty="0">
                <a:latin typeface="Arial" panose="020B0604020202020204" pitchFamily="34" charset="0"/>
                <a:cs typeface="Arial" panose="020B0604020202020204" pitchFamily="34" charset="0"/>
              </a:rPr>
              <a:t>Yes, but I am worried about their additional needs </a:t>
            </a:r>
          </a:p>
        </p:txBody>
      </p:sp>
      <p:sp>
        <p:nvSpPr>
          <p:cNvPr id="12" name="Flowchart: Alternate Process 11">
            <a:extLst>
              <a:ext uri="{FF2B5EF4-FFF2-40B4-BE49-F238E27FC236}">
                <a16:creationId xmlns:a16="http://schemas.microsoft.com/office/drawing/2014/main" id="{7EF07620-6CEE-4D33-8564-E09777078948}"/>
              </a:ext>
            </a:extLst>
          </p:cNvPr>
          <p:cNvSpPr/>
          <p:nvPr/>
        </p:nvSpPr>
        <p:spPr>
          <a:xfrm>
            <a:off x="2979191" y="3977809"/>
            <a:ext cx="1638921" cy="100811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400" dirty="0">
                <a:latin typeface="Arial" panose="020B0604020202020204" pitchFamily="34" charset="0"/>
                <a:cs typeface="Arial" panose="020B0604020202020204" pitchFamily="34" charset="0"/>
              </a:rPr>
              <a:t>No, they are deemed vulnerable</a:t>
            </a:r>
          </a:p>
        </p:txBody>
      </p:sp>
      <p:grpSp>
        <p:nvGrpSpPr>
          <p:cNvPr id="16" name="Group 15">
            <a:extLst>
              <a:ext uri="{FF2B5EF4-FFF2-40B4-BE49-F238E27FC236}">
                <a16:creationId xmlns:a16="http://schemas.microsoft.com/office/drawing/2014/main" id="{F44A88AD-B298-46A6-86B5-95B7CE57927C}"/>
              </a:ext>
            </a:extLst>
          </p:cNvPr>
          <p:cNvGrpSpPr/>
          <p:nvPr/>
        </p:nvGrpSpPr>
        <p:grpSpPr>
          <a:xfrm>
            <a:off x="5004048" y="1100127"/>
            <a:ext cx="3833687" cy="2184857"/>
            <a:chOff x="5528969" y="1763473"/>
            <a:chExt cx="1761799" cy="1057079"/>
          </a:xfrm>
        </p:grpSpPr>
        <p:sp>
          <p:nvSpPr>
            <p:cNvPr id="17" name="Rectangle: Rounded Corners 16">
              <a:extLst>
                <a:ext uri="{FF2B5EF4-FFF2-40B4-BE49-F238E27FC236}">
                  <a16:creationId xmlns:a16="http://schemas.microsoft.com/office/drawing/2014/main" id="{50FA883C-D0BC-453F-941B-353F4474EF36}"/>
                </a:ext>
              </a:extLst>
            </p:cNvPr>
            <p:cNvSpPr/>
            <p:nvPr/>
          </p:nvSpPr>
          <p:spPr>
            <a:xfrm>
              <a:off x="5528969" y="1763473"/>
              <a:ext cx="1761799" cy="105707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ectangle: Rounded Corners 4">
              <a:extLst>
                <a:ext uri="{FF2B5EF4-FFF2-40B4-BE49-F238E27FC236}">
                  <a16:creationId xmlns:a16="http://schemas.microsoft.com/office/drawing/2014/main" id="{DBD35E17-F456-40C5-9A1D-CA65F173658D}"/>
                </a:ext>
              </a:extLst>
            </p:cNvPr>
            <p:cNvSpPr txBox="1"/>
            <p:nvPr/>
          </p:nvSpPr>
          <p:spPr>
            <a:xfrm>
              <a:off x="5559930" y="1794434"/>
              <a:ext cx="1699877" cy="9951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You can book directly with the provider. Go to </a:t>
              </a:r>
              <a:r>
                <a:rPr lang="en-GB" sz="1400" kern="1200" dirty="0">
                  <a:solidFill>
                    <a:srgbClr val="FFC00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www.pycportsmouth.co.uk/haffunpompey</a:t>
              </a:r>
              <a:r>
                <a:rPr lang="en-GB" sz="1400" kern="1200" dirty="0">
                  <a:solidFill>
                    <a:srgbClr val="FFC000"/>
                  </a:solidFill>
                  <a:latin typeface="Arial" panose="020B0604020202020204" pitchFamily="34" charset="0"/>
                  <a:cs typeface="Arial" panose="020B0604020202020204" pitchFamily="34" charset="0"/>
                </a:rPr>
                <a:t> </a:t>
              </a:r>
            </a:p>
            <a:p>
              <a:pPr marL="0" lvl="0" indent="0" algn="ctr" defTabSz="533400">
                <a:lnSpc>
                  <a:spcPct val="90000"/>
                </a:lnSpc>
                <a:spcBef>
                  <a:spcPct val="0"/>
                </a:spcBef>
                <a:spcAft>
                  <a:spcPct val="35000"/>
                </a:spcAft>
                <a:buNone/>
              </a:pPr>
              <a:r>
                <a:rPr lang="en-GB" sz="1400" kern="1200" dirty="0">
                  <a:solidFill>
                    <a:schemeClr val="bg1"/>
                  </a:solidFill>
                  <a:latin typeface="Arial" panose="020B0604020202020204" pitchFamily="34" charset="0"/>
                  <a:cs typeface="Arial" panose="020B0604020202020204" pitchFamily="34" charset="0"/>
                </a:rPr>
                <a:t>Go to the interactive map to find provision near the family or check the listings under the participant’s age. Don’t forget to check out ‘HAF Family Fun’ as the whole family can go along. </a:t>
              </a:r>
              <a:endParaRPr lang="en-GB" sz="1400" kern="1200" dirty="0"/>
            </a:p>
          </p:txBody>
        </p:sp>
      </p:grpSp>
      <p:grpSp>
        <p:nvGrpSpPr>
          <p:cNvPr id="19" name="Group 18">
            <a:extLst>
              <a:ext uri="{FF2B5EF4-FFF2-40B4-BE49-F238E27FC236}">
                <a16:creationId xmlns:a16="http://schemas.microsoft.com/office/drawing/2014/main" id="{ADFBADAF-12FF-4895-A5F7-5C7451C6B659}"/>
              </a:ext>
            </a:extLst>
          </p:cNvPr>
          <p:cNvGrpSpPr/>
          <p:nvPr/>
        </p:nvGrpSpPr>
        <p:grpSpPr>
          <a:xfrm>
            <a:off x="5004046" y="5375980"/>
            <a:ext cx="3833687" cy="1366295"/>
            <a:chOff x="5528969" y="1763473"/>
            <a:chExt cx="1761799" cy="1057079"/>
          </a:xfrm>
        </p:grpSpPr>
        <p:sp>
          <p:nvSpPr>
            <p:cNvPr id="20" name="Rectangle: Rounded Corners 19">
              <a:extLst>
                <a:ext uri="{FF2B5EF4-FFF2-40B4-BE49-F238E27FC236}">
                  <a16:creationId xmlns:a16="http://schemas.microsoft.com/office/drawing/2014/main" id="{669CBF91-1297-4C47-BD55-BC9B40F5BBED}"/>
                </a:ext>
              </a:extLst>
            </p:cNvPr>
            <p:cNvSpPr/>
            <p:nvPr/>
          </p:nvSpPr>
          <p:spPr>
            <a:xfrm>
              <a:off x="5528969" y="1763473"/>
              <a:ext cx="1761799" cy="105707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ectangle: Rounded Corners 4">
              <a:extLst>
                <a:ext uri="{FF2B5EF4-FFF2-40B4-BE49-F238E27FC236}">
                  <a16:creationId xmlns:a16="http://schemas.microsoft.com/office/drawing/2014/main" id="{CD456670-C027-47DB-AA2C-15C58CAD872F}"/>
                </a:ext>
              </a:extLst>
            </p:cNvPr>
            <p:cNvSpPr txBox="1"/>
            <p:nvPr/>
          </p:nvSpPr>
          <p:spPr>
            <a:xfrm>
              <a:off x="5559930" y="1794434"/>
              <a:ext cx="1699877" cy="9951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Please contact us at </a:t>
              </a:r>
              <a:r>
                <a:rPr lang="en-GB" sz="1400" kern="1200" dirty="0">
                  <a:solidFill>
                    <a:srgbClr val="92D05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haf@portsmouthcc</a:t>
              </a:r>
              <a:r>
                <a:rPr lang="en-GB" sz="1400" dirty="0">
                  <a:solidFill>
                    <a:srgbClr val="92D05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.gov.uk</a:t>
              </a:r>
              <a:r>
                <a:rPr lang="en-GB" sz="1400" dirty="0">
                  <a:solidFill>
                    <a:srgbClr val="92D050"/>
                  </a:solidFill>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and we can send a non FSM/additional needs referral form </a:t>
              </a:r>
              <a:endParaRPr lang="en-GB" sz="1400" kern="1200" dirty="0"/>
            </a:p>
          </p:txBody>
        </p:sp>
      </p:grpSp>
      <p:grpSp>
        <p:nvGrpSpPr>
          <p:cNvPr id="22" name="Group 21">
            <a:extLst>
              <a:ext uri="{FF2B5EF4-FFF2-40B4-BE49-F238E27FC236}">
                <a16:creationId xmlns:a16="http://schemas.microsoft.com/office/drawing/2014/main" id="{571B9C70-E75F-496B-9D4C-289AFB514236}"/>
              </a:ext>
            </a:extLst>
          </p:cNvPr>
          <p:cNvGrpSpPr/>
          <p:nvPr/>
        </p:nvGrpSpPr>
        <p:grpSpPr>
          <a:xfrm>
            <a:off x="5004046" y="3429000"/>
            <a:ext cx="3833687" cy="1834262"/>
            <a:chOff x="5528969" y="1763473"/>
            <a:chExt cx="1761799" cy="1057079"/>
          </a:xfrm>
        </p:grpSpPr>
        <p:sp>
          <p:nvSpPr>
            <p:cNvPr id="23" name="Rectangle: Rounded Corners 22">
              <a:extLst>
                <a:ext uri="{FF2B5EF4-FFF2-40B4-BE49-F238E27FC236}">
                  <a16:creationId xmlns:a16="http://schemas.microsoft.com/office/drawing/2014/main" id="{3431FC51-CA49-4D6D-A784-D17F268FDD76}"/>
                </a:ext>
              </a:extLst>
            </p:cNvPr>
            <p:cNvSpPr/>
            <p:nvPr/>
          </p:nvSpPr>
          <p:spPr>
            <a:xfrm>
              <a:off x="5528969" y="1763473"/>
              <a:ext cx="1761799" cy="105707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ectangle: Rounded Corners 4">
              <a:extLst>
                <a:ext uri="{FF2B5EF4-FFF2-40B4-BE49-F238E27FC236}">
                  <a16:creationId xmlns:a16="http://schemas.microsoft.com/office/drawing/2014/main" id="{34B75405-B0EC-41ED-B279-C36BDCF5DA01}"/>
                </a:ext>
              </a:extLst>
            </p:cNvPr>
            <p:cNvSpPr txBox="1"/>
            <p:nvPr/>
          </p:nvSpPr>
          <p:spPr>
            <a:xfrm>
              <a:off x="5559930" y="1794434"/>
              <a:ext cx="1699877" cy="9951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GB" sz="1200" kern="1200" dirty="0">
                  <a:latin typeface="Arial" panose="020B0604020202020204" pitchFamily="34" charset="0"/>
                  <a:cs typeface="Arial" panose="020B0604020202020204" pitchFamily="34" charset="0"/>
                </a:rPr>
                <a:t>We are working closely with our providers to ensure they are equipped to support SEND and to make sure their capacity is clearly advertised. Go to </a:t>
              </a:r>
              <a:r>
                <a:rPr lang="en-GB" sz="1200" kern="1200" dirty="0">
                  <a:solidFill>
                    <a:srgbClr val="FFC00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www.pycportsmouth.co.uk/haffunpompey</a:t>
              </a:r>
              <a:r>
                <a:rPr lang="en-GB" sz="1200" kern="1200" dirty="0">
                  <a:latin typeface="Arial" panose="020B0604020202020204" pitchFamily="34" charset="0"/>
                  <a:cs typeface="Arial" panose="020B0604020202020204" pitchFamily="34" charset="0"/>
                </a:rPr>
                <a:t> and ‘SEND SUPPORT’. </a:t>
              </a:r>
              <a:r>
                <a:rPr lang="en-GB" sz="1200" dirty="0">
                  <a:latin typeface="Arial" panose="020B0604020202020204" pitchFamily="34" charset="0"/>
                  <a:cs typeface="Arial" panose="020B0604020202020204" pitchFamily="34" charset="0"/>
                </a:rPr>
                <a:t>There is also a SEND SUPPORT section in each provider ‘What’s On’ listing. If you are still unsure please </a:t>
              </a:r>
              <a:r>
                <a:rPr lang="en-GB" sz="1200" kern="1200" dirty="0">
                  <a:latin typeface="Arial" panose="020B0604020202020204" pitchFamily="34" charset="0"/>
                  <a:cs typeface="Arial" panose="020B0604020202020204" pitchFamily="34" charset="0"/>
                </a:rPr>
                <a:t>contact us at </a:t>
              </a:r>
              <a:r>
                <a:rPr lang="en-GB" sz="1200" kern="1200" dirty="0">
                  <a:solidFill>
                    <a:srgbClr val="92D05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haf@portsmouthcc</a:t>
              </a:r>
              <a:r>
                <a:rPr lang="en-GB" sz="1200" dirty="0">
                  <a:solidFill>
                    <a:srgbClr val="92D05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.gov.uk</a:t>
              </a:r>
              <a:endParaRPr lang="en-GB" sz="1200" dirty="0">
                <a:solidFill>
                  <a:srgbClr val="92D050"/>
                </a:solidFill>
                <a:latin typeface="Arial" panose="020B0604020202020204" pitchFamily="34" charset="0"/>
                <a:cs typeface="Arial" panose="020B0604020202020204" pitchFamily="34" charset="0"/>
              </a:endParaRPr>
            </a:p>
          </p:txBody>
        </p:sp>
      </p:grpSp>
      <p:cxnSp>
        <p:nvCxnSpPr>
          <p:cNvPr id="27" name="Connector: Curved 26">
            <a:extLst>
              <a:ext uri="{FF2B5EF4-FFF2-40B4-BE49-F238E27FC236}">
                <a16:creationId xmlns:a16="http://schemas.microsoft.com/office/drawing/2014/main" id="{110026EF-F99D-482B-8965-8C77704BBCD5}"/>
              </a:ext>
            </a:extLst>
          </p:cNvPr>
          <p:cNvCxnSpPr>
            <a:cxnSpLocks/>
          </p:cNvCxnSpPr>
          <p:nvPr/>
        </p:nvCxnSpPr>
        <p:spPr>
          <a:xfrm flipV="1">
            <a:off x="1769482" y="1839466"/>
            <a:ext cx="1209709" cy="687939"/>
          </a:xfrm>
          <a:prstGeom prst="curved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9" name="Connector: Curved 28">
            <a:extLst>
              <a:ext uri="{FF2B5EF4-FFF2-40B4-BE49-F238E27FC236}">
                <a16:creationId xmlns:a16="http://schemas.microsoft.com/office/drawing/2014/main" id="{0DC182DE-91D3-427C-AA30-12C7EDE833E3}"/>
              </a:ext>
            </a:extLst>
          </p:cNvPr>
          <p:cNvCxnSpPr>
            <a:cxnSpLocks/>
          </p:cNvCxnSpPr>
          <p:nvPr/>
        </p:nvCxnSpPr>
        <p:spPr>
          <a:xfrm flipV="1">
            <a:off x="1994556" y="3076323"/>
            <a:ext cx="940012" cy="19464"/>
          </a:xfrm>
          <a:prstGeom prst="curved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Connector: Curved 32">
            <a:extLst>
              <a:ext uri="{FF2B5EF4-FFF2-40B4-BE49-F238E27FC236}">
                <a16:creationId xmlns:a16="http://schemas.microsoft.com/office/drawing/2014/main" id="{267B40F3-A92E-4F4F-A22E-C27BB045B629}"/>
              </a:ext>
            </a:extLst>
          </p:cNvPr>
          <p:cNvCxnSpPr>
            <a:cxnSpLocks/>
          </p:cNvCxnSpPr>
          <p:nvPr/>
        </p:nvCxnSpPr>
        <p:spPr>
          <a:xfrm>
            <a:off x="1919957" y="3877991"/>
            <a:ext cx="1049295" cy="618935"/>
          </a:xfrm>
          <a:prstGeom prst="curved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8" name="Connector: Curved 37">
            <a:extLst>
              <a:ext uri="{FF2B5EF4-FFF2-40B4-BE49-F238E27FC236}">
                <a16:creationId xmlns:a16="http://schemas.microsoft.com/office/drawing/2014/main" id="{24EACD46-ED53-4191-B376-309B9373C161}"/>
              </a:ext>
            </a:extLst>
          </p:cNvPr>
          <p:cNvCxnSpPr>
            <a:cxnSpLocks/>
          </p:cNvCxnSpPr>
          <p:nvPr/>
        </p:nvCxnSpPr>
        <p:spPr>
          <a:xfrm flipV="1">
            <a:off x="4064034" y="1820002"/>
            <a:ext cx="940012" cy="19464"/>
          </a:xfrm>
          <a:prstGeom prst="curved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9" name="Connector: Curved 38">
            <a:extLst>
              <a:ext uri="{FF2B5EF4-FFF2-40B4-BE49-F238E27FC236}">
                <a16:creationId xmlns:a16="http://schemas.microsoft.com/office/drawing/2014/main" id="{C160A48B-0693-4E3A-BED6-506551C6563A}"/>
              </a:ext>
            </a:extLst>
          </p:cNvPr>
          <p:cNvCxnSpPr>
            <a:cxnSpLocks/>
          </p:cNvCxnSpPr>
          <p:nvPr/>
        </p:nvCxnSpPr>
        <p:spPr>
          <a:xfrm>
            <a:off x="4263375" y="3567650"/>
            <a:ext cx="740670" cy="300869"/>
          </a:xfrm>
          <a:prstGeom prst="curved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1" name="Connector: Curved 40">
            <a:extLst>
              <a:ext uri="{FF2B5EF4-FFF2-40B4-BE49-F238E27FC236}">
                <a16:creationId xmlns:a16="http://schemas.microsoft.com/office/drawing/2014/main" id="{D77FFA09-AED3-4674-A4A7-2D0B2825894A}"/>
              </a:ext>
            </a:extLst>
          </p:cNvPr>
          <p:cNvCxnSpPr>
            <a:cxnSpLocks/>
          </p:cNvCxnSpPr>
          <p:nvPr/>
        </p:nvCxnSpPr>
        <p:spPr>
          <a:xfrm>
            <a:off x="3944813" y="4944776"/>
            <a:ext cx="1059232" cy="932496"/>
          </a:xfrm>
          <a:prstGeom prst="curvedConnector3">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AE7CFE88-062C-4FC6-A3B7-DFF4A73060D5}"/>
              </a:ext>
            </a:extLst>
          </p:cNvPr>
          <p:cNvGrpSpPr/>
          <p:nvPr/>
        </p:nvGrpSpPr>
        <p:grpSpPr>
          <a:xfrm>
            <a:off x="179512" y="5404687"/>
            <a:ext cx="4025402" cy="1296618"/>
            <a:chOff x="5528969" y="1763473"/>
            <a:chExt cx="1761799" cy="1057079"/>
          </a:xfrm>
          <a:solidFill>
            <a:srgbClr val="FF00FF"/>
          </a:solidFill>
        </p:grpSpPr>
        <p:sp>
          <p:nvSpPr>
            <p:cNvPr id="28" name="Rectangle: Rounded Corners 27">
              <a:extLst>
                <a:ext uri="{FF2B5EF4-FFF2-40B4-BE49-F238E27FC236}">
                  <a16:creationId xmlns:a16="http://schemas.microsoft.com/office/drawing/2014/main" id="{C9D6A528-4719-4423-895E-31B6C074CB05}"/>
                </a:ext>
              </a:extLst>
            </p:cNvPr>
            <p:cNvSpPr/>
            <p:nvPr/>
          </p:nvSpPr>
          <p:spPr>
            <a:xfrm>
              <a:off x="5528969" y="1763473"/>
              <a:ext cx="1761799" cy="1057079"/>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ectangle: Rounded Corners 4">
              <a:extLst>
                <a:ext uri="{FF2B5EF4-FFF2-40B4-BE49-F238E27FC236}">
                  <a16:creationId xmlns:a16="http://schemas.microsoft.com/office/drawing/2014/main" id="{586E150F-771A-43B6-B995-B85DF87A7921}"/>
                </a:ext>
              </a:extLst>
            </p:cNvPr>
            <p:cNvSpPr txBox="1"/>
            <p:nvPr/>
          </p:nvSpPr>
          <p:spPr>
            <a:xfrm>
              <a:off x="5562156" y="1971229"/>
              <a:ext cx="1699877" cy="81830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just">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If you would like to use the referral form to inform providers of any additional needs, please do so and send directly to the provider. You can find provider contact details under 'How to Book' on the ‘What's On’ listings. </a:t>
              </a:r>
            </a:p>
            <a:p>
              <a:pPr algn="just">
                <a:lnSpc>
                  <a:spcPct val="107000"/>
                </a:lnSpc>
                <a:spcAft>
                  <a:spcPts val="800"/>
                </a:spcAft>
              </a:pPr>
              <a:r>
                <a:rPr lang="en-GB" sz="1000" dirty="0">
                  <a:effectLst/>
                  <a:latin typeface="Arial" panose="020B0604020202020204" pitchFamily="34" charset="0"/>
                  <a:ea typeface="Calibri" panose="020F0502020204030204" pitchFamily="34" charset="0"/>
                  <a:cs typeface="Arial" panose="020B0604020202020204" pitchFamily="34" charset="0"/>
                </a:rPr>
                <a:t> </a:t>
              </a:r>
              <a:r>
                <a:rPr lang="en-GB" sz="1000" b="1" dirty="0">
                  <a:effectLst/>
                  <a:latin typeface="Arial" panose="020B0604020202020204" pitchFamily="34" charset="0"/>
                  <a:ea typeface="Calibri" panose="020F0502020204030204" pitchFamily="34" charset="0"/>
                  <a:cs typeface="Arial" panose="020B0604020202020204" pitchFamily="34" charset="0"/>
                </a:rPr>
                <a:t>It is imperative that providers are given as much information in advance as possible to appropriately support the family. </a:t>
              </a:r>
            </a:p>
            <a:p>
              <a:pPr marL="0" lvl="0" indent="0" algn="ctr" defTabSz="533400">
                <a:lnSpc>
                  <a:spcPct val="90000"/>
                </a:lnSpc>
                <a:spcBef>
                  <a:spcPct val="0"/>
                </a:spcBef>
                <a:spcAft>
                  <a:spcPct val="35000"/>
                </a:spcAft>
                <a:buNone/>
              </a:pPr>
              <a:endParaRPr lang="en-GB" sz="1400" kern="1200" dirty="0"/>
            </a:p>
          </p:txBody>
        </p:sp>
      </p:grpSp>
    </p:spTree>
    <p:extLst>
      <p:ext uri="{BB962C8B-B14F-4D97-AF65-F5344CB8AC3E}">
        <p14:creationId xmlns:p14="http://schemas.microsoft.com/office/powerpoint/2010/main" val="816448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7E896D11-2741-4728-A5C9-CD4515493F19}"/>
              </a:ext>
            </a:extLst>
          </p:cNvPr>
          <p:cNvSpPr>
            <a:spLocks noGrp="1"/>
          </p:cNvSpPr>
          <p:nvPr>
            <p:ph type="title"/>
          </p:nvPr>
        </p:nvSpPr>
        <p:spPr>
          <a:xfrm>
            <a:off x="0" y="188640"/>
            <a:ext cx="9144000" cy="744836"/>
          </a:xfrm>
          <a:solidFill>
            <a:schemeClr val="bg2">
              <a:lumMod val="75000"/>
            </a:schemeClr>
          </a:solidFill>
        </p:spPr>
        <p:txBody>
          <a:bodyPr vert="horz" lIns="91440" tIns="45720" rIns="91440" bIns="45720" rtlCol="0" anchor="ctr">
            <a:normAutofit/>
          </a:bodyPr>
          <a:lstStyle/>
          <a:p>
            <a:pPr algn="ctr" defTabSz="914400"/>
            <a:r>
              <a:rPr lang="en-US" sz="3200" b="1">
                <a:solidFill>
                  <a:schemeClr val="bg1"/>
                </a:solidFill>
                <a:latin typeface="Arial" panose="020B0604020202020204" pitchFamily="34" charset="0"/>
                <a:cs typeface="Arial" panose="020B0604020202020204" pitchFamily="34" charset="0"/>
              </a:rPr>
              <a:t>HAF REFERRAL FORM</a:t>
            </a:r>
            <a:endParaRPr lang="en-US" sz="3200" b="1" kern="12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EE0E91F1-D274-4090-A976-79CA30220296}"/>
              </a:ext>
            </a:extLst>
          </p:cNvPr>
          <p:cNvPicPr>
            <a:picLocks noChangeAspect="1"/>
          </p:cNvPicPr>
          <p:nvPr/>
        </p:nvPicPr>
        <p:blipFill rotWithShape="1">
          <a:blip r:embed="rId3"/>
          <a:srcRect l="16925" t="17912" r="67325" b="18496"/>
          <a:stretch/>
        </p:blipFill>
        <p:spPr>
          <a:xfrm>
            <a:off x="2015951" y="969237"/>
            <a:ext cx="5112098" cy="5805265"/>
          </a:xfrm>
          <a:prstGeom prst="rect">
            <a:avLst/>
          </a:prstGeom>
        </p:spPr>
      </p:pic>
    </p:spTree>
    <p:extLst>
      <p:ext uri="{BB962C8B-B14F-4D97-AF65-F5344CB8AC3E}">
        <p14:creationId xmlns:p14="http://schemas.microsoft.com/office/powerpoint/2010/main" val="2943574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04A751-A9A7-496A-B115-5405C02E119E}"/>
              </a:ext>
            </a:extLst>
          </p:cNvPr>
          <p:cNvPicPr>
            <a:picLocks noChangeAspect="1"/>
          </p:cNvPicPr>
          <p:nvPr/>
        </p:nvPicPr>
        <p:blipFill rotWithShape="1">
          <a:blip r:embed="rId3"/>
          <a:srcRect l="5901" t="8001" r="52362" b="2399"/>
          <a:stretch/>
        </p:blipFill>
        <p:spPr>
          <a:xfrm>
            <a:off x="1269202" y="1628800"/>
            <a:ext cx="6605596" cy="3988284"/>
          </a:xfrm>
          <a:prstGeom prst="rect">
            <a:avLst/>
          </a:prstGeom>
        </p:spPr>
      </p:pic>
      <p:sp>
        <p:nvSpPr>
          <p:cNvPr id="13" name="Title 1">
            <a:extLst>
              <a:ext uri="{FF2B5EF4-FFF2-40B4-BE49-F238E27FC236}">
                <a16:creationId xmlns:a16="http://schemas.microsoft.com/office/drawing/2014/main" id="{7E896D11-2741-4728-A5C9-CD4515493F19}"/>
              </a:ext>
            </a:extLst>
          </p:cNvPr>
          <p:cNvSpPr>
            <a:spLocks noGrp="1"/>
          </p:cNvSpPr>
          <p:nvPr>
            <p:ph type="title"/>
          </p:nvPr>
        </p:nvSpPr>
        <p:spPr>
          <a:xfrm>
            <a:off x="0" y="188640"/>
            <a:ext cx="9144000" cy="744836"/>
          </a:xfrm>
          <a:solidFill>
            <a:schemeClr val="bg2">
              <a:lumMod val="75000"/>
            </a:schemeClr>
          </a:solidFill>
        </p:spPr>
        <p:txBody>
          <a:bodyPr vert="horz" lIns="91440" tIns="45720" rIns="91440" bIns="45720" rtlCol="0" anchor="ctr">
            <a:normAutofit/>
          </a:bodyPr>
          <a:lstStyle/>
          <a:p>
            <a:pPr algn="ctr" defTabSz="914400"/>
            <a:r>
              <a:rPr lang="en-US" sz="3200" b="1" dirty="0">
                <a:solidFill>
                  <a:schemeClr val="bg1"/>
                </a:solidFill>
                <a:latin typeface="Arial" panose="020B0604020202020204" pitchFamily="34" charset="0"/>
                <a:cs typeface="Arial" panose="020B0604020202020204" pitchFamily="34" charset="0"/>
              </a:rPr>
              <a:t>HAF WEBPAGE LISTINGS</a:t>
            </a:r>
            <a:endParaRPr lang="en-US" sz="3200" b="1" kern="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9817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E5662-C200-4781-9C7E-090709282C48}"/>
              </a:ext>
            </a:extLst>
          </p:cNvPr>
          <p:cNvSpPr>
            <a:spLocks noGrp="1"/>
          </p:cNvSpPr>
          <p:nvPr>
            <p:ph type="title"/>
          </p:nvPr>
        </p:nvSpPr>
        <p:spPr>
          <a:xfrm>
            <a:off x="0" y="188640"/>
            <a:ext cx="9144000" cy="744836"/>
          </a:xfrm>
          <a:solidFill>
            <a:schemeClr val="bg2">
              <a:lumMod val="75000"/>
            </a:schemeClr>
          </a:solidFill>
        </p:spPr>
        <p:txBody>
          <a:bodyPr vert="horz" lIns="91440" tIns="45720" rIns="91440" bIns="45720" rtlCol="0" anchor="ctr">
            <a:normAutofit/>
          </a:bodyPr>
          <a:lstStyle/>
          <a:p>
            <a:pPr algn="ctr" defTabSz="914400"/>
            <a:r>
              <a:rPr lang="en-US" sz="3200" b="1" dirty="0">
                <a:solidFill>
                  <a:schemeClr val="bg1"/>
                </a:solidFill>
                <a:latin typeface="Arial" panose="020B0604020202020204" pitchFamily="34" charset="0"/>
                <a:cs typeface="Arial" panose="020B0604020202020204" pitchFamily="34" charset="0"/>
              </a:rPr>
              <a:t>SEND</a:t>
            </a:r>
            <a:endParaRPr lang="en-US" sz="3200" b="1" kern="1200" dirty="0">
              <a:solidFill>
                <a:schemeClr val="bg1"/>
              </a:solidFill>
              <a:latin typeface="Arial" panose="020B0604020202020204" pitchFamily="34" charset="0"/>
              <a:cs typeface="Arial" panose="020B0604020202020204" pitchFamily="34" charset="0"/>
            </a:endParaRPr>
          </a:p>
        </p:txBody>
      </p:sp>
      <p:sp>
        <p:nvSpPr>
          <p:cNvPr id="5" name="Rectangle 1">
            <a:extLst>
              <a:ext uri="{FF2B5EF4-FFF2-40B4-BE49-F238E27FC236}">
                <a16:creationId xmlns:a16="http://schemas.microsoft.com/office/drawing/2014/main" id="{A41D84BE-A384-4530-8AD8-786DB261F8A9}"/>
              </a:ext>
            </a:extLst>
          </p:cNvPr>
          <p:cNvSpPr>
            <a:spLocks noChangeArrowheads="1"/>
          </p:cNvSpPr>
          <p:nvPr/>
        </p:nvSpPr>
        <p:spPr bwMode="auto">
          <a:xfrm>
            <a:off x="628650" y="3916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TextBox 7">
            <a:extLst>
              <a:ext uri="{FF2B5EF4-FFF2-40B4-BE49-F238E27FC236}">
                <a16:creationId xmlns:a16="http://schemas.microsoft.com/office/drawing/2014/main" id="{E656B839-1DEF-4246-B6C0-C7E67CBDF307}"/>
              </a:ext>
            </a:extLst>
          </p:cNvPr>
          <p:cNvSpPr txBox="1"/>
          <p:nvPr/>
        </p:nvSpPr>
        <p:spPr>
          <a:xfrm>
            <a:off x="110883" y="1037049"/>
            <a:ext cx="8928993" cy="5632311"/>
          </a:xfrm>
          <a:prstGeom prst="rect">
            <a:avLst/>
          </a:prstGeom>
          <a:noFill/>
          <a:ln w="28575">
            <a:solidFill>
              <a:srgbClr val="FF9933"/>
            </a:solidFill>
          </a:ln>
        </p:spPr>
        <p:txBody>
          <a:bodyPr wrap="square">
            <a:spAutoFit/>
          </a:bodyPr>
          <a:lstStyle/>
          <a:p>
            <a:r>
              <a:rPr lang="en-GB" sz="1200" b="1" dirty="0">
                <a:effectLst/>
                <a:latin typeface="Arial" panose="020B0604020202020204" pitchFamily="34" charset="0"/>
                <a:ea typeface="Calibri" panose="020F0502020204030204" pitchFamily="34" charset="0"/>
                <a:cs typeface="Arial" panose="020B0604020202020204" pitchFamily="34" charset="0"/>
              </a:rPr>
              <a:t>Portsmout</a:t>
            </a:r>
            <a:r>
              <a:rPr lang="en-GB" sz="1200" b="1" dirty="0">
                <a:latin typeface="Arial" panose="020B0604020202020204" pitchFamily="34" charset="0"/>
                <a:ea typeface="Calibri" panose="020F0502020204030204" pitchFamily="34" charset="0"/>
                <a:cs typeface="Arial" panose="020B0604020202020204" pitchFamily="34" charset="0"/>
              </a:rPr>
              <a:t>h Local Offer HAF information was used as best practice during a Childcare Works/DFE bitesize session by </a:t>
            </a:r>
            <a:r>
              <a:rPr lang="en-GB" sz="1200" dirty="0">
                <a:effectLst/>
                <a:latin typeface="Arial" panose="020B0604020202020204" pitchFamily="34" charset="0"/>
                <a:ea typeface="Calibri" panose="020F0502020204030204" pitchFamily="34" charset="0"/>
              </a:rPr>
              <a:t>Caroline Coady, Assistant Director at the Council for Disabled Children. She particularl</a:t>
            </a:r>
            <a:r>
              <a:rPr lang="en-GB" sz="1200" dirty="0">
                <a:latin typeface="Arial" panose="020B0604020202020204" pitchFamily="34" charset="0"/>
                <a:ea typeface="Calibri" panose="020F0502020204030204" pitchFamily="34" charset="0"/>
              </a:rPr>
              <a:t>y highlighted our use of FAQs and the comprehensive information on how HAF Fun Pompey can support 1-to-1s. </a:t>
            </a:r>
          </a:p>
          <a:p>
            <a:endParaRPr lang="en-GB" sz="1200" b="1" dirty="0">
              <a:effectLst/>
              <a:latin typeface="Arial" panose="020B0604020202020204" pitchFamily="34" charset="0"/>
              <a:ea typeface="Calibri" panose="020F0502020204030204" pitchFamily="34" charset="0"/>
              <a:cs typeface="Arial" panose="020B0604020202020204" pitchFamily="34" charset="0"/>
            </a:endParaRPr>
          </a:p>
          <a:p>
            <a:r>
              <a:rPr lang="en-GB" sz="1200" dirty="0">
                <a:latin typeface="Arial" panose="020B0604020202020204" pitchFamily="34" charset="0"/>
                <a:ea typeface="Calibri" panose="020F0502020204030204" pitchFamily="34" charset="0"/>
                <a:cs typeface="Arial" panose="020B0604020202020204" pitchFamily="34" charset="0"/>
              </a:rPr>
              <a:t>We will continue to update this page - </a:t>
            </a:r>
            <a:r>
              <a:rPr lang="en-GB" sz="1200" b="1" dirty="0">
                <a:latin typeface="Arial" panose="020B0604020202020204" pitchFamily="34" charset="0"/>
                <a:cs typeface="Arial" panose="020B0604020202020204" pitchFamily="34" charset="0"/>
                <a:hlinkClick r:id="rId3"/>
              </a:rPr>
              <a:t>HAF Fun Pompey - Holiday Activities and Food programme &gt; Portsmouth Local Offer</a:t>
            </a:r>
            <a:endParaRPr lang="en-GB" sz="1200" b="1" dirty="0">
              <a:latin typeface="Arial" panose="020B0604020202020204" pitchFamily="34" charset="0"/>
              <a:cs typeface="Arial" panose="020B0604020202020204" pitchFamily="34" charset="0"/>
            </a:endParaRPr>
          </a:p>
          <a:p>
            <a:endParaRPr lang="en-GB" sz="1200" b="1" dirty="0">
              <a:effectLst/>
              <a:latin typeface="Arial" panose="020B0604020202020204" pitchFamily="34" charset="0"/>
              <a:ea typeface="Calibri" panose="020F0502020204030204" pitchFamily="34" charset="0"/>
              <a:cs typeface="Arial" panose="020B0604020202020204" pitchFamily="34" charset="0"/>
            </a:endParaRPr>
          </a:p>
          <a:p>
            <a:r>
              <a:rPr lang="en-GB" sz="1200" b="1" dirty="0">
                <a:latin typeface="Arial" panose="020B0604020202020204" pitchFamily="34" charset="0"/>
                <a:ea typeface="Calibri" panose="020F0502020204030204" pitchFamily="34" charset="0"/>
                <a:cs typeface="Arial" panose="020B0604020202020204" pitchFamily="34" charset="0"/>
              </a:rPr>
              <a:t>We have asked all providers to answer the following SEND questions on their winter provision: </a:t>
            </a:r>
            <a:endParaRPr lang="en-GB" sz="1200" b="1" dirty="0">
              <a:effectLst/>
              <a:latin typeface="Arial" panose="020B0604020202020204" pitchFamily="34" charset="0"/>
              <a:ea typeface="Calibri" panose="020F0502020204030204" pitchFamily="34" charset="0"/>
              <a:cs typeface="Arial" panose="020B0604020202020204" pitchFamily="34" charset="0"/>
            </a:endParaRPr>
          </a:p>
          <a:p>
            <a:endParaRPr lang="en-GB" sz="1200" b="1" dirty="0">
              <a:latin typeface="Arial" panose="020B0604020202020204" pitchFamily="34" charset="0"/>
              <a:ea typeface="Calibri" panose="020F0502020204030204" pitchFamily="34" charset="0"/>
              <a:cs typeface="Arial" panose="020B0604020202020204" pitchFamily="34" charset="0"/>
            </a:endParaRPr>
          </a:p>
          <a:p>
            <a:pPr marL="228600" indent="-228600">
              <a:buFont typeface="+mj-lt"/>
              <a:buAutoNum type="arabicPeriod"/>
            </a:pPr>
            <a:r>
              <a:rPr lang="en-GB" sz="1200" dirty="0">
                <a:effectLst/>
                <a:latin typeface="Arial" panose="020B0604020202020204" pitchFamily="34" charset="0"/>
                <a:ea typeface="Calibri" panose="020F0502020204030204" pitchFamily="34" charset="0"/>
                <a:cs typeface="Arial" panose="020B0604020202020204" pitchFamily="34" charset="0"/>
              </a:rPr>
              <a:t>How many SEND participants could you support</a:t>
            </a:r>
          </a:p>
          <a:p>
            <a:pPr marL="228600" indent="-228600">
              <a:buFont typeface="+mj-lt"/>
              <a:buAutoNum type="arabicPeriod"/>
            </a:pPr>
            <a:r>
              <a:rPr lang="en-GB" sz="1200" dirty="0">
                <a:effectLst/>
                <a:latin typeface="Arial" panose="020B0604020202020204" pitchFamily="34" charset="0"/>
                <a:ea typeface="Calibri" panose="020F0502020204030204" pitchFamily="34" charset="0"/>
                <a:cs typeface="Arial" panose="020B0604020202020204" pitchFamily="34" charset="0"/>
              </a:rPr>
              <a:t>What is your experience in delivering support to SEND</a:t>
            </a:r>
          </a:p>
          <a:p>
            <a:pPr marL="228600" indent="-228600">
              <a:buFont typeface="+mj-lt"/>
              <a:buAutoNum type="arabicPeriod"/>
            </a:pPr>
            <a:r>
              <a:rPr lang="en-GB" sz="1200" dirty="0">
                <a:effectLst/>
                <a:latin typeface="Arial" panose="020B0604020202020204" pitchFamily="34" charset="0"/>
                <a:ea typeface="Calibri" panose="020F0502020204030204" pitchFamily="34" charset="0"/>
                <a:cs typeface="Arial" panose="020B0604020202020204" pitchFamily="34" charset="0"/>
              </a:rPr>
              <a:t>How many qualified staff/volunteers do you have</a:t>
            </a:r>
          </a:p>
          <a:p>
            <a:pPr marL="228600" indent="-228600">
              <a:buFont typeface="+mj-lt"/>
              <a:buAutoNum type="arabicPeriod"/>
            </a:pPr>
            <a:r>
              <a:rPr lang="en-GB" sz="1200" dirty="0">
                <a:effectLst/>
                <a:latin typeface="Arial" panose="020B0604020202020204" pitchFamily="34" charset="0"/>
                <a:ea typeface="Calibri" panose="020F0502020204030204" pitchFamily="34" charset="0"/>
                <a:cs typeface="Arial" panose="020B0604020202020204" pitchFamily="34" charset="0"/>
              </a:rPr>
              <a:t>What additional support would you require in this area</a:t>
            </a:r>
          </a:p>
          <a:p>
            <a:endParaRPr lang="en-GB" sz="1200" b="1" i="0" u="none" strike="noStrike" baseline="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We are adding ‘SEND SUPPORT’ to our what’s on booking listings under each provider/offer.</a:t>
            </a:r>
          </a:p>
          <a:p>
            <a:endParaRPr lang="en-GB" sz="1200" b="1" dirty="0">
              <a:latin typeface="Arial" panose="020B0604020202020204" pitchFamily="34" charset="0"/>
              <a:cs typeface="Arial" panose="020B0604020202020204" pitchFamily="34" charset="0"/>
            </a:endParaRPr>
          </a:p>
          <a:p>
            <a:r>
              <a:rPr lang="en-GB" sz="1200" b="1" i="0" u="none" strike="noStrike" baseline="0" dirty="0">
                <a:latin typeface="Arial" panose="020B0604020202020204" pitchFamily="34" charset="0"/>
                <a:cs typeface="Arial" panose="020B0604020202020204" pitchFamily="34" charset="0"/>
              </a:rPr>
              <a:t>We are adding new sections/tabs to the webpage – it will be easier for all families to </a:t>
            </a:r>
          </a:p>
          <a:p>
            <a:r>
              <a:rPr lang="en-GB" sz="1200" b="1" i="0" u="none" strike="noStrike" baseline="0" dirty="0">
                <a:latin typeface="Arial" panose="020B0604020202020204" pitchFamily="34" charset="0"/>
                <a:cs typeface="Arial" panose="020B0604020202020204" pitchFamily="34" charset="0"/>
              </a:rPr>
              <a:t>book/find information: </a:t>
            </a:r>
          </a:p>
          <a:p>
            <a:endParaRPr lang="en-GB" sz="1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i="0" u="none" strike="noStrike" baseline="0" dirty="0">
                <a:latin typeface="Arial" panose="020B0604020202020204" pitchFamily="34" charset="0"/>
                <a:cs typeface="Arial" panose="020B0604020202020204" pitchFamily="34" charset="0"/>
              </a:rPr>
              <a:t>HAF for ages 5-11 </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HAF for ages 11-16</a:t>
            </a:r>
          </a:p>
          <a:p>
            <a:pPr marL="285750" indent="-285750">
              <a:buFont typeface="Arial" panose="020B0604020202020204" pitchFamily="34" charset="0"/>
              <a:buChar char="•"/>
            </a:pPr>
            <a:r>
              <a:rPr lang="en-GB" sz="1200" i="0" u="none" strike="noStrike" baseline="0" dirty="0">
                <a:latin typeface="Arial" panose="020B0604020202020204" pitchFamily="34" charset="0"/>
                <a:cs typeface="Arial" panose="020B0604020202020204" pitchFamily="34" charset="0"/>
              </a:rPr>
              <a:t>HAF </a:t>
            </a:r>
            <a:r>
              <a:rPr lang="en-GB" sz="1200" dirty="0">
                <a:latin typeface="Arial" panose="020B0604020202020204" pitchFamily="34" charset="0"/>
                <a:cs typeface="Arial" panose="020B0604020202020204" pitchFamily="34" charset="0"/>
              </a:rPr>
              <a:t>Family Fun </a:t>
            </a:r>
          </a:p>
          <a:p>
            <a:pPr marL="285750" indent="-285750">
              <a:buFont typeface="Arial" panose="020B0604020202020204" pitchFamily="34" charset="0"/>
              <a:buChar char="•"/>
            </a:pPr>
            <a:r>
              <a:rPr lang="en-GB" sz="1200" b="1" i="0" u="none" strike="noStrike" baseline="0" dirty="0">
                <a:latin typeface="Arial" panose="020B0604020202020204" pitchFamily="34" charset="0"/>
                <a:cs typeface="Arial" panose="020B0604020202020204" pitchFamily="34" charset="0"/>
              </a:rPr>
              <a:t>SEND Support </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All About HAF Fun Pompey </a:t>
            </a:r>
          </a:p>
          <a:p>
            <a:pPr marL="285750" indent="-285750">
              <a:buFont typeface="Arial" panose="020B0604020202020204" pitchFamily="34" charset="0"/>
              <a:buChar char="•"/>
            </a:pPr>
            <a:r>
              <a:rPr lang="en-GB" sz="1200" i="0" u="none" strike="noStrike" baseline="0" dirty="0">
                <a:latin typeface="Arial" panose="020B0604020202020204" pitchFamily="34" charset="0"/>
                <a:cs typeface="Arial" panose="020B0604020202020204" pitchFamily="34" charset="0"/>
              </a:rPr>
              <a:t>HAF Resources </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r>
              <a:rPr lang="en-GB" sz="1200" b="1" i="0" u="none" strike="noStrike" baseline="0" dirty="0" err="1">
                <a:latin typeface="Arial" panose="020B0604020202020204" pitchFamily="34" charset="0"/>
                <a:cs typeface="Arial" panose="020B0604020202020204" pitchFamily="34" charset="0"/>
              </a:rPr>
              <a:t>Enableability</a:t>
            </a:r>
            <a:r>
              <a:rPr lang="en-GB" sz="1200" i="0" u="none" strike="noStrike" baseline="0" dirty="0">
                <a:latin typeface="Arial" panose="020B0604020202020204" pitchFamily="34" charset="0"/>
                <a:cs typeface="Arial" panose="020B0604020202020204" pitchFamily="34" charset="0"/>
              </a:rPr>
              <a:t> are circulating the opportunity to work over the Christmas holidays with our HAF winter programme to provide 1-to-1 support. We are hoping we will have some workers come forward – this will be a </a:t>
            </a:r>
            <a:r>
              <a:rPr lang="en-GB" sz="1200" b="1" i="0" u="none" strike="noStrike" baseline="0" dirty="0">
                <a:latin typeface="Arial" panose="020B0604020202020204" pitchFamily="34" charset="0"/>
                <a:cs typeface="Arial" panose="020B0604020202020204" pitchFamily="34" charset="0"/>
              </a:rPr>
              <a:t>paid opportunity. </a:t>
            </a:r>
          </a:p>
          <a:p>
            <a:endParaRPr lang="en-GB" sz="1200" dirty="0">
              <a:latin typeface="Arial" panose="020B0604020202020204" pitchFamily="34" charset="0"/>
              <a:cs typeface="Arial" panose="020B0604020202020204" pitchFamily="34" charset="0"/>
            </a:endParaRPr>
          </a:p>
          <a:p>
            <a:r>
              <a:rPr lang="en-GB" sz="1200" i="0" u="none" strike="noStrike" baseline="0" dirty="0">
                <a:latin typeface="Arial" panose="020B0604020202020204" pitchFamily="34" charset="0"/>
                <a:cs typeface="Arial" panose="020B0604020202020204" pitchFamily="34" charset="0"/>
              </a:rPr>
              <a:t>We have invited Mike Bowen, </a:t>
            </a:r>
            <a:r>
              <a:rPr lang="en-GB" sz="1200" b="1" dirty="0">
                <a:effectLst/>
                <a:latin typeface="Arial" panose="020B0604020202020204" pitchFamily="34" charset="0"/>
                <a:ea typeface="Calibri" panose="020F0502020204030204" pitchFamily="34" charset="0"/>
                <a:cs typeface="Arial" panose="020B0604020202020204" pitchFamily="34" charset="0"/>
              </a:rPr>
              <a:t>Integrated Commissioning Project Manager (SEND/SEMH Workforce)</a:t>
            </a:r>
            <a:r>
              <a:rPr lang="en-GB" sz="1200" dirty="0">
                <a:effectLst/>
                <a:latin typeface="Arial" panose="020B0604020202020204" pitchFamily="34" charset="0"/>
                <a:ea typeface="Calibri" panose="020F0502020204030204" pitchFamily="34" charset="0"/>
                <a:cs typeface="Arial" panose="020B0604020202020204" pitchFamily="34" charset="0"/>
              </a:rPr>
              <a:t>, to the steering group and </a:t>
            </a:r>
            <a:r>
              <a:rPr lang="en-GB" sz="1200" dirty="0">
                <a:latin typeface="Arial" panose="020B0604020202020204" pitchFamily="34" charset="0"/>
                <a:ea typeface="Calibri" panose="020F0502020204030204" pitchFamily="34" charset="0"/>
                <a:cs typeface="Arial" panose="020B0604020202020204" pitchFamily="34" charset="0"/>
              </a:rPr>
              <a:t>linking in with his contacts. Please note he is unable to attend 21/10/21 due to Inclusion Conference. </a:t>
            </a:r>
            <a:endParaRPr lang="en-GB"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82FEB81D-98F1-48ED-B460-76136E42428C}"/>
              </a:ext>
            </a:extLst>
          </p:cNvPr>
          <p:cNvSpPr txBox="1"/>
          <p:nvPr/>
        </p:nvSpPr>
        <p:spPr>
          <a:xfrm>
            <a:off x="6615715" y="2236797"/>
            <a:ext cx="2424161" cy="2384405"/>
          </a:xfrm>
          <a:prstGeom prst="star6">
            <a:avLst/>
          </a:prstGeom>
          <a:solidFill>
            <a:schemeClr val="accent2">
              <a:lumMod val="40000"/>
              <a:lumOff val="60000"/>
            </a:schemeClr>
          </a:solidFill>
        </p:spPr>
        <p:txBody>
          <a:bodyPr wrap="square" rtlCol="0">
            <a:spAutoFit/>
          </a:bodyPr>
          <a:lstStyle/>
          <a:p>
            <a:pPr algn="ctr"/>
            <a:r>
              <a:rPr lang="en-GB" b="1" dirty="0" err="1">
                <a:latin typeface="Arial" panose="020B0604020202020204" pitchFamily="34" charset="0"/>
                <a:cs typeface="Arial" panose="020B0604020202020204" pitchFamily="34" charset="0"/>
              </a:rPr>
              <a:t>Enableability</a:t>
            </a:r>
            <a:r>
              <a:rPr lang="en-GB" b="1" dirty="0">
                <a:latin typeface="Arial" panose="020B0604020202020204" pitchFamily="34" charset="0"/>
                <a:cs typeface="Arial" panose="020B0604020202020204" pitchFamily="34" charset="0"/>
              </a:rPr>
              <a:t> ‘Confidence in SEND’ Training </a:t>
            </a:r>
          </a:p>
        </p:txBody>
      </p:sp>
    </p:spTree>
    <p:extLst>
      <p:ext uri="{BB962C8B-B14F-4D97-AF65-F5344CB8AC3E}">
        <p14:creationId xmlns:p14="http://schemas.microsoft.com/office/powerpoint/2010/main" val="2988335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764704"/>
            <a:ext cx="8712968" cy="6048672"/>
          </a:xfrm>
        </p:spPr>
        <p:txBody>
          <a:bodyPr>
            <a:noAutofit/>
          </a:bodyPr>
          <a:lstStyle/>
          <a:p>
            <a:pPr marL="0" indent="0">
              <a:spcAft>
                <a:spcPts val="600"/>
              </a:spcAft>
              <a:buNone/>
            </a:pPr>
            <a:endParaRPr lang="en-GB" sz="1400" dirty="0">
              <a:latin typeface="Arial" panose="020B0604020202020204" pitchFamily="34" charset="0"/>
              <a:cs typeface="Arial" panose="020B0604020202020204" pitchFamily="34" charset="0"/>
            </a:endParaRPr>
          </a:p>
          <a:p>
            <a:pPr marL="0" indent="0">
              <a:spcAft>
                <a:spcPts val="600"/>
              </a:spcAft>
              <a:buNone/>
            </a:pPr>
            <a:endParaRPr lang="en-GB" sz="1400" dirty="0">
              <a:latin typeface="Arial" panose="020B0604020202020204" pitchFamily="34" charset="0"/>
              <a:cs typeface="Arial" panose="020B0604020202020204" pitchFamily="34" charset="0"/>
            </a:endParaRPr>
          </a:p>
          <a:p>
            <a:pPr marL="0" indent="0">
              <a:spcAft>
                <a:spcPts val="600"/>
              </a:spcAft>
              <a:buNone/>
            </a:pPr>
            <a:endParaRPr lang="en-GB" sz="14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D0795AA0-51D3-4FAF-A9FC-B209818DB1A5}"/>
              </a:ext>
            </a:extLst>
          </p:cNvPr>
          <p:cNvSpPr txBox="1">
            <a:spLocks/>
          </p:cNvSpPr>
          <p:nvPr/>
        </p:nvSpPr>
        <p:spPr>
          <a:xfrm>
            <a:off x="0" y="260648"/>
            <a:ext cx="9144000" cy="744836"/>
          </a:xfrm>
          <a:prstGeom prst="rect">
            <a:avLst/>
          </a:prstGeom>
          <a:solidFill>
            <a:schemeClr val="bg2">
              <a:lumMod val="75000"/>
            </a:schemeClr>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914400"/>
            <a:r>
              <a:rPr lang="en-US" sz="3200" b="1" dirty="0">
                <a:solidFill>
                  <a:schemeClr val="bg1"/>
                </a:solidFill>
                <a:latin typeface="Arial" panose="020B0604020202020204" pitchFamily="34" charset="0"/>
                <a:cs typeface="Arial" panose="020B0604020202020204" pitchFamily="34" charset="0"/>
              </a:rPr>
              <a:t>HAF ACTIVITY LISTING</a:t>
            </a:r>
          </a:p>
        </p:txBody>
      </p:sp>
      <p:pic>
        <p:nvPicPr>
          <p:cNvPr id="9" name="Picture 8" descr="Table&#10;&#10;Description automatically generated">
            <a:extLst>
              <a:ext uri="{FF2B5EF4-FFF2-40B4-BE49-F238E27FC236}">
                <a16:creationId xmlns:a16="http://schemas.microsoft.com/office/drawing/2014/main" id="{A4D6386B-41BF-4C59-A62B-2CBF02A1D2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05484"/>
            <a:ext cx="9144000" cy="6467008"/>
          </a:xfrm>
          <a:prstGeom prst="rect">
            <a:avLst/>
          </a:prstGeom>
        </p:spPr>
      </p:pic>
    </p:spTree>
    <p:extLst>
      <p:ext uri="{BB962C8B-B14F-4D97-AF65-F5344CB8AC3E}">
        <p14:creationId xmlns:p14="http://schemas.microsoft.com/office/powerpoint/2010/main" val="1192804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764704"/>
            <a:ext cx="8712968" cy="6048672"/>
          </a:xfrm>
        </p:spPr>
        <p:txBody>
          <a:bodyPr>
            <a:noAutofit/>
          </a:bodyPr>
          <a:lstStyle/>
          <a:p>
            <a:pPr marL="0" indent="0">
              <a:spcAft>
                <a:spcPts val="600"/>
              </a:spcAft>
              <a:buNone/>
            </a:pPr>
            <a:endParaRPr lang="en-GB" sz="1400" dirty="0">
              <a:latin typeface="Arial" panose="020B0604020202020204" pitchFamily="34" charset="0"/>
              <a:cs typeface="Arial" panose="020B0604020202020204" pitchFamily="34" charset="0"/>
            </a:endParaRPr>
          </a:p>
          <a:p>
            <a:pPr marL="0" indent="0">
              <a:spcAft>
                <a:spcPts val="600"/>
              </a:spcAft>
              <a:buNone/>
            </a:pPr>
            <a:endParaRPr lang="en-GB" sz="1400" dirty="0">
              <a:latin typeface="Arial" panose="020B0604020202020204" pitchFamily="34" charset="0"/>
              <a:cs typeface="Arial" panose="020B0604020202020204" pitchFamily="34" charset="0"/>
            </a:endParaRPr>
          </a:p>
          <a:p>
            <a:pPr marL="0" indent="0">
              <a:spcAft>
                <a:spcPts val="600"/>
              </a:spcAft>
              <a:buNone/>
            </a:pPr>
            <a:endParaRPr lang="en-GB" sz="14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D0795AA0-51D3-4FAF-A9FC-B209818DB1A5}"/>
              </a:ext>
            </a:extLst>
          </p:cNvPr>
          <p:cNvSpPr txBox="1">
            <a:spLocks/>
          </p:cNvSpPr>
          <p:nvPr/>
        </p:nvSpPr>
        <p:spPr>
          <a:xfrm>
            <a:off x="0" y="260648"/>
            <a:ext cx="9144000" cy="744836"/>
          </a:xfrm>
          <a:prstGeom prst="rect">
            <a:avLst/>
          </a:prstGeom>
          <a:solidFill>
            <a:schemeClr val="bg2">
              <a:lumMod val="75000"/>
            </a:schemeClr>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914400"/>
            <a:r>
              <a:rPr lang="en-US" sz="3200" b="1" dirty="0">
                <a:solidFill>
                  <a:schemeClr val="bg1"/>
                </a:solidFill>
                <a:latin typeface="Arial" panose="020B0604020202020204" pitchFamily="34" charset="0"/>
                <a:cs typeface="Arial" panose="020B0604020202020204" pitchFamily="34" charset="0"/>
              </a:rPr>
              <a:t>HAF ACTIVITY LISTING</a:t>
            </a:r>
          </a:p>
        </p:txBody>
      </p:sp>
      <p:pic>
        <p:nvPicPr>
          <p:cNvPr id="4" name="Picture 3" descr="Table&#10;&#10;Description automatically generated">
            <a:extLst>
              <a:ext uri="{FF2B5EF4-FFF2-40B4-BE49-F238E27FC236}">
                <a16:creationId xmlns:a16="http://schemas.microsoft.com/office/drawing/2014/main" id="{A174FF79-E59A-4034-AE37-A98AE7DB50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04" y="1005484"/>
            <a:ext cx="9144000" cy="6467008"/>
          </a:xfrm>
          <a:prstGeom prst="rect">
            <a:avLst/>
          </a:prstGeom>
        </p:spPr>
      </p:pic>
    </p:spTree>
    <p:extLst>
      <p:ext uri="{BB962C8B-B14F-4D97-AF65-F5344CB8AC3E}">
        <p14:creationId xmlns:p14="http://schemas.microsoft.com/office/powerpoint/2010/main" val="2910575172"/>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4682</TotalTime>
  <Words>824</Words>
  <Application>Microsoft Office PowerPoint</Application>
  <PresentationFormat>On-screen Show (4:3)</PresentationFormat>
  <Paragraphs>101</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 </vt:lpstr>
      <vt:lpstr>Background </vt:lpstr>
      <vt:lpstr>Aims </vt:lpstr>
      <vt:lpstr>HAF Fun Pompey Referrals </vt:lpstr>
      <vt:lpstr>HAF REFERRAL FORM</vt:lpstr>
      <vt:lpstr>HAF WEBPAGE LISTINGS</vt:lpstr>
      <vt:lpstr>SEND</vt:lpstr>
      <vt:lpstr>PowerPoint Presentation</vt:lpstr>
      <vt:lpstr>PowerPoint Presentation</vt:lpstr>
      <vt:lpstr>PowerPoint Presentation</vt:lpstr>
      <vt:lpstr>PowerPoint Presentation</vt:lpstr>
      <vt:lpstr>PowerPoint Presentation</vt:lpstr>
      <vt:lpstr>PowerPoint Presentation</vt:lpstr>
    </vt:vector>
  </TitlesOfParts>
  <Company>Portsmouth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Chowdhury, Marshada</dc:creator>
  <cp:lastModifiedBy>White, Ciara</cp:lastModifiedBy>
  <cp:revision>191</cp:revision>
  <dcterms:created xsi:type="dcterms:W3CDTF">2019-03-05T10:05:51Z</dcterms:created>
  <dcterms:modified xsi:type="dcterms:W3CDTF">2021-11-18T18:30:25Z</dcterms:modified>
</cp:coreProperties>
</file>