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6" r:id="rId5"/>
    <p:sldMasterId id="2147483669" r:id="rId6"/>
  </p:sldMasterIdLst>
  <p:notesMasterIdLst>
    <p:notesMasterId r:id="rId54"/>
  </p:notesMasterIdLst>
  <p:sldIdLst>
    <p:sldId id="256" r:id="rId7"/>
    <p:sldId id="274" r:id="rId8"/>
    <p:sldId id="325" r:id="rId9"/>
    <p:sldId id="270" r:id="rId10"/>
    <p:sldId id="300" r:id="rId11"/>
    <p:sldId id="272" r:id="rId12"/>
    <p:sldId id="297" r:id="rId13"/>
    <p:sldId id="294" r:id="rId14"/>
    <p:sldId id="284" r:id="rId15"/>
    <p:sldId id="281" r:id="rId16"/>
    <p:sldId id="319" r:id="rId17"/>
    <p:sldId id="334" r:id="rId18"/>
    <p:sldId id="335" r:id="rId19"/>
    <p:sldId id="323" r:id="rId20"/>
    <p:sldId id="332" r:id="rId21"/>
    <p:sldId id="285" r:id="rId22"/>
    <p:sldId id="333" r:id="rId23"/>
    <p:sldId id="293" r:id="rId24"/>
    <p:sldId id="324" r:id="rId25"/>
    <p:sldId id="283" r:id="rId26"/>
    <p:sldId id="286" r:id="rId27"/>
    <p:sldId id="287" r:id="rId28"/>
    <p:sldId id="288" r:id="rId29"/>
    <p:sldId id="289" r:id="rId30"/>
    <p:sldId id="290" r:id="rId31"/>
    <p:sldId id="295" r:id="rId32"/>
    <p:sldId id="296" r:id="rId33"/>
    <p:sldId id="298" r:id="rId34"/>
    <p:sldId id="312" r:id="rId35"/>
    <p:sldId id="301" r:id="rId36"/>
    <p:sldId id="311" r:id="rId37"/>
    <p:sldId id="299" r:id="rId38"/>
    <p:sldId id="313" r:id="rId39"/>
    <p:sldId id="304" r:id="rId40"/>
    <p:sldId id="305" r:id="rId41"/>
    <p:sldId id="306" r:id="rId42"/>
    <p:sldId id="321" r:id="rId43"/>
    <p:sldId id="307" r:id="rId44"/>
    <p:sldId id="308" r:id="rId45"/>
    <p:sldId id="309" r:id="rId46"/>
    <p:sldId id="310" r:id="rId47"/>
    <p:sldId id="314" r:id="rId48"/>
    <p:sldId id="315" r:id="rId49"/>
    <p:sldId id="317" r:id="rId50"/>
    <p:sldId id="318" r:id="rId51"/>
    <p:sldId id="291" r:id="rId52"/>
    <p:sldId id="29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FF1"/>
    <a:srgbClr val="CBDEE1"/>
    <a:srgbClr val="FF9900"/>
    <a:srgbClr val="00CADA"/>
    <a:srgbClr val="DC5034"/>
    <a:srgbClr val="FF9933"/>
    <a:srgbClr val="FF6600"/>
    <a:srgbClr val="008080"/>
    <a:srgbClr val="7DFF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3" autoAdjust="0"/>
    <p:restoredTop sz="89204" autoAdjust="0"/>
  </p:normalViewPr>
  <p:slideViewPr>
    <p:cSldViewPr snapToGrid="0">
      <p:cViewPr varScale="1">
        <p:scale>
          <a:sx n="71" d="100"/>
          <a:sy n="71" d="100"/>
        </p:scale>
        <p:origin x="592" y="3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01A3C9-F136-4C06-9172-643BF5543F07}" type="doc">
      <dgm:prSet loTypeId="urn:microsoft.com/office/officeart/2005/8/layout/radial1" loCatId="cycle" qsTypeId="urn:microsoft.com/office/officeart/2005/8/quickstyle/simple3" qsCatId="simple" csTypeId="urn:microsoft.com/office/officeart/2005/8/colors/accent1_2" csCatId="accent1" phldr="1"/>
      <dgm:spPr/>
      <dgm:t>
        <a:bodyPr/>
        <a:lstStyle/>
        <a:p>
          <a:endParaRPr lang="en-GB"/>
        </a:p>
      </dgm:t>
    </dgm:pt>
    <dgm:pt modelId="{9A973E6B-3ECA-48E5-9AEB-9F1BD19F0E8B}">
      <dgm:prSet phldrT="[Text]"/>
      <dgm:spPr/>
      <dgm:t>
        <a:bodyPr/>
        <a:lstStyle/>
        <a:p>
          <a:r>
            <a:rPr lang="en-GB" dirty="0"/>
            <a:t>Transition Activities </a:t>
          </a:r>
        </a:p>
      </dgm:t>
    </dgm:pt>
    <dgm:pt modelId="{66D946BB-02FD-42BC-A4E4-A309DC381DC1}" type="parTrans" cxnId="{898682BE-5B65-4F5E-8878-3C648FE8C0C5}">
      <dgm:prSet/>
      <dgm:spPr/>
      <dgm:t>
        <a:bodyPr/>
        <a:lstStyle/>
        <a:p>
          <a:endParaRPr lang="en-GB"/>
        </a:p>
      </dgm:t>
    </dgm:pt>
    <dgm:pt modelId="{B57B520A-98FA-4DE4-AEEB-8BF08D9B9C8E}" type="sibTrans" cxnId="{898682BE-5B65-4F5E-8878-3C648FE8C0C5}">
      <dgm:prSet/>
      <dgm:spPr/>
      <dgm:t>
        <a:bodyPr/>
        <a:lstStyle/>
        <a:p>
          <a:endParaRPr lang="en-GB"/>
        </a:p>
      </dgm:t>
    </dgm:pt>
    <dgm:pt modelId="{838DAB8B-90FD-4474-B991-EB82851D22C5}">
      <dgm:prSet phldrT="[Text]" custT="1"/>
      <dgm:spPr/>
      <dgm:t>
        <a:bodyPr/>
        <a:lstStyle/>
        <a:p>
          <a:r>
            <a:rPr lang="en-GB" sz="900" dirty="0"/>
            <a:t>What makes me, me? Transition document.</a:t>
          </a:r>
        </a:p>
        <a:p>
          <a:r>
            <a:rPr lang="en-GB" sz="900" dirty="0"/>
            <a:t>All about me – practitioner information.</a:t>
          </a:r>
        </a:p>
      </dgm:t>
    </dgm:pt>
    <dgm:pt modelId="{03D3447F-E53C-41BC-B84D-95B30ED4BB78}" type="parTrans" cxnId="{2438B9F5-0E19-49D3-BA0A-B4135D139878}">
      <dgm:prSet/>
      <dgm:spPr/>
      <dgm:t>
        <a:bodyPr/>
        <a:lstStyle/>
        <a:p>
          <a:endParaRPr lang="en-GB"/>
        </a:p>
      </dgm:t>
    </dgm:pt>
    <dgm:pt modelId="{CBB43ECE-F960-4B23-A3FE-5E257F31DF9A}" type="sibTrans" cxnId="{2438B9F5-0E19-49D3-BA0A-B4135D139878}">
      <dgm:prSet/>
      <dgm:spPr/>
      <dgm:t>
        <a:bodyPr/>
        <a:lstStyle/>
        <a:p>
          <a:endParaRPr lang="en-GB"/>
        </a:p>
      </dgm:t>
    </dgm:pt>
    <dgm:pt modelId="{931AA81B-BA99-4B60-9AC6-89F29091EEF5}">
      <dgm:prSet phldrT="[Text]" custT="1"/>
      <dgm:spPr/>
      <dgm:t>
        <a:bodyPr/>
        <a:lstStyle/>
        <a:p>
          <a:r>
            <a:rPr lang="en-GB" sz="900" dirty="0"/>
            <a:t>Read North Lincolnshire’s definition of School readiness. </a:t>
          </a:r>
          <a:r>
            <a:rPr lang="en-GB" sz="900" b="1" dirty="0"/>
            <a:t>I</a:t>
          </a:r>
          <a:r>
            <a:rPr lang="en-GB" sz="900" b="1" dirty="0">
              <a:latin typeface="+mj-lt"/>
              <a:ea typeface="Calibri" panose="020F0502020204030204" pitchFamily="34" charset="0"/>
              <a:cs typeface="Times New Roman" panose="02020603050405020304" pitchFamily="18" charset="0"/>
            </a:rPr>
            <a:t>t is helpful if I can…</a:t>
          </a:r>
          <a:endParaRPr lang="en-GB" sz="900" dirty="0"/>
        </a:p>
      </dgm:t>
    </dgm:pt>
    <dgm:pt modelId="{0D5E8BB9-832D-4EBF-96B2-E1CACA6A9811}" type="parTrans" cxnId="{DE930392-9A0D-4B56-8F9F-4FC78DF7FC2A}">
      <dgm:prSet/>
      <dgm:spPr/>
      <dgm:t>
        <a:bodyPr/>
        <a:lstStyle/>
        <a:p>
          <a:endParaRPr lang="en-GB"/>
        </a:p>
      </dgm:t>
    </dgm:pt>
    <dgm:pt modelId="{105ED0FF-F02B-426F-8055-1CE1342F1323}" type="sibTrans" cxnId="{DE930392-9A0D-4B56-8F9F-4FC78DF7FC2A}">
      <dgm:prSet/>
      <dgm:spPr/>
      <dgm:t>
        <a:bodyPr/>
        <a:lstStyle/>
        <a:p>
          <a:endParaRPr lang="en-GB"/>
        </a:p>
      </dgm:t>
    </dgm:pt>
    <dgm:pt modelId="{69538714-34EE-4B93-A227-80C0E58DC21D}">
      <dgm:prSet phldrT="[Text]" custT="1"/>
      <dgm:spPr/>
      <dgm:t>
        <a:bodyPr/>
        <a:lstStyle/>
        <a:p>
          <a:r>
            <a:rPr lang="en-GB" sz="900" dirty="0"/>
            <a:t>Share and display the pathway to school timeline to support parents, settings and schools.</a:t>
          </a:r>
        </a:p>
      </dgm:t>
    </dgm:pt>
    <dgm:pt modelId="{D21F9603-3639-4654-B557-AC43B8BCF80E}" type="parTrans" cxnId="{9E0A085B-CB91-4160-BD59-666E7C176530}">
      <dgm:prSet/>
      <dgm:spPr/>
      <dgm:t>
        <a:bodyPr/>
        <a:lstStyle/>
        <a:p>
          <a:endParaRPr lang="en-GB"/>
        </a:p>
      </dgm:t>
    </dgm:pt>
    <dgm:pt modelId="{96CF6ED3-430B-4D7E-A15C-62812A85043D}" type="sibTrans" cxnId="{9E0A085B-CB91-4160-BD59-666E7C176530}">
      <dgm:prSet/>
      <dgm:spPr/>
      <dgm:t>
        <a:bodyPr/>
        <a:lstStyle/>
        <a:p>
          <a:endParaRPr lang="en-GB"/>
        </a:p>
      </dgm:t>
    </dgm:pt>
    <dgm:pt modelId="{A617C1B8-E753-4A7A-838F-9B2ACFEFB1D8}">
      <dgm:prSet phldrT="[Text]" custT="1"/>
      <dgm:spPr/>
      <dgm:t>
        <a:bodyPr/>
        <a:lstStyle/>
        <a:p>
          <a:r>
            <a:rPr lang="en-GB" sz="900" dirty="0"/>
            <a:t>Use transition audits as a reflective tool to further develop transitional arrangements</a:t>
          </a:r>
          <a:r>
            <a:rPr lang="en-GB" sz="800" dirty="0"/>
            <a:t>.</a:t>
          </a:r>
        </a:p>
      </dgm:t>
    </dgm:pt>
    <dgm:pt modelId="{E3D20D4E-5171-41BC-8482-F465E0CDB40F}" type="parTrans" cxnId="{2CAEABE4-77FC-4786-9ACF-F089D67E0F0F}">
      <dgm:prSet/>
      <dgm:spPr/>
      <dgm:t>
        <a:bodyPr/>
        <a:lstStyle/>
        <a:p>
          <a:endParaRPr lang="en-GB"/>
        </a:p>
      </dgm:t>
    </dgm:pt>
    <dgm:pt modelId="{BAC214EB-79CF-439B-9FC8-F5F62EB93578}" type="sibTrans" cxnId="{2CAEABE4-77FC-4786-9ACF-F089D67E0F0F}">
      <dgm:prSet/>
      <dgm:spPr/>
      <dgm:t>
        <a:bodyPr/>
        <a:lstStyle/>
        <a:p>
          <a:endParaRPr lang="en-GB"/>
        </a:p>
      </dgm:t>
    </dgm:pt>
    <dgm:pt modelId="{5EA1BF79-9C0A-4BE8-A863-15EB2D84AF55}">
      <dgm:prSet custT="1"/>
      <dgm:spPr/>
      <dgm:t>
        <a:bodyPr/>
        <a:lstStyle/>
        <a:p>
          <a:r>
            <a:rPr lang="en-GB" sz="900" dirty="0"/>
            <a:t>New key person to visit the child in their setting or home.</a:t>
          </a:r>
        </a:p>
      </dgm:t>
    </dgm:pt>
    <dgm:pt modelId="{A0569C86-C1BA-480C-85ED-1850E6226941}" type="parTrans" cxnId="{ED9258DA-6C22-4191-9E35-CBBAD5B01F20}">
      <dgm:prSet/>
      <dgm:spPr/>
      <dgm:t>
        <a:bodyPr/>
        <a:lstStyle/>
        <a:p>
          <a:endParaRPr lang="en-GB"/>
        </a:p>
      </dgm:t>
    </dgm:pt>
    <dgm:pt modelId="{312DB986-F9B8-48C7-8E47-7C9F24E2D54C}" type="sibTrans" cxnId="{ED9258DA-6C22-4191-9E35-CBBAD5B01F20}">
      <dgm:prSet/>
      <dgm:spPr/>
      <dgm:t>
        <a:bodyPr/>
        <a:lstStyle/>
        <a:p>
          <a:endParaRPr lang="en-GB"/>
        </a:p>
      </dgm:t>
    </dgm:pt>
    <dgm:pt modelId="{0F476A1F-C3F9-45A5-AD1A-901DEE7B143C}">
      <dgm:prSet/>
      <dgm:spPr/>
      <dgm:t>
        <a:bodyPr/>
        <a:lstStyle/>
        <a:p>
          <a:r>
            <a:rPr lang="en-GB" dirty="0"/>
            <a:t>Social stories – What does a day in your setting look like? What will the child see?</a:t>
          </a:r>
        </a:p>
        <a:p>
          <a:r>
            <a:rPr lang="en-GB" dirty="0"/>
            <a:t>Share transition booklet.</a:t>
          </a:r>
        </a:p>
      </dgm:t>
    </dgm:pt>
    <dgm:pt modelId="{7F96D99B-BE21-4A0F-85E9-9D84A6A36A7C}" type="parTrans" cxnId="{6A35635D-B296-4232-89DE-AC5C4BBBB148}">
      <dgm:prSet/>
      <dgm:spPr/>
      <dgm:t>
        <a:bodyPr/>
        <a:lstStyle/>
        <a:p>
          <a:endParaRPr lang="en-GB"/>
        </a:p>
      </dgm:t>
    </dgm:pt>
    <dgm:pt modelId="{1EEA1EDB-F50B-4176-B098-B58CC0BC3CAE}" type="sibTrans" cxnId="{6A35635D-B296-4232-89DE-AC5C4BBBB148}">
      <dgm:prSet/>
      <dgm:spPr/>
      <dgm:t>
        <a:bodyPr/>
        <a:lstStyle/>
        <a:p>
          <a:endParaRPr lang="en-GB"/>
        </a:p>
      </dgm:t>
    </dgm:pt>
    <dgm:pt modelId="{B2256445-F6CE-4CA1-894B-A043F1B05C81}">
      <dgm:prSet custT="1"/>
      <dgm:spPr/>
      <dgm:t>
        <a:bodyPr/>
        <a:lstStyle/>
        <a:p>
          <a:r>
            <a:rPr lang="en-GB" sz="900" dirty="0"/>
            <a:t>Child/family and child/current key person to visit their new setting.</a:t>
          </a:r>
        </a:p>
      </dgm:t>
    </dgm:pt>
    <dgm:pt modelId="{89AEFE7B-157A-4F93-BCC4-4F72A4539061}" type="parTrans" cxnId="{8998A7A0-9B6D-407D-BCB1-CA817B4641A4}">
      <dgm:prSet/>
      <dgm:spPr/>
      <dgm:t>
        <a:bodyPr/>
        <a:lstStyle/>
        <a:p>
          <a:endParaRPr lang="en-GB"/>
        </a:p>
      </dgm:t>
    </dgm:pt>
    <dgm:pt modelId="{593380CF-C471-4DC1-A77D-9DC7B2AED20F}" type="sibTrans" cxnId="{8998A7A0-9B6D-407D-BCB1-CA817B4641A4}">
      <dgm:prSet/>
      <dgm:spPr/>
      <dgm:t>
        <a:bodyPr/>
        <a:lstStyle/>
        <a:p>
          <a:endParaRPr lang="en-GB"/>
        </a:p>
      </dgm:t>
    </dgm:pt>
    <dgm:pt modelId="{E3512465-D37F-489B-BEDD-FDD7FD45371C}">
      <dgm:prSet custT="1"/>
      <dgm:spPr/>
      <dgm:t>
        <a:bodyPr/>
        <a:lstStyle/>
        <a:p>
          <a:r>
            <a:rPr lang="en-GB" sz="900" dirty="0"/>
            <a:t>Advance warning of transition visits to the new setting so that children have time to prepare.</a:t>
          </a:r>
        </a:p>
      </dgm:t>
    </dgm:pt>
    <dgm:pt modelId="{17E99C43-54EC-47E5-B55F-1019FBF973FC}" type="parTrans" cxnId="{8B303DEB-3230-4552-8822-7633D344B315}">
      <dgm:prSet/>
      <dgm:spPr/>
      <dgm:t>
        <a:bodyPr/>
        <a:lstStyle/>
        <a:p>
          <a:endParaRPr lang="en-GB"/>
        </a:p>
      </dgm:t>
    </dgm:pt>
    <dgm:pt modelId="{6A9F4BAD-23EF-4CF6-A629-E351D6001D92}" type="sibTrans" cxnId="{8B303DEB-3230-4552-8822-7633D344B315}">
      <dgm:prSet/>
      <dgm:spPr/>
      <dgm:t>
        <a:bodyPr/>
        <a:lstStyle/>
        <a:p>
          <a:endParaRPr lang="en-GB"/>
        </a:p>
      </dgm:t>
    </dgm:pt>
    <dgm:pt modelId="{C517A2D2-DABB-428B-885B-C7C45A15F6A5}">
      <dgm:prSet custT="1"/>
      <dgm:spPr/>
      <dgm:t>
        <a:bodyPr/>
        <a:lstStyle/>
        <a:p>
          <a:r>
            <a:rPr lang="en-GB" sz="900" dirty="0"/>
            <a:t>Have the new setting or schools uniform and resources to explore in the environment.</a:t>
          </a:r>
        </a:p>
      </dgm:t>
    </dgm:pt>
    <dgm:pt modelId="{7DBD6B98-C460-4652-8AFE-E23C415A9C64}" type="parTrans" cxnId="{92A959B2-5D8C-4412-BCE1-2753A3296BA4}">
      <dgm:prSet/>
      <dgm:spPr/>
      <dgm:t>
        <a:bodyPr/>
        <a:lstStyle/>
        <a:p>
          <a:endParaRPr lang="en-GB"/>
        </a:p>
      </dgm:t>
    </dgm:pt>
    <dgm:pt modelId="{D6AE7CC6-6956-412C-A09B-92334C8010B3}" type="sibTrans" cxnId="{92A959B2-5D8C-4412-BCE1-2753A3296BA4}">
      <dgm:prSet/>
      <dgm:spPr/>
      <dgm:t>
        <a:bodyPr/>
        <a:lstStyle/>
        <a:p>
          <a:endParaRPr lang="en-GB"/>
        </a:p>
      </dgm:t>
    </dgm:pt>
    <dgm:pt modelId="{E720BECE-948D-4C90-B048-0A73700FBA3F}">
      <dgm:prSet custT="1"/>
      <dgm:spPr/>
      <dgm:t>
        <a:bodyPr/>
        <a:lstStyle/>
        <a:p>
          <a:r>
            <a:rPr lang="en-GB" sz="900" dirty="0"/>
            <a:t>Provide further opportunities for children and families to visit on their own if it is required. </a:t>
          </a:r>
        </a:p>
      </dgm:t>
    </dgm:pt>
    <dgm:pt modelId="{ECE04513-1595-4531-AE50-B12BD08805CB}" type="parTrans" cxnId="{20F1D656-EAD4-4C9D-AE0F-93E99B642F83}">
      <dgm:prSet/>
      <dgm:spPr/>
      <dgm:t>
        <a:bodyPr/>
        <a:lstStyle/>
        <a:p>
          <a:endParaRPr lang="en-GB"/>
        </a:p>
      </dgm:t>
    </dgm:pt>
    <dgm:pt modelId="{2D84AE34-1366-41AF-BAEB-CE7BD446CD3B}" type="sibTrans" cxnId="{20F1D656-EAD4-4C9D-AE0F-93E99B642F83}">
      <dgm:prSet/>
      <dgm:spPr/>
      <dgm:t>
        <a:bodyPr/>
        <a:lstStyle/>
        <a:p>
          <a:endParaRPr lang="en-GB"/>
        </a:p>
      </dgm:t>
    </dgm:pt>
    <dgm:pt modelId="{8FC66086-48DE-4F1C-8E39-8C28438F7CFF}">
      <dgm:prSet/>
      <dgm:spPr/>
      <dgm:t>
        <a:bodyPr/>
        <a:lstStyle/>
        <a:p>
          <a:endParaRPr lang="en-US"/>
        </a:p>
      </dgm:t>
    </dgm:pt>
    <dgm:pt modelId="{BCC21BA1-F82A-4F96-9B5E-DD5B9301B2AC}" type="parTrans" cxnId="{6C1040D9-55E3-4F3B-9DF7-960103F196F8}">
      <dgm:prSet/>
      <dgm:spPr/>
      <dgm:t>
        <a:bodyPr/>
        <a:lstStyle/>
        <a:p>
          <a:endParaRPr lang="en-GB"/>
        </a:p>
      </dgm:t>
    </dgm:pt>
    <dgm:pt modelId="{3D901FA7-B659-401E-ADBC-C66AB72F9B37}" type="sibTrans" cxnId="{6C1040D9-55E3-4F3B-9DF7-960103F196F8}">
      <dgm:prSet/>
      <dgm:spPr/>
      <dgm:t>
        <a:bodyPr/>
        <a:lstStyle/>
        <a:p>
          <a:endParaRPr lang="en-GB"/>
        </a:p>
      </dgm:t>
    </dgm:pt>
    <dgm:pt modelId="{08D136EF-F9AC-4694-AB96-7F603E5EFAD5}">
      <dgm:prSet/>
      <dgm:spPr/>
      <dgm:t>
        <a:bodyPr/>
        <a:lstStyle/>
        <a:p>
          <a:endParaRPr lang="en-US"/>
        </a:p>
      </dgm:t>
    </dgm:pt>
    <dgm:pt modelId="{356354D6-2100-4402-B681-16F332E9B500}" type="parTrans" cxnId="{F6D7B270-8140-4045-A472-7F0DFD2140A9}">
      <dgm:prSet/>
      <dgm:spPr/>
      <dgm:t>
        <a:bodyPr/>
        <a:lstStyle/>
        <a:p>
          <a:endParaRPr lang="en-GB"/>
        </a:p>
      </dgm:t>
    </dgm:pt>
    <dgm:pt modelId="{82FEB370-4484-4316-897A-B04387A3CB31}" type="sibTrans" cxnId="{F6D7B270-8140-4045-A472-7F0DFD2140A9}">
      <dgm:prSet/>
      <dgm:spPr/>
      <dgm:t>
        <a:bodyPr/>
        <a:lstStyle/>
        <a:p>
          <a:endParaRPr lang="en-GB"/>
        </a:p>
      </dgm:t>
    </dgm:pt>
    <dgm:pt modelId="{58F978E7-97FF-41BE-8349-8FAB95AA0C73}">
      <dgm:prSet/>
      <dgm:spPr/>
      <dgm:t>
        <a:bodyPr/>
        <a:lstStyle/>
        <a:p>
          <a:endParaRPr lang="en-US"/>
        </a:p>
      </dgm:t>
    </dgm:pt>
    <dgm:pt modelId="{412F9762-1BF1-4EFA-923A-EAE054E148C6}" type="parTrans" cxnId="{16236EAA-4269-45F1-8C50-5511E7ED39C7}">
      <dgm:prSet/>
      <dgm:spPr/>
      <dgm:t>
        <a:bodyPr/>
        <a:lstStyle/>
        <a:p>
          <a:endParaRPr lang="en-GB"/>
        </a:p>
      </dgm:t>
    </dgm:pt>
    <dgm:pt modelId="{8124674B-A6A6-48B0-AAB1-741B82512B2C}" type="sibTrans" cxnId="{16236EAA-4269-45F1-8C50-5511E7ED39C7}">
      <dgm:prSet/>
      <dgm:spPr/>
      <dgm:t>
        <a:bodyPr/>
        <a:lstStyle/>
        <a:p>
          <a:endParaRPr lang="en-GB"/>
        </a:p>
      </dgm:t>
    </dgm:pt>
    <dgm:pt modelId="{E09E9B40-8B72-4212-AFED-9572C6D83934}">
      <dgm:prSet custT="1"/>
      <dgm:spPr/>
      <dgm:t>
        <a:bodyPr/>
        <a:lstStyle/>
        <a:p>
          <a:endParaRPr lang="en-GB" sz="900" dirty="0"/>
        </a:p>
      </dgm:t>
    </dgm:pt>
    <dgm:pt modelId="{C966E925-5FCD-4BE0-8C0A-3B6512915B98}" type="parTrans" cxnId="{0E5623FA-8D00-4AB7-A802-A1640398F476}">
      <dgm:prSet/>
      <dgm:spPr/>
      <dgm:t>
        <a:bodyPr/>
        <a:lstStyle/>
        <a:p>
          <a:endParaRPr lang="en-GB"/>
        </a:p>
      </dgm:t>
    </dgm:pt>
    <dgm:pt modelId="{48609854-2689-4526-9453-242D45EDD3D3}" type="sibTrans" cxnId="{0E5623FA-8D00-4AB7-A802-A1640398F476}">
      <dgm:prSet/>
      <dgm:spPr/>
      <dgm:t>
        <a:bodyPr/>
        <a:lstStyle/>
        <a:p>
          <a:endParaRPr lang="en-GB"/>
        </a:p>
      </dgm:t>
    </dgm:pt>
    <dgm:pt modelId="{B88C7B5A-7E28-465D-BCCF-B55B83105C5F}">
      <dgm:prSet phldrT="[Text]" custT="1"/>
      <dgm:spPr/>
      <dgm:t>
        <a:bodyPr/>
        <a:lstStyle/>
        <a:p>
          <a:r>
            <a:rPr lang="en-GB" sz="900" dirty="0"/>
            <a:t>Share each child’s Summary of Assessment and integrated two-year old assessment.</a:t>
          </a:r>
        </a:p>
      </dgm:t>
    </dgm:pt>
    <dgm:pt modelId="{55D8313F-42E7-4930-8870-B153423199AE}" type="parTrans" cxnId="{67A2393B-410C-49A5-B1A4-85193854952F}">
      <dgm:prSet/>
      <dgm:spPr/>
      <dgm:t>
        <a:bodyPr/>
        <a:lstStyle/>
        <a:p>
          <a:endParaRPr lang="en-GB"/>
        </a:p>
      </dgm:t>
    </dgm:pt>
    <dgm:pt modelId="{601C84F5-3978-4004-97B6-1AAC26744024}" type="sibTrans" cxnId="{67A2393B-410C-49A5-B1A4-85193854952F}">
      <dgm:prSet/>
      <dgm:spPr/>
      <dgm:t>
        <a:bodyPr/>
        <a:lstStyle/>
        <a:p>
          <a:endParaRPr lang="en-GB"/>
        </a:p>
      </dgm:t>
    </dgm:pt>
    <dgm:pt modelId="{153FD463-00FF-4B38-9E25-2F782439F3CE}" type="pres">
      <dgm:prSet presAssocID="{3B01A3C9-F136-4C06-9172-643BF5543F07}" presName="cycle" presStyleCnt="0">
        <dgm:presLayoutVars>
          <dgm:chMax val="1"/>
          <dgm:dir/>
          <dgm:animLvl val="ctr"/>
          <dgm:resizeHandles val="exact"/>
        </dgm:presLayoutVars>
      </dgm:prSet>
      <dgm:spPr/>
      <dgm:t>
        <a:bodyPr/>
        <a:lstStyle/>
        <a:p>
          <a:endParaRPr lang="en-US"/>
        </a:p>
      </dgm:t>
    </dgm:pt>
    <dgm:pt modelId="{792D7849-0B99-4E78-A29A-F161B27DA509}" type="pres">
      <dgm:prSet presAssocID="{9A973E6B-3ECA-48E5-9AEB-9F1BD19F0E8B}" presName="centerShape" presStyleLbl="node0" presStyleIdx="0" presStyleCnt="1"/>
      <dgm:spPr/>
      <dgm:t>
        <a:bodyPr/>
        <a:lstStyle/>
        <a:p>
          <a:endParaRPr lang="en-US"/>
        </a:p>
      </dgm:t>
    </dgm:pt>
    <dgm:pt modelId="{6D8E82E6-8D11-4B2E-A0E8-8E962412CED9}" type="pres">
      <dgm:prSet presAssocID="{03D3447F-E53C-41BC-B84D-95B30ED4BB78}" presName="Name9" presStyleLbl="parChTrans1D2" presStyleIdx="0" presStyleCnt="11"/>
      <dgm:spPr/>
      <dgm:t>
        <a:bodyPr/>
        <a:lstStyle/>
        <a:p>
          <a:endParaRPr lang="en-US"/>
        </a:p>
      </dgm:t>
    </dgm:pt>
    <dgm:pt modelId="{F763E953-C997-4A2A-A1E2-29C91A673C51}" type="pres">
      <dgm:prSet presAssocID="{03D3447F-E53C-41BC-B84D-95B30ED4BB78}" presName="connTx" presStyleLbl="parChTrans1D2" presStyleIdx="0" presStyleCnt="11"/>
      <dgm:spPr/>
      <dgm:t>
        <a:bodyPr/>
        <a:lstStyle/>
        <a:p>
          <a:endParaRPr lang="en-US"/>
        </a:p>
      </dgm:t>
    </dgm:pt>
    <dgm:pt modelId="{DF4D0781-79F9-4ACC-9DDF-16877BC97DEC}" type="pres">
      <dgm:prSet presAssocID="{838DAB8B-90FD-4474-B991-EB82851D22C5}" presName="node" presStyleLbl="node1" presStyleIdx="0" presStyleCnt="11">
        <dgm:presLayoutVars>
          <dgm:bulletEnabled val="1"/>
        </dgm:presLayoutVars>
      </dgm:prSet>
      <dgm:spPr/>
      <dgm:t>
        <a:bodyPr/>
        <a:lstStyle/>
        <a:p>
          <a:endParaRPr lang="en-US"/>
        </a:p>
      </dgm:t>
    </dgm:pt>
    <dgm:pt modelId="{4DA08A32-D850-41C6-B78B-9E7D38347E4D}" type="pres">
      <dgm:prSet presAssocID="{55D8313F-42E7-4930-8870-B153423199AE}" presName="Name9" presStyleLbl="parChTrans1D2" presStyleIdx="1" presStyleCnt="11"/>
      <dgm:spPr/>
      <dgm:t>
        <a:bodyPr/>
        <a:lstStyle/>
        <a:p>
          <a:endParaRPr lang="en-US"/>
        </a:p>
      </dgm:t>
    </dgm:pt>
    <dgm:pt modelId="{2DD2C6C0-8549-492F-850A-6A3E012CD580}" type="pres">
      <dgm:prSet presAssocID="{55D8313F-42E7-4930-8870-B153423199AE}" presName="connTx" presStyleLbl="parChTrans1D2" presStyleIdx="1" presStyleCnt="11"/>
      <dgm:spPr/>
      <dgm:t>
        <a:bodyPr/>
        <a:lstStyle/>
        <a:p>
          <a:endParaRPr lang="en-US"/>
        </a:p>
      </dgm:t>
    </dgm:pt>
    <dgm:pt modelId="{D80A71FB-6A78-4B22-9C3A-C809BA81B063}" type="pres">
      <dgm:prSet presAssocID="{B88C7B5A-7E28-465D-BCCF-B55B83105C5F}" presName="node" presStyleLbl="node1" presStyleIdx="1" presStyleCnt="11">
        <dgm:presLayoutVars>
          <dgm:bulletEnabled val="1"/>
        </dgm:presLayoutVars>
      </dgm:prSet>
      <dgm:spPr/>
      <dgm:t>
        <a:bodyPr/>
        <a:lstStyle/>
        <a:p>
          <a:endParaRPr lang="en-US"/>
        </a:p>
      </dgm:t>
    </dgm:pt>
    <dgm:pt modelId="{D4497977-D6C1-4D07-BB2B-DE946E26110F}" type="pres">
      <dgm:prSet presAssocID="{0D5E8BB9-832D-4EBF-96B2-E1CACA6A9811}" presName="Name9" presStyleLbl="parChTrans1D2" presStyleIdx="2" presStyleCnt="11"/>
      <dgm:spPr/>
      <dgm:t>
        <a:bodyPr/>
        <a:lstStyle/>
        <a:p>
          <a:endParaRPr lang="en-US"/>
        </a:p>
      </dgm:t>
    </dgm:pt>
    <dgm:pt modelId="{F35D9805-C8C3-46D8-B21D-006611763CBD}" type="pres">
      <dgm:prSet presAssocID="{0D5E8BB9-832D-4EBF-96B2-E1CACA6A9811}" presName="connTx" presStyleLbl="parChTrans1D2" presStyleIdx="2" presStyleCnt="11"/>
      <dgm:spPr/>
      <dgm:t>
        <a:bodyPr/>
        <a:lstStyle/>
        <a:p>
          <a:endParaRPr lang="en-US"/>
        </a:p>
      </dgm:t>
    </dgm:pt>
    <dgm:pt modelId="{8A94A4A0-9897-4969-9DF7-980D26BDA8E5}" type="pres">
      <dgm:prSet presAssocID="{931AA81B-BA99-4B60-9AC6-89F29091EEF5}" presName="node" presStyleLbl="node1" presStyleIdx="2" presStyleCnt="11" custRadScaleRad="99510" custRadScaleInc="-248">
        <dgm:presLayoutVars>
          <dgm:bulletEnabled val="1"/>
        </dgm:presLayoutVars>
      </dgm:prSet>
      <dgm:spPr/>
      <dgm:t>
        <a:bodyPr/>
        <a:lstStyle/>
        <a:p>
          <a:endParaRPr lang="en-US"/>
        </a:p>
      </dgm:t>
    </dgm:pt>
    <dgm:pt modelId="{97E8FC41-EB96-4563-AFE4-31FDA6090FB3}" type="pres">
      <dgm:prSet presAssocID="{D21F9603-3639-4654-B557-AC43B8BCF80E}" presName="Name9" presStyleLbl="parChTrans1D2" presStyleIdx="3" presStyleCnt="11"/>
      <dgm:spPr/>
      <dgm:t>
        <a:bodyPr/>
        <a:lstStyle/>
        <a:p>
          <a:endParaRPr lang="en-US"/>
        </a:p>
      </dgm:t>
    </dgm:pt>
    <dgm:pt modelId="{C8986305-9570-4DDB-B824-078E0A22F344}" type="pres">
      <dgm:prSet presAssocID="{D21F9603-3639-4654-B557-AC43B8BCF80E}" presName="connTx" presStyleLbl="parChTrans1D2" presStyleIdx="3" presStyleCnt="11"/>
      <dgm:spPr/>
      <dgm:t>
        <a:bodyPr/>
        <a:lstStyle/>
        <a:p>
          <a:endParaRPr lang="en-US"/>
        </a:p>
      </dgm:t>
    </dgm:pt>
    <dgm:pt modelId="{B84AF5CE-E85F-4448-89E5-A4E1E15FE71B}" type="pres">
      <dgm:prSet presAssocID="{69538714-34EE-4B93-A227-80C0E58DC21D}" presName="node" presStyleLbl="node1" presStyleIdx="3" presStyleCnt="11">
        <dgm:presLayoutVars>
          <dgm:bulletEnabled val="1"/>
        </dgm:presLayoutVars>
      </dgm:prSet>
      <dgm:spPr/>
      <dgm:t>
        <a:bodyPr/>
        <a:lstStyle/>
        <a:p>
          <a:endParaRPr lang="en-US"/>
        </a:p>
      </dgm:t>
    </dgm:pt>
    <dgm:pt modelId="{947426E0-7627-4B6A-A9F9-AEEEBE96D1F7}" type="pres">
      <dgm:prSet presAssocID="{A0569C86-C1BA-480C-85ED-1850E6226941}" presName="Name9" presStyleLbl="parChTrans1D2" presStyleIdx="4" presStyleCnt="11"/>
      <dgm:spPr/>
      <dgm:t>
        <a:bodyPr/>
        <a:lstStyle/>
        <a:p>
          <a:endParaRPr lang="en-US"/>
        </a:p>
      </dgm:t>
    </dgm:pt>
    <dgm:pt modelId="{9CA9231A-B0AD-4EA5-BB66-34A93B23257E}" type="pres">
      <dgm:prSet presAssocID="{A0569C86-C1BA-480C-85ED-1850E6226941}" presName="connTx" presStyleLbl="parChTrans1D2" presStyleIdx="4" presStyleCnt="11"/>
      <dgm:spPr/>
      <dgm:t>
        <a:bodyPr/>
        <a:lstStyle/>
        <a:p>
          <a:endParaRPr lang="en-US"/>
        </a:p>
      </dgm:t>
    </dgm:pt>
    <dgm:pt modelId="{B960B82F-93B4-42E6-812A-5808C71ECDED}" type="pres">
      <dgm:prSet presAssocID="{5EA1BF79-9C0A-4BE8-A863-15EB2D84AF55}" presName="node" presStyleLbl="node1" presStyleIdx="4" presStyleCnt="11">
        <dgm:presLayoutVars>
          <dgm:bulletEnabled val="1"/>
        </dgm:presLayoutVars>
      </dgm:prSet>
      <dgm:spPr/>
      <dgm:t>
        <a:bodyPr/>
        <a:lstStyle/>
        <a:p>
          <a:endParaRPr lang="en-US"/>
        </a:p>
      </dgm:t>
    </dgm:pt>
    <dgm:pt modelId="{C27AA49E-FB6F-4074-A9A3-8EC60B94A5B2}" type="pres">
      <dgm:prSet presAssocID="{E3D20D4E-5171-41BC-8482-F465E0CDB40F}" presName="Name9" presStyleLbl="parChTrans1D2" presStyleIdx="5" presStyleCnt="11"/>
      <dgm:spPr/>
      <dgm:t>
        <a:bodyPr/>
        <a:lstStyle/>
        <a:p>
          <a:endParaRPr lang="en-US"/>
        </a:p>
      </dgm:t>
    </dgm:pt>
    <dgm:pt modelId="{1DBEBE9D-3005-4B46-9D74-945277DFA7CC}" type="pres">
      <dgm:prSet presAssocID="{E3D20D4E-5171-41BC-8482-F465E0CDB40F}" presName="connTx" presStyleLbl="parChTrans1D2" presStyleIdx="5" presStyleCnt="11"/>
      <dgm:spPr/>
      <dgm:t>
        <a:bodyPr/>
        <a:lstStyle/>
        <a:p>
          <a:endParaRPr lang="en-US"/>
        </a:p>
      </dgm:t>
    </dgm:pt>
    <dgm:pt modelId="{F40F8C35-D138-47D1-9530-B85AB87A9DCF}" type="pres">
      <dgm:prSet presAssocID="{A617C1B8-E753-4A7A-838F-9B2ACFEFB1D8}" presName="node" presStyleLbl="node1" presStyleIdx="5" presStyleCnt="11">
        <dgm:presLayoutVars>
          <dgm:bulletEnabled val="1"/>
        </dgm:presLayoutVars>
      </dgm:prSet>
      <dgm:spPr/>
      <dgm:t>
        <a:bodyPr/>
        <a:lstStyle/>
        <a:p>
          <a:endParaRPr lang="en-US"/>
        </a:p>
      </dgm:t>
    </dgm:pt>
    <dgm:pt modelId="{38D47F21-BBD9-40F3-A776-E6C14539775D}" type="pres">
      <dgm:prSet presAssocID="{7F96D99B-BE21-4A0F-85E9-9D84A6A36A7C}" presName="Name9" presStyleLbl="parChTrans1D2" presStyleIdx="6" presStyleCnt="11"/>
      <dgm:spPr/>
      <dgm:t>
        <a:bodyPr/>
        <a:lstStyle/>
        <a:p>
          <a:endParaRPr lang="en-US"/>
        </a:p>
      </dgm:t>
    </dgm:pt>
    <dgm:pt modelId="{5A50125B-D5D9-47D5-98A4-2AF21DC88341}" type="pres">
      <dgm:prSet presAssocID="{7F96D99B-BE21-4A0F-85E9-9D84A6A36A7C}" presName="connTx" presStyleLbl="parChTrans1D2" presStyleIdx="6" presStyleCnt="11"/>
      <dgm:spPr/>
      <dgm:t>
        <a:bodyPr/>
        <a:lstStyle/>
        <a:p>
          <a:endParaRPr lang="en-US"/>
        </a:p>
      </dgm:t>
    </dgm:pt>
    <dgm:pt modelId="{7325F28A-6160-4EA7-99A9-05C166E05C53}" type="pres">
      <dgm:prSet presAssocID="{0F476A1F-C3F9-45A5-AD1A-901DEE7B143C}" presName="node" presStyleLbl="node1" presStyleIdx="6" presStyleCnt="11">
        <dgm:presLayoutVars>
          <dgm:bulletEnabled val="1"/>
        </dgm:presLayoutVars>
      </dgm:prSet>
      <dgm:spPr/>
      <dgm:t>
        <a:bodyPr/>
        <a:lstStyle/>
        <a:p>
          <a:endParaRPr lang="en-US"/>
        </a:p>
      </dgm:t>
    </dgm:pt>
    <dgm:pt modelId="{69D16833-0E0D-49A9-BFE2-F6600E88EB88}" type="pres">
      <dgm:prSet presAssocID="{89AEFE7B-157A-4F93-BCC4-4F72A4539061}" presName="Name9" presStyleLbl="parChTrans1D2" presStyleIdx="7" presStyleCnt="11"/>
      <dgm:spPr/>
      <dgm:t>
        <a:bodyPr/>
        <a:lstStyle/>
        <a:p>
          <a:endParaRPr lang="en-US"/>
        </a:p>
      </dgm:t>
    </dgm:pt>
    <dgm:pt modelId="{0CB61A20-9352-4EE0-9DC8-4DD5CA949C2A}" type="pres">
      <dgm:prSet presAssocID="{89AEFE7B-157A-4F93-BCC4-4F72A4539061}" presName="connTx" presStyleLbl="parChTrans1D2" presStyleIdx="7" presStyleCnt="11"/>
      <dgm:spPr/>
      <dgm:t>
        <a:bodyPr/>
        <a:lstStyle/>
        <a:p>
          <a:endParaRPr lang="en-US"/>
        </a:p>
      </dgm:t>
    </dgm:pt>
    <dgm:pt modelId="{FF8E5AA3-AA90-49B9-8562-E81CAEF38CD1}" type="pres">
      <dgm:prSet presAssocID="{B2256445-F6CE-4CA1-894B-A043F1B05C81}" presName="node" presStyleLbl="node1" presStyleIdx="7" presStyleCnt="11">
        <dgm:presLayoutVars>
          <dgm:bulletEnabled val="1"/>
        </dgm:presLayoutVars>
      </dgm:prSet>
      <dgm:spPr/>
      <dgm:t>
        <a:bodyPr/>
        <a:lstStyle/>
        <a:p>
          <a:endParaRPr lang="en-US"/>
        </a:p>
      </dgm:t>
    </dgm:pt>
    <dgm:pt modelId="{604FB4DD-F7DB-4B74-A859-0CAF203F4FF3}" type="pres">
      <dgm:prSet presAssocID="{17E99C43-54EC-47E5-B55F-1019FBF973FC}" presName="Name9" presStyleLbl="parChTrans1D2" presStyleIdx="8" presStyleCnt="11"/>
      <dgm:spPr/>
      <dgm:t>
        <a:bodyPr/>
        <a:lstStyle/>
        <a:p>
          <a:endParaRPr lang="en-US"/>
        </a:p>
      </dgm:t>
    </dgm:pt>
    <dgm:pt modelId="{9930ECB2-6F7D-4F8D-AA2D-4208CBCB110E}" type="pres">
      <dgm:prSet presAssocID="{17E99C43-54EC-47E5-B55F-1019FBF973FC}" presName="connTx" presStyleLbl="parChTrans1D2" presStyleIdx="8" presStyleCnt="11"/>
      <dgm:spPr/>
      <dgm:t>
        <a:bodyPr/>
        <a:lstStyle/>
        <a:p>
          <a:endParaRPr lang="en-US"/>
        </a:p>
      </dgm:t>
    </dgm:pt>
    <dgm:pt modelId="{79FE1186-62B9-4656-B934-E1C15771752D}" type="pres">
      <dgm:prSet presAssocID="{E3512465-D37F-489B-BEDD-FDD7FD45371C}" presName="node" presStyleLbl="node1" presStyleIdx="8" presStyleCnt="11">
        <dgm:presLayoutVars>
          <dgm:bulletEnabled val="1"/>
        </dgm:presLayoutVars>
      </dgm:prSet>
      <dgm:spPr/>
      <dgm:t>
        <a:bodyPr/>
        <a:lstStyle/>
        <a:p>
          <a:endParaRPr lang="en-US"/>
        </a:p>
      </dgm:t>
    </dgm:pt>
    <dgm:pt modelId="{CC2967E3-9858-4ED9-A8C2-A7BB150F9F9E}" type="pres">
      <dgm:prSet presAssocID="{7DBD6B98-C460-4652-8AFE-E23C415A9C64}" presName="Name9" presStyleLbl="parChTrans1D2" presStyleIdx="9" presStyleCnt="11"/>
      <dgm:spPr/>
      <dgm:t>
        <a:bodyPr/>
        <a:lstStyle/>
        <a:p>
          <a:endParaRPr lang="en-US"/>
        </a:p>
      </dgm:t>
    </dgm:pt>
    <dgm:pt modelId="{E2BD4D7D-FF56-4F8D-AC69-1E40F2174E2C}" type="pres">
      <dgm:prSet presAssocID="{7DBD6B98-C460-4652-8AFE-E23C415A9C64}" presName="connTx" presStyleLbl="parChTrans1D2" presStyleIdx="9" presStyleCnt="11"/>
      <dgm:spPr/>
      <dgm:t>
        <a:bodyPr/>
        <a:lstStyle/>
        <a:p>
          <a:endParaRPr lang="en-US"/>
        </a:p>
      </dgm:t>
    </dgm:pt>
    <dgm:pt modelId="{D4913701-7935-40D6-B917-BFDBF7D02EB8}" type="pres">
      <dgm:prSet presAssocID="{C517A2D2-DABB-428B-885B-C7C45A15F6A5}" presName="node" presStyleLbl="node1" presStyleIdx="9" presStyleCnt="11">
        <dgm:presLayoutVars>
          <dgm:bulletEnabled val="1"/>
        </dgm:presLayoutVars>
      </dgm:prSet>
      <dgm:spPr/>
      <dgm:t>
        <a:bodyPr/>
        <a:lstStyle/>
        <a:p>
          <a:endParaRPr lang="en-US"/>
        </a:p>
      </dgm:t>
    </dgm:pt>
    <dgm:pt modelId="{BCA8140A-4156-4140-A838-6CEF24348111}" type="pres">
      <dgm:prSet presAssocID="{ECE04513-1595-4531-AE50-B12BD08805CB}" presName="Name9" presStyleLbl="parChTrans1D2" presStyleIdx="10" presStyleCnt="11"/>
      <dgm:spPr/>
      <dgm:t>
        <a:bodyPr/>
        <a:lstStyle/>
        <a:p>
          <a:endParaRPr lang="en-US"/>
        </a:p>
      </dgm:t>
    </dgm:pt>
    <dgm:pt modelId="{6E480F2F-4438-4DDB-9A17-5E4C8AB04F1B}" type="pres">
      <dgm:prSet presAssocID="{ECE04513-1595-4531-AE50-B12BD08805CB}" presName="connTx" presStyleLbl="parChTrans1D2" presStyleIdx="10" presStyleCnt="11"/>
      <dgm:spPr/>
      <dgm:t>
        <a:bodyPr/>
        <a:lstStyle/>
        <a:p>
          <a:endParaRPr lang="en-US"/>
        </a:p>
      </dgm:t>
    </dgm:pt>
    <dgm:pt modelId="{D956DDCB-ACAB-4323-B18E-20F618E48BE0}" type="pres">
      <dgm:prSet presAssocID="{E720BECE-948D-4C90-B048-0A73700FBA3F}" presName="node" presStyleLbl="node1" presStyleIdx="10" presStyleCnt="11">
        <dgm:presLayoutVars>
          <dgm:bulletEnabled val="1"/>
        </dgm:presLayoutVars>
      </dgm:prSet>
      <dgm:spPr/>
      <dgm:t>
        <a:bodyPr/>
        <a:lstStyle/>
        <a:p>
          <a:endParaRPr lang="en-US"/>
        </a:p>
      </dgm:t>
    </dgm:pt>
  </dgm:ptLst>
  <dgm:cxnLst>
    <dgm:cxn modelId="{67A2393B-410C-49A5-B1A4-85193854952F}" srcId="{9A973E6B-3ECA-48E5-9AEB-9F1BD19F0E8B}" destId="{B88C7B5A-7E28-465D-BCCF-B55B83105C5F}" srcOrd="1" destOrd="0" parTransId="{55D8313F-42E7-4930-8870-B153423199AE}" sibTransId="{601C84F5-3978-4004-97B6-1AAC26744024}"/>
    <dgm:cxn modelId="{C393A259-2D25-4E6A-AD72-9DDCE010E103}" type="presOf" srcId="{ECE04513-1595-4531-AE50-B12BD08805CB}" destId="{BCA8140A-4156-4140-A838-6CEF24348111}" srcOrd="0" destOrd="0" presId="urn:microsoft.com/office/officeart/2005/8/layout/radial1"/>
    <dgm:cxn modelId="{6A35635D-B296-4232-89DE-AC5C4BBBB148}" srcId="{9A973E6B-3ECA-48E5-9AEB-9F1BD19F0E8B}" destId="{0F476A1F-C3F9-45A5-AD1A-901DEE7B143C}" srcOrd="6" destOrd="0" parTransId="{7F96D99B-BE21-4A0F-85E9-9D84A6A36A7C}" sibTransId="{1EEA1EDB-F50B-4176-B098-B58CC0BC3CAE}"/>
    <dgm:cxn modelId="{49506F41-7B3F-4998-BFAC-80FFAFF35CBA}" type="presOf" srcId="{7DBD6B98-C460-4652-8AFE-E23C415A9C64}" destId="{CC2967E3-9858-4ED9-A8C2-A7BB150F9F9E}" srcOrd="0" destOrd="0" presId="urn:microsoft.com/office/officeart/2005/8/layout/radial1"/>
    <dgm:cxn modelId="{20F1D656-EAD4-4C9D-AE0F-93E99B642F83}" srcId="{9A973E6B-3ECA-48E5-9AEB-9F1BD19F0E8B}" destId="{E720BECE-948D-4C90-B048-0A73700FBA3F}" srcOrd="10" destOrd="0" parTransId="{ECE04513-1595-4531-AE50-B12BD08805CB}" sibTransId="{2D84AE34-1366-41AF-BAEB-CE7BD446CD3B}"/>
    <dgm:cxn modelId="{AF69499B-6CD7-4DFE-905E-A536DB218E4C}" type="presOf" srcId="{B2256445-F6CE-4CA1-894B-A043F1B05C81}" destId="{FF8E5AA3-AA90-49B9-8562-E81CAEF38CD1}" srcOrd="0" destOrd="0" presId="urn:microsoft.com/office/officeart/2005/8/layout/radial1"/>
    <dgm:cxn modelId="{A4B280CC-335E-49D5-9886-54DFFD6BD544}" type="presOf" srcId="{55D8313F-42E7-4930-8870-B153423199AE}" destId="{4DA08A32-D850-41C6-B78B-9E7D38347E4D}" srcOrd="0" destOrd="0" presId="urn:microsoft.com/office/officeart/2005/8/layout/radial1"/>
    <dgm:cxn modelId="{146297D8-BE6B-4B68-A0AB-76378B59DB79}" type="presOf" srcId="{E720BECE-948D-4C90-B048-0A73700FBA3F}" destId="{D956DDCB-ACAB-4323-B18E-20F618E48BE0}" srcOrd="0" destOrd="0" presId="urn:microsoft.com/office/officeart/2005/8/layout/radial1"/>
    <dgm:cxn modelId="{D28DD40C-49F1-47D0-8AE6-6D4824181A13}" type="presOf" srcId="{A0569C86-C1BA-480C-85ED-1850E6226941}" destId="{947426E0-7627-4B6A-A9F9-AEEEBE96D1F7}" srcOrd="0" destOrd="0" presId="urn:microsoft.com/office/officeart/2005/8/layout/radial1"/>
    <dgm:cxn modelId="{9005B74F-6A49-4AF2-8EA8-6E6DAF2F3269}" type="presOf" srcId="{E3512465-D37F-489B-BEDD-FDD7FD45371C}" destId="{79FE1186-62B9-4656-B934-E1C15771752D}" srcOrd="0" destOrd="0" presId="urn:microsoft.com/office/officeart/2005/8/layout/radial1"/>
    <dgm:cxn modelId="{EB44CDE0-9D25-481F-9287-583F72B59898}" type="presOf" srcId="{17E99C43-54EC-47E5-B55F-1019FBF973FC}" destId="{9930ECB2-6F7D-4F8D-AA2D-4208CBCB110E}" srcOrd="1" destOrd="0" presId="urn:microsoft.com/office/officeart/2005/8/layout/radial1"/>
    <dgm:cxn modelId="{E38076FE-4DA9-4AF1-ACB6-95A4F6D0E7CA}" type="presOf" srcId="{9A973E6B-3ECA-48E5-9AEB-9F1BD19F0E8B}" destId="{792D7849-0B99-4E78-A29A-F161B27DA509}" srcOrd="0" destOrd="0" presId="urn:microsoft.com/office/officeart/2005/8/layout/radial1"/>
    <dgm:cxn modelId="{8998A7A0-9B6D-407D-BCB1-CA817B4641A4}" srcId="{9A973E6B-3ECA-48E5-9AEB-9F1BD19F0E8B}" destId="{B2256445-F6CE-4CA1-894B-A043F1B05C81}" srcOrd="7" destOrd="0" parTransId="{89AEFE7B-157A-4F93-BCC4-4F72A4539061}" sibTransId="{593380CF-C471-4DC1-A77D-9DC7B2AED20F}"/>
    <dgm:cxn modelId="{898682BE-5B65-4F5E-8878-3C648FE8C0C5}" srcId="{3B01A3C9-F136-4C06-9172-643BF5543F07}" destId="{9A973E6B-3ECA-48E5-9AEB-9F1BD19F0E8B}" srcOrd="0" destOrd="0" parTransId="{66D946BB-02FD-42BC-A4E4-A309DC381DC1}" sibTransId="{B57B520A-98FA-4DE4-AEEB-8BF08D9B9C8E}"/>
    <dgm:cxn modelId="{76514B64-1E40-4CA8-AA5F-4FDD2D4E67D7}" type="presOf" srcId="{0D5E8BB9-832D-4EBF-96B2-E1CACA6A9811}" destId="{D4497977-D6C1-4D07-BB2B-DE946E26110F}" srcOrd="0" destOrd="0" presId="urn:microsoft.com/office/officeart/2005/8/layout/radial1"/>
    <dgm:cxn modelId="{DE930392-9A0D-4B56-8F9F-4FC78DF7FC2A}" srcId="{9A973E6B-3ECA-48E5-9AEB-9F1BD19F0E8B}" destId="{931AA81B-BA99-4B60-9AC6-89F29091EEF5}" srcOrd="2" destOrd="0" parTransId="{0D5E8BB9-832D-4EBF-96B2-E1CACA6A9811}" sibTransId="{105ED0FF-F02B-426F-8055-1CE1342F1323}"/>
    <dgm:cxn modelId="{D089AD1D-4963-4E47-95B8-171F6D3CA649}" type="presOf" srcId="{ECE04513-1595-4531-AE50-B12BD08805CB}" destId="{6E480F2F-4438-4DDB-9A17-5E4C8AB04F1B}" srcOrd="1" destOrd="0" presId="urn:microsoft.com/office/officeart/2005/8/layout/radial1"/>
    <dgm:cxn modelId="{6C1040D9-55E3-4F3B-9DF7-960103F196F8}" srcId="{3B01A3C9-F136-4C06-9172-643BF5543F07}" destId="{8FC66086-48DE-4F1C-8E39-8C28438F7CFF}" srcOrd="2" destOrd="0" parTransId="{BCC21BA1-F82A-4F96-9B5E-DD5B9301B2AC}" sibTransId="{3D901FA7-B659-401E-ADBC-C66AB72F9B37}"/>
    <dgm:cxn modelId="{9D5B543E-96AB-4929-8BC8-B5296FBFED56}" type="presOf" srcId="{A0569C86-C1BA-480C-85ED-1850E6226941}" destId="{9CA9231A-B0AD-4EA5-BB66-34A93B23257E}" srcOrd="1" destOrd="0" presId="urn:microsoft.com/office/officeart/2005/8/layout/radial1"/>
    <dgm:cxn modelId="{2D18E23A-11FB-4546-A598-D349814D7829}" type="presOf" srcId="{03D3447F-E53C-41BC-B84D-95B30ED4BB78}" destId="{F763E953-C997-4A2A-A1E2-29C91A673C51}" srcOrd="1" destOrd="0" presId="urn:microsoft.com/office/officeart/2005/8/layout/radial1"/>
    <dgm:cxn modelId="{9302D4C3-6483-4B4B-A388-BF109A1F864A}" type="presOf" srcId="{7DBD6B98-C460-4652-8AFE-E23C415A9C64}" destId="{E2BD4D7D-FF56-4F8D-AC69-1E40F2174E2C}" srcOrd="1" destOrd="0" presId="urn:microsoft.com/office/officeart/2005/8/layout/radial1"/>
    <dgm:cxn modelId="{CC2F91C5-8EA1-4D7A-8958-783B8F0A4845}" type="presOf" srcId="{3B01A3C9-F136-4C06-9172-643BF5543F07}" destId="{153FD463-00FF-4B38-9E25-2F782439F3CE}" srcOrd="0" destOrd="0" presId="urn:microsoft.com/office/officeart/2005/8/layout/radial1"/>
    <dgm:cxn modelId="{5E65D1B9-CB78-4EF5-8DFF-972EFBEC6181}" type="presOf" srcId="{838DAB8B-90FD-4474-B991-EB82851D22C5}" destId="{DF4D0781-79F9-4ACC-9DDF-16877BC97DEC}" srcOrd="0" destOrd="0" presId="urn:microsoft.com/office/officeart/2005/8/layout/radial1"/>
    <dgm:cxn modelId="{737AD44C-C52A-4D1F-AF00-724BD1706B07}" type="presOf" srcId="{D21F9603-3639-4654-B557-AC43B8BCF80E}" destId="{C8986305-9570-4DDB-B824-078E0A22F344}" srcOrd="1" destOrd="0" presId="urn:microsoft.com/office/officeart/2005/8/layout/radial1"/>
    <dgm:cxn modelId="{11A4D157-A4DB-47AF-B60A-BA133715CA71}" type="presOf" srcId="{931AA81B-BA99-4B60-9AC6-89F29091EEF5}" destId="{8A94A4A0-9897-4969-9DF7-980D26BDA8E5}" srcOrd="0" destOrd="0" presId="urn:microsoft.com/office/officeart/2005/8/layout/radial1"/>
    <dgm:cxn modelId="{2ED99E10-61A9-4641-8856-E1B7AD6A807A}" type="presOf" srcId="{E3D20D4E-5171-41BC-8482-F465E0CDB40F}" destId="{1DBEBE9D-3005-4B46-9D74-945277DFA7CC}" srcOrd="1" destOrd="0" presId="urn:microsoft.com/office/officeart/2005/8/layout/radial1"/>
    <dgm:cxn modelId="{F6D7B270-8140-4045-A472-7F0DFD2140A9}" srcId="{3B01A3C9-F136-4C06-9172-643BF5543F07}" destId="{08D136EF-F9AC-4694-AB96-7F603E5EFAD5}" srcOrd="3" destOrd="0" parTransId="{356354D6-2100-4402-B681-16F332E9B500}" sibTransId="{82FEB370-4484-4316-897A-B04387A3CB31}"/>
    <dgm:cxn modelId="{08CA681F-2BA8-4843-852F-1BD3A4AE4C84}" type="presOf" srcId="{5EA1BF79-9C0A-4BE8-A863-15EB2D84AF55}" destId="{B960B82F-93B4-42E6-812A-5808C71ECDED}" srcOrd="0" destOrd="0" presId="urn:microsoft.com/office/officeart/2005/8/layout/radial1"/>
    <dgm:cxn modelId="{A42D3CB7-A875-496C-81C9-3E6A71C27869}" type="presOf" srcId="{C517A2D2-DABB-428B-885B-C7C45A15F6A5}" destId="{D4913701-7935-40D6-B917-BFDBF7D02EB8}" srcOrd="0" destOrd="0" presId="urn:microsoft.com/office/officeart/2005/8/layout/radial1"/>
    <dgm:cxn modelId="{DAAC6B25-BE49-4A89-AF7F-378B886B65A6}" type="presOf" srcId="{7F96D99B-BE21-4A0F-85E9-9D84A6A36A7C}" destId="{5A50125B-D5D9-47D5-98A4-2AF21DC88341}" srcOrd="1" destOrd="0" presId="urn:microsoft.com/office/officeart/2005/8/layout/radial1"/>
    <dgm:cxn modelId="{0E5623FA-8D00-4AB7-A802-A1640398F476}" srcId="{3B01A3C9-F136-4C06-9172-643BF5543F07}" destId="{E09E9B40-8B72-4212-AFED-9572C6D83934}" srcOrd="1" destOrd="0" parTransId="{C966E925-5FCD-4BE0-8C0A-3B6512915B98}" sibTransId="{48609854-2689-4526-9453-242D45EDD3D3}"/>
    <dgm:cxn modelId="{8B303DEB-3230-4552-8822-7633D344B315}" srcId="{9A973E6B-3ECA-48E5-9AEB-9F1BD19F0E8B}" destId="{E3512465-D37F-489B-BEDD-FDD7FD45371C}" srcOrd="8" destOrd="0" parTransId="{17E99C43-54EC-47E5-B55F-1019FBF973FC}" sibTransId="{6A9F4BAD-23EF-4CF6-A629-E351D6001D92}"/>
    <dgm:cxn modelId="{2C5DD552-8951-4353-AD85-61355361C554}" type="presOf" srcId="{E3D20D4E-5171-41BC-8482-F465E0CDB40F}" destId="{C27AA49E-FB6F-4074-A9A3-8EC60B94A5B2}" srcOrd="0" destOrd="0" presId="urn:microsoft.com/office/officeart/2005/8/layout/radial1"/>
    <dgm:cxn modelId="{852CBE01-F0CD-43EA-A06F-BA6D467C8089}" type="presOf" srcId="{89AEFE7B-157A-4F93-BCC4-4F72A4539061}" destId="{69D16833-0E0D-49A9-BFE2-F6600E88EB88}" srcOrd="0" destOrd="0" presId="urn:microsoft.com/office/officeart/2005/8/layout/radial1"/>
    <dgm:cxn modelId="{5AA0BA60-B0AD-4B80-A723-37C9C480BA9B}" type="presOf" srcId="{A617C1B8-E753-4A7A-838F-9B2ACFEFB1D8}" destId="{F40F8C35-D138-47D1-9530-B85AB87A9DCF}" srcOrd="0" destOrd="0" presId="urn:microsoft.com/office/officeart/2005/8/layout/radial1"/>
    <dgm:cxn modelId="{BEBFE5C8-3514-45CC-B6C9-A329CC17716A}" type="presOf" srcId="{55D8313F-42E7-4930-8870-B153423199AE}" destId="{2DD2C6C0-8549-492F-850A-6A3E012CD580}" srcOrd="1" destOrd="0" presId="urn:microsoft.com/office/officeart/2005/8/layout/radial1"/>
    <dgm:cxn modelId="{9BED20F0-F1EF-463C-9833-CD017176AFA0}" type="presOf" srcId="{D21F9603-3639-4654-B557-AC43B8BCF80E}" destId="{97E8FC41-EB96-4563-AFE4-31FDA6090FB3}" srcOrd="0" destOrd="0" presId="urn:microsoft.com/office/officeart/2005/8/layout/radial1"/>
    <dgm:cxn modelId="{92A959B2-5D8C-4412-BCE1-2753A3296BA4}" srcId="{9A973E6B-3ECA-48E5-9AEB-9F1BD19F0E8B}" destId="{C517A2D2-DABB-428B-885B-C7C45A15F6A5}" srcOrd="9" destOrd="0" parTransId="{7DBD6B98-C460-4652-8AFE-E23C415A9C64}" sibTransId="{D6AE7CC6-6956-412C-A09B-92334C8010B3}"/>
    <dgm:cxn modelId="{8D963221-20F8-4301-8B8F-32522690913A}" type="presOf" srcId="{17E99C43-54EC-47E5-B55F-1019FBF973FC}" destId="{604FB4DD-F7DB-4B74-A859-0CAF203F4FF3}" srcOrd="0" destOrd="0" presId="urn:microsoft.com/office/officeart/2005/8/layout/radial1"/>
    <dgm:cxn modelId="{16236EAA-4269-45F1-8C50-5511E7ED39C7}" srcId="{3B01A3C9-F136-4C06-9172-643BF5543F07}" destId="{58F978E7-97FF-41BE-8349-8FAB95AA0C73}" srcOrd="4" destOrd="0" parTransId="{412F9762-1BF1-4EFA-923A-EAE054E148C6}" sibTransId="{8124674B-A6A6-48B0-AAB1-741B82512B2C}"/>
    <dgm:cxn modelId="{9E0A085B-CB91-4160-BD59-666E7C176530}" srcId="{9A973E6B-3ECA-48E5-9AEB-9F1BD19F0E8B}" destId="{69538714-34EE-4B93-A227-80C0E58DC21D}" srcOrd="3" destOrd="0" parTransId="{D21F9603-3639-4654-B557-AC43B8BCF80E}" sibTransId="{96CF6ED3-430B-4D7E-A15C-62812A85043D}"/>
    <dgm:cxn modelId="{1A38D1CB-AFA2-4039-80E5-9BC44541376B}" type="presOf" srcId="{B88C7B5A-7E28-465D-BCCF-B55B83105C5F}" destId="{D80A71FB-6A78-4B22-9C3A-C809BA81B063}" srcOrd="0" destOrd="0" presId="urn:microsoft.com/office/officeart/2005/8/layout/radial1"/>
    <dgm:cxn modelId="{F2558707-59D8-48F4-9A41-8BD980253F40}" type="presOf" srcId="{03D3447F-E53C-41BC-B84D-95B30ED4BB78}" destId="{6D8E82E6-8D11-4B2E-A0E8-8E962412CED9}" srcOrd="0" destOrd="0" presId="urn:microsoft.com/office/officeart/2005/8/layout/radial1"/>
    <dgm:cxn modelId="{DA60BE6B-C706-469A-845B-FC350F9E0863}" type="presOf" srcId="{69538714-34EE-4B93-A227-80C0E58DC21D}" destId="{B84AF5CE-E85F-4448-89E5-A4E1E15FE71B}" srcOrd="0" destOrd="0" presId="urn:microsoft.com/office/officeart/2005/8/layout/radial1"/>
    <dgm:cxn modelId="{E9B5786B-240E-4B12-A47E-5FD000CEE3F6}" type="presOf" srcId="{7F96D99B-BE21-4A0F-85E9-9D84A6A36A7C}" destId="{38D47F21-BBD9-40F3-A776-E6C14539775D}" srcOrd="0" destOrd="0" presId="urn:microsoft.com/office/officeart/2005/8/layout/radial1"/>
    <dgm:cxn modelId="{1E692213-B617-4E25-802D-39599905DD02}" type="presOf" srcId="{0D5E8BB9-832D-4EBF-96B2-E1CACA6A9811}" destId="{F35D9805-C8C3-46D8-B21D-006611763CBD}" srcOrd="1" destOrd="0" presId="urn:microsoft.com/office/officeart/2005/8/layout/radial1"/>
    <dgm:cxn modelId="{2CAEABE4-77FC-4786-9ACF-F089D67E0F0F}" srcId="{9A973E6B-3ECA-48E5-9AEB-9F1BD19F0E8B}" destId="{A617C1B8-E753-4A7A-838F-9B2ACFEFB1D8}" srcOrd="5" destOrd="0" parTransId="{E3D20D4E-5171-41BC-8482-F465E0CDB40F}" sibTransId="{BAC214EB-79CF-439B-9FC8-F5F62EB93578}"/>
    <dgm:cxn modelId="{36B1C0F8-A5DD-4C75-B965-596B9708ECF3}" type="presOf" srcId="{89AEFE7B-157A-4F93-BCC4-4F72A4539061}" destId="{0CB61A20-9352-4EE0-9DC8-4DD5CA949C2A}" srcOrd="1" destOrd="0" presId="urn:microsoft.com/office/officeart/2005/8/layout/radial1"/>
    <dgm:cxn modelId="{2438B9F5-0E19-49D3-BA0A-B4135D139878}" srcId="{9A973E6B-3ECA-48E5-9AEB-9F1BD19F0E8B}" destId="{838DAB8B-90FD-4474-B991-EB82851D22C5}" srcOrd="0" destOrd="0" parTransId="{03D3447F-E53C-41BC-B84D-95B30ED4BB78}" sibTransId="{CBB43ECE-F960-4B23-A3FE-5E257F31DF9A}"/>
    <dgm:cxn modelId="{0A909028-4E6A-4DFE-85BC-4C131B09A3F2}" type="presOf" srcId="{0F476A1F-C3F9-45A5-AD1A-901DEE7B143C}" destId="{7325F28A-6160-4EA7-99A9-05C166E05C53}" srcOrd="0" destOrd="0" presId="urn:microsoft.com/office/officeart/2005/8/layout/radial1"/>
    <dgm:cxn modelId="{ED9258DA-6C22-4191-9E35-CBBAD5B01F20}" srcId="{9A973E6B-3ECA-48E5-9AEB-9F1BD19F0E8B}" destId="{5EA1BF79-9C0A-4BE8-A863-15EB2D84AF55}" srcOrd="4" destOrd="0" parTransId="{A0569C86-C1BA-480C-85ED-1850E6226941}" sibTransId="{312DB986-F9B8-48C7-8E47-7C9F24E2D54C}"/>
    <dgm:cxn modelId="{4154DF5E-0DCD-455F-8A45-FBC44AD253D6}" type="presParOf" srcId="{153FD463-00FF-4B38-9E25-2F782439F3CE}" destId="{792D7849-0B99-4E78-A29A-F161B27DA509}" srcOrd="0" destOrd="0" presId="urn:microsoft.com/office/officeart/2005/8/layout/radial1"/>
    <dgm:cxn modelId="{519B5253-6228-4402-9015-FC548F64441C}" type="presParOf" srcId="{153FD463-00FF-4B38-9E25-2F782439F3CE}" destId="{6D8E82E6-8D11-4B2E-A0E8-8E962412CED9}" srcOrd="1" destOrd="0" presId="urn:microsoft.com/office/officeart/2005/8/layout/radial1"/>
    <dgm:cxn modelId="{8BB1A3EF-B724-476C-9F63-D40EA66D72B7}" type="presParOf" srcId="{6D8E82E6-8D11-4B2E-A0E8-8E962412CED9}" destId="{F763E953-C997-4A2A-A1E2-29C91A673C51}" srcOrd="0" destOrd="0" presId="urn:microsoft.com/office/officeart/2005/8/layout/radial1"/>
    <dgm:cxn modelId="{CCAAB00C-9A97-4A6A-AA34-BCCD7EA57408}" type="presParOf" srcId="{153FD463-00FF-4B38-9E25-2F782439F3CE}" destId="{DF4D0781-79F9-4ACC-9DDF-16877BC97DEC}" srcOrd="2" destOrd="0" presId="urn:microsoft.com/office/officeart/2005/8/layout/radial1"/>
    <dgm:cxn modelId="{8B617117-FA69-4BB2-AA9D-758F7603191E}" type="presParOf" srcId="{153FD463-00FF-4B38-9E25-2F782439F3CE}" destId="{4DA08A32-D850-41C6-B78B-9E7D38347E4D}" srcOrd="3" destOrd="0" presId="urn:microsoft.com/office/officeart/2005/8/layout/radial1"/>
    <dgm:cxn modelId="{D9CCEB1B-430F-4FAD-AAF7-A36DC43E0192}" type="presParOf" srcId="{4DA08A32-D850-41C6-B78B-9E7D38347E4D}" destId="{2DD2C6C0-8549-492F-850A-6A3E012CD580}" srcOrd="0" destOrd="0" presId="urn:microsoft.com/office/officeart/2005/8/layout/radial1"/>
    <dgm:cxn modelId="{EA6D9279-C441-45A8-80F1-E8E0DAE13D2E}" type="presParOf" srcId="{153FD463-00FF-4B38-9E25-2F782439F3CE}" destId="{D80A71FB-6A78-4B22-9C3A-C809BA81B063}" srcOrd="4" destOrd="0" presId="urn:microsoft.com/office/officeart/2005/8/layout/radial1"/>
    <dgm:cxn modelId="{2CF5AB69-B9EC-4F49-A13F-7DFD1747787A}" type="presParOf" srcId="{153FD463-00FF-4B38-9E25-2F782439F3CE}" destId="{D4497977-D6C1-4D07-BB2B-DE946E26110F}" srcOrd="5" destOrd="0" presId="urn:microsoft.com/office/officeart/2005/8/layout/radial1"/>
    <dgm:cxn modelId="{2F4A9E8A-CCC6-4A87-9203-A2064AF6AC48}" type="presParOf" srcId="{D4497977-D6C1-4D07-BB2B-DE946E26110F}" destId="{F35D9805-C8C3-46D8-B21D-006611763CBD}" srcOrd="0" destOrd="0" presId="urn:microsoft.com/office/officeart/2005/8/layout/radial1"/>
    <dgm:cxn modelId="{8E0DD45D-35E7-4D92-AB95-3CBA762BEC3A}" type="presParOf" srcId="{153FD463-00FF-4B38-9E25-2F782439F3CE}" destId="{8A94A4A0-9897-4969-9DF7-980D26BDA8E5}" srcOrd="6" destOrd="0" presId="urn:microsoft.com/office/officeart/2005/8/layout/radial1"/>
    <dgm:cxn modelId="{333F6F69-E94C-4C0C-9E59-19694004DD26}" type="presParOf" srcId="{153FD463-00FF-4B38-9E25-2F782439F3CE}" destId="{97E8FC41-EB96-4563-AFE4-31FDA6090FB3}" srcOrd="7" destOrd="0" presId="urn:microsoft.com/office/officeart/2005/8/layout/radial1"/>
    <dgm:cxn modelId="{1C731285-067C-43FC-90A4-F614BEB90CB1}" type="presParOf" srcId="{97E8FC41-EB96-4563-AFE4-31FDA6090FB3}" destId="{C8986305-9570-4DDB-B824-078E0A22F344}" srcOrd="0" destOrd="0" presId="urn:microsoft.com/office/officeart/2005/8/layout/radial1"/>
    <dgm:cxn modelId="{F4613EA3-2A70-4AF9-89B0-0EA59C57AE04}" type="presParOf" srcId="{153FD463-00FF-4B38-9E25-2F782439F3CE}" destId="{B84AF5CE-E85F-4448-89E5-A4E1E15FE71B}" srcOrd="8" destOrd="0" presId="urn:microsoft.com/office/officeart/2005/8/layout/radial1"/>
    <dgm:cxn modelId="{60466226-AA03-4184-A83D-17BB1C7EF83E}" type="presParOf" srcId="{153FD463-00FF-4B38-9E25-2F782439F3CE}" destId="{947426E0-7627-4B6A-A9F9-AEEEBE96D1F7}" srcOrd="9" destOrd="0" presId="urn:microsoft.com/office/officeart/2005/8/layout/radial1"/>
    <dgm:cxn modelId="{52EB1C3F-66FE-45FD-9158-A58893526C84}" type="presParOf" srcId="{947426E0-7627-4B6A-A9F9-AEEEBE96D1F7}" destId="{9CA9231A-B0AD-4EA5-BB66-34A93B23257E}" srcOrd="0" destOrd="0" presId="urn:microsoft.com/office/officeart/2005/8/layout/radial1"/>
    <dgm:cxn modelId="{81B7BA6D-8605-4CD3-A70D-348AACCF9FDA}" type="presParOf" srcId="{153FD463-00FF-4B38-9E25-2F782439F3CE}" destId="{B960B82F-93B4-42E6-812A-5808C71ECDED}" srcOrd="10" destOrd="0" presId="urn:microsoft.com/office/officeart/2005/8/layout/radial1"/>
    <dgm:cxn modelId="{4301D34F-18B6-4714-ABD5-9BA5CC97623C}" type="presParOf" srcId="{153FD463-00FF-4B38-9E25-2F782439F3CE}" destId="{C27AA49E-FB6F-4074-A9A3-8EC60B94A5B2}" srcOrd="11" destOrd="0" presId="urn:microsoft.com/office/officeart/2005/8/layout/radial1"/>
    <dgm:cxn modelId="{5AB3D7DC-DF59-4807-B08D-87AF96CC1553}" type="presParOf" srcId="{C27AA49E-FB6F-4074-A9A3-8EC60B94A5B2}" destId="{1DBEBE9D-3005-4B46-9D74-945277DFA7CC}" srcOrd="0" destOrd="0" presId="urn:microsoft.com/office/officeart/2005/8/layout/radial1"/>
    <dgm:cxn modelId="{34902A31-80CA-416F-ABAE-E9B74E506CF9}" type="presParOf" srcId="{153FD463-00FF-4B38-9E25-2F782439F3CE}" destId="{F40F8C35-D138-47D1-9530-B85AB87A9DCF}" srcOrd="12" destOrd="0" presId="urn:microsoft.com/office/officeart/2005/8/layout/radial1"/>
    <dgm:cxn modelId="{C78135C9-AB0E-4473-B5C6-2A291387467D}" type="presParOf" srcId="{153FD463-00FF-4B38-9E25-2F782439F3CE}" destId="{38D47F21-BBD9-40F3-A776-E6C14539775D}" srcOrd="13" destOrd="0" presId="urn:microsoft.com/office/officeart/2005/8/layout/radial1"/>
    <dgm:cxn modelId="{D49A4BB8-A4CF-4B9A-B049-94936151AACB}" type="presParOf" srcId="{38D47F21-BBD9-40F3-A776-E6C14539775D}" destId="{5A50125B-D5D9-47D5-98A4-2AF21DC88341}" srcOrd="0" destOrd="0" presId="urn:microsoft.com/office/officeart/2005/8/layout/radial1"/>
    <dgm:cxn modelId="{39F6C2C4-6486-4A72-A4B8-AD38FEEA1114}" type="presParOf" srcId="{153FD463-00FF-4B38-9E25-2F782439F3CE}" destId="{7325F28A-6160-4EA7-99A9-05C166E05C53}" srcOrd="14" destOrd="0" presId="urn:microsoft.com/office/officeart/2005/8/layout/radial1"/>
    <dgm:cxn modelId="{0E8C31C0-85BA-461C-BB61-72662247BC62}" type="presParOf" srcId="{153FD463-00FF-4B38-9E25-2F782439F3CE}" destId="{69D16833-0E0D-49A9-BFE2-F6600E88EB88}" srcOrd="15" destOrd="0" presId="urn:microsoft.com/office/officeart/2005/8/layout/radial1"/>
    <dgm:cxn modelId="{3668CC82-5C4D-4230-B708-94DF941FDF7A}" type="presParOf" srcId="{69D16833-0E0D-49A9-BFE2-F6600E88EB88}" destId="{0CB61A20-9352-4EE0-9DC8-4DD5CA949C2A}" srcOrd="0" destOrd="0" presId="urn:microsoft.com/office/officeart/2005/8/layout/radial1"/>
    <dgm:cxn modelId="{078ECEA1-CA8A-468B-908B-66C1406B775A}" type="presParOf" srcId="{153FD463-00FF-4B38-9E25-2F782439F3CE}" destId="{FF8E5AA3-AA90-49B9-8562-E81CAEF38CD1}" srcOrd="16" destOrd="0" presId="urn:microsoft.com/office/officeart/2005/8/layout/radial1"/>
    <dgm:cxn modelId="{A36DAB05-A93B-40EF-BC79-E2835B500C1D}" type="presParOf" srcId="{153FD463-00FF-4B38-9E25-2F782439F3CE}" destId="{604FB4DD-F7DB-4B74-A859-0CAF203F4FF3}" srcOrd="17" destOrd="0" presId="urn:microsoft.com/office/officeart/2005/8/layout/radial1"/>
    <dgm:cxn modelId="{9FE75F02-9D44-4023-B653-C55A5F9CEC8F}" type="presParOf" srcId="{604FB4DD-F7DB-4B74-A859-0CAF203F4FF3}" destId="{9930ECB2-6F7D-4F8D-AA2D-4208CBCB110E}" srcOrd="0" destOrd="0" presId="urn:microsoft.com/office/officeart/2005/8/layout/radial1"/>
    <dgm:cxn modelId="{84E726F2-2082-4F48-8618-B58DA3A00189}" type="presParOf" srcId="{153FD463-00FF-4B38-9E25-2F782439F3CE}" destId="{79FE1186-62B9-4656-B934-E1C15771752D}" srcOrd="18" destOrd="0" presId="urn:microsoft.com/office/officeart/2005/8/layout/radial1"/>
    <dgm:cxn modelId="{D48EE63A-6B90-42D1-A6EF-6A146436606F}" type="presParOf" srcId="{153FD463-00FF-4B38-9E25-2F782439F3CE}" destId="{CC2967E3-9858-4ED9-A8C2-A7BB150F9F9E}" srcOrd="19" destOrd="0" presId="urn:microsoft.com/office/officeart/2005/8/layout/radial1"/>
    <dgm:cxn modelId="{A2F7C1E9-A0F3-4DE1-AE4B-1FBE3FC924CE}" type="presParOf" srcId="{CC2967E3-9858-4ED9-A8C2-A7BB150F9F9E}" destId="{E2BD4D7D-FF56-4F8D-AC69-1E40F2174E2C}" srcOrd="0" destOrd="0" presId="urn:microsoft.com/office/officeart/2005/8/layout/radial1"/>
    <dgm:cxn modelId="{E192A9EB-093A-4318-BB85-CF94FE726F24}" type="presParOf" srcId="{153FD463-00FF-4B38-9E25-2F782439F3CE}" destId="{D4913701-7935-40D6-B917-BFDBF7D02EB8}" srcOrd="20" destOrd="0" presId="urn:microsoft.com/office/officeart/2005/8/layout/radial1"/>
    <dgm:cxn modelId="{B530C1A2-255C-48F1-9A72-D40833EF2F10}" type="presParOf" srcId="{153FD463-00FF-4B38-9E25-2F782439F3CE}" destId="{BCA8140A-4156-4140-A838-6CEF24348111}" srcOrd="21" destOrd="0" presId="urn:microsoft.com/office/officeart/2005/8/layout/radial1"/>
    <dgm:cxn modelId="{F11C7EB6-5790-4C59-B9CF-92127DAEB57B}" type="presParOf" srcId="{BCA8140A-4156-4140-A838-6CEF24348111}" destId="{6E480F2F-4438-4DDB-9A17-5E4C8AB04F1B}" srcOrd="0" destOrd="0" presId="urn:microsoft.com/office/officeart/2005/8/layout/radial1"/>
    <dgm:cxn modelId="{2F52DB3C-73B5-4B1E-8034-C214B4336DEC}" type="presParOf" srcId="{153FD463-00FF-4B38-9E25-2F782439F3CE}" destId="{D956DDCB-ACAB-4323-B18E-20F618E48BE0}" srcOrd="22" destOrd="0" presId="urn:microsoft.com/office/officeart/2005/8/layout/radia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D6C0D5-45DD-4B0F-A4EE-9DBE0D8CD093}" type="doc">
      <dgm:prSet loTypeId="urn:microsoft.com/office/officeart/2005/8/layout/hierarchy3" loCatId="hierarchy" qsTypeId="urn:microsoft.com/office/officeart/2005/8/quickstyle/simple3" qsCatId="simple" csTypeId="urn:microsoft.com/office/officeart/2005/8/colors/colorful1" csCatId="colorful" phldr="1"/>
      <dgm:spPr/>
      <dgm:t>
        <a:bodyPr/>
        <a:lstStyle/>
        <a:p>
          <a:endParaRPr lang="en-GB"/>
        </a:p>
      </dgm:t>
    </dgm:pt>
    <dgm:pt modelId="{0B877E7B-A436-4360-A852-7A947BFA0B00}">
      <dgm:prSet phldrT="[Text]" custT="1"/>
      <dgm:spPr>
        <a:solidFill>
          <a:schemeClr val="accent2">
            <a:lumMod val="20000"/>
            <a:lumOff val="80000"/>
          </a:schemeClr>
        </a:solidFill>
      </dgm:spPr>
      <dgm:t>
        <a:bodyPr/>
        <a:lstStyle/>
        <a:p>
          <a:r>
            <a:rPr lang="en-GB" sz="2000" dirty="0"/>
            <a:t>Universal</a:t>
          </a:r>
        </a:p>
      </dgm:t>
    </dgm:pt>
    <dgm:pt modelId="{621062D2-AEEA-4090-B616-9A358666B36E}" type="parTrans" cxnId="{B852BE5B-43B7-4BEA-A7EF-456F7A595D7D}">
      <dgm:prSet/>
      <dgm:spPr/>
      <dgm:t>
        <a:bodyPr/>
        <a:lstStyle/>
        <a:p>
          <a:endParaRPr lang="en-GB"/>
        </a:p>
      </dgm:t>
    </dgm:pt>
    <dgm:pt modelId="{72B32837-D0F2-4726-BE97-01C097480CDE}" type="sibTrans" cxnId="{B852BE5B-43B7-4BEA-A7EF-456F7A595D7D}">
      <dgm:prSet/>
      <dgm:spPr/>
      <dgm:t>
        <a:bodyPr/>
        <a:lstStyle/>
        <a:p>
          <a:endParaRPr lang="en-GB"/>
        </a:p>
      </dgm:t>
    </dgm:pt>
    <dgm:pt modelId="{ACDBC90B-E16A-4B45-B72C-86B279056F9B}">
      <dgm:prSet phldrT="[Text]" custT="1"/>
      <dgm:spPr/>
      <dgm:t>
        <a:bodyPr/>
        <a:lstStyle/>
        <a:p>
          <a:r>
            <a:rPr lang="en-GB" sz="1400" dirty="0"/>
            <a:t>Statutory information for each child, as required in the EYFS statutory framework)</a:t>
          </a:r>
        </a:p>
      </dgm:t>
    </dgm:pt>
    <dgm:pt modelId="{F04179A1-34A0-4604-AFA5-B35BB5CBE295}" type="parTrans" cxnId="{75271975-0307-4802-B0CA-EA034289F288}">
      <dgm:prSet/>
      <dgm:spPr/>
      <dgm:t>
        <a:bodyPr/>
        <a:lstStyle/>
        <a:p>
          <a:endParaRPr lang="en-GB"/>
        </a:p>
      </dgm:t>
    </dgm:pt>
    <dgm:pt modelId="{6D1BD1A6-60BB-4E9D-AD0D-6B59CE30D0FD}" type="sibTrans" cxnId="{75271975-0307-4802-B0CA-EA034289F288}">
      <dgm:prSet/>
      <dgm:spPr/>
      <dgm:t>
        <a:bodyPr/>
        <a:lstStyle/>
        <a:p>
          <a:endParaRPr lang="en-GB"/>
        </a:p>
      </dgm:t>
    </dgm:pt>
    <dgm:pt modelId="{CB0D13ED-C4D8-41F7-A8A1-1330A1676572}">
      <dgm:prSet phldrT="[Text]" custT="1"/>
      <dgm:spPr>
        <a:solidFill>
          <a:srgbClr val="FFFFFF">
            <a:alpha val="90000"/>
            <a:hueOff val="0"/>
            <a:satOff val="0"/>
            <a:lumOff val="0"/>
            <a:alphaOff val="0"/>
          </a:srgbClr>
        </a:solidFill>
        <a:ln w="6350" cap="flat" cmpd="sng" algn="ctr">
          <a:solidFill>
            <a:srgbClr val="EBB700">
              <a:hueOff val="0"/>
              <a:satOff val="0"/>
              <a:lumOff val="0"/>
              <a:alphaOff val="0"/>
            </a:srgbClr>
          </a:solidFill>
          <a:prstDash val="solid"/>
          <a:miter lim="800000"/>
        </a:ln>
        <a:effectLst/>
      </dgm:spPr>
      <dgm:t>
        <a:bodyPr spcFirstLastPara="0" vert="horz" wrap="square" lIns="26670" tIns="17780" rIns="26670" bIns="17780" numCol="1" spcCol="1270" anchor="ctr" anchorCtr="0"/>
        <a:lstStyle/>
        <a:p>
          <a:pPr marL="0" lvl="0" indent="0" algn="ctr" defTabSz="622300">
            <a:lnSpc>
              <a:spcPct val="90000"/>
            </a:lnSpc>
            <a:spcBef>
              <a:spcPct val="0"/>
            </a:spcBef>
            <a:spcAft>
              <a:spcPct val="35000"/>
            </a:spcAft>
            <a:buNone/>
          </a:pPr>
          <a:r>
            <a:rPr lang="en-GB" sz="1400" kern="1200" dirty="0">
              <a:solidFill>
                <a:srgbClr val="000000">
                  <a:hueOff val="0"/>
                  <a:satOff val="0"/>
                  <a:lumOff val="0"/>
                  <a:alphaOff val="0"/>
                </a:srgbClr>
              </a:solidFill>
              <a:latin typeface="Arial"/>
              <a:ea typeface="+mn-ea"/>
              <a:cs typeface="+mn-cs"/>
            </a:rPr>
            <a:t>2 year old EYFS assessment and ELIM assessment (where applicable)</a:t>
          </a:r>
        </a:p>
      </dgm:t>
    </dgm:pt>
    <dgm:pt modelId="{BD95CA2C-D54C-466C-A0F8-E85821F3C713}" type="parTrans" cxnId="{74DA6F98-FDCE-400F-8220-D8190275B711}">
      <dgm:prSet/>
      <dgm:spPr/>
      <dgm:t>
        <a:bodyPr/>
        <a:lstStyle/>
        <a:p>
          <a:endParaRPr lang="en-GB"/>
        </a:p>
      </dgm:t>
    </dgm:pt>
    <dgm:pt modelId="{FFDB6B78-EAC3-4C1D-8B58-DC93BF2ECEC7}" type="sibTrans" cxnId="{74DA6F98-FDCE-400F-8220-D8190275B711}">
      <dgm:prSet/>
      <dgm:spPr/>
      <dgm:t>
        <a:bodyPr/>
        <a:lstStyle/>
        <a:p>
          <a:endParaRPr lang="en-GB"/>
        </a:p>
      </dgm:t>
    </dgm:pt>
    <dgm:pt modelId="{A4DF6076-12F8-4DE3-A556-73ADCADEC715}">
      <dgm:prSet phldrT="[Text]" custT="1"/>
      <dgm:spPr>
        <a:solidFill>
          <a:schemeClr val="accent3">
            <a:lumMod val="40000"/>
            <a:lumOff val="60000"/>
          </a:schemeClr>
        </a:solidFill>
      </dgm:spPr>
      <dgm:t>
        <a:bodyPr/>
        <a:lstStyle/>
        <a:p>
          <a:r>
            <a:rPr lang="en-GB" sz="2000" dirty="0"/>
            <a:t>Targeted (as universal plus the following):</a:t>
          </a:r>
        </a:p>
      </dgm:t>
    </dgm:pt>
    <dgm:pt modelId="{195E0388-B33E-4AF1-B60F-0F6D8C93645D}" type="parTrans" cxnId="{A0053D58-60B3-4466-AC33-80708782E447}">
      <dgm:prSet/>
      <dgm:spPr/>
      <dgm:t>
        <a:bodyPr/>
        <a:lstStyle/>
        <a:p>
          <a:endParaRPr lang="en-GB"/>
        </a:p>
      </dgm:t>
    </dgm:pt>
    <dgm:pt modelId="{C1AD385F-67D7-4AAE-8042-4D78D7F96964}" type="sibTrans" cxnId="{A0053D58-60B3-4466-AC33-80708782E447}">
      <dgm:prSet/>
      <dgm:spPr/>
      <dgm:t>
        <a:bodyPr/>
        <a:lstStyle/>
        <a:p>
          <a:endParaRPr lang="en-GB"/>
        </a:p>
      </dgm:t>
    </dgm:pt>
    <dgm:pt modelId="{4792834F-9585-4E2E-84D3-9412E381204F}">
      <dgm:prSet phldrT="[Text]" custT="1"/>
      <dgm:spPr/>
      <dgm:t>
        <a:bodyPr/>
        <a:lstStyle/>
        <a:p>
          <a:r>
            <a:rPr lang="en-GB" sz="2000" dirty="0"/>
            <a:t>Specialist (as universal and targeted plus the following):</a:t>
          </a:r>
        </a:p>
      </dgm:t>
    </dgm:pt>
    <dgm:pt modelId="{2E9DE266-2D50-41A8-BD26-E19B66934DAE}" type="parTrans" cxnId="{F87D5C8D-094B-4E9D-8C7C-1933CAE0D05C}">
      <dgm:prSet/>
      <dgm:spPr/>
      <dgm:t>
        <a:bodyPr/>
        <a:lstStyle/>
        <a:p>
          <a:endParaRPr lang="en-GB"/>
        </a:p>
      </dgm:t>
    </dgm:pt>
    <dgm:pt modelId="{5CB7A8A5-E7CE-433B-A52F-5A7643C66534}" type="sibTrans" cxnId="{F87D5C8D-094B-4E9D-8C7C-1933CAE0D05C}">
      <dgm:prSet/>
      <dgm:spPr/>
      <dgm:t>
        <a:bodyPr/>
        <a:lstStyle/>
        <a:p>
          <a:endParaRPr lang="en-GB"/>
        </a:p>
      </dgm:t>
    </dgm:pt>
    <dgm:pt modelId="{1C4C0E31-B6DA-4E16-A17C-1F36E7FADDB1}">
      <dgm:prSet phldrT="[Text]" custT="1"/>
      <dgm:spPr>
        <a:solidFill>
          <a:srgbClr val="FFFFFF">
            <a:alpha val="90000"/>
            <a:hueOff val="0"/>
            <a:satOff val="0"/>
            <a:lumOff val="0"/>
            <a:alphaOff val="0"/>
          </a:srgbClr>
        </a:solidFill>
        <a:ln w="6350" cap="flat" cmpd="sng" algn="ctr">
          <a:solidFill>
            <a:srgbClr val="D71F85">
              <a:hueOff val="0"/>
              <a:satOff val="0"/>
              <a:lumOff val="0"/>
              <a:alphaOff val="0"/>
            </a:srgbClr>
          </a:solidFill>
          <a:prstDash val="solid"/>
          <a:miter lim="800000"/>
        </a:ln>
        <a:effectLst/>
      </dgm:spPr>
      <dgm:t>
        <a:bodyPr spcFirstLastPara="0" vert="horz" wrap="square" lIns="26670" tIns="17780" rIns="26670" bIns="17780" numCol="1" spcCol="1270" anchor="ctr" anchorCtr="0"/>
        <a:lstStyle/>
        <a:p>
          <a:pPr marL="0" lvl="0" indent="0" algn="ctr" defTabSz="622300">
            <a:lnSpc>
              <a:spcPct val="90000"/>
            </a:lnSpc>
            <a:spcBef>
              <a:spcPct val="0"/>
            </a:spcBef>
            <a:spcAft>
              <a:spcPct val="35000"/>
            </a:spcAft>
            <a:buNone/>
          </a:pPr>
          <a:r>
            <a:rPr lang="en-GB" sz="1400" kern="1200" dirty="0">
              <a:solidFill>
                <a:srgbClr val="000000">
                  <a:hueOff val="0"/>
                  <a:satOff val="0"/>
                  <a:lumOff val="0"/>
                  <a:alphaOff val="0"/>
                </a:srgbClr>
              </a:solidFill>
              <a:latin typeface="Arial"/>
              <a:ea typeface="+mn-ea"/>
              <a:cs typeface="+mn-cs"/>
            </a:rPr>
            <a:t>Education Health Care Plan (or information about current stage of process)</a:t>
          </a:r>
        </a:p>
      </dgm:t>
    </dgm:pt>
    <dgm:pt modelId="{659FC388-DCA3-4A23-BFD2-FC28B2D228CB}" type="parTrans" cxnId="{7B81ECAD-4530-415D-8D6A-C4CFCDAA91F2}">
      <dgm:prSet/>
      <dgm:spPr>
        <a:ln>
          <a:solidFill>
            <a:schemeClr val="accent4">
              <a:lumMod val="75000"/>
            </a:schemeClr>
          </a:solidFill>
        </a:ln>
      </dgm:spPr>
      <dgm:t>
        <a:bodyPr/>
        <a:lstStyle/>
        <a:p>
          <a:endParaRPr lang="en-GB"/>
        </a:p>
      </dgm:t>
    </dgm:pt>
    <dgm:pt modelId="{7B29993F-9C48-492F-94B8-99F6011A14E5}" type="sibTrans" cxnId="{7B81ECAD-4530-415D-8D6A-C4CFCDAA91F2}">
      <dgm:prSet/>
      <dgm:spPr/>
      <dgm:t>
        <a:bodyPr/>
        <a:lstStyle/>
        <a:p>
          <a:endParaRPr lang="en-GB"/>
        </a:p>
      </dgm:t>
    </dgm:pt>
    <dgm:pt modelId="{1A38AD0E-4A56-416F-B105-452D16529F9C}">
      <dgm:prSet phldrT="[Text]" custT="1"/>
      <dgm:spPr>
        <a:ln>
          <a:solidFill>
            <a:schemeClr val="accent4">
              <a:lumMod val="60000"/>
              <a:lumOff val="40000"/>
            </a:schemeClr>
          </a:solidFill>
        </a:ln>
      </dgm:spPr>
      <dgm:t>
        <a:bodyPr/>
        <a:lstStyle/>
        <a:p>
          <a:r>
            <a:rPr lang="en-GB" sz="1400" dirty="0"/>
            <a:t>Risk Assessment, where applicable </a:t>
          </a:r>
        </a:p>
      </dgm:t>
    </dgm:pt>
    <dgm:pt modelId="{34C9E783-AC1C-4F65-80E5-986D5A625384}" type="parTrans" cxnId="{1C70ED0F-6676-444D-ADCF-CED3941360D8}">
      <dgm:prSet/>
      <dgm:spPr>
        <a:ln>
          <a:solidFill>
            <a:schemeClr val="accent4">
              <a:lumMod val="75000"/>
            </a:schemeClr>
          </a:solidFill>
        </a:ln>
      </dgm:spPr>
      <dgm:t>
        <a:bodyPr/>
        <a:lstStyle/>
        <a:p>
          <a:endParaRPr lang="en-GB"/>
        </a:p>
      </dgm:t>
    </dgm:pt>
    <dgm:pt modelId="{229A22EB-5B37-4938-8DF1-9CE776D7D780}" type="sibTrans" cxnId="{1C70ED0F-6676-444D-ADCF-CED3941360D8}">
      <dgm:prSet/>
      <dgm:spPr/>
      <dgm:t>
        <a:bodyPr/>
        <a:lstStyle/>
        <a:p>
          <a:endParaRPr lang="en-GB"/>
        </a:p>
      </dgm:t>
    </dgm:pt>
    <dgm:pt modelId="{51062640-6A49-4446-B999-C49211EC2FB6}">
      <dgm:prSet phldrT="[Text]" custT="1"/>
      <dgm:spPr>
        <a:solidFill>
          <a:srgbClr val="FFFFFF">
            <a:alpha val="90000"/>
            <a:hueOff val="0"/>
            <a:satOff val="0"/>
            <a:lumOff val="0"/>
            <a:alphaOff val="0"/>
          </a:srgbClr>
        </a:solidFill>
        <a:ln w="6350" cap="flat" cmpd="sng" algn="ctr">
          <a:solidFill>
            <a:srgbClr val="EBB700">
              <a:hueOff val="0"/>
              <a:satOff val="0"/>
              <a:lumOff val="0"/>
              <a:alphaOff val="0"/>
            </a:srgbClr>
          </a:solidFill>
          <a:prstDash val="solid"/>
          <a:miter lim="800000"/>
        </a:ln>
        <a:effectLst/>
      </dgm:spPr>
      <dgm:t>
        <a:bodyPr spcFirstLastPara="0" vert="horz" wrap="square" lIns="26670" tIns="17780" rIns="26670" bIns="17780" numCol="1" spcCol="1270" anchor="ctr" anchorCtr="0"/>
        <a:lstStyle/>
        <a:p>
          <a:pPr marL="0" lvl="0" indent="0" algn="ctr" defTabSz="622300">
            <a:lnSpc>
              <a:spcPct val="90000"/>
            </a:lnSpc>
            <a:spcBef>
              <a:spcPct val="0"/>
            </a:spcBef>
            <a:spcAft>
              <a:spcPct val="35000"/>
            </a:spcAft>
            <a:buNone/>
          </a:pPr>
          <a:r>
            <a:rPr lang="en-GB" sz="1400" kern="1200" dirty="0">
              <a:solidFill>
                <a:srgbClr val="000000">
                  <a:hueOff val="0"/>
                  <a:satOff val="0"/>
                  <a:lumOff val="0"/>
                  <a:alphaOff val="0"/>
                </a:srgbClr>
              </a:solidFill>
              <a:latin typeface="Arial"/>
              <a:ea typeface="+mn-ea"/>
              <a:cs typeface="+mn-cs"/>
            </a:rPr>
            <a:t>Transition assessment of learning and development </a:t>
          </a:r>
        </a:p>
      </dgm:t>
    </dgm:pt>
    <dgm:pt modelId="{43DC61ED-BB62-4B9D-BB53-EA4A9AD350A4}" type="parTrans" cxnId="{017AF166-A5FE-425E-B717-8DF9FD4EEC1A}">
      <dgm:prSet/>
      <dgm:spPr/>
      <dgm:t>
        <a:bodyPr/>
        <a:lstStyle/>
        <a:p>
          <a:endParaRPr lang="en-GB"/>
        </a:p>
      </dgm:t>
    </dgm:pt>
    <dgm:pt modelId="{1B8E90AA-DCBA-4084-A60B-0FD86824B31E}" type="sibTrans" cxnId="{017AF166-A5FE-425E-B717-8DF9FD4EEC1A}">
      <dgm:prSet/>
      <dgm:spPr/>
      <dgm:t>
        <a:bodyPr/>
        <a:lstStyle/>
        <a:p>
          <a:endParaRPr lang="en-GB"/>
        </a:p>
      </dgm:t>
    </dgm:pt>
    <dgm:pt modelId="{249BE8E2-D819-49D4-9828-3A856D5E255C}">
      <dgm:prSet phldrT="[Text]" custT="1"/>
      <dgm:spPr>
        <a:solidFill>
          <a:srgbClr val="FFFFFF">
            <a:alpha val="90000"/>
            <a:hueOff val="0"/>
            <a:satOff val="0"/>
            <a:lumOff val="0"/>
            <a:alphaOff val="0"/>
          </a:srgbClr>
        </a:solidFill>
        <a:ln w="6350" cap="flat" cmpd="sng" algn="ctr">
          <a:solidFill>
            <a:srgbClr val="EBB700">
              <a:hueOff val="0"/>
              <a:satOff val="0"/>
              <a:lumOff val="0"/>
              <a:alphaOff val="0"/>
            </a:srgbClr>
          </a:solidFill>
          <a:prstDash val="solid"/>
          <a:miter lim="800000"/>
        </a:ln>
        <a:effectLst/>
      </dgm:spPr>
      <dgm:t>
        <a:bodyPr spcFirstLastPara="0" vert="horz" wrap="square" lIns="26670" tIns="17780" rIns="26670" bIns="17780" numCol="1" spcCol="1270" anchor="ctr" anchorCtr="0"/>
        <a:lstStyle/>
        <a:p>
          <a:pPr marL="0" lvl="0" indent="0" algn="ctr" defTabSz="622300">
            <a:lnSpc>
              <a:spcPct val="90000"/>
            </a:lnSpc>
            <a:spcBef>
              <a:spcPct val="0"/>
            </a:spcBef>
            <a:spcAft>
              <a:spcPct val="35000"/>
            </a:spcAft>
            <a:buNone/>
          </a:pPr>
          <a:r>
            <a:rPr lang="en-GB" sz="1400" kern="1200" dirty="0">
              <a:solidFill>
                <a:srgbClr val="000000">
                  <a:hueOff val="0"/>
                  <a:satOff val="0"/>
                  <a:lumOff val="0"/>
                  <a:alphaOff val="0"/>
                </a:srgbClr>
              </a:solidFill>
              <a:latin typeface="Arial"/>
              <a:ea typeface="+mn-ea"/>
              <a:cs typeface="+mn-cs"/>
            </a:rPr>
            <a:t>Any details of additional funding e.g. EYPP and how used to support learning </a:t>
          </a:r>
        </a:p>
      </dgm:t>
    </dgm:pt>
    <dgm:pt modelId="{A8E88F29-ADC8-42AC-AC6C-EFE3B6639DE2}" type="parTrans" cxnId="{28DF55E1-E599-4864-AA41-3D62FC36703E}">
      <dgm:prSet/>
      <dgm:spPr/>
      <dgm:t>
        <a:bodyPr/>
        <a:lstStyle/>
        <a:p>
          <a:endParaRPr lang="en-GB"/>
        </a:p>
      </dgm:t>
    </dgm:pt>
    <dgm:pt modelId="{9846C2FE-BB6F-4BB9-BEC1-4DDAA73126AF}" type="sibTrans" cxnId="{28DF55E1-E599-4864-AA41-3D62FC36703E}">
      <dgm:prSet/>
      <dgm:spPr/>
      <dgm:t>
        <a:bodyPr/>
        <a:lstStyle/>
        <a:p>
          <a:endParaRPr lang="en-GB"/>
        </a:p>
      </dgm:t>
    </dgm:pt>
    <dgm:pt modelId="{1BF817B6-0EC6-40BB-8913-FBF93C7664D6}">
      <dgm:prSet phldrT="[Text]" custT="1"/>
      <dgm:spPr>
        <a:solidFill>
          <a:srgbClr val="FFFFFF">
            <a:alpha val="90000"/>
            <a:hueOff val="0"/>
            <a:satOff val="0"/>
            <a:lumOff val="0"/>
            <a:alphaOff val="0"/>
          </a:srgbClr>
        </a:solidFill>
        <a:ln w="6350" cap="flat" cmpd="sng" algn="ctr">
          <a:solidFill>
            <a:srgbClr val="DC5034">
              <a:hueOff val="0"/>
              <a:satOff val="0"/>
              <a:lumOff val="0"/>
              <a:alphaOff val="0"/>
            </a:srgbClr>
          </a:solidFill>
          <a:prstDash val="solid"/>
          <a:miter lim="800000"/>
        </a:ln>
        <a:effectLst/>
      </dgm:spPr>
      <dgm:t>
        <a:bodyPr spcFirstLastPara="0" vert="horz" wrap="square" lIns="26670" tIns="17780" rIns="26670" bIns="17780" numCol="1" spcCol="1270" anchor="ctr" anchorCtr="0"/>
        <a:lstStyle/>
        <a:p>
          <a:pPr marL="0" lvl="0" indent="0" algn="ctr" defTabSz="622300">
            <a:lnSpc>
              <a:spcPct val="90000"/>
            </a:lnSpc>
            <a:spcBef>
              <a:spcPct val="0"/>
            </a:spcBef>
            <a:spcAft>
              <a:spcPct val="35000"/>
            </a:spcAft>
            <a:buNone/>
          </a:pPr>
          <a:r>
            <a:rPr lang="en-GB" sz="1400" kern="1200" dirty="0">
              <a:solidFill>
                <a:srgbClr val="000000">
                  <a:hueOff val="0"/>
                  <a:satOff val="0"/>
                  <a:lumOff val="0"/>
                  <a:alphaOff val="0"/>
                </a:srgbClr>
              </a:solidFill>
              <a:latin typeface="Arial"/>
              <a:ea typeface="+mn-ea"/>
              <a:cs typeface="+mn-cs"/>
            </a:rPr>
            <a:t>Early Identification Assessment Summary (EIAS) and outcome plans</a:t>
          </a:r>
        </a:p>
      </dgm:t>
    </dgm:pt>
    <dgm:pt modelId="{361A9BEC-AFDE-4358-B861-109C3499D906}" type="parTrans" cxnId="{0E536447-200B-4A85-A6F5-33B9D2C00581}">
      <dgm:prSet/>
      <dgm:spPr>
        <a:ln>
          <a:solidFill>
            <a:schemeClr val="accent3">
              <a:lumMod val="60000"/>
              <a:lumOff val="40000"/>
            </a:schemeClr>
          </a:solidFill>
        </a:ln>
      </dgm:spPr>
      <dgm:t>
        <a:bodyPr/>
        <a:lstStyle/>
        <a:p>
          <a:endParaRPr lang="en-GB"/>
        </a:p>
      </dgm:t>
    </dgm:pt>
    <dgm:pt modelId="{1E61BAAD-0BB6-4A43-8D1D-76488C5028A1}" type="sibTrans" cxnId="{0E536447-200B-4A85-A6F5-33B9D2C00581}">
      <dgm:prSet/>
      <dgm:spPr/>
      <dgm:t>
        <a:bodyPr/>
        <a:lstStyle/>
        <a:p>
          <a:endParaRPr lang="en-GB"/>
        </a:p>
      </dgm:t>
    </dgm:pt>
    <dgm:pt modelId="{3D1A2485-81A8-4D85-B7E2-3E9CDCD0A13F}">
      <dgm:prSet phldrT="[Text]" custT="1"/>
      <dgm:spPr>
        <a:solidFill>
          <a:srgbClr val="FFFFFF">
            <a:alpha val="90000"/>
            <a:hueOff val="0"/>
            <a:satOff val="0"/>
            <a:lumOff val="0"/>
            <a:alphaOff val="0"/>
          </a:srgbClr>
        </a:solidFill>
        <a:ln w="6350" cap="flat" cmpd="sng" algn="ctr">
          <a:solidFill>
            <a:srgbClr val="DC5034">
              <a:hueOff val="0"/>
              <a:satOff val="0"/>
              <a:lumOff val="0"/>
              <a:alphaOff val="0"/>
            </a:srgbClr>
          </a:solidFill>
          <a:prstDash val="solid"/>
          <a:miter lim="800000"/>
        </a:ln>
        <a:effectLst/>
      </dgm:spPr>
      <dgm:t>
        <a:bodyPr spcFirstLastPara="0" vert="horz" wrap="square" lIns="26670" tIns="17780" rIns="26670" bIns="17780" numCol="1" spcCol="1270" anchor="ctr" anchorCtr="0"/>
        <a:lstStyle/>
        <a:p>
          <a:pPr marL="0" lvl="0" indent="0" algn="ctr" defTabSz="622300">
            <a:lnSpc>
              <a:spcPct val="90000"/>
            </a:lnSpc>
            <a:spcBef>
              <a:spcPct val="0"/>
            </a:spcBef>
            <a:spcAft>
              <a:spcPct val="35000"/>
            </a:spcAft>
            <a:buNone/>
          </a:pPr>
          <a:r>
            <a:rPr lang="en-GB" sz="1400" kern="1200" dirty="0">
              <a:solidFill>
                <a:srgbClr val="000000">
                  <a:hueOff val="0"/>
                  <a:satOff val="0"/>
                  <a:lumOff val="0"/>
                  <a:alphaOff val="0"/>
                </a:srgbClr>
              </a:solidFill>
              <a:latin typeface="Arial"/>
              <a:ea typeface="+mn-ea"/>
              <a:cs typeface="+mn-cs"/>
            </a:rPr>
            <a:t>1-10</a:t>
          </a:r>
          <a:r>
            <a:rPr lang="en-GB" sz="1400" kern="1200" baseline="0" dirty="0">
              <a:solidFill>
                <a:srgbClr val="000000">
                  <a:hueOff val="0"/>
                  <a:satOff val="0"/>
                  <a:lumOff val="0"/>
                  <a:alphaOff val="0"/>
                </a:srgbClr>
              </a:solidFill>
              <a:latin typeface="Arial"/>
              <a:ea typeface="+mn-ea"/>
              <a:cs typeface="+mn-cs"/>
            </a:rPr>
            <a:t> Early Years Inclusion continuum</a:t>
          </a:r>
          <a:endParaRPr lang="en-GB" sz="1400" kern="1200" dirty="0">
            <a:solidFill>
              <a:srgbClr val="000000">
                <a:hueOff val="0"/>
                <a:satOff val="0"/>
                <a:lumOff val="0"/>
                <a:alphaOff val="0"/>
              </a:srgbClr>
            </a:solidFill>
            <a:latin typeface="Arial"/>
            <a:ea typeface="+mn-ea"/>
            <a:cs typeface="+mn-cs"/>
          </a:endParaRPr>
        </a:p>
      </dgm:t>
    </dgm:pt>
    <dgm:pt modelId="{B5492A57-E47C-4F16-9DF4-21AAA7E8E54F}" type="parTrans" cxnId="{4A4942AE-BBAD-4FD1-9224-4064ECBAE644}">
      <dgm:prSet/>
      <dgm:spPr>
        <a:ln>
          <a:solidFill>
            <a:schemeClr val="accent3">
              <a:lumMod val="40000"/>
              <a:lumOff val="60000"/>
            </a:schemeClr>
          </a:solidFill>
        </a:ln>
      </dgm:spPr>
      <dgm:t>
        <a:bodyPr/>
        <a:lstStyle/>
        <a:p>
          <a:endParaRPr lang="en-GB"/>
        </a:p>
      </dgm:t>
    </dgm:pt>
    <dgm:pt modelId="{C0B39735-A78B-49A1-BB85-88E2C687C8C6}" type="sibTrans" cxnId="{4A4942AE-BBAD-4FD1-9224-4064ECBAE644}">
      <dgm:prSet/>
      <dgm:spPr/>
      <dgm:t>
        <a:bodyPr/>
        <a:lstStyle/>
        <a:p>
          <a:endParaRPr lang="en-GB"/>
        </a:p>
      </dgm:t>
    </dgm:pt>
    <dgm:pt modelId="{CA8EFDD4-2055-4124-9532-D82EC58765E9}">
      <dgm:prSet phldrT="[Text]" custT="1"/>
      <dgm:spPr>
        <a:solidFill>
          <a:srgbClr val="FFFFFF">
            <a:alpha val="90000"/>
            <a:hueOff val="0"/>
            <a:satOff val="0"/>
            <a:lumOff val="0"/>
            <a:alphaOff val="0"/>
          </a:srgbClr>
        </a:solidFill>
        <a:ln w="6350" cap="flat" cmpd="sng" algn="ctr">
          <a:solidFill>
            <a:srgbClr val="D71F85">
              <a:hueOff val="0"/>
              <a:satOff val="0"/>
              <a:lumOff val="0"/>
              <a:alphaOff val="0"/>
            </a:srgbClr>
          </a:solidFill>
          <a:prstDash val="solid"/>
          <a:miter lim="800000"/>
        </a:ln>
        <a:effectLst/>
      </dgm:spPr>
      <dgm:t>
        <a:bodyPr spcFirstLastPara="0" vert="horz" wrap="square" lIns="26670" tIns="17780" rIns="26670" bIns="17780" numCol="1" spcCol="1270" anchor="ctr" anchorCtr="0"/>
        <a:lstStyle/>
        <a:p>
          <a:pPr marL="0" marR="0" lvl="0" indent="0" algn="ctr" defTabSz="622300" eaLnBrk="1" fontAlgn="auto" latinLnBrk="0" hangingPunct="1">
            <a:lnSpc>
              <a:spcPct val="90000"/>
            </a:lnSpc>
            <a:spcBef>
              <a:spcPct val="0"/>
            </a:spcBef>
            <a:spcAft>
              <a:spcPct val="35000"/>
            </a:spcAft>
            <a:buClrTx/>
            <a:buSzTx/>
            <a:buFontTx/>
            <a:buNone/>
            <a:tabLst/>
            <a:defRPr/>
          </a:pPr>
          <a:endParaRPr lang="en-GB" sz="1400" kern="1200" dirty="0">
            <a:solidFill>
              <a:srgbClr val="000000">
                <a:hueOff val="0"/>
                <a:satOff val="0"/>
                <a:lumOff val="0"/>
                <a:alphaOff val="0"/>
              </a:srgbClr>
            </a:solidFill>
            <a:latin typeface="+mn-lt"/>
            <a:ea typeface="+mn-ea"/>
            <a:cs typeface="+mn-cs"/>
          </a:endParaRPr>
        </a:p>
        <a:p>
          <a:pPr marL="0" marR="0" lvl="0" indent="0" algn="ctr" defTabSz="622300" eaLnBrk="1" fontAlgn="auto" latinLnBrk="0" hangingPunct="1">
            <a:lnSpc>
              <a:spcPct val="90000"/>
            </a:lnSpc>
            <a:spcBef>
              <a:spcPct val="0"/>
            </a:spcBef>
            <a:spcAft>
              <a:spcPct val="35000"/>
            </a:spcAft>
            <a:buClrTx/>
            <a:buSzTx/>
            <a:buFontTx/>
            <a:buNone/>
            <a:tabLst/>
            <a:defRPr/>
          </a:pPr>
          <a:r>
            <a:rPr lang="en-GB" sz="1400" kern="1200" dirty="0">
              <a:solidFill>
                <a:srgbClr val="000000">
                  <a:hueOff val="0"/>
                  <a:satOff val="0"/>
                  <a:lumOff val="0"/>
                  <a:alphaOff val="0"/>
                </a:srgbClr>
              </a:solidFill>
              <a:latin typeface="+mn-lt"/>
              <a:ea typeface="+mn-ea"/>
              <a:cs typeface="+mn-cs"/>
            </a:rPr>
            <a:t>Early Help assessment</a:t>
          </a:r>
        </a:p>
        <a:p>
          <a:pPr marL="0" lvl="0" indent="0" algn="ctr" defTabSz="622300">
            <a:lnSpc>
              <a:spcPct val="90000"/>
            </a:lnSpc>
            <a:spcBef>
              <a:spcPct val="0"/>
            </a:spcBef>
            <a:spcAft>
              <a:spcPct val="35000"/>
            </a:spcAft>
            <a:buNone/>
          </a:pPr>
          <a:endParaRPr lang="en-GB" sz="1400" kern="1200" dirty="0">
            <a:solidFill>
              <a:srgbClr val="000000">
                <a:hueOff val="0"/>
                <a:satOff val="0"/>
                <a:lumOff val="0"/>
                <a:alphaOff val="0"/>
              </a:srgbClr>
            </a:solidFill>
            <a:latin typeface="Arial"/>
            <a:ea typeface="+mn-ea"/>
            <a:cs typeface="+mn-cs"/>
          </a:endParaRPr>
        </a:p>
      </dgm:t>
    </dgm:pt>
    <dgm:pt modelId="{10CFC211-D39F-4075-83EC-213BA777D1A5}" type="parTrans" cxnId="{1E1A0374-C239-4E71-AABE-D683FC838E8D}">
      <dgm:prSet/>
      <dgm:spPr>
        <a:ln>
          <a:solidFill>
            <a:schemeClr val="accent4">
              <a:lumMod val="75000"/>
            </a:schemeClr>
          </a:solidFill>
        </a:ln>
      </dgm:spPr>
      <dgm:t>
        <a:bodyPr/>
        <a:lstStyle/>
        <a:p>
          <a:endParaRPr lang="en-GB"/>
        </a:p>
      </dgm:t>
    </dgm:pt>
    <dgm:pt modelId="{F05F82A4-CA72-40C6-93BC-9ACC77E3516E}" type="sibTrans" cxnId="{1E1A0374-C239-4E71-AABE-D683FC838E8D}">
      <dgm:prSet/>
      <dgm:spPr/>
      <dgm:t>
        <a:bodyPr/>
        <a:lstStyle/>
        <a:p>
          <a:endParaRPr lang="en-GB"/>
        </a:p>
      </dgm:t>
    </dgm:pt>
    <dgm:pt modelId="{19F0E7A5-9D2C-4E46-9003-CD337FB38A17}">
      <dgm:prSet custT="1">
        <dgm:style>
          <a:lnRef idx="2">
            <a:schemeClr val="accent4"/>
          </a:lnRef>
          <a:fillRef idx="1">
            <a:schemeClr val="lt1"/>
          </a:fillRef>
          <a:effectRef idx="0">
            <a:schemeClr val="accent4"/>
          </a:effectRef>
          <a:fontRef idx="minor">
            <a:schemeClr val="dk1"/>
          </a:fontRef>
        </dgm:style>
      </dgm:prSet>
      <dgm:spPr>
        <a:ln w="6350">
          <a:solidFill>
            <a:schemeClr val="accent4">
              <a:lumMod val="60000"/>
              <a:lumOff val="40000"/>
            </a:schemeClr>
          </a:solidFill>
        </a:ln>
      </dgm:spPr>
      <dgm:t>
        <a:bodyPr/>
        <a:lstStyle/>
        <a:p>
          <a:r>
            <a:rPr lang="en-GB" sz="1400" dirty="0"/>
            <a:t>Care plans and medical needs information (including details of any training needed)</a:t>
          </a:r>
        </a:p>
      </dgm:t>
    </dgm:pt>
    <dgm:pt modelId="{6269FA9A-7560-451C-9588-C96F439BBBF9}" type="parTrans" cxnId="{A1E79956-DB48-4BD1-B497-C6022A15AB17}">
      <dgm:prSet>
        <dgm:style>
          <a:lnRef idx="1">
            <a:schemeClr val="accent4"/>
          </a:lnRef>
          <a:fillRef idx="0">
            <a:schemeClr val="accent4"/>
          </a:fillRef>
          <a:effectRef idx="0">
            <a:schemeClr val="accent4"/>
          </a:effectRef>
          <a:fontRef idx="minor">
            <a:schemeClr val="tx1"/>
          </a:fontRef>
        </dgm:style>
      </dgm:prSet>
      <dgm:spPr/>
      <dgm:t>
        <a:bodyPr/>
        <a:lstStyle/>
        <a:p>
          <a:endParaRPr lang="en-GB"/>
        </a:p>
      </dgm:t>
    </dgm:pt>
    <dgm:pt modelId="{C71EA992-3DE3-47F9-A4C9-1DF48DC39017}" type="sibTrans" cxnId="{A1E79956-DB48-4BD1-B497-C6022A15AB17}">
      <dgm:prSet/>
      <dgm:spPr/>
      <dgm:t>
        <a:bodyPr/>
        <a:lstStyle/>
        <a:p>
          <a:endParaRPr lang="en-GB"/>
        </a:p>
      </dgm:t>
    </dgm:pt>
    <dgm:pt modelId="{B393548D-FB3A-4353-B723-BBB90F09A122}">
      <dgm:prSet custT="1"/>
      <dgm:spPr/>
      <dgm:t>
        <a:bodyPr/>
        <a:lstStyle/>
        <a:p>
          <a:r>
            <a:rPr lang="en-GB" sz="1400" dirty="0"/>
            <a:t>Any information from specialist services (e.g. reports, assessment, guidance and support plans)</a:t>
          </a:r>
        </a:p>
      </dgm:t>
    </dgm:pt>
    <dgm:pt modelId="{FE008C08-0BCE-4418-B662-43D3DD094154}" type="parTrans" cxnId="{524352B4-865A-4157-A874-C8A72F6DE1BF}">
      <dgm:prSet>
        <dgm:style>
          <a:lnRef idx="1">
            <a:schemeClr val="accent4"/>
          </a:lnRef>
          <a:fillRef idx="0">
            <a:schemeClr val="accent4"/>
          </a:fillRef>
          <a:effectRef idx="0">
            <a:schemeClr val="accent4"/>
          </a:effectRef>
          <a:fontRef idx="minor">
            <a:schemeClr val="tx1"/>
          </a:fontRef>
        </dgm:style>
      </dgm:prSet>
      <dgm:spPr/>
      <dgm:t>
        <a:bodyPr/>
        <a:lstStyle/>
        <a:p>
          <a:endParaRPr lang="en-GB"/>
        </a:p>
      </dgm:t>
    </dgm:pt>
    <dgm:pt modelId="{084BF63E-DADA-47ED-93DF-A6EF58A5085A}" type="sibTrans" cxnId="{524352B4-865A-4157-A874-C8A72F6DE1BF}">
      <dgm:prSet/>
      <dgm:spPr/>
      <dgm:t>
        <a:bodyPr/>
        <a:lstStyle/>
        <a:p>
          <a:endParaRPr lang="en-GB"/>
        </a:p>
      </dgm:t>
    </dgm:pt>
    <dgm:pt modelId="{13AE01C6-DFB4-483F-9479-B3F3DE84CBD9}">
      <dgm:prSet custT="1">
        <dgm:style>
          <a:lnRef idx="2">
            <a:schemeClr val="accent4"/>
          </a:lnRef>
          <a:fillRef idx="1">
            <a:schemeClr val="lt1"/>
          </a:fillRef>
          <a:effectRef idx="0">
            <a:schemeClr val="accent4"/>
          </a:effectRef>
          <a:fontRef idx="minor">
            <a:schemeClr val="dk1"/>
          </a:fontRef>
        </dgm:style>
      </dgm:prSet>
      <dgm:spPr/>
      <dgm:t>
        <a:bodyPr/>
        <a:lstStyle/>
        <a:p>
          <a:r>
            <a:rPr lang="en-GB" sz="1400" dirty="0"/>
            <a:t>Information about inclusion funding and evaluations</a:t>
          </a:r>
        </a:p>
      </dgm:t>
    </dgm:pt>
    <dgm:pt modelId="{EE92A5D8-4CB3-46B4-A8CF-478146338D23}" type="parTrans" cxnId="{E4CEA1E4-CCB4-45DD-89CF-F51E8197003B}">
      <dgm:prSet/>
      <dgm:spPr/>
      <dgm:t>
        <a:bodyPr/>
        <a:lstStyle/>
        <a:p>
          <a:endParaRPr lang="en-GB"/>
        </a:p>
      </dgm:t>
    </dgm:pt>
    <dgm:pt modelId="{2262048C-2F2A-4F38-B0B9-913DF63394F5}" type="sibTrans" cxnId="{E4CEA1E4-CCB4-45DD-89CF-F51E8197003B}">
      <dgm:prSet/>
      <dgm:spPr/>
      <dgm:t>
        <a:bodyPr/>
        <a:lstStyle/>
        <a:p>
          <a:endParaRPr lang="en-GB"/>
        </a:p>
      </dgm:t>
    </dgm:pt>
    <dgm:pt modelId="{790EFDDF-FE87-458F-94CA-824062AEB2A5}">
      <dgm:prSet custT="1"/>
      <dgm:spPr/>
      <dgm:t>
        <a:bodyPr/>
        <a:lstStyle/>
        <a:p>
          <a:r>
            <a:rPr lang="en-GB" sz="1400" dirty="0"/>
            <a:t>‘What makes me, me? Transition document</a:t>
          </a:r>
        </a:p>
      </dgm:t>
    </dgm:pt>
    <dgm:pt modelId="{C9664FDA-6392-4237-9E34-48E2D090C7D6}" type="parTrans" cxnId="{2CF05776-6BDE-4BFD-8EEC-60C0DE344450}">
      <dgm:prSet/>
      <dgm:spPr/>
      <dgm:t>
        <a:bodyPr/>
        <a:lstStyle/>
        <a:p>
          <a:endParaRPr lang="en-GB"/>
        </a:p>
      </dgm:t>
    </dgm:pt>
    <dgm:pt modelId="{0358C3CA-8F07-49F1-AE3A-163F72673AE4}" type="sibTrans" cxnId="{2CF05776-6BDE-4BFD-8EEC-60C0DE344450}">
      <dgm:prSet/>
      <dgm:spPr/>
      <dgm:t>
        <a:bodyPr/>
        <a:lstStyle/>
        <a:p>
          <a:endParaRPr lang="en-GB"/>
        </a:p>
      </dgm:t>
    </dgm:pt>
    <dgm:pt modelId="{D342E61A-89CD-438C-BBC3-AB15D93B1712}" type="pres">
      <dgm:prSet presAssocID="{20D6C0D5-45DD-4B0F-A4EE-9DBE0D8CD093}" presName="diagram" presStyleCnt="0">
        <dgm:presLayoutVars>
          <dgm:chPref val="1"/>
          <dgm:dir/>
          <dgm:animOne val="branch"/>
          <dgm:animLvl val="lvl"/>
          <dgm:resizeHandles/>
        </dgm:presLayoutVars>
      </dgm:prSet>
      <dgm:spPr/>
      <dgm:t>
        <a:bodyPr/>
        <a:lstStyle/>
        <a:p>
          <a:endParaRPr lang="en-US"/>
        </a:p>
      </dgm:t>
    </dgm:pt>
    <dgm:pt modelId="{3DFC7BF1-898F-4444-BB63-1C315CF0DA6D}" type="pres">
      <dgm:prSet presAssocID="{0B877E7B-A436-4360-A852-7A947BFA0B00}" presName="root" presStyleCnt="0"/>
      <dgm:spPr/>
    </dgm:pt>
    <dgm:pt modelId="{BA3E3E6C-55FE-431E-B139-62685B521838}" type="pres">
      <dgm:prSet presAssocID="{0B877E7B-A436-4360-A852-7A947BFA0B00}" presName="rootComposite" presStyleCnt="0"/>
      <dgm:spPr/>
    </dgm:pt>
    <dgm:pt modelId="{2341783A-14FC-4AE4-9D00-1F4A07A44F44}" type="pres">
      <dgm:prSet presAssocID="{0B877E7B-A436-4360-A852-7A947BFA0B00}" presName="rootText" presStyleLbl="node1" presStyleIdx="0" presStyleCnt="3" custScaleX="312919" custScaleY="145553" custLinFactNeighborX="16274" custLinFactNeighborY="-86771"/>
      <dgm:spPr/>
      <dgm:t>
        <a:bodyPr/>
        <a:lstStyle/>
        <a:p>
          <a:endParaRPr lang="en-US"/>
        </a:p>
      </dgm:t>
    </dgm:pt>
    <dgm:pt modelId="{6158B4D9-1DC7-4D93-999C-7478395F4116}" type="pres">
      <dgm:prSet presAssocID="{0B877E7B-A436-4360-A852-7A947BFA0B00}" presName="rootConnector" presStyleLbl="node1" presStyleIdx="0" presStyleCnt="3"/>
      <dgm:spPr/>
      <dgm:t>
        <a:bodyPr/>
        <a:lstStyle/>
        <a:p>
          <a:endParaRPr lang="en-US"/>
        </a:p>
      </dgm:t>
    </dgm:pt>
    <dgm:pt modelId="{A15F15F0-AC79-4F32-888C-1D0909E0DF15}" type="pres">
      <dgm:prSet presAssocID="{0B877E7B-A436-4360-A852-7A947BFA0B00}" presName="childShape" presStyleCnt="0"/>
      <dgm:spPr/>
    </dgm:pt>
    <dgm:pt modelId="{DD466895-853F-4368-91BA-921F38CA280B}" type="pres">
      <dgm:prSet presAssocID="{C9664FDA-6392-4237-9E34-48E2D090C7D6}" presName="Name13" presStyleLbl="parChTrans1D2" presStyleIdx="0" presStyleCnt="13"/>
      <dgm:spPr/>
      <dgm:t>
        <a:bodyPr/>
        <a:lstStyle/>
        <a:p>
          <a:endParaRPr lang="en-US"/>
        </a:p>
      </dgm:t>
    </dgm:pt>
    <dgm:pt modelId="{A1DFFB0B-0F46-4E9C-BE0D-0CF0E1B9673C}" type="pres">
      <dgm:prSet presAssocID="{790EFDDF-FE87-458F-94CA-824062AEB2A5}" presName="childText" presStyleLbl="bgAcc1" presStyleIdx="0" presStyleCnt="13" custScaleX="450959" custScaleY="144057">
        <dgm:presLayoutVars>
          <dgm:bulletEnabled val="1"/>
        </dgm:presLayoutVars>
      </dgm:prSet>
      <dgm:spPr/>
      <dgm:t>
        <a:bodyPr/>
        <a:lstStyle/>
        <a:p>
          <a:endParaRPr lang="en-US"/>
        </a:p>
      </dgm:t>
    </dgm:pt>
    <dgm:pt modelId="{284303D2-EF54-40FB-BB1E-06F82CF2235E}" type="pres">
      <dgm:prSet presAssocID="{F04179A1-34A0-4604-AFA5-B35BB5CBE295}" presName="Name13" presStyleLbl="parChTrans1D2" presStyleIdx="1" presStyleCnt="13"/>
      <dgm:spPr/>
      <dgm:t>
        <a:bodyPr/>
        <a:lstStyle/>
        <a:p>
          <a:endParaRPr lang="en-US"/>
        </a:p>
      </dgm:t>
    </dgm:pt>
    <dgm:pt modelId="{1360DDD1-CF48-4EAE-B5A1-B923A8FA13DC}" type="pres">
      <dgm:prSet presAssocID="{ACDBC90B-E16A-4B45-B72C-86B279056F9B}" presName="childText" presStyleLbl="bgAcc1" presStyleIdx="1" presStyleCnt="13" custScaleX="450013" custScaleY="242449" custLinFactNeighborX="-4125" custLinFactNeighborY="-2200">
        <dgm:presLayoutVars>
          <dgm:bulletEnabled val="1"/>
        </dgm:presLayoutVars>
      </dgm:prSet>
      <dgm:spPr/>
      <dgm:t>
        <a:bodyPr/>
        <a:lstStyle/>
        <a:p>
          <a:endParaRPr lang="en-US"/>
        </a:p>
      </dgm:t>
    </dgm:pt>
    <dgm:pt modelId="{36D032BB-CA55-4B11-A911-4CCCCD13379E}" type="pres">
      <dgm:prSet presAssocID="{BD95CA2C-D54C-466C-A0F8-E85821F3C713}" presName="Name13" presStyleLbl="parChTrans1D2" presStyleIdx="2" presStyleCnt="13"/>
      <dgm:spPr/>
      <dgm:t>
        <a:bodyPr/>
        <a:lstStyle/>
        <a:p>
          <a:endParaRPr lang="en-US"/>
        </a:p>
      </dgm:t>
    </dgm:pt>
    <dgm:pt modelId="{C3A00E3D-78EF-4E93-92A8-87C3108DCA91}" type="pres">
      <dgm:prSet presAssocID="{CB0D13ED-C4D8-41F7-A8A1-1330A1676572}" presName="childText" presStyleLbl="bgAcc1" presStyleIdx="2" presStyleCnt="13" custScaleX="444903" custScaleY="266888" custLinFactNeighborY="13458">
        <dgm:presLayoutVars>
          <dgm:bulletEnabled val="1"/>
        </dgm:presLayoutVars>
      </dgm:prSet>
      <dgm:spPr>
        <a:xfrm>
          <a:off x="3915951" y="1485672"/>
          <a:ext cx="1835999" cy="593833"/>
        </a:xfrm>
        <a:prstGeom prst="roundRect">
          <a:avLst>
            <a:gd name="adj" fmla="val 10000"/>
          </a:avLst>
        </a:prstGeom>
      </dgm:spPr>
      <dgm:t>
        <a:bodyPr/>
        <a:lstStyle/>
        <a:p>
          <a:endParaRPr lang="en-US"/>
        </a:p>
      </dgm:t>
    </dgm:pt>
    <dgm:pt modelId="{3A2AD6F8-556A-4B1F-AAE7-507D5751CA54}" type="pres">
      <dgm:prSet presAssocID="{43DC61ED-BB62-4B9D-BB53-EA4A9AD350A4}" presName="Name13" presStyleLbl="parChTrans1D2" presStyleIdx="3" presStyleCnt="13"/>
      <dgm:spPr/>
      <dgm:t>
        <a:bodyPr/>
        <a:lstStyle/>
        <a:p>
          <a:endParaRPr lang="en-US"/>
        </a:p>
      </dgm:t>
    </dgm:pt>
    <dgm:pt modelId="{D1666D6C-DE08-4F8F-B947-2D72070BF84F}" type="pres">
      <dgm:prSet presAssocID="{51062640-6A49-4446-B999-C49211EC2FB6}" presName="childText" presStyleLbl="bgAcc1" presStyleIdx="3" presStyleCnt="13" custScaleX="448418" custScaleY="194013" custLinFactNeighborY="29157">
        <dgm:presLayoutVars>
          <dgm:bulletEnabled val="1"/>
        </dgm:presLayoutVars>
      </dgm:prSet>
      <dgm:spPr>
        <a:xfrm>
          <a:off x="3915951" y="2227964"/>
          <a:ext cx="1835999" cy="593833"/>
        </a:xfrm>
        <a:prstGeom prst="roundRect">
          <a:avLst>
            <a:gd name="adj" fmla="val 10000"/>
          </a:avLst>
        </a:prstGeom>
      </dgm:spPr>
      <dgm:t>
        <a:bodyPr/>
        <a:lstStyle/>
        <a:p>
          <a:endParaRPr lang="en-US"/>
        </a:p>
      </dgm:t>
    </dgm:pt>
    <dgm:pt modelId="{771D8A03-9515-4166-8535-D24D3092AF1E}" type="pres">
      <dgm:prSet presAssocID="{A8E88F29-ADC8-42AC-AC6C-EFE3B6639DE2}" presName="Name13" presStyleLbl="parChTrans1D2" presStyleIdx="4" presStyleCnt="13"/>
      <dgm:spPr/>
      <dgm:t>
        <a:bodyPr/>
        <a:lstStyle/>
        <a:p>
          <a:endParaRPr lang="en-US"/>
        </a:p>
      </dgm:t>
    </dgm:pt>
    <dgm:pt modelId="{767DD6BB-63F0-446C-8FAD-3C7F9562E797}" type="pres">
      <dgm:prSet presAssocID="{249BE8E2-D819-49D4-9828-3A856D5E255C}" presName="childText" presStyleLbl="bgAcc1" presStyleIdx="4" presStyleCnt="13" custScaleX="455832" custScaleY="250494" custLinFactNeighborY="55055">
        <dgm:presLayoutVars>
          <dgm:bulletEnabled val="1"/>
        </dgm:presLayoutVars>
      </dgm:prSet>
      <dgm:spPr>
        <a:xfrm>
          <a:off x="3915951" y="3712547"/>
          <a:ext cx="1835999" cy="593833"/>
        </a:xfrm>
        <a:prstGeom prst="roundRect">
          <a:avLst>
            <a:gd name="adj" fmla="val 10000"/>
          </a:avLst>
        </a:prstGeom>
      </dgm:spPr>
      <dgm:t>
        <a:bodyPr/>
        <a:lstStyle/>
        <a:p>
          <a:endParaRPr lang="en-US"/>
        </a:p>
      </dgm:t>
    </dgm:pt>
    <dgm:pt modelId="{B1DE5D6D-87C0-4232-93C9-203AA226E926}" type="pres">
      <dgm:prSet presAssocID="{A4DF6076-12F8-4DE3-A556-73ADCADEC715}" presName="root" presStyleCnt="0"/>
      <dgm:spPr/>
    </dgm:pt>
    <dgm:pt modelId="{C871C55C-7585-44F2-A2A6-D859526709E5}" type="pres">
      <dgm:prSet presAssocID="{A4DF6076-12F8-4DE3-A556-73ADCADEC715}" presName="rootComposite" presStyleCnt="0"/>
      <dgm:spPr/>
    </dgm:pt>
    <dgm:pt modelId="{4E4A6555-C253-4F7A-8249-D6E0FC2F1F17}" type="pres">
      <dgm:prSet presAssocID="{A4DF6076-12F8-4DE3-A556-73ADCADEC715}" presName="rootText" presStyleLbl="node1" presStyleIdx="1" presStyleCnt="3" custScaleX="378117" custScaleY="269744" custLinFactNeighborX="-10018" custLinFactNeighborY="-86771"/>
      <dgm:spPr/>
      <dgm:t>
        <a:bodyPr/>
        <a:lstStyle/>
        <a:p>
          <a:endParaRPr lang="en-US"/>
        </a:p>
      </dgm:t>
    </dgm:pt>
    <dgm:pt modelId="{57E4CB44-0B03-4D58-BD7A-255242DA3D31}" type="pres">
      <dgm:prSet presAssocID="{A4DF6076-12F8-4DE3-A556-73ADCADEC715}" presName="rootConnector" presStyleLbl="node1" presStyleIdx="1" presStyleCnt="3"/>
      <dgm:spPr/>
      <dgm:t>
        <a:bodyPr/>
        <a:lstStyle/>
        <a:p>
          <a:endParaRPr lang="en-US"/>
        </a:p>
      </dgm:t>
    </dgm:pt>
    <dgm:pt modelId="{E0CB8ECE-623E-4633-8362-68000DF7A2A4}" type="pres">
      <dgm:prSet presAssocID="{A4DF6076-12F8-4DE3-A556-73ADCADEC715}" presName="childShape" presStyleCnt="0"/>
      <dgm:spPr/>
    </dgm:pt>
    <dgm:pt modelId="{A46EC71C-D06D-43C6-91CD-557B40BD5D41}" type="pres">
      <dgm:prSet presAssocID="{361A9BEC-AFDE-4358-B861-109C3499D906}" presName="Name13" presStyleLbl="parChTrans1D2" presStyleIdx="5" presStyleCnt="13"/>
      <dgm:spPr/>
      <dgm:t>
        <a:bodyPr/>
        <a:lstStyle/>
        <a:p>
          <a:endParaRPr lang="en-US"/>
        </a:p>
      </dgm:t>
    </dgm:pt>
    <dgm:pt modelId="{26B05BB5-C959-4EC0-ABDC-DAE62C932251}" type="pres">
      <dgm:prSet presAssocID="{1BF817B6-0EC6-40BB-8913-FBF93C7664D6}" presName="childText" presStyleLbl="bgAcc1" presStyleIdx="5" presStyleCnt="13" custScaleX="418180" custScaleY="203781" custLinFactNeighborY="13458">
        <dgm:presLayoutVars>
          <dgm:bulletEnabled val="1"/>
        </dgm:presLayoutVars>
      </dgm:prSet>
      <dgm:spPr>
        <a:xfrm>
          <a:off x="6624864" y="2227964"/>
          <a:ext cx="950133" cy="593833"/>
        </a:xfrm>
        <a:prstGeom prst="roundRect">
          <a:avLst>
            <a:gd name="adj" fmla="val 10000"/>
          </a:avLst>
        </a:prstGeom>
      </dgm:spPr>
      <dgm:t>
        <a:bodyPr/>
        <a:lstStyle/>
        <a:p>
          <a:endParaRPr lang="en-US"/>
        </a:p>
      </dgm:t>
    </dgm:pt>
    <dgm:pt modelId="{E4235ABE-2284-41A8-8008-11E8E2259F8E}" type="pres">
      <dgm:prSet presAssocID="{B5492A57-E47C-4F16-9DF4-21AAA7E8E54F}" presName="Name13" presStyleLbl="parChTrans1D2" presStyleIdx="6" presStyleCnt="13"/>
      <dgm:spPr/>
      <dgm:t>
        <a:bodyPr/>
        <a:lstStyle/>
        <a:p>
          <a:endParaRPr lang="en-US"/>
        </a:p>
      </dgm:t>
    </dgm:pt>
    <dgm:pt modelId="{DAA365CE-E906-489A-A9F6-8BF7EEE70945}" type="pres">
      <dgm:prSet presAssocID="{3D1A2485-81A8-4D85-B7E2-3E9CDCD0A13F}" presName="childText" presStyleLbl="bgAcc1" presStyleIdx="6" presStyleCnt="13" custScaleX="417398" custScaleY="190741" custLinFactNeighborY="39201">
        <dgm:presLayoutVars>
          <dgm:bulletEnabled val="1"/>
        </dgm:presLayoutVars>
      </dgm:prSet>
      <dgm:spPr>
        <a:xfrm>
          <a:off x="6624864" y="2970256"/>
          <a:ext cx="1835999" cy="593833"/>
        </a:xfrm>
        <a:prstGeom prst="roundRect">
          <a:avLst>
            <a:gd name="adj" fmla="val 10000"/>
          </a:avLst>
        </a:prstGeom>
      </dgm:spPr>
      <dgm:t>
        <a:bodyPr/>
        <a:lstStyle/>
        <a:p>
          <a:endParaRPr lang="en-US"/>
        </a:p>
      </dgm:t>
    </dgm:pt>
    <dgm:pt modelId="{52E416DE-C603-4BB8-BCCB-6D4BBDF2A99B}" type="pres">
      <dgm:prSet presAssocID="{4792834F-9585-4E2E-84D3-9412E381204F}" presName="root" presStyleCnt="0"/>
      <dgm:spPr/>
    </dgm:pt>
    <dgm:pt modelId="{8893BEA8-B08D-4BC3-80A1-460D0884E85A}" type="pres">
      <dgm:prSet presAssocID="{4792834F-9585-4E2E-84D3-9412E381204F}" presName="rootComposite" presStyleCnt="0"/>
      <dgm:spPr/>
    </dgm:pt>
    <dgm:pt modelId="{1A4FAFEE-C89B-45CB-86CA-00D0112A8A0B}" type="pres">
      <dgm:prSet presAssocID="{4792834F-9585-4E2E-84D3-9412E381204F}" presName="rootText" presStyleLbl="node1" presStyleIdx="2" presStyleCnt="3" custScaleX="432125" custScaleY="256827" custLinFactNeighborX="35454" custLinFactNeighborY="-95781"/>
      <dgm:spPr/>
      <dgm:t>
        <a:bodyPr/>
        <a:lstStyle/>
        <a:p>
          <a:endParaRPr lang="en-US"/>
        </a:p>
      </dgm:t>
    </dgm:pt>
    <dgm:pt modelId="{6D208117-03BD-414A-8CE8-4A94DD641FC0}" type="pres">
      <dgm:prSet presAssocID="{4792834F-9585-4E2E-84D3-9412E381204F}" presName="rootConnector" presStyleLbl="node1" presStyleIdx="2" presStyleCnt="3"/>
      <dgm:spPr/>
      <dgm:t>
        <a:bodyPr/>
        <a:lstStyle/>
        <a:p>
          <a:endParaRPr lang="en-US"/>
        </a:p>
      </dgm:t>
    </dgm:pt>
    <dgm:pt modelId="{49E1645D-0D34-487C-9E78-371B10C0229E}" type="pres">
      <dgm:prSet presAssocID="{4792834F-9585-4E2E-84D3-9412E381204F}" presName="childShape" presStyleCnt="0"/>
      <dgm:spPr/>
    </dgm:pt>
    <dgm:pt modelId="{5F16E77C-7533-43F3-B7A7-DEC1F0AC0BFC}" type="pres">
      <dgm:prSet presAssocID="{659FC388-DCA3-4A23-BFD2-FC28B2D228CB}" presName="Name13" presStyleLbl="parChTrans1D2" presStyleIdx="7" presStyleCnt="13"/>
      <dgm:spPr/>
      <dgm:t>
        <a:bodyPr/>
        <a:lstStyle/>
        <a:p>
          <a:endParaRPr lang="en-US"/>
        </a:p>
      </dgm:t>
    </dgm:pt>
    <dgm:pt modelId="{3E731340-AF9C-40BB-8261-210DAC3C2AAE}" type="pres">
      <dgm:prSet presAssocID="{1C4C0E31-B6DA-4E16-A17C-1F36E7FADDB1}" presName="childText" presStyleLbl="bgAcc1" presStyleIdx="7" presStyleCnt="13" custScaleX="535084" custScaleY="227770" custLinFactNeighborY="-54192">
        <dgm:presLayoutVars>
          <dgm:bulletEnabled val="1"/>
        </dgm:presLayoutVars>
      </dgm:prSet>
      <dgm:spPr>
        <a:xfrm>
          <a:off x="9333778" y="743380"/>
          <a:ext cx="1835999" cy="593833"/>
        </a:xfrm>
        <a:prstGeom prst="roundRect">
          <a:avLst>
            <a:gd name="adj" fmla="val 10000"/>
          </a:avLst>
        </a:prstGeom>
      </dgm:spPr>
      <dgm:t>
        <a:bodyPr/>
        <a:lstStyle/>
        <a:p>
          <a:endParaRPr lang="en-US"/>
        </a:p>
      </dgm:t>
    </dgm:pt>
    <dgm:pt modelId="{E3BC5835-AF48-4976-9163-6170BC84159E}" type="pres">
      <dgm:prSet presAssocID="{EE92A5D8-4CB3-46B4-A8CF-478146338D23}" presName="Name13" presStyleLbl="parChTrans1D2" presStyleIdx="8" presStyleCnt="13"/>
      <dgm:spPr/>
      <dgm:t>
        <a:bodyPr/>
        <a:lstStyle/>
        <a:p>
          <a:endParaRPr lang="en-US"/>
        </a:p>
      </dgm:t>
    </dgm:pt>
    <dgm:pt modelId="{0E63BDEB-1690-491F-9359-E7FD56D03608}" type="pres">
      <dgm:prSet presAssocID="{13AE01C6-DFB4-483F-9479-B3F3DE84CBD9}" presName="childText" presStyleLbl="bgAcc1" presStyleIdx="8" presStyleCnt="13" custScaleX="538206" custScaleY="127278" custLinFactNeighborX="3865" custLinFactNeighborY="-43069">
        <dgm:presLayoutVars>
          <dgm:bulletEnabled val="1"/>
        </dgm:presLayoutVars>
      </dgm:prSet>
      <dgm:spPr/>
      <dgm:t>
        <a:bodyPr/>
        <a:lstStyle/>
        <a:p>
          <a:endParaRPr lang="en-US"/>
        </a:p>
      </dgm:t>
    </dgm:pt>
    <dgm:pt modelId="{24DC499F-4E99-4DAF-9E5F-E7D1FF64DA64}" type="pres">
      <dgm:prSet presAssocID="{34C9E783-AC1C-4F65-80E5-986D5A625384}" presName="Name13" presStyleLbl="parChTrans1D2" presStyleIdx="9" presStyleCnt="13"/>
      <dgm:spPr/>
      <dgm:t>
        <a:bodyPr/>
        <a:lstStyle/>
        <a:p>
          <a:endParaRPr lang="en-US"/>
        </a:p>
      </dgm:t>
    </dgm:pt>
    <dgm:pt modelId="{7E3ACD96-987E-42CE-9019-C45A1542F4FD}" type="pres">
      <dgm:prSet presAssocID="{1A38AD0E-4A56-416F-B105-452D16529F9C}" presName="childText" presStyleLbl="bgAcc1" presStyleIdx="9" presStyleCnt="13" custScaleX="541956" custScaleY="181723" custLinFactNeighborY="-36129">
        <dgm:presLayoutVars>
          <dgm:bulletEnabled val="1"/>
        </dgm:presLayoutVars>
      </dgm:prSet>
      <dgm:spPr/>
      <dgm:t>
        <a:bodyPr/>
        <a:lstStyle/>
        <a:p>
          <a:endParaRPr lang="en-US"/>
        </a:p>
      </dgm:t>
    </dgm:pt>
    <dgm:pt modelId="{B1F8114B-FAE4-481A-B71F-EBC9CB338724}" type="pres">
      <dgm:prSet presAssocID="{10CFC211-D39F-4075-83EC-213BA777D1A5}" presName="Name13" presStyleLbl="parChTrans1D2" presStyleIdx="10" presStyleCnt="13"/>
      <dgm:spPr/>
      <dgm:t>
        <a:bodyPr/>
        <a:lstStyle/>
        <a:p>
          <a:endParaRPr lang="en-US"/>
        </a:p>
      </dgm:t>
    </dgm:pt>
    <dgm:pt modelId="{DB36BC35-7F56-443D-B226-E56D48DA6F6F}" type="pres">
      <dgm:prSet presAssocID="{CA8EFDD4-2055-4124-9532-D82EC58765E9}" presName="childText" presStyleLbl="bgAcc1" presStyleIdx="10" presStyleCnt="13" custScaleX="537836" custScaleY="124867" custLinFactNeighborX="1880" custLinFactNeighborY="-27096">
        <dgm:presLayoutVars>
          <dgm:bulletEnabled val="1"/>
        </dgm:presLayoutVars>
      </dgm:prSet>
      <dgm:spPr>
        <a:xfrm>
          <a:off x="9333778" y="2227964"/>
          <a:ext cx="1835999" cy="593833"/>
        </a:xfrm>
        <a:prstGeom prst="roundRect">
          <a:avLst>
            <a:gd name="adj" fmla="val 10000"/>
          </a:avLst>
        </a:prstGeom>
      </dgm:spPr>
      <dgm:t>
        <a:bodyPr/>
        <a:lstStyle/>
        <a:p>
          <a:endParaRPr lang="en-US"/>
        </a:p>
      </dgm:t>
    </dgm:pt>
    <dgm:pt modelId="{6F0F6583-07B0-4096-B270-6D45686C30D6}" type="pres">
      <dgm:prSet presAssocID="{6269FA9A-7560-451C-9588-C96F439BBBF9}" presName="Name13" presStyleLbl="parChTrans1D2" presStyleIdx="11" presStyleCnt="13"/>
      <dgm:spPr/>
      <dgm:t>
        <a:bodyPr/>
        <a:lstStyle/>
        <a:p>
          <a:endParaRPr lang="en-US"/>
        </a:p>
      </dgm:t>
    </dgm:pt>
    <dgm:pt modelId="{8516168E-2FCD-4D29-80B2-1A624342D22A}" type="pres">
      <dgm:prSet presAssocID="{19F0E7A5-9D2C-4E46-9003-CD337FB38A17}" presName="childText" presStyleLbl="bgAcc1" presStyleIdx="11" presStyleCnt="13" custScaleX="548297" custScaleY="197939" custLinFactNeighborY="1">
        <dgm:presLayoutVars>
          <dgm:bulletEnabled val="1"/>
        </dgm:presLayoutVars>
      </dgm:prSet>
      <dgm:spPr/>
      <dgm:t>
        <a:bodyPr/>
        <a:lstStyle/>
        <a:p>
          <a:endParaRPr lang="en-US"/>
        </a:p>
      </dgm:t>
    </dgm:pt>
    <dgm:pt modelId="{ADC0ED28-DDA3-4579-8D45-1B200181ACA3}" type="pres">
      <dgm:prSet presAssocID="{FE008C08-0BCE-4418-B662-43D3DD094154}" presName="Name13" presStyleLbl="parChTrans1D2" presStyleIdx="12" presStyleCnt="13"/>
      <dgm:spPr/>
      <dgm:t>
        <a:bodyPr/>
        <a:lstStyle/>
        <a:p>
          <a:endParaRPr lang="en-US"/>
        </a:p>
      </dgm:t>
    </dgm:pt>
    <dgm:pt modelId="{E9B61454-A511-4BD6-9D5B-402C76FCC7CF}" type="pres">
      <dgm:prSet presAssocID="{B393548D-FB3A-4353-B723-BBB90F09A122}" presName="childText" presStyleLbl="bgAcc1" presStyleIdx="12" presStyleCnt="13" custScaleX="542759" custScaleY="205950" custLinFactNeighborY="27794">
        <dgm:presLayoutVars>
          <dgm:bulletEnabled val="1"/>
        </dgm:presLayoutVars>
      </dgm:prSet>
      <dgm:spPr/>
      <dgm:t>
        <a:bodyPr/>
        <a:lstStyle/>
        <a:p>
          <a:endParaRPr lang="en-US"/>
        </a:p>
      </dgm:t>
    </dgm:pt>
  </dgm:ptLst>
  <dgm:cxnLst>
    <dgm:cxn modelId="{0E536447-200B-4A85-A6F5-33B9D2C00581}" srcId="{A4DF6076-12F8-4DE3-A556-73ADCADEC715}" destId="{1BF817B6-0EC6-40BB-8913-FBF93C7664D6}" srcOrd="0" destOrd="0" parTransId="{361A9BEC-AFDE-4358-B861-109C3499D906}" sibTransId="{1E61BAAD-0BB6-4A43-8D1D-76488C5028A1}"/>
    <dgm:cxn modelId="{5371EDD0-0C0C-48E0-8655-0593FBC60374}" type="presOf" srcId="{CA8EFDD4-2055-4124-9532-D82EC58765E9}" destId="{DB36BC35-7F56-443D-B226-E56D48DA6F6F}" srcOrd="0" destOrd="0" presId="urn:microsoft.com/office/officeart/2005/8/layout/hierarchy3"/>
    <dgm:cxn modelId="{A193C35C-4D73-4556-BE43-4E42AADDA949}" type="presOf" srcId="{13AE01C6-DFB4-483F-9479-B3F3DE84CBD9}" destId="{0E63BDEB-1690-491F-9359-E7FD56D03608}" srcOrd="0" destOrd="0" presId="urn:microsoft.com/office/officeart/2005/8/layout/hierarchy3"/>
    <dgm:cxn modelId="{CB1E45CD-31D4-4E01-BB0C-6A88CFC95986}" type="presOf" srcId="{4792834F-9585-4E2E-84D3-9412E381204F}" destId="{6D208117-03BD-414A-8CE8-4A94DD641FC0}" srcOrd="1" destOrd="0" presId="urn:microsoft.com/office/officeart/2005/8/layout/hierarchy3"/>
    <dgm:cxn modelId="{1C70ED0F-6676-444D-ADCF-CED3941360D8}" srcId="{4792834F-9585-4E2E-84D3-9412E381204F}" destId="{1A38AD0E-4A56-416F-B105-452D16529F9C}" srcOrd="2" destOrd="0" parTransId="{34C9E783-AC1C-4F65-80E5-986D5A625384}" sibTransId="{229A22EB-5B37-4938-8DF1-9CE776D7D780}"/>
    <dgm:cxn modelId="{C33793A0-C167-4A5B-9E15-D8F4FC5E80E3}" type="presOf" srcId="{FE008C08-0BCE-4418-B662-43D3DD094154}" destId="{ADC0ED28-DDA3-4579-8D45-1B200181ACA3}" srcOrd="0" destOrd="0" presId="urn:microsoft.com/office/officeart/2005/8/layout/hierarchy3"/>
    <dgm:cxn modelId="{B406D82C-F717-4321-BFFA-A93397F7F55D}" type="presOf" srcId="{51062640-6A49-4446-B999-C49211EC2FB6}" destId="{D1666D6C-DE08-4F8F-B947-2D72070BF84F}" srcOrd="0" destOrd="0" presId="urn:microsoft.com/office/officeart/2005/8/layout/hierarchy3"/>
    <dgm:cxn modelId="{1C4A43FD-3C32-4C99-956D-A33509AB95E0}" type="presOf" srcId="{ACDBC90B-E16A-4B45-B72C-86B279056F9B}" destId="{1360DDD1-CF48-4EAE-B5A1-B923A8FA13DC}" srcOrd="0" destOrd="0" presId="urn:microsoft.com/office/officeart/2005/8/layout/hierarchy3"/>
    <dgm:cxn modelId="{524352B4-865A-4157-A874-C8A72F6DE1BF}" srcId="{4792834F-9585-4E2E-84D3-9412E381204F}" destId="{B393548D-FB3A-4353-B723-BBB90F09A122}" srcOrd="5" destOrd="0" parTransId="{FE008C08-0BCE-4418-B662-43D3DD094154}" sibTransId="{084BF63E-DADA-47ED-93DF-A6EF58A5085A}"/>
    <dgm:cxn modelId="{C9BCF92A-9622-454C-B449-00C3E2A14355}" type="presOf" srcId="{4792834F-9585-4E2E-84D3-9412E381204F}" destId="{1A4FAFEE-C89B-45CB-86CA-00D0112A8A0B}" srcOrd="0" destOrd="0" presId="urn:microsoft.com/office/officeart/2005/8/layout/hierarchy3"/>
    <dgm:cxn modelId="{F87D5C8D-094B-4E9D-8C7C-1933CAE0D05C}" srcId="{20D6C0D5-45DD-4B0F-A4EE-9DBE0D8CD093}" destId="{4792834F-9585-4E2E-84D3-9412E381204F}" srcOrd="2" destOrd="0" parTransId="{2E9DE266-2D50-41A8-BD26-E19B66934DAE}" sibTransId="{5CB7A8A5-E7CE-433B-A52F-5A7643C66534}"/>
    <dgm:cxn modelId="{116E4EE1-253D-4C0B-965E-6BE257D4BA7D}" type="presOf" srcId="{F04179A1-34A0-4604-AFA5-B35BB5CBE295}" destId="{284303D2-EF54-40FB-BB1E-06F82CF2235E}" srcOrd="0" destOrd="0" presId="urn:microsoft.com/office/officeart/2005/8/layout/hierarchy3"/>
    <dgm:cxn modelId="{0A25B646-8156-43A7-8B5E-1828D457AA99}" type="presOf" srcId="{A4DF6076-12F8-4DE3-A556-73ADCADEC715}" destId="{4E4A6555-C253-4F7A-8249-D6E0FC2F1F17}" srcOrd="0" destOrd="0" presId="urn:microsoft.com/office/officeart/2005/8/layout/hierarchy3"/>
    <dgm:cxn modelId="{E4CEA1E4-CCB4-45DD-89CF-F51E8197003B}" srcId="{4792834F-9585-4E2E-84D3-9412E381204F}" destId="{13AE01C6-DFB4-483F-9479-B3F3DE84CBD9}" srcOrd="1" destOrd="0" parTransId="{EE92A5D8-4CB3-46B4-A8CF-478146338D23}" sibTransId="{2262048C-2F2A-4F38-B0B9-913DF63394F5}"/>
    <dgm:cxn modelId="{80674B74-FF47-4809-B711-15761FF14771}" type="presOf" srcId="{3D1A2485-81A8-4D85-B7E2-3E9CDCD0A13F}" destId="{DAA365CE-E906-489A-A9F6-8BF7EEE70945}" srcOrd="0" destOrd="0" presId="urn:microsoft.com/office/officeart/2005/8/layout/hierarchy3"/>
    <dgm:cxn modelId="{1E1A0374-C239-4E71-AABE-D683FC838E8D}" srcId="{4792834F-9585-4E2E-84D3-9412E381204F}" destId="{CA8EFDD4-2055-4124-9532-D82EC58765E9}" srcOrd="3" destOrd="0" parTransId="{10CFC211-D39F-4075-83EC-213BA777D1A5}" sibTransId="{F05F82A4-CA72-40C6-93BC-9ACC77E3516E}"/>
    <dgm:cxn modelId="{A8906E00-A2DF-4B15-91DA-6A1F7D54D69E}" type="presOf" srcId="{0B877E7B-A436-4360-A852-7A947BFA0B00}" destId="{2341783A-14FC-4AE4-9D00-1F4A07A44F44}" srcOrd="0" destOrd="0" presId="urn:microsoft.com/office/officeart/2005/8/layout/hierarchy3"/>
    <dgm:cxn modelId="{017AF166-A5FE-425E-B717-8DF9FD4EEC1A}" srcId="{0B877E7B-A436-4360-A852-7A947BFA0B00}" destId="{51062640-6A49-4446-B999-C49211EC2FB6}" srcOrd="3" destOrd="0" parTransId="{43DC61ED-BB62-4B9D-BB53-EA4A9AD350A4}" sibTransId="{1B8E90AA-DCBA-4084-A60B-0FD86824B31E}"/>
    <dgm:cxn modelId="{28DF55E1-E599-4864-AA41-3D62FC36703E}" srcId="{0B877E7B-A436-4360-A852-7A947BFA0B00}" destId="{249BE8E2-D819-49D4-9828-3A856D5E255C}" srcOrd="4" destOrd="0" parTransId="{A8E88F29-ADC8-42AC-AC6C-EFE3B6639DE2}" sibTransId="{9846C2FE-BB6F-4BB9-BEC1-4DDAA73126AF}"/>
    <dgm:cxn modelId="{5E5E82D1-34D1-4AA0-A3D9-DBCBAF65369E}" type="presOf" srcId="{790EFDDF-FE87-458F-94CA-824062AEB2A5}" destId="{A1DFFB0B-0F46-4E9C-BE0D-0CF0E1B9673C}" srcOrd="0" destOrd="0" presId="urn:microsoft.com/office/officeart/2005/8/layout/hierarchy3"/>
    <dgm:cxn modelId="{A1E79956-DB48-4BD1-B497-C6022A15AB17}" srcId="{4792834F-9585-4E2E-84D3-9412E381204F}" destId="{19F0E7A5-9D2C-4E46-9003-CD337FB38A17}" srcOrd="4" destOrd="0" parTransId="{6269FA9A-7560-451C-9588-C96F439BBBF9}" sibTransId="{C71EA992-3DE3-47F9-A4C9-1DF48DC39017}"/>
    <dgm:cxn modelId="{19C9ECBA-6B89-45A0-91CD-F771C1B07C9F}" type="presOf" srcId="{EE92A5D8-4CB3-46B4-A8CF-478146338D23}" destId="{E3BC5835-AF48-4976-9163-6170BC84159E}" srcOrd="0" destOrd="0" presId="urn:microsoft.com/office/officeart/2005/8/layout/hierarchy3"/>
    <dgm:cxn modelId="{108F0521-5D5D-4B0E-A64E-F14834701FEC}" type="presOf" srcId="{6269FA9A-7560-451C-9588-C96F439BBBF9}" destId="{6F0F6583-07B0-4096-B270-6D45686C30D6}" srcOrd="0" destOrd="0" presId="urn:microsoft.com/office/officeart/2005/8/layout/hierarchy3"/>
    <dgm:cxn modelId="{8D30D1D6-DF25-4CA1-BB71-0BC28EE1A520}" type="presOf" srcId="{361A9BEC-AFDE-4358-B861-109C3499D906}" destId="{A46EC71C-D06D-43C6-91CD-557B40BD5D41}" srcOrd="0" destOrd="0" presId="urn:microsoft.com/office/officeart/2005/8/layout/hierarchy3"/>
    <dgm:cxn modelId="{B4145F93-26BF-49CA-BFB3-4E9629E98779}" type="presOf" srcId="{0B877E7B-A436-4360-A852-7A947BFA0B00}" destId="{6158B4D9-1DC7-4D93-999C-7478395F4116}" srcOrd="1" destOrd="0" presId="urn:microsoft.com/office/officeart/2005/8/layout/hierarchy3"/>
    <dgm:cxn modelId="{0E1FC370-37E6-4F10-B643-D72B107121DA}" type="presOf" srcId="{BD95CA2C-D54C-466C-A0F8-E85821F3C713}" destId="{36D032BB-CA55-4B11-A911-4CCCCD13379E}" srcOrd="0" destOrd="0" presId="urn:microsoft.com/office/officeart/2005/8/layout/hierarchy3"/>
    <dgm:cxn modelId="{6099FC47-D018-4218-85AB-588922988738}" type="presOf" srcId="{1C4C0E31-B6DA-4E16-A17C-1F36E7FADDB1}" destId="{3E731340-AF9C-40BB-8261-210DAC3C2AAE}" srcOrd="0" destOrd="0" presId="urn:microsoft.com/office/officeart/2005/8/layout/hierarchy3"/>
    <dgm:cxn modelId="{939C0F1D-AD1E-45D5-9742-7138E15ED15A}" type="presOf" srcId="{1A38AD0E-4A56-416F-B105-452D16529F9C}" destId="{7E3ACD96-987E-42CE-9019-C45A1542F4FD}" srcOrd="0" destOrd="0" presId="urn:microsoft.com/office/officeart/2005/8/layout/hierarchy3"/>
    <dgm:cxn modelId="{9EB8B92C-E6F7-41BE-A2F4-8A4508553D4A}" type="presOf" srcId="{B393548D-FB3A-4353-B723-BBB90F09A122}" destId="{E9B61454-A511-4BD6-9D5B-402C76FCC7CF}" srcOrd="0" destOrd="0" presId="urn:microsoft.com/office/officeart/2005/8/layout/hierarchy3"/>
    <dgm:cxn modelId="{03F14BB0-72AA-41E1-BDF0-E6B54B22C702}" type="presOf" srcId="{1BF817B6-0EC6-40BB-8913-FBF93C7664D6}" destId="{26B05BB5-C959-4EC0-ABDC-DAE62C932251}" srcOrd="0" destOrd="0" presId="urn:microsoft.com/office/officeart/2005/8/layout/hierarchy3"/>
    <dgm:cxn modelId="{4A4942AE-BBAD-4FD1-9224-4064ECBAE644}" srcId="{A4DF6076-12F8-4DE3-A556-73ADCADEC715}" destId="{3D1A2485-81A8-4D85-B7E2-3E9CDCD0A13F}" srcOrd="1" destOrd="0" parTransId="{B5492A57-E47C-4F16-9DF4-21AAA7E8E54F}" sibTransId="{C0B39735-A78B-49A1-BB85-88E2C687C8C6}"/>
    <dgm:cxn modelId="{D6A1BE45-7D1D-4EAF-BFEE-53288D179968}" type="presOf" srcId="{C9664FDA-6392-4237-9E34-48E2D090C7D6}" destId="{DD466895-853F-4368-91BA-921F38CA280B}" srcOrd="0" destOrd="0" presId="urn:microsoft.com/office/officeart/2005/8/layout/hierarchy3"/>
    <dgm:cxn modelId="{6EFA46F3-98D0-4231-9C20-FC3882DD8013}" type="presOf" srcId="{34C9E783-AC1C-4F65-80E5-986D5A625384}" destId="{24DC499F-4E99-4DAF-9E5F-E7D1FF64DA64}" srcOrd="0" destOrd="0" presId="urn:microsoft.com/office/officeart/2005/8/layout/hierarchy3"/>
    <dgm:cxn modelId="{7B81ECAD-4530-415D-8D6A-C4CFCDAA91F2}" srcId="{4792834F-9585-4E2E-84D3-9412E381204F}" destId="{1C4C0E31-B6DA-4E16-A17C-1F36E7FADDB1}" srcOrd="0" destOrd="0" parTransId="{659FC388-DCA3-4A23-BFD2-FC28B2D228CB}" sibTransId="{7B29993F-9C48-492F-94B8-99F6011A14E5}"/>
    <dgm:cxn modelId="{E413383E-547C-44DD-A54A-7F28804E0ABA}" type="presOf" srcId="{43DC61ED-BB62-4B9D-BB53-EA4A9AD350A4}" destId="{3A2AD6F8-556A-4B1F-AAE7-507D5751CA54}" srcOrd="0" destOrd="0" presId="urn:microsoft.com/office/officeart/2005/8/layout/hierarchy3"/>
    <dgm:cxn modelId="{707D72DA-E1D8-44DC-A31B-F7E215D06627}" type="presOf" srcId="{CB0D13ED-C4D8-41F7-A8A1-1330A1676572}" destId="{C3A00E3D-78EF-4E93-92A8-87C3108DCA91}" srcOrd="0" destOrd="0" presId="urn:microsoft.com/office/officeart/2005/8/layout/hierarchy3"/>
    <dgm:cxn modelId="{FBE5FBAC-1CEB-4C4D-AA85-131672B5E648}" type="presOf" srcId="{249BE8E2-D819-49D4-9828-3A856D5E255C}" destId="{767DD6BB-63F0-446C-8FAD-3C7F9562E797}" srcOrd="0" destOrd="0" presId="urn:microsoft.com/office/officeart/2005/8/layout/hierarchy3"/>
    <dgm:cxn modelId="{74DA6F98-FDCE-400F-8220-D8190275B711}" srcId="{0B877E7B-A436-4360-A852-7A947BFA0B00}" destId="{CB0D13ED-C4D8-41F7-A8A1-1330A1676572}" srcOrd="2" destOrd="0" parTransId="{BD95CA2C-D54C-466C-A0F8-E85821F3C713}" sibTransId="{FFDB6B78-EAC3-4C1D-8B58-DC93BF2ECEC7}"/>
    <dgm:cxn modelId="{21557198-C09B-47A1-84B8-D58ABC4E997F}" type="presOf" srcId="{659FC388-DCA3-4A23-BFD2-FC28B2D228CB}" destId="{5F16E77C-7533-43F3-B7A7-DEC1F0AC0BFC}" srcOrd="0" destOrd="0" presId="urn:microsoft.com/office/officeart/2005/8/layout/hierarchy3"/>
    <dgm:cxn modelId="{57EB9D07-83AF-458B-8402-2E28E45C3DBD}" type="presOf" srcId="{B5492A57-E47C-4F16-9DF4-21AAA7E8E54F}" destId="{E4235ABE-2284-41A8-8008-11E8E2259F8E}" srcOrd="0" destOrd="0" presId="urn:microsoft.com/office/officeart/2005/8/layout/hierarchy3"/>
    <dgm:cxn modelId="{FC8909E1-B146-411D-9452-DE4AC557F6C7}" type="presOf" srcId="{20D6C0D5-45DD-4B0F-A4EE-9DBE0D8CD093}" destId="{D342E61A-89CD-438C-BBC3-AB15D93B1712}" srcOrd="0" destOrd="0" presId="urn:microsoft.com/office/officeart/2005/8/layout/hierarchy3"/>
    <dgm:cxn modelId="{42C219B1-481F-4D92-BEFC-D634920F8427}" type="presOf" srcId="{A4DF6076-12F8-4DE3-A556-73ADCADEC715}" destId="{57E4CB44-0B03-4D58-BD7A-255242DA3D31}" srcOrd="1" destOrd="0" presId="urn:microsoft.com/office/officeart/2005/8/layout/hierarchy3"/>
    <dgm:cxn modelId="{B852BE5B-43B7-4BEA-A7EF-456F7A595D7D}" srcId="{20D6C0D5-45DD-4B0F-A4EE-9DBE0D8CD093}" destId="{0B877E7B-A436-4360-A852-7A947BFA0B00}" srcOrd="0" destOrd="0" parTransId="{621062D2-AEEA-4090-B616-9A358666B36E}" sibTransId="{72B32837-D0F2-4726-BE97-01C097480CDE}"/>
    <dgm:cxn modelId="{21C6A6D5-E29F-4BAA-A2D4-EE7E530E3F5F}" type="presOf" srcId="{A8E88F29-ADC8-42AC-AC6C-EFE3B6639DE2}" destId="{771D8A03-9515-4166-8535-D24D3092AF1E}" srcOrd="0" destOrd="0" presId="urn:microsoft.com/office/officeart/2005/8/layout/hierarchy3"/>
    <dgm:cxn modelId="{7C76CCA4-AD50-419B-8D65-A90F791E373D}" type="presOf" srcId="{19F0E7A5-9D2C-4E46-9003-CD337FB38A17}" destId="{8516168E-2FCD-4D29-80B2-1A624342D22A}" srcOrd="0" destOrd="0" presId="urn:microsoft.com/office/officeart/2005/8/layout/hierarchy3"/>
    <dgm:cxn modelId="{60342C65-D9F4-456E-9BA5-3BDAA5E80243}" type="presOf" srcId="{10CFC211-D39F-4075-83EC-213BA777D1A5}" destId="{B1F8114B-FAE4-481A-B71F-EBC9CB338724}" srcOrd="0" destOrd="0" presId="urn:microsoft.com/office/officeart/2005/8/layout/hierarchy3"/>
    <dgm:cxn modelId="{75271975-0307-4802-B0CA-EA034289F288}" srcId="{0B877E7B-A436-4360-A852-7A947BFA0B00}" destId="{ACDBC90B-E16A-4B45-B72C-86B279056F9B}" srcOrd="1" destOrd="0" parTransId="{F04179A1-34A0-4604-AFA5-B35BB5CBE295}" sibTransId="{6D1BD1A6-60BB-4E9D-AD0D-6B59CE30D0FD}"/>
    <dgm:cxn modelId="{2CF05776-6BDE-4BFD-8EEC-60C0DE344450}" srcId="{0B877E7B-A436-4360-A852-7A947BFA0B00}" destId="{790EFDDF-FE87-458F-94CA-824062AEB2A5}" srcOrd="0" destOrd="0" parTransId="{C9664FDA-6392-4237-9E34-48E2D090C7D6}" sibTransId="{0358C3CA-8F07-49F1-AE3A-163F72673AE4}"/>
    <dgm:cxn modelId="{A0053D58-60B3-4466-AC33-80708782E447}" srcId="{20D6C0D5-45DD-4B0F-A4EE-9DBE0D8CD093}" destId="{A4DF6076-12F8-4DE3-A556-73ADCADEC715}" srcOrd="1" destOrd="0" parTransId="{195E0388-B33E-4AF1-B60F-0F6D8C93645D}" sibTransId="{C1AD385F-67D7-4AAE-8042-4D78D7F96964}"/>
    <dgm:cxn modelId="{E369368B-F4F3-43AA-A459-A25FDB5B200E}" type="presParOf" srcId="{D342E61A-89CD-438C-BBC3-AB15D93B1712}" destId="{3DFC7BF1-898F-4444-BB63-1C315CF0DA6D}" srcOrd="0" destOrd="0" presId="urn:microsoft.com/office/officeart/2005/8/layout/hierarchy3"/>
    <dgm:cxn modelId="{65A9111A-7913-4147-A6FD-B304C64B1879}" type="presParOf" srcId="{3DFC7BF1-898F-4444-BB63-1C315CF0DA6D}" destId="{BA3E3E6C-55FE-431E-B139-62685B521838}" srcOrd="0" destOrd="0" presId="urn:microsoft.com/office/officeart/2005/8/layout/hierarchy3"/>
    <dgm:cxn modelId="{CA516A44-12AC-4030-B671-DBD981446C5C}" type="presParOf" srcId="{BA3E3E6C-55FE-431E-B139-62685B521838}" destId="{2341783A-14FC-4AE4-9D00-1F4A07A44F44}" srcOrd="0" destOrd="0" presId="urn:microsoft.com/office/officeart/2005/8/layout/hierarchy3"/>
    <dgm:cxn modelId="{961CF857-04F7-47D0-BA66-E00CB721AA14}" type="presParOf" srcId="{BA3E3E6C-55FE-431E-B139-62685B521838}" destId="{6158B4D9-1DC7-4D93-999C-7478395F4116}" srcOrd="1" destOrd="0" presId="urn:microsoft.com/office/officeart/2005/8/layout/hierarchy3"/>
    <dgm:cxn modelId="{3A1712DC-8551-4B91-80D3-B6814A9155AF}" type="presParOf" srcId="{3DFC7BF1-898F-4444-BB63-1C315CF0DA6D}" destId="{A15F15F0-AC79-4F32-888C-1D0909E0DF15}" srcOrd="1" destOrd="0" presId="urn:microsoft.com/office/officeart/2005/8/layout/hierarchy3"/>
    <dgm:cxn modelId="{09D6C792-F292-4129-8499-3852B1960B2D}" type="presParOf" srcId="{A15F15F0-AC79-4F32-888C-1D0909E0DF15}" destId="{DD466895-853F-4368-91BA-921F38CA280B}" srcOrd="0" destOrd="0" presId="urn:microsoft.com/office/officeart/2005/8/layout/hierarchy3"/>
    <dgm:cxn modelId="{5AD16D0C-33E2-4D3F-AE43-CAEA1FC112A1}" type="presParOf" srcId="{A15F15F0-AC79-4F32-888C-1D0909E0DF15}" destId="{A1DFFB0B-0F46-4E9C-BE0D-0CF0E1B9673C}" srcOrd="1" destOrd="0" presId="urn:microsoft.com/office/officeart/2005/8/layout/hierarchy3"/>
    <dgm:cxn modelId="{B3063916-F985-4558-BC95-563B81885FB2}" type="presParOf" srcId="{A15F15F0-AC79-4F32-888C-1D0909E0DF15}" destId="{284303D2-EF54-40FB-BB1E-06F82CF2235E}" srcOrd="2" destOrd="0" presId="urn:microsoft.com/office/officeart/2005/8/layout/hierarchy3"/>
    <dgm:cxn modelId="{AE0B8499-2B97-4AA8-9B39-0E42CEB50180}" type="presParOf" srcId="{A15F15F0-AC79-4F32-888C-1D0909E0DF15}" destId="{1360DDD1-CF48-4EAE-B5A1-B923A8FA13DC}" srcOrd="3" destOrd="0" presId="urn:microsoft.com/office/officeart/2005/8/layout/hierarchy3"/>
    <dgm:cxn modelId="{F7BE6196-D806-40B1-A946-BFA1A3FB9E04}" type="presParOf" srcId="{A15F15F0-AC79-4F32-888C-1D0909E0DF15}" destId="{36D032BB-CA55-4B11-A911-4CCCCD13379E}" srcOrd="4" destOrd="0" presId="urn:microsoft.com/office/officeart/2005/8/layout/hierarchy3"/>
    <dgm:cxn modelId="{30CD3493-52E1-4FC4-9D40-30F09FB556BC}" type="presParOf" srcId="{A15F15F0-AC79-4F32-888C-1D0909E0DF15}" destId="{C3A00E3D-78EF-4E93-92A8-87C3108DCA91}" srcOrd="5" destOrd="0" presId="urn:microsoft.com/office/officeart/2005/8/layout/hierarchy3"/>
    <dgm:cxn modelId="{9F2970A0-6F34-4DFB-A308-3759747B2CCF}" type="presParOf" srcId="{A15F15F0-AC79-4F32-888C-1D0909E0DF15}" destId="{3A2AD6F8-556A-4B1F-AAE7-507D5751CA54}" srcOrd="6" destOrd="0" presId="urn:microsoft.com/office/officeart/2005/8/layout/hierarchy3"/>
    <dgm:cxn modelId="{7F5FE775-F533-48DA-BB96-66F58FBECE0A}" type="presParOf" srcId="{A15F15F0-AC79-4F32-888C-1D0909E0DF15}" destId="{D1666D6C-DE08-4F8F-B947-2D72070BF84F}" srcOrd="7" destOrd="0" presId="urn:microsoft.com/office/officeart/2005/8/layout/hierarchy3"/>
    <dgm:cxn modelId="{DDF12705-97DA-4305-B341-3A64CC1DE01C}" type="presParOf" srcId="{A15F15F0-AC79-4F32-888C-1D0909E0DF15}" destId="{771D8A03-9515-4166-8535-D24D3092AF1E}" srcOrd="8" destOrd="0" presId="urn:microsoft.com/office/officeart/2005/8/layout/hierarchy3"/>
    <dgm:cxn modelId="{5F611289-FD3B-453C-AF4E-D8A4E14B645D}" type="presParOf" srcId="{A15F15F0-AC79-4F32-888C-1D0909E0DF15}" destId="{767DD6BB-63F0-446C-8FAD-3C7F9562E797}" srcOrd="9" destOrd="0" presId="urn:microsoft.com/office/officeart/2005/8/layout/hierarchy3"/>
    <dgm:cxn modelId="{5B896C1A-6466-4550-AF02-928298A8C05B}" type="presParOf" srcId="{D342E61A-89CD-438C-BBC3-AB15D93B1712}" destId="{B1DE5D6D-87C0-4232-93C9-203AA226E926}" srcOrd="1" destOrd="0" presId="urn:microsoft.com/office/officeart/2005/8/layout/hierarchy3"/>
    <dgm:cxn modelId="{31C68450-5F8D-495C-92B5-56D7D93CBA96}" type="presParOf" srcId="{B1DE5D6D-87C0-4232-93C9-203AA226E926}" destId="{C871C55C-7585-44F2-A2A6-D859526709E5}" srcOrd="0" destOrd="0" presId="urn:microsoft.com/office/officeart/2005/8/layout/hierarchy3"/>
    <dgm:cxn modelId="{1C51DC0D-625D-4BCA-9F6B-A23AF0018C6A}" type="presParOf" srcId="{C871C55C-7585-44F2-A2A6-D859526709E5}" destId="{4E4A6555-C253-4F7A-8249-D6E0FC2F1F17}" srcOrd="0" destOrd="0" presId="urn:microsoft.com/office/officeart/2005/8/layout/hierarchy3"/>
    <dgm:cxn modelId="{D1C02CDD-77BD-4AE1-8F96-8A0444B16227}" type="presParOf" srcId="{C871C55C-7585-44F2-A2A6-D859526709E5}" destId="{57E4CB44-0B03-4D58-BD7A-255242DA3D31}" srcOrd="1" destOrd="0" presId="urn:microsoft.com/office/officeart/2005/8/layout/hierarchy3"/>
    <dgm:cxn modelId="{1FBAC8AD-C13F-46A9-89FA-CCA84871D7DB}" type="presParOf" srcId="{B1DE5D6D-87C0-4232-93C9-203AA226E926}" destId="{E0CB8ECE-623E-4633-8362-68000DF7A2A4}" srcOrd="1" destOrd="0" presId="urn:microsoft.com/office/officeart/2005/8/layout/hierarchy3"/>
    <dgm:cxn modelId="{D22498EB-6EDF-4E1C-B34B-42DC30FF4548}" type="presParOf" srcId="{E0CB8ECE-623E-4633-8362-68000DF7A2A4}" destId="{A46EC71C-D06D-43C6-91CD-557B40BD5D41}" srcOrd="0" destOrd="0" presId="urn:microsoft.com/office/officeart/2005/8/layout/hierarchy3"/>
    <dgm:cxn modelId="{3152EF0B-5EB6-484F-B01F-AF014E71DB69}" type="presParOf" srcId="{E0CB8ECE-623E-4633-8362-68000DF7A2A4}" destId="{26B05BB5-C959-4EC0-ABDC-DAE62C932251}" srcOrd="1" destOrd="0" presId="urn:microsoft.com/office/officeart/2005/8/layout/hierarchy3"/>
    <dgm:cxn modelId="{51E641E6-7214-4154-A4B5-3AFA8D7E43AD}" type="presParOf" srcId="{E0CB8ECE-623E-4633-8362-68000DF7A2A4}" destId="{E4235ABE-2284-41A8-8008-11E8E2259F8E}" srcOrd="2" destOrd="0" presId="urn:microsoft.com/office/officeart/2005/8/layout/hierarchy3"/>
    <dgm:cxn modelId="{34E708E9-3875-49DC-A22A-6B9456AF756B}" type="presParOf" srcId="{E0CB8ECE-623E-4633-8362-68000DF7A2A4}" destId="{DAA365CE-E906-489A-A9F6-8BF7EEE70945}" srcOrd="3" destOrd="0" presId="urn:microsoft.com/office/officeart/2005/8/layout/hierarchy3"/>
    <dgm:cxn modelId="{5BBE408E-3A33-419F-A779-39E2465E0AE1}" type="presParOf" srcId="{D342E61A-89CD-438C-BBC3-AB15D93B1712}" destId="{52E416DE-C603-4BB8-BCCB-6D4BBDF2A99B}" srcOrd="2" destOrd="0" presId="urn:microsoft.com/office/officeart/2005/8/layout/hierarchy3"/>
    <dgm:cxn modelId="{5DD8349F-18BF-4227-B7E1-53A68BAA6FA6}" type="presParOf" srcId="{52E416DE-C603-4BB8-BCCB-6D4BBDF2A99B}" destId="{8893BEA8-B08D-4BC3-80A1-460D0884E85A}" srcOrd="0" destOrd="0" presId="urn:microsoft.com/office/officeart/2005/8/layout/hierarchy3"/>
    <dgm:cxn modelId="{34908CFD-6F27-4153-B91A-558C5FE1AA58}" type="presParOf" srcId="{8893BEA8-B08D-4BC3-80A1-460D0884E85A}" destId="{1A4FAFEE-C89B-45CB-86CA-00D0112A8A0B}" srcOrd="0" destOrd="0" presId="urn:microsoft.com/office/officeart/2005/8/layout/hierarchy3"/>
    <dgm:cxn modelId="{A16FCBA1-6E29-4E4A-B886-34F47A8F1CDD}" type="presParOf" srcId="{8893BEA8-B08D-4BC3-80A1-460D0884E85A}" destId="{6D208117-03BD-414A-8CE8-4A94DD641FC0}" srcOrd="1" destOrd="0" presId="urn:microsoft.com/office/officeart/2005/8/layout/hierarchy3"/>
    <dgm:cxn modelId="{9D0BCECF-7EB2-4B60-8A99-0C02B3498862}" type="presParOf" srcId="{52E416DE-C603-4BB8-BCCB-6D4BBDF2A99B}" destId="{49E1645D-0D34-487C-9E78-371B10C0229E}" srcOrd="1" destOrd="0" presId="urn:microsoft.com/office/officeart/2005/8/layout/hierarchy3"/>
    <dgm:cxn modelId="{F094A21A-688F-4C5E-A758-27DBD6C9C9DD}" type="presParOf" srcId="{49E1645D-0D34-487C-9E78-371B10C0229E}" destId="{5F16E77C-7533-43F3-B7A7-DEC1F0AC0BFC}" srcOrd="0" destOrd="0" presId="urn:microsoft.com/office/officeart/2005/8/layout/hierarchy3"/>
    <dgm:cxn modelId="{728E639C-0477-40ED-8C92-190181FAEAB5}" type="presParOf" srcId="{49E1645D-0D34-487C-9E78-371B10C0229E}" destId="{3E731340-AF9C-40BB-8261-210DAC3C2AAE}" srcOrd="1" destOrd="0" presId="urn:microsoft.com/office/officeart/2005/8/layout/hierarchy3"/>
    <dgm:cxn modelId="{66DFC0BF-1940-428F-BDE8-FCC9D3E3FD29}" type="presParOf" srcId="{49E1645D-0D34-487C-9E78-371B10C0229E}" destId="{E3BC5835-AF48-4976-9163-6170BC84159E}" srcOrd="2" destOrd="0" presId="urn:microsoft.com/office/officeart/2005/8/layout/hierarchy3"/>
    <dgm:cxn modelId="{46892A18-72E9-4198-B808-B558D7938BE2}" type="presParOf" srcId="{49E1645D-0D34-487C-9E78-371B10C0229E}" destId="{0E63BDEB-1690-491F-9359-E7FD56D03608}" srcOrd="3" destOrd="0" presId="urn:microsoft.com/office/officeart/2005/8/layout/hierarchy3"/>
    <dgm:cxn modelId="{5900399B-0F35-4A58-A205-BD3549E33BA9}" type="presParOf" srcId="{49E1645D-0D34-487C-9E78-371B10C0229E}" destId="{24DC499F-4E99-4DAF-9E5F-E7D1FF64DA64}" srcOrd="4" destOrd="0" presId="urn:microsoft.com/office/officeart/2005/8/layout/hierarchy3"/>
    <dgm:cxn modelId="{548D5BFB-69E2-4C09-805E-0D4CE202EB40}" type="presParOf" srcId="{49E1645D-0D34-487C-9E78-371B10C0229E}" destId="{7E3ACD96-987E-42CE-9019-C45A1542F4FD}" srcOrd="5" destOrd="0" presId="urn:microsoft.com/office/officeart/2005/8/layout/hierarchy3"/>
    <dgm:cxn modelId="{08038CD1-2A28-4E3B-9F76-E2E96A32D03C}" type="presParOf" srcId="{49E1645D-0D34-487C-9E78-371B10C0229E}" destId="{B1F8114B-FAE4-481A-B71F-EBC9CB338724}" srcOrd="6" destOrd="0" presId="urn:microsoft.com/office/officeart/2005/8/layout/hierarchy3"/>
    <dgm:cxn modelId="{73C47A17-FE21-450D-9B29-1DC29A092991}" type="presParOf" srcId="{49E1645D-0D34-487C-9E78-371B10C0229E}" destId="{DB36BC35-7F56-443D-B226-E56D48DA6F6F}" srcOrd="7" destOrd="0" presId="urn:microsoft.com/office/officeart/2005/8/layout/hierarchy3"/>
    <dgm:cxn modelId="{A54C947B-25AB-479C-833E-FF97FED87CF3}" type="presParOf" srcId="{49E1645D-0D34-487C-9E78-371B10C0229E}" destId="{6F0F6583-07B0-4096-B270-6D45686C30D6}" srcOrd="8" destOrd="0" presId="urn:microsoft.com/office/officeart/2005/8/layout/hierarchy3"/>
    <dgm:cxn modelId="{B0DB99B8-F681-4DAA-B5E3-F57EAFFCBA85}" type="presParOf" srcId="{49E1645D-0D34-487C-9E78-371B10C0229E}" destId="{8516168E-2FCD-4D29-80B2-1A624342D22A}" srcOrd="9" destOrd="0" presId="urn:microsoft.com/office/officeart/2005/8/layout/hierarchy3"/>
    <dgm:cxn modelId="{2FC38E7D-AA6F-46B2-B36C-1262EE39692C}" type="presParOf" srcId="{49E1645D-0D34-487C-9E78-371B10C0229E}" destId="{ADC0ED28-DDA3-4579-8D45-1B200181ACA3}" srcOrd="10" destOrd="0" presId="urn:microsoft.com/office/officeart/2005/8/layout/hierarchy3"/>
    <dgm:cxn modelId="{F5C507D1-4BB2-44AD-86F2-F9630B8E8ECF}" type="presParOf" srcId="{49E1645D-0D34-487C-9E78-371B10C0229E}" destId="{E9B61454-A511-4BD6-9D5B-402C76FCC7CF}"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4C4A18-F13E-4D3C-8CB3-3DF8F396DD5D}" type="doc">
      <dgm:prSet loTypeId="urn:microsoft.com/office/officeart/2005/8/layout/hierarchy3" loCatId="list" qsTypeId="urn:microsoft.com/office/officeart/2005/8/quickstyle/simple3" qsCatId="simple" csTypeId="urn:microsoft.com/office/officeart/2005/8/colors/accent1_5" csCatId="accent1" phldr="1"/>
      <dgm:spPr/>
    </dgm:pt>
    <dgm:pt modelId="{1E5A2CCF-FA39-454B-83D9-F53708BE8234}">
      <dgm:prSet phldrT="[Text]"/>
      <dgm:spPr/>
      <dgm:t>
        <a:bodyPr/>
        <a:lstStyle/>
        <a:p>
          <a:r>
            <a:rPr lang="en-GB" dirty="0"/>
            <a:t>What to expect:</a:t>
          </a:r>
        </a:p>
      </dgm:t>
    </dgm:pt>
    <dgm:pt modelId="{400D2C1B-416D-4D4F-9F14-212E2D681D07}" type="parTrans" cxnId="{2585AED6-3BB2-4614-AE6E-444248BEE4AD}">
      <dgm:prSet/>
      <dgm:spPr/>
      <dgm:t>
        <a:bodyPr/>
        <a:lstStyle/>
        <a:p>
          <a:endParaRPr lang="en-GB"/>
        </a:p>
      </dgm:t>
    </dgm:pt>
    <dgm:pt modelId="{CAEDCA3B-9E7C-4704-8FBE-4C3D666713A3}" type="sibTrans" cxnId="{2585AED6-3BB2-4614-AE6E-444248BEE4AD}">
      <dgm:prSet/>
      <dgm:spPr/>
      <dgm:t>
        <a:bodyPr/>
        <a:lstStyle/>
        <a:p>
          <a:endParaRPr lang="en-GB"/>
        </a:p>
      </dgm:t>
    </dgm:pt>
    <dgm:pt modelId="{B8FC4EFB-882E-47D5-A4F9-7F7C0109B7FF}">
      <dgm:prSet phldrT="[Text]"/>
      <dgm:spPr/>
      <dgm:t>
        <a:bodyPr/>
        <a:lstStyle/>
        <a:p>
          <a:r>
            <a:rPr lang="en-GB" dirty="0"/>
            <a:t>Who to expect:</a:t>
          </a:r>
        </a:p>
      </dgm:t>
    </dgm:pt>
    <dgm:pt modelId="{822E7CAC-AF8E-4BF0-BD27-406CB7351A6E}" type="parTrans" cxnId="{F83E38B4-5596-462C-B2B7-BCD071A26E69}">
      <dgm:prSet/>
      <dgm:spPr/>
      <dgm:t>
        <a:bodyPr/>
        <a:lstStyle/>
        <a:p>
          <a:endParaRPr lang="en-GB"/>
        </a:p>
      </dgm:t>
    </dgm:pt>
    <dgm:pt modelId="{A8DDC162-DDAD-4657-9BE8-BB1E16EEF1AC}" type="sibTrans" cxnId="{F83E38B4-5596-462C-B2B7-BCD071A26E69}">
      <dgm:prSet/>
      <dgm:spPr/>
      <dgm:t>
        <a:bodyPr/>
        <a:lstStyle/>
        <a:p>
          <a:endParaRPr lang="en-GB"/>
        </a:p>
      </dgm:t>
    </dgm:pt>
    <dgm:pt modelId="{28E790A0-9C1F-435E-AE65-AE4313ED6E13}">
      <dgm:prSet phldrT="[Text]"/>
      <dgm:spPr/>
      <dgm:t>
        <a:bodyPr/>
        <a:lstStyle/>
        <a:p>
          <a:r>
            <a:rPr lang="en-GB" dirty="0"/>
            <a:t>Routines and Environments:</a:t>
          </a:r>
        </a:p>
      </dgm:t>
    </dgm:pt>
    <dgm:pt modelId="{1A24B05A-FDC1-4C23-9345-2DDB58A07300}" type="parTrans" cxnId="{6EB1905A-A535-43B7-BBC3-E19A55747789}">
      <dgm:prSet/>
      <dgm:spPr/>
      <dgm:t>
        <a:bodyPr/>
        <a:lstStyle/>
        <a:p>
          <a:endParaRPr lang="en-GB"/>
        </a:p>
      </dgm:t>
    </dgm:pt>
    <dgm:pt modelId="{83A7E227-E377-454B-81A6-DFE0A92C6AD9}" type="sibTrans" cxnId="{6EB1905A-A535-43B7-BBC3-E19A55747789}">
      <dgm:prSet/>
      <dgm:spPr/>
      <dgm:t>
        <a:bodyPr/>
        <a:lstStyle/>
        <a:p>
          <a:endParaRPr lang="en-GB"/>
        </a:p>
      </dgm:t>
    </dgm:pt>
    <dgm:pt modelId="{BDD5B606-1C77-40FD-B011-2FCFA0E5FD53}">
      <dgm:prSet custT="1"/>
      <dgm:spPr/>
      <dgm:t>
        <a:bodyPr/>
        <a:lstStyle/>
        <a:p>
          <a:r>
            <a:rPr lang="en-GB" sz="1100" dirty="0"/>
            <a:t>Provide the settings with school uniform and resources for the children to explore in their secure base.</a:t>
          </a:r>
        </a:p>
      </dgm:t>
    </dgm:pt>
    <dgm:pt modelId="{1DD85D2F-FC09-4246-A3C7-CA1F6FE22917}" type="parTrans" cxnId="{0B824209-2288-4145-8032-11AAFD453098}">
      <dgm:prSet/>
      <dgm:spPr/>
      <dgm:t>
        <a:bodyPr/>
        <a:lstStyle/>
        <a:p>
          <a:endParaRPr lang="en-GB"/>
        </a:p>
      </dgm:t>
    </dgm:pt>
    <dgm:pt modelId="{86A3FAAA-329B-4831-9B61-138B14A13B3D}" type="sibTrans" cxnId="{0B824209-2288-4145-8032-11AAFD453098}">
      <dgm:prSet/>
      <dgm:spPr/>
      <dgm:t>
        <a:bodyPr/>
        <a:lstStyle/>
        <a:p>
          <a:endParaRPr lang="en-GB"/>
        </a:p>
      </dgm:t>
    </dgm:pt>
    <dgm:pt modelId="{9BA15983-4457-492E-AB3A-F2BF7D168770}">
      <dgm:prSet custT="1"/>
      <dgm:spPr/>
      <dgm:t>
        <a:bodyPr/>
        <a:lstStyle/>
        <a:p>
          <a:endParaRPr lang="en-GB" sz="1100" dirty="0"/>
        </a:p>
        <a:p>
          <a:r>
            <a:rPr lang="en-GB" sz="1100" dirty="0"/>
            <a:t>Visit the school  with my family at a quitter time before the main transition events take place.</a:t>
          </a:r>
        </a:p>
        <a:p>
          <a:endParaRPr lang="en-GB" sz="900" dirty="0"/>
        </a:p>
      </dgm:t>
    </dgm:pt>
    <dgm:pt modelId="{CE570A12-E1D5-446C-BCA6-D13367BE6488}" type="parTrans" cxnId="{1FBA68B7-881B-401B-A9B9-0A15FC9B03EC}">
      <dgm:prSet/>
      <dgm:spPr/>
      <dgm:t>
        <a:bodyPr/>
        <a:lstStyle/>
        <a:p>
          <a:endParaRPr lang="en-GB"/>
        </a:p>
      </dgm:t>
    </dgm:pt>
    <dgm:pt modelId="{1A30D991-C461-4DD1-8901-3C4E81A33A20}" type="sibTrans" cxnId="{1FBA68B7-881B-401B-A9B9-0A15FC9B03EC}">
      <dgm:prSet/>
      <dgm:spPr/>
      <dgm:t>
        <a:bodyPr/>
        <a:lstStyle/>
        <a:p>
          <a:endParaRPr lang="en-GB"/>
        </a:p>
      </dgm:t>
    </dgm:pt>
    <dgm:pt modelId="{477B23FD-D0C9-426C-9595-7EEB264B9838}">
      <dgm:prSet custT="1"/>
      <dgm:spPr/>
      <dgm:t>
        <a:bodyPr/>
        <a:lstStyle/>
        <a:p>
          <a:r>
            <a:rPr lang="en-GB" sz="1100" dirty="0"/>
            <a:t>Who’s who in school? Provide pictures of the staff who will be working directly with the child. Familiarity with new staff will help to reduce  anxiety.</a:t>
          </a:r>
        </a:p>
      </dgm:t>
    </dgm:pt>
    <dgm:pt modelId="{3F805230-F6CC-40B2-ACDA-6694F03DB8D1}" type="parTrans" cxnId="{A6D34704-699F-408D-9B25-D225838C39A2}">
      <dgm:prSet/>
      <dgm:spPr/>
      <dgm:t>
        <a:bodyPr/>
        <a:lstStyle/>
        <a:p>
          <a:endParaRPr lang="en-GB"/>
        </a:p>
      </dgm:t>
    </dgm:pt>
    <dgm:pt modelId="{96FBBDA1-B830-4BE2-9B24-B54B6AC7FD1E}" type="sibTrans" cxnId="{A6D34704-699F-408D-9B25-D225838C39A2}">
      <dgm:prSet/>
      <dgm:spPr/>
      <dgm:t>
        <a:bodyPr/>
        <a:lstStyle/>
        <a:p>
          <a:endParaRPr lang="en-GB"/>
        </a:p>
      </dgm:t>
    </dgm:pt>
    <dgm:pt modelId="{E84A2981-0077-4333-818E-F3F4A59F2AB1}">
      <dgm:prSet custT="1"/>
      <dgm:spPr/>
      <dgm:t>
        <a:bodyPr/>
        <a:lstStyle/>
        <a:p>
          <a:r>
            <a:rPr lang="en-GB" sz="1100" dirty="0"/>
            <a:t>All about me. Key person/practitioner passports to get to know my ‘go-to’ adult.</a:t>
          </a:r>
        </a:p>
      </dgm:t>
    </dgm:pt>
    <dgm:pt modelId="{D3620C6B-3981-4519-8FB5-F18E430B4D35}" type="parTrans" cxnId="{EEEFCF6A-7351-4871-B8F5-F8FF9879D958}">
      <dgm:prSet/>
      <dgm:spPr/>
      <dgm:t>
        <a:bodyPr/>
        <a:lstStyle/>
        <a:p>
          <a:endParaRPr lang="en-GB"/>
        </a:p>
      </dgm:t>
    </dgm:pt>
    <dgm:pt modelId="{79003AE5-5813-4103-AD82-7371C06A9334}" type="sibTrans" cxnId="{EEEFCF6A-7351-4871-B8F5-F8FF9879D958}">
      <dgm:prSet/>
      <dgm:spPr/>
      <dgm:t>
        <a:bodyPr/>
        <a:lstStyle/>
        <a:p>
          <a:endParaRPr lang="en-GB"/>
        </a:p>
      </dgm:t>
    </dgm:pt>
    <dgm:pt modelId="{4BA08885-299A-4967-9A7C-AC8AE32515B0}">
      <dgm:prSet custT="1"/>
      <dgm:spPr/>
      <dgm:t>
        <a:bodyPr/>
        <a:lstStyle/>
        <a:p>
          <a:r>
            <a:rPr lang="en-GB" sz="1100" dirty="0"/>
            <a:t>Record a short video introduction.</a:t>
          </a:r>
        </a:p>
      </dgm:t>
    </dgm:pt>
    <dgm:pt modelId="{8043E3E0-45DF-4AAD-A390-4E42B05A0D46}" type="parTrans" cxnId="{9651068E-C982-4CD2-ACB1-5B3FBF81C030}">
      <dgm:prSet/>
      <dgm:spPr/>
      <dgm:t>
        <a:bodyPr/>
        <a:lstStyle/>
        <a:p>
          <a:endParaRPr lang="en-GB"/>
        </a:p>
      </dgm:t>
    </dgm:pt>
    <dgm:pt modelId="{288E74BF-3E2A-45E8-A66E-CFED38E922A6}" type="sibTrans" cxnId="{9651068E-C982-4CD2-ACB1-5B3FBF81C030}">
      <dgm:prSet/>
      <dgm:spPr/>
      <dgm:t>
        <a:bodyPr/>
        <a:lstStyle/>
        <a:p>
          <a:endParaRPr lang="en-GB"/>
        </a:p>
      </dgm:t>
    </dgm:pt>
    <dgm:pt modelId="{28F31280-A4C4-42D5-A613-18C7ABF59DEF}">
      <dgm:prSet custT="1"/>
      <dgm:spPr/>
      <dgm:t>
        <a:bodyPr/>
        <a:lstStyle/>
        <a:p>
          <a:r>
            <a:rPr lang="en-GB" sz="1100" dirty="0"/>
            <a:t>Make an ‘All about my new school’ booklet for each child.</a:t>
          </a:r>
        </a:p>
        <a:p>
          <a:r>
            <a:rPr lang="en-GB" sz="1100" dirty="0"/>
            <a:t>Include photographs of the environment.</a:t>
          </a:r>
        </a:p>
      </dgm:t>
    </dgm:pt>
    <dgm:pt modelId="{C72D557F-8C99-47C5-BD9A-745B16D36D6B}" type="parTrans" cxnId="{19DA40C9-0BF6-4B6C-B0C8-05F0E3991A63}">
      <dgm:prSet/>
      <dgm:spPr/>
      <dgm:t>
        <a:bodyPr/>
        <a:lstStyle/>
        <a:p>
          <a:endParaRPr lang="en-GB"/>
        </a:p>
      </dgm:t>
    </dgm:pt>
    <dgm:pt modelId="{A4932A89-9508-4224-BF6D-6DFAAB7C5405}" type="sibTrans" cxnId="{19DA40C9-0BF6-4B6C-B0C8-05F0E3991A63}">
      <dgm:prSet/>
      <dgm:spPr/>
      <dgm:t>
        <a:bodyPr/>
        <a:lstStyle/>
        <a:p>
          <a:endParaRPr lang="en-GB"/>
        </a:p>
      </dgm:t>
    </dgm:pt>
    <dgm:pt modelId="{82E2ECC8-EB51-42F6-92F0-9FBB09F5223E}">
      <dgm:prSet custT="1"/>
      <dgm:spPr/>
      <dgm:t>
        <a:bodyPr/>
        <a:lstStyle/>
        <a:p>
          <a:r>
            <a:rPr lang="en-GB" sz="1100" dirty="0"/>
            <a:t>Video recordings can support children in understanding what is to be expected. Sending videos home to the parents mean that they can help to prepare the child for the new environment.</a:t>
          </a:r>
        </a:p>
      </dgm:t>
    </dgm:pt>
    <dgm:pt modelId="{206A2A64-8145-4AAA-961F-8C7A050456E3}" type="parTrans" cxnId="{C66BE0C1-4EEC-4BA4-BF20-5144CC1EDE48}">
      <dgm:prSet/>
      <dgm:spPr/>
      <dgm:t>
        <a:bodyPr/>
        <a:lstStyle/>
        <a:p>
          <a:endParaRPr lang="en-GB"/>
        </a:p>
      </dgm:t>
    </dgm:pt>
    <dgm:pt modelId="{6456E22E-24F6-47CB-92C7-3A875308A257}" type="sibTrans" cxnId="{C66BE0C1-4EEC-4BA4-BF20-5144CC1EDE48}">
      <dgm:prSet/>
      <dgm:spPr/>
      <dgm:t>
        <a:bodyPr/>
        <a:lstStyle/>
        <a:p>
          <a:endParaRPr lang="en-GB"/>
        </a:p>
      </dgm:t>
    </dgm:pt>
    <dgm:pt modelId="{B36EEE92-1A24-4FC5-BFBD-65F7B6B9B376}">
      <dgm:prSet custT="1"/>
      <dgm:spPr/>
      <dgm:t>
        <a:bodyPr/>
        <a:lstStyle/>
        <a:p>
          <a:r>
            <a:rPr lang="en-GB" sz="1100" dirty="0"/>
            <a:t>Take part in the school’s transition events.</a:t>
          </a:r>
        </a:p>
      </dgm:t>
    </dgm:pt>
    <dgm:pt modelId="{F31C01C1-7A9A-4033-A8D7-8DCDCF8A8BBE}" type="parTrans" cxnId="{70BC076D-6A75-445C-8528-329350C86082}">
      <dgm:prSet/>
      <dgm:spPr/>
      <dgm:t>
        <a:bodyPr/>
        <a:lstStyle/>
        <a:p>
          <a:endParaRPr lang="en-GB"/>
        </a:p>
      </dgm:t>
    </dgm:pt>
    <dgm:pt modelId="{3C79E633-D11C-4C61-A42E-6BCCC470084C}" type="sibTrans" cxnId="{70BC076D-6A75-445C-8528-329350C86082}">
      <dgm:prSet/>
      <dgm:spPr/>
      <dgm:t>
        <a:bodyPr/>
        <a:lstStyle/>
        <a:p>
          <a:endParaRPr lang="en-GB"/>
        </a:p>
      </dgm:t>
    </dgm:pt>
    <dgm:pt modelId="{93270387-AEAC-4B22-842D-1B4E7AF2C862}">
      <dgm:prSet custT="1"/>
      <dgm:spPr/>
      <dgm:t>
        <a:bodyPr/>
        <a:lstStyle/>
        <a:p>
          <a:r>
            <a:rPr lang="en-GB" sz="1100" dirty="0"/>
            <a:t>Use social stories to explain the daily routines. </a:t>
          </a:r>
        </a:p>
        <a:p>
          <a:r>
            <a:rPr lang="en-GB" sz="1100" dirty="0"/>
            <a:t>Provide a detailed account of the daily routine for parents to identify any challenges that their child may face</a:t>
          </a:r>
          <a:r>
            <a:rPr lang="en-GB" sz="1000" dirty="0"/>
            <a:t>.</a:t>
          </a:r>
        </a:p>
      </dgm:t>
    </dgm:pt>
    <dgm:pt modelId="{44C8EA51-5073-492C-B3E0-4553B51DC740}" type="parTrans" cxnId="{BB22C48D-5654-401D-93B0-6811120C9867}">
      <dgm:prSet/>
      <dgm:spPr/>
      <dgm:t>
        <a:bodyPr/>
        <a:lstStyle/>
        <a:p>
          <a:endParaRPr lang="en-GB"/>
        </a:p>
      </dgm:t>
    </dgm:pt>
    <dgm:pt modelId="{52CD4C92-864A-431D-8E27-C3B81C8C7DB1}" type="sibTrans" cxnId="{BB22C48D-5654-401D-93B0-6811120C9867}">
      <dgm:prSet/>
      <dgm:spPr/>
      <dgm:t>
        <a:bodyPr/>
        <a:lstStyle/>
        <a:p>
          <a:endParaRPr lang="en-GB"/>
        </a:p>
      </dgm:t>
    </dgm:pt>
    <dgm:pt modelId="{8C93292F-6535-40B5-9F92-D26910A3DD37}">
      <dgm:prSet custT="1"/>
      <dgm:spPr/>
      <dgm:t>
        <a:bodyPr/>
        <a:lstStyle/>
        <a:p>
          <a:r>
            <a:rPr lang="en-GB" sz="1100" dirty="0"/>
            <a:t>Visit the school accompanied by my current key person. Join in with key routines, playtimes and lunchtimes</a:t>
          </a:r>
          <a:r>
            <a:rPr lang="en-GB" sz="1000" dirty="0"/>
            <a:t>.</a:t>
          </a:r>
        </a:p>
      </dgm:t>
    </dgm:pt>
    <dgm:pt modelId="{BEB78FFB-D8E3-472C-8F80-7608608A14EE}" type="parTrans" cxnId="{95C2CCB4-EC51-42A0-BD06-6768D3A5324E}">
      <dgm:prSet/>
      <dgm:spPr/>
      <dgm:t>
        <a:bodyPr/>
        <a:lstStyle/>
        <a:p>
          <a:endParaRPr lang="en-GB"/>
        </a:p>
      </dgm:t>
    </dgm:pt>
    <dgm:pt modelId="{5A5217E4-05C1-43B4-BF49-C542475BD700}" type="sibTrans" cxnId="{95C2CCB4-EC51-42A0-BD06-6768D3A5324E}">
      <dgm:prSet/>
      <dgm:spPr/>
      <dgm:t>
        <a:bodyPr/>
        <a:lstStyle/>
        <a:p>
          <a:endParaRPr lang="en-GB"/>
        </a:p>
      </dgm:t>
    </dgm:pt>
    <dgm:pt modelId="{C15F4C97-7E36-41D1-AE8F-75A5087F3EC0}">
      <dgm:prSet custT="1"/>
      <dgm:spPr/>
      <dgm:t>
        <a:bodyPr/>
        <a:lstStyle/>
        <a:p>
          <a:r>
            <a:rPr lang="en-GB" sz="1100" dirty="0"/>
            <a:t>Complete a visit to the child’s secure base, home and the early years setting.</a:t>
          </a:r>
        </a:p>
      </dgm:t>
    </dgm:pt>
    <dgm:pt modelId="{6D56C06D-22CE-4631-9806-CCB33FBAB26D}" type="parTrans" cxnId="{4A9CCE19-83B4-4452-A659-E57F873DFAA2}">
      <dgm:prSet/>
      <dgm:spPr/>
      <dgm:t>
        <a:bodyPr/>
        <a:lstStyle/>
        <a:p>
          <a:endParaRPr lang="en-GB"/>
        </a:p>
      </dgm:t>
    </dgm:pt>
    <dgm:pt modelId="{DE0000AD-0ECF-4C84-9B35-F21BA2553054}" type="sibTrans" cxnId="{4A9CCE19-83B4-4452-A659-E57F873DFAA2}">
      <dgm:prSet/>
      <dgm:spPr/>
      <dgm:t>
        <a:bodyPr/>
        <a:lstStyle/>
        <a:p>
          <a:endParaRPr lang="en-GB"/>
        </a:p>
      </dgm:t>
    </dgm:pt>
    <dgm:pt modelId="{81D6C86C-339C-42B2-9815-336C2E068522}" type="pres">
      <dgm:prSet presAssocID="{414C4A18-F13E-4D3C-8CB3-3DF8F396DD5D}" presName="diagram" presStyleCnt="0">
        <dgm:presLayoutVars>
          <dgm:chPref val="1"/>
          <dgm:dir/>
          <dgm:animOne val="branch"/>
          <dgm:animLvl val="lvl"/>
          <dgm:resizeHandles/>
        </dgm:presLayoutVars>
      </dgm:prSet>
      <dgm:spPr/>
    </dgm:pt>
    <dgm:pt modelId="{01C1DE82-6ECE-4593-84AE-45D8BB210458}" type="pres">
      <dgm:prSet presAssocID="{1E5A2CCF-FA39-454B-83D9-F53708BE8234}" presName="root" presStyleCnt="0"/>
      <dgm:spPr/>
    </dgm:pt>
    <dgm:pt modelId="{C3E02085-8DD7-4B77-BE3D-1D05070B75E2}" type="pres">
      <dgm:prSet presAssocID="{1E5A2CCF-FA39-454B-83D9-F53708BE8234}" presName="rootComposite" presStyleCnt="0"/>
      <dgm:spPr/>
    </dgm:pt>
    <dgm:pt modelId="{3295D786-8C42-40F3-BE64-F43D2893D390}" type="pres">
      <dgm:prSet presAssocID="{1E5A2CCF-FA39-454B-83D9-F53708BE8234}" presName="rootText" presStyleLbl="node1" presStyleIdx="0" presStyleCnt="3"/>
      <dgm:spPr/>
      <dgm:t>
        <a:bodyPr/>
        <a:lstStyle/>
        <a:p>
          <a:endParaRPr lang="en-US"/>
        </a:p>
      </dgm:t>
    </dgm:pt>
    <dgm:pt modelId="{65BEAA3A-C6EC-465B-BA3B-DE0411DB52BA}" type="pres">
      <dgm:prSet presAssocID="{1E5A2CCF-FA39-454B-83D9-F53708BE8234}" presName="rootConnector" presStyleLbl="node1" presStyleIdx="0" presStyleCnt="3"/>
      <dgm:spPr/>
      <dgm:t>
        <a:bodyPr/>
        <a:lstStyle/>
        <a:p>
          <a:endParaRPr lang="en-US"/>
        </a:p>
      </dgm:t>
    </dgm:pt>
    <dgm:pt modelId="{E415B82C-48C0-46A2-8CF5-0CF5ECAE6D75}" type="pres">
      <dgm:prSet presAssocID="{1E5A2CCF-FA39-454B-83D9-F53708BE8234}" presName="childShape" presStyleCnt="0"/>
      <dgm:spPr/>
    </dgm:pt>
    <dgm:pt modelId="{CCB4436F-3160-4873-B263-4716F23B28BA}" type="pres">
      <dgm:prSet presAssocID="{1DD85D2F-FC09-4246-A3C7-CA1F6FE22917}" presName="Name13" presStyleLbl="parChTrans1D2" presStyleIdx="0" presStyleCnt="11"/>
      <dgm:spPr/>
      <dgm:t>
        <a:bodyPr/>
        <a:lstStyle/>
        <a:p>
          <a:endParaRPr lang="en-US"/>
        </a:p>
      </dgm:t>
    </dgm:pt>
    <dgm:pt modelId="{B72C312E-95C2-426A-8DE0-DB0297E97F4F}" type="pres">
      <dgm:prSet presAssocID="{BDD5B606-1C77-40FD-B011-2FCFA0E5FD53}" presName="childText" presStyleLbl="bgAcc1" presStyleIdx="0" presStyleCnt="11" custScaleX="103293" custScaleY="60261">
        <dgm:presLayoutVars>
          <dgm:bulletEnabled val="1"/>
        </dgm:presLayoutVars>
      </dgm:prSet>
      <dgm:spPr/>
      <dgm:t>
        <a:bodyPr/>
        <a:lstStyle/>
        <a:p>
          <a:endParaRPr lang="en-US"/>
        </a:p>
      </dgm:t>
    </dgm:pt>
    <dgm:pt modelId="{035E206F-A2AC-4D9A-AE8C-432B2DDD715C}" type="pres">
      <dgm:prSet presAssocID="{CE570A12-E1D5-446C-BCA6-D13367BE6488}" presName="Name13" presStyleLbl="parChTrans1D2" presStyleIdx="1" presStyleCnt="11"/>
      <dgm:spPr/>
      <dgm:t>
        <a:bodyPr/>
        <a:lstStyle/>
        <a:p>
          <a:endParaRPr lang="en-US"/>
        </a:p>
      </dgm:t>
    </dgm:pt>
    <dgm:pt modelId="{B9CA37D4-9ED8-48C1-B06E-F3667F075248}" type="pres">
      <dgm:prSet presAssocID="{9BA15983-4457-492E-AB3A-F2BF7D168770}" presName="childText" presStyleLbl="bgAcc1" presStyleIdx="1" presStyleCnt="11" custScaleX="100843" custScaleY="60578">
        <dgm:presLayoutVars>
          <dgm:bulletEnabled val="1"/>
        </dgm:presLayoutVars>
      </dgm:prSet>
      <dgm:spPr/>
      <dgm:t>
        <a:bodyPr/>
        <a:lstStyle/>
        <a:p>
          <a:endParaRPr lang="en-US"/>
        </a:p>
      </dgm:t>
    </dgm:pt>
    <dgm:pt modelId="{D431A67D-4535-4F81-8E8B-0395A5F6B071}" type="pres">
      <dgm:prSet presAssocID="{BEB78FFB-D8E3-472C-8F80-7608608A14EE}" presName="Name13" presStyleLbl="parChTrans1D2" presStyleIdx="2" presStyleCnt="11"/>
      <dgm:spPr/>
      <dgm:t>
        <a:bodyPr/>
        <a:lstStyle/>
        <a:p>
          <a:endParaRPr lang="en-US"/>
        </a:p>
      </dgm:t>
    </dgm:pt>
    <dgm:pt modelId="{06165B6A-9273-4271-B72C-965CA86830B5}" type="pres">
      <dgm:prSet presAssocID="{8C93292F-6535-40B5-9F92-D26910A3DD37}" presName="childText" presStyleLbl="bgAcc1" presStyleIdx="2" presStyleCnt="11" custLinFactNeighborY="-3455">
        <dgm:presLayoutVars>
          <dgm:bulletEnabled val="1"/>
        </dgm:presLayoutVars>
      </dgm:prSet>
      <dgm:spPr/>
      <dgm:t>
        <a:bodyPr/>
        <a:lstStyle/>
        <a:p>
          <a:endParaRPr lang="en-US"/>
        </a:p>
      </dgm:t>
    </dgm:pt>
    <dgm:pt modelId="{8D3DB4BA-BB2B-4E0C-A259-E4E2732D41CF}" type="pres">
      <dgm:prSet presAssocID="{F31C01C1-7A9A-4033-A8D7-8DCDCF8A8BBE}" presName="Name13" presStyleLbl="parChTrans1D2" presStyleIdx="3" presStyleCnt="11"/>
      <dgm:spPr/>
      <dgm:t>
        <a:bodyPr/>
        <a:lstStyle/>
        <a:p>
          <a:endParaRPr lang="en-US"/>
        </a:p>
      </dgm:t>
    </dgm:pt>
    <dgm:pt modelId="{B8B8777A-56C6-4FD5-B414-1D7FD56D2849}" type="pres">
      <dgm:prSet presAssocID="{B36EEE92-1A24-4FC5-BFBD-65F7B6B9B376}" presName="childText" presStyleLbl="bgAcc1" presStyleIdx="3" presStyleCnt="11" custScaleY="71228" custLinFactNeighborY="-4837">
        <dgm:presLayoutVars>
          <dgm:bulletEnabled val="1"/>
        </dgm:presLayoutVars>
      </dgm:prSet>
      <dgm:spPr/>
      <dgm:t>
        <a:bodyPr/>
        <a:lstStyle/>
        <a:p>
          <a:endParaRPr lang="en-US"/>
        </a:p>
      </dgm:t>
    </dgm:pt>
    <dgm:pt modelId="{4835191C-5262-4B27-8B30-B68AF53494AB}" type="pres">
      <dgm:prSet presAssocID="{B8FC4EFB-882E-47D5-A4F9-7F7C0109B7FF}" presName="root" presStyleCnt="0"/>
      <dgm:spPr/>
    </dgm:pt>
    <dgm:pt modelId="{0FDBB3E4-817C-4A84-9922-E03A37D35523}" type="pres">
      <dgm:prSet presAssocID="{B8FC4EFB-882E-47D5-A4F9-7F7C0109B7FF}" presName="rootComposite" presStyleCnt="0"/>
      <dgm:spPr/>
    </dgm:pt>
    <dgm:pt modelId="{86F9244A-2F53-4378-9833-59C976A29712}" type="pres">
      <dgm:prSet presAssocID="{B8FC4EFB-882E-47D5-A4F9-7F7C0109B7FF}" presName="rootText" presStyleLbl="node1" presStyleIdx="1" presStyleCnt="3"/>
      <dgm:spPr/>
      <dgm:t>
        <a:bodyPr/>
        <a:lstStyle/>
        <a:p>
          <a:endParaRPr lang="en-US"/>
        </a:p>
      </dgm:t>
    </dgm:pt>
    <dgm:pt modelId="{8DC37CB8-63F8-4C6E-AC99-14E5BE87770B}" type="pres">
      <dgm:prSet presAssocID="{B8FC4EFB-882E-47D5-A4F9-7F7C0109B7FF}" presName="rootConnector" presStyleLbl="node1" presStyleIdx="1" presStyleCnt="3"/>
      <dgm:spPr/>
      <dgm:t>
        <a:bodyPr/>
        <a:lstStyle/>
        <a:p>
          <a:endParaRPr lang="en-US"/>
        </a:p>
      </dgm:t>
    </dgm:pt>
    <dgm:pt modelId="{26B8BF21-62C2-4C47-A1ED-032A6C6FEC5C}" type="pres">
      <dgm:prSet presAssocID="{B8FC4EFB-882E-47D5-A4F9-7F7C0109B7FF}" presName="childShape" presStyleCnt="0"/>
      <dgm:spPr/>
    </dgm:pt>
    <dgm:pt modelId="{6948C4BF-0F70-4738-95D7-165B63650FD3}" type="pres">
      <dgm:prSet presAssocID="{3F805230-F6CC-40B2-ACDA-6694F03DB8D1}" presName="Name13" presStyleLbl="parChTrans1D2" presStyleIdx="4" presStyleCnt="11"/>
      <dgm:spPr/>
      <dgm:t>
        <a:bodyPr/>
        <a:lstStyle/>
        <a:p>
          <a:endParaRPr lang="en-US"/>
        </a:p>
      </dgm:t>
    </dgm:pt>
    <dgm:pt modelId="{F7799C6A-7672-4340-97C9-9AAA67A7A635}" type="pres">
      <dgm:prSet presAssocID="{477B23FD-D0C9-426C-9595-7EEB264B9838}" presName="childText" presStyleLbl="bgAcc1" presStyleIdx="4" presStyleCnt="11" custScaleY="105291">
        <dgm:presLayoutVars>
          <dgm:bulletEnabled val="1"/>
        </dgm:presLayoutVars>
      </dgm:prSet>
      <dgm:spPr/>
      <dgm:t>
        <a:bodyPr/>
        <a:lstStyle/>
        <a:p>
          <a:endParaRPr lang="en-US"/>
        </a:p>
      </dgm:t>
    </dgm:pt>
    <dgm:pt modelId="{E49FBBEE-1825-4D27-A7B3-F4C23E37D0C3}" type="pres">
      <dgm:prSet presAssocID="{D3620C6B-3981-4519-8FB5-F18E430B4D35}" presName="Name13" presStyleLbl="parChTrans1D2" presStyleIdx="5" presStyleCnt="11"/>
      <dgm:spPr/>
      <dgm:t>
        <a:bodyPr/>
        <a:lstStyle/>
        <a:p>
          <a:endParaRPr lang="en-US"/>
        </a:p>
      </dgm:t>
    </dgm:pt>
    <dgm:pt modelId="{DCD276D7-B99E-40F8-9B3B-42F8266FC722}" type="pres">
      <dgm:prSet presAssocID="{E84A2981-0077-4333-818E-F3F4A59F2AB1}" presName="childText" presStyleLbl="bgAcc1" presStyleIdx="5" presStyleCnt="11" custScaleY="77952" custLinFactNeighborY="-9152">
        <dgm:presLayoutVars>
          <dgm:bulletEnabled val="1"/>
        </dgm:presLayoutVars>
      </dgm:prSet>
      <dgm:spPr/>
      <dgm:t>
        <a:bodyPr/>
        <a:lstStyle/>
        <a:p>
          <a:endParaRPr lang="en-US"/>
        </a:p>
      </dgm:t>
    </dgm:pt>
    <dgm:pt modelId="{0DD32522-7DD1-4A03-8483-3C214AAE1E21}" type="pres">
      <dgm:prSet presAssocID="{8043E3E0-45DF-4AAD-A390-4E42B05A0D46}" presName="Name13" presStyleLbl="parChTrans1D2" presStyleIdx="6" presStyleCnt="11"/>
      <dgm:spPr/>
      <dgm:t>
        <a:bodyPr/>
        <a:lstStyle/>
        <a:p>
          <a:endParaRPr lang="en-US"/>
        </a:p>
      </dgm:t>
    </dgm:pt>
    <dgm:pt modelId="{9FAC747C-9D1E-4808-AB04-D37184F4903C}" type="pres">
      <dgm:prSet presAssocID="{4BA08885-299A-4967-9A7C-AC8AE32515B0}" presName="childText" presStyleLbl="bgAcc1" presStyleIdx="6" presStyleCnt="11" custScaleY="40938" custLinFactNeighborY="-14784">
        <dgm:presLayoutVars>
          <dgm:bulletEnabled val="1"/>
        </dgm:presLayoutVars>
      </dgm:prSet>
      <dgm:spPr/>
      <dgm:t>
        <a:bodyPr/>
        <a:lstStyle/>
        <a:p>
          <a:endParaRPr lang="en-US"/>
        </a:p>
      </dgm:t>
    </dgm:pt>
    <dgm:pt modelId="{56BBD1A1-06F8-4810-88EA-1AFBF2A2B0C5}" type="pres">
      <dgm:prSet presAssocID="{6D56C06D-22CE-4631-9806-CCB33FBAB26D}" presName="Name13" presStyleLbl="parChTrans1D2" presStyleIdx="7" presStyleCnt="11"/>
      <dgm:spPr/>
      <dgm:t>
        <a:bodyPr/>
        <a:lstStyle/>
        <a:p>
          <a:endParaRPr lang="en-US"/>
        </a:p>
      </dgm:t>
    </dgm:pt>
    <dgm:pt modelId="{6C13FC75-B581-4B85-8649-1666A0BE460F}" type="pres">
      <dgm:prSet presAssocID="{C15F4C97-7E36-41D1-AE8F-75A5087F3EC0}" presName="childText" presStyleLbl="bgAcc1" presStyleIdx="7" presStyleCnt="11" custScaleY="77786" custLinFactNeighborY="-16896">
        <dgm:presLayoutVars>
          <dgm:bulletEnabled val="1"/>
        </dgm:presLayoutVars>
      </dgm:prSet>
      <dgm:spPr/>
      <dgm:t>
        <a:bodyPr/>
        <a:lstStyle/>
        <a:p>
          <a:endParaRPr lang="en-US"/>
        </a:p>
      </dgm:t>
    </dgm:pt>
    <dgm:pt modelId="{42D77311-FA81-47DB-88B5-3AAE55D285D4}" type="pres">
      <dgm:prSet presAssocID="{28E790A0-9C1F-435E-AE65-AE4313ED6E13}" presName="root" presStyleCnt="0"/>
      <dgm:spPr/>
    </dgm:pt>
    <dgm:pt modelId="{31DAE71F-C0A1-43BC-A97A-AB3A4FEAEE59}" type="pres">
      <dgm:prSet presAssocID="{28E790A0-9C1F-435E-AE65-AE4313ED6E13}" presName="rootComposite" presStyleCnt="0"/>
      <dgm:spPr/>
    </dgm:pt>
    <dgm:pt modelId="{5B317B24-B7B8-4ECB-A88B-D55DD80A36EB}" type="pres">
      <dgm:prSet presAssocID="{28E790A0-9C1F-435E-AE65-AE4313ED6E13}" presName="rootText" presStyleLbl="node1" presStyleIdx="2" presStyleCnt="3"/>
      <dgm:spPr/>
      <dgm:t>
        <a:bodyPr/>
        <a:lstStyle/>
        <a:p>
          <a:endParaRPr lang="en-US"/>
        </a:p>
      </dgm:t>
    </dgm:pt>
    <dgm:pt modelId="{17399E8E-D003-4961-B69F-E57934C1910C}" type="pres">
      <dgm:prSet presAssocID="{28E790A0-9C1F-435E-AE65-AE4313ED6E13}" presName="rootConnector" presStyleLbl="node1" presStyleIdx="2" presStyleCnt="3"/>
      <dgm:spPr/>
      <dgm:t>
        <a:bodyPr/>
        <a:lstStyle/>
        <a:p>
          <a:endParaRPr lang="en-US"/>
        </a:p>
      </dgm:t>
    </dgm:pt>
    <dgm:pt modelId="{507A54C0-FD07-4015-A10E-8E97E0F708EA}" type="pres">
      <dgm:prSet presAssocID="{28E790A0-9C1F-435E-AE65-AE4313ED6E13}" presName="childShape" presStyleCnt="0"/>
      <dgm:spPr/>
    </dgm:pt>
    <dgm:pt modelId="{3EDD3127-D9DE-4707-903A-3A0F604061FD}" type="pres">
      <dgm:prSet presAssocID="{C72D557F-8C99-47C5-BD9A-745B16D36D6B}" presName="Name13" presStyleLbl="parChTrans1D2" presStyleIdx="8" presStyleCnt="11"/>
      <dgm:spPr/>
      <dgm:t>
        <a:bodyPr/>
        <a:lstStyle/>
        <a:p>
          <a:endParaRPr lang="en-US"/>
        </a:p>
      </dgm:t>
    </dgm:pt>
    <dgm:pt modelId="{E9E12BEA-0FD4-4417-895A-6F536AA0400E}" type="pres">
      <dgm:prSet presAssocID="{28F31280-A4C4-42D5-A613-18C7ABF59DEF}" presName="childText" presStyleLbl="bgAcc1" presStyleIdx="8" presStyleCnt="11" custScaleX="111453" custScaleY="102844">
        <dgm:presLayoutVars>
          <dgm:bulletEnabled val="1"/>
        </dgm:presLayoutVars>
      </dgm:prSet>
      <dgm:spPr/>
      <dgm:t>
        <a:bodyPr/>
        <a:lstStyle/>
        <a:p>
          <a:endParaRPr lang="en-US"/>
        </a:p>
      </dgm:t>
    </dgm:pt>
    <dgm:pt modelId="{4090A245-1A29-417E-93D5-939963B761D9}" type="pres">
      <dgm:prSet presAssocID="{44C8EA51-5073-492C-B3E0-4553B51DC740}" presName="Name13" presStyleLbl="parChTrans1D2" presStyleIdx="9" presStyleCnt="11"/>
      <dgm:spPr/>
      <dgm:t>
        <a:bodyPr/>
        <a:lstStyle/>
        <a:p>
          <a:endParaRPr lang="en-US"/>
        </a:p>
      </dgm:t>
    </dgm:pt>
    <dgm:pt modelId="{400C31C0-A4E7-46D1-938C-047C2BEC1B7A}" type="pres">
      <dgm:prSet presAssocID="{93270387-AEAC-4B22-842D-1B4E7AF2C862}" presName="childText" presStyleLbl="bgAcc1" presStyleIdx="9" presStyleCnt="11" custScaleX="108812" custScaleY="107077" custLinFactNeighborY="-7744">
        <dgm:presLayoutVars>
          <dgm:bulletEnabled val="1"/>
        </dgm:presLayoutVars>
      </dgm:prSet>
      <dgm:spPr/>
      <dgm:t>
        <a:bodyPr/>
        <a:lstStyle/>
        <a:p>
          <a:endParaRPr lang="en-US"/>
        </a:p>
      </dgm:t>
    </dgm:pt>
    <dgm:pt modelId="{A9AC5907-6722-46FE-B64C-DF60E9EF2E99}" type="pres">
      <dgm:prSet presAssocID="{206A2A64-8145-4AAA-961F-8C7A050456E3}" presName="Name13" presStyleLbl="parChTrans1D2" presStyleIdx="10" presStyleCnt="11"/>
      <dgm:spPr/>
      <dgm:t>
        <a:bodyPr/>
        <a:lstStyle/>
        <a:p>
          <a:endParaRPr lang="en-US"/>
        </a:p>
      </dgm:t>
    </dgm:pt>
    <dgm:pt modelId="{C2ADB3EC-1479-49FC-8D1B-BF6503659F58}" type="pres">
      <dgm:prSet presAssocID="{82E2ECC8-EB51-42F6-92F0-9FBB09F5223E}" presName="childText" presStyleLbl="bgAcc1" presStyleIdx="10" presStyleCnt="11" custScaleX="110573" custScaleY="111500" custLinFactNeighborY="-12673">
        <dgm:presLayoutVars>
          <dgm:bulletEnabled val="1"/>
        </dgm:presLayoutVars>
      </dgm:prSet>
      <dgm:spPr/>
      <dgm:t>
        <a:bodyPr/>
        <a:lstStyle/>
        <a:p>
          <a:endParaRPr lang="en-US"/>
        </a:p>
      </dgm:t>
    </dgm:pt>
  </dgm:ptLst>
  <dgm:cxnLst>
    <dgm:cxn modelId="{96D7890A-69A5-455D-A7E0-34D14BC9158E}" type="presOf" srcId="{6D56C06D-22CE-4631-9806-CCB33FBAB26D}" destId="{56BBD1A1-06F8-4810-88EA-1AFBF2A2B0C5}" srcOrd="0" destOrd="0" presId="urn:microsoft.com/office/officeart/2005/8/layout/hierarchy3"/>
    <dgm:cxn modelId="{0313C587-C2E8-4966-A2A1-5E4A2C2019F7}" type="presOf" srcId="{B8FC4EFB-882E-47D5-A4F9-7F7C0109B7FF}" destId="{8DC37CB8-63F8-4C6E-AC99-14E5BE87770B}" srcOrd="1" destOrd="0" presId="urn:microsoft.com/office/officeart/2005/8/layout/hierarchy3"/>
    <dgm:cxn modelId="{E8B98AB2-4FB6-4BFF-A30B-6D8A76EA6021}" type="presOf" srcId="{28E790A0-9C1F-435E-AE65-AE4313ED6E13}" destId="{5B317B24-B7B8-4ECB-A88B-D55DD80A36EB}" srcOrd="0" destOrd="0" presId="urn:microsoft.com/office/officeart/2005/8/layout/hierarchy3"/>
    <dgm:cxn modelId="{2585AED6-3BB2-4614-AE6E-444248BEE4AD}" srcId="{414C4A18-F13E-4D3C-8CB3-3DF8F396DD5D}" destId="{1E5A2CCF-FA39-454B-83D9-F53708BE8234}" srcOrd="0" destOrd="0" parTransId="{400D2C1B-416D-4D4F-9F14-212E2D681D07}" sibTransId="{CAEDCA3B-9E7C-4704-8FBE-4C3D666713A3}"/>
    <dgm:cxn modelId="{C66BE0C1-4EEC-4BA4-BF20-5144CC1EDE48}" srcId="{28E790A0-9C1F-435E-AE65-AE4313ED6E13}" destId="{82E2ECC8-EB51-42F6-92F0-9FBB09F5223E}" srcOrd="2" destOrd="0" parTransId="{206A2A64-8145-4AAA-961F-8C7A050456E3}" sibTransId="{6456E22E-24F6-47CB-92C7-3A875308A257}"/>
    <dgm:cxn modelId="{70BC076D-6A75-445C-8528-329350C86082}" srcId="{1E5A2CCF-FA39-454B-83D9-F53708BE8234}" destId="{B36EEE92-1A24-4FC5-BFBD-65F7B6B9B376}" srcOrd="3" destOrd="0" parTransId="{F31C01C1-7A9A-4033-A8D7-8DCDCF8A8BBE}" sibTransId="{3C79E633-D11C-4C61-A42E-6BCCC470084C}"/>
    <dgm:cxn modelId="{BE9BE55B-54A2-421D-B70C-B2AE6382E2E5}" type="presOf" srcId="{28F31280-A4C4-42D5-A613-18C7ABF59DEF}" destId="{E9E12BEA-0FD4-4417-895A-6F536AA0400E}" srcOrd="0" destOrd="0" presId="urn:microsoft.com/office/officeart/2005/8/layout/hierarchy3"/>
    <dgm:cxn modelId="{19DA40C9-0BF6-4B6C-B0C8-05F0E3991A63}" srcId="{28E790A0-9C1F-435E-AE65-AE4313ED6E13}" destId="{28F31280-A4C4-42D5-A613-18C7ABF59DEF}" srcOrd="0" destOrd="0" parTransId="{C72D557F-8C99-47C5-BD9A-745B16D36D6B}" sibTransId="{A4932A89-9508-4224-BF6D-6DFAAB7C5405}"/>
    <dgm:cxn modelId="{3A12214B-F3B0-48AE-A8FE-2F2071F39AB6}" type="presOf" srcId="{9BA15983-4457-492E-AB3A-F2BF7D168770}" destId="{B9CA37D4-9ED8-48C1-B06E-F3667F075248}" srcOrd="0" destOrd="0" presId="urn:microsoft.com/office/officeart/2005/8/layout/hierarchy3"/>
    <dgm:cxn modelId="{EEEFCF6A-7351-4871-B8F5-F8FF9879D958}" srcId="{B8FC4EFB-882E-47D5-A4F9-7F7C0109B7FF}" destId="{E84A2981-0077-4333-818E-F3F4A59F2AB1}" srcOrd="1" destOrd="0" parTransId="{D3620C6B-3981-4519-8FB5-F18E430B4D35}" sibTransId="{79003AE5-5813-4103-AD82-7371C06A9334}"/>
    <dgm:cxn modelId="{95C2CCB4-EC51-42A0-BD06-6768D3A5324E}" srcId="{1E5A2CCF-FA39-454B-83D9-F53708BE8234}" destId="{8C93292F-6535-40B5-9F92-D26910A3DD37}" srcOrd="2" destOrd="0" parTransId="{BEB78FFB-D8E3-472C-8F80-7608608A14EE}" sibTransId="{5A5217E4-05C1-43B4-BF49-C542475BD700}"/>
    <dgm:cxn modelId="{4A9CCE19-83B4-4452-A659-E57F873DFAA2}" srcId="{B8FC4EFB-882E-47D5-A4F9-7F7C0109B7FF}" destId="{C15F4C97-7E36-41D1-AE8F-75A5087F3EC0}" srcOrd="3" destOrd="0" parTransId="{6D56C06D-22CE-4631-9806-CCB33FBAB26D}" sibTransId="{DE0000AD-0ECF-4C84-9B35-F21BA2553054}"/>
    <dgm:cxn modelId="{0F2A1E02-A312-4734-A3FD-FBABC1644CD7}" type="presOf" srcId="{1E5A2CCF-FA39-454B-83D9-F53708BE8234}" destId="{65BEAA3A-C6EC-465B-BA3B-DE0411DB52BA}" srcOrd="1" destOrd="0" presId="urn:microsoft.com/office/officeart/2005/8/layout/hierarchy3"/>
    <dgm:cxn modelId="{37B4F1B5-7531-4069-BF9B-21D2657D92EA}" type="presOf" srcId="{414C4A18-F13E-4D3C-8CB3-3DF8F396DD5D}" destId="{81D6C86C-339C-42B2-9815-336C2E068522}" srcOrd="0" destOrd="0" presId="urn:microsoft.com/office/officeart/2005/8/layout/hierarchy3"/>
    <dgm:cxn modelId="{A7D143C7-6E96-4C9C-B6A6-FA926DA5A097}" type="presOf" srcId="{93270387-AEAC-4B22-842D-1B4E7AF2C862}" destId="{400C31C0-A4E7-46D1-938C-047C2BEC1B7A}" srcOrd="0" destOrd="0" presId="urn:microsoft.com/office/officeart/2005/8/layout/hierarchy3"/>
    <dgm:cxn modelId="{C9C13F19-17F2-43B4-99C4-28837B23939E}" type="presOf" srcId="{477B23FD-D0C9-426C-9595-7EEB264B9838}" destId="{F7799C6A-7672-4340-97C9-9AAA67A7A635}" srcOrd="0" destOrd="0" presId="urn:microsoft.com/office/officeart/2005/8/layout/hierarchy3"/>
    <dgm:cxn modelId="{9F9BF901-F6F9-419D-8B90-4E0A9287A9A7}" type="presOf" srcId="{BDD5B606-1C77-40FD-B011-2FCFA0E5FD53}" destId="{B72C312E-95C2-426A-8DE0-DB0297E97F4F}" srcOrd="0" destOrd="0" presId="urn:microsoft.com/office/officeart/2005/8/layout/hierarchy3"/>
    <dgm:cxn modelId="{8EFEEB2D-7B92-4398-8F8B-642324DC2461}" type="presOf" srcId="{28E790A0-9C1F-435E-AE65-AE4313ED6E13}" destId="{17399E8E-D003-4961-B69F-E57934C1910C}" srcOrd="1" destOrd="0" presId="urn:microsoft.com/office/officeart/2005/8/layout/hierarchy3"/>
    <dgm:cxn modelId="{1E0D6E47-4AB6-4E9E-8F65-797EC92298FF}" type="presOf" srcId="{8043E3E0-45DF-4AAD-A390-4E42B05A0D46}" destId="{0DD32522-7DD1-4A03-8483-3C214AAE1E21}" srcOrd="0" destOrd="0" presId="urn:microsoft.com/office/officeart/2005/8/layout/hierarchy3"/>
    <dgm:cxn modelId="{377E754D-2B33-4CA9-9CBA-C22E49FF2D98}" type="presOf" srcId="{82E2ECC8-EB51-42F6-92F0-9FBB09F5223E}" destId="{C2ADB3EC-1479-49FC-8D1B-BF6503659F58}" srcOrd="0" destOrd="0" presId="urn:microsoft.com/office/officeart/2005/8/layout/hierarchy3"/>
    <dgm:cxn modelId="{1FDAFEE3-6835-4663-A92C-5092DB03E1AF}" type="presOf" srcId="{1E5A2CCF-FA39-454B-83D9-F53708BE8234}" destId="{3295D786-8C42-40F3-BE64-F43D2893D390}" srcOrd="0" destOrd="0" presId="urn:microsoft.com/office/officeart/2005/8/layout/hierarchy3"/>
    <dgm:cxn modelId="{863F237C-C030-4A1A-8729-462C13873993}" type="presOf" srcId="{F31C01C1-7A9A-4033-A8D7-8DCDCF8A8BBE}" destId="{8D3DB4BA-BB2B-4E0C-A259-E4E2732D41CF}" srcOrd="0" destOrd="0" presId="urn:microsoft.com/office/officeart/2005/8/layout/hierarchy3"/>
    <dgm:cxn modelId="{6EB1905A-A535-43B7-BBC3-E19A55747789}" srcId="{414C4A18-F13E-4D3C-8CB3-3DF8F396DD5D}" destId="{28E790A0-9C1F-435E-AE65-AE4313ED6E13}" srcOrd="2" destOrd="0" parTransId="{1A24B05A-FDC1-4C23-9345-2DDB58A07300}" sibTransId="{83A7E227-E377-454B-81A6-DFE0A92C6AD9}"/>
    <dgm:cxn modelId="{98960CA7-8417-46B1-BBDE-44F868E1671A}" type="presOf" srcId="{4BA08885-299A-4967-9A7C-AC8AE32515B0}" destId="{9FAC747C-9D1E-4808-AB04-D37184F4903C}" srcOrd="0" destOrd="0" presId="urn:microsoft.com/office/officeart/2005/8/layout/hierarchy3"/>
    <dgm:cxn modelId="{BB22C48D-5654-401D-93B0-6811120C9867}" srcId="{28E790A0-9C1F-435E-AE65-AE4313ED6E13}" destId="{93270387-AEAC-4B22-842D-1B4E7AF2C862}" srcOrd="1" destOrd="0" parTransId="{44C8EA51-5073-492C-B3E0-4553B51DC740}" sibTransId="{52CD4C92-864A-431D-8E27-C3B81C8C7DB1}"/>
    <dgm:cxn modelId="{1FBA68B7-881B-401B-A9B9-0A15FC9B03EC}" srcId="{1E5A2CCF-FA39-454B-83D9-F53708BE8234}" destId="{9BA15983-4457-492E-AB3A-F2BF7D168770}" srcOrd="1" destOrd="0" parTransId="{CE570A12-E1D5-446C-BCA6-D13367BE6488}" sibTransId="{1A30D991-C461-4DD1-8901-3C4E81A33A20}"/>
    <dgm:cxn modelId="{0B824209-2288-4145-8032-11AAFD453098}" srcId="{1E5A2CCF-FA39-454B-83D9-F53708BE8234}" destId="{BDD5B606-1C77-40FD-B011-2FCFA0E5FD53}" srcOrd="0" destOrd="0" parTransId="{1DD85D2F-FC09-4246-A3C7-CA1F6FE22917}" sibTransId="{86A3FAAA-329B-4831-9B61-138B14A13B3D}"/>
    <dgm:cxn modelId="{4CEF54F8-858D-4BF6-BBA4-A5B7E6DA7C3D}" type="presOf" srcId="{B8FC4EFB-882E-47D5-A4F9-7F7C0109B7FF}" destId="{86F9244A-2F53-4378-9833-59C976A29712}" srcOrd="0" destOrd="0" presId="urn:microsoft.com/office/officeart/2005/8/layout/hierarchy3"/>
    <dgm:cxn modelId="{481FD598-4709-46C1-9444-BE33D8EDE7E8}" type="presOf" srcId="{3F805230-F6CC-40B2-ACDA-6694F03DB8D1}" destId="{6948C4BF-0F70-4738-95D7-165B63650FD3}" srcOrd="0" destOrd="0" presId="urn:microsoft.com/office/officeart/2005/8/layout/hierarchy3"/>
    <dgm:cxn modelId="{A177704C-9F06-482D-8724-3C23FC4C2A2A}" type="presOf" srcId="{B36EEE92-1A24-4FC5-BFBD-65F7B6B9B376}" destId="{B8B8777A-56C6-4FD5-B414-1D7FD56D2849}" srcOrd="0" destOrd="0" presId="urn:microsoft.com/office/officeart/2005/8/layout/hierarchy3"/>
    <dgm:cxn modelId="{A6D34704-699F-408D-9B25-D225838C39A2}" srcId="{B8FC4EFB-882E-47D5-A4F9-7F7C0109B7FF}" destId="{477B23FD-D0C9-426C-9595-7EEB264B9838}" srcOrd="0" destOrd="0" parTransId="{3F805230-F6CC-40B2-ACDA-6694F03DB8D1}" sibTransId="{96FBBDA1-B830-4BE2-9B24-B54B6AC7FD1E}"/>
    <dgm:cxn modelId="{E6FCC7A7-709C-4259-AD1A-DE8A44F513D5}" type="presOf" srcId="{206A2A64-8145-4AAA-961F-8C7A050456E3}" destId="{A9AC5907-6722-46FE-B64C-DF60E9EF2E99}" srcOrd="0" destOrd="0" presId="urn:microsoft.com/office/officeart/2005/8/layout/hierarchy3"/>
    <dgm:cxn modelId="{9651068E-C982-4CD2-ACB1-5B3FBF81C030}" srcId="{B8FC4EFB-882E-47D5-A4F9-7F7C0109B7FF}" destId="{4BA08885-299A-4967-9A7C-AC8AE32515B0}" srcOrd="2" destOrd="0" parTransId="{8043E3E0-45DF-4AAD-A390-4E42B05A0D46}" sibTransId="{288E74BF-3E2A-45E8-A66E-CFED38E922A6}"/>
    <dgm:cxn modelId="{5A39BFDC-FA0E-40D1-8EB3-DC8D021A1A59}" type="presOf" srcId="{C15F4C97-7E36-41D1-AE8F-75A5087F3EC0}" destId="{6C13FC75-B581-4B85-8649-1666A0BE460F}" srcOrd="0" destOrd="0" presId="urn:microsoft.com/office/officeart/2005/8/layout/hierarchy3"/>
    <dgm:cxn modelId="{FD829DCF-504D-4834-A678-DE0F6A04B25F}" type="presOf" srcId="{C72D557F-8C99-47C5-BD9A-745B16D36D6B}" destId="{3EDD3127-D9DE-4707-903A-3A0F604061FD}" srcOrd="0" destOrd="0" presId="urn:microsoft.com/office/officeart/2005/8/layout/hierarchy3"/>
    <dgm:cxn modelId="{F83E38B4-5596-462C-B2B7-BCD071A26E69}" srcId="{414C4A18-F13E-4D3C-8CB3-3DF8F396DD5D}" destId="{B8FC4EFB-882E-47D5-A4F9-7F7C0109B7FF}" srcOrd="1" destOrd="0" parTransId="{822E7CAC-AF8E-4BF0-BD27-406CB7351A6E}" sibTransId="{A8DDC162-DDAD-4657-9BE8-BB1E16EEF1AC}"/>
    <dgm:cxn modelId="{50FDF47F-6C21-4758-8C67-BDE9AD88FDB5}" type="presOf" srcId="{44C8EA51-5073-492C-B3E0-4553B51DC740}" destId="{4090A245-1A29-417E-93D5-939963B761D9}" srcOrd="0" destOrd="0" presId="urn:microsoft.com/office/officeart/2005/8/layout/hierarchy3"/>
    <dgm:cxn modelId="{041D1772-454F-4B11-A62F-EDC800DC8539}" type="presOf" srcId="{8C93292F-6535-40B5-9F92-D26910A3DD37}" destId="{06165B6A-9273-4271-B72C-965CA86830B5}" srcOrd="0" destOrd="0" presId="urn:microsoft.com/office/officeart/2005/8/layout/hierarchy3"/>
    <dgm:cxn modelId="{435BBD5E-A73B-4894-A817-41FBB2CA2D04}" type="presOf" srcId="{E84A2981-0077-4333-818E-F3F4A59F2AB1}" destId="{DCD276D7-B99E-40F8-9B3B-42F8266FC722}" srcOrd="0" destOrd="0" presId="urn:microsoft.com/office/officeart/2005/8/layout/hierarchy3"/>
    <dgm:cxn modelId="{C21B4FD0-A55D-4112-9693-AD8D4AF06C48}" type="presOf" srcId="{BEB78FFB-D8E3-472C-8F80-7608608A14EE}" destId="{D431A67D-4535-4F81-8E8B-0395A5F6B071}" srcOrd="0" destOrd="0" presId="urn:microsoft.com/office/officeart/2005/8/layout/hierarchy3"/>
    <dgm:cxn modelId="{57829CB3-1C66-42E7-8262-9CA428746F92}" type="presOf" srcId="{1DD85D2F-FC09-4246-A3C7-CA1F6FE22917}" destId="{CCB4436F-3160-4873-B263-4716F23B28BA}" srcOrd="0" destOrd="0" presId="urn:microsoft.com/office/officeart/2005/8/layout/hierarchy3"/>
    <dgm:cxn modelId="{7CE39F1B-BCDC-4992-933D-86773B654B0B}" type="presOf" srcId="{D3620C6B-3981-4519-8FB5-F18E430B4D35}" destId="{E49FBBEE-1825-4D27-A7B3-F4C23E37D0C3}" srcOrd="0" destOrd="0" presId="urn:microsoft.com/office/officeart/2005/8/layout/hierarchy3"/>
    <dgm:cxn modelId="{679D4585-080B-4896-BE15-2DD29FECCF38}" type="presOf" srcId="{CE570A12-E1D5-446C-BCA6-D13367BE6488}" destId="{035E206F-A2AC-4D9A-AE8C-432B2DDD715C}" srcOrd="0" destOrd="0" presId="urn:microsoft.com/office/officeart/2005/8/layout/hierarchy3"/>
    <dgm:cxn modelId="{67B3D987-D8DD-41D9-86D5-3414BCBDFD46}" type="presParOf" srcId="{81D6C86C-339C-42B2-9815-336C2E068522}" destId="{01C1DE82-6ECE-4593-84AE-45D8BB210458}" srcOrd="0" destOrd="0" presId="urn:microsoft.com/office/officeart/2005/8/layout/hierarchy3"/>
    <dgm:cxn modelId="{1B192646-8113-403E-A702-E3224C5CE821}" type="presParOf" srcId="{01C1DE82-6ECE-4593-84AE-45D8BB210458}" destId="{C3E02085-8DD7-4B77-BE3D-1D05070B75E2}" srcOrd="0" destOrd="0" presId="urn:microsoft.com/office/officeart/2005/8/layout/hierarchy3"/>
    <dgm:cxn modelId="{EA18A3F9-B8E1-4AB0-BD9B-DAB311F2C823}" type="presParOf" srcId="{C3E02085-8DD7-4B77-BE3D-1D05070B75E2}" destId="{3295D786-8C42-40F3-BE64-F43D2893D390}" srcOrd="0" destOrd="0" presId="urn:microsoft.com/office/officeart/2005/8/layout/hierarchy3"/>
    <dgm:cxn modelId="{CA4A4EA4-532C-4589-A8D3-F3352127A59F}" type="presParOf" srcId="{C3E02085-8DD7-4B77-BE3D-1D05070B75E2}" destId="{65BEAA3A-C6EC-465B-BA3B-DE0411DB52BA}" srcOrd="1" destOrd="0" presId="urn:microsoft.com/office/officeart/2005/8/layout/hierarchy3"/>
    <dgm:cxn modelId="{DD4AE1CA-432B-4A63-850D-91DEF95E62F1}" type="presParOf" srcId="{01C1DE82-6ECE-4593-84AE-45D8BB210458}" destId="{E415B82C-48C0-46A2-8CF5-0CF5ECAE6D75}" srcOrd="1" destOrd="0" presId="urn:microsoft.com/office/officeart/2005/8/layout/hierarchy3"/>
    <dgm:cxn modelId="{BC2907EC-1EF9-40AA-BC47-737945B7327A}" type="presParOf" srcId="{E415B82C-48C0-46A2-8CF5-0CF5ECAE6D75}" destId="{CCB4436F-3160-4873-B263-4716F23B28BA}" srcOrd="0" destOrd="0" presId="urn:microsoft.com/office/officeart/2005/8/layout/hierarchy3"/>
    <dgm:cxn modelId="{4B142D21-FB43-4CEC-A185-4BFD232F1B2E}" type="presParOf" srcId="{E415B82C-48C0-46A2-8CF5-0CF5ECAE6D75}" destId="{B72C312E-95C2-426A-8DE0-DB0297E97F4F}" srcOrd="1" destOrd="0" presId="urn:microsoft.com/office/officeart/2005/8/layout/hierarchy3"/>
    <dgm:cxn modelId="{B8B8C725-5908-4AD8-BAF7-551804F83B6C}" type="presParOf" srcId="{E415B82C-48C0-46A2-8CF5-0CF5ECAE6D75}" destId="{035E206F-A2AC-4D9A-AE8C-432B2DDD715C}" srcOrd="2" destOrd="0" presId="urn:microsoft.com/office/officeart/2005/8/layout/hierarchy3"/>
    <dgm:cxn modelId="{6C8AD0B8-CC64-4928-99CD-B23CA05E8EDE}" type="presParOf" srcId="{E415B82C-48C0-46A2-8CF5-0CF5ECAE6D75}" destId="{B9CA37D4-9ED8-48C1-B06E-F3667F075248}" srcOrd="3" destOrd="0" presId="urn:microsoft.com/office/officeart/2005/8/layout/hierarchy3"/>
    <dgm:cxn modelId="{06455F42-46B7-4360-B6D8-4C95CB171D97}" type="presParOf" srcId="{E415B82C-48C0-46A2-8CF5-0CF5ECAE6D75}" destId="{D431A67D-4535-4F81-8E8B-0395A5F6B071}" srcOrd="4" destOrd="0" presId="urn:microsoft.com/office/officeart/2005/8/layout/hierarchy3"/>
    <dgm:cxn modelId="{838F3E1D-7B31-492C-8508-AE15CD0D469C}" type="presParOf" srcId="{E415B82C-48C0-46A2-8CF5-0CF5ECAE6D75}" destId="{06165B6A-9273-4271-B72C-965CA86830B5}" srcOrd="5" destOrd="0" presId="urn:microsoft.com/office/officeart/2005/8/layout/hierarchy3"/>
    <dgm:cxn modelId="{55115EFB-83F0-4002-9A4C-4EA773621EA8}" type="presParOf" srcId="{E415B82C-48C0-46A2-8CF5-0CF5ECAE6D75}" destId="{8D3DB4BA-BB2B-4E0C-A259-E4E2732D41CF}" srcOrd="6" destOrd="0" presId="urn:microsoft.com/office/officeart/2005/8/layout/hierarchy3"/>
    <dgm:cxn modelId="{CF32742A-E39E-4025-8610-F7E847FDAE88}" type="presParOf" srcId="{E415B82C-48C0-46A2-8CF5-0CF5ECAE6D75}" destId="{B8B8777A-56C6-4FD5-B414-1D7FD56D2849}" srcOrd="7" destOrd="0" presId="urn:microsoft.com/office/officeart/2005/8/layout/hierarchy3"/>
    <dgm:cxn modelId="{987E4A1A-255E-43BC-ACCB-816BC09D6436}" type="presParOf" srcId="{81D6C86C-339C-42B2-9815-336C2E068522}" destId="{4835191C-5262-4B27-8B30-B68AF53494AB}" srcOrd="1" destOrd="0" presId="urn:microsoft.com/office/officeart/2005/8/layout/hierarchy3"/>
    <dgm:cxn modelId="{28C09EA0-4FF0-4497-8946-626D6622146F}" type="presParOf" srcId="{4835191C-5262-4B27-8B30-B68AF53494AB}" destId="{0FDBB3E4-817C-4A84-9922-E03A37D35523}" srcOrd="0" destOrd="0" presId="urn:microsoft.com/office/officeart/2005/8/layout/hierarchy3"/>
    <dgm:cxn modelId="{5E8686EA-2EAF-48F1-9CA9-1E15D659D5F5}" type="presParOf" srcId="{0FDBB3E4-817C-4A84-9922-E03A37D35523}" destId="{86F9244A-2F53-4378-9833-59C976A29712}" srcOrd="0" destOrd="0" presId="urn:microsoft.com/office/officeart/2005/8/layout/hierarchy3"/>
    <dgm:cxn modelId="{BF2A3198-932C-406C-8C8E-0BB80619637B}" type="presParOf" srcId="{0FDBB3E4-817C-4A84-9922-E03A37D35523}" destId="{8DC37CB8-63F8-4C6E-AC99-14E5BE87770B}" srcOrd="1" destOrd="0" presId="urn:microsoft.com/office/officeart/2005/8/layout/hierarchy3"/>
    <dgm:cxn modelId="{118A1EF1-B802-47EB-B465-AA16CE1031FD}" type="presParOf" srcId="{4835191C-5262-4B27-8B30-B68AF53494AB}" destId="{26B8BF21-62C2-4C47-A1ED-032A6C6FEC5C}" srcOrd="1" destOrd="0" presId="urn:microsoft.com/office/officeart/2005/8/layout/hierarchy3"/>
    <dgm:cxn modelId="{BAB61A0E-5776-46AE-B942-740D3222DA6F}" type="presParOf" srcId="{26B8BF21-62C2-4C47-A1ED-032A6C6FEC5C}" destId="{6948C4BF-0F70-4738-95D7-165B63650FD3}" srcOrd="0" destOrd="0" presId="urn:microsoft.com/office/officeart/2005/8/layout/hierarchy3"/>
    <dgm:cxn modelId="{8D078C02-0F41-4374-B4DA-40EBACE07F2B}" type="presParOf" srcId="{26B8BF21-62C2-4C47-A1ED-032A6C6FEC5C}" destId="{F7799C6A-7672-4340-97C9-9AAA67A7A635}" srcOrd="1" destOrd="0" presId="urn:microsoft.com/office/officeart/2005/8/layout/hierarchy3"/>
    <dgm:cxn modelId="{BD9BA7D5-35B5-488C-B410-CD7E103D6ADC}" type="presParOf" srcId="{26B8BF21-62C2-4C47-A1ED-032A6C6FEC5C}" destId="{E49FBBEE-1825-4D27-A7B3-F4C23E37D0C3}" srcOrd="2" destOrd="0" presId="urn:microsoft.com/office/officeart/2005/8/layout/hierarchy3"/>
    <dgm:cxn modelId="{652AB9E9-F552-4D56-A212-38C131124C95}" type="presParOf" srcId="{26B8BF21-62C2-4C47-A1ED-032A6C6FEC5C}" destId="{DCD276D7-B99E-40F8-9B3B-42F8266FC722}" srcOrd="3" destOrd="0" presId="urn:microsoft.com/office/officeart/2005/8/layout/hierarchy3"/>
    <dgm:cxn modelId="{F060FAB0-645E-4FCF-91A7-B9C4B4E3F163}" type="presParOf" srcId="{26B8BF21-62C2-4C47-A1ED-032A6C6FEC5C}" destId="{0DD32522-7DD1-4A03-8483-3C214AAE1E21}" srcOrd="4" destOrd="0" presId="urn:microsoft.com/office/officeart/2005/8/layout/hierarchy3"/>
    <dgm:cxn modelId="{AF0EE000-827D-4F14-B418-7EA594A1A60E}" type="presParOf" srcId="{26B8BF21-62C2-4C47-A1ED-032A6C6FEC5C}" destId="{9FAC747C-9D1E-4808-AB04-D37184F4903C}" srcOrd="5" destOrd="0" presId="urn:microsoft.com/office/officeart/2005/8/layout/hierarchy3"/>
    <dgm:cxn modelId="{1E8352B3-4770-48B9-BADD-892DED2648FF}" type="presParOf" srcId="{26B8BF21-62C2-4C47-A1ED-032A6C6FEC5C}" destId="{56BBD1A1-06F8-4810-88EA-1AFBF2A2B0C5}" srcOrd="6" destOrd="0" presId="urn:microsoft.com/office/officeart/2005/8/layout/hierarchy3"/>
    <dgm:cxn modelId="{48D5A688-2215-47A6-A686-3F1247B48F25}" type="presParOf" srcId="{26B8BF21-62C2-4C47-A1ED-032A6C6FEC5C}" destId="{6C13FC75-B581-4B85-8649-1666A0BE460F}" srcOrd="7" destOrd="0" presId="urn:microsoft.com/office/officeart/2005/8/layout/hierarchy3"/>
    <dgm:cxn modelId="{C155A47E-1518-4717-B206-B01BAA2B5BE5}" type="presParOf" srcId="{81D6C86C-339C-42B2-9815-336C2E068522}" destId="{42D77311-FA81-47DB-88B5-3AAE55D285D4}" srcOrd="2" destOrd="0" presId="urn:microsoft.com/office/officeart/2005/8/layout/hierarchy3"/>
    <dgm:cxn modelId="{F02B4314-906A-4BE2-88D7-7AE5B85BE1CD}" type="presParOf" srcId="{42D77311-FA81-47DB-88B5-3AAE55D285D4}" destId="{31DAE71F-C0A1-43BC-A97A-AB3A4FEAEE59}" srcOrd="0" destOrd="0" presId="urn:microsoft.com/office/officeart/2005/8/layout/hierarchy3"/>
    <dgm:cxn modelId="{C0C310A0-AD75-40E4-9FB1-9328B4AA2284}" type="presParOf" srcId="{31DAE71F-C0A1-43BC-A97A-AB3A4FEAEE59}" destId="{5B317B24-B7B8-4ECB-A88B-D55DD80A36EB}" srcOrd="0" destOrd="0" presId="urn:microsoft.com/office/officeart/2005/8/layout/hierarchy3"/>
    <dgm:cxn modelId="{67BAAF1F-2A7D-4E72-BA19-6B128856E54B}" type="presParOf" srcId="{31DAE71F-C0A1-43BC-A97A-AB3A4FEAEE59}" destId="{17399E8E-D003-4961-B69F-E57934C1910C}" srcOrd="1" destOrd="0" presId="urn:microsoft.com/office/officeart/2005/8/layout/hierarchy3"/>
    <dgm:cxn modelId="{78F0505E-B61E-4149-B51D-6340170A31E8}" type="presParOf" srcId="{42D77311-FA81-47DB-88B5-3AAE55D285D4}" destId="{507A54C0-FD07-4015-A10E-8E97E0F708EA}" srcOrd="1" destOrd="0" presId="urn:microsoft.com/office/officeart/2005/8/layout/hierarchy3"/>
    <dgm:cxn modelId="{B85686B4-5A48-4925-84EF-29BA41E50B0E}" type="presParOf" srcId="{507A54C0-FD07-4015-A10E-8E97E0F708EA}" destId="{3EDD3127-D9DE-4707-903A-3A0F604061FD}" srcOrd="0" destOrd="0" presId="urn:microsoft.com/office/officeart/2005/8/layout/hierarchy3"/>
    <dgm:cxn modelId="{9C2CC899-F19C-49A4-B16D-DADF0B8FD704}" type="presParOf" srcId="{507A54C0-FD07-4015-A10E-8E97E0F708EA}" destId="{E9E12BEA-0FD4-4417-895A-6F536AA0400E}" srcOrd="1" destOrd="0" presId="urn:microsoft.com/office/officeart/2005/8/layout/hierarchy3"/>
    <dgm:cxn modelId="{BD2F08A6-D8F7-4F23-B469-04ED0025E474}" type="presParOf" srcId="{507A54C0-FD07-4015-A10E-8E97E0F708EA}" destId="{4090A245-1A29-417E-93D5-939963B761D9}" srcOrd="2" destOrd="0" presId="urn:microsoft.com/office/officeart/2005/8/layout/hierarchy3"/>
    <dgm:cxn modelId="{19564A30-ADC5-4B08-B453-BE7F54BDB45A}" type="presParOf" srcId="{507A54C0-FD07-4015-A10E-8E97E0F708EA}" destId="{400C31C0-A4E7-46D1-938C-047C2BEC1B7A}" srcOrd="3" destOrd="0" presId="urn:microsoft.com/office/officeart/2005/8/layout/hierarchy3"/>
    <dgm:cxn modelId="{C25FA9F8-24CC-4758-B962-0F864230AEDF}" type="presParOf" srcId="{507A54C0-FD07-4015-A10E-8E97E0F708EA}" destId="{A9AC5907-6722-46FE-B64C-DF60E9EF2E99}" srcOrd="4" destOrd="0" presId="urn:microsoft.com/office/officeart/2005/8/layout/hierarchy3"/>
    <dgm:cxn modelId="{D77D0019-7494-480B-AD9F-52F86EDCA29A}" type="presParOf" srcId="{507A54C0-FD07-4015-A10E-8E97E0F708EA}" destId="{C2ADB3EC-1479-49FC-8D1B-BF6503659F58}"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D7849-0B99-4E78-A29A-F161B27DA509}">
      <dsp:nvSpPr>
        <dsp:cNvPr id="0" name=""/>
        <dsp:cNvSpPr/>
      </dsp:nvSpPr>
      <dsp:spPr>
        <a:xfrm>
          <a:off x="4331366" y="2701418"/>
          <a:ext cx="1158599" cy="115859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Transition Activities </a:t>
          </a:r>
        </a:p>
      </dsp:txBody>
      <dsp:txXfrm>
        <a:off x="4501039" y="2871091"/>
        <a:ext cx="819253" cy="819253"/>
      </dsp:txXfrm>
    </dsp:sp>
    <dsp:sp modelId="{6D8E82E6-8D11-4B2E-A0E8-8E962412CED9}">
      <dsp:nvSpPr>
        <dsp:cNvPr id="0" name=""/>
        <dsp:cNvSpPr/>
      </dsp:nvSpPr>
      <dsp:spPr>
        <a:xfrm rot="16200000">
          <a:off x="4151483" y="1931618"/>
          <a:ext cx="1518366" cy="21234"/>
        </a:xfrm>
        <a:custGeom>
          <a:avLst/>
          <a:gdLst/>
          <a:ahLst/>
          <a:cxnLst/>
          <a:rect l="0" t="0" r="0" b="0"/>
          <a:pathLst>
            <a:path>
              <a:moveTo>
                <a:pt x="0" y="10617"/>
              </a:moveTo>
              <a:lnTo>
                <a:pt x="1518366" y="106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872707" y="1904276"/>
        <a:ext cx="75918" cy="75918"/>
      </dsp:txXfrm>
    </dsp:sp>
    <dsp:sp modelId="{DF4D0781-79F9-4ACC-9DDF-16877BC97DEC}">
      <dsp:nvSpPr>
        <dsp:cNvPr id="0" name=""/>
        <dsp:cNvSpPr/>
      </dsp:nvSpPr>
      <dsp:spPr>
        <a:xfrm>
          <a:off x="4331366" y="24453"/>
          <a:ext cx="1158599" cy="115859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a:t>What makes me, me? Transition document.</a:t>
          </a:r>
        </a:p>
        <a:p>
          <a:pPr lvl="0" algn="ctr" defTabSz="400050">
            <a:lnSpc>
              <a:spcPct val="90000"/>
            </a:lnSpc>
            <a:spcBef>
              <a:spcPct val="0"/>
            </a:spcBef>
            <a:spcAft>
              <a:spcPct val="35000"/>
            </a:spcAft>
          </a:pPr>
          <a:r>
            <a:rPr lang="en-GB" sz="900" kern="1200" dirty="0"/>
            <a:t>All about me – practitioner information.</a:t>
          </a:r>
        </a:p>
      </dsp:txBody>
      <dsp:txXfrm>
        <a:off x="4501039" y="194126"/>
        <a:ext cx="819253" cy="819253"/>
      </dsp:txXfrm>
    </dsp:sp>
    <dsp:sp modelId="{4DA08A32-D850-41C6-B78B-9E7D38347E4D}">
      <dsp:nvSpPr>
        <dsp:cNvPr id="0" name=""/>
        <dsp:cNvSpPr/>
      </dsp:nvSpPr>
      <dsp:spPr>
        <a:xfrm rot="18163636">
          <a:off x="4875121" y="2144098"/>
          <a:ext cx="1518366" cy="21234"/>
        </a:xfrm>
        <a:custGeom>
          <a:avLst/>
          <a:gdLst/>
          <a:ahLst/>
          <a:cxnLst/>
          <a:rect l="0" t="0" r="0" b="0"/>
          <a:pathLst>
            <a:path>
              <a:moveTo>
                <a:pt x="0" y="10617"/>
              </a:moveTo>
              <a:lnTo>
                <a:pt x="1518366" y="106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596345" y="2116756"/>
        <a:ext cx="75918" cy="75918"/>
      </dsp:txXfrm>
    </dsp:sp>
    <dsp:sp modelId="{D80A71FB-6A78-4B22-9C3A-C809BA81B063}">
      <dsp:nvSpPr>
        <dsp:cNvPr id="0" name=""/>
        <dsp:cNvSpPr/>
      </dsp:nvSpPr>
      <dsp:spPr>
        <a:xfrm>
          <a:off x="5778643" y="449412"/>
          <a:ext cx="1158599" cy="115859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a:t>Share each child’s Summary of Assessment and integrated two-year old assessment.</a:t>
          </a:r>
        </a:p>
      </dsp:txBody>
      <dsp:txXfrm>
        <a:off x="5948316" y="619085"/>
        <a:ext cx="819253" cy="819253"/>
      </dsp:txXfrm>
    </dsp:sp>
    <dsp:sp modelId="{D4497977-D6C1-4D07-BB2B-DE946E26110F}">
      <dsp:nvSpPr>
        <dsp:cNvPr id="0" name=""/>
        <dsp:cNvSpPr/>
      </dsp:nvSpPr>
      <dsp:spPr>
        <a:xfrm rot="20124838">
          <a:off x="5369210" y="2715942"/>
          <a:ext cx="1505248" cy="21234"/>
        </a:xfrm>
        <a:custGeom>
          <a:avLst/>
          <a:gdLst/>
          <a:ahLst/>
          <a:cxnLst/>
          <a:rect l="0" t="0" r="0" b="0"/>
          <a:pathLst>
            <a:path>
              <a:moveTo>
                <a:pt x="0" y="10617"/>
              </a:moveTo>
              <a:lnTo>
                <a:pt x="1505248" y="106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084203" y="2688927"/>
        <a:ext cx="75262" cy="75262"/>
      </dsp:txXfrm>
    </dsp:sp>
    <dsp:sp modelId="{8A94A4A0-9897-4969-9DF7-980D26BDA8E5}">
      <dsp:nvSpPr>
        <dsp:cNvPr id="0" name=""/>
        <dsp:cNvSpPr/>
      </dsp:nvSpPr>
      <dsp:spPr>
        <a:xfrm>
          <a:off x="6753703" y="1593100"/>
          <a:ext cx="1158599" cy="115859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a:t>Read North Lincolnshire’s definition of School readiness. </a:t>
          </a:r>
          <a:r>
            <a:rPr lang="en-GB" sz="900" b="1" kern="1200" dirty="0"/>
            <a:t>I</a:t>
          </a:r>
          <a:r>
            <a:rPr lang="en-GB" sz="900" b="1" kern="1200" dirty="0">
              <a:latin typeface="+mj-lt"/>
              <a:ea typeface="Calibri" panose="020F0502020204030204" pitchFamily="34" charset="0"/>
              <a:cs typeface="Times New Roman" panose="02020603050405020304" pitchFamily="18" charset="0"/>
            </a:rPr>
            <a:t>t is helpful if I can…</a:t>
          </a:r>
          <a:endParaRPr lang="en-GB" sz="900" kern="1200" dirty="0"/>
        </a:p>
      </dsp:txBody>
      <dsp:txXfrm>
        <a:off x="6923376" y="1762773"/>
        <a:ext cx="819253" cy="819253"/>
      </dsp:txXfrm>
    </dsp:sp>
    <dsp:sp modelId="{97E8FC41-EB96-4563-AFE4-31FDA6090FB3}">
      <dsp:nvSpPr>
        <dsp:cNvPr id="0" name=""/>
        <dsp:cNvSpPr/>
      </dsp:nvSpPr>
      <dsp:spPr>
        <a:xfrm rot="490909">
          <a:off x="5476342" y="3460587"/>
          <a:ext cx="1518366" cy="21234"/>
        </a:xfrm>
        <a:custGeom>
          <a:avLst/>
          <a:gdLst/>
          <a:ahLst/>
          <a:cxnLst/>
          <a:rect l="0" t="0" r="0" b="0"/>
          <a:pathLst>
            <a:path>
              <a:moveTo>
                <a:pt x="0" y="10617"/>
              </a:moveTo>
              <a:lnTo>
                <a:pt x="1518366" y="106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197566" y="3433245"/>
        <a:ext cx="75918" cy="75918"/>
      </dsp:txXfrm>
    </dsp:sp>
    <dsp:sp modelId="{B84AF5CE-E85F-4448-89E5-A4E1E15FE71B}">
      <dsp:nvSpPr>
        <dsp:cNvPr id="0" name=""/>
        <dsp:cNvSpPr/>
      </dsp:nvSpPr>
      <dsp:spPr>
        <a:xfrm>
          <a:off x="6981084" y="3082390"/>
          <a:ext cx="1158599" cy="115859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a:t>Share and display the pathway to school timeline to support parents, settings and schools.</a:t>
          </a:r>
        </a:p>
      </dsp:txBody>
      <dsp:txXfrm>
        <a:off x="7150757" y="3252063"/>
        <a:ext cx="819253" cy="819253"/>
      </dsp:txXfrm>
    </dsp:sp>
    <dsp:sp modelId="{947426E0-7627-4B6A-A9F9-AEEEBE96D1F7}">
      <dsp:nvSpPr>
        <dsp:cNvPr id="0" name=""/>
        <dsp:cNvSpPr/>
      </dsp:nvSpPr>
      <dsp:spPr>
        <a:xfrm rot="2454545">
          <a:off x="5163041" y="4146621"/>
          <a:ext cx="1518366" cy="21234"/>
        </a:xfrm>
        <a:custGeom>
          <a:avLst/>
          <a:gdLst/>
          <a:ahLst/>
          <a:cxnLst/>
          <a:rect l="0" t="0" r="0" b="0"/>
          <a:pathLst>
            <a:path>
              <a:moveTo>
                <a:pt x="0" y="10617"/>
              </a:moveTo>
              <a:lnTo>
                <a:pt x="1518366" y="106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884265" y="4119279"/>
        <a:ext cx="75918" cy="75918"/>
      </dsp:txXfrm>
    </dsp:sp>
    <dsp:sp modelId="{B960B82F-93B4-42E6-812A-5808C71ECDED}">
      <dsp:nvSpPr>
        <dsp:cNvPr id="0" name=""/>
        <dsp:cNvSpPr/>
      </dsp:nvSpPr>
      <dsp:spPr>
        <a:xfrm>
          <a:off x="6354482" y="4454458"/>
          <a:ext cx="1158599" cy="115859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a:t>New key person to visit the child in their setting or home.</a:t>
          </a:r>
        </a:p>
      </dsp:txBody>
      <dsp:txXfrm>
        <a:off x="6524155" y="4624131"/>
        <a:ext cx="819253" cy="819253"/>
      </dsp:txXfrm>
    </dsp:sp>
    <dsp:sp modelId="{C27AA49E-FB6F-4074-A9A3-8EC60B94A5B2}">
      <dsp:nvSpPr>
        <dsp:cNvPr id="0" name=""/>
        <dsp:cNvSpPr/>
      </dsp:nvSpPr>
      <dsp:spPr>
        <a:xfrm rot="4418182">
          <a:off x="4528577" y="4554366"/>
          <a:ext cx="1518366" cy="21234"/>
        </a:xfrm>
        <a:custGeom>
          <a:avLst/>
          <a:gdLst/>
          <a:ahLst/>
          <a:cxnLst/>
          <a:rect l="0" t="0" r="0" b="0"/>
          <a:pathLst>
            <a:path>
              <a:moveTo>
                <a:pt x="0" y="10617"/>
              </a:moveTo>
              <a:lnTo>
                <a:pt x="1518366" y="106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249801" y="4527023"/>
        <a:ext cx="75918" cy="75918"/>
      </dsp:txXfrm>
    </dsp:sp>
    <dsp:sp modelId="{F40F8C35-D138-47D1-9530-B85AB87A9DCF}">
      <dsp:nvSpPr>
        <dsp:cNvPr id="0" name=""/>
        <dsp:cNvSpPr/>
      </dsp:nvSpPr>
      <dsp:spPr>
        <a:xfrm>
          <a:off x="5085555" y="5269948"/>
          <a:ext cx="1158599" cy="115859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a:t>Use transition audits as a reflective tool to further develop transitional arrangements</a:t>
          </a:r>
          <a:r>
            <a:rPr lang="en-GB" sz="800" kern="1200" dirty="0"/>
            <a:t>.</a:t>
          </a:r>
        </a:p>
      </dsp:txBody>
      <dsp:txXfrm>
        <a:off x="5255228" y="5439621"/>
        <a:ext cx="819253" cy="819253"/>
      </dsp:txXfrm>
    </dsp:sp>
    <dsp:sp modelId="{38D47F21-BBD9-40F3-A776-E6C14539775D}">
      <dsp:nvSpPr>
        <dsp:cNvPr id="0" name=""/>
        <dsp:cNvSpPr/>
      </dsp:nvSpPr>
      <dsp:spPr>
        <a:xfrm rot="6381818">
          <a:off x="3774389" y="4554366"/>
          <a:ext cx="1518366" cy="21234"/>
        </a:xfrm>
        <a:custGeom>
          <a:avLst/>
          <a:gdLst/>
          <a:ahLst/>
          <a:cxnLst/>
          <a:rect l="0" t="0" r="0" b="0"/>
          <a:pathLst>
            <a:path>
              <a:moveTo>
                <a:pt x="0" y="10617"/>
              </a:moveTo>
              <a:lnTo>
                <a:pt x="1518366" y="106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4495613" y="4527023"/>
        <a:ext cx="75918" cy="75918"/>
      </dsp:txXfrm>
    </dsp:sp>
    <dsp:sp modelId="{7325F28A-6160-4EA7-99A9-05C166E05C53}">
      <dsp:nvSpPr>
        <dsp:cNvPr id="0" name=""/>
        <dsp:cNvSpPr/>
      </dsp:nvSpPr>
      <dsp:spPr>
        <a:xfrm>
          <a:off x="3577178" y="5269948"/>
          <a:ext cx="1158599" cy="115859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a:t>Social stories – What does a day in your setting look like? What will the child see?</a:t>
          </a:r>
        </a:p>
        <a:p>
          <a:pPr lvl="0" algn="ctr" defTabSz="355600">
            <a:lnSpc>
              <a:spcPct val="90000"/>
            </a:lnSpc>
            <a:spcBef>
              <a:spcPct val="0"/>
            </a:spcBef>
            <a:spcAft>
              <a:spcPct val="35000"/>
            </a:spcAft>
          </a:pPr>
          <a:r>
            <a:rPr lang="en-GB" sz="800" kern="1200" dirty="0"/>
            <a:t>Share transition booklet.</a:t>
          </a:r>
        </a:p>
      </dsp:txBody>
      <dsp:txXfrm>
        <a:off x="3746851" y="5439621"/>
        <a:ext cx="819253" cy="819253"/>
      </dsp:txXfrm>
    </dsp:sp>
    <dsp:sp modelId="{69D16833-0E0D-49A9-BFE2-F6600E88EB88}">
      <dsp:nvSpPr>
        <dsp:cNvPr id="0" name=""/>
        <dsp:cNvSpPr/>
      </dsp:nvSpPr>
      <dsp:spPr>
        <a:xfrm rot="8345455">
          <a:off x="3139925" y="4146621"/>
          <a:ext cx="1518366" cy="21234"/>
        </a:xfrm>
        <a:custGeom>
          <a:avLst/>
          <a:gdLst/>
          <a:ahLst/>
          <a:cxnLst/>
          <a:rect l="0" t="0" r="0" b="0"/>
          <a:pathLst>
            <a:path>
              <a:moveTo>
                <a:pt x="0" y="10617"/>
              </a:moveTo>
              <a:lnTo>
                <a:pt x="1518366" y="106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861149" y="4119279"/>
        <a:ext cx="75918" cy="75918"/>
      </dsp:txXfrm>
    </dsp:sp>
    <dsp:sp modelId="{FF8E5AA3-AA90-49B9-8562-E81CAEF38CD1}">
      <dsp:nvSpPr>
        <dsp:cNvPr id="0" name=""/>
        <dsp:cNvSpPr/>
      </dsp:nvSpPr>
      <dsp:spPr>
        <a:xfrm>
          <a:off x="2308251" y="4454458"/>
          <a:ext cx="1158599" cy="115859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a:t>Child/family and child/current key person to visit their new setting.</a:t>
          </a:r>
        </a:p>
      </dsp:txBody>
      <dsp:txXfrm>
        <a:off x="2477924" y="4624131"/>
        <a:ext cx="819253" cy="819253"/>
      </dsp:txXfrm>
    </dsp:sp>
    <dsp:sp modelId="{604FB4DD-F7DB-4B74-A859-0CAF203F4FF3}">
      <dsp:nvSpPr>
        <dsp:cNvPr id="0" name=""/>
        <dsp:cNvSpPr/>
      </dsp:nvSpPr>
      <dsp:spPr>
        <a:xfrm rot="10309091">
          <a:off x="2826624" y="3460587"/>
          <a:ext cx="1518366" cy="21234"/>
        </a:xfrm>
        <a:custGeom>
          <a:avLst/>
          <a:gdLst/>
          <a:ahLst/>
          <a:cxnLst/>
          <a:rect l="0" t="0" r="0" b="0"/>
          <a:pathLst>
            <a:path>
              <a:moveTo>
                <a:pt x="0" y="10617"/>
              </a:moveTo>
              <a:lnTo>
                <a:pt x="1518366" y="106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547848" y="3433245"/>
        <a:ext cx="75918" cy="75918"/>
      </dsp:txXfrm>
    </dsp:sp>
    <dsp:sp modelId="{79FE1186-62B9-4656-B934-E1C15771752D}">
      <dsp:nvSpPr>
        <dsp:cNvPr id="0" name=""/>
        <dsp:cNvSpPr/>
      </dsp:nvSpPr>
      <dsp:spPr>
        <a:xfrm>
          <a:off x="1681649" y="3082390"/>
          <a:ext cx="1158599" cy="115859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a:t>Advance warning of transition visits to the new setting so that children have time to prepare.</a:t>
          </a:r>
        </a:p>
      </dsp:txBody>
      <dsp:txXfrm>
        <a:off x="1851322" y="3252063"/>
        <a:ext cx="819253" cy="819253"/>
      </dsp:txXfrm>
    </dsp:sp>
    <dsp:sp modelId="{CC2967E3-9858-4ED9-A8C2-A7BB150F9F9E}">
      <dsp:nvSpPr>
        <dsp:cNvPr id="0" name=""/>
        <dsp:cNvSpPr/>
      </dsp:nvSpPr>
      <dsp:spPr>
        <a:xfrm rot="12272727">
          <a:off x="2933956" y="2714075"/>
          <a:ext cx="1518366" cy="21234"/>
        </a:xfrm>
        <a:custGeom>
          <a:avLst/>
          <a:gdLst/>
          <a:ahLst/>
          <a:cxnLst/>
          <a:rect l="0" t="0" r="0" b="0"/>
          <a:pathLst>
            <a:path>
              <a:moveTo>
                <a:pt x="0" y="10617"/>
              </a:moveTo>
              <a:lnTo>
                <a:pt x="1518366" y="106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655180" y="2686733"/>
        <a:ext cx="75918" cy="75918"/>
      </dsp:txXfrm>
    </dsp:sp>
    <dsp:sp modelId="{D4913701-7935-40D6-B917-BFDBF7D02EB8}">
      <dsp:nvSpPr>
        <dsp:cNvPr id="0" name=""/>
        <dsp:cNvSpPr/>
      </dsp:nvSpPr>
      <dsp:spPr>
        <a:xfrm>
          <a:off x="1896313" y="1589367"/>
          <a:ext cx="1158599" cy="115859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a:t>Have the new setting or schools uniform and resources to explore in the environment.</a:t>
          </a:r>
        </a:p>
      </dsp:txBody>
      <dsp:txXfrm>
        <a:off x="2065986" y="1759040"/>
        <a:ext cx="819253" cy="819253"/>
      </dsp:txXfrm>
    </dsp:sp>
    <dsp:sp modelId="{BCA8140A-4156-4140-A838-6CEF24348111}">
      <dsp:nvSpPr>
        <dsp:cNvPr id="0" name=""/>
        <dsp:cNvSpPr/>
      </dsp:nvSpPr>
      <dsp:spPr>
        <a:xfrm rot="14236364">
          <a:off x="3427845" y="2144098"/>
          <a:ext cx="1518366" cy="21234"/>
        </a:xfrm>
        <a:custGeom>
          <a:avLst/>
          <a:gdLst/>
          <a:ahLst/>
          <a:cxnLst/>
          <a:rect l="0" t="0" r="0" b="0"/>
          <a:pathLst>
            <a:path>
              <a:moveTo>
                <a:pt x="0" y="10617"/>
              </a:moveTo>
              <a:lnTo>
                <a:pt x="1518366" y="106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4149069" y="2116756"/>
        <a:ext cx="75918" cy="75918"/>
      </dsp:txXfrm>
    </dsp:sp>
    <dsp:sp modelId="{D956DDCB-ACAB-4323-B18E-20F618E48BE0}">
      <dsp:nvSpPr>
        <dsp:cNvPr id="0" name=""/>
        <dsp:cNvSpPr/>
      </dsp:nvSpPr>
      <dsp:spPr>
        <a:xfrm>
          <a:off x="2884090" y="449412"/>
          <a:ext cx="1158599" cy="115859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a:t>Provide further opportunities for children and families to visit on their own if it is required. </a:t>
          </a:r>
        </a:p>
      </dsp:txBody>
      <dsp:txXfrm>
        <a:off x="3053763" y="619085"/>
        <a:ext cx="819253" cy="819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1783A-14FC-4AE4-9D00-1F4A07A44F44}">
      <dsp:nvSpPr>
        <dsp:cNvPr id="0" name=""/>
        <dsp:cNvSpPr/>
      </dsp:nvSpPr>
      <dsp:spPr>
        <a:xfrm>
          <a:off x="118354" y="0"/>
          <a:ext cx="2256601" cy="524824"/>
        </a:xfrm>
        <a:prstGeom prst="roundRect">
          <a:avLst>
            <a:gd name="adj" fmla="val 10000"/>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GB" sz="2000" kern="1200" dirty="0"/>
            <a:t>Universal</a:t>
          </a:r>
        </a:p>
      </dsp:txBody>
      <dsp:txXfrm>
        <a:off x="133726" y="15372"/>
        <a:ext cx="2225857" cy="494080"/>
      </dsp:txXfrm>
    </dsp:sp>
    <dsp:sp modelId="{DD466895-853F-4368-91BA-921F38CA280B}">
      <dsp:nvSpPr>
        <dsp:cNvPr id="0" name=""/>
        <dsp:cNvSpPr/>
      </dsp:nvSpPr>
      <dsp:spPr>
        <a:xfrm>
          <a:off x="344015" y="524824"/>
          <a:ext cx="108300" cy="597156"/>
        </a:xfrm>
        <a:custGeom>
          <a:avLst/>
          <a:gdLst/>
          <a:ahLst/>
          <a:cxnLst/>
          <a:rect l="0" t="0" r="0" b="0"/>
          <a:pathLst>
            <a:path>
              <a:moveTo>
                <a:pt x="0" y="0"/>
              </a:moveTo>
              <a:lnTo>
                <a:pt x="0" y="597156"/>
              </a:lnTo>
              <a:lnTo>
                <a:pt x="108300" y="59715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DFFB0B-0F46-4E9C-BE0D-0CF0E1B9673C}">
      <dsp:nvSpPr>
        <dsp:cNvPr id="0" name=""/>
        <dsp:cNvSpPr/>
      </dsp:nvSpPr>
      <dsp:spPr>
        <a:xfrm>
          <a:off x="452315" y="862266"/>
          <a:ext cx="2601656" cy="51943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dirty="0"/>
            <a:t>‘What makes me, me? Transition document</a:t>
          </a:r>
        </a:p>
      </dsp:txBody>
      <dsp:txXfrm>
        <a:off x="467529" y="877480"/>
        <a:ext cx="2571228" cy="489002"/>
      </dsp:txXfrm>
    </dsp:sp>
    <dsp:sp modelId="{284303D2-EF54-40FB-BB1E-06F82CF2235E}">
      <dsp:nvSpPr>
        <dsp:cNvPr id="0" name=""/>
        <dsp:cNvSpPr/>
      </dsp:nvSpPr>
      <dsp:spPr>
        <a:xfrm>
          <a:off x="298295" y="524824"/>
          <a:ext cx="91440" cy="1376185"/>
        </a:xfrm>
        <a:custGeom>
          <a:avLst/>
          <a:gdLst/>
          <a:ahLst/>
          <a:cxnLst/>
          <a:rect l="0" t="0" r="0" b="0"/>
          <a:pathLst>
            <a:path>
              <a:moveTo>
                <a:pt x="45720" y="0"/>
              </a:moveTo>
              <a:lnTo>
                <a:pt x="45720" y="1376185"/>
              </a:lnTo>
              <a:lnTo>
                <a:pt x="130223" y="137618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60DDD1-CF48-4EAE-B5A1-B923A8FA13DC}">
      <dsp:nvSpPr>
        <dsp:cNvPr id="0" name=""/>
        <dsp:cNvSpPr/>
      </dsp:nvSpPr>
      <dsp:spPr>
        <a:xfrm>
          <a:off x="428518" y="1463907"/>
          <a:ext cx="2596199" cy="87420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dirty="0"/>
            <a:t>Statutory information for each child, as required in the EYFS statutory framework)</a:t>
          </a:r>
        </a:p>
      </dsp:txBody>
      <dsp:txXfrm>
        <a:off x="454123" y="1489512"/>
        <a:ext cx="2544989" cy="822995"/>
      </dsp:txXfrm>
    </dsp:sp>
    <dsp:sp modelId="{36D032BB-CA55-4B11-A911-4CCCCD13379E}">
      <dsp:nvSpPr>
        <dsp:cNvPr id="0" name=""/>
        <dsp:cNvSpPr/>
      </dsp:nvSpPr>
      <dsp:spPr>
        <a:xfrm>
          <a:off x="344015" y="524824"/>
          <a:ext cx="108300" cy="2441052"/>
        </a:xfrm>
        <a:custGeom>
          <a:avLst/>
          <a:gdLst/>
          <a:ahLst/>
          <a:cxnLst/>
          <a:rect l="0" t="0" r="0" b="0"/>
          <a:pathLst>
            <a:path>
              <a:moveTo>
                <a:pt x="0" y="0"/>
              </a:moveTo>
              <a:lnTo>
                <a:pt x="0" y="2441052"/>
              </a:lnTo>
              <a:lnTo>
                <a:pt x="108300" y="244105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A00E3D-78EF-4E93-92A8-87C3108DCA91}">
      <dsp:nvSpPr>
        <dsp:cNvPr id="0" name=""/>
        <dsp:cNvSpPr/>
      </dsp:nvSpPr>
      <dsp:spPr>
        <a:xfrm>
          <a:off x="452315" y="2484714"/>
          <a:ext cx="2566718" cy="962325"/>
        </a:xfrm>
        <a:prstGeom prst="roundRect">
          <a:avLst>
            <a:gd name="adj" fmla="val 10000"/>
          </a:avLst>
        </a:prstGeom>
        <a:solidFill>
          <a:srgbClr val="FFFFFF">
            <a:alpha val="90000"/>
            <a:hueOff val="0"/>
            <a:satOff val="0"/>
            <a:lumOff val="0"/>
            <a:alphaOff val="0"/>
          </a:srgbClr>
        </a:solidFill>
        <a:ln w="6350" cap="flat" cmpd="sng" algn="ctr">
          <a:solidFill>
            <a:srgbClr val="EBB7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000000">
                  <a:hueOff val="0"/>
                  <a:satOff val="0"/>
                  <a:lumOff val="0"/>
                  <a:alphaOff val="0"/>
                </a:srgbClr>
              </a:solidFill>
              <a:latin typeface="Arial"/>
              <a:ea typeface="+mn-ea"/>
              <a:cs typeface="+mn-cs"/>
            </a:rPr>
            <a:t>2 year old EYFS assessment and ELIM assessment (where applicable)</a:t>
          </a:r>
        </a:p>
      </dsp:txBody>
      <dsp:txXfrm>
        <a:off x="480501" y="2512900"/>
        <a:ext cx="2510346" cy="905953"/>
      </dsp:txXfrm>
    </dsp:sp>
    <dsp:sp modelId="{3A2AD6F8-556A-4B1F-AAE7-507D5751CA54}">
      <dsp:nvSpPr>
        <dsp:cNvPr id="0" name=""/>
        <dsp:cNvSpPr/>
      </dsp:nvSpPr>
      <dsp:spPr>
        <a:xfrm>
          <a:off x="344015" y="524824"/>
          <a:ext cx="108300" cy="3418743"/>
        </a:xfrm>
        <a:custGeom>
          <a:avLst/>
          <a:gdLst/>
          <a:ahLst/>
          <a:cxnLst/>
          <a:rect l="0" t="0" r="0" b="0"/>
          <a:pathLst>
            <a:path>
              <a:moveTo>
                <a:pt x="0" y="0"/>
              </a:moveTo>
              <a:lnTo>
                <a:pt x="0" y="3418743"/>
              </a:lnTo>
              <a:lnTo>
                <a:pt x="108300" y="341874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666D6C-DE08-4F8F-B947-2D72070BF84F}">
      <dsp:nvSpPr>
        <dsp:cNvPr id="0" name=""/>
        <dsp:cNvSpPr/>
      </dsp:nvSpPr>
      <dsp:spPr>
        <a:xfrm>
          <a:off x="452315" y="3593789"/>
          <a:ext cx="2586997" cy="699558"/>
        </a:xfrm>
        <a:prstGeom prst="roundRect">
          <a:avLst>
            <a:gd name="adj" fmla="val 10000"/>
          </a:avLst>
        </a:prstGeom>
        <a:solidFill>
          <a:srgbClr val="FFFFFF">
            <a:alpha val="90000"/>
            <a:hueOff val="0"/>
            <a:satOff val="0"/>
            <a:lumOff val="0"/>
            <a:alphaOff val="0"/>
          </a:srgbClr>
        </a:solidFill>
        <a:ln w="6350" cap="flat" cmpd="sng" algn="ctr">
          <a:solidFill>
            <a:srgbClr val="EBB7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000000">
                  <a:hueOff val="0"/>
                  <a:satOff val="0"/>
                  <a:lumOff val="0"/>
                  <a:alphaOff val="0"/>
                </a:srgbClr>
              </a:solidFill>
              <a:latin typeface="Arial"/>
              <a:ea typeface="+mn-ea"/>
              <a:cs typeface="+mn-cs"/>
            </a:rPr>
            <a:t>Transition assessment of learning and development </a:t>
          </a:r>
        </a:p>
      </dsp:txBody>
      <dsp:txXfrm>
        <a:off x="472804" y="3614278"/>
        <a:ext cx="2546019" cy="658580"/>
      </dsp:txXfrm>
    </dsp:sp>
    <dsp:sp modelId="{771D8A03-9515-4166-8535-D24D3092AF1E}">
      <dsp:nvSpPr>
        <dsp:cNvPr id="0" name=""/>
        <dsp:cNvSpPr/>
      </dsp:nvSpPr>
      <dsp:spPr>
        <a:xfrm>
          <a:off x="344015" y="524824"/>
          <a:ext cx="108300" cy="4403653"/>
        </a:xfrm>
        <a:custGeom>
          <a:avLst/>
          <a:gdLst/>
          <a:ahLst/>
          <a:cxnLst/>
          <a:rect l="0" t="0" r="0" b="0"/>
          <a:pathLst>
            <a:path>
              <a:moveTo>
                <a:pt x="0" y="0"/>
              </a:moveTo>
              <a:lnTo>
                <a:pt x="0" y="4403653"/>
              </a:lnTo>
              <a:lnTo>
                <a:pt x="108300" y="440365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7DD6BB-63F0-446C-8FAD-3C7F9562E797}">
      <dsp:nvSpPr>
        <dsp:cNvPr id="0" name=""/>
        <dsp:cNvSpPr/>
      </dsp:nvSpPr>
      <dsp:spPr>
        <a:xfrm>
          <a:off x="452315" y="4476871"/>
          <a:ext cx="2629769" cy="903213"/>
        </a:xfrm>
        <a:prstGeom prst="roundRect">
          <a:avLst>
            <a:gd name="adj" fmla="val 10000"/>
          </a:avLst>
        </a:prstGeom>
        <a:solidFill>
          <a:srgbClr val="FFFFFF">
            <a:alpha val="90000"/>
            <a:hueOff val="0"/>
            <a:satOff val="0"/>
            <a:lumOff val="0"/>
            <a:alphaOff val="0"/>
          </a:srgbClr>
        </a:solidFill>
        <a:ln w="6350" cap="flat" cmpd="sng" algn="ctr">
          <a:solidFill>
            <a:srgbClr val="EBB7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000000">
                  <a:hueOff val="0"/>
                  <a:satOff val="0"/>
                  <a:lumOff val="0"/>
                  <a:alphaOff val="0"/>
                </a:srgbClr>
              </a:solidFill>
              <a:latin typeface="Arial"/>
              <a:ea typeface="+mn-ea"/>
              <a:cs typeface="+mn-cs"/>
            </a:rPr>
            <a:t>Any details of additional funding e.g. EYPP and how used to support learning </a:t>
          </a:r>
        </a:p>
      </dsp:txBody>
      <dsp:txXfrm>
        <a:off x="478769" y="4503325"/>
        <a:ext cx="2576861" cy="850305"/>
      </dsp:txXfrm>
    </dsp:sp>
    <dsp:sp modelId="{4E4A6555-C253-4F7A-8249-D6E0FC2F1F17}">
      <dsp:nvSpPr>
        <dsp:cNvPr id="0" name=""/>
        <dsp:cNvSpPr/>
      </dsp:nvSpPr>
      <dsp:spPr>
        <a:xfrm>
          <a:off x="3162014" y="0"/>
          <a:ext cx="2726774" cy="972623"/>
        </a:xfrm>
        <a:prstGeom prst="roundRect">
          <a:avLst>
            <a:gd name="adj" fmla="val 10000"/>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GB" sz="2000" kern="1200" dirty="0"/>
            <a:t>Targeted (as universal plus the following):</a:t>
          </a:r>
        </a:p>
      </dsp:txBody>
      <dsp:txXfrm>
        <a:off x="3190501" y="28487"/>
        <a:ext cx="2669800" cy="915649"/>
      </dsp:txXfrm>
    </dsp:sp>
    <dsp:sp modelId="{A46EC71C-D06D-43C6-91CD-557B40BD5D41}">
      <dsp:nvSpPr>
        <dsp:cNvPr id="0" name=""/>
        <dsp:cNvSpPr/>
      </dsp:nvSpPr>
      <dsp:spPr>
        <a:xfrm>
          <a:off x="3434692" y="972623"/>
          <a:ext cx="344921" cy="753357"/>
        </a:xfrm>
        <a:custGeom>
          <a:avLst/>
          <a:gdLst/>
          <a:ahLst/>
          <a:cxnLst/>
          <a:rect l="0" t="0" r="0" b="0"/>
          <a:pathLst>
            <a:path>
              <a:moveTo>
                <a:pt x="0" y="0"/>
              </a:moveTo>
              <a:lnTo>
                <a:pt x="0" y="753357"/>
              </a:lnTo>
              <a:lnTo>
                <a:pt x="344921" y="753357"/>
              </a:lnTo>
            </a:path>
          </a:pathLst>
        </a:custGeom>
        <a:noFill/>
        <a:ln w="12700" cap="flat" cmpd="sng" algn="ctr">
          <a:solidFill>
            <a:schemeClr val="accent3">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26B05BB5-C959-4EC0-ABDC-DAE62C932251}">
      <dsp:nvSpPr>
        <dsp:cNvPr id="0" name=""/>
        <dsp:cNvSpPr/>
      </dsp:nvSpPr>
      <dsp:spPr>
        <a:xfrm>
          <a:off x="3779613" y="1358591"/>
          <a:ext cx="2412549" cy="734778"/>
        </a:xfrm>
        <a:prstGeom prst="roundRect">
          <a:avLst>
            <a:gd name="adj" fmla="val 10000"/>
          </a:avLst>
        </a:prstGeom>
        <a:solidFill>
          <a:srgbClr val="FFFFFF">
            <a:alpha val="90000"/>
            <a:hueOff val="0"/>
            <a:satOff val="0"/>
            <a:lumOff val="0"/>
            <a:alphaOff val="0"/>
          </a:srgbClr>
        </a:solidFill>
        <a:ln w="6350" cap="flat" cmpd="sng" algn="ctr">
          <a:solidFill>
            <a:srgbClr val="DC5034">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000000">
                  <a:hueOff val="0"/>
                  <a:satOff val="0"/>
                  <a:lumOff val="0"/>
                  <a:alphaOff val="0"/>
                </a:srgbClr>
              </a:solidFill>
              <a:latin typeface="Arial"/>
              <a:ea typeface="+mn-ea"/>
              <a:cs typeface="+mn-cs"/>
            </a:rPr>
            <a:t>Early Identification Assessment Summary (EIAS) and outcome plans</a:t>
          </a:r>
        </a:p>
      </dsp:txBody>
      <dsp:txXfrm>
        <a:off x="3801134" y="1380112"/>
        <a:ext cx="2369507" cy="691736"/>
      </dsp:txXfrm>
    </dsp:sp>
    <dsp:sp modelId="{E4235ABE-2284-41A8-8008-11E8E2259F8E}">
      <dsp:nvSpPr>
        <dsp:cNvPr id="0" name=""/>
        <dsp:cNvSpPr/>
      </dsp:nvSpPr>
      <dsp:spPr>
        <a:xfrm>
          <a:off x="3434692" y="972623"/>
          <a:ext cx="344921" cy="1647591"/>
        </a:xfrm>
        <a:custGeom>
          <a:avLst/>
          <a:gdLst/>
          <a:ahLst/>
          <a:cxnLst/>
          <a:rect l="0" t="0" r="0" b="0"/>
          <a:pathLst>
            <a:path>
              <a:moveTo>
                <a:pt x="0" y="0"/>
              </a:moveTo>
              <a:lnTo>
                <a:pt x="0" y="1647591"/>
              </a:lnTo>
              <a:lnTo>
                <a:pt x="344921" y="1647591"/>
              </a:lnTo>
            </a:path>
          </a:pathLst>
        </a:custGeom>
        <a:noFill/>
        <a:ln w="12700" cap="flat" cmpd="sng" algn="ctr">
          <a:solidFill>
            <a:schemeClr val="accent3">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DAA365CE-E906-489A-A9F6-8BF7EEE70945}">
      <dsp:nvSpPr>
        <dsp:cNvPr id="0" name=""/>
        <dsp:cNvSpPr/>
      </dsp:nvSpPr>
      <dsp:spPr>
        <a:xfrm>
          <a:off x="3779613" y="2276335"/>
          <a:ext cx="2408037" cy="687760"/>
        </a:xfrm>
        <a:prstGeom prst="roundRect">
          <a:avLst>
            <a:gd name="adj" fmla="val 10000"/>
          </a:avLst>
        </a:prstGeom>
        <a:solidFill>
          <a:srgbClr val="FFFFFF">
            <a:alpha val="90000"/>
            <a:hueOff val="0"/>
            <a:satOff val="0"/>
            <a:lumOff val="0"/>
            <a:alphaOff val="0"/>
          </a:srgbClr>
        </a:solidFill>
        <a:ln w="6350" cap="flat" cmpd="sng" algn="ctr">
          <a:solidFill>
            <a:srgbClr val="DC5034">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000000">
                  <a:hueOff val="0"/>
                  <a:satOff val="0"/>
                  <a:lumOff val="0"/>
                  <a:alphaOff val="0"/>
                </a:srgbClr>
              </a:solidFill>
              <a:latin typeface="Arial"/>
              <a:ea typeface="+mn-ea"/>
              <a:cs typeface="+mn-cs"/>
            </a:rPr>
            <a:t>1-10</a:t>
          </a:r>
          <a:r>
            <a:rPr lang="en-GB" sz="1400" kern="1200" baseline="0" dirty="0">
              <a:solidFill>
                <a:srgbClr val="000000">
                  <a:hueOff val="0"/>
                  <a:satOff val="0"/>
                  <a:lumOff val="0"/>
                  <a:alphaOff val="0"/>
                </a:srgbClr>
              </a:solidFill>
              <a:latin typeface="Arial"/>
              <a:ea typeface="+mn-ea"/>
              <a:cs typeface="+mn-cs"/>
            </a:rPr>
            <a:t> Early Years Inclusion continuum</a:t>
          </a:r>
          <a:endParaRPr lang="en-GB" sz="1400" kern="1200" dirty="0">
            <a:solidFill>
              <a:srgbClr val="000000">
                <a:hueOff val="0"/>
                <a:satOff val="0"/>
                <a:lumOff val="0"/>
                <a:alphaOff val="0"/>
              </a:srgbClr>
            </a:solidFill>
            <a:latin typeface="Arial"/>
            <a:ea typeface="+mn-ea"/>
            <a:cs typeface="+mn-cs"/>
          </a:endParaRPr>
        </a:p>
      </dsp:txBody>
      <dsp:txXfrm>
        <a:off x="3799757" y="2296479"/>
        <a:ext cx="2367749" cy="647472"/>
      </dsp:txXfrm>
    </dsp:sp>
    <dsp:sp modelId="{1A4FAFEE-C89B-45CB-86CA-00D0112A8A0B}">
      <dsp:nvSpPr>
        <dsp:cNvPr id="0" name=""/>
        <dsp:cNvSpPr/>
      </dsp:nvSpPr>
      <dsp:spPr>
        <a:xfrm>
          <a:off x="6396994" y="0"/>
          <a:ext cx="3116250" cy="926048"/>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GB" sz="2000" kern="1200" dirty="0"/>
            <a:t>Specialist (as universal and targeted plus the following):</a:t>
          </a:r>
        </a:p>
      </dsp:txBody>
      <dsp:txXfrm>
        <a:off x="6424117" y="27123"/>
        <a:ext cx="3062004" cy="871802"/>
      </dsp:txXfrm>
    </dsp:sp>
    <dsp:sp modelId="{5F16E77C-7533-43F3-B7A7-DEC1F0AC0BFC}">
      <dsp:nvSpPr>
        <dsp:cNvPr id="0" name=""/>
        <dsp:cNvSpPr/>
      </dsp:nvSpPr>
      <dsp:spPr>
        <a:xfrm>
          <a:off x="6662899" y="926048"/>
          <a:ext cx="91440" cy="552678"/>
        </a:xfrm>
        <a:custGeom>
          <a:avLst/>
          <a:gdLst/>
          <a:ahLst/>
          <a:cxnLst/>
          <a:rect l="0" t="0" r="0" b="0"/>
          <a:pathLst>
            <a:path>
              <a:moveTo>
                <a:pt x="45720" y="0"/>
              </a:moveTo>
              <a:lnTo>
                <a:pt x="45720" y="552678"/>
              </a:lnTo>
              <a:lnTo>
                <a:pt x="101670" y="552678"/>
              </a:lnTo>
            </a:path>
          </a:pathLst>
        </a:custGeom>
        <a:noFill/>
        <a:ln w="1270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3E731340-AF9C-40BB-8261-210DAC3C2AAE}">
      <dsp:nvSpPr>
        <dsp:cNvPr id="0" name=""/>
        <dsp:cNvSpPr/>
      </dsp:nvSpPr>
      <dsp:spPr>
        <a:xfrm>
          <a:off x="6764569" y="1068088"/>
          <a:ext cx="3086987" cy="821276"/>
        </a:xfrm>
        <a:prstGeom prst="roundRect">
          <a:avLst>
            <a:gd name="adj" fmla="val 10000"/>
          </a:avLst>
        </a:prstGeom>
        <a:solidFill>
          <a:srgbClr val="FFFFFF">
            <a:alpha val="90000"/>
            <a:hueOff val="0"/>
            <a:satOff val="0"/>
            <a:lumOff val="0"/>
            <a:alphaOff val="0"/>
          </a:srgbClr>
        </a:solidFill>
        <a:ln w="6350" cap="flat" cmpd="sng" algn="ctr">
          <a:solidFill>
            <a:srgbClr val="D71F8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000000">
                  <a:hueOff val="0"/>
                  <a:satOff val="0"/>
                  <a:lumOff val="0"/>
                  <a:alphaOff val="0"/>
                </a:srgbClr>
              </a:solidFill>
              <a:latin typeface="Arial"/>
              <a:ea typeface="+mn-ea"/>
              <a:cs typeface="+mn-cs"/>
            </a:rPr>
            <a:t>Education Health Care Plan (or information about current stage of process)</a:t>
          </a:r>
        </a:p>
      </dsp:txBody>
      <dsp:txXfrm>
        <a:off x="6788623" y="1092142"/>
        <a:ext cx="3038879" cy="773168"/>
      </dsp:txXfrm>
    </dsp:sp>
    <dsp:sp modelId="{E3BC5835-AF48-4976-9163-6170BC84159E}">
      <dsp:nvSpPr>
        <dsp:cNvPr id="0" name=""/>
        <dsp:cNvSpPr/>
      </dsp:nvSpPr>
      <dsp:spPr>
        <a:xfrm>
          <a:off x="6662899" y="926048"/>
          <a:ext cx="91440" cy="1323031"/>
        </a:xfrm>
        <a:custGeom>
          <a:avLst/>
          <a:gdLst/>
          <a:ahLst/>
          <a:cxnLst/>
          <a:rect l="0" t="0" r="0" b="0"/>
          <a:pathLst>
            <a:path>
              <a:moveTo>
                <a:pt x="45720" y="0"/>
              </a:moveTo>
              <a:lnTo>
                <a:pt x="45720" y="1323031"/>
              </a:lnTo>
              <a:lnTo>
                <a:pt x="123967" y="132303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63BDEB-1690-491F-9359-E7FD56D03608}">
      <dsp:nvSpPr>
        <dsp:cNvPr id="0" name=""/>
        <dsp:cNvSpPr/>
      </dsp:nvSpPr>
      <dsp:spPr>
        <a:xfrm>
          <a:off x="6786867" y="2019614"/>
          <a:ext cx="3104999" cy="458929"/>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dirty="0"/>
            <a:t>Information about inclusion funding and evaluations</a:t>
          </a:r>
        </a:p>
      </dsp:txBody>
      <dsp:txXfrm>
        <a:off x="6800309" y="2033056"/>
        <a:ext cx="3078115" cy="432045"/>
      </dsp:txXfrm>
    </dsp:sp>
    <dsp:sp modelId="{24DC499F-4E99-4DAF-9E5F-E7D1FF64DA64}">
      <dsp:nvSpPr>
        <dsp:cNvPr id="0" name=""/>
        <dsp:cNvSpPr/>
      </dsp:nvSpPr>
      <dsp:spPr>
        <a:xfrm>
          <a:off x="6662899" y="926048"/>
          <a:ext cx="91440" cy="1995285"/>
        </a:xfrm>
        <a:custGeom>
          <a:avLst/>
          <a:gdLst/>
          <a:ahLst/>
          <a:cxnLst/>
          <a:rect l="0" t="0" r="0" b="0"/>
          <a:pathLst>
            <a:path>
              <a:moveTo>
                <a:pt x="45720" y="0"/>
              </a:moveTo>
              <a:lnTo>
                <a:pt x="45720" y="1995285"/>
              </a:lnTo>
              <a:lnTo>
                <a:pt x="101670" y="1995285"/>
              </a:lnTo>
            </a:path>
          </a:pathLst>
        </a:custGeom>
        <a:noFill/>
        <a:ln w="1270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E3ACD96-987E-42CE-9019-C45A1542F4FD}">
      <dsp:nvSpPr>
        <dsp:cNvPr id="0" name=""/>
        <dsp:cNvSpPr/>
      </dsp:nvSpPr>
      <dsp:spPr>
        <a:xfrm>
          <a:off x="6764569" y="2593711"/>
          <a:ext cx="3126633" cy="655243"/>
        </a:xfrm>
        <a:prstGeom prst="roundRect">
          <a:avLst>
            <a:gd name="adj" fmla="val 10000"/>
          </a:avLst>
        </a:prstGeom>
        <a:solidFill>
          <a:schemeClr val="lt1">
            <a:alpha val="90000"/>
            <a:hueOff val="0"/>
            <a:satOff val="0"/>
            <a:lumOff val="0"/>
            <a:alphaOff val="0"/>
          </a:schemeClr>
        </a:solidFill>
        <a:ln w="6350" cap="flat" cmpd="sng" algn="ctr">
          <a:solidFill>
            <a:schemeClr val="accent4">
              <a:lumMod val="60000"/>
              <a:lumOff val="4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dirty="0"/>
            <a:t>Risk Assessment, where applicable </a:t>
          </a:r>
        </a:p>
      </dsp:txBody>
      <dsp:txXfrm>
        <a:off x="6783760" y="2612902"/>
        <a:ext cx="3088251" cy="616861"/>
      </dsp:txXfrm>
    </dsp:sp>
    <dsp:sp modelId="{B1F8114B-FAE4-481A-B71F-EBC9CB338724}">
      <dsp:nvSpPr>
        <dsp:cNvPr id="0" name=""/>
        <dsp:cNvSpPr/>
      </dsp:nvSpPr>
      <dsp:spPr>
        <a:xfrm>
          <a:off x="6662899" y="926048"/>
          <a:ext cx="91440" cy="2670738"/>
        </a:xfrm>
        <a:custGeom>
          <a:avLst/>
          <a:gdLst/>
          <a:ahLst/>
          <a:cxnLst/>
          <a:rect l="0" t="0" r="0" b="0"/>
          <a:pathLst>
            <a:path>
              <a:moveTo>
                <a:pt x="45720" y="0"/>
              </a:moveTo>
              <a:lnTo>
                <a:pt x="45720" y="2670738"/>
              </a:lnTo>
              <a:lnTo>
                <a:pt x="112516" y="2670738"/>
              </a:lnTo>
            </a:path>
          </a:pathLst>
        </a:custGeom>
        <a:noFill/>
        <a:ln w="1270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DB36BC35-7F56-443D-B226-E56D48DA6F6F}">
      <dsp:nvSpPr>
        <dsp:cNvPr id="0" name=""/>
        <dsp:cNvSpPr/>
      </dsp:nvSpPr>
      <dsp:spPr>
        <a:xfrm>
          <a:off x="6775415" y="3371668"/>
          <a:ext cx="3102864" cy="450236"/>
        </a:xfrm>
        <a:prstGeom prst="roundRect">
          <a:avLst>
            <a:gd name="adj" fmla="val 10000"/>
          </a:avLst>
        </a:prstGeom>
        <a:solidFill>
          <a:srgbClr val="FFFFFF">
            <a:alpha val="90000"/>
            <a:hueOff val="0"/>
            <a:satOff val="0"/>
            <a:lumOff val="0"/>
            <a:alphaOff val="0"/>
          </a:srgbClr>
        </a:solidFill>
        <a:ln w="6350" cap="flat" cmpd="sng" algn="ctr">
          <a:solidFill>
            <a:srgbClr val="D71F8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endParaRPr lang="en-GB" sz="1400" kern="1200" dirty="0">
            <a:solidFill>
              <a:srgbClr val="000000">
                <a:hueOff val="0"/>
                <a:satOff val="0"/>
                <a:lumOff val="0"/>
                <a:alphaOff val="0"/>
              </a:srgbClr>
            </a:solidFill>
            <a:latin typeface="+mn-lt"/>
            <a:ea typeface="+mn-ea"/>
            <a:cs typeface="+mn-cs"/>
          </a:endParaRPr>
        </a:p>
        <a:p>
          <a:pPr marL="0" marR="0" lvl="0" indent="0" algn="ctr" defTabSz="622300" eaLnBrk="1" fontAlgn="auto" latinLnBrk="0" hangingPunct="1">
            <a:lnSpc>
              <a:spcPct val="90000"/>
            </a:lnSpc>
            <a:spcBef>
              <a:spcPct val="0"/>
            </a:spcBef>
            <a:spcAft>
              <a:spcPct val="35000"/>
            </a:spcAft>
            <a:buClrTx/>
            <a:buSzTx/>
            <a:buFontTx/>
            <a:buNone/>
            <a:tabLst/>
            <a:defRPr/>
          </a:pPr>
          <a:r>
            <a:rPr lang="en-GB" sz="1400" kern="1200" dirty="0">
              <a:solidFill>
                <a:srgbClr val="000000">
                  <a:hueOff val="0"/>
                  <a:satOff val="0"/>
                  <a:lumOff val="0"/>
                  <a:alphaOff val="0"/>
                </a:srgbClr>
              </a:solidFill>
              <a:latin typeface="+mn-lt"/>
              <a:ea typeface="+mn-ea"/>
              <a:cs typeface="+mn-cs"/>
            </a:rPr>
            <a:t>Early Help assessment</a:t>
          </a:r>
        </a:p>
        <a:p>
          <a:pPr marL="0" lvl="0" indent="0" algn="ctr" defTabSz="622300">
            <a:lnSpc>
              <a:spcPct val="90000"/>
            </a:lnSpc>
            <a:spcBef>
              <a:spcPct val="0"/>
            </a:spcBef>
            <a:spcAft>
              <a:spcPct val="35000"/>
            </a:spcAft>
            <a:buNone/>
          </a:pPr>
          <a:endParaRPr lang="en-GB" sz="1400" kern="1200" dirty="0">
            <a:solidFill>
              <a:srgbClr val="000000">
                <a:hueOff val="0"/>
                <a:satOff val="0"/>
                <a:lumOff val="0"/>
                <a:alphaOff val="0"/>
              </a:srgbClr>
            </a:solidFill>
            <a:latin typeface="Arial"/>
            <a:ea typeface="+mn-ea"/>
            <a:cs typeface="+mn-cs"/>
          </a:endParaRPr>
        </a:p>
      </dsp:txBody>
      <dsp:txXfrm>
        <a:off x="6788602" y="3384855"/>
        <a:ext cx="3076490" cy="423862"/>
      </dsp:txXfrm>
    </dsp:sp>
    <dsp:sp modelId="{6F0F6583-07B0-4096-B270-6D45686C30D6}">
      <dsp:nvSpPr>
        <dsp:cNvPr id="0" name=""/>
        <dsp:cNvSpPr/>
      </dsp:nvSpPr>
      <dsp:spPr>
        <a:xfrm>
          <a:off x="6662899" y="926048"/>
          <a:ext cx="91440" cy="3440561"/>
        </a:xfrm>
        <a:custGeom>
          <a:avLst/>
          <a:gdLst/>
          <a:ahLst/>
          <a:cxnLst/>
          <a:rect l="0" t="0" r="0" b="0"/>
          <a:pathLst>
            <a:path>
              <a:moveTo>
                <a:pt x="45720" y="0"/>
              </a:moveTo>
              <a:lnTo>
                <a:pt x="45720" y="3440561"/>
              </a:lnTo>
              <a:lnTo>
                <a:pt x="101670" y="3440561"/>
              </a:lnTo>
            </a:path>
          </a:pathLst>
        </a:custGeom>
        <a:noFill/>
        <a:ln w="6350" cap="flat" cmpd="sng" algn="ctr">
          <a:solidFill>
            <a:schemeClr val="accent4"/>
          </a:solidFill>
          <a:prstDash val="solid"/>
          <a:miter lim="800000"/>
        </a:ln>
        <a:effectLst/>
      </dsp:spPr>
      <dsp:style>
        <a:lnRef idx="1">
          <a:schemeClr val="accent4"/>
        </a:lnRef>
        <a:fillRef idx="0">
          <a:schemeClr val="accent4"/>
        </a:fillRef>
        <a:effectRef idx="0">
          <a:schemeClr val="accent4"/>
        </a:effectRef>
        <a:fontRef idx="minor">
          <a:schemeClr val="tx1"/>
        </a:fontRef>
      </dsp:style>
    </dsp:sp>
    <dsp:sp modelId="{8516168E-2FCD-4D29-80B2-1A624342D22A}">
      <dsp:nvSpPr>
        <dsp:cNvPr id="0" name=""/>
        <dsp:cNvSpPr/>
      </dsp:nvSpPr>
      <dsp:spPr>
        <a:xfrm>
          <a:off x="6764569" y="4009753"/>
          <a:ext cx="3163215" cy="713714"/>
        </a:xfrm>
        <a:prstGeom prst="roundRect">
          <a:avLst>
            <a:gd name="adj" fmla="val 10000"/>
          </a:avLst>
        </a:prstGeom>
        <a:solidFill>
          <a:schemeClr val="lt1"/>
        </a:solidFill>
        <a:ln w="6350" cap="flat" cmpd="sng" algn="ctr">
          <a:solidFill>
            <a:schemeClr val="accent4">
              <a:lumMod val="60000"/>
              <a:lumOff val="40000"/>
            </a:schemeClr>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dirty="0"/>
            <a:t>Care plans and medical needs information (including details of any training needed)</a:t>
          </a:r>
        </a:p>
      </dsp:txBody>
      <dsp:txXfrm>
        <a:off x="6785473" y="4030657"/>
        <a:ext cx="3121407" cy="671906"/>
      </dsp:txXfrm>
    </dsp:sp>
    <dsp:sp modelId="{ADC0ED28-DDA3-4579-8D45-1B200181ACA3}">
      <dsp:nvSpPr>
        <dsp:cNvPr id="0" name=""/>
        <dsp:cNvSpPr/>
      </dsp:nvSpPr>
      <dsp:spPr>
        <a:xfrm>
          <a:off x="6662899" y="926048"/>
          <a:ext cx="91440" cy="4359075"/>
        </a:xfrm>
        <a:custGeom>
          <a:avLst/>
          <a:gdLst/>
          <a:ahLst/>
          <a:cxnLst/>
          <a:rect l="0" t="0" r="0" b="0"/>
          <a:pathLst>
            <a:path>
              <a:moveTo>
                <a:pt x="45720" y="0"/>
              </a:moveTo>
              <a:lnTo>
                <a:pt x="45720" y="4359075"/>
              </a:lnTo>
              <a:lnTo>
                <a:pt x="101670" y="4359075"/>
              </a:lnTo>
            </a:path>
          </a:pathLst>
        </a:custGeom>
        <a:noFill/>
        <a:ln w="6350" cap="flat" cmpd="sng" algn="ctr">
          <a:solidFill>
            <a:schemeClr val="accent4"/>
          </a:solidFill>
          <a:prstDash val="solid"/>
          <a:miter lim="800000"/>
        </a:ln>
        <a:effectLst/>
      </dsp:spPr>
      <dsp:style>
        <a:lnRef idx="1">
          <a:schemeClr val="accent4"/>
        </a:lnRef>
        <a:fillRef idx="0">
          <a:schemeClr val="accent4"/>
        </a:fillRef>
        <a:effectRef idx="0">
          <a:schemeClr val="accent4"/>
        </a:effectRef>
        <a:fontRef idx="minor">
          <a:schemeClr val="tx1"/>
        </a:fontRef>
      </dsp:style>
    </dsp:sp>
    <dsp:sp modelId="{E9B61454-A511-4BD6-9D5B-402C76FCC7CF}">
      <dsp:nvSpPr>
        <dsp:cNvPr id="0" name=""/>
        <dsp:cNvSpPr/>
      </dsp:nvSpPr>
      <dsp:spPr>
        <a:xfrm>
          <a:off x="6764569" y="4913824"/>
          <a:ext cx="3131266" cy="74259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dirty="0"/>
            <a:t>Any information from specialist services (e.g. reports, assessment, guidance and support plans)</a:t>
          </a:r>
        </a:p>
      </dsp:txBody>
      <dsp:txXfrm>
        <a:off x="6786319" y="4935574"/>
        <a:ext cx="3087766" cy="6990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5D786-8C42-40F3-BE64-F43D2893D390}">
      <dsp:nvSpPr>
        <dsp:cNvPr id="0" name=""/>
        <dsp:cNvSpPr/>
      </dsp:nvSpPr>
      <dsp:spPr>
        <a:xfrm>
          <a:off x="752064" y="88"/>
          <a:ext cx="2257866" cy="1128933"/>
        </a:xfrm>
        <a:prstGeom prst="roundRect">
          <a:avLst>
            <a:gd name="adj" fmla="val 10000"/>
          </a:avLst>
        </a:prstGeom>
        <a:gradFill rotWithShape="0">
          <a:gsLst>
            <a:gs pos="0">
              <a:schemeClr val="accent1">
                <a:alpha val="90000"/>
                <a:hueOff val="0"/>
                <a:satOff val="0"/>
                <a:lumOff val="0"/>
                <a:alphaOff val="0"/>
                <a:lumMod val="110000"/>
                <a:satMod val="105000"/>
                <a:tint val="67000"/>
              </a:schemeClr>
            </a:gs>
            <a:gs pos="50000">
              <a:schemeClr val="accent1">
                <a:alpha val="90000"/>
                <a:hueOff val="0"/>
                <a:satOff val="0"/>
                <a:lumOff val="0"/>
                <a:alphaOff val="0"/>
                <a:lumMod val="105000"/>
                <a:satMod val="103000"/>
                <a:tint val="73000"/>
              </a:schemeClr>
            </a:gs>
            <a:gs pos="100000">
              <a:schemeClr val="accent1">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GB" sz="2500" kern="1200" dirty="0"/>
            <a:t>What to expect:</a:t>
          </a:r>
        </a:p>
      </dsp:txBody>
      <dsp:txXfrm>
        <a:off x="785129" y="33153"/>
        <a:ext cx="2191736" cy="1062803"/>
      </dsp:txXfrm>
    </dsp:sp>
    <dsp:sp modelId="{CCB4436F-3160-4873-B263-4716F23B28BA}">
      <dsp:nvSpPr>
        <dsp:cNvPr id="0" name=""/>
        <dsp:cNvSpPr/>
      </dsp:nvSpPr>
      <dsp:spPr>
        <a:xfrm>
          <a:off x="977850" y="1129022"/>
          <a:ext cx="225786" cy="622386"/>
        </a:xfrm>
        <a:custGeom>
          <a:avLst/>
          <a:gdLst/>
          <a:ahLst/>
          <a:cxnLst/>
          <a:rect l="0" t="0" r="0" b="0"/>
          <a:pathLst>
            <a:path>
              <a:moveTo>
                <a:pt x="0" y="0"/>
              </a:moveTo>
              <a:lnTo>
                <a:pt x="0" y="622386"/>
              </a:lnTo>
              <a:lnTo>
                <a:pt x="225786" y="622386"/>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2C312E-95C2-426A-8DE0-DB0297E97F4F}">
      <dsp:nvSpPr>
        <dsp:cNvPr id="0" name=""/>
        <dsp:cNvSpPr/>
      </dsp:nvSpPr>
      <dsp:spPr>
        <a:xfrm>
          <a:off x="1203637" y="1411255"/>
          <a:ext cx="1865774" cy="680306"/>
        </a:xfrm>
        <a:prstGeom prst="roundRect">
          <a:avLst>
            <a:gd name="adj" fmla="val 10000"/>
          </a:avLst>
        </a:prstGeom>
        <a:solidFill>
          <a:schemeClr val="lt1">
            <a:alpha val="9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GB" sz="1100" kern="1200" dirty="0"/>
            <a:t>Provide the settings with school uniform and resources for the children to explore in their secure base.</a:t>
          </a:r>
        </a:p>
      </dsp:txBody>
      <dsp:txXfrm>
        <a:off x="1223562" y="1431180"/>
        <a:ext cx="1825924" cy="640456"/>
      </dsp:txXfrm>
    </dsp:sp>
    <dsp:sp modelId="{035E206F-A2AC-4D9A-AE8C-432B2DDD715C}">
      <dsp:nvSpPr>
        <dsp:cNvPr id="0" name=""/>
        <dsp:cNvSpPr/>
      </dsp:nvSpPr>
      <dsp:spPr>
        <a:xfrm>
          <a:off x="977850" y="1129022"/>
          <a:ext cx="225786" cy="1586715"/>
        </a:xfrm>
        <a:custGeom>
          <a:avLst/>
          <a:gdLst/>
          <a:ahLst/>
          <a:cxnLst/>
          <a:rect l="0" t="0" r="0" b="0"/>
          <a:pathLst>
            <a:path>
              <a:moveTo>
                <a:pt x="0" y="0"/>
              </a:moveTo>
              <a:lnTo>
                <a:pt x="0" y="1586715"/>
              </a:lnTo>
              <a:lnTo>
                <a:pt x="225786" y="1586715"/>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CA37D4-9ED8-48C1-B06E-F3667F075248}">
      <dsp:nvSpPr>
        <dsp:cNvPr id="0" name=""/>
        <dsp:cNvSpPr/>
      </dsp:nvSpPr>
      <dsp:spPr>
        <a:xfrm>
          <a:off x="1203637" y="2373795"/>
          <a:ext cx="1821520" cy="683885"/>
        </a:xfrm>
        <a:prstGeom prst="roundRect">
          <a:avLst>
            <a:gd name="adj" fmla="val 10000"/>
          </a:avLst>
        </a:prstGeom>
        <a:solidFill>
          <a:schemeClr val="lt1">
            <a:alpha val="90000"/>
            <a:hueOff val="0"/>
            <a:satOff val="0"/>
            <a:lumOff val="0"/>
            <a:alphaOff val="0"/>
          </a:schemeClr>
        </a:solidFill>
        <a:ln w="6350" cap="flat" cmpd="sng" algn="ctr">
          <a:solidFill>
            <a:schemeClr val="accent1">
              <a:alpha val="90000"/>
              <a:hueOff val="0"/>
              <a:satOff val="0"/>
              <a:lumOff val="0"/>
              <a:alphaOff val="-4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endParaRPr lang="en-GB" sz="1100" kern="1200" dirty="0"/>
        </a:p>
        <a:p>
          <a:pPr lvl="0" algn="ctr" defTabSz="488950">
            <a:lnSpc>
              <a:spcPct val="90000"/>
            </a:lnSpc>
            <a:spcBef>
              <a:spcPct val="0"/>
            </a:spcBef>
            <a:spcAft>
              <a:spcPct val="35000"/>
            </a:spcAft>
          </a:pPr>
          <a:r>
            <a:rPr lang="en-GB" sz="1100" kern="1200" dirty="0"/>
            <a:t>Visit the school  with my family at a quitter time before the main transition events take place.</a:t>
          </a:r>
        </a:p>
        <a:p>
          <a:pPr lvl="0" algn="ctr" defTabSz="488950">
            <a:lnSpc>
              <a:spcPct val="90000"/>
            </a:lnSpc>
            <a:spcBef>
              <a:spcPct val="0"/>
            </a:spcBef>
            <a:spcAft>
              <a:spcPct val="35000"/>
            </a:spcAft>
          </a:pPr>
          <a:endParaRPr lang="en-GB" sz="900" kern="1200" dirty="0"/>
        </a:p>
      </dsp:txBody>
      <dsp:txXfrm>
        <a:off x="1223667" y="2393825"/>
        <a:ext cx="1781460" cy="643825"/>
      </dsp:txXfrm>
    </dsp:sp>
    <dsp:sp modelId="{D431A67D-4535-4F81-8E8B-0395A5F6B071}">
      <dsp:nvSpPr>
        <dsp:cNvPr id="0" name=""/>
        <dsp:cNvSpPr/>
      </dsp:nvSpPr>
      <dsp:spPr>
        <a:xfrm>
          <a:off x="977850" y="1129022"/>
          <a:ext cx="225786" cy="2736353"/>
        </a:xfrm>
        <a:custGeom>
          <a:avLst/>
          <a:gdLst/>
          <a:ahLst/>
          <a:cxnLst/>
          <a:rect l="0" t="0" r="0" b="0"/>
          <a:pathLst>
            <a:path>
              <a:moveTo>
                <a:pt x="0" y="0"/>
              </a:moveTo>
              <a:lnTo>
                <a:pt x="0" y="2736353"/>
              </a:lnTo>
              <a:lnTo>
                <a:pt x="225786" y="2736353"/>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165B6A-9273-4271-B72C-965CA86830B5}">
      <dsp:nvSpPr>
        <dsp:cNvPr id="0" name=""/>
        <dsp:cNvSpPr/>
      </dsp:nvSpPr>
      <dsp:spPr>
        <a:xfrm>
          <a:off x="1203637" y="3300909"/>
          <a:ext cx="1806293" cy="1128933"/>
        </a:xfrm>
        <a:prstGeom prst="roundRect">
          <a:avLst>
            <a:gd name="adj" fmla="val 10000"/>
          </a:avLst>
        </a:prstGeom>
        <a:solidFill>
          <a:schemeClr val="lt1">
            <a:alpha val="90000"/>
            <a:hueOff val="0"/>
            <a:satOff val="0"/>
            <a:lumOff val="0"/>
            <a:alphaOff val="0"/>
          </a:schemeClr>
        </a:solidFill>
        <a:ln w="6350" cap="flat" cmpd="sng" algn="ctr">
          <a:solidFill>
            <a:schemeClr val="accent1">
              <a:alpha val="90000"/>
              <a:hueOff val="0"/>
              <a:satOff val="0"/>
              <a:lumOff val="0"/>
              <a:alphaOff val="-8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GB" sz="1100" kern="1200" dirty="0"/>
            <a:t>Visit the school accompanied by my current key person. Join in with key routines, playtimes and lunchtimes</a:t>
          </a:r>
          <a:r>
            <a:rPr lang="en-GB" sz="1000" kern="1200" dirty="0"/>
            <a:t>.</a:t>
          </a:r>
        </a:p>
      </dsp:txBody>
      <dsp:txXfrm>
        <a:off x="1236702" y="3333974"/>
        <a:ext cx="1740163" cy="1062803"/>
      </dsp:txXfrm>
    </dsp:sp>
    <dsp:sp modelId="{8D3DB4BA-BB2B-4E0C-A259-E4E2732D41CF}">
      <dsp:nvSpPr>
        <dsp:cNvPr id="0" name=""/>
        <dsp:cNvSpPr/>
      </dsp:nvSpPr>
      <dsp:spPr>
        <a:xfrm>
          <a:off x="977850" y="1129022"/>
          <a:ext cx="225786" cy="3969510"/>
        </a:xfrm>
        <a:custGeom>
          <a:avLst/>
          <a:gdLst/>
          <a:ahLst/>
          <a:cxnLst/>
          <a:rect l="0" t="0" r="0" b="0"/>
          <a:pathLst>
            <a:path>
              <a:moveTo>
                <a:pt x="0" y="0"/>
              </a:moveTo>
              <a:lnTo>
                <a:pt x="0" y="3969510"/>
              </a:lnTo>
              <a:lnTo>
                <a:pt x="225786" y="396951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B8777A-56C6-4FD5-B414-1D7FD56D2849}">
      <dsp:nvSpPr>
        <dsp:cNvPr id="0" name=""/>
        <dsp:cNvSpPr/>
      </dsp:nvSpPr>
      <dsp:spPr>
        <a:xfrm>
          <a:off x="1203637" y="4696474"/>
          <a:ext cx="1806293" cy="804116"/>
        </a:xfrm>
        <a:prstGeom prst="roundRect">
          <a:avLst>
            <a:gd name="adj" fmla="val 10000"/>
          </a:avLst>
        </a:prstGeom>
        <a:solidFill>
          <a:schemeClr val="lt1">
            <a:alpha val="90000"/>
            <a:hueOff val="0"/>
            <a:satOff val="0"/>
            <a:lumOff val="0"/>
            <a:alphaOff val="0"/>
          </a:schemeClr>
        </a:solidFill>
        <a:ln w="6350" cap="flat" cmpd="sng" algn="ctr">
          <a:solidFill>
            <a:schemeClr val="accent1">
              <a:alpha val="90000"/>
              <a:hueOff val="0"/>
              <a:satOff val="0"/>
              <a:lumOff val="0"/>
              <a:alphaOff val="-12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GB" sz="1100" kern="1200" dirty="0"/>
            <a:t>Take part in the school’s transition events.</a:t>
          </a:r>
        </a:p>
      </dsp:txBody>
      <dsp:txXfrm>
        <a:off x="1227189" y="4720026"/>
        <a:ext cx="1759189" cy="757012"/>
      </dsp:txXfrm>
    </dsp:sp>
    <dsp:sp modelId="{86F9244A-2F53-4378-9833-59C976A29712}">
      <dsp:nvSpPr>
        <dsp:cNvPr id="0" name=""/>
        <dsp:cNvSpPr/>
      </dsp:nvSpPr>
      <dsp:spPr>
        <a:xfrm>
          <a:off x="3574397" y="88"/>
          <a:ext cx="2257866" cy="1128933"/>
        </a:xfrm>
        <a:prstGeom prst="roundRect">
          <a:avLst>
            <a:gd name="adj" fmla="val 10000"/>
          </a:avLst>
        </a:prstGeom>
        <a:gradFill rotWithShape="0">
          <a:gsLst>
            <a:gs pos="0">
              <a:schemeClr val="accent1">
                <a:alpha val="90000"/>
                <a:hueOff val="0"/>
                <a:satOff val="0"/>
                <a:lumOff val="0"/>
                <a:alphaOff val="-20000"/>
                <a:lumMod val="110000"/>
                <a:satMod val="105000"/>
                <a:tint val="67000"/>
              </a:schemeClr>
            </a:gs>
            <a:gs pos="50000">
              <a:schemeClr val="accent1">
                <a:alpha val="90000"/>
                <a:hueOff val="0"/>
                <a:satOff val="0"/>
                <a:lumOff val="0"/>
                <a:alphaOff val="-20000"/>
                <a:lumMod val="105000"/>
                <a:satMod val="103000"/>
                <a:tint val="73000"/>
              </a:schemeClr>
            </a:gs>
            <a:gs pos="100000">
              <a:schemeClr val="accent1">
                <a:alpha val="90000"/>
                <a:hueOff val="0"/>
                <a:satOff val="0"/>
                <a:lumOff val="0"/>
                <a:alphaOff val="-2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GB" sz="2500" kern="1200" dirty="0"/>
            <a:t>Who to expect:</a:t>
          </a:r>
        </a:p>
      </dsp:txBody>
      <dsp:txXfrm>
        <a:off x="3607462" y="33153"/>
        <a:ext cx="2191736" cy="1062803"/>
      </dsp:txXfrm>
    </dsp:sp>
    <dsp:sp modelId="{6948C4BF-0F70-4738-95D7-165B63650FD3}">
      <dsp:nvSpPr>
        <dsp:cNvPr id="0" name=""/>
        <dsp:cNvSpPr/>
      </dsp:nvSpPr>
      <dsp:spPr>
        <a:xfrm>
          <a:off x="3800184" y="1129022"/>
          <a:ext cx="225786" cy="876566"/>
        </a:xfrm>
        <a:custGeom>
          <a:avLst/>
          <a:gdLst/>
          <a:ahLst/>
          <a:cxnLst/>
          <a:rect l="0" t="0" r="0" b="0"/>
          <a:pathLst>
            <a:path>
              <a:moveTo>
                <a:pt x="0" y="0"/>
              </a:moveTo>
              <a:lnTo>
                <a:pt x="0" y="876566"/>
              </a:lnTo>
              <a:lnTo>
                <a:pt x="225786" y="876566"/>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799C6A-7672-4340-97C9-9AAA67A7A635}">
      <dsp:nvSpPr>
        <dsp:cNvPr id="0" name=""/>
        <dsp:cNvSpPr/>
      </dsp:nvSpPr>
      <dsp:spPr>
        <a:xfrm>
          <a:off x="4025971" y="1411255"/>
          <a:ext cx="1806293" cy="1188665"/>
        </a:xfrm>
        <a:prstGeom prst="roundRect">
          <a:avLst>
            <a:gd name="adj" fmla="val 10000"/>
          </a:avLst>
        </a:prstGeom>
        <a:solidFill>
          <a:schemeClr val="lt1">
            <a:alpha val="90000"/>
            <a:hueOff val="0"/>
            <a:satOff val="0"/>
            <a:lumOff val="0"/>
            <a:alphaOff val="0"/>
          </a:schemeClr>
        </a:solidFill>
        <a:ln w="6350" cap="flat" cmpd="sng" algn="ctr">
          <a:solidFill>
            <a:schemeClr val="accent1">
              <a:alpha val="90000"/>
              <a:hueOff val="0"/>
              <a:satOff val="0"/>
              <a:lumOff val="0"/>
              <a:alphaOff val="-16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GB" sz="1100" kern="1200" dirty="0"/>
            <a:t>Who’s who in school? Provide pictures of the staff who will be working directly with the child. Familiarity with new staff will help to reduce  anxiety.</a:t>
          </a:r>
        </a:p>
      </dsp:txBody>
      <dsp:txXfrm>
        <a:off x="4060786" y="1446070"/>
        <a:ext cx="1736663" cy="1119035"/>
      </dsp:txXfrm>
    </dsp:sp>
    <dsp:sp modelId="{E49FBBEE-1825-4D27-A7B3-F4C23E37D0C3}">
      <dsp:nvSpPr>
        <dsp:cNvPr id="0" name=""/>
        <dsp:cNvSpPr/>
      </dsp:nvSpPr>
      <dsp:spPr>
        <a:xfrm>
          <a:off x="3800184" y="1129022"/>
          <a:ext cx="225786" cy="2089825"/>
        </a:xfrm>
        <a:custGeom>
          <a:avLst/>
          <a:gdLst/>
          <a:ahLst/>
          <a:cxnLst/>
          <a:rect l="0" t="0" r="0" b="0"/>
          <a:pathLst>
            <a:path>
              <a:moveTo>
                <a:pt x="0" y="0"/>
              </a:moveTo>
              <a:lnTo>
                <a:pt x="0" y="2089825"/>
              </a:lnTo>
              <a:lnTo>
                <a:pt x="225786" y="2089825"/>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D276D7-B99E-40F8-9B3B-42F8266FC722}">
      <dsp:nvSpPr>
        <dsp:cNvPr id="0" name=""/>
        <dsp:cNvSpPr/>
      </dsp:nvSpPr>
      <dsp:spPr>
        <a:xfrm>
          <a:off x="4025971" y="2778834"/>
          <a:ext cx="1806293" cy="880026"/>
        </a:xfrm>
        <a:prstGeom prst="roundRect">
          <a:avLst>
            <a:gd name="adj" fmla="val 10000"/>
          </a:avLst>
        </a:prstGeom>
        <a:solidFill>
          <a:schemeClr val="lt1">
            <a:alpha val="90000"/>
            <a:hueOff val="0"/>
            <a:satOff val="0"/>
            <a:lumOff val="0"/>
            <a:alphaOff val="0"/>
          </a:schemeClr>
        </a:solidFill>
        <a:ln w="6350" cap="flat" cmpd="sng" algn="ctr">
          <a:solidFill>
            <a:schemeClr val="accent1">
              <a:alpha val="90000"/>
              <a:hueOff val="0"/>
              <a:satOff val="0"/>
              <a:lumOff val="0"/>
              <a:alphaOff val="-2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GB" sz="1100" kern="1200" dirty="0"/>
            <a:t>All about me. Key person/practitioner passports to get to know my ‘go-to’ adult.</a:t>
          </a:r>
        </a:p>
      </dsp:txBody>
      <dsp:txXfrm>
        <a:off x="4051746" y="2804609"/>
        <a:ext cx="1754743" cy="828476"/>
      </dsp:txXfrm>
    </dsp:sp>
    <dsp:sp modelId="{0DD32522-7DD1-4A03-8483-3C214AAE1E21}">
      <dsp:nvSpPr>
        <dsp:cNvPr id="0" name=""/>
        <dsp:cNvSpPr/>
      </dsp:nvSpPr>
      <dsp:spPr>
        <a:xfrm>
          <a:off x="3800184" y="1129022"/>
          <a:ext cx="225786" cy="2979571"/>
        </a:xfrm>
        <a:custGeom>
          <a:avLst/>
          <a:gdLst/>
          <a:ahLst/>
          <a:cxnLst/>
          <a:rect l="0" t="0" r="0" b="0"/>
          <a:pathLst>
            <a:path>
              <a:moveTo>
                <a:pt x="0" y="0"/>
              </a:moveTo>
              <a:lnTo>
                <a:pt x="0" y="2979571"/>
              </a:lnTo>
              <a:lnTo>
                <a:pt x="225786" y="2979571"/>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AC747C-9D1E-4808-AB04-D37184F4903C}">
      <dsp:nvSpPr>
        <dsp:cNvPr id="0" name=""/>
        <dsp:cNvSpPr/>
      </dsp:nvSpPr>
      <dsp:spPr>
        <a:xfrm>
          <a:off x="4025971" y="3877512"/>
          <a:ext cx="1806293" cy="462162"/>
        </a:xfrm>
        <a:prstGeom prst="roundRect">
          <a:avLst>
            <a:gd name="adj" fmla="val 10000"/>
          </a:avLst>
        </a:prstGeom>
        <a:solidFill>
          <a:schemeClr val="lt1">
            <a:alpha val="90000"/>
            <a:hueOff val="0"/>
            <a:satOff val="0"/>
            <a:lumOff val="0"/>
            <a:alphaOff val="0"/>
          </a:schemeClr>
        </a:solidFill>
        <a:ln w="6350" cap="flat" cmpd="sng" algn="ctr">
          <a:solidFill>
            <a:schemeClr val="accent1">
              <a:alpha val="90000"/>
              <a:hueOff val="0"/>
              <a:satOff val="0"/>
              <a:lumOff val="0"/>
              <a:alphaOff val="-24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GB" sz="1100" kern="1200" dirty="0"/>
            <a:t>Record a short video introduction.</a:t>
          </a:r>
        </a:p>
      </dsp:txBody>
      <dsp:txXfrm>
        <a:off x="4039507" y="3891048"/>
        <a:ext cx="1779221" cy="435090"/>
      </dsp:txXfrm>
    </dsp:sp>
    <dsp:sp modelId="{56BBD1A1-06F8-4810-88EA-1AFBF2A2B0C5}">
      <dsp:nvSpPr>
        <dsp:cNvPr id="0" name=""/>
        <dsp:cNvSpPr/>
      </dsp:nvSpPr>
      <dsp:spPr>
        <a:xfrm>
          <a:off x="3800184" y="1129022"/>
          <a:ext cx="225786" cy="3908119"/>
        </a:xfrm>
        <a:custGeom>
          <a:avLst/>
          <a:gdLst/>
          <a:ahLst/>
          <a:cxnLst/>
          <a:rect l="0" t="0" r="0" b="0"/>
          <a:pathLst>
            <a:path>
              <a:moveTo>
                <a:pt x="0" y="0"/>
              </a:moveTo>
              <a:lnTo>
                <a:pt x="0" y="3908119"/>
              </a:lnTo>
              <a:lnTo>
                <a:pt x="225786" y="3908119"/>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13FC75-B581-4B85-8649-1666A0BE460F}">
      <dsp:nvSpPr>
        <dsp:cNvPr id="0" name=""/>
        <dsp:cNvSpPr/>
      </dsp:nvSpPr>
      <dsp:spPr>
        <a:xfrm>
          <a:off x="4025971" y="4598065"/>
          <a:ext cx="1806293" cy="878152"/>
        </a:xfrm>
        <a:prstGeom prst="roundRect">
          <a:avLst>
            <a:gd name="adj" fmla="val 10000"/>
          </a:avLst>
        </a:prstGeom>
        <a:solidFill>
          <a:schemeClr val="lt1">
            <a:alpha val="90000"/>
            <a:hueOff val="0"/>
            <a:satOff val="0"/>
            <a:lumOff val="0"/>
            <a:alphaOff val="0"/>
          </a:schemeClr>
        </a:solidFill>
        <a:ln w="6350" cap="flat" cmpd="sng" algn="ctr">
          <a:solidFill>
            <a:schemeClr val="accent1">
              <a:alpha val="90000"/>
              <a:hueOff val="0"/>
              <a:satOff val="0"/>
              <a:lumOff val="0"/>
              <a:alphaOff val="-28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GB" sz="1100" kern="1200" dirty="0"/>
            <a:t>Complete a visit to the child’s secure base, home and the early years setting.</a:t>
          </a:r>
        </a:p>
      </dsp:txBody>
      <dsp:txXfrm>
        <a:off x="4051691" y="4623785"/>
        <a:ext cx="1754853" cy="826712"/>
      </dsp:txXfrm>
    </dsp:sp>
    <dsp:sp modelId="{5B317B24-B7B8-4ECB-A88B-D55DD80A36EB}">
      <dsp:nvSpPr>
        <dsp:cNvPr id="0" name=""/>
        <dsp:cNvSpPr/>
      </dsp:nvSpPr>
      <dsp:spPr>
        <a:xfrm>
          <a:off x="6396731" y="88"/>
          <a:ext cx="2257866" cy="1128933"/>
        </a:xfrm>
        <a:prstGeom prst="roundRect">
          <a:avLst>
            <a:gd name="adj" fmla="val 10000"/>
          </a:avLst>
        </a:prstGeom>
        <a:gradFill rotWithShape="0">
          <a:gsLst>
            <a:gs pos="0">
              <a:schemeClr val="accent1">
                <a:alpha val="90000"/>
                <a:hueOff val="0"/>
                <a:satOff val="0"/>
                <a:lumOff val="0"/>
                <a:alphaOff val="-40000"/>
                <a:lumMod val="110000"/>
                <a:satMod val="105000"/>
                <a:tint val="67000"/>
              </a:schemeClr>
            </a:gs>
            <a:gs pos="50000">
              <a:schemeClr val="accent1">
                <a:alpha val="90000"/>
                <a:hueOff val="0"/>
                <a:satOff val="0"/>
                <a:lumOff val="0"/>
                <a:alphaOff val="-40000"/>
                <a:lumMod val="105000"/>
                <a:satMod val="103000"/>
                <a:tint val="73000"/>
              </a:schemeClr>
            </a:gs>
            <a:gs pos="100000">
              <a:schemeClr val="accent1">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GB" sz="2500" kern="1200" dirty="0"/>
            <a:t>Routines and Environments:</a:t>
          </a:r>
        </a:p>
      </dsp:txBody>
      <dsp:txXfrm>
        <a:off x="6429796" y="33153"/>
        <a:ext cx="2191736" cy="1062803"/>
      </dsp:txXfrm>
    </dsp:sp>
    <dsp:sp modelId="{3EDD3127-D9DE-4707-903A-3A0F604061FD}">
      <dsp:nvSpPr>
        <dsp:cNvPr id="0" name=""/>
        <dsp:cNvSpPr/>
      </dsp:nvSpPr>
      <dsp:spPr>
        <a:xfrm>
          <a:off x="6622517" y="1129022"/>
          <a:ext cx="225786" cy="862753"/>
        </a:xfrm>
        <a:custGeom>
          <a:avLst/>
          <a:gdLst/>
          <a:ahLst/>
          <a:cxnLst/>
          <a:rect l="0" t="0" r="0" b="0"/>
          <a:pathLst>
            <a:path>
              <a:moveTo>
                <a:pt x="0" y="0"/>
              </a:moveTo>
              <a:lnTo>
                <a:pt x="0" y="862753"/>
              </a:lnTo>
              <a:lnTo>
                <a:pt x="225786" y="862753"/>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E12BEA-0FD4-4417-895A-6F536AA0400E}">
      <dsp:nvSpPr>
        <dsp:cNvPr id="0" name=""/>
        <dsp:cNvSpPr/>
      </dsp:nvSpPr>
      <dsp:spPr>
        <a:xfrm>
          <a:off x="6848304" y="1411255"/>
          <a:ext cx="2013168" cy="1161040"/>
        </a:xfrm>
        <a:prstGeom prst="roundRect">
          <a:avLst>
            <a:gd name="adj" fmla="val 10000"/>
          </a:avLst>
        </a:prstGeom>
        <a:solidFill>
          <a:schemeClr val="lt1">
            <a:alpha val="90000"/>
            <a:hueOff val="0"/>
            <a:satOff val="0"/>
            <a:lumOff val="0"/>
            <a:alphaOff val="0"/>
          </a:schemeClr>
        </a:solidFill>
        <a:ln w="6350" cap="flat" cmpd="sng" algn="ctr">
          <a:solidFill>
            <a:schemeClr val="accent1">
              <a:alpha val="90000"/>
              <a:hueOff val="0"/>
              <a:satOff val="0"/>
              <a:lumOff val="0"/>
              <a:alphaOff val="-32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GB" sz="1100" kern="1200" dirty="0"/>
            <a:t>Make an ‘All about my new school’ booklet for each child.</a:t>
          </a:r>
        </a:p>
        <a:p>
          <a:pPr lvl="0" algn="ctr" defTabSz="488950">
            <a:lnSpc>
              <a:spcPct val="90000"/>
            </a:lnSpc>
            <a:spcBef>
              <a:spcPct val="0"/>
            </a:spcBef>
            <a:spcAft>
              <a:spcPct val="35000"/>
            </a:spcAft>
          </a:pPr>
          <a:r>
            <a:rPr lang="en-GB" sz="1100" kern="1200" dirty="0"/>
            <a:t>Include photographs of the environment.</a:t>
          </a:r>
        </a:p>
      </dsp:txBody>
      <dsp:txXfrm>
        <a:off x="6882310" y="1445261"/>
        <a:ext cx="1945156" cy="1093028"/>
      </dsp:txXfrm>
    </dsp:sp>
    <dsp:sp modelId="{4090A245-1A29-417E-93D5-939963B761D9}">
      <dsp:nvSpPr>
        <dsp:cNvPr id="0" name=""/>
        <dsp:cNvSpPr/>
      </dsp:nvSpPr>
      <dsp:spPr>
        <a:xfrm>
          <a:off x="6622517" y="1129022"/>
          <a:ext cx="225786" cy="2242496"/>
        </a:xfrm>
        <a:custGeom>
          <a:avLst/>
          <a:gdLst/>
          <a:ahLst/>
          <a:cxnLst/>
          <a:rect l="0" t="0" r="0" b="0"/>
          <a:pathLst>
            <a:path>
              <a:moveTo>
                <a:pt x="0" y="0"/>
              </a:moveTo>
              <a:lnTo>
                <a:pt x="0" y="2242496"/>
              </a:lnTo>
              <a:lnTo>
                <a:pt x="225786" y="2242496"/>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0C31C0-A4E7-46D1-938C-047C2BEC1B7A}">
      <dsp:nvSpPr>
        <dsp:cNvPr id="0" name=""/>
        <dsp:cNvSpPr/>
      </dsp:nvSpPr>
      <dsp:spPr>
        <a:xfrm>
          <a:off x="6848304" y="2767104"/>
          <a:ext cx="1965464" cy="1208828"/>
        </a:xfrm>
        <a:prstGeom prst="roundRect">
          <a:avLst>
            <a:gd name="adj" fmla="val 10000"/>
          </a:avLst>
        </a:prstGeom>
        <a:solidFill>
          <a:schemeClr val="lt1">
            <a:alpha val="90000"/>
            <a:hueOff val="0"/>
            <a:satOff val="0"/>
            <a:lumOff val="0"/>
            <a:alphaOff val="0"/>
          </a:schemeClr>
        </a:solidFill>
        <a:ln w="6350" cap="flat" cmpd="sng" algn="ctr">
          <a:solidFill>
            <a:schemeClr val="accent1">
              <a:alpha val="90000"/>
              <a:hueOff val="0"/>
              <a:satOff val="0"/>
              <a:lumOff val="0"/>
              <a:alphaOff val="-36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GB" sz="1100" kern="1200" dirty="0"/>
            <a:t>Use social stories to explain the daily routines. </a:t>
          </a:r>
        </a:p>
        <a:p>
          <a:pPr lvl="0" algn="ctr" defTabSz="488950">
            <a:lnSpc>
              <a:spcPct val="90000"/>
            </a:lnSpc>
            <a:spcBef>
              <a:spcPct val="0"/>
            </a:spcBef>
            <a:spcAft>
              <a:spcPct val="35000"/>
            </a:spcAft>
          </a:pPr>
          <a:r>
            <a:rPr lang="en-GB" sz="1100" kern="1200" dirty="0"/>
            <a:t>Provide a detailed account of the daily routine for parents to identify any challenges that their child may face</a:t>
          </a:r>
          <a:r>
            <a:rPr lang="en-GB" sz="1000" kern="1200" dirty="0"/>
            <a:t>.</a:t>
          </a:r>
        </a:p>
      </dsp:txBody>
      <dsp:txXfrm>
        <a:off x="6883709" y="2802509"/>
        <a:ext cx="1894654" cy="1138018"/>
      </dsp:txXfrm>
    </dsp:sp>
    <dsp:sp modelId="{A9AC5907-6722-46FE-B64C-DF60E9EF2E99}">
      <dsp:nvSpPr>
        <dsp:cNvPr id="0" name=""/>
        <dsp:cNvSpPr/>
      </dsp:nvSpPr>
      <dsp:spPr>
        <a:xfrm>
          <a:off x="6622517" y="1129022"/>
          <a:ext cx="225786" cy="3702879"/>
        </a:xfrm>
        <a:custGeom>
          <a:avLst/>
          <a:gdLst/>
          <a:ahLst/>
          <a:cxnLst/>
          <a:rect l="0" t="0" r="0" b="0"/>
          <a:pathLst>
            <a:path>
              <a:moveTo>
                <a:pt x="0" y="0"/>
              </a:moveTo>
              <a:lnTo>
                <a:pt x="0" y="3702879"/>
              </a:lnTo>
              <a:lnTo>
                <a:pt x="225786" y="3702879"/>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ADB3EC-1479-49FC-8D1B-BF6503659F58}">
      <dsp:nvSpPr>
        <dsp:cNvPr id="0" name=""/>
        <dsp:cNvSpPr/>
      </dsp:nvSpPr>
      <dsp:spPr>
        <a:xfrm>
          <a:off x="6848304" y="4202520"/>
          <a:ext cx="1997272" cy="1258760"/>
        </a:xfrm>
        <a:prstGeom prst="roundRect">
          <a:avLst>
            <a:gd name="adj" fmla="val 10000"/>
          </a:avLst>
        </a:prstGeom>
        <a:solidFill>
          <a:schemeClr val="lt1">
            <a:alpha val="90000"/>
            <a:hueOff val="0"/>
            <a:satOff val="0"/>
            <a:lumOff val="0"/>
            <a:alphaOff val="0"/>
          </a:schemeClr>
        </a:solidFill>
        <a:ln w="6350" cap="flat" cmpd="sng" algn="ctr">
          <a:solidFill>
            <a:schemeClr val="accent1">
              <a:alpha val="90000"/>
              <a:hueOff val="0"/>
              <a:satOff val="0"/>
              <a:lumOff val="0"/>
              <a:alphaOff val="-4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GB" sz="1100" kern="1200" dirty="0"/>
            <a:t>Video recordings can support children in understanding what is to be expected. Sending videos home to the parents mean that they can help to prepare the child for the new environment.</a:t>
          </a:r>
        </a:p>
      </dsp:txBody>
      <dsp:txXfrm>
        <a:off x="6885172" y="4239388"/>
        <a:ext cx="1923536" cy="118502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69256-9992-4D32-85EC-E7AFE6DE5CCC}" type="datetimeFigureOut">
              <a:rPr lang="en-GB" smtClean="0"/>
              <a:t>28/04/2022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CFE84A-804F-498F-AC68-3C6B2DBD92C4}" type="slidenum">
              <a:rPr lang="en-GB" smtClean="0"/>
              <a:t>‹#›</a:t>
            </a:fld>
            <a:endParaRPr lang="en-GB"/>
          </a:p>
        </p:txBody>
      </p:sp>
    </p:spTree>
    <p:extLst>
      <p:ext uri="{BB962C8B-B14F-4D97-AF65-F5344CB8AC3E}">
        <p14:creationId xmlns:p14="http://schemas.microsoft.com/office/powerpoint/2010/main" val="417848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CFE84A-804F-498F-AC68-3C6B2DBD92C4}" type="slidenum">
              <a:rPr lang="en-GB" smtClean="0"/>
              <a:t>4</a:t>
            </a:fld>
            <a:endParaRPr lang="en-GB" dirty="0"/>
          </a:p>
        </p:txBody>
      </p:sp>
    </p:spTree>
    <p:extLst>
      <p:ext uri="{BB962C8B-B14F-4D97-AF65-F5344CB8AC3E}">
        <p14:creationId xmlns:p14="http://schemas.microsoft.com/office/powerpoint/2010/main" val="1273816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CFE84A-804F-498F-AC68-3C6B2DBD92C4}" type="slidenum">
              <a:rPr lang="en-GB" smtClean="0"/>
              <a:t>24</a:t>
            </a:fld>
            <a:endParaRPr lang="en-GB"/>
          </a:p>
        </p:txBody>
      </p:sp>
    </p:spTree>
    <p:extLst>
      <p:ext uri="{BB962C8B-B14F-4D97-AF65-F5344CB8AC3E}">
        <p14:creationId xmlns:p14="http://schemas.microsoft.com/office/powerpoint/2010/main" val="3097608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CFE84A-804F-498F-AC68-3C6B2DBD92C4}" type="slidenum">
              <a:rPr lang="en-GB" smtClean="0"/>
              <a:t>31</a:t>
            </a:fld>
            <a:endParaRPr lang="en-GB"/>
          </a:p>
        </p:txBody>
      </p:sp>
    </p:spTree>
    <p:extLst>
      <p:ext uri="{BB962C8B-B14F-4D97-AF65-F5344CB8AC3E}">
        <p14:creationId xmlns:p14="http://schemas.microsoft.com/office/powerpoint/2010/main" val="2107862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CFE84A-804F-498F-AC68-3C6B2DBD92C4}" type="slidenum">
              <a:rPr lang="en-GB" smtClean="0"/>
              <a:t>32</a:t>
            </a:fld>
            <a:endParaRPr lang="en-GB"/>
          </a:p>
        </p:txBody>
      </p:sp>
    </p:spTree>
    <p:extLst>
      <p:ext uri="{BB962C8B-B14F-4D97-AF65-F5344CB8AC3E}">
        <p14:creationId xmlns:p14="http://schemas.microsoft.com/office/powerpoint/2010/main" val="3763101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CFE84A-804F-498F-AC68-3C6B2DBD92C4}" type="slidenum">
              <a:rPr lang="en-GB" smtClean="0"/>
              <a:t>33</a:t>
            </a:fld>
            <a:endParaRPr lang="en-GB"/>
          </a:p>
        </p:txBody>
      </p:sp>
    </p:spTree>
    <p:extLst>
      <p:ext uri="{BB962C8B-B14F-4D97-AF65-F5344CB8AC3E}">
        <p14:creationId xmlns:p14="http://schemas.microsoft.com/office/powerpoint/2010/main" val="3290861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CFE84A-804F-498F-AC68-3C6B2DBD92C4}" type="slidenum">
              <a:rPr lang="en-GB" smtClean="0"/>
              <a:t>34</a:t>
            </a:fld>
            <a:endParaRPr lang="en-GB"/>
          </a:p>
        </p:txBody>
      </p:sp>
    </p:spTree>
    <p:extLst>
      <p:ext uri="{BB962C8B-B14F-4D97-AF65-F5344CB8AC3E}">
        <p14:creationId xmlns:p14="http://schemas.microsoft.com/office/powerpoint/2010/main" val="1282245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CFE84A-804F-498F-AC68-3C6B2DBD92C4}" type="slidenum">
              <a:rPr lang="en-GB" smtClean="0"/>
              <a:t>35</a:t>
            </a:fld>
            <a:endParaRPr lang="en-GB"/>
          </a:p>
        </p:txBody>
      </p:sp>
    </p:spTree>
    <p:extLst>
      <p:ext uri="{BB962C8B-B14F-4D97-AF65-F5344CB8AC3E}">
        <p14:creationId xmlns:p14="http://schemas.microsoft.com/office/powerpoint/2010/main" val="3181192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The key person role is centred on relationships.  The primary role of the key person is to act as a secondary attachment figure in the absence of the baby / child’s parents / primary caregivers and to provide the emotional security necessary to facilitate the development of the baby / child.  This is rooted in attachment theory.</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B5CFE84A-804F-498F-AC68-3C6B2DBD92C4}" type="slidenum">
              <a:rPr lang="en-GB" smtClean="0"/>
              <a:t>36</a:t>
            </a:fld>
            <a:endParaRPr lang="en-GB"/>
          </a:p>
        </p:txBody>
      </p:sp>
    </p:spTree>
    <p:extLst>
      <p:ext uri="{BB962C8B-B14F-4D97-AF65-F5344CB8AC3E}">
        <p14:creationId xmlns:p14="http://schemas.microsoft.com/office/powerpoint/2010/main" val="3249077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B5CFE84A-804F-498F-AC68-3C6B2DBD92C4}" type="slidenum">
              <a:rPr lang="en-GB" smtClean="0"/>
              <a:t>37</a:t>
            </a:fld>
            <a:endParaRPr lang="en-GB"/>
          </a:p>
        </p:txBody>
      </p:sp>
    </p:spTree>
    <p:extLst>
      <p:ext uri="{BB962C8B-B14F-4D97-AF65-F5344CB8AC3E}">
        <p14:creationId xmlns:p14="http://schemas.microsoft.com/office/powerpoint/2010/main" val="2918758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CFE84A-804F-498F-AC68-3C6B2DBD92C4}" type="slidenum">
              <a:rPr lang="en-GB" smtClean="0"/>
              <a:t>38</a:t>
            </a:fld>
            <a:endParaRPr lang="en-GB"/>
          </a:p>
        </p:txBody>
      </p:sp>
    </p:spTree>
    <p:extLst>
      <p:ext uri="{BB962C8B-B14F-4D97-AF65-F5344CB8AC3E}">
        <p14:creationId xmlns:p14="http://schemas.microsoft.com/office/powerpoint/2010/main" val="2631780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CFE84A-804F-498F-AC68-3C6B2DBD92C4}" type="slidenum">
              <a:rPr lang="en-GB" smtClean="0"/>
              <a:t>41</a:t>
            </a:fld>
            <a:endParaRPr lang="en-GB"/>
          </a:p>
        </p:txBody>
      </p:sp>
    </p:spTree>
    <p:extLst>
      <p:ext uri="{BB962C8B-B14F-4D97-AF65-F5344CB8AC3E}">
        <p14:creationId xmlns:p14="http://schemas.microsoft.com/office/powerpoint/2010/main" val="340402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CFE84A-804F-498F-AC68-3C6B2DBD92C4}" type="slidenum">
              <a:rPr lang="en-GB" smtClean="0"/>
              <a:t>5</a:t>
            </a:fld>
            <a:endParaRPr lang="en-GB" dirty="0"/>
          </a:p>
        </p:txBody>
      </p:sp>
    </p:spTree>
    <p:extLst>
      <p:ext uri="{BB962C8B-B14F-4D97-AF65-F5344CB8AC3E}">
        <p14:creationId xmlns:p14="http://schemas.microsoft.com/office/powerpoint/2010/main" val="2977681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CFE84A-804F-498F-AC68-3C6B2DBD92C4}" type="slidenum">
              <a:rPr lang="en-GB" smtClean="0"/>
              <a:t>42</a:t>
            </a:fld>
            <a:endParaRPr lang="en-GB"/>
          </a:p>
        </p:txBody>
      </p:sp>
    </p:spTree>
    <p:extLst>
      <p:ext uri="{BB962C8B-B14F-4D97-AF65-F5344CB8AC3E}">
        <p14:creationId xmlns:p14="http://schemas.microsoft.com/office/powerpoint/2010/main" val="999311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CFE84A-804F-498F-AC68-3C6B2DBD92C4}" type="slidenum">
              <a:rPr lang="en-GB" smtClean="0"/>
              <a:t>43</a:t>
            </a:fld>
            <a:endParaRPr lang="en-GB"/>
          </a:p>
        </p:txBody>
      </p:sp>
    </p:spTree>
    <p:extLst>
      <p:ext uri="{BB962C8B-B14F-4D97-AF65-F5344CB8AC3E}">
        <p14:creationId xmlns:p14="http://schemas.microsoft.com/office/powerpoint/2010/main" val="4290265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CFE84A-804F-498F-AC68-3C6B2DBD92C4}" type="slidenum">
              <a:rPr lang="en-GB" smtClean="0"/>
              <a:t>44</a:t>
            </a:fld>
            <a:endParaRPr lang="en-GB"/>
          </a:p>
        </p:txBody>
      </p:sp>
    </p:spTree>
    <p:extLst>
      <p:ext uri="{BB962C8B-B14F-4D97-AF65-F5344CB8AC3E}">
        <p14:creationId xmlns:p14="http://schemas.microsoft.com/office/powerpoint/2010/main" val="1719095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CFE84A-804F-498F-AC68-3C6B2DBD92C4}" type="slidenum">
              <a:rPr lang="en-GB" smtClean="0"/>
              <a:t>45</a:t>
            </a:fld>
            <a:endParaRPr lang="en-GB"/>
          </a:p>
        </p:txBody>
      </p:sp>
    </p:spTree>
    <p:extLst>
      <p:ext uri="{BB962C8B-B14F-4D97-AF65-F5344CB8AC3E}">
        <p14:creationId xmlns:p14="http://schemas.microsoft.com/office/powerpoint/2010/main" val="3700819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CFE84A-804F-498F-AC68-3C6B2DBD92C4}" type="slidenum">
              <a:rPr lang="en-GB" smtClean="0"/>
              <a:t>46</a:t>
            </a:fld>
            <a:endParaRPr lang="en-GB"/>
          </a:p>
        </p:txBody>
      </p:sp>
    </p:spTree>
    <p:extLst>
      <p:ext uri="{BB962C8B-B14F-4D97-AF65-F5344CB8AC3E}">
        <p14:creationId xmlns:p14="http://schemas.microsoft.com/office/powerpoint/2010/main" val="1522985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CFE84A-804F-498F-AC68-3C6B2DBD92C4}" type="slidenum">
              <a:rPr lang="en-GB" smtClean="0"/>
              <a:t>7</a:t>
            </a:fld>
            <a:endParaRPr lang="en-GB" dirty="0"/>
          </a:p>
        </p:txBody>
      </p:sp>
    </p:spTree>
    <p:extLst>
      <p:ext uri="{BB962C8B-B14F-4D97-AF65-F5344CB8AC3E}">
        <p14:creationId xmlns:p14="http://schemas.microsoft.com/office/powerpoint/2010/main" val="4017836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CFE84A-804F-498F-AC68-3C6B2DBD92C4}" type="slidenum">
              <a:rPr lang="en-GB" smtClean="0"/>
              <a:t>9</a:t>
            </a:fld>
            <a:endParaRPr lang="en-GB"/>
          </a:p>
        </p:txBody>
      </p:sp>
    </p:spTree>
    <p:extLst>
      <p:ext uri="{BB962C8B-B14F-4D97-AF65-F5344CB8AC3E}">
        <p14:creationId xmlns:p14="http://schemas.microsoft.com/office/powerpoint/2010/main" val="1059348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CFE84A-804F-498F-AC68-3C6B2DBD92C4}" type="slidenum">
              <a:rPr lang="en-GB" smtClean="0"/>
              <a:t>11</a:t>
            </a:fld>
            <a:endParaRPr lang="en-GB"/>
          </a:p>
        </p:txBody>
      </p:sp>
    </p:spTree>
    <p:extLst>
      <p:ext uri="{BB962C8B-B14F-4D97-AF65-F5344CB8AC3E}">
        <p14:creationId xmlns:p14="http://schemas.microsoft.com/office/powerpoint/2010/main" val="3659602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CFE84A-804F-498F-AC68-3C6B2DBD92C4}" type="slidenum">
              <a:rPr lang="en-GB" smtClean="0"/>
              <a:t>12</a:t>
            </a:fld>
            <a:endParaRPr lang="en-GB"/>
          </a:p>
        </p:txBody>
      </p:sp>
    </p:spTree>
    <p:extLst>
      <p:ext uri="{BB962C8B-B14F-4D97-AF65-F5344CB8AC3E}">
        <p14:creationId xmlns:p14="http://schemas.microsoft.com/office/powerpoint/2010/main" val="2269531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CFE84A-804F-498F-AC68-3C6B2DBD92C4}" type="slidenum">
              <a:rPr lang="en-GB" smtClean="0"/>
              <a:t>13</a:t>
            </a:fld>
            <a:endParaRPr lang="en-GB"/>
          </a:p>
        </p:txBody>
      </p:sp>
    </p:spTree>
    <p:extLst>
      <p:ext uri="{BB962C8B-B14F-4D97-AF65-F5344CB8AC3E}">
        <p14:creationId xmlns:p14="http://schemas.microsoft.com/office/powerpoint/2010/main" val="4272262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CFE84A-804F-498F-AC68-3C6B2DBD92C4}" type="slidenum">
              <a:rPr lang="en-GB" smtClean="0"/>
              <a:t>15</a:t>
            </a:fld>
            <a:endParaRPr lang="en-GB"/>
          </a:p>
        </p:txBody>
      </p:sp>
    </p:spTree>
    <p:extLst>
      <p:ext uri="{BB962C8B-B14F-4D97-AF65-F5344CB8AC3E}">
        <p14:creationId xmlns:p14="http://schemas.microsoft.com/office/powerpoint/2010/main" val="1626270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CFE84A-804F-498F-AC68-3C6B2DBD92C4}" type="slidenum">
              <a:rPr lang="en-GB" smtClean="0"/>
              <a:t>18</a:t>
            </a:fld>
            <a:endParaRPr lang="en-GB"/>
          </a:p>
        </p:txBody>
      </p:sp>
    </p:spTree>
    <p:extLst>
      <p:ext uri="{BB962C8B-B14F-4D97-AF65-F5344CB8AC3E}">
        <p14:creationId xmlns:p14="http://schemas.microsoft.com/office/powerpoint/2010/main" val="2065505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55673"/>
          <a:stretch/>
        </p:blipFill>
        <p:spPr>
          <a:xfrm>
            <a:off x="0" y="1767668"/>
            <a:ext cx="12193200" cy="2624224"/>
          </a:xfrm>
          <a:prstGeom prst="rect">
            <a:avLst/>
          </a:prstGeom>
        </p:spPr>
      </p:pic>
      <p:sp>
        <p:nvSpPr>
          <p:cNvPr id="2" name="Title 1"/>
          <p:cNvSpPr>
            <a:spLocks noGrp="1"/>
          </p:cNvSpPr>
          <p:nvPr>
            <p:ph type="ctrTitle" hasCustomPrompt="1"/>
          </p:nvPr>
        </p:nvSpPr>
        <p:spPr>
          <a:xfrm>
            <a:off x="1524000" y="1790153"/>
            <a:ext cx="9144000" cy="2603267"/>
          </a:xfrm>
        </p:spPr>
        <p:txBody>
          <a:bodyPr anchor="ctr"/>
          <a:lstStyle>
            <a:lvl1pPr algn="l">
              <a:defRPr sz="6000" baseline="0"/>
            </a:lvl1pPr>
          </a:lstStyle>
          <a:p>
            <a:r>
              <a:rPr lang="en-US" dirty="0"/>
              <a:t>INSERT TITLE HERE</a:t>
            </a:r>
            <a:endParaRPr lang="en-GB" dirty="0"/>
          </a:p>
        </p:txBody>
      </p:sp>
      <p:sp>
        <p:nvSpPr>
          <p:cNvPr id="3" name="Subtitle 2"/>
          <p:cNvSpPr>
            <a:spLocks noGrp="1"/>
          </p:cNvSpPr>
          <p:nvPr>
            <p:ph type="subTitle" idx="1" hasCustomPrompt="1"/>
          </p:nvPr>
        </p:nvSpPr>
        <p:spPr>
          <a:xfrm>
            <a:off x="1524000" y="4552409"/>
            <a:ext cx="9144000" cy="53013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SUBHEAD HERE</a:t>
            </a:r>
            <a:endParaRPr lang="en-GB"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400" t="76719" b="-758"/>
          <a:stretch/>
        </p:blipFill>
        <p:spPr>
          <a:xfrm>
            <a:off x="9923883" y="5166565"/>
            <a:ext cx="2269317" cy="1424066"/>
          </a:xfrm>
          <a:prstGeom prst="rect">
            <a:avLst/>
          </a:prstGeom>
        </p:spPr>
      </p:pic>
    </p:spTree>
    <p:extLst>
      <p:ext uri="{BB962C8B-B14F-4D97-AF65-F5344CB8AC3E}">
        <p14:creationId xmlns:p14="http://schemas.microsoft.com/office/powerpoint/2010/main" val="60012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Generic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57185" b="-1"/>
          <a:stretch/>
        </p:blipFill>
        <p:spPr>
          <a:xfrm>
            <a:off x="0" y="455295"/>
            <a:ext cx="12193200" cy="164265"/>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43444"/>
            <a:ext cx="12193200" cy="79406"/>
          </a:xfrm>
          <a:prstGeom prst="rect">
            <a:avLst/>
          </a:prstGeom>
        </p:spPr>
      </p:pic>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7649" b="41576"/>
          <a:stretch/>
        </p:blipFill>
        <p:spPr>
          <a:xfrm>
            <a:off x="153127" y="268923"/>
            <a:ext cx="2574833" cy="211772"/>
          </a:xfrm>
          <a:prstGeom prst="rect">
            <a:avLst/>
          </a:prstGeom>
        </p:spPr>
      </p:pic>
      <p:sp>
        <p:nvSpPr>
          <p:cNvPr id="8" name="TextBox 7"/>
          <p:cNvSpPr txBox="1"/>
          <p:nvPr userDrawn="1"/>
        </p:nvSpPr>
        <p:spPr>
          <a:xfrm>
            <a:off x="7729220" y="6422850"/>
            <a:ext cx="4272280" cy="307777"/>
          </a:xfrm>
          <a:prstGeom prst="rect">
            <a:avLst/>
          </a:prstGeom>
          <a:noFill/>
        </p:spPr>
        <p:txBody>
          <a:bodyPr wrap="square" rtlCol="0">
            <a:spAutoFit/>
          </a:bodyPr>
          <a:lstStyle/>
          <a:p>
            <a:pPr algn="r"/>
            <a:r>
              <a:rPr lang="en-GB" sz="1400" dirty="0">
                <a:solidFill>
                  <a:schemeClr val="tx2"/>
                </a:solidFill>
              </a:rPr>
              <a:t>SAFE</a:t>
            </a:r>
            <a:r>
              <a:rPr lang="en-GB" sz="1400" baseline="0" dirty="0">
                <a:solidFill>
                  <a:schemeClr val="tx2"/>
                </a:solidFill>
              </a:rPr>
              <a:t>     WELL     PROSPEROUS     CONNECTED</a:t>
            </a:r>
            <a:endParaRPr lang="en-GB" sz="1400" dirty="0">
              <a:solidFill>
                <a:schemeClr val="tx2"/>
              </a:solidFill>
            </a:endParaRPr>
          </a:p>
        </p:txBody>
      </p:sp>
    </p:spTree>
    <p:extLst>
      <p:ext uri="{BB962C8B-B14F-4D97-AF65-F5344CB8AC3E}">
        <p14:creationId xmlns:p14="http://schemas.microsoft.com/office/powerpoint/2010/main" val="11081698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991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55673"/>
          <a:stretch/>
        </p:blipFill>
        <p:spPr>
          <a:xfrm>
            <a:off x="0" y="1767668"/>
            <a:ext cx="12193200" cy="2624224"/>
          </a:xfrm>
          <a:prstGeom prst="rect">
            <a:avLst/>
          </a:prstGeom>
        </p:spPr>
      </p:pic>
      <p:sp>
        <p:nvSpPr>
          <p:cNvPr id="2" name="Title 1"/>
          <p:cNvSpPr>
            <a:spLocks noGrp="1"/>
          </p:cNvSpPr>
          <p:nvPr>
            <p:ph type="ctrTitle" hasCustomPrompt="1"/>
          </p:nvPr>
        </p:nvSpPr>
        <p:spPr>
          <a:xfrm>
            <a:off x="1524000" y="1790153"/>
            <a:ext cx="9144000" cy="2603267"/>
          </a:xfrm>
        </p:spPr>
        <p:txBody>
          <a:bodyPr anchor="ctr"/>
          <a:lstStyle>
            <a:lvl1pPr algn="l">
              <a:defRPr sz="6000" baseline="0"/>
            </a:lvl1pPr>
          </a:lstStyle>
          <a:p>
            <a:r>
              <a:rPr lang="en-US" dirty="0"/>
              <a:t>INSERT TITLE HERE</a:t>
            </a:r>
            <a:endParaRPr lang="en-GB" dirty="0"/>
          </a:p>
        </p:txBody>
      </p:sp>
      <p:sp>
        <p:nvSpPr>
          <p:cNvPr id="3" name="Subtitle 2"/>
          <p:cNvSpPr>
            <a:spLocks noGrp="1"/>
          </p:cNvSpPr>
          <p:nvPr>
            <p:ph type="subTitle" idx="1" hasCustomPrompt="1"/>
          </p:nvPr>
        </p:nvSpPr>
        <p:spPr>
          <a:xfrm>
            <a:off x="1524000" y="4552409"/>
            <a:ext cx="9144000" cy="53013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SUBHEAD HERE</a:t>
            </a:r>
            <a:endParaRPr lang="en-GB"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400" t="76719" b="-758"/>
          <a:stretch/>
        </p:blipFill>
        <p:spPr>
          <a:xfrm>
            <a:off x="9923883" y="5166565"/>
            <a:ext cx="2269317" cy="1424066"/>
          </a:xfrm>
          <a:prstGeom prst="rect">
            <a:avLst/>
          </a:prstGeom>
        </p:spPr>
      </p:pic>
    </p:spTree>
    <p:extLst>
      <p:ext uri="{BB962C8B-B14F-4D97-AF65-F5344CB8AC3E}">
        <p14:creationId xmlns:p14="http://schemas.microsoft.com/office/powerpoint/2010/main" val="2164062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Generic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57185" b="-1"/>
          <a:stretch/>
        </p:blipFill>
        <p:spPr>
          <a:xfrm>
            <a:off x="0" y="455295"/>
            <a:ext cx="12193200" cy="164265"/>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43444"/>
            <a:ext cx="12193200" cy="79406"/>
          </a:xfrm>
          <a:prstGeom prst="rect">
            <a:avLst/>
          </a:prstGeom>
        </p:spPr>
      </p:pic>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7649" b="41576"/>
          <a:stretch/>
        </p:blipFill>
        <p:spPr>
          <a:xfrm>
            <a:off x="153127" y="268923"/>
            <a:ext cx="2574833" cy="211772"/>
          </a:xfrm>
          <a:prstGeom prst="rect">
            <a:avLst/>
          </a:prstGeom>
        </p:spPr>
      </p:pic>
      <p:sp>
        <p:nvSpPr>
          <p:cNvPr id="8" name="TextBox 7"/>
          <p:cNvSpPr txBox="1"/>
          <p:nvPr userDrawn="1"/>
        </p:nvSpPr>
        <p:spPr>
          <a:xfrm>
            <a:off x="7729220" y="6422850"/>
            <a:ext cx="427228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7424A"/>
                </a:solidFill>
                <a:effectLst/>
                <a:uLnTx/>
                <a:uFillTx/>
                <a:latin typeface="Arial"/>
                <a:ea typeface="+mn-ea"/>
                <a:cs typeface="+mn-cs"/>
              </a:rPr>
              <a:t>SAFE     WELL     PROSPEROUS     CONNECTED</a:t>
            </a:r>
          </a:p>
        </p:txBody>
      </p:sp>
      <p:sp>
        <p:nvSpPr>
          <p:cNvPr id="9" name="TextBox 8"/>
          <p:cNvSpPr txBox="1"/>
          <p:nvPr userDrawn="1"/>
        </p:nvSpPr>
        <p:spPr>
          <a:xfrm>
            <a:off x="7815546" y="111363"/>
            <a:ext cx="4185954"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AEB4AB"/>
                </a:solidFill>
                <a:effectLst/>
                <a:uLnTx/>
                <a:uFillTx/>
                <a:latin typeface="Arial"/>
                <a:ea typeface="+mn-ea"/>
                <a:cs typeface="+mn-cs"/>
              </a:rPr>
              <a:t>Adults and Community Wellbeing</a:t>
            </a:r>
          </a:p>
        </p:txBody>
      </p:sp>
    </p:spTree>
    <p:extLst>
      <p:ext uri="{BB962C8B-B14F-4D97-AF65-F5344CB8AC3E}">
        <p14:creationId xmlns:p14="http://schemas.microsoft.com/office/powerpoint/2010/main" val="32509092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55673"/>
          <a:stretch/>
        </p:blipFill>
        <p:spPr>
          <a:xfrm>
            <a:off x="0" y="1767668"/>
            <a:ext cx="12193200" cy="2624224"/>
          </a:xfrm>
          <a:prstGeom prst="rect">
            <a:avLst/>
          </a:prstGeom>
        </p:spPr>
      </p:pic>
      <p:sp>
        <p:nvSpPr>
          <p:cNvPr id="2" name="Title 1"/>
          <p:cNvSpPr>
            <a:spLocks noGrp="1"/>
          </p:cNvSpPr>
          <p:nvPr>
            <p:ph type="ctrTitle" hasCustomPrompt="1"/>
          </p:nvPr>
        </p:nvSpPr>
        <p:spPr>
          <a:xfrm>
            <a:off x="1524000" y="1790153"/>
            <a:ext cx="9144000" cy="2603267"/>
          </a:xfrm>
        </p:spPr>
        <p:txBody>
          <a:bodyPr anchor="ctr"/>
          <a:lstStyle>
            <a:lvl1pPr algn="l">
              <a:defRPr sz="6000" baseline="0"/>
            </a:lvl1pPr>
          </a:lstStyle>
          <a:p>
            <a:r>
              <a:rPr lang="en-US" dirty="0"/>
              <a:t>INSERT TITLE HERE</a:t>
            </a:r>
            <a:endParaRPr lang="en-GB" dirty="0"/>
          </a:p>
        </p:txBody>
      </p:sp>
      <p:sp>
        <p:nvSpPr>
          <p:cNvPr id="3" name="Subtitle 2"/>
          <p:cNvSpPr>
            <a:spLocks noGrp="1"/>
          </p:cNvSpPr>
          <p:nvPr>
            <p:ph type="subTitle" idx="1" hasCustomPrompt="1"/>
          </p:nvPr>
        </p:nvSpPr>
        <p:spPr>
          <a:xfrm>
            <a:off x="1524000" y="4552409"/>
            <a:ext cx="9144000" cy="53013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SUBHEAD HERE</a:t>
            </a:r>
            <a:endParaRPr lang="en-GB"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400" t="76719" b="-758"/>
          <a:stretch/>
        </p:blipFill>
        <p:spPr>
          <a:xfrm>
            <a:off x="9930984" y="5216577"/>
            <a:ext cx="2269317" cy="1424066"/>
          </a:xfrm>
          <a:prstGeom prst="rect">
            <a:avLst/>
          </a:prstGeom>
        </p:spPr>
      </p:pic>
    </p:spTree>
    <p:extLst>
      <p:ext uri="{BB962C8B-B14F-4D97-AF65-F5344CB8AC3E}">
        <p14:creationId xmlns:p14="http://schemas.microsoft.com/office/powerpoint/2010/main" val="628914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Generic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57185" b="-1"/>
          <a:stretch/>
        </p:blipFill>
        <p:spPr>
          <a:xfrm>
            <a:off x="0" y="455295"/>
            <a:ext cx="12193200" cy="164265"/>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43444"/>
            <a:ext cx="12193200" cy="79406"/>
          </a:xfrm>
          <a:prstGeom prst="rect">
            <a:avLst/>
          </a:prstGeom>
        </p:spPr>
      </p:pic>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7649" b="41576"/>
          <a:stretch/>
        </p:blipFill>
        <p:spPr>
          <a:xfrm>
            <a:off x="153127" y="268923"/>
            <a:ext cx="2574833" cy="211772"/>
          </a:xfrm>
          <a:prstGeom prst="rect">
            <a:avLst/>
          </a:prstGeom>
        </p:spPr>
      </p:pic>
      <p:sp>
        <p:nvSpPr>
          <p:cNvPr id="8" name="TextBox 7"/>
          <p:cNvSpPr txBox="1"/>
          <p:nvPr userDrawn="1"/>
        </p:nvSpPr>
        <p:spPr>
          <a:xfrm>
            <a:off x="7729220" y="6422850"/>
            <a:ext cx="427228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7424A"/>
                </a:solidFill>
                <a:effectLst/>
                <a:uLnTx/>
                <a:uFillTx/>
                <a:latin typeface="Arial"/>
                <a:ea typeface="+mn-ea"/>
                <a:cs typeface="+mn-cs"/>
              </a:rPr>
              <a:t>SAFE     WELL     PROSPEROUS     CONNECTED</a:t>
            </a:r>
          </a:p>
        </p:txBody>
      </p:sp>
      <p:sp>
        <p:nvSpPr>
          <p:cNvPr id="2" name="TextBox 1"/>
          <p:cNvSpPr txBox="1"/>
          <p:nvPr userDrawn="1"/>
        </p:nvSpPr>
        <p:spPr>
          <a:xfrm>
            <a:off x="6987540" y="45529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Box 8"/>
          <p:cNvSpPr txBox="1"/>
          <p:nvPr userDrawn="1"/>
        </p:nvSpPr>
        <p:spPr>
          <a:xfrm>
            <a:off x="7815546" y="111363"/>
            <a:ext cx="4185954"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AEB4AB"/>
                </a:solidFill>
                <a:effectLst/>
                <a:uLnTx/>
                <a:uFillTx/>
                <a:latin typeface="Arial"/>
                <a:ea typeface="+mn-ea"/>
                <a:cs typeface="+mn-cs"/>
              </a:rPr>
              <a:t>Learning, Skills and Culture</a:t>
            </a:r>
          </a:p>
        </p:txBody>
      </p:sp>
    </p:spTree>
    <p:extLst>
      <p:ext uri="{BB962C8B-B14F-4D97-AF65-F5344CB8AC3E}">
        <p14:creationId xmlns:p14="http://schemas.microsoft.com/office/powerpoint/2010/main" val="10028632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40801F-270A-458D-A152-623AB74F9E90}" type="datetimeFigureOut">
              <a:rPr lang="en-GB" smtClean="0"/>
              <a:t>28/04/2022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C962A-D14D-4A33-8838-132B04DE6819}" type="slidenum">
              <a:rPr lang="en-GB" smtClean="0"/>
              <a:t>‹#›</a:t>
            </a:fld>
            <a:endParaRPr lang="en-GB"/>
          </a:p>
        </p:txBody>
      </p:sp>
    </p:spTree>
    <p:extLst>
      <p:ext uri="{BB962C8B-B14F-4D97-AF65-F5344CB8AC3E}">
        <p14:creationId xmlns:p14="http://schemas.microsoft.com/office/powerpoint/2010/main" val="3993766889"/>
      </p:ext>
    </p:extLst>
  </p:cSld>
  <p:clrMap bg1="lt1" tx1="dk1" bg2="lt2" tx2="dk2" accent1="accent1" accent2="accent2" accent3="accent3" accent4="accent4" accent5="accent5" accent6="accent6" hlink="hlink" folHlink="folHlink"/>
  <p:sldLayoutIdLst>
    <p:sldLayoutId id="2147483658"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40801F-270A-458D-A152-623AB74F9E90}" type="datetimeFigureOut">
              <a:rPr kumimoji="0" lang="en-GB"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28/04/2022</a:t>
            </a:fld>
            <a:endParaRPr kumimoji="0" lang="en-GB"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47C962A-D14D-4A33-8838-132B04DE6819}" type="slidenum">
              <a:rPr kumimoji="0" lang="en-GB"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233950440"/>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40801F-270A-458D-A152-623AB74F9E90}" type="datetimeFigureOut">
              <a:rPr kumimoji="0" lang="en-GB"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28/04/2022</a:t>
            </a:fld>
            <a:endParaRPr kumimoji="0" lang="en-GB"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47C962A-D14D-4A33-8838-132B04DE6819}" type="slidenum">
              <a:rPr kumimoji="0" lang="en-GB"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36721015"/>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gov.uk/government/publications/safeguarding-practitioners-information-sharing-advic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gov.uk/government/publications/safeguarding-practitioners-information-sharing-advic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gov.uk/government/publications/safeguarding-practitioners-information-sharing-advic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gov.uk/government/publications/safeguarding-practitioners-information-sharing-advic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northlincslocaloffer.com/professionals-area/training-and-development-for-professionals/send-and-inclusion-handbook/" TargetMode="External"/><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eycp.essex.gov.uk/media/1177/keyperson-national_strategies-key_person_in_reception_and_small_nurseries.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hyperlink" Target="http://www.northlincslocaloffer.com/wp-content/uploads/2020/05/Social-Story-idea-a.pdf" TargetMode="External"/><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foundationyears.org.uk/wp-content/uploads/2021/09/What-to-expect-in-the-EYFS-complete-FINAL-16.09-compressed.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8" Type="http://schemas.openxmlformats.org/officeDocument/2006/relationships/hyperlink" Target="https://www.birthto5matters.org.uk/wp-content/uploads/2021/03/Birthto5Matters-download.pdf?msclkid=cd3e95e8bb4311ec9c67456a7a4f83b3" TargetMode="External"/><Relationship Id="rId13" Type="http://schemas.openxmlformats.org/officeDocument/2006/relationships/hyperlink" Target="https://www.bbc.co.uk/tiny-happy-people/getting-ready-for-the-day/zdxvy9q" TargetMode="External"/><Relationship Id="rId3" Type="http://schemas.openxmlformats.org/officeDocument/2006/relationships/hyperlink" Target="https://www.northlincslocaloffer.com/professionals-area/training-and-development-for-professionals/send-and-inclusion-handbook/" TargetMode="External"/><Relationship Id="rId7" Type="http://schemas.openxmlformats.org/officeDocument/2006/relationships/hyperlink" Target="https://assets.publishing.service.gov.uk/government/uploads/system/uploads/attachment_data/file/1007446/6.7534_DfE_Development_Matters_Report_and_illustrations_web__2_.pdf" TargetMode="External"/><Relationship Id="rId12" Type="http://schemas.openxmlformats.org/officeDocument/2006/relationships/hyperlink" Target="https://foundationyears.org.uk/wp-content/uploads/2021/09/What-to-expect-in-the-EYFS-complete-FINAL-16.09-compressed.pdf" TargetMode="External"/><Relationship Id="rId2" Type="http://schemas.openxmlformats.org/officeDocument/2006/relationships/notesSlide" Target="../notesSlides/notesSlide24.xml"/><Relationship Id="rId16" Type="http://schemas.openxmlformats.org/officeDocument/2006/relationships/hyperlink" Target="https://www.northlincslocaloffer.com/parents-and-carers/starting-school/"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early-years-foundation-stage-framework--2" TargetMode="External"/><Relationship Id="rId11" Type="http://schemas.openxmlformats.org/officeDocument/2006/relationships/hyperlink" Target="https://www.beelingualuk.com/" TargetMode="External"/><Relationship Id="rId5" Type="http://schemas.openxmlformats.org/officeDocument/2006/relationships/hyperlink" Target="https://www.northlincs.gov.uk/schools-libraries-and-learning/the-local-offer/" TargetMode="External"/><Relationship Id="rId15" Type="http://schemas.openxmlformats.org/officeDocument/2006/relationships/hyperlink" Target="https://www.northlincs.gov.uk/schools-libraries-and-learning/schools-colleges-and-further-education/apply-for-a-school-place/" TargetMode="External"/><Relationship Id="rId10" Type="http://schemas.openxmlformats.org/officeDocument/2006/relationships/hyperlink" Target="http://www.mantralingua.com/" TargetMode="External"/><Relationship Id="rId4" Type="http://schemas.openxmlformats.org/officeDocument/2006/relationships/hyperlink" Target="http://www.northlincslocaloffer.com/wp-content/uploads/2020/05/Social-Story-idea-a.pdf" TargetMode="External"/><Relationship Id="rId9" Type="http://schemas.openxmlformats.org/officeDocument/2006/relationships/hyperlink" Target="https://eycp.essex.gov.uk/media/1177/keyperson-national_strategies-key_person_in_reception_and_small_nurseries.pdf" TargetMode="External"/><Relationship Id="rId14" Type="http://schemas.openxmlformats.org/officeDocument/2006/relationships/hyperlink" Target="https://www.bbc.co.uk/bitesize/collections/starting-primary-school/1"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mailto:StandardsandEffectiveness@northlincs.gov.uk?subject=Early%20Yea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northlincslocaloffer.com/wp-content/uploads/2021/09/Getting-the-Best-Start-Plan-a.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earlyyearsmatters.co.uk/eyfs/positive-relationships/transition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800" dirty="0"/>
              <a:t>Early Years Foundation Stage (EYFS)</a:t>
            </a:r>
            <a:r>
              <a:rPr lang="en-GB" sz="4800" dirty="0">
                <a:solidFill>
                  <a:srgbClr val="7030A0"/>
                </a:solidFill>
              </a:rPr>
              <a:t> </a:t>
            </a:r>
            <a:r>
              <a:rPr lang="en-GB" sz="4800" dirty="0"/>
              <a:t>Transition Toolkit</a:t>
            </a:r>
          </a:p>
        </p:txBody>
      </p:sp>
    </p:spTree>
    <p:extLst>
      <p:ext uri="{BB962C8B-B14F-4D97-AF65-F5344CB8AC3E}">
        <p14:creationId xmlns:p14="http://schemas.microsoft.com/office/powerpoint/2010/main" val="2678405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548963-F337-4FFD-8AB5-D7F8647EF36B}"/>
              </a:ext>
            </a:extLst>
          </p:cNvPr>
          <p:cNvSpPr txBox="1"/>
          <p:nvPr/>
        </p:nvSpPr>
        <p:spPr>
          <a:xfrm>
            <a:off x="11561885" y="0"/>
            <a:ext cx="630115"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10 </a:t>
            </a:r>
          </a:p>
        </p:txBody>
      </p:sp>
      <p:sp>
        <p:nvSpPr>
          <p:cNvPr id="9" name="Rectangle 8">
            <a:extLst>
              <a:ext uri="{FF2B5EF4-FFF2-40B4-BE49-F238E27FC236}">
                <a16:creationId xmlns:a16="http://schemas.microsoft.com/office/drawing/2014/main" id="{4FE998F5-118F-4620-B4A1-FE3A9B91434D}"/>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Activities</a:t>
            </a:r>
          </a:p>
        </p:txBody>
      </p:sp>
      <p:sp>
        <p:nvSpPr>
          <p:cNvPr id="10" name="TextBox 9">
            <a:extLst>
              <a:ext uri="{FF2B5EF4-FFF2-40B4-BE49-F238E27FC236}">
                <a16:creationId xmlns:a16="http://schemas.microsoft.com/office/drawing/2014/main" id="{C710BB0F-FB2B-44D2-A4AA-8763D45667F3}"/>
              </a:ext>
            </a:extLst>
          </p:cNvPr>
          <p:cNvSpPr txBox="1"/>
          <p:nvPr/>
        </p:nvSpPr>
        <p:spPr>
          <a:xfrm>
            <a:off x="2370667" y="112889"/>
            <a:ext cx="5023555" cy="769441"/>
          </a:xfrm>
          <a:prstGeom prst="rect">
            <a:avLst/>
          </a:prstGeom>
          <a:noFill/>
        </p:spPr>
        <p:txBody>
          <a:bodyPr wrap="square" rtlCol="0">
            <a:spAutoFit/>
          </a:bodyPr>
          <a:lstStyle/>
          <a:p>
            <a:r>
              <a:rPr lang="en-GB" sz="2000" dirty="0"/>
              <a:t>Early Years</a:t>
            </a:r>
          </a:p>
          <a:p>
            <a:r>
              <a:rPr lang="en-GB" sz="2400" b="1" dirty="0">
                <a:solidFill>
                  <a:schemeClr val="accent1"/>
                </a:solidFill>
              </a:rPr>
              <a:t>Transition Toolkit</a:t>
            </a:r>
          </a:p>
        </p:txBody>
      </p:sp>
      <p:graphicFrame>
        <p:nvGraphicFramePr>
          <p:cNvPr id="2" name="Diagram 1">
            <a:extLst>
              <a:ext uri="{FF2B5EF4-FFF2-40B4-BE49-F238E27FC236}">
                <a16:creationId xmlns:a16="http://schemas.microsoft.com/office/drawing/2014/main" id="{1030612C-66C5-4753-A499-3C595175401F}"/>
              </a:ext>
            </a:extLst>
          </p:cNvPr>
          <p:cNvGraphicFramePr/>
          <p:nvPr>
            <p:extLst>
              <p:ext uri="{D42A27DB-BD31-4B8C-83A1-F6EECF244321}">
                <p14:modId xmlns:p14="http://schemas.microsoft.com/office/powerpoint/2010/main" val="1841221050"/>
              </p:ext>
            </p:extLst>
          </p:nvPr>
        </p:nvGraphicFramePr>
        <p:xfrm>
          <a:off x="2512376" y="158778"/>
          <a:ext cx="9821333" cy="6453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id="{20D760C5-0A54-43E1-A96E-7254794B71FB}"/>
              </a:ext>
            </a:extLst>
          </p:cNvPr>
          <p:cNvPicPr>
            <a:picLocks noChangeAspect="1"/>
          </p:cNvPicPr>
          <p:nvPr/>
        </p:nvPicPr>
        <p:blipFill>
          <a:blip r:embed="rId7"/>
          <a:stretch>
            <a:fillRect/>
          </a:stretch>
        </p:blipFill>
        <p:spPr>
          <a:xfrm>
            <a:off x="10377251" y="5507083"/>
            <a:ext cx="1675961" cy="1192139"/>
          </a:xfrm>
          <a:prstGeom prst="rect">
            <a:avLst/>
          </a:prstGeom>
        </p:spPr>
      </p:pic>
    </p:spTree>
    <p:extLst>
      <p:ext uri="{BB962C8B-B14F-4D97-AF65-F5344CB8AC3E}">
        <p14:creationId xmlns:p14="http://schemas.microsoft.com/office/powerpoint/2010/main" val="243413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548963-F337-4FFD-8AB5-D7F8647EF36B}"/>
              </a:ext>
            </a:extLst>
          </p:cNvPr>
          <p:cNvSpPr txBox="1"/>
          <p:nvPr/>
        </p:nvSpPr>
        <p:spPr>
          <a:xfrm>
            <a:off x="11561885" y="0"/>
            <a:ext cx="630115"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11 </a:t>
            </a:r>
          </a:p>
        </p:txBody>
      </p:sp>
      <p:sp>
        <p:nvSpPr>
          <p:cNvPr id="8" name="Rectangle 7">
            <a:extLst>
              <a:ext uri="{FF2B5EF4-FFF2-40B4-BE49-F238E27FC236}">
                <a16:creationId xmlns:a16="http://schemas.microsoft.com/office/drawing/2014/main" id="{6A2B3181-E507-47E3-A426-7E0CB63C2A40}"/>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Transition – ready for school</a:t>
            </a:r>
          </a:p>
        </p:txBody>
      </p:sp>
      <p:sp>
        <p:nvSpPr>
          <p:cNvPr id="6" name="TextBox 5">
            <a:extLst>
              <a:ext uri="{FF2B5EF4-FFF2-40B4-BE49-F238E27FC236}">
                <a16:creationId xmlns:a16="http://schemas.microsoft.com/office/drawing/2014/main" id="{7F42D4F5-FD17-4F57-896F-3F951C6A00B6}"/>
              </a:ext>
            </a:extLst>
          </p:cNvPr>
          <p:cNvSpPr txBox="1"/>
          <p:nvPr/>
        </p:nvSpPr>
        <p:spPr>
          <a:xfrm>
            <a:off x="2370666" y="221096"/>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sp>
        <p:nvSpPr>
          <p:cNvPr id="5" name="Rectangle 7"/>
          <p:cNvSpPr>
            <a:spLocks noChangeArrowheads="1"/>
          </p:cNvSpPr>
          <p:nvPr/>
        </p:nvSpPr>
        <p:spPr bwMode="auto">
          <a:xfrm>
            <a:off x="2529840" y="41496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8"/>
          <p:cNvSpPr>
            <a:spLocks noChangeArrowheads="1"/>
          </p:cNvSpPr>
          <p:nvPr/>
        </p:nvSpPr>
        <p:spPr bwMode="auto">
          <a:xfrm>
            <a:off x="2529840" y="48735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9"/>
          <p:cNvSpPr>
            <a:spLocks noChangeArrowheads="1"/>
          </p:cNvSpPr>
          <p:nvPr/>
        </p:nvSpPr>
        <p:spPr bwMode="auto">
          <a:xfrm>
            <a:off x="2529840" y="56609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0"/>
          <p:cNvSpPr>
            <a:spLocks noChangeArrowheads="1"/>
          </p:cNvSpPr>
          <p:nvPr/>
        </p:nvSpPr>
        <p:spPr bwMode="auto">
          <a:xfrm>
            <a:off x="2529840" y="56609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p:cNvSpPr/>
          <p:nvPr/>
        </p:nvSpPr>
        <p:spPr>
          <a:xfrm>
            <a:off x="2370666" y="1236060"/>
            <a:ext cx="9191219" cy="5407827"/>
          </a:xfrm>
          <a:prstGeom prst="rect">
            <a:avLst/>
          </a:prstGeom>
        </p:spPr>
        <p:txBody>
          <a:bodyPr wrap="square">
            <a:spAutoFit/>
          </a:bodyPr>
          <a:lstStyle/>
          <a:p>
            <a:pPr>
              <a:lnSpc>
                <a:spcPct val="107000"/>
              </a:lnSpc>
              <a:spcAft>
                <a:spcPts val="800"/>
              </a:spcAft>
            </a:pPr>
            <a:r>
              <a:rPr lang="en-GB" sz="1400" b="1" dirty="0">
                <a:latin typeface="+mj-lt"/>
                <a:ea typeface="Calibri" panose="020F0502020204030204" pitchFamily="34" charset="0"/>
                <a:cs typeface="Times New Roman" panose="02020603050405020304" pitchFamily="18" charset="0"/>
              </a:rPr>
              <a:t>In North Lincolnshire we want all children to be ready for starting school reception class.  There are lots of things that you can do to help this.  At the point of starting reception class, it is helpful if I can…</a:t>
            </a:r>
            <a:endParaRPr lang="en-GB" sz="1400" dirty="0">
              <a:latin typeface="+mj-lt"/>
              <a:ea typeface="Calibri" panose="020F0502020204030204" pitchFamily="34" charset="0"/>
              <a:cs typeface="Times New Roman" panose="02020603050405020304" pitchFamily="18" charset="0"/>
            </a:endParaRPr>
          </a:p>
          <a:p>
            <a:pPr marL="361950" lvl="0" indent="-361950">
              <a:lnSpc>
                <a:spcPct val="107000"/>
              </a:lnSpc>
              <a:spcAft>
                <a:spcPts val="0"/>
              </a:spcAft>
              <a:buFont typeface="Arial" panose="020B0604020202020204" pitchFamily="34" charset="0"/>
              <a:buChar char="•"/>
            </a:pPr>
            <a:r>
              <a:rPr lang="en-GB" sz="1400" dirty="0">
                <a:latin typeface="+mj-lt"/>
                <a:ea typeface="Calibri" panose="020F0502020204030204" pitchFamily="34" charset="0"/>
                <a:cs typeface="Times New Roman" panose="02020603050405020304" pitchFamily="18" charset="0"/>
              </a:rPr>
              <a:t>show an interest in my environment and can focus on things for a short period of time</a:t>
            </a:r>
          </a:p>
          <a:p>
            <a:pPr marL="361950" lvl="0" indent="-361950">
              <a:lnSpc>
                <a:spcPct val="107000"/>
              </a:lnSpc>
              <a:spcAft>
                <a:spcPts val="0"/>
              </a:spcAft>
              <a:buFont typeface="Arial" panose="020B0604020202020204" pitchFamily="34" charset="0"/>
              <a:buChar char="•"/>
            </a:pPr>
            <a:r>
              <a:rPr lang="en-GB" sz="1400" dirty="0">
                <a:latin typeface="+mj-lt"/>
                <a:ea typeface="Calibri" panose="020F0502020204030204" pitchFamily="34" charset="0"/>
                <a:cs typeface="Times New Roman" panose="02020603050405020304" pitchFamily="18" charset="0"/>
              </a:rPr>
              <a:t>‘have a go’ at new things and keep on trying when things get difficult</a:t>
            </a:r>
          </a:p>
          <a:p>
            <a:pPr marL="361950" lvl="0" indent="-361950">
              <a:lnSpc>
                <a:spcPct val="107000"/>
              </a:lnSpc>
              <a:spcAft>
                <a:spcPts val="0"/>
              </a:spcAft>
              <a:buFont typeface="Arial" panose="020B0604020202020204" pitchFamily="34" charset="0"/>
              <a:buChar char="•"/>
            </a:pPr>
            <a:r>
              <a:rPr lang="en-GB" sz="1400" dirty="0">
                <a:latin typeface="+mj-lt"/>
                <a:ea typeface="Calibri" panose="020F0502020204030204" pitchFamily="34" charset="0"/>
                <a:cs typeface="Times New Roman" panose="02020603050405020304" pitchFamily="18" charset="0"/>
              </a:rPr>
              <a:t>make my own choices and follow simple routines</a:t>
            </a:r>
            <a:endParaRPr lang="en-GB" sz="1400" b="1" u="sng" dirty="0">
              <a:latin typeface="+mj-lt"/>
              <a:ea typeface="Calibri" panose="020F0502020204030204" pitchFamily="34" charset="0"/>
              <a:cs typeface="Times New Roman" panose="02020603050405020304" pitchFamily="18" charset="0"/>
            </a:endParaRPr>
          </a:p>
          <a:p>
            <a:pPr lvl="0">
              <a:lnSpc>
                <a:spcPct val="107000"/>
              </a:lnSpc>
              <a:spcAft>
                <a:spcPts val="0"/>
              </a:spcAft>
            </a:pPr>
            <a:r>
              <a:rPr lang="en-GB" sz="1400" b="1" u="sng" dirty="0">
                <a:latin typeface="+mj-lt"/>
                <a:ea typeface="Calibri" panose="020F0502020204030204" pitchFamily="34" charset="0"/>
                <a:cs typeface="Times New Roman" panose="02020603050405020304" pitchFamily="18" charset="0"/>
              </a:rPr>
              <a:t>Personal, social and emotional development</a:t>
            </a:r>
            <a:endParaRPr lang="en-GB" sz="1400" dirty="0">
              <a:latin typeface="+mj-lt"/>
              <a:ea typeface="Calibri" panose="020F0502020204030204" pitchFamily="34" charset="0"/>
              <a:cs typeface="Times New Roman" panose="02020603050405020304" pitchFamily="18" charset="0"/>
            </a:endParaRPr>
          </a:p>
          <a:p>
            <a:pPr marL="361950" lvl="0" indent="-361950">
              <a:lnSpc>
                <a:spcPct val="107000"/>
              </a:lnSpc>
              <a:spcAft>
                <a:spcPts val="0"/>
              </a:spcAft>
              <a:buFont typeface="Arial" panose="020B0604020202020204" pitchFamily="34" charset="0"/>
              <a:buChar char="•"/>
            </a:pPr>
            <a:r>
              <a:rPr lang="en-GB" sz="1400" dirty="0">
                <a:latin typeface="+mj-lt"/>
                <a:ea typeface="Calibri" panose="020F0502020204030204" pitchFamily="34" charset="0"/>
                <a:cs typeface="Times New Roman" panose="02020603050405020304" pitchFamily="18" charset="0"/>
              </a:rPr>
              <a:t>feel good about myself and enjoy getting praise </a:t>
            </a:r>
          </a:p>
          <a:p>
            <a:pPr marL="361950" lvl="0" indent="-361950">
              <a:lnSpc>
                <a:spcPct val="107000"/>
              </a:lnSpc>
              <a:spcAft>
                <a:spcPts val="0"/>
              </a:spcAft>
              <a:buFont typeface="Arial" panose="020B0604020202020204" pitchFamily="34" charset="0"/>
              <a:buChar char="•"/>
            </a:pPr>
            <a:r>
              <a:rPr lang="en-GB" sz="1400" dirty="0">
                <a:latin typeface="+mj-lt"/>
                <a:ea typeface="Calibri" panose="020F0502020204030204" pitchFamily="34" charset="0"/>
                <a:cs typeface="Times New Roman" panose="02020603050405020304" pitchFamily="18" charset="0"/>
              </a:rPr>
              <a:t>settle when my parents/carers leave me, knowing that they will be back soon</a:t>
            </a:r>
          </a:p>
          <a:p>
            <a:pPr marL="361950" lvl="0" indent="-361950">
              <a:lnSpc>
                <a:spcPct val="107000"/>
              </a:lnSpc>
              <a:spcAft>
                <a:spcPts val="0"/>
              </a:spcAft>
              <a:buFont typeface="Arial" panose="020B0604020202020204" pitchFamily="34" charset="0"/>
              <a:buChar char="•"/>
            </a:pPr>
            <a:r>
              <a:rPr lang="en-GB" sz="1400" dirty="0">
                <a:latin typeface="+mj-lt"/>
                <a:ea typeface="Calibri" panose="020F0502020204030204" pitchFamily="34" charset="0"/>
                <a:cs typeface="Times New Roman" panose="02020603050405020304" pitchFamily="18" charset="0"/>
              </a:rPr>
              <a:t>know when I have different feelings like happy, sad or cross and show this using words, gestures and facial expressions </a:t>
            </a:r>
            <a:endParaRPr lang="en-GB" sz="1400" b="1" u="sng" dirty="0">
              <a:latin typeface="+mj-lt"/>
              <a:ea typeface="Calibri" panose="020F0502020204030204" pitchFamily="34" charset="0"/>
              <a:cs typeface="Times New Roman" panose="02020603050405020304" pitchFamily="18" charset="0"/>
            </a:endParaRPr>
          </a:p>
          <a:p>
            <a:pPr lvl="0">
              <a:lnSpc>
                <a:spcPct val="107000"/>
              </a:lnSpc>
              <a:spcAft>
                <a:spcPts val="0"/>
              </a:spcAft>
            </a:pPr>
            <a:r>
              <a:rPr lang="en-GB" sz="1400" b="1" u="sng" dirty="0">
                <a:latin typeface="+mj-lt"/>
                <a:ea typeface="Calibri" panose="020F0502020204030204" pitchFamily="34" charset="0"/>
                <a:cs typeface="Times New Roman" panose="02020603050405020304" pitchFamily="18" charset="0"/>
              </a:rPr>
              <a:t>Communication and Language development</a:t>
            </a:r>
            <a:r>
              <a:rPr lang="en-GB" sz="1400" b="1" dirty="0">
                <a:latin typeface="+mj-lt"/>
                <a:ea typeface="Calibri" panose="020F0502020204030204" pitchFamily="34" charset="0"/>
                <a:cs typeface="Times New Roman" panose="02020603050405020304" pitchFamily="18" charset="0"/>
              </a:rPr>
              <a:t> </a:t>
            </a:r>
            <a:r>
              <a:rPr lang="en-GB" sz="1400" dirty="0">
                <a:latin typeface="+mj-lt"/>
                <a:ea typeface="Calibri" panose="020F0502020204030204" pitchFamily="34" charset="0"/>
                <a:cs typeface="Times New Roman" panose="02020603050405020304" pitchFamily="18" charset="0"/>
              </a:rPr>
              <a:t>(This can be in the child’s home language) </a:t>
            </a:r>
          </a:p>
          <a:p>
            <a:pPr marL="342900" lvl="0" indent="-342900">
              <a:lnSpc>
                <a:spcPct val="107000"/>
              </a:lnSpc>
              <a:spcAft>
                <a:spcPts val="0"/>
              </a:spcAft>
              <a:buFont typeface="Arial" panose="020B0604020202020204" pitchFamily="34" charset="0"/>
              <a:buChar char="•"/>
            </a:pPr>
            <a:r>
              <a:rPr lang="en-GB" sz="1400" dirty="0">
                <a:latin typeface="+mj-lt"/>
                <a:ea typeface="Calibri" panose="020F0502020204030204" pitchFamily="34" charset="0"/>
                <a:cs typeface="Times New Roman" panose="02020603050405020304" pitchFamily="18" charset="0"/>
              </a:rPr>
              <a:t>let you know what I am thinking, feeling and I am interested n</a:t>
            </a:r>
          </a:p>
          <a:p>
            <a:pPr marL="342900" lvl="0" indent="-342900">
              <a:lnSpc>
                <a:spcPct val="107000"/>
              </a:lnSpc>
              <a:spcAft>
                <a:spcPts val="0"/>
              </a:spcAft>
              <a:buFont typeface="Arial" panose="020B0604020202020204" pitchFamily="34" charset="0"/>
              <a:buChar char="•"/>
            </a:pPr>
            <a:r>
              <a:rPr lang="en-GB" sz="1400" dirty="0">
                <a:latin typeface="+mj-lt"/>
                <a:ea typeface="Calibri" panose="020F0502020204030204" pitchFamily="34" charset="0"/>
                <a:cs typeface="Times New Roman" panose="02020603050405020304" pitchFamily="18" charset="0"/>
              </a:rPr>
              <a:t>get help from others when I need it </a:t>
            </a:r>
          </a:p>
          <a:p>
            <a:pPr marL="342900" lvl="0" indent="-342900">
              <a:lnSpc>
                <a:spcPct val="107000"/>
              </a:lnSpc>
              <a:spcAft>
                <a:spcPts val="0"/>
              </a:spcAft>
              <a:buFont typeface="Arial" panose="020B0604020202020204" pitchFamily="34" charset="0"/>
              <a:buChar char="•"/>
            </a:pPr>
            <a:r>
              <a:rPr lang="en-GB" sz="1400" dirty="0">
                <a:latin typeface="+mj-lt"/>
                <a:ea typeface="Calibri" panose="020F0502020204030204" pitchFamily="34" charset="0"/>
                <a:cs typeface="Times New Roman" panose="02020603050405020304" pitchFamily="18" charset="0"/>
              </a:rPr>
              <a:t>follow simple instructions</a:t>
            </a:r>
          </a:p>
          <a:p>
            <a:pPr marL="342900" lvl="0" indent="-342900">
              <a:lnSpc>
                <a:spcPct val="107000"/>
              </a:lnSpc>
              <a:spcAft>
                <a:spcPts val="0"/>
              </a:spcAft>
              <a:buFont typeface="Arial" panose="020B0604020202020204" pitchFamily="34" charset="0"/>
              <a:buChar char="•"/>
            </a:pPr>
            <a:r>
              <a:rPr lang="en-GB" sz="1400" dirty="0">
                <a:latin typeface="+mj-lt"/>
                <a:ea typeface="Calibri" panose="020F0502020204030204" pitchFamily="34" charset="0"/>
                <a:cs typeface="Times New Roman" panose="02020603050405020304" pitchFamily="18" charset="0"/>
              </a:rPr>
              <a:t>listen and take turns when I am playing and talking </a:t>
            </a:r>
          </a:p>
          <a:p>
            <a:pPr marL="342900" lvl="0" indent="-342900">
              <a:lnSpc>
                <a:spcPct val="107000"/>
              </a:lnSpc>
              <a:spcAft>
                <a:spcPts val="0"/>
              </a:spcAft>
              <a:buFont typeface="Arial" panose="020B0604020202020204" pitchFamily="34" charset="0"/>
              <a:buChar char="•"/>
            </a:pPr>
            <a:r>
              <a:rPr lang="en-GB" sz="1400" dirty="0">
                <a:latin typeface="+mj-lt"/>
                <a:ea typeface="Calibri" panose="020F0502020204030204" pitchFamily="34" charset="0"/>
                <a:cs typeface="Times New Roman" panose="02020603050405020304" pitchFamily="18" charset="0"/>
              </a:rPr>
              <a:t>enjoy and join in with some songs, rhymes, and story books that I know</a:t>
            </a:r>
          </a:p>
          <a:p>
            <a:pPr lvl="0">
              <a:lnSpc>
                <a:spcPct val="107000"/>
              </a:lnSpc>
              <a:spcAft>
                <a:spcPts val="0"/>
              </a:spcAft>
            </a:pPr>
            <a:r>
              <a:rPr lang="en-GB" sz="1400" b="1" u="sng" dirty="0">
                <a:latin typeface="+mj-lt"/>
                <a:ea typeface="Calibri" panose="020F0502020204030204" pitchFamily="34" charset="0"/>
                <a:cs typeface="Times New Roman" panose="02020603050405020304" pitchFamily="18" charset="0"/>
              </a:rPr>
              <a:t>Physical Development</a:t>
            </a:r>
            <a:endParaRPr lang="en-GB" sz="1400" dirty="0">
              <a:latin typeface="+mj-lt"/>
              <a:ea typeface="Calibri" panose="020F0502020204030204" pitchFamily="34" charset="0"/>
              <a:cs typeface="Times New Roman" panose="02020603050405020304" pitchFamily="18" charset="0"/>
            </a:endParaRPr>
          </a:p>
          <a:p>
            <a:pPr marL="361950" lvl="0" indent="-361950">
              <a:lnSpc>
                <a:spcPct val="107000"/>
              </a:lnSpc>
              <a:spcAft>
                <a:spcPts val="0"/>
              </a:spcAft>
              <a:buFont typeface="Arial" panose="020B0604020202020204" pitchFamily="34" charset="0"/>
              <a:buChar char="•"/>
            </a:pPr>
            <a:r>
              <a:rPr lang="en-GB" sz="1400" dirty="0">
                <a:latin typeface="+mj-lt"/>
                <a:ea typeface="Calibri" panose="020F0502020204030204" pitchFamily="34" charset="0"/>
                <a:cs typeface="Times New Roman" panose="02020603050405020304" pitchFamily="18" charset="0"/>
              </a:rPr>
              <a:t>use a range of tools for example a knife and fork, scissors, paintbrush, </a:t>
            </a:r>
          </a:p>
          <a:p>
            <a:pPr marL="361950" lvl="0" indent="-361950">
              <a:lnSpc>
                <a:spcPct val="107000"/>
              </a:lnSpc>
              <a:spcAft>
                <a:spcPts val="0"/>
              </a:spcAft>
              <a:buFont typeface="Arial" panose="020B0604020202020204" pitchFamily="34" charset="0"/>
              <a:buChar char="•"/>
            </a:pPr>
            <a:r>
              <a:rPr lang="en-GB" sz="1400" dirty="0">
                <a:latin typeface="+mj-lt"/>
                <a:ea typeface="Calibri" panose="020F0502020204030204" pitchFamily="34" charset="0"/>
                <a:cs typeface="Times New Roman" panose="02020603050405020304" pitchFamily="18" charset="0"/>
              </a:rPr>
              <a:t>put on my shoes and my coat</a:t>
            </a:r>
          </a:p>
          <a:p>
            <a:pPr marL="361950" lvl="0" indent="-361950">
              <a:lnSpc>
                <a:spcPct val="107000"/>
              </a:lnSpc>
              <a:spcAft>
                <a:spcPts val="0"/>
              </a:spcAft>
              <a:buFont typeface="Arial" panose="020B0604020202020204" pitchFamily="34" charset="0"/>
              <a:buChar char="•"/>
            </a:pPr>
            <a:r>
              <a:rPr lang="en-GB" sz="1400" dirty="0">
                <a:latin typeface="+mj-lt"/>
                <a:ea typeface="Calibri" panose="020F0502020204030204" pitchFamily="34" charset="0"/>
                <a:cs typeface="Times New Roman" panose="02020603050405020304" pitchFamily="18" charset="0"/>
              </a:rPr>
              <a:t>make marks, using tools such as pencils, pens and brushes, including circles and lines and sometimes the letter(s) of my name</a:t>
            </a:r>
          </a:p>
          <a:p>
            <a:pPr marL="361950" lvl="0" indent="-361950">
              <a:lnSpc>
                <a:spcPct val="107000"/>
              </a:lnSpc>
              <a:spcAft>
                <a:spcPts val="0"/>
              </a:spcAft>
              <a:buFont typeface="Arial" panose="020B0604020202020204" pitchFamily="34" charset="0"/>
              <a:buChar char="•"/>
            </a:pPr>
            <a:r>
              <a:rPr lang="en-GB" sz="1400" dirty="0">
                <a:latin typeface="+mj-lt"/>
                <a:ea typeface="Calibri" panose="020F0502020204030204" pitchFamily="34" charset="0"/>
                <a:cs typeface="Times New Roman" panose="02020603050405020304" pitchFamily="18" charset="0"/>
              </a:rPr>
              <a:t>use the toilet, and wash my hands by myself. </a:t>
            </a:r>
          </a:p>
          <a:p>
            <a:pPr lvl="0">
              <a:lnSpc>
                <a:spcPct val="107000"/>
              </a:lnSpc>
              <a:spcAft>
                <a:spcPts val="0"/>
              </a:spcAft>
            </a:pPr>
            <a:endParaRPr lang="en-GB" sz="9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1535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548963-F337-4FFD-8AB5-D7F8647EF36B}"/>
              </a:ext>
            </a:extLst>
          </p:cNvPr>
          <p:cNvSpPr txBox="1"/>
          <p:nvPr/>
        </p:nvSpPr>
        <p:spPr>
          <a:xfrm>
            <a:off x="11561885" y="0"/>
            <a:ext cx="630115"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12 </a:t>
            </a:r>
          </a:p>
        </p:txBody>
      </p:sp>
      <p:sp>
        <p:nvSpPr>
          <p:cNvPr id="8" name="Rectangle 7">
            <a:extLst>
              <a:ext uri="{FF2B5EF4-FFF2-40B4-BE49-F238E27FC236}">
                <a16:creationId xmlns:a16="http://schemas.microsoft.com/office/drawing/2014/main" id="{6A2B3181-E507-47E3-A426-7E0CB63C2A40}"/>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Transition – ready for school</a:t>
            </a:r>
          </a:p>
        </p:txBody>
      </p:sp>
      <p:sp>
        <p:nvSpPr>
          <p:cNvPr id="6" name="TextBox 5">
            <a:extLst>
              <a:ext uri="{FF2B5EF4-FFF2-40B4-BE49-F238E27FC236}">
                <a16:creationId xmlns:a16="http://schemas.microsoft.com/office/drawing/2014/main" id="{7F42D4F5-FD17-4F57-896F-3F951C6A00B6}"/>
              </a:ext>
            </a:extLst>
          </p:cNvPr>
          <p:cNvSpPr txBox="1"/>
          <p:nvPr/>
        </p:nvSpPr>
        <p:spPr>
          <a:xfrm>
            <a:off x="2370666" y="221096"/>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sp>
        <p:nvSpPr>
          <p:cNvPr id="5" name="Rectangle 7"/>
          <p:cNvSpPr>
            <a:spLocks noChangeArrowheads="1"/>
          </p:cNvSpPr>
          <p:nvPr/>
        </p:nvSpPr>
        <p:spPr bwMode="auto">
          <a:xfrm>
            <a:off x="2529840" y="41496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8"/>
          <p:cNvSpPr>
            <a:spLocks noChangeArrowheads="1"/>
          </p:cNvSpPr>
          <p:nvPr/>
        </p:nvSpPr>
        <p:spPr bwMode="auto">
          <a:xfrm>
            <a:off x="2529840" y="48735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9"/>
          <p:cNvSpPr>
            <a:spLocks noChangeArrowheads="1"/>
          </p:cNvSpPr>
          <p:nvPr/>
        </p:nvSpPr>
        <p:spPr bwMode="auto">
          <a:xfrm>
            <a:off x="2529840" y="56609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0"/>
          <p:cNvSpPr>
            <a:spLocks noChangeArrowheads="1"/>
          </p:cNvSpPr>
          <p:nvPr/>
        </p:nvSpPr>
        <p:spPr bwMode="auto">
          <a:xfrm>
            <a:off x="2529840" y="56609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E49D6762-2183-4F5C-81DB-FDCA0A277208}"/>
              </a:ext>
            </a:extLst>
          </p:cNvPr>
          <p:cNvPicPr>
            <a:picLocks noChangeAspect="1"/>
          </p:cNvPicPr>
          <p:nvPr/>
        </p:nvPicPr>
        <p:blipFill>
          <a:blip r:embed="rId3"/>
          <a:stretch>
            <a:fillRect/>
          </a:stretch>
        </p:blipFill>
        <p:spPr>
          <a:xfrm>
            <a:off x="712957" y="1197064"/>
            <a:ext cx="11293985" cy="5329518"/>
          </a:xfrm>
          <a:prstGeom prst="rect">
            <a:avLst/>
          </a:prstGeom>
        </p:spPr>
      </p:pic>
    </p:spTree>
    <p:extLst>
      <p:ext uri="{BB962C8B-B14F-4D97-AF65-F5344CB8AC3E}">
        <p14:creationId xmlns:p14="http://schemas.microsoft.com/office/powerpoint/2010/main" val="950736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548963-F337-4FFD-8AB5-D7F8647EF36B}"/>
              </a:ext>
            </a:extLst>
          </p:cNvPr>
          <p:cNvSpPr txBox="1"/>
          <p:nvPr/>
        </p:nvSpPr>
        <p:spPr>
          <a:xfrm>
            <a:off x="11561885" y="0"/>
            <a:ext cx="630115"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13 </a:t>
            </a:r>
          </a:p>
        </p:txBody>
      </p:sp>
      <p:sp>
        <p:nvSpPr>
          <p:cNvPr id="8" name="Rectangle 7">
            <a:extLst>
              <a:ext uri="{FF2B5EF4-FFF2-40B4-BE49-F238E27FC236}">
                <a16:creationId xmlns:a16="http://schemas.microsoft.com/office/drawing/2014/main" id="{6A2B3181-E507-47E3-A426-7E0CB63C2A40}"/>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Transition – ready for school</a:t>
            </a:r>
          </a:p>
        </p:txBody>
      </p:sp>
      <p:sp>
        <p:nvSpPr>
          <p:cNvPr id="6" name="TextBox 5">
            <a:extLst>
              <a:ext uri="{FF2B5EF4-FFF2-40B4-BE49-F238E27FC236}">
                <a16:creationId xmlns:a16="http://schemas.microsoft.com/office/drawing/2014/main" id="{7F42D4F5-FD17-4F57-896F-3F951C6A00B6}"/>
              </a:ext>
            </a:extLst>
          </p:cNvPr>
          <p:cNvSpPr txBox="1"/>
          <p:nvPr/>
        </p:nvSpPr>
        <p:spPr>
          <a:xfrm>
            <a:off x="2370666" y="221096"/>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sp>
        <p:nvSpPr>
          <p:cNvPr id="5" name="Rectangle 7"/>
          <p:cNvSpPr>
            <a:spLocks noChangeArrowheads="1"/>
          </p:cNvSpPr>
          <p:nvPr/>
        </p:nvSpPr>
        <p:spPr bwMode="auto">
          <a:xfrm>
            <a:off x="2529840" y="41496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8"/>
          <p:cNvSpPr>
            <a:spLocks noChangeArrowheads="1"/>
          </p:cNvSpPr>
          <p:nvPr/>
        </p:nvSpPr>
        <p:spPr bwMode="auto">
          <a:xfrm>
            <a:off x="2529840" y="48735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9"/>
          <p:cNvSpPr>
            <a:spLocks noChangeArrowheads="1"/>
          </p:cNvSpPr>
          <p:nvPr/>
        </p:nvSpPr>
        <p:spPr bwMode="auto">
          <a:xfrm>
            <a:off x="2529840" y="56609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0"/>
          <p:cNvSpPr>
            <a:spLocks noChangeArrowheads="1"/>
          </p:cNvSpPr>
          <p:nvPr/>
        </p:nvSpPr>
        <p:spPr bwMode="auto">
          <a:xfrm>
            <a:off x="2529840" y="56609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66980EC8-2061-4C75-82BF-EE63D39C9EF1}"/>
              </a:ext>
            </a:extLst>
          </p:cNvPr>
          <p:cNvPicPr>
            <a:picLocks noChangeAspect="1"/>
          </p:cNvPicPr>
          <p:nvPr/>
        </p:nvPicPr>
        <p:blipFill>
          <a:blip r:embed="rId3"/>
          <a:stretch>
            <a:fillRect/>
          </a:stretch>
        </p:blipFill>
        <p:spPr>
          <a:xfrm>
            <a:off x="171122" y="1197064"/>
            <a:ext cx="11849756" cy="5537468"/>
          </a:xfrm>
          <a:prstGeom prst="rect">
            <a:avLst/>
          </a:prstGeom>
        </p:spPr>
      </p:pic>
    </p:spTree>
    <p:extLst>
      <p:ext uri="{BB962C8B-B14F-4D97-AF65-F5344CB8AC3E}">
        <p14:creationId xmlns:p14="http://schemas.microsoft.com/office/powerpoint/2010/main" val="519129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4D0D0C6-2E1F-4AF8-A683-9D05304CA28F}"/>
              </a:ext>
            </a:extLst>
          </p:cNvPr>
          <p:cNvSpPr txBox="1"/>
          <p:nvPr/>
        </p:nvSpPr>
        <p:spPr>
          <a:xfrm>
            <a:off x="11553092" y="0"/>
            <a:ext cx="638908"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14</a:t>
            </a:r>
          </a:p>
        </p:txBody>
      </p:sp>
      <p:sp>
        <p:nvSpPr>
          <p:cNvPr id="9" name="Rectangle 8">
            <a:extLst>
              <a:ext uri="{FF2B5EF4-FFF2-40B4-BE49-F238E27FC236}">
                <a16:creationId xmlns:a16="http://schemas.microsoft.com/office/drawing/2014/main" id="{16169891-12E5-40F7-861F-C7DBA6D755EF}"/>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Transition Headlines – ‘What makes me, me? </a:t>
            </a:r>
          </a:p>
        </p:txBody>
      </p:sp>
      <p:sp>
        <p:nvSpPr>
          <p:cNvPr id="10" name="TextBox 9">
            <a:extLst>
              <a:ext uri="{FF2B5EF4-FFF2-40B4-BE49-F238E27FC236}">
                <a16:creationId xmlns:a16="http://schemas.microsoft.com/office/drawing/2014/main" id="{A57B67AC-A0A1-48F6-9D06-76B4AAB777D1}"/>
              </a:ext>
            </a:extLst>
          </p:cNvPr>
          <p:cNvSpPr txBox="1"/>
          <p:nvPr/>
        </p:nvSpPr>
        <p:spPr>
          <a:xfrm>
            <a:off x="2546937" y="210754"/>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sp>
        <p:nvSpPr>
          <p:cNvPr id="4" name="TextBox 3">
            <a:extLst>
              <a:ext uri="{FF2B5EF4-FFF2-40B4-BE49-F238E27FC236}">
                <a16:creationId xmlns:a16="http://schemas.microsoft.com/office/drawing/2014/main" id="{57CAD9BB-46A6-434F-AF43-952B65B258BC}"/>
              </a:ext>
            </a:extLst>
          </p:cNvPr>
          <p:cNvSpPr txBox="1"/>
          <p:nvPr/>
        </p:nvSpPr>
        <p:spPr>
          <a:xfrm>
            <a:off x="8701598" y="980195"/>
            <a:ext cx="3309209" cy="6032421"/>
          </a:xfrm>
          <a:prstGeom prst="rect">
            <a:avLst/>
          </a:prstGeom>
          <a:noFill/>
        </p:spPr>
        <p:txBody>
          <a:bodyPr wrap="square" rtlCol="0">
            <a:spAutoFit/>
          </a:bodyPr>
          <a:lstStyle/>
          <a:p>
            <a:pPr algn="ctr"/>
            <a:r>
              <a:rPr lang="en-GB" sz="1600" u="sng" dirty="0"/>
              <a:t>Transition Headlines</a:t>
            </a:r>
          </a:p>
          <a:p>
            <a:pPr algn="ctr"/>
            <a:r>
              <a:rPr lang="en-GB" sz="1600" dirty="0"/>
              <a:t>The key person has a crucial role to play in supporting a child moving from their secure base to an unknown one with their new key person.</a:t>
            </a:r>
          </a:p>
          <a:p>
            <a:pPr algn="ctr"/>
            <a:r>
              <a:rPr lang="en-GB" sz="1600" dirty="0"/>
              <a:t>The current key person knows all the unwritten information they have gathered about the unique child. This information no matter how small can be the difference between a child being happy and thriving or stressed, frustrated and misunderstood.</a:t>
            </a:r>
          </a:p>
          <a:p>
            <a:pPr algn="ctr"/>
            <a:r>
              <a:rPr lang="en-GB" sz="1600" dirty="0"/>
              <a:t>This document can be used to share the child’s strengths, talents, quirks, personalities and preferences. It is an opportunity to share strategies and support that can make the child feel emotionally safe and secure in their new setting.</a:t>
            </a:r>
          </a:p>
          <a:p>
            <a:pPr algn="ctr"/>
            <a:endParaRPr lang="en-GB" sz="1600" dirty="0"/>
          </a:p>
          <a:p>
            <a:pPr algn="ctr"/>
            <a:endParaRPr lang="en-GB" dirty="0"/>
          </a:p>
        </p:txBody>
      </p:sp>
      <p:sp>
        <p:nvSpPr>
          <p:cNvPr id="2" name="TextBox 1">
            <a:extLst>
              <a:ext uri="{FF2B5EF4-FFF2-40B4-BE49-F238E27FC236}">
                <a16:creationId xmlns:a16="http://schemas.microsoft.com/office/drawing/2014/main" id="{CD6BC9BF-70CC-4F86-8234-11054B34F4DD}"/>
              </a:ext>
            </a:extLst>
          </p:cNvPr>
          <p:cNvSpPr txBox="1"/>
          <p:nvPr/>
        </p:nvSpPr>
        <p:spPr>
          <a:xfrm>
            <a:off x="2640418" y="5082362"/>
            <a:ext cx="212652" cy="369332"/>
          </a:xfrm>
          <a:prstGeom prst="rect">
            <a:avLst/>
          </a:prstGeom>
          <a:solidFill>
            <a:schemeClr val="bg2"/>
          </a:solidFill>
        </p:spPr>
        <p:txBody>
          <a:bodyPr wrap="square" rtlCol="0">
            <a:spAutoFit/>
          </a:bodyPr>
          <a:lstStyle/>
          <a:p>
            <a:endParaRPr lang="en-GB" dirty="0"/>
          </a:p>
        </p:txBody>
      </p:sp>
      <p:pic>
        <p:nvPicPr>
          <p:cNvPr id="6" name="Picture 5">
            <a:extLst>
              <a:ext uri="{FF2B5EF4-FFF2-40B4-BE49-F238E27FC236}">
                <a16:creationId xmlns:a16="http://schemas.microsoft.com/office/drawing/2014/main" id="{57B6A4A8-D684-46F9-BCC9-01888D65826A}"/>
              </a:ext>
            </a:extLst>
          </p:cNvPr>
          <p:cNvPicPr>
            <a:picLocks noChangeAspect="1"/>
          </p:cNvPicPr>
          <p:nvPr/>
        </p:nvPicPr>
        <p:blipFill>
          <a:blip r:embed="rId2"/>
          <a:stretch>
            <a:fillRect/>
          </a:stretch>
        </p:blipFill>
        <p:spPr>
          <a:xfrm>
            <a:off x="2306463" y="1309738"/>
            <a:ext cx="6413430" cy="4488113"/>
          </a:xfrm>
          <a:prstGeom prst="rect">
            <a:avLst/>
          </a:prstGeom>
        </p:spPr>
      </p:pic>
    </p:spTree>
    <p:extLst>
      <p:ext uri="{BB962C8B-B14F-4D97-AF65-F5344CB8AC3E}">
        <p14:creationId xmlns:p14="http://schemas.microsoft.com/office/powerpoint/2010/main" val="26327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548963-F337-4FFD-8AB5-D7F8647EF36B}"/>
              </a:ext>
            </a:extLst>
          </p:cNvPr>
          <p:cNvSpPr txBox="1"/>
          <p:nvPr/>
        </p:nvSpPr>
        <p:spPr>
          <a:xfrm>
            <a:off x="11561885" y="0"/>
            <a:ext cx="630115"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15</a:t>
            </a:r>
          </a:p>
        </p:txBody>
      </p:sp>
      <p:sp>
        <p:nvSpPr>
          <p:cNvPr id="8" name="Rectangle 7">
            <a:extLst>
              <a:ext uri="{FF2B5EF4-FFF2-40B4-BE49-F238E27FC236}">
                <a16:creationId xmlns:a16="http://schemas.microsoft.com/office/drawing/2014/main" id="{6A2B3181-E507-47E3-A426-7E0CB63C2A40}"/>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Transition – Child’s Summative Assessment</a:t>
            </a:r>
          </a:p>
        </p:txBody>
      </p:sp>
      <p:sp>
        <p:nvSpPr>
          <p:cNvPr id="6" name="TextBox 5">
            <a:extLst>
              <a:ext uri="{FF2B5EF4-FFF2-40B4-BE49-F238E27FC236}">
                <a16:creationId xmlns:a16="http://schemas.microsoft.com/office/drawing/2014/main" id="{7F42D4F5-FD17-4F57-896F-3F951C6A00B6}"/>
              </a:ext>
            </a:extLst>
          </p:cNvPr>
          <p:cNvSpPr txBox="1"/>
          <p:nvPr/>
        </p:nvSpPr>
        <p:spPr>
          <a:xfrm>
            <a:off x="2370666" y="221096"/>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sp>
        <p:nvSpPr>
          <p:cNvPr id="5" name="Rectangle 7"/>
          <p:cNvSpPr>
            <a:spLocks noChangeArrowheads="1"/>
          </p:cNvSpPr>
          <p:nvPr/>
        </p:nvSpPr>
        <p:spPr bwMode="auto">
          <a:xfrm>
            <a:off x="2529840" y="41496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8"/>
          <p:cNvSpPr>
            <a:spLocks noChangeArrowheads="1"/>
          </p:cNvSpPr>
          <p:nvPr/>
        </p:nvSpPr>
        <p:spPr bwMode="auto">
          <a:xfrm>
            <a:off x="2529840" y="48735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9"/>
          <p:cNvSpPr>
            <a:spLocks noChangeArrowheads="1"/>
          </p:cNvSpPr>
          <p:nvPr/>
        </p:nvSpPr>
        <p:spPr bwMode="auto">
          <a:xfrm>
            <a:off x="2529840" y="56609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0"/>
          <p:cNvSpPr>
            <a:spLocks noChangeArrowheads="1"/>
          </p:cNvSpPr>
          <p:nvPr/>
        </p:nvSpPr>
        <p:spPr bwMode="auto">
          <a:xfrm>
            <a:off x="2529840" y="56609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70AA53CA-F8A7-4BCA-BB16-366171EA3156}"/>
              </a:ext>
            </a:extLst>
          </p:cNvPr>
          <p:cNvPicPr>
            <a:picLocks noChangeAspect="1"/>
          </p:cNvPicPr>
          <p:nvPr/>
        </p:nvPicPr>
        <p:blipFill>
          <a:blip r:embed="rId3"/>
          <a:stretch>
            <a:fillRect/>
          </a:stretch>
        </p:blipFill>
        <p:spPr>
          <a:xfrm>
            <a:off x="2876438" y="990537"/>
            <a:ext cx="8516992" cy="5856512"/>
          </a:xfrm>
          <a:prstGeom prst="rect">
            <a:avLst/>
          </a:prstGeom>
        </p:spPr>
      </p:pic>
    </p:spTree>
    <p:extLst>
      <p:ext uri="{BB962C8B-B14F-4D97-AF65-F5344CB8AC3E}">
        <p14:creationId xmlns:p14="http://schemas.microsoft.com/office/powerpoint/2010/main" val="1716980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4D0D0C6-2E1F-4AF8-A683-9D05304CA28F}"/>
              </a:ext>
            </a:extLst>
          </p:cNvPr>
          <p:cNvSpPr txBox="1"/>
          <p:nvPr/>
        </p:nvSpPr>
        <p:spPr>
          <a:xfrm>
            <a:off x="11553092" y="0"/>
            <a:ext cx="638908"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16</a:t>
            </a:r>
          </a:p>
        </p:txBody>
      </p:sp>
      <p:sp>
        <p:nvSpPr>
          <p:cNvPr id="8" name="TextBox 7">
            <a:extLst>
              <a:ext uri="{FF2B5EF4-FFF2-40B4-BE49-F238E27FC236}">
                <a16:creationId xmlns:a16="http://schemas.microsoft.com/office/drawing/2014/main" id="{0842C795-1C58-4506-AA79-E60C76EE233C}"/>
              </a:ext>
            </a:extLst>
          </p:cNvPr>
          <p:cNvSpPr txBox="1"/>
          <p:nvPr/>
        </p:nvSpPr>
        <p:spPr>
          <a:xfrm>
            <a:off x="2370667" y="944728"/>
            <a:ext cx="9182424" cy="5970865"/>
          </a:xfrm>
          <a:prstGeom prst="rect">
            <a:avLst/>
          </a:prstGeom>
          <a:noFill/>
        </p:spPr>
        <p:txBody>
          <a:bodyPr wrap="square">
            <a:spAutoFit/>
          </a:bodyPr>
          <a:lstStyle/>
          <a:p>
            <a:r>
              <a:rPr lang="en-GB" dirty="0"/>
              <a:t>Transitions are a period of change that can be both a source of excitement and anxiety for children, parents and practitioners. Throughout the transition process, young children need to feel secure and confident that their needs, wants, likes and dislikes will be understood. </a:t>
            </a:r>
          </a:p>
          <a:p>
            <a:endParaRPr lang="en-GB" dirty="0"/>
          </a:p>
          <a:p>
            <a:r>
              <a:rPr lang="en-GB" dirty="0"/>
              <a:t>The transition from one setting to another (early years to primary) should be seen as a seamless journey. Children with </a:t>
            </a:r>
            <a:r>
              <a:rPr lang="en-GB" b="0" i="0" u="none" strike="noStrike" baseline="0" dirty="0">
                <a:solidFill>
                  <a:srgbClr val="000000"/>
                </a:solidFill>
              </a:rPr>
              <a:t>Special Educational Needs and/or Disability need to be given time to adjust and manage new changes, environments, spaces and routines.</a:t>
            </a:r>
            <a:endParaRPr lang="en-GB" dirty="0"/>
          </a:p>
          <a:p>
            <a:endParaRPr lang="en-GB" sz="1400" dirty="0"/>
          </a:p>
          <a:p>
            <a:pPr algn="ctr"/>
            <a:r>
              <a:rPr lang="en-GB" b="1" dirty="0"/>
              <a:t>At the heart of this journey is the child. It is crucial that children with SEND  experience practitioners and teachers who are invested in their emotional wellbeing from the very beginning.</a:t>
            </a:r>
          </a:p>
          <a:p>
            <a:pPr algn="ctr"/>
            <a:endParaRPr lang="en-GB" sz="1400" b="1" dirty="0"/>
          </a:p>
          <a:p>
            <a:r>
              <a:rPr lang="en-GB" sz="1600" dirty="0"/>
              <a:t>The Special educational needs and disability code of practice: 0 to 25 years states:</a:t>
            </a:r>
          </a:p>
          <a:p>
            <a:r>
              <a:rPr lang="en-GB" sz="1600" dirty="0">
                <a:solidFill>
                  <a:srgbClr val="FF0000"/>
                </a:solidFill>
              </a:rPr>
              <a:t> </a:t>
            </a:r>
          </a:p>
          <a:p>
            <a:r>
              <a:rPr lang="en-GB" sz="1600" dirty="0"/>
              <a:t>SEN Support should include planning and preparation for transition, before a child moves into another setting or school. This can include a review of the SEN support being provided or the EHC plan. To support the transition, information should be shared by the current setting with the receiving setting or school. The current setting should agree with parents the information to be shared as part of this planning process.</a:t>
            </a:r>
          </a:p>
          <a:p>
            <a:r>
              <a:rPr lang="en-GB" sz="1600" i="1" dirty="0"/>
              <a:t>DfE (2015) SEN and disability code of practice: 0-25 years, para 5.47</a:t>
            </a:r>
            <a:endParaRPr lang="en-GB" sz="1600" i="1" dirty="0">
              <a:solidFill>
                <a:srgbClr val="FF0000"/>
              </a:solidFill>
            </a:endParaRPr>
          </a:p>
          <a:p>
            <a:endParaRPr lang="en-GB" sz="1400" dirty="0">
              <a:solidFill>
                <a:srgbClr val="FF0000"/>
              </a:solidFill>
            </a:endParaRPr>
          </a:p>
        </p:txBody>
      </p:sp>
      <p:sp>
        <p:nvSpPr>
          <p:cNvPr id="9" name="Rectangle 8">
            <a:extLst>
              <a:ext uri="{FF2B5EF4-FFF2-40B4-BE49-F238E27FC236}">
                <a16:creationId xmlns:a16="http://schemas.microsoft.com/office/drawing/2014/main" id="{16169891-12E5-40F7-861F-C7DBA6D755EF}"/>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Children with Special Educational Needs and/or Disabilities</a:t>
            </a:r>
          </a:p>
        </p:txBody>
      </p:sp>
      <p:sp>
        <p:nvSpPr>
          <p:cNvPr id="10" name="TextBox 9">
            <a:extLst>
              <a:ext uri="{FF2B5EF4-FFF2-40B4-BE49-F238E27FC236}">
                <a16:creationId xmlns:a16="http://schemas.microsoft.com/office/drawing/2014/main" id="{A57B67AC-A0A1-48F6-9D06-76B4AAB777D1}"/>
              </a:ext>
            </a:extLst>
          </p:cNvPr>
          <p:cNvSpPr txBox="1"/>
          <p:nvPr/>
        </p:nvSpPr>
        <p:spPr>
          <a:xfrm>
            <a:off x="2546937" y="210754"/>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spTree>
    <p:extLst>
      <p:ext uri="{BB962C8B-B14F-4D97-AF65-F5344CB8AC3E}">
        <p14:creationId xmlns:p14="http://schemas.microsoft.com/office/powerpoint/2010/main" val="3244383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4D0D0C6-2E1F-4AF8-A683-9D05304CA28F}"/>
              </a:ext>
            </a:extLst>
          </p:cNvPr>
          <p:cNvSpPr txBox="1"/>
          <p:nvPr/>
        </p:nvSpPr>
        <p:spPr>
          <a:xfrm>
            <a:off x="11553092" y="0"/>
            <a:ext cx="638908"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17</a:t>
            </a:r>
          </a:p>
        </p:txBody>
      </p:sp>
      <p:sp>
        <p:nvSpPr>
          <p:cNvPr id="9" name="Rectangle 8">
            <a:extLst>
              <a:ext uri="{FF2B5EF4-FFF2-40B4-BE49-F238E27FC236}">
                <a16:creationId xmlns:a16="http://schemas.microsoft.com/office/drawing/2014/main" id="{16169891-12E5-40F7-861F-C7DBA6D755EF}"/>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Children with Special Educational Needs and/or Disabilities – ‘What makes me, me? Transition Headlines</a:t>
            </a:r>
          </a:p>
        </p:txBody>
      </p:sp>
      <p:sp>
        <p:nvSpPr>
          <p:cNvPr id="10" name="TextBox 9">
            <a:extLst>
              <a:ext uri="{FF2B5EF4-FFF2-40B4-BE49-F238E27FC236}">
                <a16:creationId xmlns:a16="http://schemas.microsoft.com/office/drawing/2014/main" id="{A57B67AC-A0A1-48F6-9D06-76B4AAB777D1}"/>
              </a:ext>
            </a:extLst>
          </p:cNvPr>
          <p:cNvSpPr txBox="1"/>
          <p:nvPr/>
        </p:nvSpPr>
        <p:spPr>
          <a:xfrm>
            <a:off x="2546937" y="210754"/>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pic>
        <p:nvPicPr>
          <p:cNvPr id="3" name="Picture 2">
            <a:extLst>
              <a:ext uri="{FF2B5EF4-FFF2-40B4-BE49-F238E27FC236}">
                <a16:creationId xmlns:a16="http://schemas.microsoft.com/office/drawing/2014/main" id="{0465FF8D-E90C-4D15-8F4F-D1BAA94997EC}"/>
              </a:ext>
            </a:extLst>
          </p:cNvPr>
          <p:cNvPicPr>
            <a:picLocks noChangeAspect="1"/>
          </p:cNvPicPr>
          <p:nvPr/>
        </p:nvPicPr>
        <p:blipFill>
          <a:blip r:embed="rId2"/>
          <a:stretch>
            <a:fillRect/>
          </a:stretch>
        </p:blipFill>
        <p:spPr>
          <a:xfrm>
            <a:off x="2203687" y="992984"/>
            <a:ext cx="6497911" cy="4872032"/>
          </a:xfrm>
          <a:prstGeom prst="rect">
            <a:avLst/>
          </a:prstGeom>
        </p:spPr>
      </p:pic>
      <p:sp>
        <p:nvSpPr>
          <p:cNvPr id="4" name="TextBox 3">
            <a:extLst>
              <a:ext uri="{FF2B5EF4-FFF2-40B4-BE49-F238E27FC236}">
                <a16:creationId xmlns:a16="http://schemas.microsoft.com/office/drawing/2014/main" id="{57CAD9BB-46A6-434F-AF43-952B65B258BC}"/>
              </a:ext>
            </a:extLst>
          </p:cNvPr>
          <p:cNvSpPr txBox="1"/>
          <p:nvPr/>
        </p:nvSpPr>
        <p:spPr>
          <a:xfrm>
            <a:off x="8701598" y="980195"/>
            <a:ext cx="3309209" cy="6032421"/>
          </a:xfrm>
          <a:prstGeom prst="rect">
            <a:avLst/>
          </a:prstGeom>
          <a:noFill/>
        </p:spPr>
        <p:txBody>
          <a:bodyPr wrap="square" rtlCol="0">
            <a:spAutoFit/>
          </a:bodyPr>
          <a:lstStyle/>
          <a:p>
            <a:pPr algn="ctr"/>
            <a:r>
              <a:rPr lang="en-GB" sz="1600" u="sng" dirty="0"/>
              <a:t>Transition Headlines</a:t>
            </a:r>
          </a:p>
          <a:p>
            <a:pPr algn="ctr"/>
            <a:r>
              <a:rPr lang="en-GB" sz="1600" dirty="0"/>
              <a:t>The key person has a crucial role to play in supporting a child moving from their secure base to an unknown one with their new key person.</a:t>
            </a:r>
          </a:p>
          <a:p>
            <a:pPr algn="ctr"/>
            <a:r>
              <a:rPr lang="en-GB" sz="1600" dirty="0"/>
              <a:t>The current key person knows all the unwritten information they have gathered about the unique child. This information no matter how small can be the difference between a child being happy and thriving or stressed, frustrated and misunderstood.</a:t>
            </a:r>
          </a:p>
          <a:p>
            <a:pPr algn="ctr"/>
            <a:r>
              <a:rPr lang="en-GB" sz="1600" dirty="0"/>
              <a:t>This document can be used to share the child’s strengths, talents, quirks, personalities and preferences. It is an opportunity to share strategies and support that can make the child feel emotionally safe and secure in their new setting.</a:t>
            </a:r>
          </a:p>
          <a:p>
            <a:pPr algn="ctr"/>
            <a:endParaRPr lang="en-GB" sz="1600" dirty="0"/>
          </a:p>
          <a:p>
            <a:pPr algn="ctr"/>
            <a:endParaRPr lang="en-GB" dirty="0"/>
          </a:p>
        </p:txBody>
      </p:sp>
      <p:sp>
        <p:nvSpPr>
          <p:cNvPr id="2" name="TextBox 1">
            <a:extLst>
              <a:ext uri="{FF2B5EF4-FFF2-40B4-BE49-F238E27FC236}">
                <a16:creationId xmlns:a16="http://schemas.microsoft.com/office/drawing/2014/main" id="{CD6BC9BF-70CC-4F86-8234-11054B34F4DD}"/>
              </a:ext>
            </a:extLst>
          </p:cNvPr>
          <p:cNvSpPr txBox="1"/>
          <p:nvPr/>
        </p:nvSpPr>
        <p:spPr>
          <a:xfrm>
            <a:off x="2640418" y="5082362"/>
            <a:ext cx="212652" cy="369332"/>
          </a:xfrm>
          <a:prstGeom prst="rect">
            <a:avLst/>
          </a:prstGeom>
          <a:solidFill>
            <a:schemeClr val="bg2"/>
          </a:solidFill>
        </p:spPr>
        <p:txBody>
          <a:bodyPr wrap="square" rtlCol="0">
            <a:spAutoFit/>
          </a:bodyPr>
          <a:lstStyle/>
          <a:p>
            <a:endParaRPr lang="en-GB" dirty="0"/>
          </a:p>
        </p:txBody>
      </p:sp>
    </p:spTree>
    <p:extLst>
      <p:ext uri="{BB962C8B-B14F-4D97-AF65-F5344CB8AC3E}">
        <p14:creationId xmlns:p14="http://schemas.microsoft.com/office/powerpoint/2010/main" val="3744597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548963-F337-4FFD-8AB5-D7F8647EF36B}"/>
              </a:ext>
            </a:extLst>
          </p:cNvPr>
          <p:cNvSpPr txBox="1"/>
          <p:nvPr/>
        </p:nvSpPr>
        <p:spPr>
          <a:xfrm>
            <a:off x="11561885" y="0"/>
            <a:ext cx="630115"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18</a:t>
            </a:r>
          </a:p>
        </p:txBody>
      </p:sp>
      <p:graphicFrame>
        <p:nvGraphicFramePr>
          <p:cNvPr id="2" name="Diagram 1">
            <a:extLst>
              <a:ext uri="{FF2B5EF4-FFF2-40B4-BE49-F238E27FC236}">
                <a16:creationId xmlns:a16="http://schemas.microsoft.com/office/drawing/2014/main" id="{A0F26692-9153-49A1-91C9-9EAAA4DECC91}"/>
              </a:ext>
            </a:extLst>
          </p:cNvPr>
          <p:cNvGraphicFramePr/>
          <p:nvPr>
            <p:extLst>
              <p:ext uri="{D42A27DB-BD31-4B8C-83A1-F6EECF244321}">
                <p14:modId xmlns:p14="http://schemas.microsoft.com/office/powerpoint/2010/main" val="2399909265"/>
              </p:ext>
            </p:extLst>
          </p:nvPr>
        </p:nvGraphicFramePr>
        <p:xfrm>
          <a:off x="2133219" y="1013307"/>
          <a:ext cx="9928781" cy="580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6A2B3181-E507-47E3-A426-7E0CB63C2A40}"/>
              </a:ext>
            </a:extLst>
          </p:cNvPr>
          <p:cNvSpPr/>
          <p:nvPr/>
        </p:nvSpPr>
        <p:spPr>
          <a:xfrm>
            <a:off x="458892" y="-21014"/>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Transition – information sharing, including for children on the graduated approach</a:t>
            </a:r>
          </a:p>
        </p:txBody>
      </p:sp>
      <p:sp>
        <p:nvSpPr>
          <p:cNvPr id="6" name="TextBox 5">
            <a:extLst>
              <a:ext uri="{FF2B5EF4-FFF2-40B4-BE49-F238E27FC236}">
                <a16:creationId xmlns:a16="http://schemas.microsoft.com/office/drawing/2014/main" id="{7F42D4F5-FD17-4F57-896F-3F951C6A00B6}"/>
              </a:ext>
            </a:extLst>
          </p:cNvPr>
          <p:cNvSpPr txBox="1"/>
          <p:nvPr/>
        </p:nvSpPr>
        <p:spPr>
          <a:xfrm>
            <a:off x="2297687" y="243866"/>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spTree>
    <p:extLst>
      <p:ext uri="{BB962C8B-B14F-4D97-AF65-F5344CB8AC3E}">
        <p14:creationId xmlns:p14="http://schemas.microsoft.com/office/powerpoint/2010/main" val="784094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4D0D0C6-2E1F-4AF8-A683-9D05304CA28F}"/>
              </a:ext>
            </a:extLst>
          </p:cNvPr>
          <p:cNvSpPr txBox="1"/>
          <p:nvPr/>
        </p:nvSpPr>
        <p:spPr>
          <a:xfrm>
            <a:off x="11553092" y="-35467"/>
            <a:ext cx="638908"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19</a:t>
            </a:r>
          </a:p>
        </p:txBody>
      </p:sp>
      <p:sp>
        <p:nvSpPr>
          <p:cNvPr id="9" name="Rectangle 8">
            <a:extLst>
              <a:ext uri="{FF2B5EF4-FFF2-40B4-BE49-F238E27FC236}">
                <a16:creationId xmlns:a16="http://schemas.microsoft.com/office/drawing/2014/main" id="{16169891-12E5-40F7-861F-C7DBA6D755EF}"/>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Children with Special Educational Needs and/or Disabilities</a:t>
            </a:r>
          </a:p>
        </p:txBody>
      </p:sp>
      <p:sp>
        <p:nvSpPr>
          <p:cNvPr id="10" name="TextBox 9">
            <a:extLst>
              <a:ext uri="{FF2B5EF4-FFF2-40B4-BE49-F238E27FC236}">
                <a16:creationId xmlns:a16="http://schemas.microsoft.com/office/drawing/2014/main" id="{A57B67AC-A0A1-48F6-9D06-76B4AAB777D1}"/>
              </a:ext>
            </a:extLst>
          </p:cNvPr>
          <p:cNvSpPr txBox="1"/>
          <p:nvPr/>
        </p:nvSpPr>
        <p:spPr>
          <a:xfrm>
            <a:off x="2546937" y="210754"/>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 – Top tips</a:t>
            </a:r>
          </a:p>
        </p:txBody>
      </p:sp>
      <p:graphicFrame>
        <p:nvGraphicFramePr>
          <p:cNvPr id="2" name="Diagram 1">
            <a:extLst>
              <a:ext uri="{FF2B5EF4-FFF2-40B4-BE49-F238E27FC236}">
                <a16:creationId xmlns:a16="http://schemas.microsoft.com/office/drawing/2014/main" id="{30B45353-E02F-4048-956D-F9A17AFE272E}"/>
              </a:ext>
            </a:extLst>
          </p:cNvPr>
          <p:cNvGraphicFramePr/>
          <p:nvPr>
            <p:extLst>
              <p:ext uri="{D42A27DB-BD31-4B8C-83A1-F6EECF244321}">
                <p14:modId xmlns:p14="http://schemas.microsoft.com/office/powerpoint/2010/main" val="3197976913"/>
              </p:ext>
            </p:extLst>
          </p:nvPr>
        </p:nvGraphicFramePr>
        <p:xfrm>
          <a:off x="2349863" y="980195"/>
          <a:ext cx="9613537" cy="5667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6517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C522C9-9A62-43AE-AD3E-83BCF5438FC0}"/>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Contents - 1</a:t>
            </a:r>
          </a:p>
        </p:txBody>
      </p:sp>
      <p:sp>
        <p:nvSpPr>
          <p:cNvPr id="6" name="TextBox 5">
            <a:extLst>
              <a:ext uri="{FF2B5EF4-FFF2-40B4-BE49-F238E27FC236}">
                <a16:creationId xmlns:a16="http://schemas.microsoft.com/office/drawing/2014/main" id="{7F42D4F5-FD17-4F57-896F-3F951C6A00B6}"/>
              </a:ext>
            </a:extLst>
          </p:cNvPr>
          <p:cNvSpPr txBox="1"/>
          <p:nvPr/>
        </p:nvSpPr>
        <p:spPr>
          <a:xfrm>
            <a:off x="2370667" y="112889"/>
            <a:ext cx="5023555" cy="769441"/>
          </a:xfrm>
          <a:prstGeom prst="rect">
            <a:avLst/>
          </a:prstGeom>
          <a:noFill/>
        </p:spPr>
        <p:txBody>
          <a:bodyPr wrap="square" rtlCol="0">
            <a:spAutoFit/>
          </a:bodyPr>
          <a:lstStyle/>
          <a:p>
            <a:r>
              <a:rPr lang="en-GB" sz="2000" dirty="0"/>
              <a:t>Early Years Foundation Stage</a:t>
            </a:r>
          </a:p>
          <a:p>
            <a:r>
              <a:rPr lang="en-GB" sz="2400" b="1" dirty="0">
                <a:solidFill>
                  <a:schemeClr val="accent1"/>
                </a:solidFill>
              </a:rPr>
              <a:t>Transition Toolkit</a:t>
            </a:r>
            <a:endParaRPr lang="en-GB" sz="2400" b="1" dirty="0">
              <a:solidFill>
                <a:srgbClr val="FFFF00"/>
              </a:solidFill>
            </a:endParaRPr>
          </a:p>
        </p:txBody>
      </p:sp>
      <p:graphicFrame>
        <p:nvGraphicFramePr>
          <p:cNvPr id="3" name="Table 3">
            <a:extLst>
              <a:ext uri="{FF2B5EF4-FFF2-40B4-BE49-F238E27FC236}">
                <a16:creationId xmlns:a16="http://schemas.microsoft.com/office/drawing/2014/main" id="{F9717277-63B4-4F68-BEE2-84FBAEDE1F40}"/>
              </a:ext>
            </a:extLst>
          </p:cNvPr>
          <p:cNvGraphicFramePr>
            <a:graphicFrameLocks noGrp="1"/>
          </p:cNvGraphicFramePr>
          <p:nvPr>
            <p:extLst>
              <p:ext uri="{D42A27DB-BD31-4B8C-83A1-F6EECF244321}">
                <p14:modId xmlns:p14="http://schemas.microsoft.com/office/powerpoint/2010/main" val="118347092"/>
              </p:ext>
            </p:extLst>
          </p:nvPr>
        </p:nvGraphicFramePr>
        <p:xfrm>
          <a:off x="2487083" y="777738"/>
          <a:ext cx="6311900" cy="6110095"/>
        </p:xfrm>
        <a:graphic>
          <a:graphicData uri="http://schemas.openxmlformats.org/drawingml/2006/table">
            <a:tbl>
              <a:tblPr bandRow="1">
                <a:tableStyleId>{B301B821-A1FF-4177-AEE7-76D212191A09}</a:tableStyleId>
              </a:tblPr>
              <a:tblGrid>
                <a:gridCol w="5260488">
                  <a:extLst>
                    <a:ext uri="{9D8B030D-6E8A-4147-A177-3AD203B41FA5}">
                      <a16:colId xmlns:a16="http://schemas.microsoft.com/office/drawing/2014/main" val="167763383"/>
                    </a:ext>
                  </a:extLst>
                </a:gridCol>
                <a:gridCol w="1051412">
                  <a:extLst>
                    <a:ext uri="{9D8B030D-6E8A-4147-A177-3AD203B41FA5}">
                      <a16:colId xmlns:a16="http://schemas.microsoft.com/office/drawing/2014/main" val="2269193046"/>
                    </a:ext>
                  </a:extLst>
                </a:gridCol>
              </a:tblGrid>
              <a:tr h="344594">
                <a:tc>
                  <a:txBody>
                    <a:bodyPr/>
                    <a:lstStyle/>
                    <a:p>
                      <a:endParaRPr lang="en-GB" sz="1400" b="0" dirty="0">
                        <a:solidFill>
                          <a:schemeClr val="tx1"/>
                        </a:solidFill>
                        <a:latin typeface="Calibri" panose="020F0502020204030204" pitchFamily="34" charset="0"/>
                        <a:cs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en-GB" sz="1400" dirty="0">
                          <a:solidFill>
                            <a:schemeClr val="tx1"/>
                          </a:solidFill>
                        </a:rPr>
                        <a:t>Page</a:t>
                      </a: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9571674"/>
                  </a:ext>
                </a:extLst>
              </a:tr>
              <a:tr h="370840">
                <a:tc>
                  <a:txBody>
                    <a:bodyPr/>
                    <a:lstStyle/>
                    <a:p>
                      <a:r>
                        <a:rPr lang="en-GB" sz="1400" b="0" dirty="0">
                          <a:solidFill>
                            <a:schemeClr val="tx1"/>
                          </a:solidFill>
                        </a:rPr>
                        <a:t>Introduction</a:t>
                      </a:r>
                      <a:endParaRPr lang="en-GB" sz="1400" b="0" dirty="0">
                        <a:solidFill>
                          <a:schemeClr val="tx1"/>
                        </a:solidFill>
                        <a:latin typeface="Calibri" panose="020F0502020204030204" pitchFamily="34" charset="0"/>
                        <a:cs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en-GB" sz="1400" dirty="0">
                          <a:solidFill>
                            <a:schemeClr val="tx1"/>
                          </a:solidFill>
                        </a:rPr>
                        <a:t>4</a:t>
                      </a: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51874"/>
                  </a:ext>
                </a:extLst>
              </a:tr>
              <a:tr h="289560">
                <a:tc>
                  <a:txBody>
                    <a:bodyPr/>
                    <a:lstStyle/>
                    <a:p>
                      <a:r>
                        <a:rPr lang="en-GB" sz="1400" dirty="0">
                          <a:solidFill>
                            <a:schemeClr val="tx1"/>
                          </a:solidFill>
                        </a:rPr>
                        <a:t>Purpose </a:t>
                      </a:r>
                      <a:endParaRPr lang="en-GB" sz="1400" dirty="0">
                        <a:solidFill>
                          <a:schemeClr val="tx1"/>
                        </a:solidFill>
                        <a:latin typeface="Calibri" panose="020F0502020204030204" pitchFamily="34" charset="0"/>
                        <a:cs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en-GB" sz="1400" dirty="0">
                          <a:solidFill>
                            <a:schemeClr val="tx1"/>
                          </a:solidFill>
                        </a:rPr>
                        <a:t>6</a:t>
                      </a: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15012947"/>
                  </a:ext>
                </a:extLst>
              </a:tr>
              <a:tr h="370840">
                <a:tc>
                  <a:txBody>
                    <a:bodyPr/>
                    <a:lstStyle/>
                    <a:p>
                      <a:r>
                        <a:rPr lang="en-GB" sz="1400" dirty="0">
                          <a:solidFill>
                            <a:schemeClr val="tx1"/>
                          </a:solidFill>
                        </a:rPr>
                        <a:t>Underpinning principles</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en-GB" sz="1400" dirty="0">
                          <a:solidFill>
                            <a:schemeClr val="tx1"/>
                          </a:solidFill>
                        </a:rPr>
                        <a:t>7</a:t>
                      </a: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37242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Pathway</a:t>
                      </a:r>
                      <a:r>
                        <a:rPr lang="en-GB" sz="1400" baseline="0" dirty="0">
                          <a:solidFill>
                            <a:schemeClr val="tx1"/>
                          </a:solidFill>
                        </a:rPr>
                        <a:t> to school – Transition timeline</a:t>
                      </a:r>
                      <a:endParaRPr lang="en-GB" sz="1400" dirty="0">
                        <a:solidFill>
                          <a:schemeClr val="tx1"/>
                        </a:solidFill>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en-GB" sz="1400" dirty="0">
                          <a:solidFill>
                            <a:schemeClr val="tx1"/>
                          </a:solidFill>
                        </a:rPr>
                        <a:t>9</a:t>
                      </a: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4590210"/>
                  </a:ext>
                </a:extLst>
              </a:tr>
              <a:tr h="370840">
                <a:tc>
                  <a:txBody>
                    <a:bodyPr/>
                    <a:lstStyle/>
                    <a:p>
                      <a:r>
                        <a:rPr lang="en-GB" sz="1400" dirty="0">
                          <a:solidFill>
                            <a:schemeClr val="tx1"/>
                          </a:solidFill>
                        </a:rPr>
                        <a:t>Activities</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en-GB" sz="1400" dirty="0">
                          <a:solidFill>
                            <a:schemeClr val="tx1"/>
                          </a:solidFill>
                        </a:rPr>
                        <a:t>10</a:t>
                      </a: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75916258"/>
                  </a:ext>
                </a:extLst>
              </a:tr>
              <a:tr h="370840">
                <a:tc>
                  <a:txBody>
                    <a:bodyPr/>
                    <a:lstStyle/>
                    <a:p>
                      <a:r>
                        <a:rPr lang="en-GB" sz="1400" dirty="0">
                          <a:solidFill>
                            <a:schemeClr val="tx1"/>
                          </a:solidFill>
                        </a:rPr>
                        <a:t>Transition – Ready for School</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en-GB" sz="1400" dirty="0">
                          <a:solidFill>
                            <a:schemeClr val="tx1"/>
                          </a:solidFill>
                        </a:rPr>
                        <a:t>11</a:t>
                      </a: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9832354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What </a:t>
                      </a:r>
                      <a:r>
                        <a:rPr lang="en-GB" sz="1400" smtClean="0">
                          <a:solidFill>
                            <a:schemeClr val="tx1"/>
                          </a:solidFill>
                        </a:rPr>
                        <a:t>makes </a:t>
                      </a:r>
                      <a:r>
                        <a:rPr lang="en-GB" sz="1400" smtClean="0">
                          <a:solidFill>
                            <a:schemeClr val="tx1"/>
                          </a:solidFill>
                        </a:rPr>
                        <a:t>me? </a:t>
                      </a:r>
                      <a:r>
                        <a:rPr lang="en-GB" sz="1400" dirty="0" smtClean="0">
                          <a:solidFill>
                            <a:schemeClr val="tx1"/>
                          </a:solidFill>
                        </a:rPr>
                        <a:t>me</a:t>
                      </a:r>
                      <a:endParaRPr lang="en-GB" sz="1400" dirty="0">
                        <a:solidFill>
                          <a:schemeClr val="tx1"/>
                        </a:solidFill>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en-GB" sz="1400" dirty="0" smtClean="0">
                          <a:solidFill>
                            <a:schemeClr val="tx1"/>
                          </a:solidFill>
                        </a:rPr>
                        <a:t>14</a:t>
                      </a:r>
                      <a:endParaRPr lang="en-GB" sz="1400" dirty="0">
                        <a:solidFill>
                          <a:schemeClr val="tx1"/>
                        </a:solidFill>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5823851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Template – Child’s Summative Assessment </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en-GB" sz="1400" dirty="0" smtClean="0">
                          <a:solidFill>
                            <a:schemeClr val="tx1"/>
                          </a:solidFill>
                        </a:rPr>
                        <a:t>15</a:t>
                      </a:r>
                      <a:endParaRPr lang="en-GB" sz="1400" dirty="0">
                        <a:solidFill>
                          <a:schemeClr val="tx1"/>
                        </a:solidFill>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91443647"/>
                  </a:ext>
                </a:extLst>
              </a:tr>
              <a:tr h="349374">
                <a:tc>
                  <a:txBody>
                    <a:bodyPr/>
                    <a:lstStyle/>
                    <a:p>
                      <a:r>
                        <a:rPr lang="en-GB" sz="1400" b="1" dirty="0">
                          <a:solidFill>
                            <a:schemeClr val="tx1"/>
                          </a:solidFill>
                        </a:rPr>
                        <a:t>Children with Special Educational Needs and/or </a:t>
                      </a:r>
                      <a:r>
                        <a:rPr lang="en-GB" sz="1400" b="1" dirty="0" smtClean="0">
                          <a:solidFill>
                            <a:schemeClr val="tx1"/>
                          </a:solidFill>
                        </a:rPr>
                        <a:t>Disabilities</a:t>
                      </a:r>
                      <a:r>
                        <a:rPr lang="en-GB" sz="1400" dirty="0" smtClean="0">
                          <a:solidFill>
                            <a:schemeClr val="tx1"/>
                          </a:solidFill>
                        </a:rPr>
                        <a:t>         </a:t>
                      </a:r>
                      <a:endParaRPr lang="en-GB" sz="1400" dirty="0">
                        <a:solidFill>
                          <a:schemeClr val="tx1"/>
                        </a:solidFill>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en-GB" sz="1400" dirty="0" smtClean="0">
                          <a:solidFill>
                            <a:schemeClr val="tx1"/>
                          </a:solidFill>
                        </a:rPr>
                        <a:t>16</a:t>
                      </a:r>
                      <a:endParaRPr lang="en-GB" sz="1400" dirty="0">
                        <a:solidFill>
                          <a:schemeClr val="tx1"/>
                        </a:solidFill>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26050993"/>
                  </a:ext>
                </a:extLst>
              </a:tr>
              <a:tr h="254000">
                <a:tc>
                  <a:txBody>
                    <a:bodyPr/>
                    <a:lstStyle/>
                    <a:p>
                      <a:r>
                        <a:rPr lang="en-GB" sz="1400" dirty="0" smtClean="0">
                          <a:solidFill>
                            <a:schemeClr val="tx1"/>
                          </a:solidFill>
                        </a:rPr>
                        <a:t>      What makes me? me</a:t>
                      </a:r>
                      <a:endParaRPr lang="en-GB" sz="1400" dirty="0">
                        <a:solidFill>
                          <a:schemeClr val="tx1"/>
                        </a:solidFill>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en-GB" sz="1400" dirty="0" smtClean="0">
                          <a:solidFill>
                            <a:schemeClr val="tx1"/>
                          </a:solidFill>
                        </a:rPr>
                        <a:t>17</a:t>
                      </a:r>
                      <a:endParaRPr lang="en-GB" sz="1400" dirty="0">
                        <a:solidFill>
                          <a:schemeClr val="tx1"/>
                        </a:solidFill>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23929162"/>
                  </a:ext>
                </a:extLst>
              </a:tr>
              <a:tr h="254000">
                <a:tc>
                  <a:txBody>
                    <a:bodyPr/>
                    <a:lstStyle/>
                    <a:p>
                      <a:r>
                        <a:rPr lang="en-GB" sz="1400" dirty="0">
                          <a:solidFill>
                            <a:schemeClr val="tx1"/>
                          </a:solidFill>
                        </a:rPr>
                        <a:t>      Transition – information sharing </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en-GB" sz="1400" dirty="0" smtClean="0">
                          <a:solidFill>
                            <a:schemeClr val="tx1"/>
                          </a:solidFill>
                        </a:rPr>
                        <a:t>18</a:t>
                      </a:r>
                      <a:endParaRPr lang="en-GB" sz="1400" dirty="0">
                        <a:solidFill>
                          <a:schemeClr val="tx1"/>
                        </a:solidFill>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3111919"/>
                  </a:ext>
                </a:extLst>
              </a:tr>
              <a:tr h="254000">
                <a:tc>
                  <a:txBody>
                    <a:bodyPr/>
                    <a:lstStyle/>
                    <a:p>
                      <a:r>
                        <a:rPr lang="en-GB" sz="1400" baseline="0" dirty="0">
                          <a:solidFill>
                            <a:schemeClr val="tx1"/>
                          </a:solidFill>
                        </a:rPr>
                        <a:t>      Children with SEND – Transition toolkit top tips</a:t>
                      </a:r>
                      <a:r>
                        <a:rPr lang="en-GB" sz="1400" dirty="0">
                          <a:solidFill>
                            <a:schemeClr val="tx1"/>
                          </a:solidFill>
                        </a:rPr>
                        <a:t> </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en-GB" sz="1400" dirty="0" smtClean="0">
                          <a:solidFill>
                            <a:schemeClr val="tx1"/>
                          </a:solidFill>
                        </a:rPr>
                        <a:t>19</a:t>
                      </a:r>
                      <a:endParaRPr lang="en-GB" sz="1400" dirty="0">
                        <a:solidFill>
                          <a:schemeClr val="tx1"/>
                        </a:solidFill>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86488903"/>
                  </a:ext>
                </a:extLst>
              </a:tr>
              <a:tr h="404989">
                <a:tc>
                  <a:txBody>
                    <a:bodyPr/>
                    <a:lstStyle/>
                    <a:p>
                      <a:r>
                        <a:rPr lang="en-GB" sz="1400" b="1" dirty="0">
                          <a:solidFill>
                            <a:schemeClr val="tx1"/>
                          </a:solidFill>
                        </a:rPr>
                        <a:t>Transition Audits</a:t>
                      </a:r>
                    </a:p>
                    <a:p>
                      <a:r>
                        <a:rPr lang="en-GB" sz="1400" b="0" dirty="0">
                          <a:solidFill>
                            <a:schemeClr val="tx1"/>
                          </a:solidFill>
                        </a:rPr>
                        <a:t>      PVI - Child new to setting and/or childminder</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endParaRPr lang="en-GB" sz="1400" dirty="0">
                        <a:solidFill>
                          <a:schemeClr val="tx1"/>
                        </a:solidFill>
                      </a:endParaRPr>
                    </a:p>
                    <a:p>
                      <a:pPr algn="r"/>
                      <a:r>
                        <a:rPr lang="en-GB" sz="1400" dirty="0" smtClean="0">
                          <a:solidFill>
                            <a:schemeClr val="tx1"/>
                          </a:solidFill>
                        </a:rPr>
                        <a:t>20</a:t>
                      </a:r>
                      <a:endParaRPr lang="en-GB" sz="1400" dirty="0">
                        <a:solidFill>
                          <a:schemeClr val="tx1"/>
                        </a:solidFill>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1860502"/>
                  </a:ext>
                </a:extLst>
              </a:tr>
              <a:tr h="404989">
                <a:tc>
                  <a:txBody>
                    <a:bodyPr/>
                    <a:lstStyle/>
                    <a:p>
                      <a:r>
                        <a:rPr lang="en-GB" sz="1400" b="0" dirty="0">
                          <a:solidFill>
                            <a:schemeClr val="tx1"/>
                          </a:solidFill>
                        </a:rPr>
                        <a:t>      PVI - Setting or childminder for child transitioning to school</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en-GB" sz="1400" dirty="0">
                          <a:solidFill>
                            <a:schemeClr val="tx1"/>
                          </a:solidFill>
                        </a:rPr>
                        <a:t>  </a:t>
                      </a:r>
                      <a:r>
                        <a:rPr lang="en-GB" sz="1400" dirty="0" smtClean="0">
                          <a:solidFill>
                            <a:schemeClr val="tx1"/>
                          </a:solidFill>
                        </a:rPr>
                        <a:t>22</a:t>
                      </a:r>
                      <a:endParaRPr lang="en-GB" sz="1400" dirty="0">
                        <a:solidFill>
                          <a:schemeClr val="tx1"/>
                        </a:solidFill>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62169234"/>
                  </a:ext>
                </a:extLst>
              </a:tr>
              <a:tr h="404989">
                <a:tc>
                  <a:txBody>
                    <a:bodyPr/>
                    <a:lstStyle/>
                    <a:p>
                      <a:r>
                        <a:rPr lang="en-GB" sz="1400" b="0" dirty="0">
                          <a:solidFill>
                            <a:schemeClr val="tx1"/>
                          </a:solidFill>
                        </a:rPr>
                        <a:t>      School - transition from early years setting/childminder</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en-GB" sz="1400" dirty="0" smtClean="0">
                          <a:solidFill>
                            <a:schemeClr val="tx1"/>
                          </a:solidFill>
                        </a:rPr>
                        <a:t>24</a:t>
                      </a:r>
                      <a:endParaRPr lang="en-GB" sz="1400" dirty="0">
                        <a:solidFill>
                          <a:schemeClr val="tx1"/>
                        </a:solidFill>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22229634"/>
                  </a:ext>
                </a:extLst>
              </a:tr>
              <a:tr h="404989">
                <a:tc>
                  <a:txBody>
                    <a:bodyPr/>
                    <a:lstStyle/>
                    <a:p>
                      <a:r>
                        <a:rPr lang="en-GB" sz="1400" b="0" dirty="0">
                          <a:solidFill>
                            <a:schemeClr val="tx1"/>
                          </a:solidFill>
                        </a:rPr>
                        <a:t>      School – child who has not attended any other setting</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en-GB" sz="1400" dirty="0" smtClean="0">
                          <a:solidFill>
                            <a:schemeClr val="tx1"/>
                          </a:solidFill>
                        </a:rPr>
                        <a:t>26</a:t>
                      </a:r>
                      <a:endParaRPr lang="en-GB" sz="1400" dirty="0">
                        <a:solidFill>
                          <a:schemeClr val="tx1"/>
                        </a:solidFill>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28689222"/>
                  </a:ext>
                </a:extLst>
              </a:tr>
            </a:tbl>
          </a:graphicData>
        </a:graphic>
      </p:graphicFrame>
      <p:pic>
        <p:nvPicPr>
          <p:cNvPr id="2" name="Picture 1"/>
          <p:cNvPicPr>
            <a:picLocks noChangeAspect="1"/>
          </p:cNvPicPr>
          <p:nvPr/>
        </p:nvPicPr>
        <p:blipFill>
          <a:blip r:embed="rId2"/>
          <a:stretch>
            <a:fillRect/>
          </a:stretch>
        </p:blipFill>
        <p:spPr>
          <a:xfrm>
            <a:off x="9107311" y="2163168"/>
            <a:ext cx="2787793" cy="3016405"/>
          </a:xfrm>
          <a:prstGeom prst="rect">
            <a:avLst/>
          </a:prstGeom>
        </p:spPr>
      </p:pic>
      <p:sp>
        <p:nvSpPr>
          <p:cNvPr id="8" name="Rectangle 7"/>
          <p:cNvSpPr/>
          <p:nvPr/>
        </p:nvSpPr>
        <p:spPr>
          <a:xfrm>
            <a:off x="11277600" y="112889"/>
            <a:ext cx="822036" cy="246221"/>
          </a:xfrm>
          <a:prstGeom prst="rect">
            <a:avLst/>
          </a:prstGeom>
        </p:spPr>
        <p:txBody>
          <a:bodyPr wrap="square">
            <a:spAutoFit/>
          </a:bodyPr>
          <a:lstStyle/>
          <a:p>
            <a:r>
              <a:rPr lang="en-GB" sz="1000" dirty="0">
                <a:latin typeface="Calibri" panose="020F0502020204030204" pitchFamily="34" charset="0"/>
                <a:cs typeface="Calibri" panose="020F0502020204030204" pitchFamily="34" charset="0"/>
              </a:rPr>
              <a:t>Page 2</a:t>
            </a:r>
          </a:p>
        </p:txBody>
      </p:sp>
    </p:spTree>
    <p:extLst>
      <p:ext uri="{BB962C8B-B14F-4D97-AF65-F5344CB8AC3E}">
        <p14:creationId xmlns:p14="http://schemas.microsoft.com/office/powerpoint/2010/main" val="645116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C522C9-9A62-43AE-AD3E-83BCF5438FC0}"/>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Transition Audit - Into setting and/or childminder - 1</a:t>
            </a:r>
          </a:p>
          <a:p>
            <a:pPr algn="ctr"/>
            <a:endParaRPr lang="en-GB" sz="2400" b="1" dirty="0"/>
          </a:p>
        </p:txBody>
      </p:sp>
      <p:sp>
        <p:nvSpPr>
          <p:cNvPr id="6" name="TextBox 5">
            <a:extLst>
              <a:ext uri="{FF2B5EF4-FFF2-40B4-BE49-F238E27FC236}">
                <a16:creationId xmlns:a16="http://schemas.microsoft.com/office/drawing/2014/main" id="{7F42D4F5-FD17-4F57-896F-3F951C6A00B6}"/>
              </a:ext>
            </a:extLst>
          </p:cNvPr>
          <p:cNvSpPr txBox="1"/>
          <p:nvPr/>
        </p:nvSpPr>
        <p:spPr>
          <a:xfrm>
            <a:off x="2370667" y="112889"/>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audit</a:t>
            </a:r>
          </a:p>
        </p:txBody>
      </p:sp>
      <p:graphicFrame>
        <p:nvGraphicFramePr>
          <p:cNvPr id="2" name="Table 1">
            <a:extLst>
              <a:ext uri="{FF2B5EF4-FFF2-40B4-BE49-F238E27FC236}">
                <a16:creationId xmlns:a16="http://schemas.microsoft.com/office/drawing/2014/main" id="{AC0AD59C-54BD-4DF2-8A7A-BDC92C417A25}"/>
              </a:ext>
            </a:extLst>
          </p:cNvPr>
          <p:cNvGraphicFramePr>
            <a:graphicFrameLocks noGrp="1"/>
          </p:cNvGraphicFramePr>
          <p:nvPr>
            <p:extLst>
              <p:ext uri="{D42A27DB-BD31-4B8C-83A1-F6EECF244321}">
                <p14:modId xmlns:p14="http://schemas.microsoft.com/office/powerpoint/2010/main" val="1365732738"/>
              </p:ext>
            </p:extLst>
          </p:nvPr>
        </p:nvGraphicFramePr>
        <p:xfrm>
          <a:off x="2370667" y="882330"/>
          <a:ext cx="9554633" cy="5203885"/>
        </p:xfrm>
        <a:graphic>
          <a:graphicData uri="http://schemas.openxmlformats.org/drawingml/2006/table">
            <a:tbl>
              <a:tblPr firstRow="1" firstCol="1" bandRow="1">
                <a:tableStyleId>{5C22544A-7EE6-4342-B048-85BDC9FD1C3A}</a:tableStyleId>
              </a:tblPr>
              <a:tblGrid>
                <a:gridCol w="345367">
                  <a:extLst>
                    <a:ext uri="{9D8B030D-6E8A-4147-A177-3AD203B41FA5}">
                      <a16:colId xmlns:a16="http://schemas.microsoft.com/office/drawing/2014/main" val="1906821525"/>
                    </a:ext>
                  </a:extLst>
                </a:gridCol>
                <a:gridCol w="7648575">
                  <a:extLst>
                    <a:ext uri="{9D8B030D-6E8A-4147-A177-3AD203B41FA5}">
                      <a16:colId xmlns:a16="http://schemas.microsoft.com/office/drawing/2014/main" val="4254477897"/>
                    </a:ext>
                  </a:extLst>
                </a:gridCol>
                <a:gridCol w="381000">
                  <a:extLst>
                    <a:ext uri="{9D8B030D-6E8A-4147-A177-3AD203B41FA5}">
                      <a16:colId xmlns:a16="http://schemas.microsoft.com/office/drawing/2014/main" val="702136906"/>
                    </a:ext>
                  </a:extLst>
                </a:gridCol>
                <a:gridCol w="514062">
                  <a:extLst>
                    <a:ext uri="{9D8B030D-6E8A-4147-A177-3AD203B41FA5}">
                      <a16:colId xmlns:a16="http://schemas.microsoft.com/office/drawing/2014/main" val="2435974158"/>
                    </a:ext>
                  </a:extLst>
                </a:gridCol>
                <a:gridCol w="665629">
                  <a:extLst>
                    <a:ext uri="{9D8B030D-6E8A-4147-A177-3AD203B41FA5}">
                      <a16:colId xmlns:a16="http://schemas.microsoft.com/office/drawing/2014/main" val="3050867450"/>
                    </a:ext>
                  </a:extLst>
                </a:gridCol>
              </a:tblGrid>
              <a:tr h="360000">
                <a:tc gridSpan="2">
                  <a:txBody>
                    <a:bodyPr/>
                    <a:lstStyle/>
                    <a:p>
                      <a:pPr>
                        <a:lnSpc>
                          <a:spcPct val="107000"/>
                        </a:lnSpc>
                        <a:spcAft>
                          <a:spcPts val="800"/>
                        </a:spcAft>
                      </a:pPr>
                      <a:r>
                        <a:rPr lang="en-GB" sz="1400" dirty="0">
                          <a:effectLst/>
                          <a:latin typeface="+mn-lt"/>
                          <a:ea typeface="Calibri" panose="020F0502020204030204" pitchFamily="34" charset="0"/>
                          <a:cs typeface="Calibri" panose="020F0502020204030204" pitchFamily="34" charset="0"/>
                        </a:rPr>
                        <a:t>Key Aspect</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hMerge="1">
                  <a:txBody>
                    <a:bodyPr/>
                    <a:lstStyle/>
                    <a:p>
                      <a:pPr>
                        <a:lnSpc>
                          <a:spcPct val="107000"/>
                        </a:lnSpc>
                        <a:spcAft>
                          <a:spcPts val="800"/>
                        </a:spcAft>
                      </a:pP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ea typeface="Calibri" panose="020F0502020204030204" pitchFamily="34" charset="0"/>
                          <a:cs typeface="Calibri" panose="020F0502020204030204" pitchFamily="34" charset="0"/>
                        </a:rPr>
                        <a:t>No</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ea typeface="Calibri" panose="020F0502020204030204" pitchFamily="34" charset="0"/>
                          <a:cs typeface="Calibri" panose="020F0502020204030204" pitchFamily="34" charset="0"/>
                        </a:rPr>
                        <a:t>How</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cs typeface="Calibri" panose="020F0502020204030204" pitchFamily="34" charset="0"/>
                        </a:rPr>
                        <a:t>Plan to</a:t>
                      </a: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54159577"/>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1</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How do we know if a child has attended/attends another nursery/preschool/childminder prior to starting our setting?</a:t>
                      </a: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416026253"/>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2</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r>
                        <a:rPr lang="en-GB" sz="1200" b="0" strike="noStrike" dirty="0">
                          <a:solidFill>
                            <a:schemeClr val="tx1"/>
                          </a:solidFill>
                          <a:effectLst/>
                          <a:latin typeface="+mn-lt"/>
                          <a:cs typeface="Calibri" panose="020F0502020204030204" pitchFamily="34" charset="0"/>
                        </a:rPr>
                        <a:t>How</a:t>
                      </a:r>
                      <a:r>
                        <a:rPr lang="en-GB" sz="1200" b="0" strike="noStrike" baseline="0" dirty="0">
                          <a:solidFill>
                            <a:schemeClr val="tx1"/>
                          </a:solidFill>
                          <a:effectLst/>
                          <a:latin typeface="+mn-lt"/>
                          <a:cs typeface="Calibri" panose="020F0502020204030204" pitchFamily="34" charset="0"/>
                        </a:rPr>
                        <a:t> do we ensure we gain full statutory information about children, as required by the EYFS?</a:t>
                      </a:r>
                      <a:endParaRPr lang="en-GB" sz="1200" b="0" strike="sngStrike" dirty="0">
                        <a:solidFill>
                          <a:schemeClr val="tx1"/>
                        </a:solidFill>
                        <a:effectLst/>
                        <a:latin typeface="+mn-lt"/>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546358661"/>
                  </a:ext>
                </a:extLst>
              </a:tr>
              <a:tr h="438815">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lang="en-GB" sz="1200" b="0" dirty="0">
                          <a:solidFill>
                            <a:schemeClr val="tx1"/>
                          </a:solidFill>
                          <a:effectLst/>
                          <a:latin typeface="+mn-lt"/>
                          <a:ea typeface="Calibri" panose="020F0502020204030204" pitchFamily="34" charset="0"/>
                          <a:cs typeface="Calibri" panose="020F0502020204030204" pitchFamily="34" charset="0"/>
                        </a:rPr>
                        <a:t>3</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lang="en-GB" sz="1200" b="0" dirty="0">
                          <a:solidFill>
                            <a:schemeClr val="tx1"/>
                          </a:solidFill>
                          <a:effectLst/>
                          <a:latin typeface="+mn-lt"/>
                          <a:cs typeface="Calibri" panose="020F0502020204030204" pitchFamily="34" charset="0"/>
                        </a:rPr>
                        <a:t>How do we ensure we are fully aware of children with</a:t>
                      </a:r>
                      <a:r>
                        <a:rPr lang="en-GB" sz="1200" b="0" baseline="0" dirty="0">
                          <a:solidFill>
                            <a:schemeClr val="tx1"/>
                          </a:solidFill>
                          <a:effectLst/>
                          <a:latin typeface="+mn-lt"/>
                          <a:cs typeface="Calibri" panose="020F0502020204030204" pitchFamily="34" charset="0"/>
                        </a:rPr>
                        <a:t> </a:t>
                      </a:r>
                      <a:r>
                        <a:rPr lang="en-GB" sz="1200" b="0" dirty="0">
                          <a:solidFill>
                            <a:schemeClr val="tx1"/>
                          </a:solidFill>
                          <a:effectLst/>
                          <a:latin typeface="+mn-lt"/>
                          <a:cs typeface="Calibri" panose="020F0502020204030204" pitchFamily="34" charset="0"/>
                        </a:rPr>
                        <a:t>SEND or additional needs to inform transition and setting provision?</a:t>
                      </a: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343480264"/>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4</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lang="en-GB" sz="1200" b="0" dirty="0">
                          <a:solidFill>
                            <a:schemeClr val="tx1"/>
                          </a:solidFill>
                          <a:effectLst/>
                          <a:latin typeface="+mn-lt"/>
                          <a:cs typeface="Calibri" panose="020F0502020204030204" pitchFamily="34" charset="0"/>
                        </a:rPr>
                        <a:t>How do we know if a family have EAL?                                                                                                             How will we ensure all needs are met at the point of transition?                                                                        </a:t>
                      </a:r>
                      <a:r>
                        <a:rPr lang="en-GB" sz="1200" b="0" i="0" kern="1200" dirty="0">
                          <a:solidFill>
                            <a:schemeClr val="dk1"/>
                          </a:solidFill>
                          <a:effectLst/>
                          <a:latin typeface="+mn-lt"/>
                          <a:ea typeface="+mn-ea"/>
                          <a:cs typeface="+mn-cs"/>
                        </a:rPr>
                        <a:t>How well prepared are staff to support children with EAL and how well is the provision resourced?                 What steps have we taken to provide opportunities for children to use their Home Language in the Early Years setting?                                                                                                                                                              How do we know the level of the child’s proficiency in English (If child has EAL)</a:t>
                      </a: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3583757192"/>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5</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How do we know if the child/family have an Early Help plan</a:t>
                      </a:r>
                      <a:r>
                        <a:rPr lang="en-GB" sz="1200" b="0" baseline="0" dirty="0">
                          <a:solidFill>
                            <a:schemeClr val="tx1"/>
                          </a:solidFill>
                          <a:effectLst/>
                          <a:latin typeface="+mn-lt"/>
                          <a:cs typeface="Calibri" panose="020F0502020204030204" pitchFamily="34" charset="0"/>
                        </a:rPr>
                        <a:t> </a:t>
                      </a:r>
                      <a:r>
                        <a:rPr lang="en-GB" sz="1200" b="0" dirty="0">
                          <a:solidFill>
                            <a:schemeClr val="tx1"/>
                          </a:solidFill>
                          <a:effectLst/>
                          <a:latin typeface="+mn-lt"/>
                          <a:cs typeface="Calibri" panose="020F0502020204030204" pitchFamily="34" charset="0"/>
                        </a:rPr>
                        <a:t>in place</a:t>
                      </a:r>
                      <a:r>
                        <a:rPr lang="en-GB" sz="1200" b="0" baseline="0" dirty="0">
                          <a:solidFill>
                            <a:schemeClr val="tx1"/>
                          </a:solidFill>
                          <a:effectLst/>
                          <a:latin typeface="+mn-lt"/>
                          <a:cs typeface="Calibri" panose="020F0502020204030204" pitchFamily="34" charset="0"/>
                        </a:rPr>
                        <a:t> and ensure we have full details of this?</a:t>
                      </a: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3692630455"/>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6</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How do we get to know new parents and become</a:t>
                      </a:r>
                      <a:r>
                        <a:rPr lang="en-GB" sz="1200" b="0" baseline="0" dirty="0">
                          <a:solidFill>
                            <a:schemeClr val="tx1"/>
                          </a:solidFill>
                          <a:effectLst/>
                          <a:latin typeface="+mn-lt"/>
                          <a:cs typeface="Calibri" panose="020F0502020204030204" pitchFamily="34" charset="0"/>
                        </a:rPr>
                        <a:t> </a:t>
                      </a:r>
                      <a:r>
                        <a:rPr lang="en-GB" sz="1200" b="0" dirty="0">
                          <a:solidFill>
                            <a:schemeClr val="tx1"/>
                          </a:solidFill>
                          <a:effectLst/>
                          <a:latin typeface="+mn-lt"/>
                          <a:cs typeface="Calibri" panose="020F0502020204030204" pitchFamily="34" charset="0"/>
                        </a:rPr>
                        <a:t>aware of any concerns they may have?</a:t>
                      </a: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a:effectLst/>
                          <a:latin typeface="+mn-lt"/>
                          <a:cs typeface="Calibri" panose="020F0502020204030204" pitchFamily="34" charset="0"/>
                        </a:rPr>
                        <a:t> </a:t>
                      </a:r>
                      <a:endParaRPr lang="en-GB" sz="120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025844614"/>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7</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How do we support</a:t>
                      </a:r>
                      <a:r>
                        <a:rPr lang="en-GB" sz="1200" b="0" baseline="0" dirty="0">
                          <a:solidFill>
                            <a:schemeClr val="tx1"/>
                          </a:solidFill>
                          <a:effectLst/>
                          <a:latin typeface="+mn-lt"/>
                          <a:cs typeface="Calibri" panose="020F0502020204030204" pitchFamily="34" charset="0"/>
                        </a:rPr>
                        <a:t> </a:t>
                      </a:r>
                      <a:r>
                        <a:rPr lang="en-GB" sz="1200" b="0" dirty="0">
                          <a:solidFill>
                            <a:schemeClr val="tx1"/>
                          </a:solidFill>
                          <a:effectLst/>
                          <a:latin typeface="+mn-lt"/>
                          <a:cs typeface="Calibri" panose="020F0502020204030204" pitchFamily="34" charset="0"/>
                        </a:rPr>
                        <a:t>parents to have the confidence to share what they know about their child?</a:t>
                      </a: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414603648"/>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8</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How do we know how a child plays and learns prior to starting setting?</a:t>
                      </a: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a:effectLst/>
                          <a:latin typeface="+mn-lt"/>
                          <a:cs typeface="Calibri" panose="020F0502020204030204" pitchFamily="34" charset="0"/>
                        </a:rPr>
                        <a:t> </a:t>
                      </a:r>
                      <a:endParaRPr lang="en-GB" sz="120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920592294"/>
                  </a:ext>
                </a:extLst>
              </a:tr>
              <a:tr h="432000">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9</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How do we ensure the</a:t>
                      </a:r>
                      <a:r>
                        <a:rPr lang="en-GB" sz="1200" b="0" baseline="0" dirty="0">
                          <a:solidFill>
                            <a:schemeClr val="tx1"/>
                          </a:solidFill>
                          <a:effectLst/>
                          <a:latin typeface="+mn-lt"/>
                          <a:cs typeface="Calibri" panose="020F0502020204030204" pitchFamily="34" charset="0"/>
                        </a:rPr>
                        <a:t> child’s integrated </a:t>
                      </a:r>
                      <a:r>
                        <a:rPr lang="en-GB" sz="1200" b="0" dirty="0">
                          <a:solidFill>
                            <a:schemeClr val="tx1"/>
                          </a:solidFill>
                          <a:effectLst/>
                          <a:latin typeface="+mn-lt"/>
                          <a:cs typeface="Calibri" panose="020F0502020204030204" pitchFamily="34" charset="0"/>
                        </a:rPr>
                        <a:t>2-year assessment (EYFS assessment,</a:t>
                      </a:r>
                      <a:r>
                        <a:rPr lang="en-GB" sz="1200" b="0" baseline="0" dirty="0">
                          <a:solidFill>
                            <a:schemeClr val="tx1"/>
                          </a:solidFill>
                          <a:effectLst/>
                          <a:latin typeface="+mn-lt"/>
                          <a:cs typeface="Calibri" panose="020F0502020204030204" pitchFamily="34" charset="0"/>
                        </a:rPr>
                        <a:t> ASQ a</a:t>
                      </a:r>
                      <a:r>
                        <a:rPr lang="en-GB" sz="1200" b="0" dirty="0">
                          <a:solidFill>
                            <a:schemeClr val="tx1"/>
                          </a:solidFill>
                          <a:effectLst/>
                          <a:latin typeface="+mn-lt"/>
                          <a:cs typeface="Calibri" panose="020F0502020204030204" pitchFamily="34" charset="0"/>
                        </a:rPr>
                        <a:t>nd ELIM) are</a:t>
                      </a:r>
                      <a:r>
                        <a:rPr lang="en-GB" sz="1200" b="0" baseline="0" dirty="0">
                          <a:solidFill>
                            <a:schemeClr val="tx1"/>
                          </a:solidFill>
                          <a:effectLst/>
                          <a:latin typeface="+mn-lt"/>
                          <a:cs typeface="Calibri" panose="020F0502020204030204" pitchFamily="34" charset="0"/>
                        </a:rPr>
                        <a:t> used to inform </a:t>
                      </a:r>
                      <a:r>
                        <a:rPr lang="en-GB" sz="1200" b="0" dirty="0">
                          <a:solidFill>
                            <a:schemeClr val="tx1"/>
                          </a:solidFill>
                          <a:effectLst/>
                          <a:latin typeface="+mn-lt"/>
                          <a:cs typeface="Calibri" panose="020F0502020204030204" pitchFamily="34" charset="0"/>
                        </a:rPr>
                        <a:t>transition?</a:t>
                      </a: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a:effectLst/>
                          <a:latin typeface="+mn-lt"/>
                          <a:cs typeface="Calibri" panose="020F0502020204030204" pitchFamily="34" charset="0"/>
                        </a:rPr>
                        <a:t> </a:t>
                      </a:r>
                      <a:endParaRPr lang="en-GB" sz="120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3538185730"/>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10</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How do we find out if a child will continue to attend another setting or childminder as well as our own setting?</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120273843"/>
                  </a:ext>
                </a:extLst>
              </a:tr>
              <a:tr h="252000">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lang="en-GB" sz="1200" b="0" dirty="0">
                          <a:solidFill>
                            <a:schemeClr val="tx1"/>
                          </a:solidFill>
                          <a:effectLst/>
                          <a:latin typeface="+mn-lt"/>
                          <a:ea typeface="Calibri" panose="020F0502020204030204" pitchFamily="34" charset="0"/>
                          <a:cs typeface="Calibri" panose="020F0502020204030204" pitchFamily="34" charset="0"/>
                        </a:rPr>
                        <a:t>11</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lang="en-GB" sz="1200" b="0" dirty="0">
                          <a:solidFill>
                            <a:schemeClr val="tx1"/>
                          </a:solidFill>
                          <a:effectLst/>
                          <a:latin typeface="+mn-lt"/>
                          <a:cs typeface="Calibri" panose="020F0502020204030204" pitchFamily="34" charset="0"/>
                        </a:rPr>
                        <a:t>How we work in partnership and share information effectively?</a:t>
                      </a: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1563609431"/>
                  </a:ext>
                </a:extLst>
              </a:tr>
              <a:tr h="252000">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lang="en-GB" sz="1200" b="0" dirty="0">
                          <a:solidFill>
                            <a:schemeClr val="tx1"/>
                          </a:solidFill>
                          <a:effectLst/>
                          <a:latin typeface="+mn-lt"/>
                          <a:ea typeface="Calibri" panose="020F0502020204030204" pitchFamily="34" charset="0"/>
                          <a:cs typeface="Calibri" panose="020F0502020204030204" pitchFamily="34" charset="0"/>
                        </a:rPr>
                        <a:t>12</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lang="en-GB" sz="1200" b="0" dirty="0">
                          <a:solidFill>
                            <a:schemeClr val="tx1"/>
                          </a:solidFill>
                          <a:effectLst/>
                          <a:latin typeface="+mn-lt"/>
                          <a:ea typeface="Calibri" panose="020F0502020204030204" pitchFamily="34" charset="0"/>
                          <a:cs typeface="Calibri" panose="020F0502020204030204" pitchFamily="34" charset="0"/>
                        </a:rPr>
                        <a:t>How do</a:t>
                      </a:r>
                      <a:r>
                        <a:rPr lang="en-GB" sz="1200" b="0" baseline="0" dirty="0">
                          <a:solidFill>
                            <a:schemeClr val="tx1"/>
                          </a:solidFill>
                          <a:effectLst/>
                          <a:latin typeface="+mn-lt"/>
                          <a:ea typeface="Calibri" panose="020F0502020204030204" pitchFamily="34" charset="0"/>
                          <a:cs typeface="Calibri" panose="020F0502020204030204" pitchFamily="34" charset="0"/>
                        </a:rPr>
                        <a:t> we facilitate discussion with the </a:t>
                      </a:r>
                      <a:r>
                        <a:rPr lang="en-GB" sz="1200" b="0" dirty="0">
                          <a:solidFill>
                            <a:schemeClr val="tx1"/>
                          </a:solidFill>
                          <a:effectLst/>
                          <a:latin typeface="+mn-lt"/>
                          <a:ea typeface="Calibri" panose="020F0502020204030204" pitchFamily="34" charset="0"/>
                          <a:cs typeface="Calibri" panose="020F0502020204030204" pitchFamily="34" charset="0"/>
                        </a:rPr>
                        <a:t>child’s key person if the child has attended a setting before?</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617024283"/>
                  </a:ext>
                </a:extLst>
              </a:tr>
              <a:tr h="252000">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lang="en-GB" sz="1200" b="0" dirty="0">
                          <a:solidFill>
                            <a:schemeClr val="tx1"/>
                          </a:solidFill>
                          <a:effectLst/>
                          <a:latin typeface="+mn-lt"/>
                          <a:ea typeface="Calibri" panose="020F0502020204030204" pitchFamily="34" charset="0"/>
                          <a:cs typeface="Calibri" panose="020F0502020204030204" pitchFamily="34" charset="0"/>
                        </a:rPr>
                        <a:t>13</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lang="en-GB" sz="1200" b="0" dirty="0">
                          <a:solidFill>
                            <a:schemeClr val="tx1"/>
                          </a:solidFill>
                          <a:effectLst/>
                          <a:latin typeface="+mn-lt"/>
                          <a:ea typeface="Calibri" panose="020F0502020204030204" pitchFamily="34" charset="0"/>
                          <a:cs typeface="Calibri" panose="020F0502020204030204" pitchFamily="34" charset="0"/>
                        </a:rPr>
                        <a:t>How can we use observation</a:t>
                      </a:r>
                      <a:r>
                        <a:rPr lang="en-GB" sz="1200" b="0" baseline="0" dirty="0">
                          <a:solidFill>
                            <a:schemeClr val="tx1"/>
                          </a:solidFill>
                          <a:effectLst/>
                          <a:latin typeface="+mn-lt"/>
                          <a:ea typeface="Calibri" panose="020F0502020204030204" pitchFamily="34" charset="0"/>
                          <a:cs typeface="Calibri" panose="020F0502020204030204" pitchFamily="34" charset="0"/>
                        </a:rPr>
                        <a:t> to support our understanding of</a:t>
                      </a:r>
                      <a:r>
                        <a:rPr lang="en-GB" sz="1200" b="0" dirty="0">
                          <a:solidFill>
                            <a:schemeClr val="tx1"/>
                          </a:solidFill>
                          <a:effectLst/>
                          <a:latin typeface="+mn-lt"/>
                          <a:ea typeface="Calibri" panose="020F0502020204030204" pitchFamily="34" charset="0"/>
                          <a:cs typeface="Calibri" panose="020F0502020204030204" pitchFamily="34" charset="0"/>
                        </a:rPr>
                        <a:t> the child (e.g.</a:t>
                      </a:r>
                      <a:r>
                        <a:rPr lang="en-GB" sz="1200" b="0" baseline="0" dirty="0">
                          <a:solidFill>
                            <a:schemeClr val="tx1"/>
                          </a:solidFill>
                          <a:effectLst/>
                          <a:latin typeface="+mn-lt"/>
                          <a:ea typeface="Calibri" panose="020F0502020204030204" pitchFamily="34" charset="0"/>
                          <a:cs typeface="Calibri" panose="020F0502020204030204" pitchFamily="34" charset="0"/>
                        </a:rPr>
                        <a:t> observing the child </a:t>
                      </a:r>
                      <a:r>
                        <a:rPr lang="en-GB" sz="1200" b="0" dirty="0">
                          <a:solidFill>
                            <a:schemeClr val="tx1"/>
                          </a:solidFill>
                          <a:effectLst/>
                          <a:latin typeface="+mn-lt"/>
                          <a:ea typeface="Calibri" panose="020F0502020204030204" pitchFamily="34" charset="0"/>
                          <a:cs typeface="Calibri" panose="020F0502020204030204" pitchFamily="34" charset="0"/>
                        </a:rPr>
                        <a:t>and key person playing in the previous setting both indoor and outdoor?)</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987097851"/>
                  </a:ext>
                </a:extLst>
              </a:tr>
            </a:tbl>
          </a:graphicData>
        </a:graphic>
      </p:graphicFrame>
      <p:sp>
        <p:nvSpPr>
          <p:cNvPr id="9" name="TextBox 8">
            <a:extLst>
              <a:ext uri="{FF2B5EF4-FFF2-40B4-BE49-F238E27FC236}">
                <a16:creationId xmlns:a16="http://schemas.microsoft.com/office/drawing/2014/main" id="{43572AAC-77D8-4E87-8870-E8D79FE91BF6}"/>
              </a:ext>
            </a:extLst>
          </p:cNvPr>
          <p:cNvSpPr txBox="1"/>
          <p:nvPr/>
        </p:nvSpPr>
        <p:spPr>
          <a:xfrm>
            <a:off x="11579469" y="0"/>
            <a:ext cx="612531"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20 </a:t>
            </a:r>
          </a:p>
        </p:txBody>
      </p:sp>
    </p:spTree>
    <p:extLst>
      <p:ext uri="{BB962C8B-B14F-4D97-AF65-F5344CB8AC3E}">
        <p14:creationId xmlns:p14="http://schemas.microsoft.com/office/powerpoint/2010/main" val="3564279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C522C9-9A62-43AE-AD3E-83BCF5438FC0}"/>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Transition Audit into setting and/or childminder - 2</a:t>
            </a:r>
          </a:p>
          <a:p>
            <a:pPr algn="ctr"/>
            <a:endParaRPr lang="en-GB" sz="2400" b="1" dirty="0"/>
          </a:p>
        </p:txBody>
      </p:sp>
      <p:sp>
        <p:nvSpPr>
          <p:cNvPr id="6" name="TextBox 5">
            <a:extLst>
              <a:ext uri="{FF2B5EF4-FFF2-40B4-BE49-F238E27FC236}">
                <a16:creationId xmlns:a16="http://schemas.microsoft.com/office/drawing/2014/main" id="{7F42D4F5-FD17-4F57-896F-3F951C6A00B6}"/>
              </a:ext>
            </a:extLst>
          </p:cNvPr>
          <p:cNvSpPr txBox="1"/>
          <p:nvPr/>
        </p:nvSpPr>
        <p:spPr>
          <a:xfrm>
            <a:off x="2370667" y="112889"/>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audit</a:t>
            </a:r>
          </a:p>
        </p:txBody>
      </p:sp>
      <p:graphicFrame>
        <p:nvGraphicFramePr>
          <p:cNvPr id="2" name="Table 1">
            <a:extLst>
              <a:ext uri="{FF2B5EF4-FFF2-40B4-BE49-F238E27FC236}">
                <a16:creationId xmlns:a16="http://schemas.microsoft.com/office/drawing/2014/main" id="{AC0AD59C-54BD-4DF2-8A7A-BDC92C417A25}"/>
              </a:ext>
            </a:extLst>
          </p:cNvPr>
          <p:cNvGraphicFramePr>
            <a:graphicFrameLocks noGrp="1"/>
          </p:cNvGraphicFramePr>
          <p:nvPr>
            <p:extLst>
              <p:ext uri="{D42A27DB-BD31-4B8C-83A1-F6EECF244321}">
                <p14:modId xmlns:p14="http://schemas.microsoft.com/office/powerpoint/2010/main" val="1342245386"/>
              </p:ext>
            </p:extLst>
          </p:nvPr>
        </p:nvGraphicFramePr>
        <p:xfrm>
          <a:off x="2350205" y="987421"/>
          <a:ext cx="9554633" cy="2473395"/>
        </p:xfrm>
        <a:graphic>
          <a:graphicData uri="http://schemas.openxmlformats.org/drawingml/2006/table">
            <a:tbl>
              <a:tblPr firstRow="1" firstCol="1" bandRow="1">
                <a:tableStyleId>{5C22544A-7EE6-4342-B048-85BDC9FD1C3A}</a:tableStyleId>
              </a:tblPr>
              <a:tblGrid>
                <a:gridCol w="345367">
                  <a:extLst>
                    <a:ext uri="{9D8B030D-6E8A-4147-A177-3AD203B41FA5}">
                      <a16:colId xmlns:a16="http://schemas.microsoft.com/office/drawing/2014/main" val="1906821525"/>
                    </a:ext>
                  </a:extLst>
                </a:gridCol>
                <a:gridCol w="7648575">
                  <a:extLst>
                    <a:ext uri="{9D8B030D-6E8A-4147-A177-3AD203B41FA5}">
                      <a16:colId xmlns:a16="http://schemas.microsoft.com/office/drawing/2014/main" val="4254477897"/>
                    </a:ext>
                  </a:extLst>
                </a:gridCol>
                <a:gridCol w="381000">
                  <a:extLst>
                    <a:ext uri="{9D8B030D-6E8A-4147-A177-3AD203B41FA5}">
                      <a16:colId xmlns:a16="http://schemas.microsoft.com/office/drawing/2014/main" val="702136906"/>
                    </a:ext>
                  </a:extLst>
                </a:gridCol>
                <a:gridCol w="480735">
                  <a:extLst>
                    <a:ext uri="{9D8B030D-6E8A-4147-A177-3AD203B41FA5}">
                      <a16:colId xmlns:a16="http://schemas.microsoft.com/office/drawing/2014/main" val="2435974158"/>
                    </a:ext>
                  </a:extLst>
                </a:gridCol>
                <a:gridCol w="698956">
                  <a:extLst>
                    <a:ext uri="{9D8B030D-6E8A-4147-A177-3AD203B41FA5}">
                      <a16:colId xmlns:a16="http://schemas.microsoft.com/office/drawing/2014/main" val="3050867450"/>
                    </a:ext>
                  </a:extLst>
                </a:gridCol>
              </a:tblGrid>
              <a:tr h="460379">
                <a:tc gridSpan="2">
                  <a:txBody>
                    <a:bodyPr/>
                    <a:lstStyle/>
                    <a:p>
                      <a:pPr>
                        <a:lnSpc>
                          <a:spcPct val="107000"/>
                        </a:lnSpc>
                        <a:spcAft>
                          <a:spcPts val="800"/>
                        </a:spcAft>
                      </a:pPr>
                      <a:r>
                        <a:rPr lang="en-GB" sz="1400" dirty="0">
                          <a:effectLst/>
                          <a:latin typeface="+mn-lt"/>
                          <a:ea typeface="Calibri" panose="020F0502020204030204" pitchFamily="34" charset="0"/>
                          <a:cs typeface="Calibri" panose="020F0502020204030204" pitchFamily="34" charset="0"/>
                        </a:rPr>
                        <a:t>Key Aspect</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hMerge="1">
                  <a:txBody>
                    <a:bodyPr/>
                    <a:lstStyle/>
                    <a:p>
                      <a:pPr>
                        <a:lnSpc>
                          <a:spcPct val="107000"/>
                        </a:lnSpc>
                        <a:spcAft>
                          <a:spcPts val="800"/>
                        </a:spcAft>
                      </a:pP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ea typeface="Calibri" panose="020F0502020204030204" pitchFamily="34" charset="0"/>
                          <a:cs typeface="Calibri" panose="020F0502020204030204" pitchFamily="34" charset="0"/>
                        </a:rPr>
                        <a:t>No</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ea typeface="Calibri" panose="020F0502020204030204" pitchFamily="34" charset="0"/>
                          <a:cs typeface="Calibri" panose="020F0502020204030204" pitchFamily="34" charset="0"/>
                        </a:rPr>
                        <a:t>How</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cs typeface="Calibri" panose="020F0502020204030204" pitchFamily="34" charset="0"/>
                        </a:rPr>
                        <a:t>Plan to</a:t>
                      </a: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54159577"/>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14</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How do we know if a child has accessed EYPP funding in a previous setting? How this was used and the impact of this?</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416026253"/>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15</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How do we know of any anxieties from children and parents / carers about transition and how do we address these?</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546358661"/>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16</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How do we gather any safeguarding information at the point of transition, including children who have CIN or CP plans?</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1675004902"/>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17</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How do we ensure that safeguarding information and documentation is shared in a secure and safe manner? </a:t>
                      </a:r>
                      <a:r>
                        <a:rPr lang="en-GB" sz="1200" b="0" dirty="0">
                          <a:solidFill>
                            <a:schemeClr val="tx1"/>
                          </a:solidFill>
                          <a:effectLst/>
                          <a:latin typeface="+mn-lt"/>
                          <a:ea typeface="Calibri" panose="020F0502020204030204" pitchFamily="34" charset="0"/>
                          <a:cs typeface="Calibri" panose="020F0502020204030204" pitchFamily="34" charset="0"/>
                          <a:hlinkClick r:id="rId2"/>
                        </a:rPr>
                        <a:t>https://www.gov.uk/government/publications/safeguarding-practitioners-information-sharing-advice</a:t>
                      </a:r>
                      <a:endParaRPr lang="en-GB" sz="1200" b="0" dirty="0">
                        <a:solidFill>
                          <a:schemeClr val="tx1"/>
                        </a:solidFill>
                        <a:effectLst/>
                        <a:latin typeface="+mn-lt"/>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349592629"/>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18</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How do we find out any additional information about new starters and their families?</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1751244391"/>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19</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How do we know that our transitional arrangements are effective?</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1033512891"/>
                  </a:ext>
                </a:extLst>
              </a:tr>
            </a:tbl>
          </a:graphicData>
        </a:graphic>
      </p:graphicFrame>
      <p:graphicFrame>
        <p:nvGraphicFramePr>
          <p:cNvPr id="7" name="Table 6">
            <a:extLst>
              <a:ext uri="{FF2B5EF4-FFF2-40B4-BE49-F238E27FC236}">
                <a16:creationId xmlns:a16="http://schemas.microsoft.com/office/drawing/2014/main" id="{D9AED657-5FD8-4CF6-AC1E-607117620E6A}"/>
              </a:ext>
            </a:extLst>
          </p:cNvPr>
          <p:cNvGraphicFramePr>
            <a:graphicFrameLocks noGrp="1"/>
          </p:cNvGraphicFramePr>
          <p:nvPr>
            <p:extLst>
              <p:ext uri="{D42A27DB-BD31-4B8C-83A1-F6EECF244321}">
                <p14:modId xmlns:p14="http://schemas.microsoft.com/office/powerpoint/2010/main" val="3058836805"/>
              </p:ext>
            </p:extLst>
          </p:nvPr>
        </p:nvGraphicFramePr>
        <p:xfrm>
          <a:off x="2350205" y="5561326"/>
          <a:ext cx="9575095" cy="1081521"/>
        </p:xfrm>
        <a:graphic>
          <a:graphicData uri="http://schemas.openxmlformats.org/drawingml/2006/table">
            <a:tbl>
              <a:tblPr firstRow="1" firstCol="1" bandRow="1">
                <a:tableStyleId>{5C22544A-7EE6-4342-B048-85BDC9FD1C3A}</a:tableStyleId>
              </a:tblPr>
              <a:tblGrid>
                <a:gridCol w="346107">
                  <a:extLst>
                    <a:ext uri="{9D8B030D-6E8A-4147-A177-3AD203B41FA5}">
                      <a16:colId xmlns:a16="http://schemas.microsoft.com/office/drawing/2014/main" val="1906821525"/>
                    </a:ext>
                  </a:extLst>
                </a:gridCol>
                <a:gridCol w="3654476">
                  <a:extLst>
                    <a:ext uri="{9D8B030D-6E8A-4147-A177-3AD203B41FA5}">
                      <a16:colId xmlns:a16="http://schemas.microsoft.com/office/drawing/2014/main" val="4254477897"/>
                    </a:ext>
                  </a:extLst>
                </a:gridCol>
                <a:gridCol w="3646342">
                  <a:extLst>
                    <a:ext uri="{9D8B030D-6E8A-4147-A177-3AD203B41FA5}">
                      <a16:colId xmlns:a16="http://schemas.microsoft.com/office/drawing/2014/main" val="702136906"/>
                    </a:ext>
                  </a:extLst>
                </a:gridCol>
                <a:gridCol w="887722">
                  <a:extLst>
                    <a:ext uri="{9D8B030D-6E8A-4147-A177-3AD203B41FA5}">
                      <a16:colId xmlns:a16="http://schemas.microsoft.com/office/drawing/2014/main" val="2435974158"/>
                    </a:ext>
                  </a:extLst>
                </a:gridCol>
                <a:gridCol w="1040448">
                  <a:extLst>
                    <a:ext uri="{9D8B030D-6E8A-4147-A177-3AD203B41FA5}">
                      <a16:colId xmlns:a16="http://schemas.microsoft.com/office/drawing/2014/main" val="3050867450"/>
                    </a:ext>
                  </a:extLst>
                </a:gridCol>
              </a:tblGrid>
              <a:tr h="196987">
                <a:tc gridSpan="2">
                  <a:txBody>
                    <a:bodyPr/>
                    <a:lstStyle/>
                    <a:p>
                      <a:pPr>
                        <a:lnSpc>
                          <a:spcPct val="107000"/>
                        </a:lnSpc>
                        <a:spcAft>
                          <a:spcPts val="800"/>
                        </a:spcAft>
                      </a:pPr>
                      <a:r>
                        <a:rPr lang="en-GB" sz="1400" dirty="0">
                          <a:effectLst/>
                          <a:latin typeface="+mn-lt"/>
                          <a:ea typeface="Calibri" panose="020F0502020204030204" pitchFamily="34" charset="0"/>
                          <a:cs typeface="Calibri" panose="020F0502020204030204" pitchFamily="34" charset="0"/>
                        </a:rPr>
                        <a:t>Key Aspect</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hMerge="1">
                  <a:txBody>
                    <a:bodyPr/>
                    <a:lstStyle/>
                    <a:p>
                      <a:pPr>
                        <a:lnSpc>
                          <a:spcPct val="107000"/>
                        </a:lnSpc>
                        <a:spcAft>
                          <a:spcPts val="800"/>
                        </a:spcAft>
                      </a:pP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cs typeface="Calibri" panose="020F0502020204030204" pitchFamily="34" charset="0"/>
                        </a:rPr>
                        <a:t>Action Required</a:t>
                      </a: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ea typeface="Calibri" panose="020F0502020204030204" pitchFamily="34" charset="0"/>
                          <a:cs typeface="Calibri" panose="020F0502020204030204" pitchFamily="34" charset="0"/>
                        </a:rPr>
                        <a:t>Lead</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cs typeface="Calibri" panose="020F0502020204030204" pitchFamily="34" charset="0"/>
                        </a:rPr>
                        <a:t>Timescale</a:t>
                      </a: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54159577"/>
                  </a:ext>
                </a:extLst>
              </a:tr>
              <a:tr h="217453">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416026253"/>
                  </a:ext>
                </a:extLst>
              </a:tr>
              <a:tr h="217453">
                <a:tc>
                  <a:txBody>
                    <a:bodyPr/>
                    <a:lstStyle/>
                    <a:p>
                      <a:pPr algn="l">
                        <a:lnSpc>
                          <a:spcPct val="107000"/>
                        </a:lnSpc>
                        <a:spcBef>
                          <a:spcPts val="1200"/>
                        </a:spcBef>
                        <a:spcAft>
                          <a:spcPts val="1200"/>
                        </a:spcAft>
                      </a:pPr>
                      <a:endParaRPr lang="en-GB" sz="1200" b="0" dirty="0">
                        <a:solidFill>
                          <a:schemeClr val="tx1"/>
                        </a:solidFill>
                        <a:effectLst/>
                        <a:latin typeface="+mn-lt"/>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endParaRPr lang="en-GB" sz="1200" b="0" dirty="0">
                        <a:solidFill>
                          <a:schemeClr val="tx1"/>
                        </a:solidFill>
                        <a:effectLst/>
                        <a:latin typeface="+mn-lt"/>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546358661"/>
                  </a:ext>
                </a:extLst>
              </a:tr>
              <a:tr h="217453">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343480264"/>
                  </a:ext>
                </a:extLst>
              </a:tr>
              <a:tr h="217453">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3583757192"/>
                  </a:ext>
                </a:extLst>
              </a:tr>
            </a:tbl>
          </a:graphicData>
        </a:graphic>
      </p:graphicFrame>
      <p:sp>
        <p:nvSpPr>
          <p:cNvPr id="8" name="TextBox 7">
            <a:extLst>
              <a:ext uri="{FF2B5EF4-FFF2-40B4-BE49-F238E27FC236}">
                <a16:creationId xmlns:a16="http://schemas.microsoft.com/office/drawing/2014/main" id="{E956ACED-A7BC-40B9-8889-445A5F81FB19}"/>
              </a:ext>
            </a:extLst>
          </p:cNvPr>
          <p:cNvSpPr txBox="1"/>
          <p:nvPr/>
        </p:nvSpPr>
        <p:spPr>
          <a:xfrm>
            <a:off x="2296417" y="5139478"/>
            <a:ext cx="5044017" cy="400110"/>
          </a:xfrm>
          <a:prstGeom prst="rect">
            <a:avLst/>
          </a:prstGeom>
          <a:noFill/>
        </p:spPr>
        <p:txBody>
          <a:bodyPr wrap="square" rtlCol="0" anchor="ctr">
            <a:spAutoFit/>
          </a:bodyPr>
          <a:lstStyle/>
          <a:p>
            <a:r>
              <a:rPr lang="en-GB" sz="2000" dirty="0"/>
              <a:t>Plan to develop</a:t>
            </a:r>
          </a:p>
        </p:txBody>
      </p:sp>
      <p:sp>
        <p:nvSpPr>
          <p:cNvPr id="10" name="TextBox 9">
            <a:extLst>
              <a:ext uri="{FF2B5EF4-FFF2-40B4-BE49-F238E27FC236}">
                <a16:creationId xmlns:a16="http://schemas.microsoft.com/office/drawing/2014/main" id="{0AD9CA68-E866-4B40-BC07-E18CBE2F9E1F}"/>
              </a:ext>
            </a:extLst>
          </p:cNvPr>
          <p:cNvSpPr txBox="1"/>
          <p:nvPr/>
        </p:nvSpPr>
        <p:spPr>
          <a:xfrm>
            <a:off x="11614638" y="0"/>
            <a:ext cx="577362" cy="254977"/>
          </a:xfrm>
          <a:prstGeom prst="rect">
            <a:avLst/>
          </a:prstGeom>
          <a:solidFill>
            <a:schemeClr val="accent1"/>
          </a:solidFill>
        </p:spPr>
        <p:txBody>
          <a:bodyPr wrap="square" rtlCol="0">
            <a:spAutoFit/>
          </a:bodyPr>
          <a:lstStyle/>
          <a:p>
            <a:pPr algn="r"/>
            <a:r>
              <a:rPr lang="en-GB" sz="1000" b="1" dirty="0" err="1">
                <a:solidFill>
                  <a:schemeClr val="bg1"/>
                </a:solidFill>
                <a:latin typeface="Calibri" panose="020F0502020204030204" pitchFamily="34" charset="0"/>
                <a:cs typeface="Calibri" panose="020F0502020204030204" pitchFamily="34" charset="0"/>
              </a:rPr>
              <a:t>Pge</a:t>
            </a:r>
            <a:r>
              <a:rPr lang="en-GB" sz="1000" b="1" dirty="0">
                <a:solidFill>
                  <a:schemeClr val="bg1"/>
                </a:solidFill>
                <a:latin typeface="Calibri" panose="020F0502020204030204" pitchFamily="34" charset="0"/>
                <a:cs typeface="Calibri" panose="020F0502020204030204" pitchFamily="34" charset="0"/>
              </a:rPr>
              <a:t> 6 </a:t>
            </a:r>
          </a:p>
        </p:txBody>
      </p:sp>
      <p:sp>
        <p:nvSpPr>
          <p:cNvPr id="11" name="TextBox 10">
            <a:extLst>
              <a:ext uri="{FF2B5EF4-FFF2-40B4-BE49-F238E27FC236}">
                <a16:creationId xmlns:a16="http://schemas.microsoft.com/office/drawing/2014/main" id="{208A422A-05D2-4C17-A884-378C9D4F66E7}"/>
              </a:ext>
            </a:extLst>
          </p:cNvPr>
          <p:cNvSpPr txBox="1"/>
          <p:nvPr/>
        </p:nvSpPr>
        <p:spPr>
          <a:xfrm>
            <a:off x="11579469" y="0"/>
            <a:ext cx="612531"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21</a:t>
            </a:r>
          </a:p>
        </p:txBody>
      </p:sp>
      <p:sp>
        <p:nvSpPr>
          <p:cNvPr id="9" name="TextBox 8">
            <a:extLst>
              <a:ext uri="{FF2B5EF4-FFF2-40B4-BE49-F238E27FC236}">
                <a16:creationId xmlns:a16="http://schemas.microsoft.com/office/drawing/2014/main" id="{E956ACED-A7BC-40B9-8889-445A5F81FB19}"/>
              </a:ext>
            </a:extLst>
          </p:cNvPr>
          <p:cNvSpPr txBox="1"/>
          <p:nvPr/>
        </p:nvSpPr>
        <p:spPr>
          <a:xfrm>
            <a:off x="2287451" y="3539194"/>
            <a:ext cx="5044017" cy="400110"/>
          </a:xfrm>
          <a:prstGeom prst="rect">
            <a:avLst/>
          </a:prstGeom>
          <a:noFill/>
        </p:spPr>
        <p:txBody>
          <a:bodyPr wrap="square" rtlCol="0" anchor="ctr">
            <a:spAutoFit/>
          </a:bodyPr>
          <a:lstStyle/>
          <a:p>
            <a:r>
              <a:rPr lang="en-GB" sz="2000" dirty="0"/>
              <a:t>How </a:t>
            </a:r>
          </a:p>
        </p:txBody>
      </p:sp>
      <p:graphicFrame>
        <p:nvGraphicFramePr>
          <p:cNvPr id="12" name="Table 11">
            <a:extLst>
              <a:ext uri="{FF2B5EF4-FFF2-40B4-BE49-F238E27FC236}">
                <a16:creationId xmlns:a16="http://schemas.microsoft.com/office/drawing/2014/main" id="{D9AED657-5FD8-4CF6-AC1E-607117620E6A}"/>
              </a:ext>
            </a:extLst>
          </p:cNvPr>
          <p:cNvGraphicFramePr>
            <a:graphicFrameLocks noGrp="1"/>
          </p:cNvGraphicFramePr>
          <p:nvPr>
            <p:extLst>
              <p:ext uri="{D42A27DB-BD31-4B8C-83A1-F6EECF244321}">
                <p14:modId xmlns:p14="http://schemas.microsoft.com/office/powerpoint/2010/main" val="3127873011"/>
              </p:ext>
            </p:extLst>
          </p:nvPr>
        </p:nvGraphicFramePr>
        <p:xfrm>
          <a:off x="2366682" y="3990343"/>
          <a:ext cx="9536637" cy="1045615"/>
        </p:xfrm>
        <a:graphic>
          <a:graphicData uri="http://schemas.openxmlformats.org/drawingml/2006/table">
            <a:tbl>
              <a:tblPr firstRow="1" firstCol="1" bandRow="1">
                <a:tableStyleId>{5C22544A-7EE6-4342-B048-85BDC9FD1C3A}</a:tableStyleId>
              </a:tblPr>
              <a:tblGrid>
                <a:gridCol w="307649">
                  <a:extLst>
                    <a:ext uri="{9D8B030D-6E8A-4147-A177-3AD203B41FA5}">
                      <a16:colId xmlns:a16="http://schemas.microsoft.com/office/drawing/2014/main" val="1906821525"/>
                    </a:ext>
                  </a:extLst>
                </a:gridCol>
                <a:gridCol w="3654476">
                  <a:extLst>
                    <a:ext uri="{9D8B030D-6E8A-4147-A177-3AD203B41FA5}">
                      <a16:colId xmlns:a16="http://schemas.microsoft.com/office/drawing/2014/main" val="4254477897"/>
                    </a:ext>
                  </a:extLst>
                </a:gridCol>
                <a:gridCol w="5574512">
                  <a:extLst>
                    <a:ext uri="{9D8B030D-6E8A-4147-A177-3AD203B41FA5}">
                      <a16:colId xmlns:a16="http://schemas.microsoft.com/office/drawing/2014/main" val="702136906"/>
                    </a:ext>
                  </a:extLst>
                </a:gridCol>
              </a:tblGrid>
              <a:tr h="196987">
                <a:tc gridSpan="2">
                  <a:txBody>
                    <a:bodyPr/>
                    <a:lstStyle/>
                    <a:p>
                      <a:pPr>
                        <a:lnSpc>
                          <a:spcPct val="107000"/>
                        </a:lnSpc>
                        <a:spcAft>
                          <a:spcPts val="800"/>
                        </a:spcAft>
                      </a:pPr>
                      <a:r>
                        <a:rPr lang="en-GB" sz="1400" dirty="0">
                          <a:effectLst/>
                          <a:latin typeface="+mn-lt"/>
                          <a:ea typeface="Calibri" panose="020F0502020204030204" pitchFamily="34" charset="0"/>
                          <a:cs typeface="Calibri" panose="020F0502020204030204" pitchFamily="34" charset="0"/>
                        </a:rPr>
                        <a:t>Key Aspect</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hMerge="1">
                  <a:txBody>
                    <a:bodyPr/>
                    <a:lstStyle/>
                    <a:p>
                      <a:pPr>
                        <a:lnSpc>
                          <a:spcPct val="107000"/>
                        </a:lnSpc>
                        <a:spcAft>
                          <a:spcPts val="800"/>
                        </a:spcAft>
                      </a:pP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ea typeface="+mn-ea"/>
                          <a:cs typeface="Calibri" panose="020F0502020204030204" pitchFamily="34" charset="0"/>
                        </a:rPr>
                        <a:t>Evidence</a:t>
                      </a: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54159577"/>
                  </a:ext>
                </a:extLst>
              </a:tr>
              <a:tr h="138221">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416026253"/>
                  </a:ext>
                </a:extLst>
              </a:tr>
              <a:tr h="217453">
                <a:tc>
                  <a:txBody>
                    <a:bodyPr/>
                    <a:lstStyle/>
                    <a:p>
                      <a:pPr algn="l">
                        <a:lnSpc>
                          <a:spcPct val="107000"/>
                        </a:lnSpc>
                        <a:spcBef>
                          <a:spcPts val="1200"/>
                        </a:spcBef>
                        <a:spcAft>
                          <a:spcPts val="1200"/>
                        </a:spcAft>
                      </a:pPr>
                      <a:endParaRPr lang="en-GB" sz="1200" b="0" dirty="0">
                        <a:solidFill>
                          <a:schemeClr val="tx1"/>
                        </a:solidFill>
                        <a:effectLst/>
                        <a:latin typeface="+mn-lt"/>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endParaRPr lang="en-GB" sz="1200" b="0" dirty="0">
                        <a:solidFill>
                          <a:schemeClr val="tx1"/>
                        </a:solidFill>
                        <a:effectLst/>
                        <a:latin typeface="+mn-lt"/>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546358661"/>
                  </a:ext>
                </a:extLst>
              </a:tr>
              <a:tr h="217453">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343480264"/>
                  </a:ext>
                </a:extLst>
              </a:tr>
              <a:tr h="217453">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3583757192"/>
                  </a:ext>
                </a:extLst>
              </a:tr>
            </a:tbl>
          </a:graphicData>
        </a:graphic>
      </p:graphicFrame>
    </p:spTree>
    <p:extLst>
      <p:ext uri="{BB962C8B-B14F-4D97-AF65-F5344CB8AC3E}">
        <p14:creationId xmlns:p14="http://schemas.microsoft.com/office/powerpoint/2010/main" val="3282818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C522C9-9A62-43AE-AD3E-83BCF5438FC0}"/>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Transition Audit - for early years setting and/or childminder into school - 1</a:t>
            </a:r>
          </a:p>
        </p:txBody>
      </p:sp>
      <p:sp>
        <p:nvSpPr>
          <p:cNvPr id="6" name="TextBox 5">
            <a:extLst>
              <a:ext uri="{FF2B5EF4-FFF2-40B4-BE49-F238E27FC236}">
                <a16:creationId xmlns:a16="http://schemas.microsoft.com/office/drawing/2014/main" id="{7F42D4F5-FD17-4F57-896F-3F951C6A00B6}"/>
              </a:ext>
            </a:extLst>
          </p:cNvPr>
          <p:cNvSpPr txBox="1"/>
          <p:nvPr/>
        </p:nvSpPr>
        <p:spPr>
          <a:xfrm>
            <a:off x="2370667" y="112889"/>
            <a:ext cx="5023555" cy="769441"/>
          </a:xfrm>
          <a:prstGeom prst="rect">
            <a:avLst/>
          </a:prstGeom>
          <a:noFill/>
        </p:spPr>
        <p:txBody>
          <a:bodyPr wrap="square" rtlCol="0">
            <a:spAutoFit/>
          </a:bodyPr>
          <a:lstStyle/>
          <a:p>
            <a:r>
              <a:rPr lang="en-GB" sz="2000"/>
              <a:t>Early Years Foundation Stage (EYFS)</a:t>
            </a:r>
          </a:p>
          <a:p>
            <a:r>
              <a:rPr lang="en-GB" sz="2400" b="1">
                <a:solidFill>
                  <a:schemeClr val="accent1"/>
                </a:solidFill>
              </a:rPr>
              <a:t>Transition audit</a:t>
            </a:r>
            <a:endParaRPr lang="en-GB" sz="2400" b="1" dirty="0">
              <a:solidFill>
                <a:schemeClr val="accent1"/>
              </a:solidFill>
            </a:endParaRPr>
          </a:p>
        </p:txBody>
      </p:sp>
      <p:graphicFrame>
        <p:nvGraphicFramePr>
          <p:cNvPr id="2" name="Table 1">
            <a:extLst>
              <a:ext uri="{FF2B5EF4-FFF2-40B4-BE49-F238E27FC236}">
                <a16:creationId xmlns:a16="http://schemas.microsoft.com/office/drawing/2014/main" id="{AC0AD59C-54BD-4DF2-8A7A-BDC92C417A25}"/>
              </a:ext>
            </a:extLst>
          </p:cNvPr>
          <p:cNvGraphicFramePr>
            <a:graphicFrameLocks noGrp="1"/>
          </p:cNvGraphicFramePr>
          <p:nvPr>
            <p:extLst>
              <p:ext uri="{D42A27DB-BD31-4B8C-83A1-F6EECF244321}">
                <p14:modId xmlns:p14="http://schemas.microsoft.com/office/powerpoint/2010/main" val="1541759483"/>
              </p:ext>
            </p:extLst>
          </p:nvPr>
        </p:nvGraphicFramePr>
        <p:xfrm>
          <a:off x="2370667" y="882330"/>
          <a:ext cx="9554633" cy="5047524"/>
        </p:xfrm>
        <a:graphic>
          <a:graphicData uri="http://schemas.openxmlformats.org/drawingml/2006/table">
            <a:tbl>
              <a:tblPr firstRow="1" firstCol="1" bandRow="1">
                <a:tableStyleId>{5C22544A-7EE6-4342-B048-85BDC9FD1C3A}</a:tableStyleId>
              </a:tblPr>
              <a:tblGrid>
                <a:gridCol w="345367">
                  <a:extLst>
                    <a:ext uri="{9D8B030D-6E8A-4147-A177-3AD203B41FA5}">
                      <a16:colId xmlns:a16="http://schemas.microsoft.com/office/drawing/2014/main" val="1906821525"/>
                    </a:ext>
                  </a:extLst>
                </a:gridCol>
                <a:gridCol w="7648575">
                  <a:extLst>
                    <a:ext uri="{9D8B030D-6E8A-4147-A177-3AD203B41FA5}">
                      <a16:colId xmlns:a16="http://schemas.microsoft.com/office/drawing/2014/main" val="4254477897"/>
                    </a:ext>
                  </a:extLst>
                </a:gridCol>
                <a:gridCol w="381000">
                  <a:extLst>
                    <a:ext uri="{9D8B030D-6E8A-4147-A177-3AD203B41FA5}">
                      <a16:colId xmlns:a16="http://schemas.microsoft.com/office/drawing/2014/main" val="702136906"/>
                    </a:ext>
                  </a:extLst>
                </a:gridCol>
                <a:gridCol w="451309">
                  <a:extLst>
                    <a:ext uri="{9D8B030D-6E8A-4147-A177-3AD203B41FA5}">
                      <a16:colId xmlns:a16="http://schemas.microsoft.com/office/drawing/2014/main" val="2435974158"/>
                    </a:ext>
                  </a:extLst>
                </a:gridCol>
                <a:gridCol w="728382">
                  <a:extLst>
                    <a:ext uri="{9D8B030D-6E8A-4147-A177-3AD203B41FA5}">
                      <a16:colId xmlns:a16="http://schemas.microsoft.com/office/drawing/2014/main" val="3050867450"/>
                    </a:ext>
                  </a:extLst>
                </a:gridCol>
              </a:tblGrid>
              <a:tr h="360000">
                <a:tc gridSpan="2">
                  <a:txBody>
                    <a:bodyPr/>
                    <a:lstStyle/>
                    <a:p>
                      <a:pPr>
                        <a:lnSpc>
                          <a:spcPct val="107000"/>
                        </a:lnSpc>
                        <a:spcAft>
                          <a:spcPts val="800"/>
                        </a:spcAft>
                      </a:pPr>
                      <a:r>
                        <a:rPr lang="en-GB" sz="1400" dirty="0">
                          <a:effectLst/>
                          <a:latin typeface="+mn-lt"/>
                          <a:ea typeface="Calibri" panose="020F0502020204030204" pitchFamily="34" charset="0"/>
                          <a:cs typeface="Calibri" panose="020F0502020204030204" pitchFamily="34" charset="0"/>
                        </a:rPr>
                        <a:t>Key Aspect</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hMerge="1">
                  <a:txBody>
                    <a:bodyPr/>
                    <a:lstStyle/>
                    <a:p>
                      <a:pPr>
                        <a:lnSpc>
                          <a:spcPct val="107000"/>
                        </a:lnSpc>
                        <a:spcAft>
                          <a:spcPts val="800"/>
                        </a:spcAft>
                      </a:pP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ea typeface="+mn-ea"/>
                          <a:cs typeface="Calibri" panose="020F0502020204030204" pitchFamily="34" charset="0"/>
                        </a:rPr>
                        <a:t>No</a:t>
                      </a: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ea typeface="Calibri" panose="020F0502020204030204" pitchFamily="34" charset="0"/>
                          <a:cs typeface="Calibri" panose="020F0502020204030204" pitchFamily="34" charset="0"/>
                        </a:rPr>
                        <a:t>How</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cs typeface="Calibri" panose="020F0502020204030204" pitchFamily="34" charset="0"/>
                        </a:rPr>
                        <a:t>Plan to</a:t>
                      </a: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54159577"/>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1</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lang="en-GB" sz="1200" b="0" kern="1200" dirty="0">
                          <a:solidFill>
                            <a:schemeClr val="tx1"/>
                          </a:solidFill>
                          <a:effectLst/>
                          <a:latin typeface="+mn-lt"/>
                          <a:ea typeface="+mn-ea"/>
                          <a:cs typeface="Calibri" panose="020F0502020204030204" pitchFamily="34" charset="0"/>
                        </a:rPr>
                        <a:t>How do we encourage regular communication throughout the year with main feeder or local schools?</a:t>
                      </a:r>
                      <a:endParaRPr lang="en-GB" sz="1200" b="0" kern="1200" dirty="0">
                        <a:solidFill>
                          <a:schemeClr val="tx1"/>
                        </a:solidFill>
                        <a:effectLst/>
                        <a:latin typeface="+mn-lt"/>
                        <a:ea typeface="Calibri" panose="020F0502020204030204" pitchFamily="34" charset="0"/>
                        <a:cs typeface="Calibri" panose="020F0502020204030204" pitchFamily="34" charset="0"/>
                      </a:endParaRPr>
                    </a:p>
                  </a:txBody>
                  <a:tcPr marL="3600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416026253"/>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2</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algn="l" defTabSz="914400" rtl="0" eaLnBrk="1" latinLnBrk="0" hangingPunct="1">
                        <a:lnSpc>
                          <a:spcPct val="107000"/>
                        </a:lnSpc>
                        <a:spcBef>
                          <a:spcPts val="1200"/>
                        </a:spcBef>
                        <a:spcAft>
                          <a:spcPts val="1200"/>
                        </a:spcAft>
                      </a:pPr>
                      <a:r>
                        <a:rPr lang="en-GB" sz="1200" b="0" kern="1200" dirty="0">
                          <a:solidFill>
                            <a:schemeClr val="tx1"/>
                          </a:solidFill>
                          <a:effectLst/>
                          <a:latin typeface="+mn-lt"/>
                          <a:ea typeface="+mn-ea"/>
                          <a:cs typeface="Calibri" panose="020F0502020204030204" pitchFamily="34" charset="0"/>
                        </a:rPr>
                        <a:t>How do we know how parents feel about their child starting school the following September?</a:t>
                      </a:r>
                    </a:p>
                  </a:txBody>
                  <a:tcPr marL="3600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546358661"/>
                  </a:ext>
                </a:extLst>
              </a:tr>
              <a:tr h="252000">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lang="en-GB" sz="1200" b="0" dirty="0">
                          <a:solidFill>
                            <a:schemeClr val="tx1"/>
                          </a:solidFill>
                          <a:effectLst/>
                          <a:latin typeface="+mn-lt"/>
                          <a:ea typeface="Calibri" panose="020F0502020204030204" pitchFamily="34" charset="0"/>
                          <a:cs typeface="Calibri" panose="020F0502020204030204" pitchFamily="34" charset="0"/>
                        </a:rPr>
                        <a:t>3</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lang="en-GB" sz="1200" b="0" kern="1200" dirty="0">
                          <a:solidFill>
                            <a:schemeClr val="tx1"/>
                          </a:solidFill>
                          <a:effectLst/>
                          <a:latin typeface="+mn-lt"/>
                          <a:ea typeface="+mn-ea"/>
                          <a:cs typeface="Calibri" panose="020F0502020204030204" pitchFamily="34" charset="0"/>
                        </a:rPr>
                        <a:t>From the Autumn term do we know which school parents have applied for?</a:t>
                      </a:r>
                      <a:endParaRPr lang="en-GB" sz="1200" b="0" kern="1200" dirty="0">
                        <a:solidFill>
                          <a:schemeClr val="tx1"/>
                        </a:solidFill>
                        <a:effectLst/>
                        <a:latin typeface="+mn-lt"/>
                        <a:ea typeface="Calibri" panose="020F0502020204030204" pitchFamily="34" charset="0"/>
                        <a:cs typeface="Calibri" panose="020F0502020204030204" pitchFamily="34" charset="0"/>
                      </a:endParaRPr>
                    </a:p>
                  </a:txBody>
                  <a:tcPr marL="3600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343480264"/>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4</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algn="l" defTabSz="914400" rtl="0" eaLnBrk="1" latinLnBrk="0" hangingPunct="1">
                        <a:lnSpc>
                          <a:spcPct val="107000"/>
                        </a:lnSpc>
                        <a:spcBef>
                          <a:spcPts val="1200"/>
                        </a:spcBef>
                        <a:spcAft>
                          <a:spcPts val="1200"/>
                        </a:spcAft>
                      </a:pPr>
                      <a:r>
                        <a:rPr lang="en-GB" sz="1200" b="0" kern="1200" dirty="0">
                          <a:solidFill>
                            <a:schemeClr val="tx1"/>
                          </a:solidFill>
                          <a:effectLst/>
                          <a:latin typeface="+mn-lt"/>
                          <a:ea typeface="+mn-ea"/>
                          <a:cs typeface="Calibri" panose="020F0502020204030204" pitchFamily="34" charset="0"/>
                        </a:rPr>
                        <a:t>During the Autumn term, have we discussed with the feeder school the potential cohort moving up?</a:t>
                      </a:r>
                      <a:endParaRPr lang="en-GB" sz="1200" b="0" kern="1200" dirty="0">
                        <a:solidFill>
                          <a:schemeClr val="tx1"/>
                        </a:solidFill>
                        <a:effectLst/>
                        <a:latin typeface="+mn-lt"/>
                        <a:ea typeface="Calibri" panose="020F0502020204030204" pitchFamily="34" charset="0"/>
                        <a:cs typeface="Calibri" panose="020F0502020204030204" pitchFamily="34" charset="0"/>
                      </a:endParaRPr>
                    </a:p>
                  </a:txBody>
                  <a:tcPr marL="3600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3583757192"/>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5</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kern="1200" dirty="0">
                          <a:solidFill>
                            <a:schemeClr val="tx1"/>
                          </a:solidFill>
                          <a:effectLst/>
                          <a:latin typeface="+mn-lt"/>
                          <a:ea typeface="+mn-ea"/>
                          <a:cs typeface="+mn-cs"/>
                        </a:rPr>
                        <a:t>Has school</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EYFS staff been invited to observe children who are moving up?</a:t>
                      </a: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3692630455"/>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6</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nSpc>
                          <a:spcPct val="107000"/>
                        </a:lnSpc>
                        <a:spcBef>
                          <a:spcPts val="600"/>
                        </a:spcBef>
                        <a:spcAft>
                          <a:spcPts val="600"/>
                        </a:spcAft>
                      </a:pPr>
                      <a:r>
                        <a:rPr lang="en-GB" sz="1200" b="0" kern="1200" dirty="0">
                          <a:solidFill>
                            <a:schemeClr val="tx1"/>
                          </a:solidFill>
                          <a:effectLst/>
                          <a:latin typeface="+mn-lt"/>
                          <a:ea typeface="+mn-ea"/>
                          <a:cs typeface="+mn-cs"/>
                        </a:rPr>
                        <a:t>Have we given opportunity for discussion with the school EYFS staff for any children moving up with SEND or other additional needs?</a:t>
                      </a: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a:effectLst/>
                          <a:latin typeface="+mn-lt"/>
                          <a:cs typeface="Calibri" panose="020F0502020204030204" pitchFamily="34" charset="0"/>
                        </a:rPr>
                        <a:t> </a:t>
                      </a:r>
                      <a:endParaRPr lang="en-GB" sz="120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025844614"/>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7</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spcBef>
                          <a:spcPts val="600"/>
                        </a:spcBef>
                        <a:spcAft>
                          <a:spcPts val="0"/>
                        </a:spcAft>
                      </a:pPr>
                      <a:r>
                        <a:rPr lang="en-GB" sz="1200" b="0" kern="1200" dirty="0">
                          <a:solidFill>
                            <a:schemeClr val="tx1"/>
                          </a:solidFill>
                          <a:effectLst/>
                          <a:latin typeface="+mn-lt"/>
                          <a:ea typeface="+mn-ea"/>
                          <a:cs typeface="+mn-cs"/>
                        </a:rPr>
                        <a:t>How do we know if a child attends another nursery/preschool/childminder prior to starting school?</a:t>
                      </a: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414603648"/>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8</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GB" sz="1200" b="0" dirty="0">
                          <a:solidFill>
                            <a:schemeClr val="tx1"/>
                          </a:solidFill>
                          <a:effectLst/>
                          <a:latin typeface="+mn-lt"/>
                          <a:cs typeface="Calibri" panose="020F0502020204030204" pitchFamily="34" charset="0"/>
                        </a:rPr>
                        <a:t>How do we know if a family have EAL?                                                                                                             How will we ensure all needs are met at the point of transition?                                                                        </a:t>
                      </a:r>
                      <a:r>
                        <a:rPr lang="en-GB" sz="1200" b="0" i="0" kern="1200" dirty="0">
                          <a:solidFill>
                            <a:schemeClr val="dk1"/>
                          </a:solidFill>
                          <a:effectLst/>
                          <a:latin typeface="+mn-lt"/>
                          <a:ea typeface="+mn-ea"/>
                          <a:cs typeface="+mn-cs"/>
                        </a:rPr>
                        <a:t>How well prepared are staff to support children with EAL and how well is the provision resourced?                 What steps have we taken to share the opportunities given for children to use their Home Language in the Early Years setting with school?                                                                                                                                                              How do we know the level of the child’s proficiency in English (If child has EAL)?</a:t>
                      </a: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a:effectLst/>
                          <a:latin typeface="+mn-lt"/>
                          <a:cs typeface="Calibri" panose="020F0502020204030204" pitchFamily="34" charset="0"/>
                        </a:rPr>
                        <a:t> </a:t>
                      </a:r>
                      <a:endParaRPr lang="en-GB" sz="120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920592294"/>
                  </a:ext>
                </a:extLst>
              </a:tr>
              <a:tr h="265920">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9</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nSpc>
                          <a:spcPct val="107000"/>
                        </a:lnSpc>
                        <a:spcBef>
                          <a:spcPts val="600"/>
                        </a:spcBef>
                        <a:spcAft>
                          <a:spcPts val="600"/>
                        </a:spcAft>
                      </a:pPr>
                      <a:r>
                        <a:rPr lang="en-GB" sz="1200" b="0" kern="1200" dirty="0">
                          <a:solidFill>
                            <a:schemeClr val="tx1"/>
                          </a:solidFill>
                          <a:effectLst/>
                          <a:latin typeface="+mn-lt"/>
                          <a:ea typeface="+mn-ea"/>
                          <a:cs typeface="+mn-cs"/>
                        </a:rPr>
                        <a:t>How do we ensure the school is aware of any family supported by an Early Help of Family support in the home?</a:t>
                      </a: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a:effectLst/>
                          <a:latin typeface="+mn-lt"/>
                          <a:cs typeface="Calibri" panose="020F0502020204030204" pitchFamily="34" charset="0"/>
                        </a:rPr>
                        <a:t> </a:t>
                      </a:r>
                      <a:endParaRPr lang="en-GB" sz="120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3538185730"/>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10</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nSpc>
                          <a:spcPct val="107000"/>
                        </a:lnSpc>
                        <a:spcBef>
                          <a:spcPts val="600"/>
                        </a:spcBef>
                        <a:spcAft>
                          <a:spcPts val="600"/>
                        </a:spcAft>
                      </a:pPr>
                      <a:r>
                        <a:rPr lang="en-GB" sz="1200" b="0" kern="1200" dirty="0">
                          <a:solidFill>
                            <a:schemeClr val="tx1"/>
                          </a:solidFill>
                          <a:effectLst/>
                          <a:latin typeface="+mn-lt"/>
                          <a:ea typeface="+mn-ea"/>
                          <a:cs typeface="+mn-cs"/>
                        </a:rPr>
                        <a:t>If a child attends another nursery/preschool/childminder prior to starting school, how do we ensure all are involved in informing the transition summary assessment?</a:t>
                      </a: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120273843"/>
                  </a:ext>
                </a:extLst>
              </a:tr>
              <a:tr h="252000">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lang="en-GB" sz="1200" b="0" dirty="0">
                          <a:solidFill>
                            <a:schemeClr val="tx1"/>
                          </a:solidFill>
                          <a:effectLst/>
                          <a:latin typeface="+mn-lt"/>
                          <a:ea typeface="Calibri" panose="020F0502020204030204" pitchFamily="34" charset="0"/>
                          <a:cs typeface="Calibri" panose="020F0502020204030204" pitchFamily="34" charset="0"/>
                        </a:rPr>
                        <a:t>11</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GB" sz="1200" b="0" kern="1200" dirty="0">
                          <a:solidFill>
                            <a:schemeClr val="tx1"/>
                          </a:solidFill>
                          <a:effectLst/>
                          <a:latin typeface="+mn-lt"/>
                          <a:ea typeface="+mn-ea"/>
                          <a:cs typeface="+mn-cs"/>
                        </a:rPr>
                        <a:t>Do we ensure any 2-year assessment is forwarded to school at the point of transition with the transition summary assessment?</a:t>
                      </a:r>
                      <a:endParaRPr lang="en-GB" sz="1200" b="0" dirty="0">
                        <a:solidFill>
                          <a:schemeClr val="tx1"/>
                        </a:solidFill>
                        <a:effectLst/>
                        <a:latin typeface="+mn-lt"/>
                        <a:ea typeface="Calibri" panose="020F0502020204030204" pitchFamily="34" charset="0"/>
                        <a:cs typeface="Times New Roman" panose="02020603050405020304" pitchFamily="18" charset="0"/>
                      </a:endParaRPr>
                    </a:p>
                  </a:txBody>
                  <a:tcPr marL="3600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1563609431"/>
                  </a:ext>
                </a:extLst>
              </a:tr>
              <a:tr h="252000">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lang="en-GB" sz="1200" b="0" dirty="0">
                          <a:solidFill>
                            <a:schemeClr val="tx1"/>
                          </a:solidFill>
                          <a:effectLst/>
                          <a:latin typeface="+mn-lt"/>
                          <a:ea typeface="Calibri" panose="020F0502020204030204" pitchFamily="34" charset="0"/>
                          <a:cs typeface="Calibri" panose="020F0502020204030204" pitchFamily="34" charset="0"/>
                        </a:rPr>
                        <a:t>12</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r>
                        <a:rPr lang="en-GB" sz="1200" b="0" kern="1200" dirty="0">
                          <a:solidFill>
                            <a:schemeClr val="tx1"/>
                          </a:solidFill>
                          <a:effectLst/>
                          <a:latin typeface="+mn-lt"/>
                          <a:ea typeface="+mn-ea"/>
                          <a:cs typeface="+mn-cs"/>
                        </a:rPr>
                        <a:t>Do we ensure any EYPP information is forwarded to the school and how it has effectively supported the child’s progression?</a:t>
                      </a:r>
                      <a:endParaRPr lang="en-GB" sz="1200" b="0" dirty="0">
                        <a:solidFill>
                          <a:schemeClr val="tx1"/>
                        </a:solidFill>
                        <a:effectLst/>
                        <a:latin typeface="+mn-lt"/>
                        <a:ea typeface="Calibri" panose="020F0502020204030204" pitchFamily="34" charset="0"/>
                        <a:cs typeface="Times New Roman" panose="02020603050405020304" pitchFamily="18" charset="0"/>
                      </a:endParaRPr>
                    </a:p>
                  </a:txBody>
                  <a:tcPr marL="3600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946339815"/>
                  </a:ext>
                </a:extLst>
              </a:tr>
              <a:tr h="252000">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lang="en-GB" sz="1200" b="0" dirty="0">
                          <a:solidFill>
                            <a:schemeClr val="tx1"/>
                          </a:solidFill>
                          <a:effectLst/>
                          <a:latin typeface="+mn-lt"/>
                          <a:ea typeface="Calibri" panose="020F0502020204030204" pitchFamily="34" charset="0"/>
                          <a:cs typeface="Calibri" panose="020F0502020204030204" pitchFamily="34" charset="0"/>
                        </a:rPr>
                        <a:t>13</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nSpc>
                          <a:spcPct val="107000"/>
                        </a:lnSpc>
                        <a:spcBef>
                          <a:spcPts val="600"/>
                        </a:spcBef>
                        <a:spcAft>
                          <a:spcPts val="600"/>
                        </a:spcAft>
                      </a:pPr>
                      <a:r>
                        <a:rPr lang="en-GB" sz="1200" b="0" kern="1200" dirty="0">
                          <a:solidFill>
                            <a:schemeClr val="tx1"/>
                          </a:solidFill>
                          <a:effectLst/>
                          <a:latin typeface="+mn-lt"/>
                          <a:ea typeface="+mn-ea"/>
                          <a:cs typeface="+mn-cs"/>
                        </a:rPr>
                        <a:t>Do we request that children and their key person visit school to support transition?</a:t>
                      </a:r>
                      <a:endParaRPr lang="en-GB" sz="1200" b="0" dirty="0">
                        <a:solidFill>
                          <a:schemeClr val="tx1"/>
                        </a:solidFill>
                        <a:effectLst/>
                        <a:latin typeface="+mn-lt"/>
                        <a:ea typeface="Calibri" panose="020F0502020204030204" pitchFamily="34" charset="0"/>
                        <a:cs typeface="Times New Roman" panose="02020603050405020304" pitchFamily="18" charset="0"/>
                      </a:endParaRPr>
                    </a:p>
                  </a:txBody>
                  <a:tcPr marL="3600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617024283"/>
                  </a:ext>
                </a:extLst>
              </a:tr>
            </a:tbl>
          </a:graphicData>
        </a:graphic>
      </p:graphicFrame>
      <p:sp>
        <p:nvSpPr>
          <p:cNvPr id="9" name="TextBox 8">
            <a:extLst>
              <a:ext uri="{FF2B5EF4-FFF2-40B4-BE49-F238E27FC236}">
                <a16:creationId xmlns:a16="http://schemas.microsoft.com/office/drawing/2014/main" id="{87D6D85B-E9F5-4D63-9517-9AD6044CDE04}"/>
              </a:ext>
            </a:extLst>
          </p:cNvPr>
          <p:cNvSpPr txBox="1"/>
          <p:nvPr/>
        </p:nvSpPr>
        <p:spPr>
          <a:xfrm>
            <a:off x="11579469" y="0"/>
            <a:ext cx="612531"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22</a:t>
            </a:r>
          </a:p>
        </p:txBody>
      </p:sp>
    </p:spTree>
    <p:extLst>
      <p:ext uri="{BB962C8B-B14F-4D97-AF65-F5344CB8AC3E}">
        <p14:creationId xmlns:p14="http://schemas.microsoft.com/office/powerpoint/2010/main" val="3306124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C522C9-9A62-43AE-AD3E-83BCF5438FC0}"/>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2400" b="1" dirty="0"/>
          </a:p>
          <a:p>
            <a:pPr algn="ctr"/>
            <a:endParaRPr lang="en-GB" sz="2400" b="1" dirty="0"/>
          </a:p>
          <a:p>
            <a:pPr algn="ctr"/>
            <a:r>
              <a:rPr lang="en-GB" sz="2400" b="1" dirty="0"/>
              <a:t>Transition Audit - for early years setting and/or childminder into school - 2</a:t>
            </a:r>
          </a:p>
          <a:p>
            <a:pPr algn="ctr"/>
            <a:endParaRPr lang="en-GB" sz="2400" b="1" dirty="0"/>
          </a:p>
          <a:p>
            <a:pPr algn="ctr"/>
            <a:endParaRPr lang="en-GB" sz="2400" b="1" dirty="0"/>
          </a:p>
          <a:p>
            <a:pPr algn="ctr"/>
            <a:endParaRPr lang="en-GB" sz="2400" b="1" dirty="0"/>
          </a:p>
        </p:txBody>
      </p:sp>
      <p:sp>
        <p:nvSpPr>
          <p:cNvPr id="6" name="TextBox 5">
            <a:extLst>
              <a:ext uri="{FF2B5EF4-FFF2-40B4-BE49-F238E27FC236}">
                <a16:creationId xmlns:a16="http://schemas.microsoft.com/office/drawing/2014/main" id="{7F42D4F5-FD17-4F57-896F-3F951C6A00B6}"/>
              </a:ext>
            </a:extLst>
          </p:cNvPr>
          <p:cNvSpPr txBox="1"/>
          <p:nvPr/>
        </p:nvSpPr>
        <p:spPr>
          <a:xfrm>
            <a:off x="2370667" y="112889"/>
            <a:ext cx="5023555" cy="769441"/>
          </a:xfrm>
          <a:prstGeom prst="rect">
            <a:avLst/>
          </a:prstGeom>
          <a:noFill/>
        </p:spPr>
        <p:txBody>
          <a:bodyPr wrap="square" rtlCol="0">
            <a:spAutoFit/>
          </a:bodyPr>
          <a:lstStyle/>
          <a:p>
            <a:r>
              <a:rPr lang="en-GB" sz="2000"/>
              <a:t>Early Years Foundation Stage (EYFS)</a:t>
            </a:r>
          </a:p>
          <a:p>
            <a:r>
              <a:rPr lang="en-GB" sz="2400" b="1">
                <a:solidFill>
                  <a:schemeClr val="accent1"/>
                </a:solidFill>
              </a:rPr>
              <a:t>Transition audit</a:t>
            </a:r>
            <a:endParaRPr lang="en-GB" sz="2400" b="1" dirty="0">
              <a:solidFill>
                <a:schemeClr val="accent1"/>
              </a:solidFill>
            </a:endParaRPr>
          </a:p>
        </p:txBody>
      </p:sp>
      <p:graphicFrame>
        <p:nvGraphicFramePr>
          <p:cNvPr id="2" name="Table 1">
            <a:extLst>
              <a:ext uri="{FF2B5EF4-FFF2-40B4-BE49-F238E27FC236}">
                <a16:creationId xmlns:a16="http://schemas.microsoft.com/office/drawing/2014/main" id="{AC0AD59C-54BD-4DF2-8A7A-BDC92C417A25}"/>
              </a:ext>
            </a:extLst>
          </p:cNvPr>
          <p:cNvGraphicFramePr>
            <a:graphicFrameLocks noGrp="1"/>
          </p:cNvGraphicFramePr>
          <p:nvPr>
            <p:extLst>
              <p:ext uri="{D42A27DB-BD31-4B8C-83A1-F6EECF244321}">
                <p14:modId xmlns:p14="http://schemas.microsoft.com/office/powerpoint/2010/main" val="3598991973"/>
              </p:ext>
            </p:extLst>
          </p:nvPr>
        </p:nvGraphicFramePr>
        <p:xfrm>
          <a:off x="2455728" y="861064"/>
          <a:ext cx="9554633" cy="2072636"/>
        </p:xfrm>
        <a:graphic>
          <a:graphicData uri="http://schemas.openxmlformats.org/drawingml/2006/table">
            <a:tbl>
              <a:tblPr firstRow="1" firstCol="1" bandRow="1">
                <a:tableStyleId>{5C22544A-7EE6-4342-B048-85BDC9FD1C3A}</a:tableStyleId>
              </a:tblPr>
              <a:tblGrid>
                <a:gridCol w="345367">
                  <a:extLst>
                    <a:ext uri="{9D8B030D-6E8A-4147-A177-3AD203B41FA5}">
                      <a16:colId xmlns:a16="http://schemas.microsoft.com/office/drawing/2014/main" val="1906821525"/>
                    </a:ext>
                  </a:extLst>
                </a:gridCol>
                <a:gridCol w="7648575">
                  <a:extLst>
                    <a:ext uri="{9D8B030D-6E8A-4147-A177-3AD203B41FA5}">
                      <a16:colId xmlns:a16="http://schemas.microsoft.com/office/drawing/2014/main" val="4254477897"/>
                    </a:ext>
                  </a:extLst>
                </a:gridCol>
                <a:gridCol w="381000">
                  <a:extLst>
                    <a:ext uri="{9D8B030D-6E8A-4147-A177-3AD203B41FA5}">
                      <a16:colId xmlns:a16="http://schemas.microsoft.com/office/drawing/2014/main" val="702136906"/>
                    </a:ext>
                  </a:extLst>
                </a:gridCol>
                <a:gridCol w="464859">
                  <a:extLst>
                    <a:ext uri="{9D8B030D-6E8A-4147-A177-3AD203B41FA5}">
                      <a16:colId xmlns:a16="http://schemas.microsoft.com/office/drawing/2014/main" val="2435974158"/>
                    </a:ext>
                  </a:extLst>
                </a:gridCol>
                <a:gridCol w="714832">
                  <a:extLst>
                    <a:ext uri="{9D8B030D-6E8A-4147-A177-3AD203B41FA5}">
                      <a16:colId xmlns:a16="http://schemas.microsoft.com/office/drawing/2014/main" val="3050867450"/>
                    </a:ext>
                  </a:extLst>
                </a:gridCol>
              </a:tblGrid>
              <a:tr h="261092">
                <a:tc gridSpan="2">
                  <a:txBody>
                    <a:bodyPr/>
                    <a:lstStyle/>
                    <a:p>
                      <a:pPr>
                        <a:lnSpc>
                          <a:spcPct val="107000"/>
                        </a:lnSpc>
                        <a:spcAft>
                          <a:spcPts val="800"/>
                        </a:spcAft>
                      </a:pPr>
                      <a:r>
                        <a:rPr lang="en-GB" sz="1400" dirty="0">
                          <a:effectLst/>
                          <a:latin typeface="+mn-lt"/>
                          <a:ea typeface="Calibri" panose="020F0502020204030204" pitchFamily="34" charset="0"/>
                          <a:cs typeface="Calibri" panose="020F0502020204030204" pitchFamily="34" charset="0"/>
                        </a:rPr>
                        <a:t>Key Aspect</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hMerge="1">
                  <a:txBody>
                    <a:bodyPr/>
                    <a:lstStyle/>
                    <a:p>
                      <a:pPr>
                        <a:lnSpc>
                          <a:spcPct val="107000"/>
                        </a:lnSpc>
                        <a:spcAft>
                          <a:spcPts val="800"/>
                        </a:spcAft>
                      </a:pP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ea typeface="Calibri" panose="020F0502020204030204" pitchFamily="34" charset="0"/>
                          <a:cs typeface="Calibri" panose="020F0502020204030204" pitchFamily="34" charset="0"/>
                        </a:rPr>
                        <a:t>No</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ea typeface="Calibri" panose="020F0502020204030204" pitchFamily="34" charset="0"/>
                          <a:cs typeface="Calibri" panose="020F0502020204030204" pitchFamily="34" charset="0"/>
                        </a:rPr>
                        <a:t>How</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cs typeface="Calibri" panose="020F0502020204030204" pitchFamily="34" charset="0"/>
                        </a:rPr>
                        <a:t>Plan to</a:t>
                      </a: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54159577"/>
                  </a:ext>
                </a:extLst>
              </a:tr>
              <a:tr h="217136">
                <a:tc>
                  <a:txBody>
                    <a:bodyPr/>
                    <a:lstStyle/>
                    <a:p>
                      <a:pPr algn="l">
                        <a:lnSpc>
                          <a:spcPct val="107000"/>
                        </a:lnSpc>
                        <a:spcBef>
                          <a:spcPts val="0"/>
                        </a:spcBef>
                        <a:spcAft>
                          <a:spcPts val="0"/>
                        </a:spcAft>
                      </a:pPr>
                      <a:r>
                        <a:rPr lang="en-GB" sz="1200" b="0" dirty="0">
                          <a:solidFill>
                            <a:schemeClr val="tx1"/>
                          </a:solidFill>
                          <a:effectLst/>
                          <a:latin typeface="+mn-lt"/>
                          <a:ea typeface="Calibri" panose="020F0502020204030204" pitchFamily="34" charset="0"/>
                          <a:cs typeface="Calibri" panose="020F0502020204030204" pitchFamily="34" charset="0"/>
                        </a:rPr>
                        <a:t>14</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0000"/>
                        </a:lnSpc>
                        <a:spcBef>
                          <a:spcPts val="0"/>
                        </a:spcBef>
                        <a:spcAft>
                          <a:spcPts val="0"/>
                        </a:spcAft>
                      </a:pPr>
                      <a:r>
                        <a:rPr lang="en-GB" sz="1200" b="0" dirty="0">
                          <a:solidFill>
                            <a:schemeClr val="tx1"/>
                          </a:solidFill>
                          <a:effectLst/>
                          <a:latin typeface="+mn-lt"/>
                          <a:ea typeface="Calibri" panose="020F0502020204030204" pitchFamily="34" charset="0"/>
                          <a:cs typeface="Calibri" panose="020F0502020204030204" pitchFamily="34" charset="0"/>
                        </a:rPr>
                        <a:t>Have school EYFS staff been invited into setting to take part in a book sharing/activity with the children?</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0"/>
                        </a:spcBef>
                        <a:spcAft>
                          <a:spcPts val="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0"/>
                        </a:spcBef>
                        <a:spcAft>
                          <a:spcPts val="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0"/>
                        </a:spcBef>
                        <a:spcAft>
                          <a:spcPts val="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4252547885"/>
                  </a:ext>
                </a:extLst>
              </a:tr>
              <a:tr h="208206">
                <a:tc>
                  <a:txBody>
                    <a:bodyPr/>
                    <a:lstStyle/>
                    <a:p>
                      <a:pPr algn="l">
                        <a:lnSpc>
                          <a:spcPct val="107000"/>
                        </a:lnSpc>
                        <a:spcBef>
                          <a:spcPts val="0"/>
                        </a:spcBef>
                        <a:spcAft>
                          <a:spcPts val="0"/>
                        </a:spcAft>
                      </a:pPr>
                      <a:r>
                        <a:rPr lang="en-GB" sz="1200" b="0" dirty="0">
                          <a:solidFill>
                            <a:schemeClr val="tx1"/>
                          </a:solidFill>
                          <a:effectLst/>
                          <a:latin typeface="+mn-lt"/>
                          <a:ea typeface="Calibri" panose="020F0502020204030204" pitchFamily="34" charset="0"/>
                          <a:cs typeface="Calibri" panose="020F0502020204030204" pitchFamily="34" charset="0"/>
                        </a:rPr>
                        <a:t>15</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0000"/>
                        </a:lnSpc>
                        <a:spcBef>
                          <a:spcPts val="0"/>
                        </a:spcBef>
                        <a:spcAft>
                          <a:spcPts val="0"/>
                        </a:spcAft>
                      </a:pPr>
                      <a:r>
                        <a:rPr lang="en-GB" sz="1200" b="0" dirty="0">
                          <a:solidFill>
                            <a:schemeClr val="tx1"/>
                          </a:solidFill>
                          <a:effectLst/>
                          <a:latin typeface="+mn-lt"/>
                          <a:ea typeface="Calibri" panose="020F0502020204030204" pitchFamily="34" charset="0"/>
                          <a:cs typeface="Calibri" panose="020F0502020204030204" pitchFamily="34" charset="0"/>
                        </a:rPr>
                        <a:t>How have we shared information with school about how the child plays and learns?</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0"/>
                        </a:spcBef>
                        <a:spcAft>
                          <a:spcPts val="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0"/>
                        </a:spcBef>
                        <a:spcAft>
                          <a:spcPts val="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0"/>
                        </a:spcBef>
                        <a:spcAft>
                          <a:spcPts val="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827727106"/>
                  </a:ext>
                </a:extLst>
              </a:tr>
              <a:tr h="215917">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16</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0000"/>
                        </a:lnSpc>
                        <a:spcBef>
                          <a:spcPts val="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How do we know of any anxieties from children about transition?</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3143222519"/>
                  </a:ext>
                </a:extLst>
              </a:tr>
              <a:tr h="215917">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17</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0000"/>
                        </a:lnSpc>
                        <a:spcBef>
                          <a:spcPts val="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How do we share information with the school to support children’s transition into school?</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179388601"/>
                  </a:ext>
                </a:extLst>
              </a:tr>
              <a:tr h="296035">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18</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0000"/>
                        </a:lnSpc>
                        <a:spcBef>
                          <a:spcPts val="600"/>
                        </a:spcBef>
                        <a:spcAft>
                          <a:spcPts val="0"/>
                        </a:spcAft>
                      </a:pPr>
                      <a:r>
                        <a:rPr lang="en-GB" sz="1200" b="0" dirty="0">
                          <a:solidFill>
                            <a:schemeClr val="tx1"/>
                          </a:solidFill>
                          <a:effectLst/>
                          <a:latin typeface="+mn-lt"/>
                          <a:ea typeface="Calibri" panose="020F0502020204030204" pitchFamily="34" charset="0"/>
                          <a:cs typeface="Calibri" panose="020F0502020204030204" pitchFamily="34" charset="0"/>
                        </a:rPr>
                        <a:t>How do we gather any safeguarding information at the point of transition?</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416026253"/>
                  </a:ext>
                </a:extLst>
              </a:tr>
              <a:tr h="338376">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19</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0000"/>
                        </a:lnSpc>
                        <a:spcBef>
                          <a:spcPts val="600"/>
                        </a:spcBef>
                        <a:spcAft>
                          <a:spcPts val="0"/>
                        </a:spcAft>
                      </a:pPr>
                      <a:r>
                        <a:rPr lang="en-GB" sz="1200" b="0" dirty="0">
                          <a:solidFill>
                            <a:schemeClr val="tx1"/>
                          </a:solidFill>
                          <a:effectLst/>
                          <a:latin typeface="+mn-lt"/>
                          <a:ea typeface="Calibri" panose="020F0502020204030204" pitchFamily="34" charset="0"/>
                          <a:cs typeface="Calibri" panose="020F0502020204030204" pitchFamily="34" charset="0"/>
                        </a:rPr>
                        <a:t>How do we ensure that safeguarding information and documentation is shared in a secure and safe manner?</a:t>
                      </a:r>
                    </a:p>
                    <a:p>
                      <a:pPr algn="l">
                        <a:lnSpc>
                          <a:spcPct val="100000"/>
                        </a:lnSpc>
                        <a:spcBef>
                          <a:spcPts val="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hlinkClick r:id="rId2"/>
                        </a:rPr>
                        <a:t>https://www.gov.uk/government/publications/safeguarding-practitioners-information-sharing-advice</a:t>
                      </a: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546358661"/>
                  </a:ext>
                </a:extLst>
              </a:tr>
              <a:tr h="292573">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20</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lang="en-GB" sz="1200" b="0" dirty="0">
                          <a:solidFill>
                            <a:schemeClr val="tx1"/>
                          </a:solidFill>
                          <a:effectLst/>
                          <a:latin typeface="+mn-lt"/>
                          <a:cs typeface="Calibri" panose="020F0502020204030204" pitchFamily="34" charset="0"/>
                        </a:rPr>
                        <a:t>How do we know that our transitional arrangements are effective?</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3939162713"/>
                  </a:ext>
                </a:extLst>
              </a:tr>
            </a:tbl>
          </a:graphicData>
        </a:graphic>
      </p:graphicFrame>
      <p:graphicFrame>
        <p:nvGraphicFramePr>
          <p:cNvPr id="7" name="Table 6">
            <a:extLst>
              <a:ext uri="{FF2B5EF4-FFF2-40B4-BE49-F238E27FC236}">
                <a16:creationId xmlns:a16="http://schemas.microsoft.com/office/drawing/2014/main" id="{D9AED657-5FD8-4CF6-AC1E-607117620E6A}"/>
              </a:ext>
            </a:extLst>
          </p:cNvPr>
          <p:cNvGraphicFramePr>
            <a:graphicFrameLocks noGrp="1"/>
          </p:cNvGraphicFramePr>
          <p:nvPr>
            <p:extLst>
              <p:ext uri="{D42A27DB-BD31-4B8C-83A1-F6EECF244321}">
                <p14:modId xmlns:p14="http://schemas.microsoft.com/office/powerpoint/2010/main" val="1480424269"/>
              </p:ext>
            </p:extLst>
          </p:nvPr>
        </p:nvGraphicFramePr>
        <p:xfrm>
          <a:off x="2455728" y="5091954"/>
          <a:ext cx="9557602" cy="1398492"/>
        </p:xfrm>
        <a:graphic>
          <a:graphicData uri="http://schemas.openxmlformats.org/drawingml/2006/table">
            <a:tbl>
              <a:tblPr firstRow="1" firstCol="1" bandRow="1">
                <a:tableStyleId>{5C22544A-7EE6-4342-B048-85BDC9FD1C3A}</a:tableStyleId>
              </a:tblPr>
              <a:tblGrid>
                <a:gridCol w="345474">
                  <a:extLst>
                    <a:ext uri="{9D8B030D-6E8A-4147-A177-3AD203B41FA5}">
                      <a16:colId xmlns:a16="http://schemas.microsoft.com/office/drawing/2014/main" val="1906821525"/>
                    </a:ext>
                  </a:extLst>
                </a:gridCol>
                <a:gridCol w="3647799">
                  <a:extLst>
                    <a:ext uri="{9D8B030D-6E8A-4147-A177-3AD203B41FA5}">
                      <a16:colId xmlns:a16="http://schemas.microsoft.com/office/drawing/2014/main" val="4254477897"/>
                    </a:ext>
                  </a:extLst>
                </a:gridCol>
                <a:gridCol w="3639681">
                  <a:extLst>
                    <a:ext uri="{9D8B030D-6E8A-4147-A177-3AD203B41FA5}">
                      <a16:colId xmlns:a16="http://schemas.microsoft.com/office/drawing/2014/main" val="702136906"/>
                    </a:ext>
                  </a:extLst>
                </a:gridCol>
                <a:gridCol w="886100">
                  <a:extLst>
                    <a:ext uri="{9D8B030D-6E8A-4147-A177-3AD203B41FA5}">
                      <a16:colId xmlns:a16="http://schemas.microsoft.com/office/drawing/2014/main" val="2435974158"/>
                    </a:ext>
                  </a:extLst>
                </a:gridCol>
                <a:gridCol w="1038548">
                  <a:extLst>
                    <a:ext uri="{9D8B030D-6E8A-4147-A177-3AD203B41FA5}">
                      <a16:colId xmlns:a16="http://schemas.microsoft.com/office/drawing/2014/main" val="3050867450"/>
                    </a:ext>
                  </a:extLst>
                </a:gridCol>
              </a:tblGrid>
              <a:tr h="368024">
                <a:tc gridSpan="2">
                  <a:txBody>
                    <a:bodyPr/>
                    <a:lstStyle/>
                    <a:p>
                      <a:pPr>
                        <a:lnSpc>
                          <a:spcPct val="107000"/>
                        </a:lnSpc>
                        <a:spcAft>
                          <a:spcPts val="800"/>
                        </a:spcAft>
                      </a:pPr>
                      <a:r>
                        <a:rPr lang="en-GB" sz="1400" dirty="0">
                          <a:effectLst/>
                          <a:latin typeface="+mn-lt"/>
                          <a:ea typeface="Calibri" panose="020F0502020204030204" pitchFamily="34" charset="0"/>
                          <a:cs typeface="Calibri" panose="020F0502020204030204" pitchFamily="34" charset="0"/>
                        </a:rPr>
                        <a:t>Key Aspect</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hMerge="1">
                  <a:txBody>
                    <a:bodyPr/>
                    <a:lstStyle/>
                    <a:p>
                      <a:pPr>
                        <a:lnSpc>
                          <a:spcPct val="107000"/>
                        </a:lnSpc>
                        <a:spcAft>
                          <a:spcPts val="800"/>
                        </a:spcAft>
                      </a:pP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cs typeface="Calibri" panose="020F0502020204030204" pitchFamily="34" charset="0"/>
                        </a:rPr>
                        <a:t>Action Required</a:t>
                      </a: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ea typeface="Calibri" panose="020F0502020204030204" pitchFamily="34" charset="0"/>
                          <a:cs typeface="Calibri" panose="020F0502020204030204" pitchFamily="34" charset="0"/>
                        </a:rPr>
                        <a:t>Lead</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cs typeface="Calibri" panose="020F0502020204030204" pitchFamily="34" charset="0"/>
                        </a:rPr>
                        <a:t>Timescale</a:t>
                      </a: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54159577"/>
                  </a:ext>
                </a:extLst>
              </a:tr>
              <a:tr h="257617">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416026253"/>
                  </a:ext>
                </a:extLst>
              </a:tr>
              <a:tr h="257617">
                <a:tc>
                  <a:txBody>
                    <a:bodyPr/>
                    <a:lstStyle/>
                    <a:p>
                      <a:pPr algn="l">
                        <a:lnSpc>
                          <a:spcPct val="107000"/>
                        </a:lnSpc>
                        <a:spcBef>
                          <a:spcPts val="1200"/>
                        </a:spcBef>
                        <a:spcAft>
                          <a:spcPts val="1200"/>
                        </a:spcAft>
                      </a:pPr>
                      <a:endParaRPr lang="en-GB" sz="1200" b="0" dirty="0">
                        <a:solidFill>
                          <a:schemeClr val="tx1"/>
                        </a:solidFill>
                        <a:effectLst/>
                        <a:latin typeface="+mn-lt"/>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endParaRPr lang="en-GB" sz="1200" b="0" dirty="0">
                        <a:solidFill>
                          <a:schemeClr val="tx1"/>
                        </a:solidFill>
                        <a:effectLst/>
                        <a:latin typeface="+mn-lt"/>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546358661"/>
                  </a:ext>
                </a:extLst>
              </a:tr>
              <a:tr h="257617">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343480264"/>
                  </a:ext>
                </a:extLst>
              </a:tr>
              <a:tr h="257617">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3583757192"/>
                  </a:ext>
                </a:extLst>
              </a:tr>
            </a:tbl>
          </a:graphicData>
        </a:graphic>
      </p:graphicFrame>
      <p:sp>
        <p:nvSpPr>
          <p:cNvPr id="8" name="TextBox 7">
            <a:extLst>
              <a:ext uri="{FF2B5EF4-FFF2-40B4-BE49-F238E27FC236}">
                <a16:creationId xmlns:a16="http://schemas.microsoft.com/office/drawing/2014/main" id="{E956ACED-A7BC-40B9-8889-445A5F81FB19}"/>
              </a:ext>
            </a:extLst>
          </p:cNvPr>
          <p:cNvSpPr txBox="1"/>
          <p:nvPr/>
        </p:nvSpPr>
        <p:spPr>
          <a:xfrm>
            <a:off x="2346491" y="4307252"/>
            <a:ext cx="5047731" cy="707886"/>
          </a:xfrm>
          <a:prstGeom prst="rect">
            <a:avLst/>
          </a:prstGeom>
          <a:noFill/>
        </p:spPr>
        <p:txBody>
          <a:bodyPr wrap="square" rtlCol="0">
            <a:spAutoFit/>
          </a:bodyPr>
          <a:lstStyle/>
          <a:p>
            <a:endParaRPr lang="en-GB" sz="2000" dirty="0"/>
          </a:p>
          <a:p>
            <a:r>
              <a:rPr lang="en-GB" sz="2000" dirty="0"/>
              <a:t>Plan to develop</a:t>
            </a:r>
          </a:p>
        </p:txBody>
      </p:sp>
      <p:sp>
        <p:nvSpPr>
          <p:cNvPr id="11" name="TextBox 10">
            <a:extLst>
              <a:ext uri="{FF2B5EF4-FFF2-40B4-BE49-F238E27FC236}">
                <a16:creationId xmlns:a16="http://schemas.microsoft.com/office/drawing/2014/main" id="{2D4E117C-5109-43FD-9CB8-C6FD589C9964}"/>
              </a:ext>
            </a:extLst>
          </p:cNvPr>
          <p:cNvSpPr txBox="1"/>
          <p:nvPr/>
        </p:nvSpPr>
        <p:spPr>
          <a:xfrm>
            <a:off x="11579469" y="0"/>
            <a:ext cx="612531"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23</a:t>
            </a:r>
          </a:p>
        </p:txBody>
      </p:sp>
      <p:sp>
        <p:nvSpPr>
          <p:cNvPr id="4" name="TextBox 3"/>
          <p:cNvSpPr txBox="1"/>
          <p:nvPr/>
        </p:nvSpPr>
        <p:spPr>
          <a:xfrm>
            <a:off x="2455728" y="3316942"/>
            <a:ext cx="9404578" cy="952038"/>
          </a:xfrm>
          <a:prstGeom prst="rect">
            <a:avLst/>
          </a:prstGeom>
          <a:noFill/>
        </p:spPr>
        <p:txBody>
          <a:bodyPr wrap="square" rtlCol="0">
            <a:spAutoFit/>
          </a:bodyPr>
          <a:lstStyle/>
          <a:p>
            <a:endParaRPr lang="en-GB" dirty="0"/>
          </a:p>
        </p:txBody>
      </p:sp>
      <p:sp>
        <p:nvSpPr>
          <p:cNvPr id="12" name="TextBox 11">
            <a:extLst>
              <a:ext uri="{FF2B5EF4-FFF2-40B4-BE49-F238E27FC236}">
                <a16:creationId xmlns:a16="http://schemas.microsoft.com/office/drawing/2014/main" id="{E956ACED-A7BC-40B9-8889-445A5F81FB19}"/>
              </a:ext>
            </a:extLst>
          </p:cNvPr>
          <p:cNvSpPr txBox="1"/>
          <p:nvPr/>
        </p:nvSpPr>
        <p:spPr>
          <a:xfrm>
            <a:off x="2350205" y="2945077"/>
            <a:ext cx="5044017" cy="400110"/>
          </a:xfrm>
          <a:prstGeom prst="rect">
            <a:avLst/>
          </a:prstGeom>
          <a:noFill/>
        </p:spPr>
        <p:txBody>
          <a:bodyPr wrap="square" rtlCol="0" anchor="ctr">
            <a:spAutoFit/>
          </a:bodyPr>
          <a:lstStyle/>
          <a:p>
            <a:r>
              <a:rPr lang="en-GB" sz="2000" dirty="0"/>
              <a:t>How </a:t>
            </a:r>
          </a:p>
        </p:txBody>
      </p:sp>
      <p:graphicFrame>
        <p:nvGraphicFramePr>
          <p:cNvPr id="13" name="Table 12">
            <a:extLst>
              <a:ext uri="{FF2B5EF4-FFF2-40B4-BE49-F238E27FC236}">
                <a16:creationId xmlns:a16="http://schemas.microsoft.com/office/drawing/2014/main" id="{D9AED657-5FD8-4CF6-AC1E-607117620E6A}"/>
              </a:ext>
            </a:extLst>
          </p:cNvPr>
          <p:cNvGraphicFramePr>
            <a:graphicFrameLocks noGrp="1"/>
          </p:cNvGraphicFramePr>
          <p:nvPr>
            <p:extLst>
              <p:ext uri="{D42A27DB-BD31-4B8C-83A1-F6EECF244321}">
                <p14:modId xmlns:p14="http://schemas.microsoft.com/office/powerpoint/2010/main" val="1714541798"/>
              </p:ext>
            </p:extLst>
          </p:nvPr>
        </p:nvGraphicFramePr>
        <p:xfrm>
          <a:off x="2455728" y="3383459"/>
          <a:ext cx="9536637" cy="1045615"/>
        </p:xfrm>
        <a:graphic>
          <a:graphicData uri="http://schemas.openxmlformats.org/drawingml/2006/table">
            <a:tbl>
              <a:tblPr firstRow="1" firstCol="1" bandRow="1">
                <a:tableStyleId>{5C22544A-7EE6-4342-B048-85BDC9FD1C3A}</a:tableStyleId>
              </a:tblPr>
              <a:tblGrid>
                <a:gridCol w="307649">
                  <a:extLst>
                    <a:ext uri="{9D8B030D-6E8A-4147-A177-3AD203B41FA5}">
                      <a16:colId xmlns:a16="http://schemas.microsoft.com/office/drawing/2014/main" val="1906821525"/>
                    </a:ext>
                  </a:extLst>
                </a:gridCol>
                <a:gridCol w="3654476">
                  <a:extLst>
                    <a:ext uri="{9D8B030D-6E8A-4147-A177-3AD203B41FA5}">
                      <a16:colId xmlns:a16="http://schemas.microsoft.com/office/drawing/2014/main" val="4254477897"/>
                    </a:ext>
                  </a:extLst>
                </a:gridCol>
                <a:gridCol w="5574512">
                  <a:extLst>
                    <a:ext uri="{9D8B030D-6E8A-4147-A177-3AD203B41FA5}">
                      <a16:colId xmlns:a16="http://schemas.microsoft.com/office/drawing/2014/main" val="702136906"/>
                    </a:ext>
                  </a:extLst>
                </a:gridCol>
              </a:tblGrid>
              <a:tr h="196987">
                <a:tc gridSpan="2">
                  <a:txBody>
                    <a:bodyPr/>
                    <a:lstStyle/>
                    <a:p>
                      <a:pPr>
                        <a:lnSpc>
                          <a:spcPct val="107000"/>
                        </a:lnSpc>
                        <a:spcAft>
                          <a:spcPts val="800"/>
                        </a:spcAft>
                      </a:pPr>
                      <a:r>
                        <a:rPr lang="en-GB" sz="1400" dirty="0">
                          <a:effectLst/>
                          <a:latin typeface="+mn-lt"/>
                          <a:ea typeface="Calibri" panose="020F0502020204030204" pitchFamily="34" charset="0"/>
                          <a:cs typeface="Calibri" panose="020F0502020204030204" pitchFamily="34" charset="0"/>
                        </a:rPr>
                        <a:t>Key Aspect</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hMerge="1">
                  <a:txBody>
                    <a:bodyPr/>
                    <a:lstStyle/>
                    <a:p>
                      <a:pPr>
                        <a:lnSpc>
                          <a:spcPct val="107000"/>
                        </a:lnSpc>
                        <a:spcAft>
                          <a:spcPts val="800"/>
                        </a:spcAft>
                      </a:pP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ea typeface="+mn-ea"/>
                          <a:cs typeface="Calibri" panose="020F0502020204030204" pitchFamily="34" charset="0"/>
                        </a:rPr>
                        <a:t>Evidence</a:t>
                      </a: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54159577"/>
                  </a:ext>
                </a:extLst>
              </a:tr>
              <a:tr h="138221">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416026253"/>
                  </a:ext>
                </a:extLst>
              </a:tr>
              <a:tr h="217453">
                <a:tc>
                  <a:txBody>
                    <a:bodyPr/>
                    <a:lstStyle/>
                    <a:p>
                      <a:pPr algn="l">
                        <a:lnSpc>
                          <a:spcPct val="107000"/>
                        </a:lnSpc>
                        <a:spcBef>
                          <a:spcPts val="1200"/>
                        </a:spcBef>
                        <a:spcAft>
                          <a:spcPts val="1200"/>
                        </a:spcAft>
                      </a:pPr>
                      <a:endParaRPr lang="en-GB" sz="1200" b="0" dirty="0">
                        <a:solidFill>
                          <a:schemeClr val="tx1"/>
                        </a:solidFill>
                        <a:effectLst/>
                        <a:latin typeface="+mn-lt"/>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endParaRPr lang="en-GB" sz="1200" b="0" dirty="0">
                        <a:solidFill>
                          <a:schemeClr val="tx1"/>
                        </a:solidFill>
                        <a:effectLst/>
                        <a:latin typeface="+mn-lt"/>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546358661"/>
                  </a:ext>
                </a:extLst>
              </a:tr>
              <a:tr h="217453">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343480264"/>
                  </a:ext>
                </a:extLst>
              </a:tr>
              <a:tr h="217453">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3583757192"/>
                  </a:ext>
                </a:extLst>
              </a:tr>
            </a:tbl>
          </a:graphicData>
        </a:graphic>
      </p:graphicFrame>
    </p:spTree>
    <p:extLst>
      <p:ext uri="{BB962C8B-B14F-4D97-AF65-F5344CB8AC3E}">
        <p14:creationId xmlns:p14="http://schemas.microsoft.com/office/powerpoint/2010/main" val="412543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C522C9-9A62-43AE-AD3E-83BCF5438FC0}"/>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Transition Audit for school from early years setting and/or childminder - 1</a:t>
            </a:r>
          </a:p>
        </p:txBody>
      </p:sp>
      <p:sp>
        <p:nvSpPr>
          <p:cNvPr id="6" name="TextBox 5">
            <a:extLst>
              <a:ext uri="{FF2B5EF4-FFF2-40B4-BE49-F238E27FC236}">
                <a16:creationId xmlns:a16="http://schemas.microsoft.com/office/drawing/2014/main" id="{7F42D4F5-FD17-4F57-896F-3F951C6A00B6}"/>
              </a:ext>
            </a:extLst>
          </p:cNvPr>
          <p:cNvSpPr txBox="1"/>
          <p:nvPr/>
        </p:nvSpPr>
        <p:spPr>
          <a:xfrm>
            <a:off x="2370667" y="112889"/>
            <a:ext cx="5023555" cy="769441"/>
          </a:xfrm>
          <a:prstGeom prst="rect">
            <a:avLst/>
          </a:prstGeom>
          <a:noFill/>
        </p:spPr>
        <p:txBody>
          <a:bodyPr wrap="square" rtlCol="0">
            <a:spAutoFit/>
          </a:bodyPr>
          <a:lstStyle/>
          <a:p>
            <a:r>
              <a:rPr lang="en-GB" sz="2000"/>
              <a:t>Early Years Foundation Stage (EYFS)</a:t>
            </a:r>
          </a:p>
          <a:p>
            <a:r>
              <a:rPr lang="en-GB" sz="2400" b="1">
                <a:solidFill>
                  <a:schemeClr val="accent1"/>
                </a:solidFill>
              </a:rPr>
              <a:t>Transition audit</a:t>
            </a:r>
            <a:endParaRPr lang="en-GB" sz="2400" b="1" dirty="0">
              <a:solidFill>
                <a:schemeClr val="accent1"/>
              </a:solidFill>
            </a:endParaRPr>
          </a:p>
        </p:txBody>
      </p:sp>
      <p:graphicFrame>
        <p:nvGraphicFramePr>
          <p:cNvPr id="2" name="Table 1">
            <a:extLst>
              <a:ext uri="{FF2B5EF4-FFF2-40B4-BE49-F238E27FC236}">
                <a16:creationId xmlns:a16="http://schemas.microsoft.com/office/drawing/2014/main" id="{AC0AD59C-54BD-4DF2-8A7A-BDC92C417A25}"/>
              </a:ext>
            </a:extLst>
          </p:cNvPr>
          <p:cNvGraphicFramePr>
            <a:graphicFrameLocks noGrp="1"/>
          </p:cNvGraphicFramePr>
          <p:nvPr>
            <p:extLst>
              <p:ext uri="{D42A27DB-BD31-4B8C-83A1-F6EECF244321}">
                <p14:modId xmlns:p14="http://schemas.microsoft.com/office/powerpoint/2010/main" val="3604262414"/>
              </p:ext>
            </p:extLst>
          </p:nvPr>
        </p:nvGraphicFramePr>
        <p:xfrm>
          <a:off x="2370667" y="882330"/>
          <a:ext cx="9554633" cy="4650821"/>
        </p:xfrm>
        <a:graphic>
          <a:graphicData uri="http://schemas.openxmlformats.org/drawingml/2006/table">
            <a:tbl>
              <a:tblPr firstRow="1" firstCol="1" bandRow="1">
                <a:tableStyleId>{5C22544A-7EE6-4342-B048-85BDC9FD1C3A}</a:tableStyleId>
              </a:tblPr>
              <a:tblGrid>
                <a:gridCol w="345367">
                  <a:extLst>
                    <a:ext uri="{9D8B030D-6E8A-4147-A177-3AD203B41FA5}">
                      <a16:colId xmlns:a16="http://schemas.microsoft.com/office/drawing/2014/main" val="1906821525"/>
                    </a:ext>
                  </a:extLst>
                </a:gridCol>
                <a:gridCol w="7648575">
                  <a:extLst>
                    <a:ext uri="{9D8B030D-6E8A-4147-A177-3AD203B41FA5}">
                      <a16:colId xmlns:a16="http://schemas.microsoft.com/office/drawing/2014/main" val="4254477897"/>
                    </a:ext>
                  </a:extLst>
                </a:gridCol>
                <a:gridCol w="381000">
                  <a:extLst>
                    <a:ext uri="{9D8B030D-6E8A-4147-A177-3AD203B41FA5}">
                      <a16:colId xmlns:a16="http://schemas.microsoft.com/office/drawing/2014/main" val="702136906"/>
                    </a:ext>
                  </a:extLst>
                </a:gridCol>
                <a:gridCol w="487167">
                  <a:extLst>
                    <a:ext uri="{9D8B030D-6E8A-4147-A177-3AD203B41FA5}">
                      <a16:colId xmlns:a16="http://schemas.microsoft.com/office/drawing/2014/main" val="2435974158"/>
                    </a:ext>
                  </a:extLst>
                </a:gridCol>
                <a:gridCol w="692524">
                  <a:extLst>
                    <a:ext uri="{9D8B030D-6E8A-4147-A177-3AD203B41FA5}">
                      <a16:colId xmlns:a16="http://schemas.microsoft.com/office/drawing/2014/main" val="3050867450"/>
                    </a:ext>
                  </a:extLst>
                </a:gridCol>
              </a:tblGrid>
              <a:tr h="360000">
                <a:tc gridSpan="2">
                  <a:txBody>
                    <a:bodyPr/>
                    <a:lstStyle/>
                    <a:p>
                      <a:pPr>
                        <a:lnSpc>
                          <a:spcPct val="107000"/>
                        </a:lnSpc>
                        <a:spcAft>
                          <a:spcPts val="800"/>
                        </a:spcAft>
                      </a:pPr>
                      <a:r>
                        <a:rPr lang="en-GB" sz="1400" dirty="0">
                          <a:effectLst/>
                          <a:latin typeface="+mn-lt"/>
                          <a:ea typeface="Calibri" panose="020F0502020204030204" pitchFamily="34" charset="0"/>
                          <a:cs typeface="Calibri" panose="020F0502020204030204" pitchFamily="34" charset="0"/>
                        </a:rPr>
                        <a:t>Key Aspect</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hMerge="1">
                  <a:txBody>
                    <a:bodyPr/>
                    <a:lstStyle/>
                    <a:p>
                      <a:pPr>
                        <a:lnSpc>
                          <a:spcPct val="107000"/>
                        </a:lnSpc>
                        <a:spcAft>
                          <a:spcPts val="800"/>
                        </a:spcAft>
                      </a:pP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ea typeface="Calibri" panose="020F0502020204030204" pitchFamily="34" charset="0"/>
                          <a:cs typeface="Calibri" panose="020F0502020204030204" pitchFamily="34" charset="0"/>
                        </a:rPr>
                        <a:t>No</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ea typeface="Calibri" panose="020F0502020204030204" pitchFamily="34" charset="0"/>
                          <a:cs typeface="Calibri" panose="020F0502020204030204" pitchFamily="34" charset="0"/>
                        </a:rPr>
                        <a:t>How</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cs typeface="Calibri" panose="020F0502020204030204" pitchFamily="34" charset="0"/>
                        </a:rPr>
                        <a:t>Plan to</a:t>
                      </a: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54159577"/>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1</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GB" sz="1200" b="0" kern="1200" dirty="0">
                          <a:solidFill>
                            <a:schemeClr val="tx1"/>
                          </a:solidFill>
                          <a:effectLst/>
                          <a:latin typeface="+mn-lt"/>
                          <a:ea typeface="+mn-ea"/>
                          <a:cs typeface="+mn-cs"/>
                        </a:rPr>
                        <a:t>How do we encourage regular communication throughout the year with main feeder or local nursery/preschool/ childminder?</a:t>
                      </a:r>
                      <a:endParaRPr lang="en-GB" sz="1200" b="0" dirty="0">
                        <a:solidFill>
                          <a:schemeClr val="tx1"/>
                        </a:solidFill>
                        <a:effectLst/>
                        <a:latin typeface="+mn-lt"/>
                        <a:ea typeface="Calibri" panose="020F0502020204030204" pitchFamily="34" charset="0"/>
                        <a:cs typeface="Times New Roman" panose="02020603050405020304" pitchFamily="18" charset="0"/>
                      </a:endParaRPr>
                    </a:p>
                  </a:txBody>
                  <a:tcPr marL="3600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416026253"/>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2</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r>
                        <a:rPr lang="en-GB" sz="1200" b="0" kern="1200" dirty="0">
                          <a:solidFill>
                            <a:schemeClr val="tx1"/>
                          </a:solidFill>
                          <a:effectLst/>
                          <a:latin typeface="+mn-lt"/>
                          <a:ea typeface="+mn-ea"/>
                          <a:cs typeface="+mn-cs"/>
                        </a:rPr>
                        <a:t>How do we know if a child has attended/attends nursery/preschool/childminder prior to starting school?</a:t>
                      </a:r>
                      <a:endParaRPr lang="en-GB" sz="1200" b="0" dirty="0">
                        <a:solidFill>
                          <a:schemeClr val="tx1"/>
                        </a:solidFill>
                        <a:effectLst/>
                        <a:latin typeface="+mn-lt"/>
                        <a:ea typeface="Calibri" panose="020F0502020204030204" pitchFamily="34" charset="0"/>
                        <a:cs typeface="Times New Roman" panose="02020603050405020304" pitchFamily="18" charset="0"/>
                      </a:endParaRPr>
                    </a:p>
                  </a:txBody>
                  <a:tcPr marL="3600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546358661"/>
                  </a:ext>
                </a:extLst>
              </a:tr>
              <a:tr h="252000">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lang="en-GB" sz="1200" b="0" dirty="0">
                          <a:solidFill>
                            <a:schemeClr val="tx1"/>
                          </a:solidFill>
                          <a:effectLst/>
                          <a:latin typeface="+mn-lt"/>
                          <a:ea typeface="Calibri" panose="020F0502020204030204" pitchFamily="34" charset="0"/>
                          <a:cs typeface="Calibri" panose="020F0502020204030204" pitchFamily="34" charset="0"/>
                        </a:rPr>
                        <a:t>3</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lang="en-GB" sz="1200" b="0" kern="1200" dirty="0">
                          <a:solidFill>
                            <a:schemeClr val="tx1"/>
                          </a:solidFill>
                          <a:effectLst/>
                          <a:latin typeface="+mn-lt"/>
                          <a:ea typeface="+mn-ea"/>
                          <a:cs typeface="+mn-cs"/>
                        </a:rPr>
                        <a:t>How are we aware of children with additional needs starting school who have attended/attend a setting?</a:t>
                      </a:r>
                      <a:endParaRPr lang="en-GB" sz="1200" b="0" kern="1200" dirty="0">
                        <a:solidFill>
                          <a:schemeClr val="tx1"/>
                        </a:solidFill>
                        <a:effectLst/>
                        <a:latin typeface="+mn-lt"/>
                        <a:ea typeface="Calibri" panose="020F0502020204030204" pitchFamily="34" charset="0"/>
                        <a:cs typeface="Calibri" panose="020F0502020204030204" pitchFamily="34" charset="0"/>
                      </a:endParaRPr>
                    </a:p>
                  </a:txBody>
                  <a:tcPr marL="3600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343480264"/>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4</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lang="en-GB" sz="1200" b="0" kern="1200" dirty="0">
                          <a:solidFill>
                            <a:schemeClr val="tx1"/>
                          </a:solidFill>
                          <a:effectLst/>
                          <a:latin typeface="+mn-lt"/>
                          <a:ea typeface="+mn-ea"/>
                          <a:cs typeface="+mn-cs"/>
                        </a:rPr>
                        <a:t>How do we find out more about any additional needs to inform classroom provision?</a:t>
                      </a:r>
                      <a:endParaRPr lang="en-GB" sz="1200" b="0" kern="1200" dirty="0">
                        <a:solidFill>
                          <a:schemeClr val="tx1"/>
                        </a:solidFill>
                        <a:effectLst/>
                        <a:latin typeface="+mn-lt"/>
                        <a:ea typeface="Calibri" panose="020F0502020204030204" pitchFamily="34" charset="0"/>
                        <a:cs typeface="Calibri" panose="020F0502020204030204" pitchFamily="34" charset="0"/>
                      </a:endParaRPr>
                    </a:p>
                  </a:txBody>
                  <a:tcPr marL="3600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3583757192"/>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5</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dirty="0">
                          <a:solidFill>
                            <a:schemeClr val="tx1"/>
                          </a:solidFill>
                          <a:effectLst/>
                          <a:latin typeface="+mn-lt"/>
                          <a:cs typeface="Calibri" panose="020F0502020204030204" pitchFamily="34" charset="0"/>
                        </a:rPr>
                        <a:t>How do we know if a family have EAL?                                                                                                             How will we ensure all needs are met at the point of transition?                                                                        </a:t>
                      </a:r>
                      <a:r>
                        <a:rPr lang="en-GB" sz="1200" b="0" i="0" kern="1200" dirty="0">
                          <a:solidFill>
                            <a:schemeClr val="dk1"/>
                          </a:solidFill>
                          <a:effectLst/>
                          <a:latin typeface="+mn-lt"/>
                          <a:ea typeface="+mn-ea"/>
                          <a:cs typeface="+mn-cs"/>
                        </a:rPr>
                        <a:t>How well prepared are staff to support children with EAL and how well is the provision resourced?                 What steps have we taken to provide opportunities for children to use their Home Language in the Early Years setting?                                                                                                                                                              How do we know the level of the child’s proficiency in English (If child has EAL)?</a:t>
                      </a:r>
                      <a:endParaRPr lang="en-GB" sz="1200" b="0" dirty="0">
                        <a:solidFill>
                          <a:srgbClr val="7030A0"/>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3692630455"/>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7</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1200" b="0" kern="1200" dirty="0">
                          <a:solidFill>
                            <a:schemeClr val="tx1"/>
                          </a:solidFill>
                          <a:effectLst/>
                          <a:latin typeface="+mn-lt"/>
                          <a:ea typeface="+mn-ea"/>
                          <a:cs typeface="+mn-cs"/>
                        </a:rPr>
                        <a:t>How do we know if the child/family have an Early Help plan or Family Support in place?</a:t>
                      </a: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414603648"/>
                  </a:ext>
                </a:extLst>
              </a:tr>
              <a:tr h="409113">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8</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How do we get to know new parents and become</a:t>
                      </a:r>
                      <a:r>
                        <a:rPr lang="en-GB" sz="1200" b="0" baseline="0" dirty="0">
                          <a:solidFill>
                            <a:schemeClr val="tx1"/>
                          </a:solidFill>
                          <a:effectLst/>
                          <a:latin typeface="+mn-lt"/>
                          <a:cs typeface="Calibri" panose="020F0502020204030204" pitchFamily="34" charset="0"/>
                        </a:rPr>
                        <a:t> </a:t>
                      </a:r>
                      <a:r>
                        <a:rPr lang="en-GB" sz="1200" b="0" dirty="0">
                          <a:solidFill>
                            <a:schemeClr val="tx1"/>
                          </a:solidFill>
                          <a:effectLst/>
                          <a:latin typeface="+mn-lt"/>
                          <a:cs typeface="Calibri" panose="020F0502020204030204" pitchFamily="34" charset="0"/>
                        </a:rPr>
                        <a:t>aware of any concerns they may have?</a:t>
                      </a: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a:effectLst/>
                          <a:latin typeface="+mn-lt"/>
                          <a:cs typeface="Calibri" panose="020F0502020204030204" pitchFamily="34" charset="0"/>
                        </a:rPr>
                        <a:t> </a:t>
                      </a:r>
                      <a:endParaRPr lang="en-GB" sz="120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920592294"/>
                  </a:ext>
                </a:extLst>
              </a:tr>
              <a:tr h="265920">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9</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GB" sz="1200" b="0" dirty="0">
                          <a:solidFill>
                            <a:schemeClr val="tx1"/>
                          </a:solidFill>
                          <a:effectLst/>
                          <a:latin typeface="+mn-lt"/>
                          <a:cs typeface="Calibri" panose="020F0502020204030204" pitchFamily="34" charset="0"/>
                        </a:rPr>
                        <a:t>How do we support</a:t>
                      </a:r>
                      <a:r>
                        <a:rPr lang="en-GB" sz="1200" b="0" baseline="0" dirty="0">
                          <a:solidFill>
                            <a:schemeClr val="tx1"/>
                          </a:solidFill>
                          <a:effectLst/>
                          <a:latin typeface="+mn-lt"/>
                          <a:cs typeface="Calibri" panose="020F0502020204030204" pitchFamily="34" charset="0"/>
                        </a:rPr>
                        <a:t> </a:t>
                      </a:r>
                      <a:r>
                        <a:rPr lang="en-GB" sz="1200" b="0" dirty="0">
                          <a:solidFill>
                            <a:schemeClr val="tx1"/>
                          </a:solidFill>
                          <a:effectLst/>
                          <a:latin typeface="+mn-lt"/>
                          <a:cs typeface="Calibri" panose="020F0502020204030204" pitchFamily="34" charset="0"/>
                        </a:rPr>
                        <a:t>parents to have the confidence to share what they know about their child?</a:t>
                      </a: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a:effectLst/>
                          <a:latin typeface="+mn-lt"/>
                          <a:cs typeface="Calibri" panose="020F0502020204030204" pitchFamily="34" charset="0"/>
                        </a:rPr>
                        <a:t> </a:t>
                      </a:r>
                      <a:endParaRPr lang="en-GB" sz="120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3538185730"/>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10</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nSpc>
                          <a:spcPct val="107000"/>
                        </a:lnSpc>
                        <a:spcBef>
                          <a:spcPts val="600"/>
                        </a:spcBef>
                        <a:spcAft>
                          <a:spcPts val="600"/>
                        </a:spcAft>
                      </a:pPr>
                      <a:r>
                        <a:rPr lang="en-GB" sz="1200" b="0" kern="1200" dirty="0">
                          <a:solidFill>
                            <a:schemeClr val="tx1"/>
                          </a:solidFill>
                          <a:effectLst/>
                          <a:latin typeface="+mn-lt"/>
                          <a:ea typeface="+mn-ea"/>
                          <a:cs typeface="+mn-cs"/>
                        </a:rPr>
                        <a:t>How do we get to know how a child plays and learns in setting?</a:t>
                      </a: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120273843"/>
                  </a:ext>
                </a:extLst>
              </a:tr>
              <a:tr h="252000">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lang="en-GB" sz="1200" b="0" dirty="0">
                          <a:solidFill>
                            <a:schemeClr val="tx1"/>
                          </a:solidFill>
                          <a:effectLst/>
                          <a:latin typeface="+mn-lt"/>
                          <a:ea typeface="Calibri" panose="020F0502020204030204" pitchFamily="34" charset="0"/>
                          <a:cs typeface="Calibri" panose="020F0502020204030204" pitchFamily="34" charset="0"/>
                        </a:rPr>
                        <a:t>11</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How do we ensure the</a:t>
                      </a:r>
                      <a:r>
                        <a:rPr lang="en-GB" sz="1200" b="0" baseline="0" dirty="0">
                          <a:solidFill>
                            <a:schemeClr val="tx1"/>
                          </a:solidFill>
                          <a:effectLst/>
                          <a:latin typeface="+mn-lt"/>
                          <a:cs typeface="Calibri" panose="020F0502020204030204" pitchFamily="34" charset="0"/>
                        </a:rPr>
                        <a:t> child’s </a:t>
                      </a:r>
                      <a:r>
                        <a:rPr lang="en-GB" sz="1200" b="0" dirty="0">
                          <a:solidFill>
                            <a:schemeClr val="tx1"/>
                          </a:solidFill>
                          <a:effectLst/>
                          <a:latin typeface="+mn-lt"/>
                          <a:cs typeface="Calibri" panose="020F0502020204030204" pitchFamily="34" charset="0"/>
                        </a:rPr>
                        <a:t>assessments (EYFS assessment,</a:t>
                      </a:r>
                      <a:r>
                        <a:rPr lang="en-GB" sz="1200" b="0" baseline="0" dirty="0">
                          <a:solidFill>
                            <a:schemeClr val="tx1"/>
                          </a:solidFill>
                          <a:effectLst/>
                          <a:latin typeface="+mn-lt"/>
                          <a:cs typeface="Calibri" panose="020F0502020204030204" pitchFamily="34" charset="0"/>
                        </a:rPr>
                        <a:t> 2-year assessment, ASQ a</a:t>
                      </a:r>
                      <a:r>
                        <a:rPr lang="en-GB" sz="1200" b="0" dirty="0">
                          <a:solidFill>
                            <a:schemeClr val="tx1"/>
                          </a:solidFill>
                          <a:effectLst/>
                          <a:latin typeface="+mn-lt"/>
                          <a:cs typeface="Calibri" panose="020F0502020204030204" pitchFamily="34" charset="0"/>
                        </a:rPr>
                        <a:t>nd ELIM) are</a:t>
                      </a:r>
                      <a:r>
                        <a:rPr lang="en-GB" sz="1200" b="0" baseline="0" dirty="0">
                          <a:solidFill>
                            <a:schemeClr val="tx1"/>
                          </a:solidFill>
                          <a:effectLst/>
                          <a:latin typeface="+mn-lt"/>
                          <a:cs typeface="Calibri" panose="020F0502020204030204" pitchFamily="34" charset="0"/>
                        </a:rPr>
                        <a:t> used to inform </a:t>
                      </a:r>
                      <a:r>
                        <a:rPr lang="en-GB" sz="1200" b="0" dirty="0">
                          <a:solidFill>
                            <a:schemeClr val="tx1"/>
                          </a:solidFill>
                          <a:effectLst/>
                          <a:latin typeface="+mn-lt"/>
                          <a:cs typeface="Calibri" panose="020F0502020204030204" pitchFamily="34" charset="0"/>
                        </a:rPr>
                        <a:t>transition?</a:t>
                      </a: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3600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1563609431"/>
                  </a:ext>
                </a:extLst>
              </a:tr>
              <a:tr h="252000">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lang="en-GB" sz="1200" b="0" dirty="0">
                          <a:solidFill>
                            <a:schemeClr val="tx1"/>
                          </a:solidFill>
                          <a:effectLst/>
                          <a:latin typeface="+mn-lt"/>
                          <a:ea typeface="Calibri" panose="020F0502020204030204" pitchFamily="34" charset="0"/>
                          <a:cs typeface="Calibri" panose="020F0502020204030204" pitchFamily="34" charset="0"/>
                        </a:rPr>
                        <a:t>12</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r>
                        <a:rPr lang="en-GB" sz="1200" b="0" kern="1200" dirty="0">
                          <a:solidFill>
                            <a:schemeClr val="tx1"/>
                          </a:solidFill>
                          <a:effectLst/>
                          <a:latin typeface="+mn-lt"/>
                          <a:ea typeface="+mn-ea"/>
                          <a:cs typeface="+mn-cs"/>
                        </a:rPr>
                        <a:t>How can we get to know the child’s key person?</a:t>
                      </a:r>
                      <a:endParaRPr lang="en-GB" sz="1200" b="0" dirty="0">
                        <a:solidFill>
                          <a:schemeClr val="tx1"/>
                        </a:solidFill>
                        <a:effectLst/>
                        <a:latin typeface="+mn-lt"/>
                        <a:ea typeface="Calibri" panose="020F0502020204030204" pitchFamily="34" charset="0"/>
                        <a:cs typeface="Times New Roman" panose="02020603050405020304" pitchFamily="18" charset="0"/>
                      </a:endParaRPr>
                    </a:p>
                  </a:txBody>
                  <a:tcPr marL="3600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946339815"/>
                  </a:ext>
                </a:extLst>
              </a:tr>
              <a:tr h="252000">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lang="en-GB" sz="1200" b="0" dirty="0">
                          <a:solidFill>
                            <a:schemeClr val="tx1"/>
                          </a:solidFill>
                          <a:effectLst/>
                          <a:latin typeface="+mn-lt"/>
                          <a:ea typeface="Calibri" panose="020F0502020204030204" pitchFamily="34" charset="0"/>
                          <a:cs typeface="Calibri" panose="020F0502020204030204" pitchFamily="34" charset="0"/>
                        </a:rPr>
                        <a:t>13</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GB" sz="1200" b="0" kern="1200" dirty="0">
                          <a:solidFill>
                            <a:schemeClr val="tx1"/>
                          </a:solidFill>
                          <a:effectLst/>
                          <a:latin typeface="+mn-lt"/>
                          <a:ea typeface="+mn-ea"/>
                          <a:cs typeface="+mn-cs"/>
                        </a:rPr>
                        <a:t>Is there opportunity to observe the child and key person play in setting and in school both indoor and outdoor?</a:t>
                      </a:r>
                      <a:endParaRPr lang="en-GB" sz="1200" b="0" dirty="0">
                        <a:solidFill>
                          <a:schemeClr val="tx1"/>
                        </a:solidFill>
                        <a:effectLst/>
                        <a:latin typeface="+mn-lt"/>
                        <a:ea typeface="Calibri" panose="020F0502020204030204" pitchFamily="34" charset="0"/>
                        <a:cs typeface="Times New Roman" panose="02020603050405020304" pitchFamily="18" charset="0"/>
                      </a:endParaRPr>
                    </a:p>
                  </a:txBody>
                  <a:tcPr marL="3600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617024283"/>
                  </a:ext>
                </a:extLst>
              </a:tr>
            </a:tbl>
          </a:graphicData>
        </a:graphic>
      </p:graphicFrame>
      <p:sp>
        <p:nvSpPr>
          <p:cNvPr id="9" name="TextBox 8">
            <a:extLst>
              <a:ext uri="{FF2B5EF4-FFF2-40B4-BE49-F238E27FC236}">
                <a16:creationId xmlns:a16="http://schemas.microsoft.com/office/drawing/2014/main" id="{ACE75A86-C604-4104-A7F9-F741F726978D}"/>
              </a:ext>
            </a:extLst>
          </p:cNvPr>
          <p:cNvSpPr txBox="1"/>
          <p:nvPr/>
        </p:nvSpPr>
        <p:spPr>
          <a:xfrm>
            <a:off x="11579469" y="0"/>
            <a:ext cx="612531"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24</a:t>
            </a:r>
          </a:p>
        </p:txBody>
      </p:sp>
    </p:spTree>
    <p:extLst>
      <p:ext uri="{BB962C8B-B14F-4D97-AF65-F5344CB8AC3E}">
        <p14:creationId xmlns:p14="http://schemas.microsoft.com/office/powerpoint/2010/main" val="2349669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C522C9-9A62-43AE-AD3E-83BCF5438FC0}"/>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Transition Audit for school from early years setting and/or childminder - 2</a:t>
            </a:r>
          </a:p>
        </p:txBody>
      </p:sp>
      <p:sp>
        <p:nvSpPr>
          <p:cNvPr id="6" name="TextBox 5">
            <a:extLst>
              <a:ext uri="{FF2B5EF4-FFF2-40B4-BE49-F238E27FC236}">
                <a16:creationId xmlns:a16="http://schemas.microsoft.com/office/drawing/2014/main" id="{7F42D4F5-FD17-4F57-896F-3F951C6A00B6}"/>
              </a:ext>
            </a:extLst>
          </p:cNvPr>
          <p:cNvSpPr txBox="1"/>
          <p:nvPr/>
        </p:nvSpPr>
        <p:spPr>
          <a:xfrm>
            <a:off x="2370667" y="112889"/>
            <a:ext cx="5023555" cy="769441"/>
          </a:xfrm>
          <a:prstGeom prst="rect">
            <a:avLst/>
          </a:prstGeom>
          <a:noFill/>
        </p:spPr>
        <p:txBody>
          <a:bodyPr wrap="square" rtlCol="0">
            <a:spAutoFit/>
          </a:bodyPr>
          <a:lstStyle/>
          <a:p>
            <a:r>
              <a:rPr lang="en-GB" sz="2000" dirty="0"/>
              <a:t>Early Years</a:t>
            </a:r>
          </a:p>
          <a:p>
            <a:r>
              <a:rPr lang="en-GB" sz="2400" b="1" dirty="0">
                <a:solidFill>
                  <a:schemeClr val="accent1"/>
                </a:solidFill>
              </a:rPr>
              <a:t>Transition Audit</a:t>
            </a:r>
          </a:p>
        </p:txBody>
      </p:sp>
      <p:graphicFrame>
        <p:nvGraphicFramePr>
          <p:cNvPr id="2" name="Table 1">
            <a:extLst>
              <a:ext uri="{FF2B5EF4-FFF2-40B4-BE49-F238E27FC236}">
                <a16:creationId xmlns:a16="http://schemas.microsoft.com/office/drawing/2014/main" id="{AC0AD59C-54BD-4DF2-8A7A-BDC92C417A25}"/>
              </a:ext>
            </a:extLst>
          </p:cNvPr>
          <p:cNvGraphicFramePr>
            <a:graphicFrameLocks noGrp="1"/>
          </p:cNvGraphicFramePr>
          <p:nvPr>
            <p:extLst>
              <p:ext uri="{D42A27DB-BD31-4B8C-83A1-F6EECF244321}">
                <p14:modId xmlns:p14="http://schemas.microsoft.com/office/powerpoint/2010/main" val="1261801510"/>
              </p:ext>
            </p:extLst>
          </p:nvPr>
        </p:nvGraphicFramePr>
        <p:xfrm>
          <a:off x="2370667" y="882330"/>
          <a:ext cx="9554633" cy="2781662"/>
        </p:xfrm>
        <a:graphic>
          <a:graphicData uri="http://schemas.openxmlformats.org/drawingml/2006/table">
            <a:tbl>
              <a:tblPr firstRow="1" firstCol="1" bandRow="1">
                <a:tableStyleId>{5C22544A-7EE6-4342-B048-85BDC9FD1C3A}</a:tableStyleId>
              </a:tblPr>
              <a:tblGrid>
                <a:gridCol w="345367">
                  <a:extLst>
                    <a:ext uri="{9D8B030D-6E8A-4147-A177-3AD203B41FA5}">
                      <a16:colId xmlns:a16="http://schemas.microsoft.com/office/drawing/2014/main" val="1906821525"/>
                    </a:ext>
                  </a:extLst>
                </a:gridCol>
                <a:gridCol w="7648575">
                  <a:extLst>
                    <a:ext uri="{9D8B030D-6E8A-4147-A177-3AD203B41FA5}">
                      <a16:colId xmlns:a16="http://schemas.microsoft.com/office/drawing/2014/main" val="4254477897"/>
                    </a:ext>
                  </a:extLst>
                </a:gridCol>
                <a:gridCol w="381000">
                  <a:extLst>
                    <a:ext uri="{9D8B030D-6E8A-4147-A177-3AD203B41FA5}">
                      <a16:colId xmlns:a16="http://schemas.microsoft.com/office/drawing/2014/main" val="702136906"/>
                    </a:ext>
                  </a:extLst>
                </a:gridCol>
                <a:gridCol w="478203">
                  <a:extLst>
                    <a:ext uri="{9D8B030D-6E8A-4147-A177-3AD203B41FA5}">
                      <a16:colId xmlns:a16="http://schemas.microsoft.com/office/drawing/2014/main" val="2435974158"/>
                    </a:ext>
                  </a:extLst>
                </a:gridCol>
                <a:gridCol w="701488">
                  <a:extLst>
                    <a:ext uri="{9D8B030D-6E8A-4147-A177-3AD203B41FA5}">
                      <a16:colId xmlns:a16="http://schemas.microsoft.com/office/drawing/2014/main" val="3050867450"/>
                    </a:ext>
                  </a:extLst>
                </a:gridCol>
              </a:tblGrid>
              <a:tr h="360000">
                <a:tc gridSpan="2">
                  <a:txBody>
                    <a:bodyPr/>
                    <a:lstStyle/>
                    <a:p>
                      <a:pPr>
                        <a:lnSpc>
                          <a:spcPct val="107000"/>
                        </a:lnSpc>
                        <a:spcAft>
                          <a:spcPts val="800"/>
                        </a:spcAft>
                      </a:pPr>
                      <a:r>
                        <a:rPr lang="en-GB" sz="1400" dirty="0">
                          <a:effectLst/>
                          <a:latin typeface="+mn-lt"/>
                          <a:ea typeface="Calibri" panose="020F0502020204030204" pitchFamily="34" charset="0"/>
                          <a:cs typeface="Calibri" panose="020F0502020204030204" pitchFamily="34" charset="0"/>
                        </a:rPr>
                        <a:t>Key Aspect</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hMerge="1">
                  <a:txBody>
                    <a:bodyPr/>
                    <a:lstStyle/>
                    <a:p>
                      <a:pPr>
                        <a:lnSpc>
                          <a:spcPct val="107000"/>
                        </a:lnSpc>
                        <a:spcAft>
                          <a:spcPts val="800"/>
                        </a:spcAft>
                      </a:pP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ea typeface="+mn-ea"/>
                          <a:cs typeface="Calibri" panose="020F0502020204030204" pitchFamily="34" charset="0"/>
                        </a:rPr>
                        <a:t>No</a:t>
                      </a: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ea typeface="Calibri" panose="020F0502020204030204" pitchFamily="34" charset="0"/>
                          <a:cs typeface="Calibri" panose="020F0502020204030204" pitchFamily="34" charset="0"/>
                        </a:rPr>
                        <a:t>How</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cs typeface="Calibri" panose="020F0502020204030204" pitchFamily="34" charset="0"/>
                        </a:rPr>
                        <a:t>Plan to</a:t>
                      </a: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54159577"/>
                  </a:ext>
                </a:extLst>
              </a:tr>
              <a:tr h="331289">
                <a:tc>
                  <a:txBody>
                    <a:bodyPr/>
                    <a:lstStyle/>
                    <a:p>
                      <a:pPr algn="l">
                        <a:lnSpc>
                          <a:spcPct val="100000"/>
                        </a:lnSpc>
                        <a:spcBef>
                          <a:spcPts val="0"/>
                        </a:spcBef>
                        <a:spcAft>
                          <a:spcPts val="0"/>
                        </a:spcAft>
                      </a:pPr>
                      <a:r>
                        <a:rPr lang="en-GB" sz="1200" b="0" dirty="0">
                          <a:solidFill>
                            <a:schemeClr val="tx1"/>
                          </a:solidFill>
                          <a:effectLst/>
                          <a:latin typeface="+mn-lt"/>
                          <a:ea typeface="Calibri" panose="020F0502020204030204" pitchFamily="34" charset="0"/>
                          <a:cs typeface="Calibri" panose="020F0502020204030204" pitchFamily="34" charset="0"/>
                        </a:rPr>
                        <a:t>14</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nSpc>
                          <a:spcPct val="100000"/>
                        </a:lnSpc>
                        <a:spcBef>
                          <a:spcPts val="0"/>
                        </a:spcBef>
                        <a:spcAft>
                          <a:spcPts val="0"/>
                        </a:spcAft>
                      </a:pPr>
                      <a:r>
                        <a:rPr lang="en-GB" sz="1200" b="0" dirty="0">
                          <a:solidFill>
                            <a:schemeClr val="tx1"/>
                          </a:solidFill>
                          <a:effectLst/>
                          <a:latin typeface="+mn-lt"/>
                          <a:ea typeface="Calibri" panose="020F0502020204030204" pitchFamily="34" charset="0"/>
                          <a:cs typeface="Calibri" panose="020F0502020204030204" pitchFamily="34" charset="0"/>
                        </a:rPr>
                        <a:t>How do we get to know if a child has accessed EYPP funding in setting?</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0000"/>
                        </a:lnSpc>
                        <a:spcBef>
                          <a:spcPts val="0"/>
                        </a:spcBef>
                        <a:spcAft>
                          <a:spcPts val="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0000"/>
                        </a:lnSpc>
                        <a:spcBef>
                          <a:spcPts val="0"/>
                        </a:spcBef>
                        <a:spcAft>
                          <a:spcPts val="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0000"/>
                        </a:lnSpc>
                        <a:spcBef>
                          <a:spcPts val="0"/>
                        </a:spcBef>
                        <a:spcAft>
                          <a:spcPts val="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688001671"/>
                  </a:ext>
                </a:extLst>
              </a:tr>
              <a:tr h="255181">
                <a:tc>
                  <a:txBody>
                    <a:bodyPr/>
                    <a:lstStyle/>
                    <a:p>
                      <a:pPr algn="l">
                        <a:lnSpc>
                          <a:spcPct val="100000"/>
                        </a:lnSpc>
                        <a:spcBef>
                          <a:spcPts val="0"/>
                        </a:spcBef>
                        <a:spcAft>
                          <a:spcPts val="0"/>
                        </a:spcAft>
                      </a:pPr>
                      <a:r>
                        <a:rPr lang="en-GB" sz="1200" b="0" dirty="0">
                          <a:solidFill>
                            <a:schemeClr val="tx1"/>
                          </a:solidFill>
                          <a:effectLst/>
                          <a:latin typeface="+mn-lt"/>
                          <a:ea typeface="Calibri" panose="020F0502020204030204" pitchFamily="34" charset="0"/>
                          <a:cs typeface="Calibri" panose="020F0502020204030204" pitchFamily="34" charset="0"/>
                        </a:rPr>
                        <a:t>15</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nSpc>
                          <a:spcPct val="100000"/>
                        </a:lnSpc>
                        <a:spcBef>
                          <a:spcPts val="0"/>
                        </a:spcBef>
                        <a:spcAft>
                          <a:spcPts val="0"/>
                        </a:spcAft>
                      </a:pPr>
                      <a:r>
                        <a:rPr lang="en-GB" sz="1200" b="0" dirty="0">
                          <a:solidFill>
                            <a:schemeClr val="tx1"/>
                          </a:solidFill>
                          <a:effectLst/>
                          <a:latin typeface="+mn-lt"/>
                          <a:ea typeface="Calibri" panose="020F0502020204030204" pitchFamily="34" charset="0"/>
                          <a:cs typeface="Calibri" panose="020F0502020204030204" pitchFamily="34" charset="0"/>
                        </a:rPr>
                        <a:t>If yes, how was the funding used to support the child?</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0000"/>
                        </a:lnSpc>
                        <a:spcBef>
                          <a:spcPts val="0"/>
                        </a:spcBef>
                        <a:spcAft>
                          <a:spcPts val="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0000"/>
                        </a:lnSpc>
                        <a:spcBef>
                          <a:spcPts val="0"/>
                        </a:spcBef>
                        <a:spcAft>
                          <a:spcPts val="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0000"/>
                        </a:lnSpc>
                        <a:spcBef>
                          <a:spcPts val="0"/>
                        </a:spcBef>
                        <a:spcAft>
                          <a:spcPts val="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3323794205"/>
                  </a:ext>
                </a:extLst>
              </a:tr>
              <a:tr h="276446">
                <a:tc>
                  <a:txBody>
                    <a:bodyPr/>
                    <a:lstStyle/>
                    <a:p>
                      <a:pPr algn="l">
                        <a:lnSpc>
                          <a:spcPct val="100000"/>
                        </a:lnSpc>
                        <a:spcBef>
                          <a:spcPts val="0"/>
                        </a:spcBef>
                        <a:spcAft>
                          <a:spcPts val="0"/>
                        </a:spcAft>
                      </a:pPr>
                      <a:r>
                        <a:rPr lang="en-GB" sz="1200" b="0" dirty="0">
                          <a:solidFill>
                            <a:schemeClr val="tx1"/>
                          </a:solidFill>
                          <a:effectLst/>
                          <a:latin typeface="+mn-lt"/>
                          <a:ea typeface="Calibri" panose="020F0502020204030204" pitchFamily="34" charset="0"/>
                          <a:cs typeface="Calibri" panose="020F0502020204030204" pitchFamily="34" charset="0"/>
                        </a:rPr>
                        <a:t>16</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nSpc>
                          <a:spcPct val="100000"/>
                        </a:lnSpc>
                        <a:spcBef>
                          <a:spcPts val="0"/>
                        </a:spcBef>
                        <a:spcAft>
                          <a:spcPts val="0"/>
                        </a:spcAft>
                      </a:pPr>
                      <a:r>
                        <a:rPr lang="en-GB" sz="1200" b="0" dirty="0">
                          <a:solidFill>
                            <a:schemeClr val="tx1"/>
                          </a:solidFill>
                          <a:effectLst/>
                          <a:latin typeface="+mn-lt"/>
                          <a:ea typeface="Calibri" panose="020F0502020204030204" pitchFamily="34" charset="0"/>
                          <a:cs typeface="Calibri" panose="020F0502020204030204" pitchFamily="34" charset="0"/>
                        </a:rPr>
                        <a:t>How do we know of any anxieties from children about transition?</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0000"/>
                        </a:lnSpc>
                        <a:spcBef>
                          <a:spcPts val="0"/>
                        </a:spcBef>
                        <a:spcAft>
                          <a:spcPts val="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0000"/>
                        </a:lnSpc>
                        <a:spcBef>
                          <a:spcPts val="0"/>
                        </a:spcBef>
                        <a:spcAft>
                          <a:spcPts val="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0000"/>
                        </a:lnSpc>
                        <a:spcBef>
                          <a:spcPts val="0"/>
                        </a:spcBef>
                        <a:spcAft>
                          <a:spcPts val="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3742585833"/>
                  </a:ext>
                </a:extLst>
              </a:tr>
              <a:tr h="255182">
                <a:tc>
                  <a:txBody>
                    <a:bodyPr/>
                    <a:lstStyle/>
                    <a:p>
                      <a:pPr algn="l">
                        <a:lnSpc>
                          <a:spcPct val="100000"/>
                        </a:lnSpc>
                        <a:spcBef>
                          <a:spcPts val="0"/>
                        </a:spcBef>
                        <a:spcAft>
                          <a:spcPts val="0"/>
                        </a:spcAft>
                      </a:pPr>
                      <a:r>
                        <a:rPr lang="en-GB" sz="1200" b="0" dirty="0">
                          <a:solidFill>
                            <a:schemeClr val="tx1"/>
                          </a:solidFill>
                          <a:effectLst/>
                          <a:latin typeface="+mn-lt"/>
                          <a:ea typeface="Calibri" panose="020F0502020204030204" pitchFamily="34" charset="0"/>
                          <a:cs typeface="Calibri" panose="020F0502020204030204" pitchFamily="34" charset="0"/>
                        </a:rPr>
                        <a:t>17</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nSpc>
                          <a:spcPct val="100000"/>
                        </a:lnSpc>
                        <a:spcBef>
                          <a:spcPts val="0"/>
                        </a:spcBef>
                        <a:spcAft>
                          <a:spcPts val="0"/>
                        </a:spcAft>
                      </a:pPr>
                      <a:r>
                        <a:rPr lang="en-GB" sz="1200" b="0" dirty="0">
                          <a:solidFill>
                            <a:schemeClr val="tx1"/>
                          </a:solidFill>
                          <a:effectLst/>
                          <a:latin typeface="+mn-lt"/>
                          <a:ea typeface="Calibri" panose="020F0502020204030204" pitchFamily="34" charset="0"/>
                          <a:cs typeface="Calibri" panose="020F0502020204030204" pitchFamily="34" charset="0"/>
                        </a:rPr>
                        <a:t>How do we share school information with the setting to support children’s transition into school?</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0000"/>
                        </a:lnSpc>
                        <a:spcBef>
                          <a:spcPts val="0"/>
                        </a:spcBef>
                        <a:spcAft>
                          <a:spcPts val="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0000"/>
                        </a:lnSpc>
                        <a:spcBef>
                          <a:spcPts val="0"/>
                        </a:spcBef>
                        <a:spcAft>
                          <a:spcPts val="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0000"/>
                        </a:lnSpc>
                        <a:spcBef>
                          <a:spcPts val="0"/>
                        </a:spcBef>
                        <a:spcAft>
                          <a:spcPts val="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3815028537"/>
                  </a:ext>
                </a:extLst>
              </a:tr>
              <a:tr h="308344">
                <a:tc>
                  <a:txBody>
                    <a:bodyPr/>
                    <a:lstStyle/>
                    <a:p>
                      <a:pPr algn="l">
                        <a:lnSpc>
                          <a:spcPct val="100000"/>
                        </a:lnSpc>
                        <a:spcBef>
                          <a:spcPts val="0"/>
                        </a:spcBef>
                        <a:spcAft>
                          <a:spcPts val="0"/>
                        </a:spcAft>
                      </a:pPr>
                      <a:r>
                        <a:rPr lang="en-GB" sz="1200" b="0" dirty="0">
                          <a:solidFill>
                            <a:schemeClr val="tx1"/>
                          </a:solidFill>
                          <a:effectLst/>
                          <a:latin typeface="+mn-lt"/>
                          <a:ea typeface="Calibri" panose="020F0502020204030204" pitchFamily="34" charset="0"/>
                          <a:cs typeface="Calibri" panose="020F0502020204030204" pitchFamily="34" charset="0"/>
                        </a:rPr>
                        <a:t>18</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nSpc>
                          <a:spcPct val="100000"/>
                        </a:lnSpc>
                        <a:spcBef>
                          <a:spcPts val="0"/>
                        </a:spcBef>
                        <a:spcAft>
                          <a:spcPts val="0"/>
                        </a:spcAft>
                      </a:pPr>
                      <a:r>
                        <a:rPr lang="en-GB" sz="1200" b="0" dirty="0">
                          <a:solidFill>
                            <a:schemeClr val="tx1"/>
                          </a:solidFill>
                          <a:effectLst/>
                          <a:latin typeface="+mn-lt"/>
                          <a:ea typeface="Calibri" panose="020F0502020204030204" pitchFamily="34" charset="0"/>
                          <a:cs typeface="Calibri" panose="020F0502020204030204" pitchFamily="34" charset="0"/>
                        </a:rPr>
                        <a:t>Ho do we gather any safeguarding information at the point of transition?</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0000"/>
                        </a:lnSpc>
                        <a:spcBef>
                          <a:spcPts val="0"/>
                        </a:spcBef>
                        <a:spcAft>
                          <a:spcPts val="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0000"/>
                        </a:lnSpc>
                        <a:spcBef>
                          <a:spcPts val="0"/>
                        </a:spcBef>
                        <a:spcAft>
                          <a:spcPts val="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0000"/>
                        </a:lnSpc>
                        <a:spcBef>
                          <a:spcPts val="0"/>
                        </a:spcBef>
                        <a:spcAft>
                          <a:spcPts val="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210138203"/>
                  </a:ext>
                </a:extLst>
              </a:tr>
              <a:tr h="491220">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19</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r>
                        <a:rPr lang="en-GB" sz="1200" b="0" kern="1200" dirty="0">
                          <a:solidFill>
                            <a:schemeClr val="tx1"/>
                          </a:solidFill>
                          <a:effectLst/>
                          <a:latin typeface="+mn-lt"/>
                          <a:ea typeface="+mn-ea"/>
                          <a:cs typeface="+mn-cs"/>
                        </a:rPr>
                        <a:t>How do we ensure that safeguarding information and documentation is shared in a secure and safe manner?</a:t>
                      </a:r>
                    </a:p>
                    <a:p>
                      <a:pPr>
                        <a:spcBef>
                          <a:spcPts val="0"/>
                        </a:spcBef>
                        <a:spcAft>
                          <a:spcPts val="600"/>
                        </a:spcAft>
                      </a:pPr>
                      <a:r>
                        <a:rPr lang="en-GB" sz="1200" b="0" u="sng" kern="1200" dirty="0">
                          <a:solidFill>
                            <a:schemeClr val="accent1"/>
                          </a:solidFill>
                          <a:effectLst/>
                          <a:latin typeface="+mn-lt"/>
                          <a:ea typeface="+mn-ea"/>
                          <a:cs typeface="+mn-cs"/>
                          <a:hlinkClick r:id="rId2">
                            <a:extLst>
                              <a:ext uri="{A12FA001-AC4F-418D-AE19-62706E023703}">
                                <ahyp:hlinkClr xmlns:ahyp="http://schemas.microsoft.com/office/drawing/2018/hyperlinkcolor" xmlns="" val="tx"/>
                              </a:ext>
                            </a:extLst>
                          </a:hlinkClick>
                        </a:rPr>
                        <a:t>https://www.gov.uk/government/publications/safeguarding-practitioners-information-sharing-advice</a:t>
                      </a: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416026253"/>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20</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r>
                        <a:rPr lang="en-GB" sz="1200" b="0" kern="1200" dirty="0">
                          <a:solidFill>
                            <a:schemeClr val="tx1"/>
                          </a:solidFill>
                          <a:effectLst/>
                          <a:latin typeface="+mn-lt"/>
                          <a:ea typeface="+mn-ea"/>
                          <a:cs typeface="+mn-cs"/>
                        </a:rPr>
                        <a:t>How do we find out any additional information about new starters and their families?</a:t>
                      </a:r>
                      <a:endParaRPr lang="en-GB" sz="1200" b="0" dirty="0">
                        <a:solidFill>
                          <a:schemeClr val="tx1"/>
                        </a:solidFill>
                        <a:effectLst/>
                        <a:latin typeface="+mn-lt"/>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546358661"/>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21</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r>
                        <a:rPr lang="en-GB" sz="1200" b="0" kern="1200" dirty="0">
                          <a:solidFill>
                            <a:schemeClr val="tx1"/>
                          </a:solidFill>
                          <a:effectLst/>
                          <a:latin typeface="+mn-lt"/>
                          <a:ea typeface="+mn-ea"/>
                          <a:cs typeface="+mn-cs"/>
                        </a:rPr>
                        <a:t>How do we know our transitional arrangements are effective?</a:t>
                      </a:r>
                      <a:endParaRPr lang="en-GB" sz="1200" b="0" dirty="0">
                        <a:solidFill>
                          <a:schemeClr val="tx1"/>
                        </a:solidFill>
                        <a:effectLst/>
                        <a:latin typeface="+mn-lt"/>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647527827"/>
                  </a:ext>
                </a:extLst>
              </a:tr>
            </a:tbl>
          </a:graphicData>
        </a:graphic>
      </p:graphicFrame>
      <p:graphicFrame>
        <p:nvGraphicFramePr>
          <p:cNvPr id="7" name="Table 6">
            <a:extLst>
              <a:ext uri="{FF2B5EF4-FFF2-40B4-BE49-F238E27FC236}">
                <a16:creationId xmlns:a16="http://schemas.microsoft.com/office/drawing/2014/main" id="{D9AED657-5FD8-4CF6-AC1E-607117620E6A}"/>
              </a:ext>
            </a:extLst>
          </p:cNvPr>
          <p:cNvGraphicFramePr>
            <a:graphicFrameLocks noGrp="1"/>
          </p:cNvGraphicFramePr>
          <p:nvPr>
            <p:extLst>
              <p:ext uri="{D42A27DB-BD31-4B8C-83A1-F6EECF244321}">
                <p14:modId xmlns:p14="http://schemas.microsoft.com/office/powerpoint/2010/main" val="3934987677"/>
              </p:ext>
            </p:extLst>
          </p:nvPr>
        </p:nvGraphicFramePr>
        <p:xfrm>
          <a:off x="2331101" y="5582594"/>
          <a:ext cx="9554633" cy="1116000"/>
        </p:xfrm>
        <a:graphic>
          <a:graphicData uri="http://schemas.openxmlformats.org/drawingml/2006/table">
            <a:tbl>
              <a:tblPr firstRow="1" firstCol="1" bandRow="1">
                <a:tableStyleId>{5C22544A-7EE6-4342-B048-85BDC9FD1C3A}</a:tableStyleId>
              </a:tblPr>
              <a:tblGrid>
                <a:gridCol w="345367">
                  <a:extLst>
                    <a:ext uri="{9D8B030D-6E8A-4147-A177-3AD203B41FA5}">
                      <a16:colId xmlns:a16="http://schemas.microsoft.com/office/drawing/2014/main" val="1906821525"/>
                    </a:ext>
                  </a:extLst>
                </a:gridCol>
                <a:gridCol w="3646666">
                  <a:extLst>
                    <a:ext uri="{9D8B030D-6E8A-4147-A177-3AD203B41FA5}">
                      <a16:colId xmlns:a16="http://schemas.microsoft.com/office/drawing/2014/main" val="4254477897"/>
                    </a:ext>
                  </a:extLst>
                </a:gridCol>
                <a:gridCol w="3638550">
                  <a:extLst>
                    <a:ext uri="{9D8B030D-6E8A-4147-A177-3AD203B41FA5}">
                      <a16:colId xmlns:a16="http://schemas.microsoft.com/office/drawing/2014/main" val="702136906"/>
                    </a:ext>
                  </a:extLst>
                </a:gridCol>
                <a:gridCol w="885825">
                  <a:extLst>
                    <a:ext uri="{9D8B030D-6E8A-4147-A177-3AD203B41FA5}">
                      <a16:colId xmlns:a16="http://schemas.microsoft.com/office/drawing/2014/main" val="2435974158"/>
                    </a:ext>
                  </a:extLst>
                </a:gridCol>
                <a:gridCol w="1038225">
                  <a:extLst>
                    <a:ext uri="{9D8B030D-6E8A-4147-A177-3AD203B41FA5}">
                      <a16:colId xmlns:a16="http://schemas.microsoft.com/office/drawing/2014/main" val="3050867450"/>
                    </a:ext>
                  </a:extLst>
                </a:gridCol>
              </a:tblGrid>
              <a:tr h="360000">
                <a:tc gridSpan="2">
                  <a:txBody>
                    <a:bodyPr/>
                    <a:lstStyle/>
                    <a:p>
                      <a:pPr>
                        <a:lnSpc>
                          <a:spcPct val="107000"/>
                        </a:lnSpc>
                        <a:spcAft>
                          <a:spcPts val="800"/>
                        </a:spcAft>
                      </a:pPr>
                      <a:r>
                        <a:rPr lang="en-GB" sz="1400" dirty="0">
                          <a:effectLst/>
                          <a:latin typeface="+mn-lt"/>
                          <a:ea typeface="Calibri" panose="020F0502020204030204" pitchFamily="34" charset="0"/>
                          <a:cs typeface="Calibri" panose="020F0502020204030204" pitchFamily="34" charset="0"/>
                        </a:rPr>
                        <a:t>Key Aspect</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hMerge="1">
                  <a:txBody>
                    <a:bodyPr/>
                    <a:lstStyle/>
                    <a:p>
                      <a:pPr>
                        <a:lnSpc>
                          <a:spcPct val="107000"/>
                        </a:lnSpc>
                        <a:spcAft>
                          <a:spcPts val="800"/>
                        </a:spcAft>
                      </a:pP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cs typeface="Calibri" panose="020F0502020204030204" pitchFamily="34" charset="0"/>
                        </a:rPr>
                        <a:t>Action Required</a:t>
                      </a: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ea typeface="Calibri" panose="020F0502020204030204" pitchFamily="34" charset="0"/>
                          <a:cs typeface="Calibri" panose="020F0502020204030204" pitchFamily="34" charset="0"/>
                        </a:rPr>
                        <a:t>Lead</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cs typeface="Calibri" panose="020F0502020204030204" pitchFamily="34" charset="0"/>
                        </a:rPr>
                        <a:t>Timescale</a:t>
                      </a: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54159577"/>
                  </a:ext>
                </a:extLst>
              </a:tr>
              <a:tr h="252000">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416026253"/>
                  </a:ext>
                </a:extLst>
              </a:tr>
              <a:tr h="252000">
                <a:tc>
                  <a:txBody>
                    <a:bodyPr/>
                    <a:lstStyle/>
                    <a:p>
                      <a:pPr algn="l">
                        <a:lnSpc>
                          <a:spcPct val="107000"/>
                        </a:lnSpc>
                        <a:spcBef>
                          <a:spcPts val="1200"/>
                        </a:spcBef>
                        <a:spcAft>
                          <a:spcPts val="1200"/>
                        </a:spcAft>
                      </a:pPr>
                      <a:endParaRPr lang="en-GB" sz="1200" b="0" dirty="0">
                        <a:solidFill>
                          <a:schemeClr val="tx1"/>
                        </a:solidFill>
                        <a:effectLst/>
                        <a:latin typeface="+mn-lt"/>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endParaRPr lang="en-GB" sz="1200" b="0" dirty="0">
                        <a:solidFill>
                          <a:schemeClr val="tx1"/>
                        </a:solidFill>
                        <a:effectLst/>
                        <a:latin typeface="+mn-lt"/>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546358661"/>
                  </a:ext>
                </a:extLst>
              </a:tr>
              <a:tr h="252000">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343480264"/>
                  </a:ext>
                </a:extLst>
              </a:tr>
            </a:tbl>
          </a:graphicData>
        </a:graphic>
      </p:graphicFrame>
      <p:sp>
        <p:nvSpPr>
          <p:cNvPr id="8" name="TextBox 7">
            <a:extLst>
              <a:ext uri="{FF2B5EF4-FFF2-40B4-BE49-F238E27FC236}">
                <a16:creationId xmlns:a16="http://schemas.microsoft.com/office/drawing/2014/main" id="{E956ACED-A7BC-40B9-8889-445A5F81FB19}"/>
              </a:ext>
            </a:extLst>
          </p:cNvPr>
          <p:cNvSpPr txBox="1"/>
          <p:nvPr/>
        </p:nvSpPr>
        <p:spPr>
          <a:xfrm>
            <a:off x="2245161" y="5092296"/>
            <a:ext cx="5023555" cy="400110"/>
          </a:xfrm>
          <a:prstGeom prst="rect">
            <a:avLst/>
          </a:prstGeom>
          <a:noFill/>
        </p:spPr>
        <p:txBody>
          <a:bodyPr wrap="square" rtlCol="0">
            <a:spAutoFit/>
          </a:bodyPr>
          <a:lstStyle/>
          <a:p>
            <a:r>
              <a:rPr lang="en-GB" sz="2000" dirty="0"/>
              <a:t>Plan to develop</a:t>
            </a:r>
          </a:p>
        </p:txBody>
      </p:sp>
      <p:sp>
        <p:nvSpPr>
          <p:cNvPr id="10" name="TextBox 9">
            <a:extLst>
              <a:ext uri="{FF2B5EF4-FFF2-40B4-BE49-F238E27FC236}">
                <a16:creationId xmlns:a16="http://schemas.microsoft.com/office/drawing/2014/main" id="{EAFCA1F5-9B60-4815-AE10-0B2811F69EAA}"/>
              </a:ext>
            </a:extLst>
          </p:cNvPr>
          <p:cNvSpPr txBox="1"/>
          <p:nvPr/>
        </p:nvSpPr>
        <p:spPr>
          <a:xfrm>
            <a:off x="11579469" y="0"/>
            <a:ext cx="612531"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25 </a:t>
            </a:r>
          </a:p>
        </p:txBody>
      </p:sp>
      <p:sp>
        <p:nvSpPr>
          <p:cNvPr id="9" name="TextBox 8">
            <a:extLst>
              <a:ext uri="{FF2B5EF4-FFF2-40B4-BE49-F238E27FC236}">
                <a16:creationId xmlns:a16="http://schemas.microsoft.com/office/drawing/2014/main" id="{E956ACED-A7BC-40B9-8889-445A5F81FB19}"/>
              </a:ext>
            </a:extLst>
          </p:cNvPr>
          <p:cNvSpPr txBox="1"/>
          <p:nvPr/>
        </p:nvSpPr>
        <p:spPr>
          <a:xfrm>
            <a:off x="2245161" y="3507538"/>
            <a:ext cx="5044017" cy="707886"/>
          </a:xfrm>
          <a:prstGeom prst="rect">
            <a:avLst/>
          </a:prstGeom>
          <a:noFill/>
        </p:spPr>
        <p:txBody>
          <a:bodyPr wrap="square" rtlCol="0" anchor="ctr">
            <a:spAutoFit/>
          </a:bodyPr>
          <a:lstStyle/>
          <a:p>
            <a:endParaRPr lang="en-GB" sz="2000" dirty="0"/>
          </a:p>
          <a:p>
            <a:r>
              <a:rPr lang="en-GB" sz="2000" dirty="0"/>
              <a:t>How </a:t>
            </a:r>
          </a:p>
        </p:txBody>
      </p:sp>
      <p:graphicFrame>
        <p:nvGraphicFramePr>
          <p:cNvPr id="11" name="Table 10">
            <a:extLst>
              <a:ext uri="{FF2B5EF4-FFF2-40B4-BE49-F238E27FC236}">
                <a16:creationId xmlns:a16="http://schemas.microsoft.com/office/drawing/2014/main" id="{D9AED657-5FD8-4CF6-AC1E-607117620E6A}"/>
              </a:ext>
            </a:extLst>
          </p:cNvPr>
          <p:cNvGraphicFramePr>
            <a:graphicFrameLocks noGrp="1"/>
          </p:cNvGraphicFramePr>
          <p:nvPr>
            <p:extLst>
              <p:ext uri="{D42A27DB-BD31-4B8C-83A1-F6EECF244321}">
                <p14:modId xmlns:p14="http://schemas.microsoft.com/office/powerpoint/2010/main" val="4052510594"/>
              </p:ext>
            </p:extLst>
          </p:nvPr>
        </p:nvGraphicFramePr>
        <p:xfrm>
          <a:off x="2331101" y="4186704"/>
          <a:ext cx="9536637" cy="756350"/>
        </p:xfrm>
        <a:graphic>
          <a:graphicData uri="http://schemas.openxmlformats.org/drawingml/2006/table">
            <a:tbl>
              <a:tblPr firstRow="1" firstCol="1" bandRow="1">
                <a:tableStyleId>{5C22544A-7EE6-4342-B048-85BDC9FD1C3A}</a:tableStyleId>
              </a:tblPr>
              <a:tblGrid>
                <a:gridCol w="307649">
                  <a:extLst>
                    <a:ext uri="{9D8B030D-6E8A-4147-A177-3AD203B41FA5}">
                      <a16:colId xmlns:a16="http://schemas.microsoft.com/office/drawing/2014/main" val="1906821525"/>
                    </a:ext>
                  </a:extLst>
                </a:gridCol>
                <a:gridCol w="3654476">
                  <a:extLst>
                    <a:ext uri="{9D8B030D-6E8A-4147-A177-3AD203B41FA5}">
                      <a16:colId xmlns:a16="http://schemas.microsoft.com/office/drawing/2014/main" val="4254477897"/>
                    </a:ext>
                  </a:extLst>
                </a:gridCol>
                <a:gridCol w="5574512">
                  <a:extLst>
                    <a:ext uri="{9D8B030D-6E8A-4147-A177-3AD203B41FA5}">
                      <a16:colId xmlns:a16="http://schemas.microsoft.com/office/drawing/2014/main" val="702136906"/>
                    </a:ext>
                  </a:extLst>
                </a:gridCol>
              </a:tblGrid>
              <a:tr h="162465">
                <a:tc gridSpan="2">
                  <a:txBody>
                    <a:bodyPr/>
                    <a:lstStyle/>
                    <a:p>
                      <a:pPr>
                        <a:lnSpc>
                          <a:spcPct val="107000"/>
                        </a:lnSpc>
                        <a:spcAft>
                          <a:spcPts val="800"/>
                        </a:spcAft>
                      </a:pPr>
                      <a:r>
                        <a:rPr lang="en-GB" sz="1400" dirty="0">
                          <a:effectLst/>
                          <a:latin typeface="+mn-lt"/>
                          <a:ea typeface="Calibri" panose="020F0502020204030204" pitchFamily="34" charset="0"/>
                          <a:cs typeface="Calibri" panose="020F0502020204030204" pitchFamily="34" charset="0"/>
                        </a:rPr>
                        <a:t>Key Aspect</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hMerge="1">
                  <a:txBody>
                    <a:bodyPr/>
                    <a:lstStyle/>
                    <a:p>
                      <a:pPr>
                        <a:lnSpc>
                          <a:spcPct val="107000"/>
                        </a:lnSpc>
                        <a:spcAft>
                          <a:spcPts val="800"/>
                        </a:spcAft>
                      </a:pP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ea typeface="+mn-ea"/>
                          <a:cs typeface="Calibri" panose="020F0502020204030204" pitchFamily="34" charset="0"/>
                        </a:rPr>
                        <a:t>Evidence</a:t>
                      </a: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54159577"/>
                  </a:ext>
                </a:extLst>
              </a:tr>
              <a:tr h="139282">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416026253"/>
                  </a:ext>
                </a:extLst>
              </a:tr>
              <a:tr h="154758">
                <a:tc>
                  <a:txBody>
                    <a:bodyPr/>
                    <a:lstStyle/>
                    <a:p>
                      <a:pPr algn="l">
                        <a:lnSpc>
                          <a:spcPct val="107000"/>
                        </a:lnSpc>
                        <a:spcBef>
                          <a:spcPts val="1200"/>
                        </a:spcBef>
                        <a:spcAft>
                          <a:spcPts val="1200"/>
                        </a:spcAft>
                      </a:pPr>
                      <a:endParaRPr lang="en-GB" sz="1200" b="0" dirty="0">
                        <a:solidFill>
                          <a:schemeClr val="tx1"/>
                        </a:solidFill>
                        <a:effectLst/>
                        <a:latin typeface="+mn-lt"/>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endParaRPr lang="en-GB" sz="1200" b="0" dirty="0">
                        <a:solidFill>
                          <a:schemeClr val="tx1"/>
                        </a:solidFill>
                        <a:effectLst/>
                        <a:latin typeface="+mn-lt"/>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546358661"/>
                  </a:ext>
                </a:extLst>
              </a:tr>
              <a:tr h="154758">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343480264"/>
                  </a:ext>
                </a:extLst>
              </a:tr>
            </a:tbl>
          </a:graphicData>
        </a:graphic>
      </p:graphicFrame>
    </p:spTree>
    <p:extLst>
      <p:ext uri="{BB962C8B-B14F-4D97-AF65-F5344CB8AC3E}">
        <p14:creationId xmlns:p14="http://schemas.microsoft.com/office/powerpoint/2010/main" val="1651963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C522C9-9A62-43AE-AD3E-83BCF5438FC0}"/>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Transition Audit  for school</a:t>
            </a:r>
          </a:p>
          <a:p>
            <a:pPr algn="ctr"/>
            <a:r>
              <a:rPr lang="en-GB" sz="2400" b="1" dirty="0"/>
              <a:t>- a child who has not attended any type of previous early years setting - 1</a:t>
            </a:r>
          </a:p>
          <a:p>
            <a:pPr algn="ctr"/>
            <a:endParaRPr lang="en-GB" sz="2400" b="1" dirty="0"/>
          </a:p>
        </p:txBody>
      </p:sp>
      <p:sp>
        <p:nvSpPr>
          <p:cNvPr id="6" name="TextBox 5">
            <a:extLst>
              <a:ext uri="{FF2B5EF4-FFF2-40B4-BE49-F238E27FC236}">
                <a16:creationId xmlns:a16="http://schemas.microsoft.com/office/drawing/2014/main" id="{7F42D4F5-FD17-4F57-896F-3F951C6A00B6}"/>
              </a:ext>
            </a:extLst>
          </p:cNvPr>
          <p:cNvSpPr txBox="1"/>
          <p:nvPr/>
        </p:nvSpPr>
        <p:spPr>
          <a:xfrm>
            <a:off x="2370667" y="112889"/>
            <a:ext cx="5023555" cy="769441"/>
          </a:xfrm>
          <a:prstGeom prst="rect">
            <a:avLst/>
          </a:prstGeom>
          <a:noFill/>
        </p:spPr>
        <p:txBody>
          <a:bodyPr wrap="square" rtlCol="0">
            <a:spAutoFit/>
          </a:bodyPr>
          <a:lstStyle/>
          <a:p>
            <a:r>
              <a:rPr lang="en-GB" sz="2000"/>
              <a:t>Early Years Foundation Stage (EYFS)</a:t>
            </a:r>
          </a:p>
          <a:p>
            <a:r>
              <a:rPr lang="en-GB" sz="2400" b="1">
                <a:solidFill>
                  <a:schemeClr val="accent1"/>
                </a:solidFill>
              </a:rPr>
              <a:t>Transition audit</a:t>
            </a:r>
            <a:endParaRPr lang="en-GB" sz="2400" b="1" dirty="0">
              <a:solidFill>
                <a:schemeClr val="accent1"/>
              </a:solidFill>
            </a:endParaRPr>
          </a:p>
        </p:txBody>
      </p:sp>
      <p:graphicFrame>
        <p:nvGraphicFramePr>
          <p:cNvPr id="2" name="Table 1">
            <a:extLst>
              <a:ext uri="{FF2B5EF4-FFF2-40B4-BE49-F238E27FC236}">
                <a16:creationId xmlns:a16="http://schemas.microsoft.com/office/drawing/2014/main" id="{AC0AD59C-54BD-4DF2-8A7A-BDC92C417A25}"/>
              </a:ext>
            </a:extLst>
          </p:cNvPr>
          <p:cNvGraphicFramePr>
            <a:graphicFrameLocks noGrp="1"/>
          </p:cNvGraphicFramePr>
          <p:nvPr>
            <p:extLst>
              <p:ext uri="{D42A27DB-BD31-4B8C-83A1-F6EECF244321}">
                <p14:modId xmlns:p14="http://schemas.microsoft.com/office/powerpoint/2010/main" val="1181853062"/>
              </p:ext>
            </p:extLst>
          </p:nvPr>
        </p:nvGraphicFramePr>
        <p:xfrm>
          <a:off x="2370667" y="882330"/>
          <a:ext cx="9608796" cy="5080968"/>
        </p:xfrm>
        <a:graphic>
          <a:graphicData uri="http://schemas.openxmlformats.org/drawingml/2006/table">
            <a:tbl>
              <a:tblPr firstRow="1" firstCol="1" bandRow="1">
                <a:tableStyleId>{5C22544A-7EE6-4342-B048-85BDC9FD1C3A}</a:tableStyleId>
              </a:tblPr>
              <a:tblGrid>
                <a:gridCol w="345367">
                  <a:extLst>
                    <a:ext uri="{9D8B030D-6E8A-4147-A177-3AD203B41FA5}">
                      <a16:colId xmlns:a16="http://schemas.microsoft.com/office/drawing/2014/main" val="1906821525"/>
                    </a:ext>
                  </a:extLst>
                </a:gridCol>
                <a:gridCol w="7648575">
                  <a:extLst>
                    <a:ext uri="{9D8B030D-6E8A-4147-A177-3AD203B41FA5}">
                      <a16:colId xmlns:a16="http://schemas.microsoft.com/office/drawing/2014/main" val="4254477897"/>
                    </a:ext>
                  </a:extLst>
                </a:gridCol>
                <a:gridCol w="381000">
                  <a:extLst>
                    <a:ext uri="{9D8B030D-6E8A-4147-A177-3AD203B41FA5}">
                      <a16:colId xmlns:a16="http://schemas.microsoft.com/office/drawing/2014/main" val="702136906"/>
                    </a:ext>
                  </a:extLst>
                </a:gridCol>
                <a:gridCol w="483614">
                  <a:extLst>
                    <a:ext uri="{9D8B030D-6E8A-4147-A177-3AD203B41FA5}">
                      <a16:colId xmlns:a16="http://schemas.microsoft.com/office/drawing/2014/main" val="2435974158"/>
                    </a:ext>
                  </a:extLst>
                </a:gridCol>
                <a:gridCol w="750240">
                  <a:extLst>
                    <a:ext uri="{9D8B030D-6E8A-4147-A177-3AD203B41FA5}">
                      <a16:colId xmlns:a16="http://schemas.microsoft.com/office/drawing/2014/main" val="3050867450"/>
                    </a:ext>
                  </a:extLst>
                </a:gridCol>
              </a:tblGrid>
              <a:tr h="360000">
                <a:tc gridSpan="2">
                  <a:txBody>
                    <a:bodyPr/>
                    <a:lstStyle/>
                    <a:p>
                      <a:pPr>
                        <a:lnSpc>
                          <a:spcPct val="107000"/>
                        </a:lnSpc>
                        <a:spcAft>
                          <a:spcPts val="800"/>
                        </a:spcAft>
                      </a:pPr>
                      <a:r>
                        <a:rPr lang="en-GB" sz="1400" dirty="0">
                          <a:effectLst/>
                          <a:latin typeface="+mn-lt"/>
                          <a:ea typeface="Calibri" panose="020F0502020204030204" pitchFamily="34" charset="0"/>
                          <a:cs typeface="Calibri" panose="020F0502020204030204" pitchFamily="34" charset="0"/>
                        </a:rPr>
                        <a:t>Key Aspect</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hMerge="1">
                  <a:txBody>
                    <a:bodyPr/>
                    <a:lstStyle/>
                    <a:p>
                      <a:pPr>
                        <a:lnSpc>
                          <a:spcPct val="107000"/>
                        </a:lnSpc>
                        <a:spcAft>
                          <a:spcPts val="800"/>
                        </a:spcAft>
                      </a:pP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ea typeface="+mn-ea"/>
                          <a:cs typeface="Calibri" panose="020F0502020204030204" pitchFamily="34" charset="0"/>
                        </a:rPr>
                        <a:t>No</a:t>
                      </a: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ea typeface="Calibri" panose="020F0502020204030204" pitchFamily="34" charset="0"/>
                          <a:cs typeface="Calibri" panose="020F0502020204030204" pitchFamily="34" charset="0"/>
                        </a:rPr>
                        <a:t>How</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cs typeface="Calibri" panose="020F0502020204030204" pitchFamily="34" charset="0"/>
                        </a:rPr>
                        <a:t>Plan to</a:t>
                      </a: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54159577"/>
                  </a:ext>
                </a:extLst>
              </a:tr>
              <a:tr h="578003">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1</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b="0" i="0" kern="1200" dirty="0">
                          <a:solidFill>
                            <a:schemeClr val="dk1"/>
                          </a:solidFill>
                          <a:effectLst/>
                          <a:latin typeface="+mn-lt"/>
                          <a:ea typeface="+mn-ea"/>
                          <a:cs typeface="+mn-cs"/>
                        </a:rPr>
                        <a:t>How do we know about the reasons for the child not attending any formal setting in the past (cultural beliefs, socio-economic factors, specific needs of the child and family, etc.)? </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b="0" i="0" kern="1200" dirty="0">
                          <a:solidFill>
                            <a:schemeClr val="dk1"/>
                          </a:solidFill>
                          <a:effectLst/>
                          <a:latin typeface="+mn-lt"/>
                          <a:ea typeface="+mn-ea"/>
                          <a:cs typeface="+mn-cs"/>
                        </a:rPr>
                        <a:t>How aware are we about the impact of such reasons on child’s ability to settle in and participate in school life?</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416026253"/>
                  </a:ext>
                </a:extLst>
              </a:tr>
              <a:tr h="600482">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2</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b="0" i="0" kern="1200" dirty="0">
                          <a:solidFill>
                            <a:schemeClr val="dk1"/>
                          </a:solidFill>
                          <a:effectLst/>
                          <a:latin typeface="+mn-lt"/>
                          <a:ea typeface="+mn-ea"/>
                          <a:cs typeface="Calibri" panose="020F0502020204030204" pitchFamily="34" charset="0"/>
                        </a:rPr>
                        <a:t>How do we know about the family background (EAL, GRT, etc.)? </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b="0" i="0" kern="1200" dirty="0">
                          <a:solidFill>
                            <a:schemeClr val="dk1"/>
                          </a:solidFill>
                          <a:effectLst/>
                          <a:latin typeface="+mn-lt"/>
                          <a:ea typeface="+mn-ea"/>
                          <a:cs typeface="Calibri" panose="020F0502020204030204" pitchFamily="34" charset="0"/>
                        </a:rPr>
                        <a:t>How do we know about the specific needs of the child and family in relation to their background? </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b="0" i="0" kern="1200" dirty="0">
                          <a:solidFill>
                            <a:schemeClr val="dk1"/>
                          </a:solidFill>
                          <a:effectLst/>
                          <a:latin typeface="+mn-lt"/>
                          <a:ea typeface="+mn-ea"/>
                          <a:cs typeface="Calibri" panose="020F0502020204030204" pitchFamily="34" charset="0"/>
                        </a:rPr>
                        <a:t>How do we know we are appropriately equipped to meet these specific needs?</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546358661"/>
                  </a:ext>
                </a:extLst>
              </a:tr>
              <a:tr h="252000">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lang="en-GB" sz="1200" b="0" dirty="0">
                          <a:solidFill>
                            <a:schemeClr val="tx1"/>
                          </a:solidFill>
                          <a:effectLst/>
                          <a:latin typeface="+mn-lt"/>
                          <a:ea typeface="Calibri" panose="020F0502020204030204" pitchFamily="34" charset="0"/>
                          <a:cs typeface="Calibri" panose="020F0502020204030204" pitchFamily="34" charset="0"/>
                        </a:rPr>
                        <a:t>3</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b="0" dirty="0">
                          <a:solidFill>
                            <a:schemeClr val="tx1"/>
                          </a:solidFill>
                          <a:effectLst/>
                          <a:latin typeface="+mn-lt"/>
                          <a:cs typeface="Calibri" panose="020F0502020204030204" pitchFamily="34" charset="0"/>
                        </a:rPr>
                        <a:t>How will we ensure all needs are met at the point of transition? </a:t>
                      </a:r>
                      <a:endParaRPr lang="en-GB" sz="1200" b="0" i="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b="0" i="0" kern="1200" dirty="0">
                          <a:solidFill>
                            <a:schemeClr val="dk1"/>
                          </a:solidFill>
                          <a:effectLst/>
                          <a:latin typeface="+mn-lt"/>
                          <a:ea typeface="+mn-ea"/>
                          <a:cs typeface="+mn-cs"/>
                        </a:rPr>
                        <a:t>How will we know the level of the child’s proficiency in English (If child has EAL)?</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b="0" i="0" kern="1200" dirty="0">
                          <a:solidFill>
                            <a:schemeClr val="dk1"/>
                          </a:solidFill>
                          <a:effectLst/>
                          <a:latin typeface="+mn-lt"/>
                          <a:ea typeface="+mn-ea"/>
                          <a:cs typeface="+mn-cs"/>
                        </a:rPr>
                        <a:t>How well prepared are staff to support children with EAL and how well is the provision resourced?                 What steps will</a:t>
                      </a:r>
                      <a:r>
                        <a:rPr lang="en-GB" sz="1200" b="0" i="0" kern="1200" baseline="0" dirty="0">
                          <a:solidFill>
                            <a:schemeClr val="dk1"/>
                          </a:solidFill>
                          <a:effectLst/>
                          <a:latin typeface="+mn-lt"/>
                          <a:ea typeface="+mn-ea"/>
                          <a:cs typeface="+mn-cs"/>
                        </a:rPr>
                        <a:t> be</a:t>
                      </a:r>
                      <a:r>
                        <a:rPr lang="en-GB" sz="1200" b="0" i="0" kern="1200" dirty="0">
                          <a:solidFill>
                            <a:schemeClr val="dk1"/>
                          </a:solidFill>
                          <a:effectLst/>
                          <a:latin typeface="+mn-lt"/>
                          <a:ea typeface="+mn-ea"/>
                          <a:cs typeface="+mn-cs"/>
                        </a:rPr>
                        <a:t> taken to provide opportunities for children to use their Home Language in the school</a:t>
                      </a:r>
                      <a:r>
                        <a:rPr lang="en-GB" sz="1200" b="0" i="0" kern="1200" baseline="0" dirty="0">
                          <a:solidFill>
                            <a:schemeClr val="dk1"/>
                          </a:solidFill>
                          <a:effectLst/>
                          <a:latin typeface="+mn-lt"/>
                          <a:ea typeface="+mn-ea"/>
                          <a:cs typeface="+mn-cs"/>
                        </a:rPr>
                        <a:t> EYFS </a:t>
                      </a:r>
                      <a:r>
                        <a:rPr lang="en-GB" sz="1200" b="0" i="0" kern="1200" dirty="0">
                          <a:solidFill>
                            <a:schemeClr val="dk1"/>
                          </a:solidFill>
                          <a:effectLst/>
                          <a:latin typeface="+mn-lt"/>
                          <a:ea typeface="+mn-ea"/>
                          <a:cs typeface="+mn-cs"/>
                        </a:rPr>
                        <a:t>setting?                                                                                                                                                              </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343480264"/>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4</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nSpc>
                          <a:spcPct val="107000"/>
                        </a:lnSpc>
                        <a:spcAft>
                          <a:spcPts val="0"/>
                        </a:spcAft>
                      </a:pPr>
                      <a:r>
                        <a:rPr lang="en-GB" sz="1200" dirty="0">
                          <a:effectLst/>
                          <a:latin typeface="+mj-lt"/>
                          <a:ea typeface="Calibri" panose="020F0502020204030204" pitchFamily="34" charset="0"/>
                          <a:cs typeface="Times New Roman" panose="02020603050405020304" pitchFamily="18" charset="0"/>
                        </a:rPr>
                        <a:t>How do we know if parents have the confidence to share what they know about their child?</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3583757192"/>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5</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nSpc>
                          <a:spcPct val="107000"/>
                        </a:lnSpc>
                        <a:spcAft>
                          <a:spcPts val="0"/>
                        </a:spcAft>
                      </a:pPr>
                      <a:r>
                        <a:rPr lang="en-GB" sz="1200" dirty="0">
                          <a:effectLst/>
                          <a:latin typeface="+mj-lt"/>
                          <a:ea typeface="Calibri" panose="020F0502020204030204" pitchFamily="34" charset="0"/>
                          <a:cs typeface="Times New Roman" panose="02020603050405020304" pitchFamily="18" charset="0"/>
                        </a:rPr>
                        <a:t>How do we get to know how a child plays and learns in the home? Is there an opportunity to observe the child in his/her home setting and outdoors?</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3692630455"/>
                  </a:ext>
                </a:extLst>
              </a:tr>
              <a:tr h="302375">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6</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dirty="0">
                          <a:effectLst/>
                          <a:latin typeface="+mj-lt"/>
                          <a:ea typeface="Calibri" panose="020F0502020204030204" pitchFamily="34" charset="0"/>
                          <a:cs typeface="Times New Roman" panose="02020603050405020304" pitchFamily="18" charset="0"/>
                        </a:rPr>
                        <a:t>How do we ensure</a:t>
                      </a:r>
                      <a:r>
                        <a:rPr lang="en-GB" sz="1200" baseline="0" dirty="0">
                          <a:effectLst/>
                          <a:latin typeface="+mj-lt"/>
                          <a:ea typeface="Calibri" panose="020F0502020204030204" pitchFamily="34" charset="0"/>
                          <a:cs typeface="Times New Roman" panose="02020603050405020304" pitchFamily="18" charset="0"/>
                        </a:rPr>
                        <a:t> the child’s ASQ and ELIM inform transition?</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a:effectLst/>
                          <a:latin typeface="+mn-lt"/>
                          <a:cs typeface="Calibri" panose="020F0502020204030204" pitchFamily="34" charset="0"/>
                        </a:rPr>
                        <a:t> </a:t>
                      </a:r>
                      <a:endParaRPr lang="en-GB" sz="120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025844614"/>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7</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nSpc>
                          <a:spcPct val="107000"/>
                        </a:lnSpc>
                        <a:spcAft>
                          <a:spcPts val="0"/>
                        </a:spcAft>
                      </a:pPr>
                      <a:r>
                        <a:rPr lang="en-GB" sz="1200" dirty="0">
                          <a:effectLst/>
                          <a:latin typeface="+mj-lt"/>
                          <a:ea typeface="Calibri" panose="020F0502020204030204" pitchFamily="34" charset="0"/>
                          <a:cs typeface="Times New Roman" panose="02020603050405020304" pitchFamily="18" charset="0"/>
                        </a:rPr>
                        <a:t>How do we know if the child/family have an Early Help or Family Support in place?</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414603648"/>
                  </a:ext>
                </a:extLst>
              </a:tr>
              <a:tr h="265920">
                <a:tc>
                  <a:txBody>
                    <a:bodyPr/>
                    <a:lstStyle/>
                    <a:p>
                      <a:pPr algn="l">
                        <a:lnSpc>
                          <a:spcPct val="107000"/>
                        </a:lnSpc>
                        <a:spcBef>
                          <a:spcPts val="1200"/>
                        </a:spcBef>
                        <a:spcAft>
                          <a:spcPts val="1200"/>
                        </a:spcAft>
                      </a:pPr>
                      <a:r>
                        <a:rPr lang="en-GB" sz="1200" b="0" dirty="0">
                          <a:solidFill>
                            <a:schemeClr val="tx1"/>
                          </a:solidFill>
                          <a:effectLst/>
                          <a:latin typeface="+mn-lt"/>
                          <a:ea typeface="Calibri" panose="020F0502020204030204" pitchFamily="34" charset="0"/>
                          <a:cs typeface="Calibri" panose="020F0502020204030204" pitchFamily="34" charset="0"/>
                        </a:rPr>
                        <a:t>8</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kern="1200" dirty="0">
                          <a:solidFill>
                            <a:schemeClr val="dk1"/>
                          </a:solidFill>
                          <a:effectLst/>
                          <a:latin typeface="+mj-lt"/>
                          <a:ea typeface="+mn-ea"/>
                          <a:cs typeface="Calibri" panose="020F0502020204030204" pitchFamily="34" charset="0"/>
                        </a:rPr>
                        <a:t>How do we know of any anxieties from children about transition?</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a:effectLst/>
                          <a:latin typeface="+mn-lt"/>
                          <a:cs typeface="Calibri" panose="020F0502020204030204" pitchFamily="34" charset="0"/>
                        </a:rPr>
                        <a:t> </a:t>
                      </a:r>
                      <a:endParaRPr lang="en-GB" sz="120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3538185730"/>
                  </a:ext>
                </a:extLst>
              </a:tr>
              <a:tr h="252000">
                <a:tc>
                  <a:txBody>
                    <a:bodyPr/>
                    <a:lstStyle/>
                    <a:p>
                      <a:pPr algn="l">
                        <a:lnSpc>
                          <a:spcPct val="107000"/>
                        </a:lnSpc>
                        <a:spcBef>
                          <a:spcPts val="1200"/>
                        </a:spcBef>
                        <a:spcAft>
                          <a:spcPts val="1200"/>
                        </a:spcAft>
                      </a:pPr>
                      <a:r>
                        <a:rPr lang="en-GB" sz="1200" b="0" dirty="0">
                          <a:solidFill>
                            <a:schemeClr val="tx1"/>
                          </a:solidFill>
                          <a:effectLst/>
                          <a:latin typeface="+mn-lt"/>
                          <a:cs typeface="Calibri" panose="020F0502020204030204" pitchFamily="34" charset="0"/>
                        </a:rPr>
                        <a:t>9</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nSpc>
                          <a:spcPct val="107000"/>
                        </a:lnSpc>
                        <a:spcAft>
                          <a:spcPts val="0"/>
                        </a:spcAft>
                      </a:pPr>
                      <a:r>
                        <a:rPr lang="en-GB" sz="1200" dirty="0">
                          <a:solidFill>
                            <a:srgbClr val="000000"/>
                          </a:solidFill>
                          <a:effectLst/>
                          <a:latin typeface="+mj-lt"/>
                          <a:ea typeface="Calibri" panose="020F0502020204030204" pitchFamily="34" charset="0"/>
                          <a:cs typeface="Calibri" panose="020F0502020204030204" pitchFamily="34" charset="0"/>
                        </a:rPr>
                        <a:t>How do we gather any safeguarding information at the point of transition?</a:t>
                      </a:r>
                      <a:endParaRPr lang="en-GB"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n-GB" sz="1200" dirty="0">
                          <a:solidFill>
                            <a:srgbClr val="000000"/>
                          </a:solidFill>
                          <a:effectLst/>
                          <a:latin typeface="+mj-lt"/>
                          <a:ea typeface="Calibri" panose="020F0502020204030204" pitchFamily="34" charset="0"/>
                          <a:cs typeface="Calibri" panose="020F0502020204030204" pitchFamily="34" charset="0"/>
                        </a:rPr>
                        <a:t>How do we ensure that safeguarding information and documentation is shared in a secure and safe manner?</a:t>
                      </a:r>
                      <a:endParaRPr lang="en-GB"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n-GB" sz="1200" u="sng" dirty="0">
                          <a:solidFill>
                            <a:srgbClr val="0000FF"/>
                          </a:solidFill>
                          <a:effectLst/>
                          <a:latin typeface="+mj-lt"/>
                          <a:ea typeface="Calibri" panose="020F0502020204030204" pitchFamily="34" charset="0"/>
                          <a:cs typeface="Calibri" panose="020F0502020204030204" pitchFamily="34" charset="0"/>
                          <a:hlinkClick r:id="rId2"/>
                        </a:rPr>
                        <a:t>https://www.gov.uk/government/publications/safeguarding-practitioners-information-sharing-advice</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120273843"/>
                  </a:ext>
                </a:extLst>
              </a:tr>
              <a:tr h="252000">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lang="en-GB" sz="1200" b="0" dirty="0">
                          <a:solidFill>
                            <a:schemeClr val="tx1"/>
                          </a:solidFill>
                          <a:effectLst/>
                          <a:latin typeface="+mn-lt"/>
                          <a:ea typeface="Calibri" panose="020F0502020204030204" pitchFamily="34" charset="0"/>
                          <a:cs typeface="Calibri" panose="020F0502020204030204" pitchFamily="34" charset="0"/>
                        </a:rPr>
                        <a:t>10</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nSpc>
                          <a:spcPct val="107000"/>
                        </a:lnSpc>
                        <a:spcAft>
                          <a:spcPts val="0"/>
                        </a:spcAft>
                      </a:pPr>
                      <a:r>
                        <a:rPr lang="en-GB" sz="1200" dirty="0">
                          <a:effectLst/>
                          <a:latin typeface="+mj-lt"/>
                          <a:ea typeface="Calibri" panose="020F0502020204030204" pitchFamily="34" charset="0"/>
                          <a:cs typeface="Times New Roman" panose="02020603050405020304" pitchFamily="18" charset="0"/>
                        </a:rPr>
                        <a:t>How do we find out any additional information about new starters and their families?</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1563609431"/>
                  </a:ext>
                </a:extLst>
              </a:tr>
              <a:tr h="252000">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lang="en-GB" sz="1200" b="0" dirty="0">
                          <a:solidFill>
                            <a:schemeClr val="tx1"/>
                          </a:solidFill>
                          <a:effectLst/>
                          <a:latin typeface="+mn-lt"/>
                          <a:ea typeface="Calibri" panose="020F0502020204030204" pitchFamily="34" charset="0"/>
                          <a:cs typeface="Calibri" panose="020F0502020204030204" pitchFamily="34" charset="0"/>
                        </a:rPr>
                        <a:t>11</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nSpc>
                          <a:spcPct val="107000"/>
                        </a:lnSpc>
                        <a:spcAft>
                          <a:spcPts val="0"/>
                        </a:spcAft>
                      </a:pPr>
                      <a:r>
                        <a:rPr lang="en-GB" sz="1200" dirty="0">
                          <a:effectLst/>
                          <a:latin typeface="+mj-lt"/>
                          <a:ea typeface="Calibri" panose="020F0502020204030204" pitchFamily="34" charset="0"/>
                          <a:cs typeface="Times New Roman" panose="02020603050405020304" pitchFamily="18" charset="0"/>
                        </a:rPr>
                        <a:t>How do we know our transitional arrangements are effective?</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946339815"/>
                  </a:ext>
                </a:extLst>
              </a:tr>
            </a:tbl>
          </a:graphicData>
        </a:graphic>
      </p:graphicFrame>
      <p:sp>
        <p:nvSpPr>
          <p:cNvPr id="9" name="TextBox 8">
            <a:extLst>
              <a:ext uri="{FF2B5EF4-FFF2-40B4-BE49-F238E27FC236}">
                <a16:creationId xmlns:a16="http://schemas.microsoft.com/office/drawing/2014/main" id="{ACE75A86-C604-4104-A7F9-F741F726978D}"/>
              </a:ext>
            </a:extLst>
          </p:cNvPr>
          <p:cNvSpPr txBox="1"/>
          <p:nvPr/>
        </p:nvSpPr>
        <p:spPr>
          <a:xfrm>
            <a:off x="11579469" y="0"/>
            <a:ext cx="612531"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26</a:t>
            </a:r>
          </a:p>
        </p:txBody>
      </p:sp>
    </p:spTree>
    <p:extLst>
      <p:ext uri="{BB962C8B-B14F-4D97-AF65-F5344CB8AC3E}">
        <p14:creationId xmlns:p14="http://schemas.microsoft.com/office/powerpoint/2010/main" val="3609977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C522C9-9A62-43AE-AD3E-83BCF5438FC0}"/>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Transition Audit for School</a:t>
            </a:r>
          </a:p>
          <a:p>
            <a:pPr algn="ctr"/>
            <a:r>
              <a:rPr lang="en-GB" sz="2400" b="1" dirty="0"/>
              <a:t>- a child who has not attended any type of previous early years setting</a:t>
            </a:r>
          </a:p>
          <a:p>
            <a:pPr algn="ctr"/>
            <a:endParaRPr lang="en-GB" sz="2400" b="1" dirty="0"/>
          </a:p>
        </p:txBody>
      </p:sp>
      <p:sp>
        <p:nvSpPr>
          <p:cNvPr id="6" name="TextBox 5">
            <a:extLst>
              <a:ext uri="{FF2B5EF4-FFF2-40B4-BE49-F238E27FC236}">
                <a16:creationId xmlns:a16="http://schemas.microsoft.com/office/drawing/2014/main" id="{7F42D4F5-FD17-4F57-896F-3F951C6A00B6}"/>
              </a:ext>
            </a:extLst>
          </p:cNvPr>
          <p:cNvSpPr txBox="1"/>
          <p:nvPr/>
        </p:nvSpPr>
        <p:spPr>
          <a:xfrm>
            <a:off x="2370667" y="112889"/>
            <a:ext cx="5023555" cy="769441"/>
          </a:xfrm>
          <a:prstGeom prst="rect">
            <a:avLst/>
          </a:prstGeom>
          <a:noFill/>
        </p:spPr>
        <p:txBody>
          <a:bodyPr wrap="square" rtlCol="0">
            <a:spAutoFit/>
          </a:bodyPr>
          <a:lstStyle/>
          <a:p>
            <a:r>
              <a:rPr lang="en-GB" sz="2000"/>
              <a:t>Early Years Foundation Stage (EYFS)</a:t>
            </a:r>
          </a:p>
          <a:p>
            <a:r>
              <a:rPr lang="en-GB" sz="2400" b="1">
                <a:solidFill>
                  <a:schemeClr val="accent1"/>
                </a:solidFill>
              </a:rPr>
              <a:t>Transition audit</a:t>
            </a:r>
            <a:endParaRPr lang="en-GB" sz="2400" b="1" dirty="0">
              <a:solidFill>
                <a:schemeClr val="accent1"/>
              </a:solidFill>
            </a:endParaRPr>
          </a:p>
        </p:txBody>
      </p:sp>
      <p:graphicFrame>
        <p:nvGraphicFramePr>
          <p:cNvPr id="7" name="Table 6">
            <a:extLst>
              <a:ext uri="{FF2B5EF4-FFF2-40B4-BE49-F238E27FC236}">
                <a16:creationId xmlns:a16="http://schemas.microsoft.com/office/drawing/2014/main" id="{D9AED657-5FD8-4CF6-AC1E-607117620E6A}"/>
              </a:ext>
            </a:extLst>
          </p:cNvPr>
          <p:cNvGraphicFramePr>
            <a:graphicFrameLocks noGrp="1"/>
          </p:cNvGraphicFramePr>
          <p:nvPr>
            <p:extLst>
              <p:ext uri="{D42A27DB-BD31-4B8C-83A1-F6EECF244321}">
                <p14:modId xmlns:p14="http://schemas.microsoft.com/office/powerpoint/2010/main" val="746245936"/>
              </p:ext>
            </p:extLst>
          </p:nvPr>
        </p:nvGraphicFramePr>
        <p:xfrm>
          <a:off x="2370666" y="3832818"/>
          <a:ext cx="9554633" cy="1353671"/>
        </p:xfrm>
        <a:graphic>
          <a:graphicData uri="http://schemas.openxmlformats.org/drawingml/2006/table">
            <a:tbl>
              <a:tblPr firstRow="1" firstCol="1" bandRow="1">
                <a:tableStyleId>{5C22544A-7EE6-4342-B048-85BDC9FD1C3A}</a:tableStyleId>
              </a:tblPr>
              <a:tblGrid>
                <a:gridCol w="345367">
                  <a:extLst>
                    <a:ext uri="{9D8B030D-6E8A-4147-A177-3AD203B41FA5}">
                      <a16:colId xmlns:a16="http://schemas.microsoft.com/office/drawing/2014/main" val="1906821525"/>
                    </a:ext>
                  </a:extLst>
                </a:gridCol>
                <a:gridCol w="3646666">
                  <a:extLst>
                    <a:ext uri="{9D8B030D-6E8A-4147-A177-3AD203B41FA5}">
                      <a16:colId xmlns:a16="http://schemas.microsoft.com/office/drawing/2014/main" val="4254477897"/>
                    </a:ext>
                  </a:extLst>
                </a:gridCol>
                <a:gridCol w="3638550">
                  <a:extLst>
                    <a:ext uri="{9D8B030D-6E8A-4147-A177-3AD203B41FA5}">
                      <a16:colId xmlns:a16="http://schemas.microsoft.com/office/drawing/2014/main" val="702136906"/>
                    </a:ext>
                  </a:extLst>
                </a:gridCol>
                <a:gridCol w="885825">
                  <a:extLst>
                    <a:ext uri="{9D8B030D-6E8A-4147-A177-3AD203B41FA5}">
                      <a16:colId xmlns:a16="http://schemas.microsoft.com/office/drawing/2014/main" val="2435974158"/>
                    </a:ext>
                  </a:extLst>
                </a:gridCol>
                <a:gridCol w="1038225">
                  <a:extLst>
                    <a:ext uri="{9D8B030D-6E8A-4147-A177-3AD203B41FA5}">
                      <a16:colId xmlns:a16="http://schemas.microsoft.com/office/drawing/2014/main" val="3050867450"/>
                    </a:ext>
                  </a:extLst>
                </a:gridCol>
              </a:tblGrid>
              <a:tr h="307317">
                <a:tc gridSpan="2">
                  <a:txBody>
                    <a:bodyPr/>
                    <a:lstStyle/>
                    <a:p>
                      <a:pPr>
                        <a:lnSpc>
                          <a:spcPct val="107000"/>
                        </a:lnSpc>
                        <a:spcAft>
                          <a:spcPts val="800"/>
                        </a:spcAft>
                      </a:pPr>
                      <a:r>
                        <a:rPr lang="en-GB" sz="1400" dirty="0">
                          <a:effectLst/>
                          <a:latin typeface="+mn-lt"/>
                          <a:ea typeface="Calibri" panose="020F0502020204030204" pitchFamily="34" charset="0"/>
                          <a:cs typeface="Calibri" panose="020F0502020204030204" pitchFamily="34" charset="0"/>
                        </a:rPr>
                        <a:t>Key Aspect</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hMerge="1">
                  <a:txBody>
                    <a:bodyPr/>
                    <a:lstStyle/>
                    <a:p>
                      <a:pPr>
                        <a:lnSpc>
                          <a:spcPct val="107000"/>
                        </a:lnSpc>
                        <a:spcAft>
                          <a:spcPts val="800"/>
                        </a:spcAft>
                      </a:pP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cs typeface="Calibri" panose="020F0502020204030204" pitchFamily="34" charset="0"/>
                        </a:rPr>
                        <a:t>Action Required</a:t>
                      </a: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ea typeface="Calibri" panose="020F0502020204030204" pitchFamily="34" charset="0"/>
                          <a:cs typeface="Calibri" panose="020F0502020204030204" pitchFamily="34" charset="0"/>
                        </a:rPr>
                        <a:t>Lead</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cs typeface="Calibri" panose="020F0502020204030204" pitchFamily="34" charset="0"/>
                        </a:rPr>
                        <a:t>Timescale</a:t>
                      </a: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54159577"/>
                  </a:ext>
                </a:extLst>
              </a:tr>
              <a:tr h="252000">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416026253"/>
                  </a:ext>
                </a:extLst>
              </a:tr>
              <a:tr h="252000">
                <a:tc>
                  <a:txBody>
                    <a:bodyPr/>
                    <a:lstStyle/>
                    <a:p>
                      <a:pPr algn="l">
                        <a:lnSpc>
                          <a:spcPct val="107000"/>
                        </a:lnSpc>
                        <a:spcBef>
                          <a:spcPts val="1200"/>
                        </a:spcBef>
                        <a:spcAft>
                          <a:spcPts val="1200"/>
                        </a:spcAft>
                      </a:pPr>
                      <a:endParaRPr lang="en-GB" sz="1200" b="0" dirty="0">
                        <a:solidFill>
                          <a:schemeClr val="tx1"/>
                        </a:solidFill>
                        <a:effectLst/>
                        <a:latin typeface="+mn-lt"/>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endParaRPr lang="en-GB" sz="1200" b="0" dirty="0">
                        <a:solidFill>
                          <a:schemeClr val="tx1"/>
                        </a:solidFill>
                        <a:effectLst/>
                        <a:latin typeface="+mn-lt"/>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546358661"/>
                  </a:ext>
                </a:extLst>
              </a:tr>
              <a:tr h="252000">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343480264"/>
                  </a:ext>
                </a:extLst>
              </a:tr>
              <a:tr h="290354">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3583757192"/>
                  </a:ext>
                </a:extLst>
              </a:tr>
            </a:tbl>
          </a:graphicData>
        </a:graphic>
      </p:graphicFrame>
      <p:sp>
        <p:nvSpPr>
          <p:cNvPr id="8" name="TextBox 7">
            <a:extLst>
              <a:ext uri="{FF2B5EF4-FFF2-40B4-BE49-F238E27FC236}">
                <a16:creationId xmlns:a16="http://schemas.microsoft.com/office/drawing/2014/main" id="{E956ACED-A7BC-40B9-8889-445A5F81FB19}"/>
              </a:ext>
            </a:extLst>
          </p:cNvPr>
          <p:cNvSpPr txBox="1"/>
          <p:nvPr/>
        </p:nvSpPr>
        <p:spPr>
          <a:xfrm>
            <a:off x="2254125" y="3148467"/>
            <a:ext cx="5023555" cy="707886"/>
          </a:xfrm>
          <a:prstGeom prst="rect">
            <a:avLst/>
          </a:prstGeom>
          <a:noFill/>
        </p:spPr>
        <p:txBody>
          <a:bodyPr wrap="square" rtlCol="0">
            <a:spAutoFit/>
          </a:bodyPr>
          <a:lstStyle/>
          <a:p>
            <a:r>
              <a:rPr lang="en-GB" sz="2000" dirty="0"/>
              <a:t> </a:t>
            </a:r>
          </a:p>
          <a:p>
            <a:r>
              <a:rPr lang="en-GB" sz="2000" dirty="0"/>
              <a:t>Plan to develop</a:t>
            </a:r>
          </a:p>
        </p:txBody>
      </p:sp>
      <p:sp>
        <p:nvSpPr>
          <p:cNvPr id="10" name="TextBox 9">
            <a:extLst>
              <a:ext uri="{FF2B5EF4-FFF2-40B4-BE49-F238E27FC236}">
                <a16:creationId xmlns:a16="http://schemas.microsoft.com/office/drawing/2014/main" id="{EAFCA1F5-9B60-4815-AE10-0B2811F69EAA}"/>
              </a:ext>
            </a:extLst>
          </p:cNvPr>
          <p:cNvSpPr txBox="1"/>
          <p:nvPr/>
        </p:nvSpPr>
        <p:spPr>
          <a:xfrm>
            <a:off x="11579469" y="0"/>
            <a:ext cx="612531"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27 </a:t>
            </a:r>
          </a:p>
        </p:txBody>
      </p:sp>
      <p:sp>
        <p:nvSpPr>
          <p:cNvPr id="9" name="TextBox 8">
            <a:extLst>
              <a:ext uri="{FF2B5EF4-FFF2-40B4-BE49-F238E27FC236}">
                <a16:creationId xmlns:a16="http://schemas.microsoft.com/office/drawing/2014/main" id="{E956ACED-A7BC-40B9-8889-445A5F81FB19}"/>
              </a:ext>
            </a:extLst>
          </p:cNvPr>
          <p:cNvSpPr txBox="1"/>
          <p:nvPr/>
        </p:nvSpPr>
        <p:spPr>
          <a:xfrm>
            <a:off x="2370666" y="988397"/>
            <a:ext cx="5044017" cy="707886"/>
          </a:xfrm>
          <a:prstGeom prst="rect">
            <a:avLst/>
          </a:prstGeom>
          <a:noFill/>
        </p:spPr>
        <p:txBody>
          <a:bodyPr wrap="square" rtlCol="0" anchor="ctr">
            <a:spAutoFit/>
          </a:bodyPr>
          <a:lstStyle/>
          <a:p>
            <a:endParaRPr lang="en-GB" sz="2000" dirty="0"/>
          </a:p>
          <a:p>
            <a:r>
              <a:rPr lang="en-GB" sz="2000" dirty="0"/>
              <a:t>How </a:t>
            </a:r>
          </a:p>
        </p:txBody>
      </p:sp>
      <p:graphicFrame>
        <p:nvGraphicFramePr>
          <p:cNvPr id="11" name="Table 10">
            <a:extLst>
              <a:ext uri="{FF2B5EF4-FFF2-40B4-BE49-F238E27FC236}">
                <a16:creationId xmlns:a16="http://schemas.microsoft.com/office/drawing/2014/main" id="{D9AED657-5FD8-4CF6-AC1E-607117620E6A}"/>
              </a:ext>
            </a:extLst>
          </p:cNvPr>
          <p:cNvGraphicFramePr>
            <a:graphicFrameLocks noGrp="1"/>
          </p:cNvGraphicFramePr>
          <p:nvPr>
            <p:extLst>
              <p:ext uri="{D42A27DB-BD31-4B8C-83A1-F6EECF244321}">
                <p14:modId xmlns:p14="http://schemas.microsoft.com/office/powerpoint/2010/main" val="1074896347"/>
              </p:ext>
            </p:extLst>
          </p:nvPr>
        </p:nvGraphicFramePr>
        <p:xfrm>
          <a:off x="2428701" y="1672076"/>
          <a:ext cx="9536637" cy="1106754"/>
        </p:xfrm>
        <a:graphic>
          <a:graphicData uri="http://schemas.openxmlformats.org/drawingml/2006/table">
            <a:tbl>
              <a:tblPr firstRow="1" firstCol="1" bandRow="1">
                <a:tableStyleId>{5C22544A-7EE6-4342-B048-85BDC9FD1C3A}</a:tableStyleId>
              </a:tblPr>
              <a:tblGrid>
                <a:gridCol w="307649">
                  <a:extLst>
                    <a:ext uri="{9D8B030D-6E8A-4147-A177-3AD203B41FA5}">
                      <a16:colId xmlns:a16="http://schemas.microsoft.com/office/drawing/2014/main" val="1906821525"/>
                    </a:ext>
                  </a:extLst>
                </a:gridCol>
                <a:gridCol w="3654476">
                  <a:extLst>
                    <a:ext uri="{9D8B030D-6E8A-4147-A177-3AD203B41FA5}">
                      <a16:colId xmlns:a16="http://schemas.microsoft.com/office/drawing/2014/main" val="4254477897"/>
                    </a:ext>
                  </a:extLst>
                </a:gridCol>
                <a:gridCol w="5574512">
                  <a:extLst>
                    <a:ext uri="{9D8B030D-6E8A-4147-A177-3AD203B41FA5}">
                      <a16:colId xmlns:a16="http://schemas.microsoft.com/office/drawing/2014/main" val="702136906"/>
                    </a:ext>
                  </a:extLst>
                </a:gridCol>
              </a:tblGrid>
              <a:tr h="233822">
                <a:tc gridSpan="2">
                  <a:txBody>
                    <a:bodyPr/>
                    <a:lstStyle/>
                    <a:p>
                      <a:pPr>
                        <a:lnSpc>
                          <a:spcPct val="107000"/>
                        </a:lnSpc>
                        <a:spcAft>
                          <a:spcPts val="800"/>
                        </a:spcAft>
                      </a:pPr>
                      <a:r>
                        <a:rPr lang="en-GB" sz="1400" dirty="0">
                          <a:effectLst/>
                          <a:latin typeface="+mn-lt"/>
                          <a:ea typeface="Calibri" panose="020F0502020204030204" pitchFamily="34" charset="0"/>
                          <a:cs typeface="Calibri" panose="020F0502020204030204" pitchFamily="34" charset="0"/>
                        </a:rPr>
                        <a:t>Key Aspect</a:t>
                      </a: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hMerge="1">
                  <a:txBody>
                    <a:bodyPr/>
                    <a:lstStyle/>
                    <a:p>
                      <a:pPr>
                        <a:lnSpc>
                          <a:spcPct val="107000"/>
                        </a:lnSpc>
                        <a:spcAft>
                          <a:spcPts val="800"/>
                        </a:spcAft>
                      </a:pP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800"/>
                        </a:spcAft>
                      </a:pPr>
                      <a:r>
                        <a:rPr lang="en-GB" sz="1400" dirty="0">
                          <a:effectLst/>
                          <a:latin typeface="+mn-lt"/>
                          <a:ea typeface="+mn-ea"/>
                          <a:cs typeface="Calibri" panose="020F0502020204030204" pitchFamily="34" charset="0"/>
                        </a:rPr>
                        <a:t>Evidence</a:t>
                      </a:r>
                      <a:endParaRPr lang="en-GB" sz="14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54159577"/>
                  </a:ext>
                </a:extLst>
              </a:tr>
              <a:tr h="138221">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416026253"/>
                  </a:ext>
                </a:extLst>
              </a:tr>
              <a:tr h="217453">
                <a:tc>
                  <a:txBody>
                    <a:bodyPr/>
                    <a:lstStyle/>
                    <a:p>
                      <a:pPr algn="l">
                        <a:lnSpc>
                          <a:spcPct val="107000"/>
                        </a:lnSpc>
                        <a:spcBef>
                          <a:spcPts val="1200"/>
                        </a:spcBef>
                        <a:spcAft>
                          <a:spcPts val="1200"/>
                        </a:spcAft>
                      </a:pPr>
                      <a:endParaRPr lang="en-GB" sz="1200" b="0" dirty="0">
                        <a:solidFill>
                          <a:schemeClr val="tx1"/>
                        </a:solidFill>
                        <a:effectLst/>
                        <a:latin typeface="+mn-lt"/>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endParaRPr lang="en-GB" sz="1200" b="0" dirty="0">
                        <a:solidFill>
                          <a:schemeClr val="tx1"/>
                        </a:solidFill>
                        <a:effectLst/>
                        <a:latin typeface="+mn-lt"/>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546358661"/>
                  </a:ext>
                </a:extLst>
              </a:tr>
              <a:tr h="217453">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marL="0" marR="0" lvl="0" indent="0" algn="l" defTabSz="914400" rtl="0" eaLnBrk="1" fontAlgn="auto" latinLnBrk="0" hangingPunct="1">
                        <a:lnSpc>
                          <a:spcPct val="107000"/>
                        </a:lnSpc>
                        <a:spcBef>
                          <a:spcPts val="1200"/>
                        </a:spcBef>
                        <a:spcAft>
                          <a:spcPts val="1200"/>
                        </a:spcAft>
                        <a:buClrTx/>
                        <a:buSzTx/>
                        <a:buFontTx/>
                        <a:buNone/>
                        <a:tabLst/>
                        <a:defRPr/>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2343480264"/>
                  </a:ext>
                </a:extLst>
              </a:tr>
              <a:tr h="256479">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l">
                        <a:lnSpc>
                          <a:spcPct val="107000"/>
                        </a:lnSpc>
                        <a:spcBef>
                          <a:spcPts val="1200"/>
                        </a:spcBef>
                        <a:spcAft>
                          <a:spcPts val="1200"/>
                        </a:spcAft>
                      </a:pPr>
                      <a:endParaRPr lang="en-GB" sz="1200" b="0" dirty="0">
                        <a:solidFill>
                          <a:schemeClr val="tx1"/>
                        </a:solidFill>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BDEE1"/>
                    </a:solidFill>
                  </a:tcPr>
                </a:tc>
                <a:tc>
                  <a:txBody>
                    <a:bodyPr/>
                    <a:lstStyle/>
                    <a:p>
                      <a:pPr algn="ctr">
                        <a:lnSpc>
                          <a:spcPct val="107000"/>
                        </a:lnSpc>
                        <a:spcBef>
                          <a:spcPts val="1200"/>
                        </a:spcBef>
                        <a:spcAft>
                          <a:spcPts val="1200"/>
                        </a:spcAft>
                      </a:pPr>
                      <a:r>
                        <a:rPr lang="en-GB" sz="1200" dirty="0">
                          <a:effectLst/>
                          <a:latin typeface="+mn-lt"/>
                          <a:cs typeface="Calibri" panose="020F0502020204030204" pitchFamily="34" charset="0"/>
                        </a:rPr>
                        <a:t>  </a:t>
                      </a:r>
                      <a:endParaRPr lang="en-GB" sz="1200" dirty="0">
                        <a:effectLst/>
                        <a:latin typeface="+mn-lt"/>
                        <a:ea typeface="Calibri" panose="020F0502020204030204" pitchFamily="34" charset="0"/>
                        <a:cs typeface="Calibri" panose="020F0502020204030204" pitchFamily="34" charset="0"/>
                      </a:endParaRPr>
                    </a:p>
                  </a:txBody>
                  <a:tcPr marL="29876" marR="298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FF1"/>
                    </a:solidFill>
                  </a:tcPr>
                </a:tc>
                <a:extLst>
                  <a:ext uri="{0D108BD9-81ED-4DB2-BD59-A6C34878D82A}">
                    <a16:rowId xmlns:a16="http://schemas.microsoft.com/office/drawing/2014/main" val="3583757192"/>
                  </a:ext>
                </a:extLst>
              </a:tr>
            </a:tbl>
          </a:graphicData>
        </a:graphic>
      </p:graphicFrame>
    </p:spTree>
    <p:extLst>
      <p:ext uri="{BB962C8B-B14F-4D97-AF65-F5344CB8AC3E}">
        <p14:creationId xmlns:p14="http://schemas.microsoft.com/office/powerpoint/2010/main" val="2184560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548963-F337-4FFD-8AB5-D7F8647EF36B}"/>
              </a:ext>
            </a:extLst>
          </p:cNvPr>
          <p:cNvSpPr txBox="1"/>
          <p:nvPr/>
        </p:nvSpPr>
        <p:spPr>
          <a:xfrm>
            <a:off x="11561885" y="0"/>
            <a:ext cx="630115"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28</a:t>
            </a:r>
          </a:p>
        </p:txBody>
      </p:sp>
      <p:sp>
        <p:nvSpPr>
          <p:cNvPr id="9" name="Rectangle 8">
            <a:extLst>
              <a:ext uri="{FF2B5EF4-FFF2-40B4-BE49-F238E27FC236}">
                <a16:creationId xmlns:a16="http://schemas.microsoft.com/office/drawing/2014/main" id="{4FE998F5-118F-4620-B4A1-FE3A9B91434D}"/>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Supporting transition: A commitment to ‘The Unique child’</a:t>
            </a:r>
          </a:p>
        </p:txBody>
      </p:sp>
      <p:sp>
        <p:nvSpPr>
          <p:cNvPr id="6" name="TextBox 5">
            <a:extLst>
              <a:ext uri="{FF2B5EF4-FFF2-40B4-BE49-F238E27FC236}">
                <a16:creationId xmlns:a16="http://schemas.microsoft.com/office/drawing/2014/main" id="{7F42D4F5-FD17-4F57-896F-3F951C6A00B6}"/>
              </a:ext>
            </a:extLst>
          </p:cNvPr>
          <p:cNvSpPr txBox="1"/>
          <p:nvPr/>
        </p:nvSpPr>
        <p:spPr>
          <a:xfrm>
            <a:off x="2306658" y="123110"/>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sp>
        <p:nvSpPr>
          <p:cNvPr id="3" name="Rectangle 2"/>
          <p:cNvSpPr/>
          <p:nvPr/>
        </p:nvSpPr>
        <p:spPr>
          <a:xfrm>
            <a:off x="2306658" y="1300175"/>
            <a:ext cx="7101747" cy="4537781"/>
          </a:xfrm>
          <a:prstGeom prst="rect">
            <a:avLst/>
          </a:prstGeom>
        </p:spPr>
        <p:txBody>
          <a:bodyPr wrap="square">
            <a:spAutoFit/>
          </a:bodyPr>
          <a:lstStyle/>
          <a:p>
            <a:pPr>
              <a:lnSpc>
                <a:spcPct val="107000"/>
              </a:lnSpc>
            </a:pPr>
            <a:r>
              <a:rPr lang="en-GB" b="1" u="sng" dirty="0"/>
              <a:t>A commitment to ‘A Unique Child’ – what success will look like:</a:t>
            </a:r>
          </a:p>
          <a:p>
            <a:pPr>
              <a:lnSpc>
                <a:spcPct val="107000"/>
              </a:lnSpc>
            </a:pPr>
            <a:endParaRPr lang="en-GB" dirty="0"/>
          </a:p>
          <a:p>
            <a:pPr marL="342900" lvl="0" indent="-342900">
              <a:lnSpc>
                <a:spcPct val="107000"/>
              </a:lnSpc>
              <a:spcAft>
                <a:spcPts val="0"/>
              </a:spcAft>
              <a:buFont typeface="Symbol" panose="05050102010706020507" pitchFamily="18" charset="2"/>
              <a:buChar char=""/>
            </a:pPr>
            <a:r>
              <a:rPr lang="en-GB" dirty="0"/>
              <a:t>The </a:t>
            </a:r>
            <a:r>
              <a:rPr lang="en-GB" b="1" dirty="0"/>
              <a:t>individual needs </a:t>
            </a:r>
            <a:r>
              <a:rPr lang="en-GB" dirty="0"/>
              <a:t>of children, and their families, are central to any transition. </a:t>
            </a:r>
          </a:p>
          <a:p>
            <a:pPr marL="342900" lvl="0" indent="-342900">
              <a:lnSpc>
                <a:spcPct val="107000"/>
              </a:lnSpc>
              <a:spcAft>
                <a:spcPts val="0"/>
              </a:spcAft>
              <a:buFont typeface="Symbol" panose="05050102010706020507" pitchFamily="18" charset="2"/>
              <a:buChar char=""/>
            </a:pPr>
            <a:r>
              <a:rPr lang="en-GB" b="1" dirty="0"/>
              <a:t>Statutory information </a:t>
            </a:r>
            <a:r>
              <a:rPr lang="en-GB" dirty="0"/>
              <a:t>required by the EYFS is gained.</a:t>
            </a:r>
          </a:p>
          <a:p>
            <a:pPr marL="342900" lvl="0" indent="-342900">
              <a:lnSpc>
                <a:spcPct val="107000"/>
              </a:lnSpc>
              <a:spcAft>
                <a:spcPts val="0"/>
              </a:spcAft>
              <a:buFont typeface="Symbol" panose="05050102010706020507" pitchFamily="18" charset="2"/>
              <a:buChar char=""/>
            </a:pPr>
            <a:r>
              <a:rPr lang="en-GB" dirty="0"/>
              <a:t>There is an understanding that children </a:t>
            </a:r>
            <a:r>
              <a:rPr lang="en-GB" b="1" dirty="0"/>
              <a:t>respond differently to transition and this is supported.</a:t>
            </a:r>
            <a:endParaRPr lang="en-GB" dirty="0"/>
          </a:p>
          <a:p>
            <a:pPr marL="342900" lvl="0" indent="-342900">
              <a:lnSpc>
                <a:spcPct val="107000"/>
              </a:lnSpc>
              <a:spcAft>
                <a:spcPts val="0"/>
              </a:spcAft>
              <a:buFont typeface="Symbol" panose="05050102010706020507" pitchFamily="18" charset="2"/>
              <a:buChar char=""/>
            </a:pPr>
            <a:r>
              <a:rPr lang="en-GB" dirty="0"/>
              <a:t>Transition takes into account the voice of the child and family, as well as the </a:t>
            </a:r>
            <a:r>
              <a:rPr lang="en-GB" b="1" dirty="0"/>
              <a:t>child’s wider family and home experiences.</a:t>
            </a:r>
          </a:p>
          <a:p>
            <a:pPr marL="342900" lvl="0" indent="-342900">
              <a:lnSpc>
                <a:spcPct val="107000"/>
              </a:lnSpc>
              <a:spcAft>
                <a:spcPts val="0"/>
              </a:spcAft>
              <a:buFont typeface="Symbol" panose="05050102010706020507" pitchFamily="18" charset="2"/>
              <a:buChar char=""/>
            </a:pPr>
            <a:r>
              <a:rPr lang="en-GB" b="1" dirty="0"/>
              <a:t>Individual statutory, health and care plans </a:t>
            </a:r>
            <a:r>
              <a:rPr lang="en-GB" dirty="0"/>
              <a:t>in relation to safeguarding, SEND (EHCP, Outcome plan), medical or health need (care plan) are fully communicated and understood. </a:t>
            </a:r>
          </a:p>
          <a:p>
            <a:pPr marL="342900" lvl="0" indent="-342900">
              <a:lnSpc>
                <a:spcPct val="107000"/>
              </a:lnSpc>
              <a:spcAft>
                <a:spcPts val="0"/>
              </a:spcAft>
              <a:buFont typeface="Symbol" panose="05050102010706020507" pitchFamily="18" charset="2"/>
              <a:buChar char=""/>
            </a:pPr>
            <a:r>
              <a:rPr lang="en-GB" b="1" dirty="0"/>
              <a:t>Other professionals </a:t>
            </a:r>
            <a:r>
              <a:rPr lang="en-GB" dirty="0"/>
              <a:t>involved with the child and their family are involved in discussions about transition, and all information is used to support transition. </a:t>
            </a:r>
            <a:endParaRPr lang="en-GB" dirty="0">
              <a:latin typeface="Arial" panose="020B0604020202020204" pitchFamily="34" charset="0"/>
              <a:ea typeface="Arial" panose="020B060402020202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6CD3CB3A-E7E7-4724-9F98-550CCEAB9409}"/>
              </a:ext>
            </a:extLst>
          </p:cNvPr>
          <p:cNvPicPr>
            <a:picLocks noChangeAspect="1"/>
          </p:cNvPicPr>
          <p:nvPr/>
        </p:nvPicPr>
        <p:blipFill>
          <a:blip r:embed="rId2"/>
          <a:stretch>
            <a:fillRect/>
          </a:stretch>
        </p:blipFill>
        <p:spPr>
          <a:xfrm>
            <a:off x="10200981" y="5411103"/>
            <a:ext cx="1675961" cy="1192139"/>
          </a:xfrm>
          <a:prstGeom prst="rect">
            <a:avLst/>
          </a:prstGeom>
        </p:spPr>
      </p:pic>
      <p:pic>
        <p:nvPicPr>
          <p:cNvPr id="12" name="Picture 11"/>
          <p:cNvPicPr>
            <a:picLocks noChangeAspect="1"/>
          </p:cNvPicPr>
          <p:nvPr/>
        </p:nvPicPr>
        <p:blipFill>
          <a:blip r:embed="rId3"/>
          <a:stretch>
            <a:fillRect/>
          </a:stretch>
        </p:blipFill>
        <p:spPr>
          <a:xfrm>
            <a:off x="9625527" y="1847374"/>
            <a:ext cx="2251415" cy="2937635"/>
          </a:xfrm>
          <a:prstGeom prst="rect">
            <a:avLst/>
          </a:prstGeom>
        </p:spPr>
      </p:pic>
    </p:spTree>
    <p:extLst>
      <p:ext uri="{BB962C8B-B14F-4D97-AF65-F5344CB8AC3E}">
        <p14:creationId xmlns:p14="http://schemas.microsoft.com/office/powerpoint/2010/main" val="85306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548963-F337-4FFD-8AB5-D7F8647EF36B}"/>
              </a:ext>
            </a:extLst>
          </p:cNvPr>
          <p:cNvSpPr txBox="1"/>
          <p:nvPr/>
        </p:nvSpPr>
        <p:spPr>
          <a:xfrm>
            <a:off x="11561885" y="0"/>
            <a:ext cx="630115"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29 </a:t>
            </a:r>
          </a:p>
        </p:txBody>
      </p:sp>
      <p:sp>
        <p:nvSpPr>
          <p:cNvPr id="9" name="Rectangle 8">
            <a:extLst>
              <a:ext uri="{FF2B5EF4-FFF2-40B4-BE49-F238E27FC236}">
                <a16:creationId xmlns:a16="http://schemas.microsoft.com/office/drawing/2014/main" id="{4FE998F5-118F-4620-B4A1-FE3A9B91434D}"/>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Supporting transition: Planning for ‘The Unique child’</a:t>
            </a:r>
          </a:p>
        </p:txBody>
      </p:sp>
      <p:sp>
        <p:nvSpPr>
          <p:cNvPr id="6" name="TextBox 5">
            <a:extLst>
              <a:ext uri="{FF2B5EF4-FFF2-40B4-BE49-F238E27FC236}">
                <a16:creationId xmlns:a16="http://schemas.microsoft.com/office/drawing/2014/main" id="{7F42D4F5-FD17-4F57-896F-3F951C6A00B6}"/>
              </a:ext>
            </a:extLst>
          </p:cNvPr>
          <p:cNvSpPr txBox="1"/>
          <p:nvPr/>
        </p:nvSpPr>
        <p:spPr>
          <a:xfrm>
            <a:off x="2306658" y="123110"/>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pic>
        <p:nvPicPr>
          <p:cNvPr id="11" name="Picture 10">
            <a:extLst>
              <a:ext uri="{FF2B5EF4-FFF2-40B4-BE49-F238E27FC236}">
                <a16:creationId xmlns:a16="http://schemas.microsoft.com/office/drawing/2014/main" id="{6CD3CB3A-E7E7-4724-9F98-550CCEAB9409}"/>
              </a:ext>
            </a:extLst>
          </p:cNvPr>
          <p:cNvPicPr>
            <a:picLocks noChangeAspect="1"/>
          </p:cNvPicPr>
          <p:nvPr/>
        </p:nvPicPr>
        <p:blipFill>
          <a:blip r:embed="rId2"/>
          <a:stretch>
            <a:fillRect/>
          </a:stretch>
        </p:blipFill>
        <p:spPr>
          <a:xfrm>
            <a:off x="10200981" y="5411103"/>
            <a:ext cx="1675961" cy="1192139"/>
          </a:xfrm>
          <a:prstGeom prst="rect">
            <a:avLst/>
          </a:prstGeom>
        </p:spPr>
      </p:pic>
      <p:sp>
        <p:nvSpPr>
          <p:cNvPr id="2" name="Rectangle 1"/>
          <p:cNvSpPr/>
          <p:nvPr/>
        </p:nvSpPr>
        <p:spPr>
          <a:xfrm>
            <a:off x="2178755" y="1046726"/>
            <a:ext cx="7100903" cy="5378011"/>
          </a:xfrm>
          <a:prstGeom prst="rect">
            <a:avLst/>
          </a:prstGeom>
        </p:spPr>
        <p:txBody>
          <a:bodyPr wrap="square">
            <a:spAutoFit/>
          </a:bodyPr>
          <a:lstStyle/>
          <a:p>
            <a:pPr>
              <a:lnSpc>
                <a:spcPct val="107000"/>
              </a:lnSpc>
            </a:pPr>
            <a:endParaRPr lang="en-GB" dirty="0">
              <a:latin typeface="Arial" panose="020B0604020202020204" pitchFamily="34" charset="0"/>
              <a:ea typeface="Arial" panose="020B060402020202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GB" sz="1700" dirty="0">
                <a:latin typeface="Arial" panose="020B0604020202020204" pitchFamily="34" charset="0"/>
                <a:ea typeface="Arial" panose="020B0604020202020204" pitchFamily="34" charset="0"/>
                <a:cs typeface="Arial" panose="020B0604020202020204" pitchFamily="34" charset="0"/>
              </a:rPr>
              <a:t>Think about how </a:t>
            </a:r>
            <a:r>
              <a:rPr lang="en-GB" sz="1700" b="1" dirty="0">
                <a:latin typeface="Arial" panose="020B0604020202020204" pitchFamily="34" charset="0"/>
                <a:ea typeface="Arial" panose="020B0604020202020204" pitchFamily="34" charset="0"/>
                <a:cs typeface="Arial" panose="020B0604020202020204" pitchFamily="34" charset="0"/>
              </a:rPr>
              <a:t>transitional objects or comforters </a:t>
            </a:r>
            <a:r>
              <a:rPr lang="en-GB" sz="1700" dirty="0">
                <a:latin typeface="Arial" panose="020B0604020202020204" pitchFamily="34" charset="0"/>
                <a:ea typeface="Arial" panose="020B0604020202020204" pitchFamily="34" charset="0"/>
                <a:cs typeface="Arial" panose="020B0604020202020204" pitchFamily="34" charset="0"/>
              </a:rPr>
              <a:t>can be used to support the process.  For babies and younger children this may be a cuddly toy or blanket that smells like home or their parent. Remember that this is still often important for older children starting school reception class.  They may find it reassuring to show you their book from home, or their lunch box. </a:t>
            </a:r>
            <a:endParaRPr lang="en-GB" sz="1700" dirty="0">
              <a:latin typeface="Arial" panose="020B0604020202020204" pitchFamily="34" charset="0"/>
              <a:ea typeface="Arial" panose="020B06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GB" sz="1700" dirty="0">
                <a:latin typeface="Arial" panose="020B0604020202020204" pitchFamily="34" charset="0"/>
                <a:ea typeface="Arial" panose="020B0604020202020204" pitchFamily="34" charset="0"/>
                <a:cs typeface="Arial" panose="020B0604020202020204" pitchFamily="34" charset="0"/>
              </a:rPr>
              <a:t>For babies and very young children, ensure you have full information about routines and care-giving processes.</a:t>
            </a:r>
            <a:endParaRPr lang="en-GB" sz="1700" dirty="0">
              <a:latin typeface="Arial" panose="020B0604020202020204" pitchFamily="34" charset="0"/>
              <a:ea typeface="Arial" panose="020B06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GB" sz="1700" dirty="0">
                <a:latin typeface="Arial" panose="020B0604020202020204" pitchFamily="34" charset="0"/>
                <a:ea typeface="Arial" panose="020B0604020202020204" pitchFamily="34" charset="0"/>
                <a:cs typeface="Arial" panose="020B0604020202020204" pitchFamily="34" charset="0"/>
              </a:rPr>
              <a:t>Find out the </a:t>
            </a:r>
            <a:r>
              <a:rPr lang="en-GB" sz="1700" b="1" dirty="0">
                <a:latin typeface="Arial" panose="020B0604020202020204" pitchFamily="34" charset="0"/>
                <a:ea typeface="Arial" panose="020B0604020202020204" pitchFamily="34" charset="0"/>
                <a:cs typeface="Arial" panose="020B0604020202020204" pitchFamily="34" charset="0"/>
              </a:rPr>
              <a:t>different transitions</a:t>
            </a:r>
            <a:r>
              <a:rPr lang="en-GB" sz="1700" dirty="0">
                <a:latin typeface="Arial" panose="020B0604020202020204" pitchFamily="34" charset="0"/>
                <a:ea typeface="Arial" panose="020B0604020202020204" pitchFamily="34" charset="0"/>
                <a:cs typeface="Arial" panose="020B0604020202020204" pitchFamily="34" charset="0"/>
              </a:rPr>
              <a:t> a child experiences within their day for example involving a childminder or out of school provision.  Ensure that communication is effective, particularly in relation to children’s personal, social and emotional development. </a:t>
            </a:r>
          </a:p>
          <a:p>
            <a:pPr marL="342900" indent="-342900">
              <a:lnSpc>
                <a:spcPct val="107000"/>
              </a:lnSpc>
              <a:buFont typeface="Symbol" panose="05050102010706020507" pitchFamily="18" charset="2"/>
              <a:buChar char=""/>
            </a:pPr>
            <a:r>
              <a:rPr lang="en-GB" sz="1700" dirty="0">
                <a:latin typeface="Arial" panose="020B0604020202020204" pitchFamily="34" charset="0"/>
                <a:ea typeface="Arial" panose="020B0604020202020204" pitchFamily="34" charset="0"/>
                <a:cs typeface="Arial" panose="020B0604020202020204" pitchFamily="34" charset="0"/>
              </a:rPr>
              <a:t>Ensure children are aware of the </a:t>
            </a:r>
            <a:r>
              <a:rPr lang="en-GB" sz="1700" b="1" dirty="0">
                <a:latin typeface="Arial" panose="020B0604020202020204" pitchFamily="34" charset="0"/>
                <a:ea typeface="Arial" panose="020B0604020202020204" pitchFamily="34" charset="0"/>
                <a:cs typeface="Arial" panose="020B0604020202020204" pitchFamily="34" charset="0"/>
              </a:rPr>
              <a:t>organisation of their day</a:t>
            </a:r>
            <a:r>
              <a:rPr lang="en-GB" sz="1700" dirty="0">
                <a:latin typeface="Arial" panose="020B0604020202020204" pitchFamily="34" charset="0"/>
                <a:ea typeface="Arial" panose="020B0604020202020204" pitchFamily="34" charset="0"/>
                <a:cs typeface="Arial" panose="020B0604020202020204" pitchFamily="34" charset="0"/>
              </a:rPr>
              <a:t>, particularly if this changes day to day, for example who is collecting them that day.  Consider using a</a:t>
            </a:r>
            <a:r>
              <a:rPr lang="en-GB" sz="1700" dirty="0">
                <a:solidFill>
                  <a:srgbClr val="FF0000"/>
                </a:solidFill>
                <a:latin typeface="Arial" panose="020B0604020202020204" pitchFamily="34" charset="0"/>
                <a:ea typeface="Arial" panose="020B0604020202020204" pitchFamily="34" charset="0"/>
                <a:cs typeface="Arial" panose="020B0604020202020204" pitchFamily="34" charset="0"/>
              </a:rPr>
              <a:t> </a:t>
            </a:r>
            <a:r>
              <a:rPr lang="en-GB" sz="1700" dirty="0">
                <a:latin typeface="Arial" panose="020B0604020202020204" pitchFamily="34" charset="0"/>
                <a:ea typeface="Arial" panose="020B0604020202020204" pitchFamily="34" charset="0"/>
                <a:cs typeface="Arial" panose="020B0604020202020204" pitchFamily="34" charset="0"/>
              </a:rPr>
              <a:t>visual timetable available in the </a:t>
            </a:r>
            <a:r>
              <a:rPr lang="en-GB" sz="1700" dirty="0">
                <a:latin typeface="Arial" panose="020B0604020202020204" pitchFamily="34" charset="0"/>
                <a:ea typeface="Arial" panose="020B0604020202020204" pitchFamily="34" charset="0"/>
                <a:cs typeface="Arial" panose="020B0604020202020204" pitchFamily="34" charset="0"/>
                <a:hlinkClick r:id="rId3"/>
              </a:rPr>
              <a:t>Early Years SEND and Inclusion Handbook</a:t>
            </a:r>
            <a:endParaRPr lang="en-GB" sz="1700" dirty="0">
              <a:solidFill>
                <a:srgbClr val="FF0000"/>
              </a:solidFill>
              <a:latin typeface="Arial" panose="020B0604020202020204" pitchFamily="34" charset="0"/>
              <a:ea typeface="Arial" panose="020B0604020202020204" pitchFamily="34" charset="0"/>
              <a:cs typeface="Arial" panose="020B0604020202020204" pitchFamily="34" charset="0"/>
            </a:endParaRPr>
          </a:p>
          <a:p>
            <a:pPr marL="342900" indent="-342900">
              <a:lnSpc>
                <a:spcPct val="107000"/>
              </a:lnSpc>
              <a:buFont typeface="Symbol" panose="05050102010706020507" pitchFamily="18" charset="2"/>
              <a:buChar char=""/>
            </a:pPr>
            <a:endParaRPr lang="en-GB" dirty="0">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endParaRPr lang="en-GB" sz="1400" dirty="0">
              <a:latin typeface="Arial" panose="020B0604020202020204" pitchFamily="34" charset="0"/>
              <a:ea typeface="Arial" panose="020B0604020202020204" pitchFamily="34" charset="0"/>
              <a:cs typeface="Times New Roman" panose="02020603050405020304" pitchFamily="18" charset="0"/>
            </a:endParaRPr>
          </a:p>
        </p:txBody>
      </p:sp>
      <p:sp>
        <p:nvSpPr>
          <p:cNvPr id="3" name="Rectangle 2"/>
          <p:cNvSpPr/>
          <p:nvPr/>
        </p:nvSpPr>
        <p:spPr>
          <a:xfrm>
            <a:off x="2306658" y="852378"/>
            <a:ext cx="6096000" cy="388696"/>
          </a:xfrm>
          <a:prstGeom prst="rect">
            <a:avLst/>
          </a:prstGeom>
        </p:spPr>
        <p:txBody>
          <a:bodyPr>
            <a:spAutoFit/>
          </a:bodyPr>
          <a:lstStyle/>
          <a:p>
            <a:pPr>
              <a:lnSpc>
                <a:spcPct val="107000"/>
              </a:lnSpc>
            </a:pPr>
            <a:r>
              <a:rPr lang="en-GB" b="1" u="sng" dirty="0"/>
              <a:t>Planning for ‘A Unique Child’</a:t>
            </a:r>
          </a:p>
        </p:txBody>
      </p:sp>
      <p:pic>
        <p:nvPicPr>
          <p:cNvPr id="4" name="Picture 3"/>
          <p:cNvPicPr>
            <a:picLocks noChangeAspect="1"/>
          </p:cNvPicPr>
          <p:nvPr/>
        </p:nvPicPr>
        <p:blipFill>
          <a:blip r:embed="rId4"/>
          <a:stretch>
            <a:fillRect/>
          </a:stretch>
        </p:blipFill>
        <p:spPr>
          <a:xfrm>
            <a:off x="9279659" y="1140640"/>
            <a:ext cx="2597283" cy="3308520"/>
          </a:xfrm>
          <a:prstGeom prst="rect">
            <a:avLst/>
          </a:prstGeom>
        </p:spPr>
      </p:pic>
    </p:spTree>
    <p:extLst>
      <p:ext uri="{BB962C8B-B14F-4D97-AF65-F5344CB8AC3E}">
        <p14:creationId xmlns:p14="http://schemas.microsoft.com/office/powerpoint/2010/main" val="328939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C522C9-9A62-43AE-AD3E-83BCF5438FC0}"/>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Contents - 2</a:t>
            </a:r>
          </a:p>
        </p:txBody>
      </p:sp>
      <p:sp>
        <p:nvSpPr>
          <p:cNvPr id="6" name="TextBox 5">
            <a:extLst>
              <a:ext uri="{FF2B5EF4-FFF2-40B4-BE49-F238E27FC236}">
                <a16:creationId xmlns:a16="http://schemas.microsoft.com/office/drawing/2014/main" id="{7F42D4F5-FD17-4F57-896F-3F951C6A00B6}"/>
              </a:ext>
            </a:extLst>
          </p:cNvPr>
          <p:cNvSpPr txBox="1"/>
          <p:nvPr/>
        </p:nvSpPr>
        <p:spPr>
          <a:xfrm>
            <a:off x="2370667" y="112889"/>
            <a:ext cx="5023555" cy="769441"/>
          </a:xfrm>
          <a:prstGeom prst="rect">
            <a:avLst/>
          </a:prstGeom>
          <a:noFill/>
        </p:spPr>
        <p:txBody>
          <a:bodyPr wrap="square" rtlCol="0">
            <a:spAutoFit/>
          </a:bodyPr>
          <a:lstStyle/>
          <a:p>
            <a:r>
              <a:rPr lang="en-GB" sz="2000" dirty="0"/>
              <a:t>Early Years Foundation Stage</a:t>
            </a:r>
          </a:p>
          <a:p>
            <a:r>
              <a:rPr lang="en-GB" sz="2400" b="1" dirty="0">
                <a:solidFill>
                  <a:schemeClr val="accent1"/>
                </a:solidFill>
              </a:rPr>
              <a:t>Transition Toolkit</a:t>
            </a:r>
            <a:endParaRPr lang="en-GB" sz="2400" b="1" dirty="0">
              <a:solidFill>
                <a:srgbClr val="FFFF00"/>
              </a:solidFill>
            </a:endParaRPr>
          </a:p>
        </p:txBody>
      </p:sp>
      <p:graphicFrame>
        <p:nvGraphicFramePr>
          <p:cNvPr id="3" name="Table 3">
            <a:extLst>
              <a:ext uri="{FF2B5EF4-FFF2-40B4-BE49-F238E27FC236}">
                <a16:creationId xmlns:a16="http://schemas.microsoft.com/office/drawing/2014/main" id="{F9717277-63B4-4F68-BEE2-84FBAEDE1F40}"/>
              </a:ext>
            </a:extLst>
          </p:cNvPr>
          <p:cNvGraphicFramePr>
            <a:graphicFrameLocks noGrp="1"/>
          </p:cNvGraphicFramePr>
          <p:nvPr>
            <p:extLst>
              <p:ext uri="{D42A27DB-BD31-4B8C-83A1-F6EECF244321}">
                <p14:modId xmlns:p14="http://schemas.microsoft.com/office/powerpoint/2010/main" val="2078305782"/>
              </p:ext>
            </p:extLst>
          </p:nvPr>
        </p:nvGraphicFramePr>
        <p:xfrm>
          <a:off x="2370667" y="1358900"/>
          <a:ext cx="6544733" cy="2913380"/>
        </p:xfrm>
        <a:graphic>
          <a:graphicData uri="http://schemas.openxmlformats.org/drawingml/2006/table">
            <a:tbl>
              <a:tblPr bandRow="1">
                <a:tableStyleId>{B301B821-A1FF-4177-AEE7-76D212191A09}</a:tableStyleId>
              </a:tblPr>
              <a:tblGrid>
                <a:gridCol w="5568171">
                  <a:extLst>
                    <a:ext uri="{9D8B030D-6E8A-4147-A177-3AD203B41FA5}">
                      <a16:colId xmlns:a16="http://schemas.microsoft.com/office/drawing/2014/main" val="167763383"/>
                    </a:ext>
                  </a:extLst>
                </a:gridCol>
                <a:gridCol w="976562">
                  <a:extLst>
                    <a:ext uri="{9D8B030D-6E8A-4147-A177-3AD203B41FA5}">
                      <a16:colId xmlns:a16="http://schemas.microsoft.com/office/drawing/2014/main" val="2269193046"/>
                    </a:ext>
                  </a:extLst>
                </a:gridCol>
              </a:tblGrid>
              <a:tr h="280246">
                <a:tc>
                  <a:txBody>
                    <a:bodyPr/>
                    <a:lstStyle/>
                    <a:p>
                      <a:endParaRPr lang="en-GB" sz="1600" b="0" dirty="0">
                        <a:solidFill>
                          <a:schemeClr val="tx1"/>
                        </a:solidFill>
                        <a:latin typeface="Calibri" panose="020F0502020204030204" pitchFamily="34" charset="0"/>
                        <a:cs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en-GB" sz="1600" dirty="0">
                          <a:solidFill>
                            <a:schemeClr val="tx1"/>
                          </a:solidFill>
                        </a:rPr>
                        <a:t>Page</a:t>
                      </a: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82928145"/>
                  </a:ext>
                </a:extLst>
              </a:tr>
              <a:tr h="370840">
                <a:tc>
                  <a:txBody>
                    <a:bodyPr/>
                    <a:lstStyle/>
                    <a:p>
                      <a:r>
                        <a:rPr lang="en-GB" sz="1800" b="0" dirty="0">
                          <a:solidFill>
                            <a:schemeClr val="tx1"/>
                          </a:solidFill>
                          <a:latin typeface="Calibri" panose="020F0502020204030204" pitchFamily="34" charset="0"/>
                          <a:cs typeface="Calibri" panose="020F0502020204030204" pitchFamily="34" charset="0"/>
                        </a:rPr>
                        <a:t>Supporting transitions – Planning Guidance</a:t>
                      </a:r>
                    </a:p>
                    <a:p>
                      <a:r>
                        <a:rPr lang="en-GB" sz="1800" b="0" dirty="0">
                          <a:solidFill>
                            <a:schemeClr val="tx1"/>
                          </a:solidFill>
                          <a:latin typeface="Calibri" panose="020F0502020204030204" pitchFamily="34" charset="0"/>
                          <a:cs typeface="Calibri" panose="020F0502020204030204" pitchFamily="34" charset="0"/>
                        </a:rPr>
                        <a:t>     A Unique Child </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endParaRPr lang="en-GB" sz="1600" dirty="0">
                        <a:solidFill>
                          <a:schemeClr val="tx1"/>
                        </a:solidFill>
                      </a:endParaRPr>
                    </a:p>
                    <a:p>
                      <a:pPr algn="r"/>
                      <a:r>
                        <a:rPr lang="en-GB" sz="1600" dirty="0" smtClean="0">
                          <a:solidFill>
                            <a:schemeClr val="tx1"/>
                          </a:solidFill>
                        </a:rPr>
                        <a:t>28</a:t>
                      </a:r>
                      <a:endParaRPr lang="en-GB" sz="1600" dirty="0">
                        <a:solidFill>
                          <a:schemeClr val="tx1"/>
                        </a:solidFill>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51874"/>
                  </a:ext>
                </a:extLst>
              </a:tr>
              <a:tr h="370840">
                <a:tc>
                  <a:txBody>
                    <a:bodyPr/>
                    <a:lstStyle/>
                    <a:p>
                      <a:r>
                        <a:rPr lang="en-GB" sz="1800" dirty="0">
                          <a:solidFill>
                            <a:schemeClr val="tx1"/>
                          </a:solidFill>
                          <a:latin typeface="Calibri" panose="020F0502020204030204" pitchFamily="34" charset="0"/>
                          <a:cs typeface="Calibri" panose="020F0502020204030204" pitchFamily="34" charset="0"/>
                        </a:rPr>
                        <a:t>    Positive Relationships</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en-GB" sz="1600" dirty="0" smtClean="0">
                          <a:solidFill>
                            <a:schemeClr val="tx1"/>
                          </a:solidFill>
                        </a:rPr>
                        <a:t>32</a:t>
                      </a:r>
                      <a:endParaRPr lang="en-GB" sz="1600" dirty="0">
                        <a:solidFill>
                          <a:schemeClr val="tx1"/>
                        </a:solidFill>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15012947"/>
                  </a:ext>
                </a:extLst>
              </a:tr>
              <a:tr h="370840">
                <a:tc>
                  <a:txBody>
                    <a:bodyPr/>
                    <a:lstStyle/>
                    <a:p>
                      <a:r>
                        <a:rPr lang="en-GB" sz="1600" dirty="0">
                          <a:solidFill>
                            <a:schemeClr val="tx1"/>
                          </a:solidFill>
                        </a:rPr>
                        <a:t>    Enabling Environment</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en-GB" sz="1600" dirty="0" smtClean="0">
                          <a:solidFill>
                            <a:schemeClr val="tx1"/>
                          </a:solidFill>
                        </a:rPr>
                        <a:t>38</a:t>
                      </a:r>
                      <a:endParaRPr lang="en-GB" sz="1600" dirty="0">
                        <a:solidFill>
                          <a:schemeClr val="tx1"/>
                        </a:solidFill>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3724261"/>
                  </a:ext>
                </a:extLst>
              </a:tr>
              <a:tr h="454660">
                <a:tc>
                  <a:txBody>
                    <a:bodyPr/>
                    <a:lstStyle/>
                    <a:p>
                      <a:r>
                        <a:rPr lang="en-GB" sz="1600" dirty="0">
                          <a:solidFill>
                            <a:schemeClr val="tx1"/>
                          </a:solidFill>
                        </a:rPr>
                        <a:t>    Learning and Development</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en-GB" sz="1600" dirty="0" smtClean="0">
                          <a:solidFill>
                            <a:schemeClr val="tx1"/>
                          </a:solidFill>
                        </a:rPr>
                        <a:t>42</a:t>
                      </a:r>
                      <a:endParaRPr lang="en-GB" sz="1600" dirty="0">
                        <a:solidFill>
                          <a:schemeClr val="tx1"/>
                        </a:solidFill>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48315218"/>
                  </a:ext>
                </a:extLst>
              </a:tr>
              <a:tr h="370840">
                <a:tc>
                  <a:txBody>
                    <a:bodyPr/>
                    <a:lstStyle/>
                    <a:p>
                      <a:pPr algn="l"/>
                      <a:r>
                        <a:rPr lang="en-GB" sz="1600" b="0" dirty="0"/>
                        <a:t>Resources</a:t>
                      </a:r>
                      <a:endParaRPr lang="en-GB" sz="1600" dirty="0">
                        <a:solidFill>
                          <a:schemeClr val="tx1"/>
                        </a:solidFill>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en-GB" sz="1600" dirty="0" smtClean="0">
                          <a:solidFill>
                            <a:schemeClr val="tx1"/>
                          </a:solidFill>
                        </a:rPr>
                        <a:t>46</a:t>
                      </a:r>
                      <a:endParaRPr lang="en-GB" sz="1600" dirty="0">
                        <a:solidFill>
                          <a:schemeClr val="tx1"/>
                        </a:solidFill>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45902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Contact Us</a:t>
                      </a:r>
                      <a:endParaRPr lang="en-GB" sz="1600" b="0" dirty="0">
                        <a:solidFill>
                          <a:schemeClr val="tx1"/>
                        </a:solidFill>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en-GB" sz="1600" dirty="0" smtClean="0">
                          <a:solidFill>
                            <a:schemeClr val="tx1"/>
                          </a:solidFill>
                        </a:rPr>
                        <a:t>47</a:t>
                      </a:r>
                      <a:endParaRPr lang="en-GB" sz="1600" dirty="0">
                        <a:solidFill>
                          <a:schemeClr val="tx1"/>
                        </a:solidFill>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75916258"/>
                  </a:ext>
                </a:extLst>
              </a:tr>
            </a:tbl>
          </a:graphicData>
        </a:graphic>
      </p:graphicFrame>
      <p:pic>
        <p:nvPicPr>
          <p:cNvPr id="2" name="Picture 1"/>
          <p:cNvPicPr>
            <a:picLocks noChangeAspect="1"/>
          </p:cNvPicPr>
          <p:nvPr/>
        </p:nvPicPr>
        <p:blipFill>
          <a:blip r:embed="rId2"/>
          <a:stretch>
            <a:fillRect/>
          </a:stretch>
        </p:blipFill>
        <p:spPr>
          <a:xfrm>
            <a:off x="9107311" y="2163168"/>
            <a:ext cx="2787793" cy="3016405"/>
          </a:xfrm>
          <a:prstGeom prst="rect">
            <a:avLst/>
          </a:prstGeom>
        </p:spPr>
      </p:pic>
      <p:sp>
        <p:nvSpPr>
          <p:cNvPr id="8" name="Rectangle 7"/>
          <p:cNvSpPr/>
          <p:nvPr/>
        </p:nvSpPr>
        <p:spPr>
          <a:xfrm>
            <a:off x="11277600" y="112889"/>
            <a:ext cx="822036" cy="246221"/>
          </a:xfrm>
          <a:prstGeom prst="rect">
            <a:avLst/>
          </a:prstGeom>
        </p:spPr>
        <p:txBody>
          <a:bodyPr wrap="square">
            <a:spAutoFit/>
          </a:bodyPr>
          <a:lstStyle/>
          <a:p>
            <a:r>
              <a:rPr lang="en-GB" sz="1000" dirty="0">
                <a:latin typeface="Calibri" panose="020F0502020204030204" pitchFamily="34" charset="0"/>
                <a:cs typeface="Calibri" panose="020F0502020204030204" pitchFamily="34" charset="0"/>
              </a:rPr>
              <a:t>Page 3</a:t>
            </a:r>
          </a:p>
        </p:txBody>
      </p:sp>
    </p:spTree>
    <p:extLst>
      <p:ext uri="{BB962C8B-B14F-4D97-AF65-F5344CB8AC3E}">
        <p14:creationId xmlns:p14="http://schemas.microsoft.com/office/powerpoint/2010/main" val="2337063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548963-F337-4FFD-8AB5-D7F8647EF36B}"/>
              </a:ext>
            </a:extLst>
          </p:cNvPr>
          <p:cNvSpPr txBox="1"/>
          <p:nvPr/>
        </p:nvSpPr>
        <p:spPr>
          <a:xfrm>
            <a:off x="11561885" y="0"/>
            <a:ext cx="630115"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30 </a:t>
            </a:r>
          </a:p>
        </p:txBody>
      </p:sp>
      <p:sp>
        <p:nvSpPr>
          <p:cNvPr id="9" name="Rectangle 8">
            <a:extLst>
              <a:ext uri="{FF2B5EF4-FFF2-40B4-BE49-F238E27FC236}">
                <a16:creationId xmlns:a16="http://schemas.microsoft.com/office/drawing/2014/main" id="{4FE998F5-118F-4620-B4A1-FE3A9B91434D}"/>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Supporting transition: Planning for ‘The Unique child’</a:t>
            </a:r>
          </a:p>
        </p:txBody>
      </p:sp>
      <p:sp>
        <p:nvSpPr>
          <p:cNvPr id="6" name="TextBox 5">
            <a:extLst>
              <a:ext uri="{FF2B5EF4-FFF2-40B4-BE49-F238E27FC236}">
                <a16:creationId xmlns:a16="http://schemas.microsoft.com/office/drawing/2014/main" id="{7F42D4F5-FD17-4F57-896F-3F951C6A00B6}"/>
              </a:ext>
            </a:extLst>
          </p:cNvPr>
          <p:cNvSpPr txBox="1"/>
          <p:nvPr/>
        </p:nvSpPr>
        <p:spPr>
          <a:xfrm>
            <a:off x="2306658" y="123110"/>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pic>
        <p:nvPicPr>
          <p:cNvPr id="11" name="Picture 10">
            <a:extLst>
              <a:ext uri="{FF2B5EF4-FFF2-40B4-BE49-F238E27FC236}">
                <a16:creationId xmlns:a16="http://schemas.microsoft.com/office/drawing/2014/main" id="{6CD3CB3A-E7E7-4724-9F98-550CCEAB9409}"/>
              </a:ext>
            </a:extLst>
          </p:cNvPr>
          <p:cNvPicPr>
            <a:picLocks noChangeAspect="1"/>
          </p:cNvPicPr>
          <p:nvPr/>
        </p:nvPicPr>
        <p:blipFill>
          <a:blip r:embed="rId2"/>
          <a:stretch>
            <a:fillRect/>
          </a:stretch>
        </p:blipFill>
        <p:spPr>
          <a:xfrm>
            <a:off x="10200981" y="5411103"/>
            <a:ext cx="1675961" cy="1192139"/>
          </a:xfrm>
          <a:prstGeom prst="rect">
            <a:avLst/>
          </a:prstGeom>
        </p:spPr>
      </p:pic>
      <p:sp>
        <p:nvSpPr>
          <p:cNvPr id="2" name="Rectangle 1"/>
          <p:cNvSpPr/>
          <p:nvPr/>
        </p:nvSpPr>
        <p:spPr>
          <a:xfrm>
            <a:off x="2178756" y="1140640"/>
            <a:ext cx="7251683" cy="5142755"/>
          </a:xfrm>
          <a:prstGeom prst="rect">
            <a:avLst/>
          </a:prstGeom>
        </p:spPr>
        <p:txBody>
          <a:bodyPr wrap="square">
            <a:spAutoFit/>
          </a:bodyPr>
          <a:lstStyle/>
          <a:p>
            <a:pPr>
              <a:lnSpc>
                <a:spcPct val="107000"/>
              </a:lnSpc>
            </a:pPr>
            <a:endParaRPr lang="en-GB" dirty="0">
              <a:latin typeface="Arial" panose="020B0604020202020204" pitchFamily="34" charset="0"/>
              <a:ea typeface="Arial" panose="020B060402020202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GB" sz="1700" dirty="0">
                <a:latin typeface="Arial" panose="020B0604020202020204" pitchFamily="34" charset="0"/>
                <a:ea typeface="Arial" panose="020B0604020202020204" pitchFamily="34" charset="0"/>
                <a:cs typeface="Arial" panose="020B0604020202020204" pitchFamily="34" charset="0"/>
              </a:rPr>
              <a:t>Ensure staff are aware of </a:t>
            </a:r>
            <a:r>
              <a:rPr lang="en-GB" sz="1700" b="1" dirty="0">
                <a:latin typeface="Arial" panose="020B0604020202020204" pitchFamily="34" charset="0"/>
                <a:ea typeface="Arial" panose="020B0604020202020204" pitchFamily="34" charset="0"/>
                <a:cs typeface="Arial" panose="020B0604020202020204" pitchFamily="34" charset="0"/>
              </a:rPr>
              <a:t>how different children may respond to feelings of uncertainty around transition</a:t>
            </a:r>
            <a:r>
              <a:rPr lang="en-GB" sz="1700" dirty="0">
                <a:latin typeface="Arial" panose="020B0604020202020204" pitchFamily="34" charset="0"/>
                <a:ea typeface="Arial" panose="020B0604020202020204" pitchFamily="34" charset="0"/>
                <a:cs typeface="Arial" panose="020B0604020202020204" pitchFamily="34" charset="0"/>
              </a:rPr>
              <a:t> and that this is likely to be different depending on individual children’s experiences. </a:t>
            </a:r>
          </a:p>
          <a:p>
            <a:pPr marL="342900" indent="-342900">
              <a:lnSpc>
                <a:spcPct val="107000"/>
              </a:lnSpc>
              <a:buFont typeface="Symbol" panose="05050102010706020507" pitchFamily="18" charset="2"/>
              <a:buChar char=""/>
            </a:pPr>
            <a:r>
              <a:rPr lang="en-GB" sz="1700" dirty="0">
                <a:latin typeface="Arial" panose="020B0604020202020204" pitchFamily="34" charset="0"/>
                <a:ea typeface="Arial" panose="020B0604020202020204" pitchFamily="34" charset="0"/>
                <a:cs typeface="Arial" panose="020B0604020202020204" pitchFamily="34" charset="0"/>
              </a:rPr>
              <a:t>Provide time for </a:t>
            </a:r>
            <a:r>
              <a:rPr lang="en-GB" sz="1700" b="1" dirty="0">
                <a:latin typeface="Arial" panose="020B0604020202020204" pitchFamily="34" charset="0"/>
                <a:ea typeface="Arial" panose="020B0604020202020204" pitchFamily="34" charset="0"/>
                <a:cs typeface="Arial" panose="020B0604020202020204" pitchFamily="34" charset="0"/>
              </a:rPr>
              <a:t>observing and listening to children</a:t>
            </a:r>
            <a:r>
              <a:rPr lang="en-GB" sz="1700" dirty="0">
                <a:latin typeface="Arial" panose="020B0604020202020204" pitchFamily="34" charset="0"/>
                <a:ea typeface="Arial" panose="020B0604020202020204" pitchFamily="34" charset="0"/>
                <a:cs typeface="Arial" panose="020B0604020202020204" pitchFamily="34" charset="0"/>
              </a:rPr>
              <a:t> throughout the transition process.  Tune into their body language and facial expressions as well as verbal communication.</a:t>
            </a:r>
          </a:p>
          <a:p>
            <a:pPr marL="342900" indent="-342900">
              <a:lnSpc>
                <a:spcPct val="107000"/>
              </a:lnSpc>
              <a:buFont typeface="Symbol" panose="05050102010706020507" pitchFamily="18" charset="2"/>
              <a:buChar char=""/>
            </a:pPr>
            <a:r>
              <a:rPr lang="en-GB" sz="1700" dirty="0">
                <a:latin typeface="Arial" panose="020B0604020202020204" pitchFamily="34" charset="0"/>
                <a:ea typeface="Arial" panose="020B0604020202020204" pitchFamily="34" charset="0"/>
                <a:cs typeface="Arial" panose="020B0604020202020204" pitchFamily="34" charset="0"/>
              </a:rPr>
              <a:t>Where applicable, ask the pre-school / nursery / childminder for their views on who may need </a:t>
            </a:r>
            <a:r>
              <a:rPr lang="en-GB" sz="1700" b="1" dirty="0">
                <a:latin typeface="Arial" panose="020B0604020202020204" pitchFamily="34" charset="0"/>
                <a:ea typeface="Arial" panose="020B0604020202020204" pitchFamily="34" charset="0"/>
                <a:cs typeface="Arial" panose="020B0604020202020204" pitchFamily="34" charset="0"/>
              </a:rPr>
              <a:t>extra support with transition</a:t>
            </a:r>
            <a:r>
              <a:rPr lang="en-GB" sz="1700" dirty="0">
                <a:latin typeface="Arial" panose="020B0604020202020204" pitchFamily="34" charset="0"/>
                <a:ea typeface="Arial" panose="020B0604020202020204" pitchFamily="34" charset="0"/>
                <a:cs typeface="Arial" panose="020B0604020202020204" pitchFamily="34" charset="0"/>
              </a:rPr>
              <a:t>, for many different reasons. </a:t>
            </a:r>
          </a:p>
          <a:p>
            <a:pPr marL="342900" indent="-342900">
              <a:lnSpc>
                <a:spcPct val="107000"/>
              </a:lnSpc>
              <a:buFont typeface="Symbol" panose="05050102010706020507" pitchFamily="18" charset="2"/>
              <a:buChar char=""/>
            </a:pPr>
            <a:r>
              <a:rPr lang="en-GB" sz="1700" dirty="0">
                <a:latin typeface="Arial" panose="020B0604020202020204" pitchFamily="34" charset="0"/>
                <a:ea typeface="Arial" panose="020B0604020202020204" pitchFamily="34" charset="0"/>
                <a:cs typeface="Arial" panose="020B0604020202020204" pitchFamily="34" charset="0"/>
              </a:rPr>
              <a:t>Ensure all staff are</a:t>
            </a:r>
            <a:r>
              <a:rPr lang="en-GB" sz="1700" b="1" dirty="0">
                <a:latin typeface="Arial" panose="020B0604020202020204" pitchFamily="34" charset="0"/>
                <a:ea typeface="Arial" panose="020B0604020202020204" pitchFamily="34" charset="0"/>
                <a:cs typeface="Arial" panose="020B0604020202020204" pitchFamily="34" charset="0"/>
              </a:rPr>
              <a:t> consistent in providing a response to children’s feelings and behaviour </a:t>
            </a:r>
            <a:r>
              <a:rPr lang="en-GB" sz="1700" dirty="0">
                <a:latin typeface="Arial" panose="020B0604020202020204" pitchFamily="34" charset="0"/>
                <a:ea typeface="Arial" panose="020B0604020202020204" pitchFamily="34" charset="0"/>
                <a:cs typeface="Arial" panose="020B0604020202020204" pitchFamily="34" charset="0"/>
              </a:rPr>
              <a:t>during transition, with an understanding of children’s (and parent’s) behaviour being a form of communication.</a:t>
            </a:r>
          </a:p>
          <a:p>
            <a:pPr marL="342900" indent="-342900">
              <a:lnSpc>
                <a:spcPct val="107000"/>
              </a:lnSpc>
              <a:buFont typeface="Symbol" panose="05050102010706020507" pitchFamily="18" charset="2"/>
              <a:buChar char=""/>
            </a:pPr>
            <a:r>
              <a:rPr lang="en-GB" sz="1700" dirty="0">
                <a:latin typeface="Arial" panose="020B0604020202020204" pitchFamily="34" charset="0"/>
                <a:ea typeface="Arial" panose="020B0604020202020204" pitchFamily="34" charset="0"/>
                <a:cs typeface="Arial" panose="020B0604020202020204" pitchFamily="34" charset="0"/>
              </a:rPr>
              <a:t>For children who have English as an additional language, find out about which language(s) they are exposed to at home and make yourself aware of key words in the child’s home language.</a:t>
            </a:r>
          </a:p>
          <a:p>
            <a:pPr marL="342900" indent="-342900">
              <a:lnSpc>
                <a:spcPct val="107000"/>
              </a:lnSpc>
              <a:buFont typeface="Symbol" panose="05050102010706020507" pitchFamily="18" charset="2"/>
              <a:buChar char=""/>
            </a:pPr>
            <a:endParaRPr lang="en-GB" dirty="0">
              <a:latin typeface="Arial" panose="020B0604020202020204" pitchFamily="34" charset="0"/>
              <a:ea typeface="Arial" panose="020B0604020202020204" pitchFamily="34" charset="0"/>
              <a:cs typeface="Arial" panose="020B0604020202020204" pitchFamily="34" charset="0"/>
            </a:endParaRPr>
          </a:p>
        </p:txBody>
      </p:sp>
      <p:sp>
        <p:nvSpPr>
          <p:cNvPr id="3" name="Rectangle 2"/>
          <p:cNvSpPr/>
          <p:nvPr/>
        </p:nvSpPr>
        <p:spPr>
          <a:xfrm>
            <a:off x="2306658" y="946292"/>
            <a:ext cx="6096000" cy="388696"/>
          </a:xfrm>
          <a:prstGeom prst="rect">
            <a:avLst/>
          </a:prstGeom>
        </p:spPr>
        <p:txBody>
          <a:bodyPr>
            <a:spAutoFit/>
          </a:bodyPr>
          <a:lstStyle/>
          <a:p>
            <a:pPr>
              <a:lnSpc>
                <a:spcPct val="107000"/>
              </a:lnSpc>
            </a:pPr>
            <a:r>
              <a:rPr lang="en-GB" b="1" u="sng" dirty="0"/>
              <a:t>Planning for ‘A Unique Child’</a:t>
            </a:r>
          </a:p>
        </p:txBody>
      </p:sp>
      <p:pic>
        <p:nvPicPr>
          <p:cNvPr id="4" name="Picture 3"/>
          <p:cNvPicPr>
            <a:picLocks noChangeAspect="1"/>
          </p:cNvPicPr>
          <p:nvPr/>
        </p:nvPicPr>
        <p:blipFill>
          <a:blip r:embed="rId3"/>
          <a:stretch>
            <a:fillRect/>
          </a:stretch>
        </p:blipFill>
        <p:spPr>
          <a:xfrm>
            <a:off x="9541219" y="2302525"/>
            <a:ext cx="2490730" cy="1713917"/>
          </a:xfrm>
          <a:prstGeom prst="rect">
            <a:avLst/>
          </a:prstGeom>
        </p:spPr>
      </p:pic>
    </p:spTree>
    <p:extLst>
      <p:ext uri="{BB962C8B-B14F-4D97-AF65-F5344CB8AC3E}">
        <p14:creationId xmlns:p14="http://schemas.microsoft.com/office/powerpoint/2010/main" val="125644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548963-F337-4FFD-8AB5-D7F8647EF36B}"/>
              </a:ext>
            </a:extLst>
          </p:cNvPr>
          <p:cNvSpPr txBox="1"/>
          <p:nvPr/>
        </p:nvSpPr>
        <p:spPr>
          <a:xfrm>
            <a:off x="11561885" y="0"/>
            <a:ext cx="630115"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31 </a:t>
            </a:r>
          </a:p>
        </p:txBody>
      </p:sp>
      <p:sp>
        <p:nvSpPr>
          <p:cNvPr id="9" name="Rectangle 8">
            <a:extLst>
              <a:ext uri="{FF2B5EF4-FFF2-40B4-BE49-F238E27FC236}">
                <a16:creationId xmlns:a16="http://schemas.microsoft.com/office/drawing/2014/main" id="{4FE998F5-118F-4620-B4A1-FE3A9B91434D}"/>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Supporting transition: Planning for ‘The Unique child’</a:t>
            </a:r>
          </a:p>
        </p:txBody>
      </p:sp>
      <p:sp>
        <p:nvSpPr>
          <p:cNvPr id="6" name="TextBox 5">
            <a:extLst>
              <a:ext uri="{FF2B5EF4-FFF2-40B4-BE49-F238E27FC236}">
                <a16:creationId xmlns:a16="http://schemas.microsoft.com/office/drawing/2014/main" id="{7F42D4F5-FD17-4F57-896F-3F951C6A00B6}"/>
              </a:ext>
            </a:extLst>
          </p:cNvPr>
          <p:cNvSpPr txBox="1"/>
          <p:nvPr/>
        </p:nvSpPr>
        <p:spPr>
          <a:xfrm>
            <a:off x="2306658" y="123110"/>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pic>
        <p:nvPicPr>
          <p:cNvPr id="11" name="Picture 10">
            <a:extLst>
              <a:ext uri="{FF2B5EF4-FFF2-40B4-BE49-F238E27FC236}">
                <a16:creationId xmlns:a16="http://schemas.microsoft.com/office/drawing/2014/main" id="{6CD3CB3A-E7E7-4724-9F98-550CCEAB9409}"/>
              </a:ext>
            </a:extLst>
          </p:cNvPr>
          <p:cNvPicPr>
            <a:picLocks noChangeAspect="1"/>
          </p:cNvPicPr>
          <p:nvPr/>
        </p:nvPicPr>
        <p:blipFill>
          <a:blip r:embed="rId3"/>
          <a:stretch>
            <a:fillRect/>
          </a:stretch>
        </p:blipFill>
        <p:spPr>
          <a:xfrm>
            <a:off x="10274133" y="5506247"/>
            <a:ext cx="1675961" cy="1192139"/>
          </a:xfrm>
          <a:prstGeom prst="rect">
            <a:avLst/>
          </a:prstGeom>
        </p:spPr>
      </p:pic>
      <p:sp>
        <p:nvSpPr>
          <p:cNvPr id="2" name="Rectangle 1"/>
          <p:cNvSpPr/>
          <p:nvPr/>
        </p:nvSpPr>
        <p:spPr>
          <a:xfrm>
            <a:off x="2464937" y="1582672"/>
            <a:ext cx="8647176" cy="3330848"/>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Where appropriate, make sure that setting </a:t>
            </a:r>
            <a:r>
              <a:rPr lang="en-GB" b="1" dirty="0">
                <a:latin typeface="Arial" panose="020B0604020202020204" pitchFamily="34" charset="0"/>
                <a:ea typeface="Arial" panose="020B0604020202020204" pitchFamily="34" charset="0"/>
                <a:cs typeface="Arial" panose="020B0604020202020204" pitchFamily="34" charset="0"/>
              </a:rPr>
              <a:t>SENCOs and designated safeguarding leads</a:t>
            </a:r>
            <a:r>
              <a:rPr lang="en-GB" dirty="0">
                <a:latin typeface="Arial" panose="020B0604020202020204" pitchFamily="34" charset="0"/>
                <a:ea typeface="Arial" panose="020B0604020202020204" pitchFamily="34" charset="0"/>
                <a:cs typeface="Arial" panose="020B0604020202020204" pitchFamily="34" charset="0"/>
              </a:rPr>
              <a:t> have contact details for the new early years setting /  receiving school SENCO and DSL and pass on relevant information for specific children. </a:t>
            </a:r>
            <a:endParaRPr lang="en-GB"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Arrange and access any training necessary to ensure the safety of individual children (e.g. medication administration, monitoring of health conditions). </a:t>
            </a:r>
            <a:endParaRPr lang="en-GB"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Ensure </a:t>
            </a:r>
            <a:r>
              <a:rPr lang="en-GB" b="1" dirty="0">
                <a:latin typeface="Arial" panose="020B0604020202020204" pitchFamily="34" charset="0"/>
                <a:ea typeface="Arial" panose="020B0604020202020204" pitchFamily="34" charset="0"/>
                <a:cs typeface="Arial" panose="020B0604020202020204" pitchFamily="34" charset="0"/>
              </a:rPr>
              <a:t>information from other professionals</a:t>
            </a:r>
            <a:r>
              <a:rPr lang="en-GB" dirty="0">
                <a:latin typeface="Arial" panose="020B0604020202020204" pitchFamily="34" charset="0"/>
                <a:ea typeface="Arial" panose="020B0604020202020204" pitchFamily="34" charset="0"/>
                <a:cs typeface="Arial" panose="020B0604020202020204" pitchFamily="34" charset="0"/>
              </a:rPr>
              <a:t> working with the child and family is communicated to new practitioners.  </a:t>
            </a:r>
            <a:r>
              <a:rPr lang="en-GB" dirty="0">
                <a:latin typeface="Arial" panose="020B0604020202020204" pitchFamily="34" charset="0"/>
                <a:ea typeface="Arial" panose="020B0604020202020204" pitchFamily="34" charset="0"/>
              </a:rPr>
              <a:t>Ensure systems for sharing, recording and storing </a:t>
            </a:r>
            <a:r>
              <a:rPr lang="en-GB" b="1" dirty="0">
                <a:latin typeface="Arial" panose="020B0604020202020204" pitchFamily="34" charset="0"/>
                <a:ea typeface="Arial" panose="020B0604020202020204" pitchFamily="34" charset="0"/>
              </a:rPr>
              <a:t>confidential information</a:t>
            </a:r>
            <a:r>
              <a:rPr lang="en-GB" dirty="0">
                <a:latin typeface="Arial" panose="020B0604020202020204" pitchFamily="34" charset="0"/>
                <a:ea typeface="Arial" panose="020B0604020202020204" pitchFamily="34" charset="0"/>
              </a:rPr>
              <a:t> are secure. </a:t>
            </a:r>
          </a:p>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Consider how you will share information for example, have a </a:t>
            </a:r>
            <a:r>
              <a:rPr lang="en-GB" b="1" dirty="0">
                <a:latin typeface="Arial" panose="020B0604020202020204" pitchFamily="34" charset="0"/>
                <a:ea typeface="Arial" panose="020B0604020202020204" pitchFamily="34" charset="0"/>
                <a:cs typeface="Arial" panose="020B0604020202020204" pitchFamily="34" charset="0"/>
              </a:rPr>
              <a:t>frequently asked questions</a:t>
            </a:r>
            <a:r>
              <a:rPr lang="en-GB" dirty="0">
                <a:latin typeface="Arial" panose="020B0604020202020204" pitchFamily="34" charset="0"/>
                <a:ea typeface="Arial" panose="020B0604020202020204" pitchFamily="34" charset="0"/>
                <a:cs typeface="Arial" panose="020B0604020202020204" pitchFamily="34" charset="0"/>
              </a:rPr>
              <a:t> section on your website or social media pages to support transition.</a:t>
            </a:r>
            <a:endParaRPr lang="en-GB" dirty="0">
              <a:latin typeface="Arial" panose="020B0604020202020204" pitchFamily="34" charset="0"/>
              <a:ea typeface="Arial" panose="020B0604020202020204" pitchFamily="34" charset="0"/>
              <a:cs typeface="Times New Roman" panose="02020603050405020304" pitchFamily="18" charset="0"/>
            </a:endParaRPr>
          </a:p>
        </p:txBody>
      </p:sp>
      <p:sp>
        <p:nvSpPr>
          <p:cNvPr id="4" name="Rectangle 3"/>
          <p:cNvSpPr/>
          <p:nvPr/>
        </p:nvSpPr>
        <p:spPr>
          <a:xfrm>
            <a:off x="2306658" y="942104"/>
            <a:ext cx="4523482" cy="388696"/>
          </a:xfrm>
          <a:prstGeom prst="rect">
            <a:avLst/>
          </a:prstGeom>
        </p:spPr>
        <p:txBody>
          <a:bodyPr wrap="none">
            <a:spAutoFit/>
          </a:bodyPr>
          <a:lstStyle/>
          <a:p>
            <a:pPr>
              <a:lnSpc>
                <a:spcPct val="107000"/>
              </a:lnSpc>
            </a:pPr>
            <a:r>
              <a:rPr lang="en-GB" b="1" u="sng" dirty="0"/>
              <a:t>Planning for ‘A Unique Child’ continued</a:t>
            </a:r>
          </a:p>
        </p:txBody>
      </p:sp>
    </p:spTree>
    <p:extLst>
      <p:ext uri="{BB962C8B-B14F-4D97-AF65-F5344CB8AC3E}">
        <p14:creationId xmlns:p14="http://schemas.microsoft.com/office/powerpoint/2010/main" val="3184719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548963-F337-4FFD-8AB5-D7F8647EF36B}"/>
              </a:ext>
            </a:extLst>
          </p:cNvPr>
          <p:cNvSpPr txBox="1"/>
          <p:nvPr/>
        </p:nvSpPr>
        <p:spPr>
          <a:xfrm>
            <a:off x="11561885" y="0"/>
            <a:ext cx="630115"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32 </a:t>
            </a:r>
          </a:p>
        </p:txBody>
      </p:sp>
      <p:sp>
        <p:nvSpPr>
          <p:cNvPr id="9" name="Rectangle 8">
            <a:extLst>
              <a:ext uri="{FF2B5EF4-FFF2-40B4-BE49-F238E27FC236}">
                <a16:creationId xmlns:a16="http://schemas.microsoft.com/office/drawing/2014/main" id="{4FE998F5-118F-4620-B4A1-FE3A9B91434D}"/>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Supporting transition: A commitment to ‘Positive Relationships’</a:t>
            </a:r>
          </a:p>
        </p:txBody>
      </p:sp>
      <p:sp>
        <p:nvSpPr>
          <p:cNvPr id="6" name="TextBox 5">
            <a:extLst>
              <a:ext uri="{FF2B5EF4-FFF2-40B4-BE49-F238E27FC236}">
                <a16:creationId xmlns:a16="http://schemas.microsoft.com/office/drawing/2014/main" id="{7F42D4F5-FD17-4F57-896F-3F951C6A00B6}"/>
              </a:ext>
            </a:extLst>
          </p:cNvPr>
          <p:cNvSpPr txBox="1"/>
          <p:nvPr/>
        </p:nvSpPr>
        <p:spPr>
          <a:xfrm>
            <a:off x="2306658" y="123110"/>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pic>
        <p:nvPicPr>
          <p:cNvPr id="11" name="Picture 10">
            <a:extLst>
              <a:ext uri="{FF2B5EF4-FFF2-40B4-BE49-F238E27FC236}">
                <a16:creationId xmlns:a16="http://schemas.microsoft.com/office/drawing/2014/main" id="{6CD3CB3A-E7E7-4724-9F98-550CCEAB9409}"/>
              </a:ext>
            </a:extLst>
          </p:cNvPr>
          <p:cNvPicPr>
            <a:picLocks noChangeAspect="1"/>
          </p:cNvPicPr>
          <p:nvPr/>
        </p:nvPicPr>
        <p:blipFill>
          <a:blip r:embed="rId3"/>
          <a:stretch>
            <a:fillRect/>
          </a:stretch>
        </p:blipFill>
        <p:spPr>
          <a:xfrm>
            <a:off x="10274133" y="5506247"/>
            <a:ext cx="1675961" cy="1192139"/>
          </a:xfrm>
          <a:prstGeom prst="rect">
            <a:avLst/>
          </a:prstGeom>
        </p:spPr>
      </p:pic>
      <p:sp>
        <p:nvSpPr>
          <p:cNvPr id="10" name="Rectangle 9"/>
          <p:cNvSpPr/>
          <p:nvPr/>
        </p:nvSpPr>
        <p:spPr>
          <a:xfrm>
            <a:off x="2388954" y="1079506"/>
            <a:ext cx="9707887" cy="685059"/>
          </a:xfrm>
          <a:prstGeom prst="rect">
            <a:avLst/>
          </a:prstGeom>
        </p:spPr>
        <p:txBody>
          <a:bodyPr wrap="square">
            <a:spAutoFit/>
          </a:bodyPr>
          <a:lstStyle/>
          <a:p>
            <a:pPr>
              <a:lnSpc>
                <a:spcPct val="107000"/>
              </a:lnSpc>
            </a:pPr>
            <a:r>
              <a:rPr lang="en-GB" b="1" u="sng" dirty="0"/>
              <a:t>A commitment to ‘Positive Relationships’ – what success will look like:</a:t>
            </a:r>
          </a:p>
          <a:p>
            <a:pPr>
              <a:lnSpc>
                <a:spcPct val="107000"/>
              </a:lnSpc>
            </a:pPr>
            <a:endParaRPr lang="en-GB" dirty="0"/>
          </a:p>
        </p:txBody>
      </p:sp>
      <p:sp>
        <p:nvSpPr>
          <p:cNvPr id="5" name="Rectangle 4"/>
          <p:cNvSpPr/>
          <p:nvPr/>
        </p:nvSpPr>
        <p:spPr>
          <a:xfrm>
            <a:off x="2816480" y="1725836"/>
            <a:ext cx="8107680" cy="2308324"/>
          </a:xfrm>
          <a:prstGeom prst="rect">
            <a:avLst/>
          </a:prstGeom>
        </p:spPr>
        <p:txBody>
          <a:bodyPr wrap="square">
            <a:spAutoFit/>
          </a:bodyPr>
          <a:lstStyle/>
          <a:p>
            <a:pPr marL="342900" lvl="0" indent="-342900">
              <a:buFont typeface="Symbol" panose="05050102010706020507" pitchFamily="18" charset="2"/>
              <a:buChar char=""/>
            </a:pPr>
            <a:r>
              <a:rPr lang="en-GB" b="1" dirty="0">
                <a:latin typeface="Arial" panose="020B0604020202020204" pitchFamily="34" charset="0"/>
                <a:ea typeface="Arial" panose="020B0604020202020204" pitchFamily="34" charset="0"/>
                <a:cs typeface="Arial" panose="020B0604020202020204" pitchFamily="34" charset="0"/>
              </a:rPr>
              <a:t>Parents and families</a:t>
            </a:r>
            <a:r>
              <a:rPr lang="en-GB" dirty="0">
                <a:latin typeface="Arial" panose="020B0604020202020204" pitchFamily="34" charset="0"/>
                <a:ea typeface="Arial" panose="020B0604020202020204" pitchFamily="34" charset="0"/>
                <a:cs typeface="Arial" panose="020B0604020202020204" pitchFamily="34" charset="0"/>
              </a:rPr>
              <a:t> are key partners in transition and contribute to decisions about what will happen.</a:t>
            </a:r>
          </a:p>
          <a:p>
            <a:pPr lvl="0"/>
            <a:endParaRPr lang="en-GB" dirty="0">
              <a:latin typeface="Arial" panose="020B0604020202020204" pitchFamily="34" charset="0"/>
              <a:ea typeface="Arial" panose="020B0604020202020204" pitchFamily="34" charset="0"/>
              <a:cs typeface="Times New Roman" panose="02020603050405020304" pitchFamily="18" charset="0"/>
            </a:endParaRPr>
          </a:p>
          <a:p>
            <a:pPr marL="342900" lvl="0" indent="-342900">
              <a:buFont typeface="Symbol" panose="05050102010706020507" pitchFamily="18" charset="2"/>
              <a:buChar char=""/>
            </a:pPr>
            <a:r>
              <a:rPr lang="en-GB" b="1" dirty="0">
                <a:latin typeface="Arial" panose="020B0604020202020204" pitchFamily="34" charset="0"/>
                <a:ea typeface="Arial" panose="020B0604020202020204" pitchFamily="34" charset="0"/>
                <a:cs typeface="Arial" panose="020B0604020202020204" pitchFamily="34" charset="0"/>
              </a:rPr>
              <a:t>Relationships</a:t>
            </a:r>
            <a:r>
              <a:rPr lang="en-GB" dirty="0">
                <a:latin typeface="Arial" panose="020B0604020202020204" pitchFamily="34" charset="0"/>
                <a:ea typeface="Arial" panose="020B0604020202020204" pitchFamily="34" charset="0"/>
                <a:cs typeface="Arial" panose="020B0604020202020204" pitchFamily="34" charset="0"/>
              </a:rPr>
              <a:t> are central to EYFS practice.  All children have an allocated </a:t>
            </a:r>
            <a:r>
              <a:rPr lang="en-GB" b="1" dirty="0">
                <a:latin typeface="Arial" panose="020B0604020202020204" pitchFamily="34" charset="0"/>
                <a:ea typeface="Arial" panose="020B0604020202020204" pitchFamily="34" charset="0"/>
                <a:cs typeface="Arial" panose="020B0604020202020204" pitchFamily="34" charset="0"/>
              </a:rPr>
              <a:t>key person </a:t>
            </a:r>
            <a:r>
              <a:rPr lang="en-GB" dirty="0">
                <a:latin typeface="Arial" panose="020B0604020202020204" pitchFamily="34" charset="0"/>
                <a:ea typeface="Arial" panose="020B0604020202020204" pitchFamily="34" charset="0"/>
                <a:cs typeface="Arial" panose="020B0604020202020204" pitchFamily="34" charset="0"/>
              </a:rPr>
              <a:t>who provides a secondary attachment figure for children.</a:t>
            </a:r>
          </a:p>
          <a:p>
            <a:pPr marL="342900" lvl="0" indent="-342900">
              <a:buFont typeface="Symbol" panose="05050102010706020507" pitchFamily="18" charset="2"/>
              <a:buChar char=""/>
            </a:pPr>
            <a:endParaRPr lang="en-GB" dirty="0">
              <a:latin typeface="Arial" panose="020B0604020202020204" pitchFamily="34" charset="0"/>
              <a:ea typeface="Arial" panose="020B0604020202020204" pitchFamily="34" charset="0"/>
              <a:cs typeface="Arial" panose="020B0604020202020204" pitchFamily="34" charset="0"/>
            </a:endParaRPr>
          </a:p>
          <a:p>
            <a:pPr marL="342900" lvl="0" indent="-342900">
              <a:buFont typeface="Symbol" panose="05050102010706020507" pitchFamily="18" charset="2"/>
              <a:buChar char=""/>
            </a:pPr>
            <a:r>
              <a:rPr lang="en-GB" dirty="0">
                <a:latin typeface="Arial" panose="020B0604020202020204" pitchFamily="34" charset="0"/>
                <a:ea typeface="Arial" panose="020B0604020202020204" pitchFamily="34" charset="0"/>
              </a:rPr>
              <a:t>Parents are provided with </a:t>
            </a:r>
            <a:r>
              <a:rPr lang="en-GB" b="1" dirty="0">
                <a:latin typeface="Arial" panose="020B0604020202020204" pitchFamily="34" charset="0"/>
                <a:ea typeface="Arial" panose="020B0604020202020204" pitchFamily="34" charset="0"/>
              </a:rPr>
              <a:t>key information</a:t>
            </a:r>
            <a:r>
              <a:rPr lang="en-GB" dirty="0">
                <a:latin typeface="Arial" panose="020B0604020202020204" pitchFamily="34" charset="0"/>
                <a:ea typeface="Arial" panose="020B0604020202020204" pitchFamily="34" charset="0"/>
              </a:rPr>
              <a:t> about transition including the statutory information required in the EYFS framework.</a:t>
            </a:r>
            <a:endParaRPr lang="en-GB" dirty="0"/>
          </a:p>
        </p:txBody>
      </p:sp>
      <p:pic>
        <p:nvPicPr>
          <p:cNvPr id="8" name="Picture 7"/>
          <p:cNvPicPr>
            <a:picLocks noChangeAspect="1"/>
          </p:cNvPicPr>
          <p:nvPr/>
        </p:nvPicPr>
        <p:blipFill>
          <a:blip r:embed="rId4"/>
          <a:stretch>
            <a:fillRect/>
          </a:stretch>
        </p:blipFill>
        <p:spPr>
          <a:xfrm>
            <a:off x="5404391" y="4748271"/>
            <a:ext cx="2591392" cy="1828444"/>
          </a:xfrm>
          <a:prstGeom prst="rect">
            <a:avLst/>
          </a:prstGeom>
        </p:spPr>
      </p:pic>
    </p:spTree>
    <p:extLst>
      <p:ext uri="{BB962C8B-B14F-4D97-AF65-F5344CB8AC3E}">
        <p14:creationId xmlns:p14="http://schemas.microsoft.com/office/powerpoint/2010/main" val="1022055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548963-F337-4FFD-8AB5-D7F8647EF36B}"/>
              </a:ext>
            </a:extLst>
          </p:cNvPr>
          <p:cNvSpPr txBox="1"/>
          <p:nvPr/>
        </p:nvSpPr>
        <p:spPr>
          <a:xfrm>
            <a:off x="11561885" y="0"/>
            <a:ext cx="630115"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33 </a:t>
            </a:r>
          </a:p>
        </p:txBody>
      </p:sp>
      <p:sp>
        <p:nvSpPr>
          <p:cNvPr id="9" name="Rectangle 8">
            <a:extLst>
              <a:ext uri="{FF2B5EF4-FFF2-40B4-BE49-F238E27FC236}">
                <a16:creationId xmlns:a16="http://schemas.microsoft.com/office/drawing/2014/main" id="{4FE998F5-118F-4620-B4A1-FE3A9B91434D}"/>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Supporting transition: Planning for ‘Positive Relationships’</a:t>
            </a:r>
          </a:p>
        </p:txBody>
      </p:sp>
      <p:sp>
        <p:nvSpPr>
          <p:cNvPr id="6" name="TextBox 5">
            <a:extLst>
              <a:ext uri="{FF2B5EF4-FFF2-40B4-BE49-F238E27FC236}">
                <a16:creationId xmlns:a16="http://schemas.microsoft.com/office/drawing/2014/main" id="{7F42D4F5-FD17-4F57-896F-3F951C6A00B6}"/>
              </a:ext>
            </a:extLst>
          </p:cNvPr>
          <p:cNvSpPr txBox="1"/>
          <p:nvPr/>
        </p:nvSpPr>
        <p:spPr>
          <a:xfrm>
            <a:off x="2306658" y="123110"/>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pic>
        <p:nvPicPr>
          <p:cNvPr id="11" name="Picture 10">
            <a:extLst>
              <a:ext uri="{FF2B5EF4-FFF2-40B4-BE49-F238E27FC236}">
                <a16:creationId xmlns:a16="http://schemas.microsoft.com/office/drawing/2014/main" id="{6CD3CB3A-E7E7-4724-9F98-550CCEAB9409}"/>
              </a:ext>
            </a:extLst>
          </p:cNvPr>
          <p:cNvPicPr>
            <a:picLocks noChangeAspect="1"/>
          </p:cNvPicPr>
          <p:nvPr/>
        </p:nvPicPr>
        <p:blipFill>
          <a:blip r:embed="rId3"/>
          <a:stretch>
            <a:fillRect/>
          </a:stretch>
        </p:blipFill>
        <p:spPr>
          <a:xfrm>
            <a:off x="10331918" y="5637831"/>
            <a:ext cx="1545024" cy="1099001"/>
          </a:xfrm>
          <a:prstGeom prst="rect">
            <a:avLst/>
          </a:prstGeom>
        </p:spPr>
      </p:pic>
      <p:sp>
        <p:nvSpPr>
          <p:cNvPr id="10" name="Rectangle 9"/>
          <p:cNvSpPr/>
          <p:nvPr/>
        </p:nvSpPr>
        <p:spPr>
          <a:xfrm>
            <a:off x="2306658" y="851167"/>
            <a:ext cx="9707887" cy="367216"/>
          </a:xfrm>
          <a:prstGeom prst="rect">
            <a:avLst/>
          </a:prstGeom>
        </p:spPr>
        <p:txBody>
          <a:bodyPr wrap="square">
            <a:spAutoFit/>
          </a:bodyPr>
          <a:lstStyle/>
          <a:p>
            <a:pPr>
              <a:lnSpc>
                <a:spcPct val="107000"/>
              </a:lnSpc>
            </a:pPr>
            <a:r>
              <a:rPr lang="en-GB" b="1" u="sng" dirty="0"/>
              <a:t>Planning for ‘Positive Relationships’  </a:t>
            </a:r>
            <a:endParaRPr lang="en-GB" dirty="0"/>
          </a:p>
        </p:txBody>
      </p:sp>
      <p:sp>
        <p:nvSpPr>
          <p:cNvPr id="2" name="Rectangle 1"/>
          <p:cNvSpPr/>
          <p:nvPr/>
        </p:nvSpPr>
        <p:spPr>
          <a:xfrm>
            <a:off x="2177286" y="1218383"/>
            <a:ext cx="9384599" cy="4516301"/>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b="1" dirty="0">
                <a:latin typeface="Arial" panose="020B0604020202020204" pitchFamily="34" charset="0"/>
                <a:ea typeface="Arial" panose="020B0604020202020204" pitchFamily="34" charset="0"/>
                <a:cs typeface="Arial" panose="020B0604020202020204" pitchFamily="34" charset="0"/>
              </a:rPr>
              <a:t>Involve parents at transition times</a:t>
            </a:r>
            <a:r>
              <a:rPr lang="en-GB" dirty="0">
                <a:latin typeface="Arial" panose="020B0604020202020204" pitchFamily="34" charset="0"/>
                <a:ea typeface="Arial" panose="020B0604020202020204" pitchFamily="34" charset="0"/>
                <a:cs typeface="Arial" panose="020B0604020202020204" pitchFamily="34" charset="0"/>
              </a:rPr>
              <a:t>, valuing what they say.</a:t>
            </a:r>
            <a:endParaRPr lang="en-GB"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b="1" dirty="0">
                <a:latin typeface="Arial" panose="020B0604020202020204" pitchFamily="34" charset="0"/>
                <a:ea typeface="Arial" panose="020B0604020202020204" pitchFamily="34" charset="0"/>
                <a:cs typeface="Times New Roman" panose="02020603050405020304" pitchFamily="18" charset="0"/>
              </a:rPr>
              <a:t>Allocate a </a:t>
            </a:r>
            <a:r>
              <a:rPr lang="en-GB" b="1" dirty="0">
                <a:latin typeface="Arial" panose="020B0604020202020204" pitchFamily="34" charset="0"/>
                <a:ea typeface="Arial" panose="020B0604020202020204" pitchFamily="34" charset="0"/>
                <a:cs typeface="Arial" panose="020B0604020202020204" pitchFamily="34" charset="0"/>
              </a:rPr>
              <a:t>key person </a:t>
            </a:r>
            <a:r>
              <a:rPr lang="en-GB" dirty="0">
                <a:latin typeface="Arial" panose="020B0604020202020204" pitchFamily="34" charset="0"/>
                <a:ea typeface="Arial" panose="020B0604020202020204" pitchFamily="34" charset="0"/>
                <a:cs typeface="Arial" panose="020B0604020202020204" pitchFamily="34" charset="0"/>
              </a:rPr>
              <a:t>(who may be any member of staff in the early years setting or reception class) supports each individual child to become familiar with the new environment, developing a settled, close relationship and helping the child to feel </a:t>
            </a:r>
            <a:r>
              <a:rPr lang="en-GB" b="1" dirty="0">
                <a:latin typeface="Arial" panose="020B0604020202020204" pitchFamily="34" charset="0"/>
                <a:ea typeface="Arial" panose="020B0604020202020204" pitchFamily="34" charset="0"/>
                <a:cs typeface="Arial" panose="020B0604020202020204" pitchFamily="34" charset="0"/>
              </a:rPr>
              <a:t>emotionally safe and secure</a:t>
            </a:r>
            <a:r>
              <a:rPr lang="en-GB" dirty="0">
                <a:latin typeface="Arial" panose="020B0604020202020204" pitchFamily="34" charset="0"/>
                <a:ea typeface="Arial" panose="020B0604020202020204" pitchFamily="34" charset="0"/>
                <a:cs typeface="Arial" panose="020B0604020202020204" pitchFamily="34" charset="0"/>
              </a:rPr>
              <a:t>.  This is particularly important for babies and toddlers, as well as older children who have additional needs or need support with their PSED.</a:t>
            </a:r>
            <a:endParaRPr lang="en-GB"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Ensure that </a:t>
            </a:r>
            <a:r>
              <a:rPr lang="en-GB" b="1" dirty="0">
                <a:latin typeface="Arial" panose="020B0604020202020204" pitchFamily="34" charset="0"/>
                <a:ea typeface="Arial" panose="020B0604020202020204" pitchFamily="34" charset="0"/>
                <a:cs typeface="Arial" panose="020B0604020202020204" pitchFamily="34" charset="0"/>
              </a:rPr>
              <a:t>key adults </a:t>
            </a:r>
            <a:r>
              <a:rPr lang="en-GB" dirty="0">
                <a:latin typeface="Arial" panose="020B0604020202020204" pitchFamily="34" charset="0"/>
                <a:ea typeface="Arial" panose="020B0604020202020204" pitchFamily="34" charset="0"/>
                <a:cs typeface="Arial" panose="020B0604020202020204" pitchFamily="34" charset="0"/>
              </a:rPr>
              <a:t>(including lunch time staff in a school setting) are as </a:t>
            </a:r>
            <a:r>
              <a:rPr lang="en-GB" b="1" dirty="0">
                <a:latin typeface="Arial" panose="020B0604020202020204" pitchFamily="34" charset="0"/>
                <a:ea typeface="Arial" panose="020B0604020202020204" pitchFamily="34" charset="0"/>
                <a:cs typeface="Arial" panose="020B0604020202020204" pitchFamily="34" charset="0"/>
              </a:rPr>
              <a:t>consistent </a:t>
            </a:r>
            <a:r>
              <a:rPr lang="en-GB" dirty="0">
                <a:latin typeface="Arial" panose="020B0604020202020204" pitchFamily="34" charset="0"/>
                <a:ea typeface="Arial" panose="020B0604020202020204" pitchFamily="34" charset="0"/>
                <a:cs typeface="Arial" panose="020B0604020202020204" pitchFamily="34" charset="0"/>
              </a:rPr>
              <a:t>as possible and minimise staff changes wherever possible. </a:t>
            </a:r>
            <a:endParaRPr lang="en-GB"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Prepare children for times when their key adults are not available to them and </a:t>
            </a:r>
            <a:r>
              <a:rPr lang="en-GB" b="1" dirty="0">
                <a:latin typeface="Arial" panose="020B0604020202020204" pitchFamily="34" charset="0"/>
                <a:ea typeface="Arial" panose="020B0604020202020204" pitchFamily="34" charset="0"/>
                <a:cs typeface="Arial" panose="020B0604020202020204" pitchFamily="34" charset="0"/>
              </a:rPr>
              <a:t>introduce them to other adults</a:t>
            </a:r>
            <a:r>
              <a:rPr lang="en-GB" dirty="0">
                <a:latin typeface="Arial" panose="020B0604020202020204" pitchFamily="34" charset="0"/>
                <a:ea typeface="Arial" panose="020B0604020202020204" pitchFamily="34" charset="0"/>
                <a:cs typeface="Arial" panose="020B0604020202020204" pitchFamily="34" charset="0"/>
              </a:rPr>
              <a:t>. Ensure that wherever possible </a:t>
            </a:r>
            <a:r>
              <a:rPr lang="en-GB" b="1" dirty="0">
                <a:latin typeface="Arial" panose="020B0604020202020204" pitchFamily="34" charset="0"/>
                <a:ea typeface="Arial" panose="020B0604020202020204" pitchFamily="34" charset="0"/>
                <a:cs typeface="Arial" panose="020B0604020202020204" pitchFamily="34" charset="0"/>
              </a:rPr>
              <a:t>alternative adults are consistent and familiar to the children. </a:t>
            </a:r>
            <a:r>
              <a:rPr lang="en-GB" dirty="0">
                <a:latin typeface="Arial" panose="020B0604020202020204" pitchFamily="34" charset="0"/>
                <a:ea typeface="Arial" panose="020B0604020202020204" pitchFamily="34" charset="0"/>
                <a:cs typeface="Arial" panose="020B0604020202020204" pitchFamily="34" charset="0"/>
              </a:rPr>
              <a:t>For babies and toddlers, it is highly advisable to operate a </a:t>
            </a:r>
            <a:r>
              <a:rPr lang="en-GB" b="1" dirty="0">
                <a:latin typeface="Arial" panose="020B0604020202020204" pitchFamily="34" charset="0"/>
                <a:ea typeface="Arial" panose="020B0604020202020204" pitchFamily="34" charset="0"/>
                <a:cs typeface="Arial" panose="020B0604020202020204" pitchFamily="34" charset="0"/>
              </a:rPr>
              <a:t>second (or ‘buddy’) key person system</a:t>
            </a:r>
            <a:r>
              <a:rPr lang="en-GB" dirty="0">
                <a:latin typeface="Arial" panose="020B0604020202020204" pitchFamily="34" charset="0"/>
                <a:ea typeface="Arial" panose="020B0604020202020204" pitchFamily="34" charset="0"/>
                <a:cs typeface="Arial" panose="020B0604020202020204" pitchFamily="34" charset="0"/>
              </a:rPr>
              <a:t>.  For children in school, consider times such as PPA when staff may be different. </a:t>
            </a:r>
          </a:p>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Ensure staff are aware of typical age-related </a:t>
            </a:r>
            <a:r>
              <a:rPr lang="en-GB" b="1" dirty="0">
                <a:latin typeface="Arial" panose="020B0604020202020204" pitchFamily="34" charset="0"/>
                <a:ea typeface="Arial" panose="020B0604020202020204" pitchFamily="34" charset="0"/>
                <a:cs typeface="Arial" panose="020B0604020202020204" pitchFamily="34" charset="0"/>
              </a:rPr>
              <a:t>attachment behaviour </a:t>
            </a:r>
            <a:r>
              <a:rPr lang="en-GB" dirty="0">
                <a:latin typeface="Arial" panose="020B0604020202020204" pitchFamily="34" charset="0"/>
                <a:ea typeface="Arial" panose="020B0604020202020204" pitchFamily="34" charset="0"/>
                <a:cs typeface="Arial" panose="020B0604020202020204" pitchFamily="34" charset="0"/>
              </a:rPr>
              <a:t>such as separation anxiety and know how to support parents and carers. </a:t>
            </a:r>
            <a:endParaRPr lang="en-GB" dirty="0">
              <a:solidFill>
                <a:srgbClr val="FF0000"/>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1852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548963-F337-4FFD-8AB5-D7F8647EF36B}"/>
              </a:ext>
            </a:extLst>
          </p:cNvPr>
          <p:cNvSpPr txBox="1"/>
          <p:nvPr/>
        </p:nvSpPr>
        <p:spPr>
          <a:xfrm>
            <a:off x="11561885" y="0"/>
            <a:ext cx="630115"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34 </a:t>
            </a:r>
          </a:p>
        </p:txBody>
      </p:sp>
      <p:sp>
        <p:nvSpPr>
          <p:cNvPr id="9" name="Rectangle 8">
            <a:extLst>
              <a:ext uri="{FF2B5EF4-FFF2-40B4-BE49-F238E27FC236}">
                <a16:creationId xmlns:a16="http://schemas.microsoft.com/office/drawing/2014/main" id="{4FE998F5-118F-4620-B4A1-FE3A9B91434D}"/>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Supporting transition: Planning for ‘Positive Relationships’</a:t>
            </a:r>
          </a:p>
        </p:txBody>
      </p:sp>
      <p:sp>
        <p:nvSpPr>
          <p:cNvPr id="6" name="TextBox 5">
            <a:extLst>
              <a:ext uri="{FF2B5EF4-FFF2-40B4-BE49-F238E27FC236}">
                <a16:creationId xmlns:a16="http://schemas.microsoft.com/office/drawing/2014/main" id="{7F42D4F5-FD17-4F57-896F-3F951C6A00B6}"/>
              </a:ext>
            </a:extLst>
          </p:cNvPr>
          <p:cNvSpPr txBox="1"/>
          <p:nvPr/>
        </p:nvSpPr>
        <p:spPr>
          <a:xfrm>
            <a:off x="2306658" y="123110"/>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pic>
        <p:nvPicPr>
          <p:cNvPr id="11" name="Picture 10">
            <a:extLst>
              <a:ext uri="{FF2B5EF4-FFF2-40B4-BE49-F238E27FC236}">
                <a16:creationId xmlns:a16="http://schemas.microsoft.com/office/drawing/2014/main" id="{6CD3CB3A-E7E7-4724-9F98-550CCEAB9409}"/>
              </a:ext>
            </a:extLst>
          </p:cNvPr>
          <p:cNvPicPr>
            <a:picLocks noChangeAspect="1"/>
          </p:cNvPicPr>
          <p:nvPr/>
        </p:nvPicPr>
        <p:blipFill>
          <a:blip r:embed="rId3"/>
          <a:stretch>
            <a:fillRect/>
          </a:stretch>
        </p:blipFill>
        <p:spPr>
          <a:xfrm>
            <a:off x="10254797" y="5559454"/>
            <a:ext cx="1545024" cy="1099001"/>
          </a:xfrm>
          <a:prstGeom prst="rect">
            <a:avLst/>
          </a:prstGeom>
        </p:spPr>
      </p:pic>
      <p:sp>
        <p:nvSpPr>
          <p:cNvPr id="10" name="Rectangle 9"/>
          <p:cNvSpPr/>
          <p:nvPr/>
        </p:nvSpPr>
        <p:spPr>
          <a:xfrm>
            <a:off x="2306658" y="851167"/>
            <a:ext cx="9707887" cy="367216"/>
          </a:xfrm>
          <a:prstGeom prst="rect">
            <a:avLst/>
          </a:prstGeom>
        </p:spPr>
        <p:txBody>
          <a:bodyPr wrap="square">
            <a:spAutoFit/>
          </a:bodyPr>
          <a:lstStyle/>
          <a:p>
            <a:pPr>
              <a:lnSpc>
                <a:spcPct val="107000"/>
              </a:lnSpc>
            </a:pPr>
            <a:r>
              <a:rPr lang="en-GB" b="1" u="sng" dirty="0"/>
              <a:t>Planning for ‘Positive Relationships’  </a:t>
            </a:r>
            <a:endParaRPr lang="en-GB" dirty="0"/>
          </a:p>
        </p:txBody>
      </p:sp>
      <p:sp>
        <p:nvSpPr>
          <p:cNvPr id="2" name="Rectangle 1"/>
          <p:cNvSpPr/>
          <p:nvPr/>
        </p:nvSpPr>
        <p:spPr>
          <a:xfrm>
            <a:off x="2415222" y="1497497"/>
            <a:ext cx="9384599" cy="5405391"/>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Think carefully about how you will support </a:t>
            </a:r>
            <a:r>
              <a:rPr lang="en-GB" b="1" dirty="0">
                <a:latin typeface="Arial" panose="020B0604020202020204" pitchFamily="34" charset="0"/>
                <a:ea typeface="Arial" panose="020B0604020202020204" pitchFamily="34" charset="0"/>
                <a:cs typeface="Arial" panose="020B0604020202020204" pitchFamily="34" charset="0"/>
              </a:rPr>
              <a:t>personal care giving </a:t>
            </a:r>
            <a:r>
              <a:rPr lang="en-GB" dirty="0">
                <a:latin typeface="Arial" panose="020B0604020202020204" pitchFamily="34" charset="0"/>
                <a:ea typeface="Arial" panose="020B0604020202020204" pitchFamily="34" charset="0"/>
                <a:cs typeface="Arial" panose="020B0604020202020204" pitchFamily="34" charset="0"/>
              </a:rPr>
              <a:t>times such as changing children and helping with toilet training – ensure this is always staff who are familiar to the child, wherever possible their key person, particularly for very young children and those with additional needs.</a:t>
            </a:r>
            <a:endParaRPr lang="en-GB"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Some children may be struggling with issues that are not immediately obvious, such as experiencing loss, separation form a parent/carer or domestic abuse. Be vigilant to children’s body language, facial expressions as well as spoken language, and be ready to </a:t>
            </a:r>
            <a:r>
              <a:rPr lang="en-GB" b="1" dirty="0">
                <a:latin typeface="Arial" panose="020B0604020202020204" pitchFamily="34" charset="0"/>
                <a:ea typeface="Arial" panose="020B0604020202020204" pitchFamily="34" charset="0"/>
                <a:cs typeface="Arial" panose="020B0604020202020204" pitchFamily="34" charset="0"/>
              </a:rPr>
              <a:t>address any worries or concerns</a:t>
            </a:r>
            <a:r>
              <a:rPr lang="en-GB" dirty="0">
                <a:latin typeface="Arial" panose="020B0604020202020204" pitchFamily="34" charset="0"/>
                <a:ea typeface="Arial" panose="020B0604020202020204" pitchFamily="34" charset="0"/>
                <a:cs typeface="Arial" panose="020B0604020202020204" pitchFamily="34" charset="0"/>
              </a:rPr>
              <a:t> which may arise. Make space and time for them to </a:t>
            </a:r>
            <a:r>
              <a:rPr lang="en-GB" b="1" dirty="0">
                <a:latin typeface="Arial" panose="020B0604020202020204" pitchFamily="34" charset="0"/>
                <a:ea typeface="Arial" panose="020B0604020202020204" pitchFamily="34" charset="0"/>
                <a:cs typeface="Arial" panose="020B0604020202020204" pitchFamily="34" charset="0"/>
              </a:rPr>
              <a:t>discuss their experiences and to express this in their play</a:t>
            </a:r>
            <a:r>
              <a:rPr lang="en-GB" dirty="0">
                <a:latin typeface="Arial" panose="020B0604020202020204" pitchFamily="34" charset="0"/>
                <a:ea typeface="Arial" panose="020B0604020202020204" pitchFamily="34" charset="0"/>
                <a:cs typeface="Arial" panose="020B0604020202020204" pitchFamily="34" charset="0"/>
              </a:rPr>
              <a:t> and ensure staff are available to support children with this.</a:t>
            </a:r>
          </a:p>
          <a:p>
            <a:pPr marL="342900" indent="-342900">
              <a:lnSpc>
                <a:spcPct val="107000"/>
              </a:lnSpc>
              <a:buFont typeface="Symbol" panose="05050102010706020507" pitchFamily="18" charset="2"/>
              <a:buChar char=""/>
            </a:pPr>
            <a:r>
              <a:rPr lang="en-GB" sz="1800" dirty="0">
                <a:latin typeface="Arial" panose="020B0604020202020204" pitchFamily="34" charset="0"/>
                <a:ea typeface="Arial" panose="020B0604020202020204" pitchFamily="34" charset="0"/>
                <a:cs typeface="Arial" panose="020B0604020202020204" pitchFamily="34" charset="0"/>
              </a:rPr>
              <a:t>If parents have concerns about their child’s transition, allow them time to talk about this with their child’s key person.</a:t>
            </a:r>
            <a:endParaRPr lang="en-GB" sz="1800"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b="1" dirty="0">
                <a:latin typeface="Arial" panose="020B0604020202020204" pitchFamily="34" charset="0"/>
                <a:ea typeface="Arial" panose="020B0604020202020204" pitchFamily="34" charset="0"/>
                <a:cs typeface="Arial" panose="020B0604020202020204" pitchFamily="34" charset="0"/>
              </a:rPr>
              <a:t>Discuss with parents</a:t>
            </a:r>
            <a:r>
              <a:rPr lang="en-GB" dirty="0">
                <a:latin typeface="Arial" panose="020B0604020202020204" pitchFamily="34" charset="0"/>
                <a:ea typeface="Arial" panose="020B0604020202020204" pitchFamily="34" charset="0"/>
                <a:cs typeface="Arial" panose="020B0604020202020204" pitchFamily="34" charset="0"/>
              </a:rPr>
              <a:t> how children feel about transition and how they may have</a:t>
            </a:r>
          </a:p>
          <a:p>
            <a:pPr lvl="0">
              <a:lnSpc>
                <a:spcPct val="107000"/>
              </a:lnSpc>
              <a:spcAft>
                <a:spcPts val="0"/>
              </a:spcAft>
            </a:pPr>
            <a:r>
              <a:rPr lang="en-GB" dirty="0">
                <a:latin typeface="Arial" panose="020B0604020202020204" pitchFamily="34" charset="0"/>
                <a:ea typeface="Arial" panose="020B0604020202020204" pitchFamily="34" charset="0"/>
                <a:cs typeface="Arial" panose="020B0604020202020204" pitchFamily="34" charset="0"/>
              </a:rPr>
              <a:t>      supported them to </a:t>
            </a:r>
            <a:r>
              <a:rPr lang="en-GB" b="1" dirty="0">
                <a:latin typeface="Arial" panose="020B0604020202020204" pitchFamily="34" charset="0"/>
                <a:ea typeface="Arial" panose="020B0604020202020204" pitchFamily="34" charset="0"/>
                <a:cs typeface="Arial" panose="020B0604020202020204" pitchFamily="34" charset="0"/>
              </a:rPr>
              <a:t>manage any worries.</a:t>
            </a:r>
            <a:endParaRPr lang="en-GB" dirty="0">
              <a:latin typeface="Arial" panose="020B0604020202020204" pitchFamily="34" charset="0"/>
              <a:ea typeface="Arial" panose="020B06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GB" dirty="0">
                <a:latin typeface="Arial" panose="020B0604020202020204" pitchFamily="34" charset="0"/>
                <a:ea typeface="Arial" panose="020B0604020202020204" pitchFamily="34" charset="0"/>
              </a:rPr>
              <a:t>Make a list of any </a:t>
            </a:r>
            <a:r>
              <a:rPr lang="en-GB" b="1" dirty="0">
                <a:latin typeface="Arial" panose="020B0604020202020204" pitchFamily="34" charset="0"/>
                <a:ea typeface="Arial" panose="020B0604020202020204" pitchFamily="34" charset="0"/>
              </a:rPr>
              <a:t>particular phrases or terms</a:t>
            </a:r>
            <a:r>
              <a:rPr lang="en-GB" dirty="0">
                <a:latin typeface="Arial" panose="020B0604020202020204" pitchFamily="34" charset="0"/>
                <a:ea typeface="Arial" panose="020B0604020202020204" pitchFamily="34" charset="0"/>
              </a:rPr>
              <a:t> you use in school for </a:t>
            </a:r>
          </a:p>
          <a:p>
            <a:pPr marL="361950">
              <a:lnSpc>
                <a:spcPct val="107000"/>
              </a:lnSpc>
            </a:pPr>
            <a:r>
              <a:rPr lang="en-GB" dirty="0">
                <a:latin typeface="Arial" panose="020B0604020202020204" pitchFamily="34" charset="0"/>
                <a:ea typeface="Arial" panose="020B0604020202020204" pitchFamily="34" charset="0"/>
              </a:rPr>
              <a:t>parents so that they can understand these.</a:t>
            </a:r>
            <a:endParaRPr lang="en-GB" dirty="0"/>
          </a:p>
          <a:p>
            <a:pPr lvl="0">
              <a:lnSpc>
                <a:spcPct val="107000"/>
              </a:lnSpc>
              <a:spcAft>
                <a:spcPts val="0"/>
              </a:spcAft>
            </a:pPr>
            <a:endParaRPr lang="en-GB" b="1" dirty="0">
              <a:latin typeface="Arial" panose="020B0604020202020204" pitchFamily="34" charset="0"/>
              <a:ea typeface="Arial" panose="020B0604020202020204" pitchFamily="34" charset="0"/>
              <a:cs typeface="Arial" panose="020B0604020202020204" pitchFamily="34" charset="0"/>
            </a:endParaRPr>
          </a:p>
          <a:p>
            <a:pPr lvl="0">
              <a:lnSpc>
                <a:spcPct val="107000"/>
              </a:lnSpc>
              <a:spcAft>
                <a:spcPts val="0"/>
              </a:spcAft>
            </a:pPr>
            <a:endParaRPr lang="en-GB"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57512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548963-F337-4FFD-8AB5-D7F8647EF36B}"/>
              </a:ext>
            </a:extLst>
          </p:cNvPr>
          <p:cNvSpPr txBox="1"/>
          <p:nvPr/>
        </p:nvSpPr>
        <p:spPr>
          <a:xfrm>
            <a:off x="11561885" y="0"/>
            <a:ext cx="630115"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35</a:t>
            </a:r>
          </a:p>
        </p:txBody>
      </p:sp>
      <p:sp>
        <p:nvSpPr>
          <p:cNvPr id="9" name="Rectangle 8">
            <a:extLst>
              <a:ext uri="{FF2B5EF4-FFF2-40B4-BE49-F238E27FC236}">
                <a16:creationId xmlns:a16="http://schemas.microsoft.com/office/drawing/2014/main" id="{4FE998F5-118F-4620-B4A1-FE3A9B91434D}"/>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Supporting transition: Planning for ‘Positive Relationships’</a:t>
            </a:r>
          </a:p>
        </p:txBody>
      </p:sp>
      <p:sp>
        <p:nvSpPr>
          <p:cNvPr id="6" name="TextBox 5">
            <a:extLst>
              <a:ext uri="{FF2B5EF4-FFF2-40B4-BE49-F238E27FC236}">
                <a16:creationId xmlns:a16="http://schemas.microsoft.com/office/drawing/2014/main" id="{7F42D4F5-FD17-4F57-896F-3F951C6A00B6}"/>
              </a:ext>
            </a:extLst>
          </p:cNvPr>
          <p:cNvSpPr txBox="1"/>
          <p:nvPr/>
        </p:nvSpPr>
        <p:spPr>
          <a:xfrm>
            <a:off x="2306658" y="123110"/>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pic>
        <p:nvPicPr>
          <p:cNvPr id="11" name="Picture 10">
            <a:extLst>
              <a:ext uri="{FF2B5EF4-FFF2-40B4-BE49-F238E27FC236}">
                <a16:creationId xmlns:a16="http://schemas.microsoft.com/office/drawing/2014/main" id="{6CD3CB3A-E7E7-4724-9F98-550CCEAB9409}"/>
              </a:ext>
            </a:extLst>
          </p:cNvPr>
          <p:cNvPicPr>
            <a:picLocks noChangeAspect="1"/>
          </p:cNvPicPr>
          <p:nvPr/>
        </p:nvPicPr>
        <p:blipFill>
          <a:blip r:embed="rId3"/>
          <a:stretch>
            <a:fillRect/>
          </a:stretch>
        </p:blipFill>
        <p:spPr>
          <a:xfrm>
            <a:off x="10274133" y="5506247"/>
            <a:ext cx="1675961" cy="1192139"/>
          </a:xfrm>
          <a:prstGeom prst="rect">
            <a:avLst/>
          </a:prstGeom>
        </p:spPr>
      </p:pic>
      <p:sp>
        <p:nvSpPr>
          <p:cNvPr id="10" name="Rectangle 9"/>
          <p:cNvSpPr/>
          <p:nvPr/>
        </p:nvSpPr>
        <p:spPr>
          <a:xfrm>
            <a:off x="2306658" y="875504"/>
            <a:ext cx="9707887" cy="367216"/>
          </a:xfrm>
          <a:prstGeom prst="rect">
            <a:avLst/>
          </a:prstGeom>
        </p:spPr>
        <p:txBody>
          <a:bodyPr wrap="square">
            <a:spAutoFit/>
          </a:bodyPr>
          <a:lstStyle/>
          <a:p>
            <a:pPr>
              <a:lnSpc>
                <a:spcPct val="107000"/>
              </a:lnSpc>
            </a:pPr>
            <a:r>
              <a:rPr lang="en-GB" b="1" u="sng" dirty="0"/>
              <a:t>Planning for ‘Positive Relationships’  </a:t>
            </a:r>
            <a:endParaRPr lang="en-GB" dirty="0"/>
          </a:p>
        </p:txBody>
      </p:sp>
      <p:sp>
        <p:nvSpPr>
          <p:cNvPr id="2" name="Rectangle 1"/>
          <p:cNvSpPr/>
          <p:nvPr/>
        </p:nvSpPr>
        <p:spPr>
          <a:xfrm>
            <a:off x="2178755" y="1336662"/>
            <a:ext cx="6795123" cy="5391028"/>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sz="1700" dirty="0">
                <a:latin typeface="Arial" panose="020B0604020202020204" pitchFamily="34" charset="0"/>
                <a:ea typeface="Arial" panose="020B0604020202020204" pitchFamily="34" charset="0"/>
                <a:cs typeface="Arial" panose="020B0604020202020204" pitchFamily="34" charset="0"/>
              </a:rPr>
              <a:t>Be </a:t>
            </a:r>
            <a:r>
              <a:rPr lang="en-GB" sz="1700" b="1" dirty="0">
                <a:latin typeface="Arial" panose="020B0604020202020204" pitchFamily="34" charset="0"/>
                <a:ea typeface="Arial" panose="020B0604020202020204" pitchFamily="34" charset="0"/>
                <a:cs typeface="Arial" panose="020B0604020202020204" pitchFamily="34" charset="0"/>
              </a:rPr>
              <a:t>flexible in terms of expectations</a:t>
            </a:r>
            <a:r>
              <a:rPr lang="en-GB" sz="1700" dirty="0">
                <a:latin typeface="Arial" panose="020B0604020202020204" pitchFamily="34" charset="0"/>
                <a:ea typeface="Arial" panose="020B0604020202020204" pitchFamily="34" charset="0"/>
                <a:cs typeface="Arial" panose="020B0604020202020204" pitchFamily="34" charset="0"/>
              </a:rPr>
              <a:t> and allow time for children to adjust to being with new children and adults.</a:t>
            </a:r>
            <a:endParaRPr lang="en-GB" sz="1700"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700" dirty="0">
                <a:latin typeface="Arial" panose="020B0604020202020204" pitchFamily="34" charset="0"/>
                <a:ea typeface="Arial" panose="020B0604020202020204" pitchFamily="34" charset="0"/>
                <a:cs typeface="Arial" panose="020B0604020202020204" pitchFamily="34" charset="0"/>
              </a:rPr>
              <a:t>Where applicable, make reference to </a:t>
            </a:r>
            <a:r>
              <a:rPr lang="en-GB" sz="1700" b="1" dirty="0">
                <a:latin typeface="Arial" panose="020B0604020202020204" pitchFamily="34" charset="0"/>
                <a:ea typeface="Arial" panose="020B0604020202020204" pitchFamily="34" charset="0"/>
                <a:cs typeface="Arial" panose="020B0604020202020204" pitchFamily="34" charset="0"/>
              </a:rPr>
              <a:t>children’s experience of being at nursery / pre-school / childminder </a:t>
            </a:r>
            <a:r>
              <a:rPr lang="en-GB" sz="1700" dirty="0">
                <a:latin typeface="Arial" panose="020B0604020202020204" pitchFamily="34" charset="0"/>
                <a:ea typeface="Arial" panose="020B0604020202020204" pitchFamily="34" charset="0"/>
                <a:cs typeface="Arial" panose="020B0604020202020204" pitchFamily="34" charset="0"/>
              </a:rPr>
              <a:t>to support the continuation through the EYFS. </a:t>
            </a:r>
          </a:p>
          <a:p>
            <a:pPr marL="342900" lvl="0" indent="-342900">
              <a:lnSpc>
                <a:spcPct val="107000"/>
              </a:lnSpc>
              <a:spcAft>
                <a:spcPts val="0"/>
              </a:spcAft>
              <a:buFont typeface="Symbol" panose="05050102010706020507" pitchFamily="18" charset="2"/>
              <a:buChar char=""/>
            </a:pPr>
            <a:r>
              <a:rPr lang="en-GB" sz="1700" dirty="0">
                <a:latin typeface="Arial" panose="020B0604020202020204" pitchFamily="34" charset="0"/>
                <a:ea typeface="Arial" panose="020B0604020202020204" pitchFamily="34" charset="0"/>
                <a:cs typeface="Arial" panose="020B0604020202020204" pitchFamily="34" charset="0"/>
              </a:rPr>
              <a:t>For children starting school, consider using some of the older children to be buddies to help them settle into school. As children settle in, some of the more confident children can support the others, particularly at specific times such arriving in the morning or at lunch time. This may also work for children in out of school provision.</a:t>
            </a:r>
            <a:endParaRPr lang="en-GB" sz="1700"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700" dirty="0">
                <a:latin typeface="Arial" panose="020B0604020202020204" pitchFamily="34" charset="0"/>
                <a:ea typeface="Arial" panose="020B0604020202020204" pitchFamily="34" charset="0"/>
                <a:cs typeface="Arial" panose="020B0604020202020204" pitchFamily="34" charset="0"/>
              </a:rPr>
              <a:t>Introduce children to the </a:t>
            </a:r>
            <a:r>
              <a:rPr lang="en-GB" sz="1700" b="1" dirty="0">
                <a:latin typeface="Arial" panose="020B0604020202020204" pitchFamily="34" charset="0"/>
                <a:ea typeface="Arial" panose="020B0604020202020204" pitchFamily="34" charset="0"/>
                <a:cs typeface="Arial" panose="020B0604020202020204" pitchFamily="34" charset="0"/>
              </a:rPr>
              <a:t>routines and expectations</a:t>
            </a:r>
            <a:r>
              <a:rPr lang="en-GB" sz="1700" dirty="0">
                <a:latin typeface="Arial" panose="020B0604020202020204" pitchFamily="34" charset="0"/>
                <a:ea typeface="Arial" panose="020B0604020202020204" pitchFamily="34" charset="0"/>
                <a:cs typeface="Arial" panose="020B0604020202020204" pitchFamily="34" charset="0"/>
              </a:rPr>
              <a:t> consistently whilst acknowledging that will need time to understand these.  Ensure expectations are age appropriate (e.g. in relation to sharing and taking turns). Provide a </a:t>
            </a:r>
            <a:r>
              <a:rPr lang="en-GB" sz="1700" b="1" dirty="0">
                <a:latin typeface="Arial" panose="020B0604020202020204" pitchFamily="34" charset="0"/>
                <a:ea typeface="Arial" panose="020B0604020202020204" pitchFamily="34" charset="0"/>
                <a:cs typeface="Arial" panose="020B0604020202020204" pitchFamily="34" charset="0"/>
              </a:rPr>
              <a:t>high level of praise and encouragement</a:t>
            </a:r>
            <a:r>
              <a:rPr lang="en-GB" sz="1700" dirty="0">
                <a:latin typeface="Arial" panose="020B0604020202020204" pitchFamily="34" charset="0"/>
                <a:ea typeface="Arial" panose="020B0604020202020204" pitchFamily="34" charset="0"/>
                <a:cs typeface="Arial" panose="020B0604020202020204" pitchFamily="34" charset="0"/>
              </a:rPr>
              <a:t>.</a:t>
            </a:r>
          </a:p>
          <a:p>
            <a:pPr marL="342900" lvl="0" indent="-342900">
              <a:lnSpc>
                <a:spcPct val="107000"/>
              </a:lnSpc>
              <a:spcAft>
                <a:spcPts val="0"/>
              </a:spcAft>
              <a:buFont typeface="Symbol" panose="05050102010706020507" pitchFamily="18" charset="2"/>
              <a:buChar char=""/>
            </a:pPr>
            <a:r>
              <a:rPr lang="en-GB" sz="1700" b="1" dirty="0">
                <a:latin typeface="Arial" panose="020B0604020202020204" pitchFamily="34" charset="0"/>
                <a:ea typeface="Arial" panose="020B0604020202020204" pitchFamily="34" charset="0"/>
                <a:cs typeface="Arial" panose="020B0604020202020204" pitchFamily="34" charset="0"/>
              </a:rPr>
              <a:t>Feedback to parents</a:t>
            </a:r>
            <a:r>
              <a:rPr lang="en-GB" sz="1700" dirty="0">
                <a:latin typeface="Arial" panose="020B0604020202020204" pitchFamily="34" charset="0"/>
                <a:ea typeface="Arial" panose="020B0604020202020204" pitchFamily="34" charset="0"/>
                <a:cs typeface="Arial" panose="020B0604020202020204" pitchFamily="34" charset="0"/>
              </a:rPr>
              <a:t> how well the children are settling in, and on their early progress. Parents or settings may be able to support with strategies/ideas to further support the process. </a:t>
            </a:r>
            <a:endParaRPr lang="en-GB" sz="1700" dirty="0">
              <a:latin typeface="Arial" panose="020B0604020202020204" pitchFamily="34" charset="0"/>
              <a:ea typeface="Arial" panose="020B0604020202020204" pitchFamily="34"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9080138" y="2280007"/>
            <a:ext cx="2869956" cy="2158685"/>
          </a:xfrm>
          <a:prstGeom prst="rect">
            <a:avLst/>
          </a:prstGeom>
        </p:spPr>
      </p:pic>
    </p:spTree>
    <p:extLst>
      <p:ext uri="{BB962C8B-B14F-4D97-AF65-F5344CB8AC3E}">
        <p14:creationId xmlns:p14="http://schemas.microsoft.com/office/powerpoint/2010/main" val="3087494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548963-F337-4FFD-8AB5-D7F8647EF36B}"/>
              </a:ext>
            </a:extLst>
          </p:cNvPr>
          <p:cNvSpPr txBox="1"/>
          <p:nvPr/>
        </p:nvSpPr>
        <p:spPr>
          <a:xfrm>
            <a:off x="11561885" y="0"/>
            <a:ext cx="630115"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36 </a:t>
            </a:r>
          </a:p>
        </p:txBody>
      </p:sp>
      <p:sp>
        <p:nvSpPr>
          <p:cNvPr id="9" name="Rectangle 8">
            <a:extLst>
              <a:ext uri="{FF2B5EF4-FFF2-40B4-BE49-F238E27FC236}">
                <a16:creationId xmlns:a16="http://schemas.microsoft.com/office/drawing/2014/main" id="{4FE998F5-118F-4620-B4A1-FE3A9B91434D}"/>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Supporting transition: Planning for ‘Positive Relationships’</a:t>
            </a:r>
          </a:p>
        </p:txBody>
      </p:sp>
      <p:sp>
        <p:nvSpPr>
          <p:cNvPr id="6" name="TextBox 5">
            <a:extLst>
              <a:ext uri="{FF2B5EF4-FFF2-40B4-BE49-F238E27FC236}">
                <a16:creationId xmlns:a16="http://schemas.microsoft.com/office/drawing/2014/main" id="{7F42D4F5-FD17-4F57-896F-3F951C6A00B6}"/>
              </a:ext>
            </a:extLst>
          </p:cNvPr>
          <p:cNvSpPr txBox="1"/>
          <p:nvPr/>
        </p:nvSpPr>
        <p:spPr>
          <a:xfrm>
            <a:off x="2306658" y="123110"/>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pic>
        <p:nvPicPr>
          <p:cNvPr id="11" name="Picture 10">
            <a:extLst>
              <a:ext uri="{FF2B5EF4-FFF2-40B4-BE49-F238E27FC236}">
                <a16:creationId xmlns:a16="http://schemas.microsoft.com/office/drawing/2014/main" id="{6CD3CB3A-E7E7-4724-9F98-550CCEAB9409}"/>
              </a:ext>
            </a:extLst>
          </p:cNvPr>
          <p:cNvPicPr>
            <a:picLocks noChangeAspect="1"/>
          </p:cNvPicPr>
          <p:nvPr/>
        </p:nvPicPr>
        <p:blipFill>
          <a:blip r:embed="rId3"/>
          <a:stretch>
            <a:fillRect/>
          </a:stretch>
        </p:blipFill>
        <p:spPr>
          <a:xfrm>
            <a:off x="10274133" y="5506247"/>
            <a:ext cx="1675961" cy="1192139"/>
          </a:xfrm>
          <a:prstGeom prst="rect">
            <a:avLst/>
          </a:prstGeom>
        </p:spPr>
      </p:pic>
      <p:sp>
        <p:nvSpPr>
          <p:cNvPr id="10" name="Rectangle 9"/>
          <p:cNvSpPr/>
          <p:nvPr/>
        </p:nvSpPr>
        <p:spPr>
          <a:xfrm>
            <a:off x="2388954" y="1079506"/>
            <a:ext cx="9707887" cy="367216"/>
          </a:xfrm>
          <a:prstGeom prst="rect">
            <a:avLst/>
          </a:prstGeom>
        </p:spPr>
        <p:txBody>
          <a:bodyPr wrap="square">
            <a:spAutoFit/>
          </a:bodyPr>
          <a:lstStyle/>
          <a:p>
            <a:pPr>
              <a:lnSpc>
                <a:spcPct val="107000"/>
              </a:lnSpc>
            </a:pPr>
            <a:r>
              <a:rPr lang="en-GB" b="1" u="sng" dirty="0"/>
              <a:t>Planning for ‘Positive Relationships’  </a:t>
            </a:r>
            <a:endParaRPr lang="en-GB" dirty="0"/>
          </a:p>
        </p:txBody>
      </p:sp>
      <p:sp>
        <p:nvSpPr>
          <p:cNvPr id="2" name="Rectangle 1"/>
          <p:cNvSpPr/>
          <p:nvPr/>
        </p:nvSpPr>
        <p:spPr>
          <a:xfrm>
            <a:off x="2306658" y="1446722"/>
            <a:ext cx="9561140" cy="4639475"/>
          </a:xfrm>
          <a:prstGeom prst="rect">
            <a:avLst/>
          </a:prstGeom>
        </p:spPr>
        <p:txBody>
          <a:bodyPr wrap="square">
            <a:spAutoFit/>
          </a:bodyPr>
          <a:lstStyle/>
          <a:p>
            <a:pPr marL="342900" indent="-342900">
              <a:lnSpc>
                <a:spcPct val="107000"/>
              </a:lnSpc>
              <a:buFont typeface="Symbol" panose="05050102010706020507" pitchFamily="18" charset="2"/>
              <a:buChar char=""/>
            </a:pPr>
            <a:r>
              <a:rPr lang="en-GB" sz="1600" dirty="0">
                <a:latin typeface="Arial" panose="020B0604020202020204" pitchFamily="34" charset="0"/>
                <a:ea typeface="Arial" panose="020B0604020202020204" pitchFamily="34" charset="0"/>
                <a:cs typeface="Arial" panose="020B0604020202020204" pitchFamily="34" charset="0"/>
              </a:rPr>
              <a:t>Provide a </a:t>
            </a:r>
            <a:r>
              <a:rPr lang="en-GB" sz="1600" b="1" dirty="0">
                <a:latin typeface="Arial" panose="020B0604020202020204" pitchFamily="34" charset="0"/>
                <a:ea typeface="Arial" panose="020B0604020202020204" pitchFamily="34" charset="0"/>
                <a:cs typeface="Arial" panose="020B0604020202020204" pitchFamily="34" charset="0"/>
              </a:rPr>
              <a:t>welcome letter and photographs or videos</a:t>
            </a:r>
            <a:r>
              <a:rPr lang="en-GB" sz="1600" dirty="0">
                <a:latin typeface="Arial" panose="020B0604020202020204" pitchFamily="34" charset="0"/>
                <a:ea typeface="Arial" panose="020B0604020202020204" pitchFamily="34" charset="0"/>
                <a:cs typeface="Arial" panose="020B0604020202020204" pitchFamily="34" charset="0"/>
              </a:rPr>
              <a:t> of staff, particularly the child’s key person, introducing themselves to children (for schools including support staff and lunch time staff</a:t>
            </a:r>
            <a:r>
              <a:rPr lang="en-GB" sz="1600" dirty="0">
                <a:latin typeface="+mj-lt"/>
                <a:ea typeface="Arial" panose="020B0604020202020204" pitchFamily="34" charset="0"/>
                <a:cs typeface="Arial" panose="020B0604020202020204" pitchFamily="34" charset="0"/>
              </a:rPr>
              <a:t>)</a:t>
            </a:r>
            <a:r>
              <a:rPr lang="en-GB" sz="1600" dirty="0">
                <a:latin typeface="+mj-lt"/>
                <a:ea typeface="Arial" panose="020B0604020202020204" pitchFamily="34" charset="0"/>
                <a:cs typeface="Times New Roman" panose="02020603050405020304" pitchFamily="18" charset="0"/>
              </a:rPr>
              <a:t>.  Parents / carers and where appropriate, early years settings, can discuss this with the children. </a:t>
            </a:r>
          </a:p>
          <a:p>
            <a:pPr marL="342900" indent="-342900">
              <a:lnSpc>
                <a:spcPct val="107000"/>
              </a:lnSpc>
              <a:buFont typeface="Symbol" panose="05050102010706020507" pitchFamily="18" charset="2"/>
              <a:buChar char=""/>
            </a:pPr>
            <a:r>
              <a:rPr lang="en-GB" sz="1600" dirty="0">
                <a:latin typeface="Arial" panose="020B0604020202020204" pitchFamily="34" charset="0"/>
                <a:ea typeface="Arial" panose="020B0604020202020204" pitchFamily="34" charset="0"/>
                <a:cs typeface="Arial" panose="020B0604020202020204" pitchFamily="34" charset="0"/>
              </a:rPr>
              <a:t>Where a lot of children are starting at once, consider having a </a:t>
            </a:r>
            <a:r>
              <a:rPr lang="en-GB" sz="1600" b="1" dirty="0">
                <a:latin typeface="Arial" panose="020B0604020202020204" pitchFamily="34" charset="0"/>
                <a:ea typeface="Arial" panose="020B0604020202020204" pitchFamily="34" charset="0"/>
                <a:cs typeface="Arial" panose="020B0604020202020204" pitchFamily="34" charset="0"/>
              </a:rPr>
              <a:t>staggered opening</a:t>
            </a:r>
            <a:r>
              <a:rPr lang="en-GB" sz="1600" dirty="0">
                <a:latin typeface="Arial" panose="020B0604020202020204" pitchFamily="34" charset="0"/>
                <a:ea typeface="Arial" panose="020B0604020202020204" pitchFamily="34" charset="0"/>
                <a:cs typeface="Arial" panose="020B0604020202020204" pitchFamily="34" charset="0"/>
              </a:rPr>
              <a:t> to allow children to transition more gradually.  </a:t>
            </a:r>
          </a:p>
          <a:p>
            <a:pPr marL="342900" lvl="0" indent="-342900">
              <a:lnSpc>
                <a:spcPct val="107000"/>
              </a:lnSpc>
              <a:spcAft>
                <a:spcPts val="0"/>
              </a:spcAft>
              <a:buFont typeface="Symbol" panose="05050102010706020507" pitchFamily="18" charset="2"/>
              <a:buChar char=""/>
            </a:pPr>
            <a:r>
              <a:rPr lang="en-GB" sz="1600" dirty="0">
                <a:latin typeface="Arial" panose="020B0604020202020204" pitchFamily="34" charset="0"/>
                <a:ea typeface="Arial" panose="020B0604020202020204" pitchFamily="34" charset="0"/>
                <a:cs typeface="Arial" panose="020B0604020202020204" pitchFamily="34" charset="0"/>
              </a:rPr>
              <a:t>Plan </a:t>
            </a:r>
            <a:r>
              <a:rPr lang="en-GB" sz="1600" b="1" dirty="0">
                <a:latin typeface="Arial" panose="020B0604020202020204" pitchFamily="34" charset="0"/>
                <a:ea typeface="Arial" panose="020B0604020202020204" pitchFamily="34" charset="0"/>
                <a:cs typeface="Arial" panose="020B0604020202020204" pitchFamily="34" charset="0"/>
              </a:rPr>
              <a:t>settling in sessions</a:t>
            </a:r>
            <a:r>
              <a:rPr lang="en-GB" sz="1600" dirty="0">
                <a:latin typeface="Arial" panose="020B0604020202020204" pitchFamily="34" charset="0"/>
                <a:ea typeface="Arial" panose="020B0604020202020204" pitchFamily="34" charset="0"/>
                <a:cs typeface="Arial" panose="020B0604020202020204" pitchFamily="34" charset="0"/>
              </a:rPr>
              <a:t> or play sessions with parents where children get to know their new setting, their key person and other children. Build up gradually, particularly for babies and very young children, or those who have not had experience away from the home or family before. </a:t>
            </a:r>
            <a:endParaRPr lang="en-GB" sz="1600"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600" dirty="0">
                <a:latin typeface="Arial" panose="020B0604020202020204" pitchFamily="34" charset="0"/>
                <a:ea typeface="Arial" panose="020B0604020202020204" pitchFamily="34" charset="0"/>
                <a:cs typeface="Arial" panose="020B0604020202020204" pitchFamily="34" charset="0"/>
              </a:rPr>
              <a:t>Make sure that parents/carers have </a:t>
            </a:r>
            <a:r>
              <a:rPr lang="en-GB" sz="1600" b="1" dirty="0">
                <a:latin typeface="Arial" panose="020B0604020202020204" pitchFamily="34" charset="0"/>
                <a:ea typeface="Arial" panose="020B0604020202020204" pitchFamily="34" charset="0"/>
                <a:cs typeface="Arial" panose="020B0604020202020204" pitchFamily="34" charset="0"/>
              </a:rPr>
              <a:t>contact details for the child’s key person </a:t>
            </a:r>
            <a:r>
              <a:rPr lang="en-GB" sz="1600" dirty="0">
                <a:latin typeface="Arial" panose="020B0604020202020204" pitchFamily="34" charset="0"/>
                <a:ea typeface="Arial" panose="020B0604020202020204" pitchFamily="34" charset="0"/>
                <a:cs typeface="Arial" panose="020B0604020202020204" pitchFamily="34" charset="0"/>
              </a:rPr>
              <a:t>and know how they can discuss any concerns. </a:t>
            </a:r>
          </a:p>
          <a:p>
            <a:pPr marL="342900" lvl="0" indent="-342900">
              <a:lnSpc>
                <a:spcPct val="107000"/>
              </a:lnSpc>
              <a:spcAft>
                <a:spcPts val="0"/>
              </a:spcAft>
              <a:buFont typeface="Symbol" panose="05050102010706020507" pitchFamily="18" charset="2"/>
              <a:buChar char=""/>
            </a:pPr>
            <a:r>
              <a:rPr lang="en-GB" sz="1600" dirty="0">
                <a:latin typeface="Arial" panose="020B0604020202020204" pitchFamily="34" charset="0"/>
                <a:ea typeface="Arial" panose="020B0604020202020204" pitchFamily="34" charset="0"/>
                <a:cs typeface="Arial" panose="020B0604020202020204" pitchFamily="34" charset="0"/>
              </a:rPr>
              <a:t>Make sure your</a:t>
            </a:r>
            <a:r>
              <a:rPr lang="en-GB" sz="1600" b="1" dirty="0">
                <a:latin typeface="Arial" panose="020B0604020202020204" pitchFamily="34" charset="0"/>
                <a:ea typeface="Arial" panose="020B0604020202020204" pitchFamily="34" charset="0"/>
                <a:cs typeface="Arial" panose="020B0604020202020204" pitchFamily="34" charset="0"/>
              </a:rPr>
              <a:t> website or social media is up to date</a:t>
            </a:r>
            <a:r>
              <a:rPr lang="en-GB" sz="1600" dirty="0">
                <a:latin typeface="Arial" panose="020B0604020202020204" pitchFamily="34" charset="0"/>
                <a:ea typeface="Arial" panose="020B0604020202020204" pitchFamily="34" charset="0"/>
                <a:cs typeface="Arial" panose="020B0604020202020204" pitchFamily="34" charset="0"/>
              </a:rPr>
              <a:t>. However, be aware that saying ‘please refer to our website’ is not always helpful – people don’t always read it; they don’t know where to look on the website for the right information or they may not have the right technology to be able to access it. Anything really important should always be followed up with a paper copy where possible.</a:t>
            </a:r>
            <a:endParaRPr lang="en-GB" sz="1600"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dirty="0">
                <a:latin typeface="Arial" panose="020B0604020202020204" pitchFamily="34" charset="0"/>
                <a:ea typeface="Arial" panose="020B0604020202020204" pitchFamily="34" charset="0"/>
                <a:cs typeface="Arial" panose="020B0604020202020204" pitchFamily="34" charset="0"/>
              </a:rPr>
              <a:t>Send as </a:t>
            </a:r>
            <a:r>
              <a:rPr lang="en-GB" sz="1600" b="1" dirty="0">
                <a:latin typeface="Arial" panose="020B0604020202020204" pitchFamily="34" charset="0"/>
                <a:ea typeface="Arial" panose="020B0604020202020204" pitchFamily="34" charset="0"/>
                <a:cs typeface="Arial" panose="020B0604020202020204" pitchFamily="34" charset="0"/>
              </a:rPr>
              <a:t>much information as possible to parents / carers</a:t>
            </a:r>
            <a:r>
              <a:rPr lang="en-GB" sz="1600" dirty="0">
                <a:latin typeface="Arial" panose="020B0604020202020204" pitchFamily="34" charset="0"/>
                <a:ea typeface="Arial" panose="020B0604020202020204" pitchFamily="34" charset="0"/>
                <a:cs typeface="Arial" panose="020B0604020202020204" pitchFamily="34" charset="0"/>
              </a:rPr>
              <a:t> so that they can help prepare their child for transition. </a:t>
            </a:r>
          </a:p>
          <a:p>
            <a:pPr marL="342900" lvl="0" indent="-342900">
              <a:lnSpc>
                <a:spcPct val="107000"/>
              </a:lnSpc>
              <a:spcAft>
                <a:spcPts val="800"/>
              </a:spcAft>
              <a:buFont typeface="Symbol" panose="05050102010706020507" pitchFamily="18" charset="2"/>
              <a:buChar char=""/>
            </a:pPr>
            <a:endParaRPr lang="en-GB" sz="1500" dirty="0">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3268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548963-F337-4FFD-8AB5-D7F8647EF36B}"/>
              </a:ext>
            </a:extLst>
          </p:cNvPr>
          <p:cNvSpPr txBox="1"/>
          <p:nvPr/>
        </p:nvSpPr>
        <p:spPr>
          <a:xfrm>
            <a:off x="11561885" y="0"/>
            <a:ext cx="630115"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37</a:t>
            </a:r>
          </a:p>
        </p:txBody>
      </p:sp>
      <p:sp>
        <p:nvSpPr>
          <p:cNvPr id="9" name="Rectangle 8">
            <a:extLst>
              <a:ext uri="{FF2B5EF4-FFF2-40B4-BE49-F238E27FC236}">
                <a16:creationId xmlns:a16="http://schemas.microsoft.com/office/drawing/2014/main" id="{4FE998F5-118F-4620-B4A1-FE3A9B91434D}"/>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Supporting transition: Planning for ‘Positive Relationships’</a:t>
            </a:r>
          </a:p>
        </p:txBody>
      </p:sp>
      <p:sp>
        <p:nvSpPr>
          <p:cNvPr id="6" name="TextBox 5">
            <a:extLst>
              <a:ext uri="{FF2B5EF4-FFF2-40B4-BE49-F238E27FC236}">
                <a16:creationId xmlns:a16="http://schemas.microsoft.com/office/drawing/2014/main" id="{7F42D4F5-FD17-4F57-896F-3F951C6A00B6}"/>
              </a:ext>
            </a:extLst>
          </p:cNvPr>
          <p:cNvSpPr txBox="1"/>
          <p:nvPr/>
        </p:nvSpPr>
        <p:spPr>
          <a:xfrm>
            <a:off x="2306658" y="123110"/>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pic>
        <p:nvPicPr>
          <p:cNvPr id="11" name="Picture 10">
            <a:extLst>
              <a:ext uri="{FF2B5EF4-FFF2-40B4-BE49-F238E27FC236}">
                <a16:creationId xmlns:a16="http://schemas.microsoft.com/office/drawing/2014/main" id="{6CD3CB3A-E7E7-4724-9F98-550CCEAB9409}"/>
              </a:ext>
            </a:extLst>
          </p:cNvPr>
          <p:cNvPicPr>
            <a:picLocks noChangeAspect="1"/>
          </p:cNvPicPr>
          <p:nvPr/>
        </p:nvPicPr>
        <p:blipFill>
          <a:blip r:embed="rId3"/>
          <a:stretch>
            <a:fillRect/>
          </a:stretch>
        </p:blipFill>
        <p:spPr>
          <a:xfrm>
            <a:off x="10274133" y="5506247"/>
            <a:ext cx="1675961" cy="1192139"/>
          </a:xfrm>
          <a:prstGeom prst="rect">
            <a:avLst/>
          </a:prstGeom>
        </p:spPr>
      </p:pic>
      <p:sp>
        <p:nvSpPr>
          <p:cNvPr id="10" name="Rectangle 9"/>
          <p:cNvSpPr/>
          <p:nvPr/>
        </p:nvSpPr>
        <p:spPr>
          <a:xfrm>
            <a:off x="2350854" y="1079506"/>
            <a:ext cx="9707887" cy="388696"/>
          </a:xfrm>
          <a:prstGeom prst="rect">
            <a:avLst/>
          </a:prstGeom>
        </p:spPr>
        <p:txBody>
          <a:bodyPr wrap="square">
            <a:spAutoFit/>
          </a:bodyPr>
          <a:lstStyle/>
          <a:p>
            <a:pPr>
              <a:lnSpc>
                <a:spcPct val="107000"/>
              </a:lnSpc>
            </a:pPr>
            <a:r>
              <a:rPr lang="en-GB" b="1" u="sng" dirty="0"/>
              <a:t>Planning for ‘Positive Relationships’ – the role of the Key Person.  </a:t>
            </a:r>
            <a:endParaRPr lang="en-GB" dirty="0"/>
          </a:p>
        </p:txBody>
      </p:sp>
      <p:sp>
        <p:nvSpPr>
          <p:cNvPr id="3" name="Rectangle 2"/>
          <p:cNvSpPr/>
          <p:nvPr/>
        </p:nvSpPr>
        <p:spPr>
          <a:xfrm>
            <a:off x="2306658" y="1578001"/>
            <a:ext cx="9172867" cy="4524315"/>
          </a:xfrm>
          <a:prstGeom prst="rect">
            <a:avLst/>
          </a:prstGeom>
        </p:spPr>
        <p:txBody>
          <a:bodyPr wrap="square">
            <a:spAutoFit/>
          </a:bodyPr>
          <a:lstStyle/>
          <a:p>
            <a:pPr lvl="0"/>
            <a:r>
              <a:rPr lang="en-GB" dirty="0"/>
              <a:t>The key person role is centred on relationships, with the key person a secondary attachment figure in the absence of the baby / child’s parents / primary caregivers, to provide the emotional security necessary to facilitate the development of the baby / child.  This is rooted in attachment theory.</a:t>
            </a:r>
          </a:p>
          <a:p>
            <a:pPr lvl="0"/>
            <a:endParaRPr lang="en-GB" dirty="0"/>
          </a:p>
          <a:p>
            <a:r>
              <a:rPr lang="en-GB" dirty="0"/>
              <a:t>It is a statutory requirement that each child in the EYFS is assigned a key person </a:t>
            </a:r>
            <a:r>
              <a:rPr lang="en-GB" i="1" dirty="0"/>
              <a:t>(EYFS Statutory Framework 2021, sections 1.16 and 3.27)</a:t>
            </a:r>
          </a:p>
          <a:p>
            <a:pPr lvl="0"/>
            <a:endParaRPr lang="en-GB" dirty="0"/>
          </a:p>
          <a:p>
            <a:pPr lvl="0"/>
            <a:r>
              <a:rPr lang="en-GB" b="1" dirty="0"/>
              <a:t>More information about the role of the key person </a:t>
            </a:r>
            <a:r>
              <a:rPr lang="en-GB" dirty="0"/>
              <a:t>can be found on page 24 of ‘Working with the revised EYFS: Principles into Practice (Julian Grenier, 2021) and on pages 30 – 31 of ‘Birth to Five Matters: Non-statutory guidance for the EYFS.</a:t>
            </a:r>
          </a:p>
          <a:p>
            <a:pPr lvl="0"/>
            <a:endParaRPr lang="en-GB" dirty="0"/>
          </a:p>
          <a:p>
            <a:pPr lvl="0"/>
            <a:r>
              <a:rPr lang="en-GB" dirty="0"/>
              <a:t>The following article on the </a:t>
            </a:r>
            <a:r>
              <a:rPr lang="en-GB" b="1" dirty="0"/>
              <a:t>role of the key person in reception classes </a:t>
            </a:r>
            <a:r>
              <a:rPr lang="en-GB" dirty="0"/>
              <a:t>by Julian Grenier is also useful: </a:t>
            </a:r>
            <a:r>
              <a:rPr lang="en-GB" dirty="0">
                <a:hlinkClick r:id="rId4"/>
              </a:rPr>
              <a:t>Guidance: the key person in reception classes and small nursery settings. </a:t>
            </a:r>
            <a:endParaRPr lang="en-GB" dirty="0"/>
          </a:p>
          <a:p>
            <a:pPr lvl="0"/>
            <a:endParaRPr lang="en-GB" dirty="0"/>
          </a:p>
        </p:txBody>
      </p:sp>
    </p:spTree>
    <p:extLst>
      <p:ext uri="{BB962C8B-B14F-4D97-AF65-F5344CB8AC3E}">
        <p14:creationId xmlns:p14="http://schemas.microsoft.com/office/powerpoint/2010/main" val="4040185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548963-F337-4FFD-8AB5-D7F8647EF36B}"/>
              </a:ext>
            </a:extLst>
          </p:cNvPr>
          <p:cNvSpPr txBox="1"/>
          <p:nvPr/>
        </p:nvSpPr>
        <p:spPr>
          <a:xfrm>
            <a:off x="11561885" y="0"/>
            <a:ext cx="630115"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38 </a:t>
            </a:r>
          </a:p>
        </p:txBody>
      </p:sp>
      <p:sp>
        <p:nvSpPr>
          <p:cNvPr id="9" name="Rectangle 8">
            <a:extLst>
              <a:ext uri="{FF2B5EF4-FFF2-40B4-BE49-F238E27FC236}">
                <a16:creationId xmlns:a16="http://schemas.microsoft.com/office/drawing/2014/main" id="{4FE998F5-118F-4620-B4A1-FE3A9B91434D}"/>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Supporting transition: A commitment to ‘Enabling Environments’</a:t>
            </a:r>
          </a:p>
        </p:txBody>
      </p:sp>
      <p:sp>
        <p:nvSpPr>
          <p:cNvPr id="6" name="TextBox 5">
            <a:extLst>
              <a:ext uri="{FF2B5EF4-FFF2-40B4-BE49-F238E27FC236}">
                <a16:creationId xmlns:a16="http://schemas.microsoft.com/office/drawing/2014/main" id="{7F42D4F5-FD17-4F57-896F-3F951C6A00B6}"/>
              </a:ext>
            </a:extLst>
          </p:cNvPr>
          <p:cNvSpPr txBox="1"/>
          <p:nvPr/>
        </p:nvSpPr>
        <p:spPr>
          <a:xfrm>
            <a:off x="2306658" y="123110"/>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pic>
        <p:nvPicPr>
          <p:cNvPr id="11" name="Picture 10">
            <a:extLst>
              <a:ext uri="{FF2B5EF4-FFF2-40B4-BE49-F238E27FC236}">
                <a16:creationId xmlns:a16="http://schemas.microsoft.com/office/drawing/2014/main" id="{6CD3CB3A-E7E7-4724-9F98-550CCEAB9409}"/>
              </a:ext>
            </a:extLst>
          </p:cNvPr>
          <p:cNvPicPr>
            <a:picLocks noChangeAspect="1"/>
          </p:cNvPicPr>
          <p:nvPr/>
        </p:nvPicPr>
        <p:blipFill>
          <a:blip r:embed="rId3"/>
          <a:stretch>
            <a:fillRect/>
          </a:stretch>
        </p:blipFill>
        <p:spPr>
          <a:xfrm>
            <a:off x="10200981" y="5411103"/>
            <a:ext cx="1675961" cy="1192139"/>
          </a:xfrm>
          <a:prstGeom prst="rect">
            <a:avLst/>
          </a:prstGeom>
        </p:spPr>
      </p:pic>
      <p:sp>
        <p:nvSpPr>
          <p:cNvPr id="8" name="Rectangle 7"/>
          <p:cNvSpPr/>
          <p:nvPr/>
        </p:nvSpPr>
        <p:spPr>
          <a:xfrm>
            <a:off x="2388954" y="1079506"/>
            <a:ext cx="9707887" cy="685059"/>
          </a:xfrm>
          <a:prstGeom prst="rect">
            <a:avLst/>
          </a:prstGeom>
        </p:spPr>
        <p:txBody>
          <a:bodyPr wrap="square">
            <a:spAutoFit/>
          </a:bodyPr>
          <a:lstStyle/>
          <a:p>
            <a:pPr>
              <a:lnSpc>
                <a:spcPct val="107000"/>
              </a:lnSpc>
            </a:pPr>
            <a:r>
              <a:rPr lang="en-GB" b="1" u="sng" dirty="0"/>
              <a:t>A commitment to ‘Enabling Environments’ – what success will look like:</a:t>
            </a:r>
          </a:p>
          <a:p>
            <a:pPr>
              <a:lnSpc>
                <a:spcPct val="107000"/>
              </a:lnSpc>
            </a:pPr>
            <a:endParaRPr lang="en-GB" dirty="0"/>
          </a:p>
        </p:txBody>
      </p:sp>
      <p:sp>
        <p:nvSpPr>
          <p:cNvPr id="4" name="Rectangle 3"/>
          <p:cNvSpPr/>
          <p:nvPr/>
        </p:nvSpPr>
        <p:spPr>
          <a:xfrm>
            <a:off x="2395856" y="1725836"/>
            <a:ext cx="8888645" cy="3261149"/>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Children are </a:t>
            </a:r>
            <a:r>
              <a:rPr lang="en-GB" b="1" dirty="0">
                <a:latin typeface="Arial" panose="020B0604020202020204" pitchFamily="34" charset="0"/>
                <a:ea typeface="Arial" panose="020B0604020202020204" pitchFamily="34" charset="0"/>
                <a:cs typeface="Arial" panose="020B0604020202020204" pitchFamily="34" charset="0"/>
              </a:rPr>
              <a:t>familiar </a:t>
            </a:r>
            <a:r>
              <a:rPr lang="en-GB" dirty="0">
                <a:latin typeface="Arial" panose="020B0604020202020204" pitchFamily="34" charset="0"/>
                <a:ea typeface="Arial" panose="020B0604020202020204" pitchFamily="34" charset="0"/>
                <a:cs typeface="Arial" panose="020B0604020202020204" pitchFamily="34" charset="0"/>
              </a:rPr>
              <a:t>with the physical environment </a:t>
            </a:r>
          </a:p>
          <a:p>
            <a:pPr lvl="0">
              <a:lnSpc>
                <a:spcPct val="107000"/>
              </a:lnSpc>
              <a:spcAft>
                <a:spcPts val="0"/>
              </a:spcAft>
            </a:pPr>
            <a:endParaRPr lang="en-GB" dirty="0">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Expectations about the</a:t>
            </a:r>
            <a:r>
              <a:rPr lang="en-GB" b="1" dirty="0">
                <a:latin typeface="Arial" panose="020B0604020202020204" pitchFamily="34" charset="0"/>
                <a:ea typeface="Arial" panose="020B0604020202020204" pitchFamily="34" charset="0"/>
                <a:cs typeface="Arial" panose="020B0604020202020204" pitchFamily="34" charset="0"/>
              </a:rPr>
              <a:t> safe and effective use </a:t>
            </a:r>
            <a:r>
              <a:rPr lang="en-GB" dirty="0">
                <a:latin typeface="Arial" panose="020B0604020202020204" pitchFamily="34" charset="0"/>
                <a:ea typeface="Arial" panose="020B0604020202020204" pitchFamily="34" charset="0"/>
                <a:cs typeface="Arial" panose="020B0604020202020204" pitchFamily="34" charset="0"/>
              </a:rPr>
              <a:t>of the environment are established as part of transition.</a:t>
            </a:r>
          </a:p>
          <a:p>
            <a:pPr lvl="0">
              <a:lnSpc>
                <a:spcPct val="107000"/>
              </a:lnSpc>
              <a:spcAft>
                <a:spcPts val="0"/>
              </a:spcAft>
            </a:pPr>
            <a:endParaRPr lang="en-GB"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Children are able to develop a </a:t>
            </a:r>
            <a:r>
              <a:rPr lang="en-GB" b="1" dirty="0">
                <a:latin typeface="Arial" panose="020B0604020202020204" pitchFamily="34" charset="0"/>
                <a:ea typeface="Arial" panose="020B0604020202020204" pitchFamily="34" charset="0"/>
                <a:cs typeface="Arial" panose="020B0604020202020204" pitchFamily="34" charset="0"/>
              </a:rPr>
              <a:t>sense of belonging</a:t>
            </a:r>
            <a:r>
              <a:rPr lang="en-GB" dirty="0">
                <a:latin typeface="Arial" panose="020B0604020202020204" pitchFamily="34" charset="0"/>
                <a:ea typeface="Arial" panose="020B0604020202020204" pitchFamily="34" charset="0"/>
                <a:cs typeface="Arial" panose="020B0604020202020204" pitchFamily="34" charset="0"/>
              </a:rPr>
              <a:t> to support transition and beyond.</a:t>
            </a:r>
            <a:endParaRPr lang="en-GB"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Arial" panose="020B0604020202020204" pitchFamily="34" charset="0"/>
                <a:ea typeface="Arial" panose="020B0604020202020204" pitchFamily="34" charset="0"/>
                <a:cs typeface="Times New Roman" panose="02020603050405020304" pitchFamily="18" charset="0"/>
              </a:rPr>
              <a:t>T</a:t>
            </a:r>
            <a:r>
              <a:rPr lang="en-GB" dirty="0">
                <a:latin typeface="Arial" panose="020B0604020202020204" pitchFamily="34" charset="0"/>
                <a:ea typeface="Arial" panose="020B0604020202020204" pitchFamily="34" charset="0"/>
              </a:rPr>
              <a:t>he environment is </a:t>
            </a:r>
            <a:r>
              <a:rPr lang="en-GB" b="1" dirty="0">
                <a:latin typeface="Arial" panose="020B0604020202020204" pitchFamily="34" charset="0"/>
                <a:ea typeface="Arial" panose="020B0604020202020204" pitchFamily="34" charset="0"/>
              </a:rPr>
              <a:t>accessible</a:t>
            </a:r>
            <a:r>
              <a:rPr lang="en-GB" dirty="0">
                <a:latin typeface="Arial" panose="020B0604020202020204" pitchFamily="34" charset="0"/>
                <a:ea typeface="Arial" panose="020B0604020202020204" pitchFamily="34" charset="0"/>
              </a:rPr>
              <a:t> to all children</a:t>
            </a:r>
          </a:p>
          <a:p>
            <a:pPr marL="342900" lvl="0" indent="-342900">
              <a:lnSpc>
                <a:spcPct val="107000"/>
              </a:lnSpc>
              <a:spcAft>
                <a:spcPts val="800"/>
              </a:spcAft>
              <a:buFont typeface="Symbol" panose="05050102010706020507" pitchFamily="18" charset="2"/>
              <a:buChar char=""/>
            </a:pPr>
            <a:r>
              <a:rPr lang="en-GB" dirty="0">
                <a:latin typeface="Arial" panose="020B0604020202020204" pitchFamily="34" charset="0"/>
              </a:rPr>
              <a:t>Children actively use the environment to </a:t>
            </a:r>
            <a:r>
              <a:rPr lang="en-GB" b="1" dirty="0">
                <a:latin typeface="Arial" panose="020B0604020202020204" pitchFamily="34" charset="0"/>
              </a:rPr>
              <a:t>support their learning and development.</a:t>
            </a:r>
            <a:endParaRPr lang="en-GB" b="1" dirty="0"/>
          </a:p>
        </p:txBody>
      </p:sp>
      <p:pic>
        <p:nvPicPr>
          <p:cNvPr id="10" name="Picture 9"/>
          <p:cNvPicPr>
            <a:picLocks noChangeAspect="1"/>
          </p:cNvPicPr>
          <p:nvPr/>
        </p:nvPicPr>
        <p:blipFill>
          <a:blip r:embed="rId4"/>
          <a:stretch>
            <a:fillRect/>
          </a:stretch>
        </p:blipFill>
        <p:spPr>
          <a:xfrm>
            <a:off x="5341087" y="4876801"/>
            <a:ext cx="2666966" cy="1726442"/>
          </a:xfrm>
          <a:prstGeom prst="rect">
            <a:avLst/>
          </a:prstGeom>
        </p:spPr>
      </p:pic>
    </p:spTree>
    <p:extLst>
      <p:ext uri="{BB962C8B-B14F-4D97-AF65-F5344CB8AC3E}">
        <p14:creationId xmlns:p14="http://schemas.microsoft.com/office/powerpoint/2010/main" val="2490279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548963-F337-4FFD-8AB5-D7F8647EF36B}"/>
              </a:ext>
            </a:extLst>
          </p:cNvPr>
          <p:cNvSpPr txBox="1"/>
          <p:nvPr/>
        </p:nvSpPr>
        <p:spPr>
          <a:xfrm>
            <a:off x="11561885" y="0"/>
            <a:ext cx="630115"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39 </a:t>
            </a:r>
          </a:p>
        </p:txBody>
      </p:sp>
      <p:sp>
        <p:nvSpPr>
          <p:cNvPr id="9" name="Rectangle 8">
            <a:extLst>
              <a:ext uri="{FF2B5EF4-FFF2-40B4-BE49-F238E27FC236}">
                <a16:creationId xmlns:a16="http://schemas.microsoft.com/office/drawing/2014/main" id="{4FE998F5-118F-4620-B4A1-FE3A9B91434D}"/>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Supporting transition: Planning for an ‘Enabling Environment’</a:t>
            </a:r>
          </a:p>
        </p:txBody>
      </p:sp>
      <p:sp>
        <p:nvSpPr>
          <p:cNvPr id="6" name="TextBox 5">
            <a:extLst>
              <a:ext uri="{FF2B5EF4-FFF2-40B4-BE49-F238E27FC236}">
                <a16:creationId xmlns:a16="http://schemas.microsoft.com/office/drawing/2014/main" id="{7F42D4F5-FD17-4F57-896F-3F951C6A00B6}"/>
              </a:ext>
            </a:extLst>
          </p:cNvPr>
          <p:cNvSpPr txBox="1"/>
          <p:nvPr/>
        </p:nvSpPr>
        <p:spPr>
          <a:xfrm>
            <a:off x="2306658" y="123110"/>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pic>
        <p:nvPicPr>
          <p:cNvPr id="11" name="Picture 10">
            <a:extLst>
              <a:ext uri="{FF2B5EF4-FFF2-40B4-BE49-F238E27FC236}">
                <a16:creationId xmlns:a16="http://schemas.microsoft.com/office/drawing/2014/main" id="{6CD3CB3A-E7E7-4724-9F98-550CCEAB9409}"/>
              </a:ext>
            </a:extLst>
          </p:cNvPr>
          <p:cNvPicPr>
            <a:picLocks noChangeAspect="1"/>
          </p:cNvPicPr>
          <p:nvPr/>
        </p:nvPicPr>
        <p:blipFill>
          <a:blip r:embed="rId2"/>
          <a:stretch>
            <a:fillRect/>
          </a:stretch>
        </p:blipFill>
        <p:spPr>
          <a:xfrm>
            <a:off x="10274133" y="5506247"/>
            <a:ext cx="1675961" cy="1192139"/>
          </a:xfrm>
          <a:prstGeom prst="rect">
            <a:avLst/>
          </a:prstGeom>
        </p:spPr>
      </p:pic>
      <p:sp>
        <p:nvSpPr>
          <p:cNvPr id="10" name="Rectangle 9"/>
          <p:cNvSpPr/>
          <p:nvPr/>
        </p:nvSpPr>
        <p:spPr>
          <a:xfrm>
            <a:off x="2377608" y="986028"/>
            <a:ext cx="9707887" cy="367216"/>
          </a:xfrm>
          <a:prstGeom prst="rect">
            <a:avLst/>
          </a:prstGeom>
        </p:spPr>
        <p:txBody>
          <a:bodyPr wrap="square">
            <a:spAutoFit/>
          </a:bodyPr>
          <a:lstStyle/>
          <a:p>
            <a:pPr>
              <a:lnSpc>
                <a:spcPct val="107000"/>
              </a:lnSpc>
            </a:pPr>
            <a:r>
              <a:rPr lang="en-GB" b="1" u="sng" dirty="0"/>
              <a:t>Planning for an ‘Enabling Environment’</a:t>
            </a:r>
            <a:endParaRPr lang="en-GB" dirty="0"/>
          </a:p>
        </p:txBody>
      </p:sp>
      <p:sp>
        <p:nvSpPr>
          <p:cNvPr id="3" name="Rectangle 2"/>
          <p:cNvSpPr/>
          <p:nvPr/>
        </p:nvSpPr>
        <p:spPr>
          <a:xfrm>
            <a:off x="2377608" y="1345122"/>
            <a:ext cx="8868173" cy="4834144"/>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Recognise that children may have anxieties related to the </a:t>
            </a:r>
            <a:r>
              <a:rPr lang="en-GB" b="1" dirty="0">
                <a:latin typeface="Arial" panose="020B0604020202020204" pitchFamily="34" charset="0"/>
                <a:ea typeface="Arial" panose="020B0604020202020204" pitchFamily="34" charset="0"/>
                <a:cs typeface="Arial" panose="020B0604020202020204" pitchFamily="34" charset="0"/>
              </a:rPr>
              <a:t>physical environment and organisation </a:t>
            </a:r>
            <a:r>
              <a:rPr lang="en-GB" dirty="0">
                <a:latin typeface="Arial" panose="020B0604020202020204" pitchFamily="34" charset="0"/>
                <a:ea typeface="Arial" panose="020B0604020202020204" pitchFamily="34" charset="0"/>
                <a:cs typeface="Arial" panose="020B0604020202020204" pitchFamily="34" charset="0"/>
              </a:rPr>
              <a:t>e.g. transitioning into the ‘big room’, worries about going to the toilet, being in a larger group of children or where they will eat their lunch, etc.</a:t>
            </a:r>
            <a:endParaRPr lang="en-GB"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b="1" dirty="0">
                <a:latin typeface="Arial" panose="020B0604020202020204" pitchFamily="34" charset="0"/>
                <a:ea typeface="Arial" panose="020B0604020202020204" pitchFamily="34" charset="0"/>
                <a:cs typeface="Arial" panose="020B0604020202020204" pitchFamily="34" charset="0"/>
              </a:rPr>
              <a:t>Invite children and parents to visit</a:t>
            </a:r>
            <a:r>
              <a:rPr lang="en-GB" dirty="0">
                <a:latin typeface="Arial" panose="020B0604020202020204" pitchFamily="34" charset="0"/>
                <a:ea typeface="Arial" panose="020B0604020202020204" pitchFamily="34" charset="0"/>
                <a:cs typeface="Arial" panose="020B0604020202020204" pitchFamily="34" charset="0"/>
              </a:rPr>
              <a:t> the new room / class and if possible, provide </a:t>
            </a:r>
            <a:r>
              <a:rPr lang="en-GB" b="1" dirty="0">
                <a:latin typeface="Arial" panose="020B0604020202020204" pitchFamily="34" charset="0"/>
                <a:ea typeface="Arial" panose="020B0604020202020204" pitchFamily="34" charset="0"/>
                <a:cs typeface="Arial" panose="020B0604020202020204" pitchFamily="34" charset="0"/>
              </a:rPr>
              <a:t>virtual tours</a:t>
            </a:r>
            <a:r>
              <a:rPr lang="en-GB" dirty="0">
                <a:latin typeface="Arial" panose="020B0604020202020204" pitchFamily="34" charset="0"/>
                <a:ea typeface="Arial" panose="020B0604020202020204" pitchFamily="34" charset="0"/>
                <a:cs typeface="Arial" panose="020B0604020202020204" pitchFamily="34" charset="0"/>
              </a:rPr>
              <a:t> using photographs or video.  Include indoors and outdoors and other areas such as toilets and for children in school, areas such as the lunch hall.  You may wish to use a </a:t>
            </a:r>
            <a:r>
              <a:rPr lang="en-GB" u="sng" dirty="0">
                <a:solidFill>
                  <a:srgbClr val="009AA6"/>
                </a:solidFill>
                <a:latin typeface="Arial" panose="020B0604020202020204" pitchFamily="34" charset="0"/>
                <a:ea typeface="Arial" panose="020B0604020202020204" pitchFamily="34" charset="0"/>
                <a:cs typeface="Arial" panose="020B0604020202020204" pitchFamily="34" charset="0"/>
                <a:hlinkClick r:id="rId3"/>
              </a:rPr>
              <a:t>social story.</a:t>
            </a:r>
            <a:endParaRPr lang="en-GB"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Take into account that </a:t>
            </a:r>
            <a:r>
              <a:rPr lang="en-GB" b="1" dirty="0">
                <a:latin typeface="Arial" panose="020B0604020202020204" pitchFamily="34" charset="0"/>
                <a:ea typeface="Arial" panose="020B0604020202020204" pitchFamily="34" charset="0"/>
                <a:cs typeface="Arial" panose="020B0604020202020204" pitchFamily="34" charset="0"/>
              </a:rPr>
              <a:t>children’s experiences will be different.  For example,</a:t>
            </a:r>
            <a:r>
              <a:rPr lang="en-GB" dirty="0">
                <a:latin typeface="Arial" panose="020B0604020202020204" pitchFamily="34" charset="0"/>
                <a:ea typeface="Arial" panose="020B0604020202020204" pitchFamily="34" charset="0"/>
                <a:cs typeface="Arial" panose="020B0604020202020204" pitchFamily="34" charset="0"/>
              </a:rPr>
              <a:t> if they are transitioning from a nursery / pre-school unit on site into reception class, their familiarity with the building and staff will be different to those transitioning from further afield. Younger children may have accompanied their siblings into nursery, the childminder, or school and will also be more familiar with the surroundings. </a:t>
            </a:r>
            <a:endParaRPr lang="en-GB"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Plan </a:t>
            </a:r>
            <a:r>
              <a:rPr lang="en-GB" b="1" dirty="0">
                <a:latin typeface="Arial" panose="020B0604020202020204" pitchFamily="34" charset="0"/>
                <a:ea typeface="Arial" panose="020B0604020202020204" pitchFamily="34" charset="0"/>
                <a:cs typeface="Arial" panose="020B0604020202020204" pitchFamily="34" charset="0"/>
              </a:rPr>
              <a:t>extra time for settling in</a:t>
            </a:r>
            <a:r>
              <a:rPr lang="en-GB" dirty="0">
                <a:latin typeface="Arial" panose="020B0604020202020204" pitchFamily="34" charset="0"/>
                <a:ea typeface="Arial" panose="020B0604020202020204" pitchFamily="34" charset="0"/>
                <a:cs typeface="Arial" panose="020B0604020202020204" pitchFamily="34" charset="0"/>
              </a:rPr>
              <a:t>, separating from parents / carers and becoming used to the new environment (children, adults, layout, and resources) and expectations</a:t>
            </a:r>
            <a:r>
              <a:rPr lang="en-GB" dirty="0">
                <a:latin typeface="Arial" panose="020B0604020202020204" pitchFamily="34" charset="0"/>
                <a:ea typeface="Arial" panose="020B0604020202020204" pitchFamily="34" charset="0"/>
                <a:cs typeface="Times New Roman" panose="02020603050405020304" pitchFamily="18" charset="0"/>
              </a:rPr>
              <a:t> during the early days. </a:t>
            </a:r>
          </a:p>
        </p:txBody>
      </p:sp>
    </p:spTree>
    <p:extLst>
      <p:ext uri="{BB962C8B-B14F-4D97-AF65-F5344CB8AC3E}">
        <p14:creationId xmlns:p14="http://schemas.microsoft.com/office/powerpoint/2010/main" val="2959427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C522C9-9A62-43AE-AD3E-83BCF5438FC0}"/>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Introduction</a:t>
            </a:r>
          </a:p>
        </p:txBody>
      </p:sp>
      <p:sp>
        <p:nvSpPr>
          <p:cNvPr id="6" name="TextBox 5">
            <a:extLst>
              <a:ext uri="{FF2B5EF4-FFF2-40B4-BE49-F238E27FC236}">
                <a16:creationId xmlns:a16="http://schemas.microsoft.com/office/drawing/2014/main" id="{7F42D4F5-FD17-4F57-896F-3F951C6A00B6}"/>
              </a:ext>
            </a:extLst>
          </p:cNvPr>
          <p:cNvSpPr txBox="1"/>
          <p:nvPr/>
        </p:nvSpPr>
        <p:spPr>
          <a:xfrm>
            <a:off x="2370667" y="112889"/>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pic>
        <p:nvPicPr>
          <p:cNvPr id="7" name="Picture 6">
            <a:extLst>
              <a:ext uri="{FF2B5EF4-FFF2-40B4-BE49-F238E27FC236}">
                <a16:creationId xmlns:a16="http://schemas.microsoft.com/office/drawing/2014/main" id="{6CD3CB3A-E7E7-4724-9F98-550CCEAB9409}"/>
              </a:ext>
            </a:extLst>
          </p:cNvPr>
          <p:cNvPicPr>
            <a:picLocks noChangeAspect="1"/>
          </p:cNvPicPr>
          <p:nvPr/>
        </p:nvPicPr>
        <p:blipFill>
          <a:blip r:embed="rId3"/>
          <a:stretch>
            <a:fillRect/>
          </a:stretch>
        </p:blipFill>
        <p:spPr>
          <a:xfrm>
            <a:off x="10209773" y="5264799"/>
            <a:ext cx="1675961" cy="1192139"/>
          </a:xfrm>
          <a:prstGeom prst="rect">
            <a:avLst/>
          </a:prstGeom>
        </p:spPr>
      </p:pic>
      <p:sp>
        <p:nvSpPr>
          <p:cNvPr id="8" name="TextBox 7">
            <a:extLst>
              <a:ext uri="{FF2B5EF4-FFF2-40B4-BE49-F238E27FC236}">
                <a16:creationId xmlns:a16="http://schemas.microsoft.com/office/drawing/2014/main" id="{1D563A06-096F-4AA5-A7FC-12F3342224DD}"/>
              </a:ext>
            </a:extLst>
          </p:cNvPr>
          <p:cNvSpPr txBox="1"/>
          <p:nvPr/>
        </p:nvSpPr>
        <p:spPr>
          <a:xfrm>
            <a:off x="2370666" y="882330"/>
            <a:ext cx="9515067" cy="3785652"/>
          </a:xfrm>
          <a:prstGeom prst="rect">
            <a:avLst/>
          </a:prstGeom>
          <a:noFill/>
        </p:spPr>
        <p:txBody>
          <a:bodyPr wrap="square" rtlCol="0">
            <a:spAutoFit/>
          </a:bodyPr>
          <a:lstStyle/>
          <a:p>
            <a:r>
              <a:rPr lang="en-GB" sz="1600" dirty="0"/>
              <a:t>WELCOME to the Early Years Foundation Stage Transition Toolkit.</a:t>
            </a:r>
          </a:p>
          <a:p>
            <a:endParaRPr lang="en-GB" sz="1600" dirty="0"/>
          </a:p>
          <a:p>
            <a:r>
              <a:rPr lang="en-GB" sz="1600" dirty="0"/>
              <a:t>This Toolkit is intended as a starting point to assist you with thinking about transitions for early years children across the EYFS, ensuring that all early years children and their families are provided with as much support as possible.</a:t>
            </a:r>
          </a:p>
          <a:p>
            <a:endParaRPr lang="en-GB" sz="1600" dirty="0">
              <a:solidFill>
                <a:srgbClr val="7030A0"/>
              </a:solidFill>
            </a:endParaRPr>
          </a:p>
          <a:p>
            <a:r>
              <a:rPr lang="en-GB" sz="1600" dirty="0"/>
              <a:t>The key to the successful use of the ‘toolkit’ and seamless transitions is to keep the child and family central to the whole planning process and ensure good communication between all of those involved.</a:t>
            </a:r>
          </a:p>
          <a:p>
            <a:endParaRPr lang="en-GB" sz="1600" dirty="0"/>
          </a:p>
          <a:p>
            <a:r>
              <a:rPr lang="en-GB" sz="1600" u="sng" dirty="0"/>
              <a:t>This toolkit is for all those involved in supporting children’s transitions within the EYFS, including:</a:t>
            </a:r>
            <a:endParaRPr lang="en-GB" sz="1600" dirty="0">
              <a:solidFill>
                <a:srgbClr val="FF0000"/>
              </a:solidFill>
            </a:endParaRPr>
          </a:p>
          <a:p>
            <a:pPr marL="285750" indent="-285750">
              <a:buClr>
                <a:schemeClr val="accent1"/>
              </a:buClr>
              <a:buFont typeface="Wingdings" panose="05000000000000000000" pitchFamily="2" charset="2"/>
              <a:buChar char="§"/>
            </a:pPr>
            <a:r>
              <a:rPr lang="en-GB" sz="1600" dirty="0"/>
              <a:t>Early Years Foundation Stage practitioners and teachers in PVI provision, childminders, school nursery and reception classes</a:t>
            </a:r>
            <a:r>
              <a:rPr lang="en-GB" sz="1600" dirty="0">
                <a:solidFill>
                  <a:srgbClr val="7030A0"/>
                </a:solidFill>
              </a:rPr>
              <a:t>.</a:t>
            </a:r>
          </a:p>
          <a:p>
            <a:pPr marL="285750" indent="-285750">
              <a:buClr>
                <a:schemeClr val="accent1"/>
              </a:buClr>
              <a:buFont typeface="Wingdings" panose="05000000000000000000" pitchFamily="2" charset="2"/>
              <a:buChar char="§"/>
            </a:pPr>
            <a:r>
              <a:rPr lang="en-GB" sz="1600" dirty="0"/>
              <a:t>Specialist support services</a:t>
            </a:r>
          </a:p>
          <a:p>
            <a:pPr marL="285750" indent="-285750">
              <a:buClr>
                <a:schemeClr val="accent1"/>
              </a:buClr>
              <a:buFont typeface="Wingdings" panose="05000000000000000000" pitchFamily="2" charset="2"/>
              <a:buChar char="§"/>
            </a:pPr>
            <a:r>
              <a:rPr lang="en-GB" sz="1600" dirty="0"/>
              <a:t>Professionals from other agencies or settings</a:t>
            </a:r>
          </a:p>
          <a:p>
            <a:pPr marL="285750" indent="-285750">
              <a:buClr>
                <a:schemeClr val="accent1"/>
              </a:buClr>
              <a:buFont typeface="Wingdings" panose="05000000000000000000" pitchFamily="2" charset="2"/>
              <a:buChar char="§"/>
            </a:pPr>
            <a:r>
              <a:rPr lang="en-GB" sz="1600" dirty="0"/>
              <a:t>Voluntary and Community sector partners </a:t>
            </a:r>
          </a:p>
        </p:txBody>
      </p:sp>
      <p:sp>
        <p:nvSpPr>
          <p:cNvPr id="9" name="TextBox 8">
            <a:extLst>
              <a:ext uri="{FF2B5EF4-FFF2-40B4-BE49-F238E27FC236}">
                <a16:creationId xmlns:a16="http://schemas.microsoft.com/office/drawing/2014/main" id="{111D625E-9560-4DA2-9367-74CEBB873A43}"/>
              </a:ext>
            </a:extLst>
          </p:cNvPr>
          <p:cNvSpPr txBox="1"/>
          <p:nvPr/>
        </p:nvSpPr>
        <p:spPr>
          <a:xfrm>
            <a:off x="11579469" y="0"/>
            <a:ext cx="612531"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4 </a:t>
            </a:r>
          </a:p>
        </p:txBody>
      </p:sp>
      <p:sp>
        <p:nvSpPr>
          <p:cNvPr id="2" name="Rectangle 1"/>
          <p:cNvSpPr/>
          <p:nvPr/>
        </p:nvSpPr>
        <p:spPr>
          <a:xfrm>
            <a:off x="2370666" y="4872913"/>
            <a:ext cx="7394448" cy="1323439"/>
          </a:xfrm>
          <a:prstGeom prst="rect">
            <a:avLst/>
          </a:prstGeom>
        </p:spPr>
        <p:txBody>
          <a:bodyPr wrap="square">
            <a:spAutoFit/>
          </a:bodyPr>
          <a:lstStyle/>
          <a:p>
            <a:r>
              <a:rPr lang="en-GB" sz="1600" dirty="0"/>
              <a:t>Please consider the content of the Toolkit in the context of your early years setting or school. There may be issues, particular to the context of your setting or school, which may not have been covered by this document so please make adjustments and additions where necessary to support your children and families.</a:t>
            </a:r>
          </a:p>
        </p:txBody>
      </p:sp>
    </p:spTree>
    <p:extLst>
      <p:ext uri="{BB962C8B-B14F-4D97-AF65-F5344CB8AC3E}">
        <p14:creationId xmlns:p14="http://schemas.microsoft.com/office/powerpoint/2010/main" val="1779877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548963-F337-4FFD-8AB5-D7F8647EF36B}"/>
              </a:ext>
            </a:extLst>
          </p:cNvPr>
          <p:cNvSpPr txBox="1"/>
          <p:nvPr/>
        </p:nvSpPr>
        <p:spPr>
          <a:xfrm>
            <a:off x="11561885" y="0"/>
            <a:ext cx="630115"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40 </a:t>
            </a:r>
          </a:p>
        </p:txBody>
      </p:sp>
      <p:sp>
        <p:nvSpPr>
          <p:cNvPr id="9" name="Rectangle 8">
            <a:extLst>
              <a:ext uri="{FF2B5EF4-FFF2-40B4-BE49-F238E27FC236}">
                <a16:creationId xmlns:a16="http://schemas.microsoft.com/office/drawing/2014/main" id="{4FE998F5-118F-4620-B4A1-FE3A9B91434D}"/>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Supporting transition: Planning for an ‘Enabling Environment’</a:t>
            </a:r>
          </a:p>
        </p:txBody>
      </p:sp>
      <p:sp>
        <p:nvSpPr>
          <p:cNvPr id="6" name="TextBox 5">
            <a:extLst>
              <a:ext uri="{FF2B5EF4-FFF2-40B4-BE49-F238E27FC236}">
                <a16:creationId xmlns:a16="http://schemas.microsoft.com/office/drawing/2014/main" id="{7F42D4F5-FD17-4F57-896F-3F951C6A00B6}"/>
              </a:ext>
            </a:extLst>
          </p:cNvPr>
          <p:cNvSpPr txBox="1"/>
          <p:nvPr/>
        </p:nvSpPr>
        <p:spPr>
          <a:xfrm>
            <a:off x="2306658" y="123110"/>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pic>
        <p:nvPicPr>
          <p:cNvPr id="11" name="Picture 10">
            <a:extLst>
              <a:ext uri="{FF2B5EF4-FFF2-40B4-BE49-F238E27FC236}">
                <a16:creationId xmlns:a16="http://schemas.microsoft.com/office/drawing/2014/main" id="{6CD3CB3A-E7E7-4724-9F98-550CCEAB9409}"/>
              </a:ext>
            </a:extLst>
          </p:cNvPr>
          <p:cNvPicPr>
            <a:picLocks noChangeAspect="1"/>
          </p:cNvPicPr>
          <p:nvPr/>
        </p:nvPicPr>
        <p:blipFill>
          <a:blip r:embed="rId2"/>
          <a:stretch>
            <a:fillRect/>
          </a:stretch>
        </p:blipFill>
        <p:spPr>
          <a:xfrm>
            <a:off x="10274133" y="5506247"/>
            <a:ext cx="1675961" cy="1192139"/>
          </a:xfrm>
          <a:prstGeom prst="rect">
            <a:avLst/>
          </a:prstGeom>
        </p:spPr>
      </p:pic>
      <p:sp>
        <p:nvSpPr>
          <p:cNvPr id="10" name="Rectangle 9"/>
          <p:cNvSpPr/>
          <p:nvPr/>
        </p:nvSpPr>
        <p:spPr>
          <a:xfrm>
            <a:off x="2388954" y="1079506"/>
            <a:ext cx="9707887" cy="367216"/>
          </a:xfrm>
          <a:prstGeom prst="rect">
            <a:avLst/>
          </a:prstGeom>
        </p:spPr>
        <p:txBody>
          <a:bodyPr wrap="square">
            <a:spAutoFit/>
          </a:bodyPr>
          <a:lstStyle/>
          <a:p>
            <a:pPr>
              <a:lnSpc>
                <a:spcPct val="107000"/>
              </a:lnSpc>
            </a:pPr>
            <a:r>
              <a:rPr lang="en-GB" b="1" u="sng" dirty="0"/>
              <a:t>Planning for an ‘Enabling Environment’</a:t>
            </a:r>
            <a:endParaRPr lang="en-GB" dirty="0"/>
          </a:p>
        </p:txBody>
      </p:sp>
      <p:sp>
        <p:nvSpPr>
          <p:cNvPr id="3" name="Rectangle 2"/>
          <p:cNvSpPr/>
          <p:nvPr/>
        </p:nvSpPr>
        <p:spPr>
          <a:xfrm>
            <a:off x="2306658" y="1633677"/>
            <a:ext cx="6958527" cy="4834144"/>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b="1" dirty="0">
                <a:latin typeface="Arial" panose="020B0604020202020204" pitchFamily="34" charset="0"/>
                <a:ea typeface="Arial" panose="020B0604020202020204" pitchFamily="34" charset="0"/>
                <a:cs typeface="Arial" panose="020B0604020202020204" pitchFamily="34" charset="0"/>
              </a:rPr>
              <a:t>Risk assess</a:t>
            </a:r>
            <a:r>
              <a:rPr lang="en-GB" dirty="0">
                <a:latin typeface="Arial" panose="020B0604020202020204" pitchFamily="34" charset="0"/>
                <a:ea typeface="Arial" panose="020B0604020202020204" pitchFamily="34" charset="0"/>
                <a:cs typeface="Arial" panose="020B0604020202020204" pitchFamily="34" charset="0"/>
              </a:rPr>
              <a:t> the environment taking into account the individual needs of the children transitioning, including the age of the children and any needs of children with SEND.  </a:t>
            </a:r>
            <a:endParaRPr lang="en-GB"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Ensure that all staff are aware of any </a:t>
            </a:r>
            <a:r>
              <a:rPr lang="en-GB" b="1" dirty="0">
                <a:latin typeface="Arial" panose="020B0604020202020204" pitchFamily="34" charset="0"/>
                <a:ea typeface="Arial" panose="020B0604020202020204" pitchFamily="34" charset="0"/>
                <a:cs typeface="Arial" panose="020B0604020202020204" pitchFamily="34" charset="0"/>
              </a:rPr>
              <a:t>adaptations</a:t>
            </a:r>
            <a:r>
              <a:rPr lang="en-GB" dirty="0">
                <a:latin typeface="Arial" panose="020B0604020202020204" pitchFamily="34" charset="0"/>
                <a:ea typeface="Arial" panose="020B0604020202020204" pitchFamily="34" charset="0"/>
                <a:cs typeface="Arial" panose="020B0604020202020204" pitchFamily="34" charset="0"/>
              </a:rPr>
              <a:t> that are necessary to meet the individual needs of children, these are readily available and staff understand how to use</a:t>
            </a:r>
            <a:r>
              <a:rPr lang="en-GB" dirty="0">
                <a:latin typeface="Arial" panose="020B0604020202020204" pitchFamily="34" charset="0"/>
                <a:ea typeface="Arial" panose="020B0604020202020204" pitchFamily="34" charset="0"/>
                <a:cs typeface="Times New Roman" panose="02020603050405020304" pitchFamily="18" charset="0"/>
              </a:rPr>
              <a:t>. </a:t>
            </a:r>
            <a:r>
              <a:rPr lang="en-GB" dirty="0">
                <a:latin typeface="Arial" panose="020B0604020202020204" pitchFamily="34" charset="0"/>
                <a:ea typeface="Arial" panose="020B0604020202020204" pitchFamily="34" charset="0"/>
                <a:cs typeface="Arial" panose="020B0604020202020204" pitchFamily="34" charset="0"/>
              </a:rPr>
              <a:t>Be clear about levels of </a:t>
            </a:r>
            <a:r>
              <a:rPr lang="en-GB" b="1" dirty="0">
                <a:latin typeface="Arial" panose="020B0604020202020204" pitchFamily="34" charset="0"/>
                <a:ea typeface="Arial" panose="020B0604020202020204" pitchFamily="34" charset="0"/>
                <a:cs typeface="Arial" panose="020B0604020202020204" pitchFamily="34" charset="0"/>
              </a:rPr>
              <a:t>differentiation or adaptions</a:t>
            </a:r>
            <a:r>
              <a:rPr lang="en-GB" dirty="0">
                <a:latin typeface="Arial" panose="020B0604020202020204" pitchFamily="34" charset="0"/>
                <a:ea typeface="Arial" panose="020B0604020202020204" pitchFamily="34" charset="0"/>
                <a:cs typeface="Arial" panose="020B0604020202020204" pitchFamily="34" charset="0"/>
              </a:rPr>
              <a:t> that have been needed in the past to accommodate different children.</a:t>
            </a:r>
            <a:endParaRPr lang="en-GB"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As part of the settling in curriculum ensure staff spend time supporting child initiated play and supporting children to </a:t>
            </a:r>
            <a:r>
              <a:rPr lang="en-GB" b="1" dirty="0">
                <a:latin typeface="Arial" panose="020B0604020202020204" pitchFamily="34" charset="0"/>
                <a:ea typeface="Arial" panose="020B0604020202020204" pitchFamily="34" charset="0"/>
                <a:cs typeface="Arial" panose="020B0604020202020204" pitchFamily="34" charset="0"/>
              </a:rPr>
              <a:t>select, use and return resources, encouraging</a:t>
            </a:r>
            <a:r>
              <a:rPr lang="en-GB" dirty="0">
                <a:latin typeface="Arial" panose="020B0604020202020204" pitchFamily="34" charset="0"/>
                <a:ea typeface="Arial" panose="020B0604020202020204" pitchFamily="34" charset="0"/>
                <a:cs typeface="Arial" panose="020B0604020202020204" pitchFamily="34" charset="0"/>
              </a:rPr>
              <a:t> all children to be </a:t>
            </a:r>
            <a:r>
              <a:rPr lang="en-GB" b="1" dirty="0">
                <a:latin typeface="Arial" panose="020B0604020202020204" pitchFamily="34" charset="0"/>
                <a:ea typeface="Arial" panose="020B0604020202020204" pitchFamily="34" charset="0"/>
                <a:cs typeface="Arial" panose="020B0604020202020204" pitchFamily="34" charset="0"/>
              </a:rPr>
              <a:t>active participants in their own learning</a:t>
            </a:r>
            <a:r>
              <a:rPr lang="en-GB" dirty="0">
                <a:latin typeface="Arial" panose="020B0604020202020204" pitchFamily="34" charset="0"/>
                <a:ea typeface="Arial" panose="020B0604020202020204" pitchFamily="34" charset="0"/>
                <a:cs typeface="Arial" panose="020B0604020202020204" pitchFamily="34" charset="0"/>
              </a:rPr>
              <a:t> from the beginning. </a:t>
            </a:r>
          </a:p>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Use visual resources as reminders about expectations such as putting things away or using equipment safely. </a:t>
            </a:r>
            <a:endParaRPr lang="en-GB"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Provide </a:t>
            </a:r>
            <a:r>
              <a:rPr lang="en-GB" b="1" dirty="0">
                <a:latin typeface="Arial" panose="020B0604020202020204" pitchFamily="34" charset="0"/>
                <a:ea typeface="Arial" panose="020B0604020202020204" pitchFamily="34" charset="0"/>
                <a:cs typeface="Arial" panose="020B0604020202020204" pitchFamily="34" charset="0"/>
              </a:rPr>
              <a:t>simple choices within the environment</a:t>
            </a:r>
            <a:r>
              <a:rPr lang="en-GB" dirty="0">
                <a:latin typeface="Arial" panose="020B0604020202020204" pitchFamily="34" charset="0"/>
                <a:ea typeface="Arial" panose="020B0604020202020204" pitchFamily="34" charset="0"/>
                <a:cs typeface="Arial" panose="020B0604020202020204" pitchFamily="34" charset="0"/>
              </a:rPr>
              <a:t> to support children’s sense of control.</a:t>
            </a:r>
            <a:endParaRPr lang="en-GB" dirty="0">
              <a:latin typeface="Arial" panose="020B0604020202020204" pitchFamily="34" charset="0"/>
              <a:ea typeface="Arial" panose="020B060402020202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9487975" y="2280007"/>
            <a:ext cx="2462119" cy="1691977"/>
          </a:xfrm>
          <a:prstGeom prst="rect">
            <a:avLst/>
          </a:prstGeom>
        </p:spPr>
      </p:pic>
    </p:spTree>
    <p:extLst>
      <p:ext uri="{BB962C8B-B14F-4D97-AF65-F5344CB8AC3E}">
        <p14:creationId xmlns:p14="http://schemas.microsoft.com/office/powerpoint/2010/main" val="4070955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548963-F337-4FFD-8AB5-D7F8647EF36B}"/>
              </a:ext>
            </a:extLst>
          </p:cNvPr>
          <p:cNvSpPr txBox="1"/>
          <p:nvPr/>
        </p:nvSpPr>
        <p:spPr>
          <a:xfrm>
            <a:off x="11561885" y="0"/>
            <a:ext cx="630115"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41</a:t>
            </a:r>
          </a:p>
        </p:txBody>
      </p:sp>
      <p:sp>
        <p:nvSpPr>
          <p:cNvPr id="9" name="Rectangle 8">
            <a:extLst>
              <a:ext uri="{FF2B5EF4-FFF2-40B4-BE49-F238E27FC236}">
                <a16:creationId xmlns:a16="http://schemas.microsoft.com/office/drawing/2014/main" id="{4FE998F5-118F-4620-B4A1-FE3A9B91434D}"/>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Supporting transition: Planning for an ‘Enabling Environment’</a:t>
            </a:r>
          </a:p>
        </p:txBody>
      </p:sp>
      <p:sp>
        <p:nvSpPr>
          <p:cNvPr id="6" name="TextBox 5">
            <a:extLst>
              <a:ext uri="{FF2B5EF4-FFF2-40B4-BE49-F238E27FC236}">
                <a16:creationId xmlns:a16="http://schemas.microsoft.com/office/drawing/2014/main" id="{7F42D4F5-FD17-4F57-896F-3F951C6A00B6}"/>
              </a:ext>
            </a:extLst>
          </p:cNvPr>
          <p:cNvSpPr txBox="1"/>
          <p:nvPr/>
        </p:nvSpPr>
        <p:spPr>
          <a:xfrm>
            <a:off x="2306658" y="123110"/>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pic>
        <p:nvPicPr>
          <p:cNvPr id="11" name="Picture 10">
            <a:extLst>
              <a:ext uri="{FF2B5EF4-FFF2-40B4-BE49-F238E27FC236}">
                <a16:creationId xmlns:a16="http://schemas.microsoft.com/office/drawing/2014/main" id="{6CD3CB3A-E7E7-4724-9F98-550CCEAB9409}"/>
              </a:ext>
            </a:extLst>
          </p:cNvPr>
          <p:cNvPicPr>
            <a:picLocks noChangeAspect="1"/>
          </p:cNvPicPr>
          <p:nvPr/>
        </p:nvPicPr>
        <p:blipFill>
          <a:blip r:embed="rId3"/>
          <a:stretch>
            <a:fillRect/>
          </a:stretch>
        </p:blipFill>
        <p:spPr>
          <a:xfrm>
            <a:off x="10352003" y="5590904"/>
            <a:ext cx="1520219" cy="1081357"/>
          </a:xfrm>
          <a:prstGeom prst="rect">
            <a:avLst/>
          </a:prstGeom>
        </p:spPr>
      </p:pic>
      <p:sp>
        <p:nvSpPr>
          <p:cNvPr id="10" name="Rectangle 9"/>
          <p:cNvSpPr/>
          <p:nvPr/>
        </p:nvSpPr>
        <p:spPr>
          <a:xfrm>
            <a:off x="2242207" y="892551"/>
            <a:ext cx="9707887" cy="367216"/>
          </a:xfrm>
          <a:prstGeom prst="rect">
            <a:avLst/>
          </a:prstGeom>
        </p:spPr>
        <p:txBody>
          <a:bodyPr wrap="square">
            <a:spAutoFit/>
          </a:bodyPr>
          <a:lstStyle/>
          <a:p>
            <a:pPr>
              <a:lnSpc>
                <a:spcPct val="107000"/>
              </a:lnSpc>
            </a:pPr>
            <a:r>
              <a:rPr lang="en-GB" b="1" u="sng" dirty="0"/>
              <a:t>Planning for an ‘Enabling Environment’</a:t>
            </a:r>
            <a:endParaRPr lang="en-GB" dirty="0"/>
          </a:p>
        </p:txBody>
      </p:sp>
      <p:sp>
        <p:nvSpPr>
          <p:cNvPr id="3" name="Rectangle 2"/>
          <p:cNvSpPr/>
          <p:nvPr/>
        </p:nvSpPr>
        <p:spPr>
          <a:xfrm>
            <a:off x="2306658" y="1355281"/>
            <a:ext cx="8805455" cy="4163960"/>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Consider individual </a:t>
            </a:r>
            <a:r>
              <a:rPr lang="en-GB" b="1" dirty="0">
                <a:latin typeface="Arial" panose="020B0604020202020204" pitchFamily="34" charset="0"/>
                <a:ea typeface="Arial" panose="020B0604020202020204" pitchFamily="34" charset="0"/>
                <a:cs typeface="Arial" panose="020B0604020202020204" pitchFamily="34" charset="0"/>
              </a:rPr>
              <a:t>transitions that children may make during the day</a:t>
            </a:r>
            <a:r>
              <a:rPr lang="en-GB" dirty="0">
                <a:latin typeface="Arial" panose="020B0604020202020204" pitchFamily="34" charset="0"/>
                <a:ea typeface="Arial" panose="020B0604020202020204" pitchFamily="34" charset="0"/>
                <a:cs typeface="Arial" panose="020B0604020202020204" pitchFamily="34" charset="0"/>
              </a:rPr>
              <a:t> such as arriving in the morning, moving between rooms, going to sleep / rest and waking up, transitioning between adult led activities and play, indoors and outdoors, at lunch time etc.  Ensure these are </a:t>
            </a:r>
            <a:r>
              <a:rPr lang="en-GB" b="1" dirty="0">
                <a:latin typeface="Arial" panose="020B0604020202020204" pitchFamily="34" charset="0"/>
                <a:ea typeface="Arial" panose="020B0604020202020204" pitchFamily="34" charset="0"/>
                <a:cs typeface="Arial" panose="020B0604020202020204" pitchFamily="34" charset="0"/>
              </a:rPr>
              <a:t>consistent and predictable.</a:t>
            </a:r>
            <a:r>
              <a:rPr lang="en-GB" dirty="0">
                <a:latin typeface="Arial" panose="020B0604020202020204" pitchFamily="34" charset="0"/>
                <a:ea typeface="Arial" panose="020B0604020202020204" pitchFamily="34" charset="0"/>
                <a:cs typeface="Arial" panose="020B0604020202020204" pitchFamily="34" charset="0"/>
              </a:rPr>
              <a:t>   Support </a:t>
            </a:r>
            <a:r>
              <a:rPr lang="en-GB" b="1" dirty="0">
                <a:latin typeface="Arial" panose="020B0604020202020204" pitchFamily="34" charset="0"/>
                <a:ea typeface="Arial" panose="020B0604020202020204" pitchFamily="34" charset="0"/>
                <a:cs typeface="Arial" panose="020B0604020202020204" pitchFamily="34" charset="0"/>
              </a:rPr>
              <a:t>routines and transitions</a:t>
            </a:r>
            <a:r>
              <a:rPr lang="en-GB" dirty="0">
                <a:latin typeface="Arial" panose="020B0604020202020204" pitchFamily="34" charset="0"/>
                <a:ea typeface="Arial" panose="020B0604020202020204" pitchFamily="34" charset="0"/>
                <a:cs typeface="Arial" panose="020B0604020202020204" pitchFamily="34" charset="0"/>
              </a:rPr>
              <a:t> by using visual timetables, use of objects of reference and reminders, particularly for younger children and children with SEND. </a:t>
            </a:r>
            <a:endParaRPr lang="en-GB"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Recognise that some children will find comfort in </a:t>
            </a:r>
            <a:r>
              <a:rPr lang="en-GB" b="1" dirty="0">
                <a:latin typeface="Arial" panose="020B0604020202020204" pitchFamily="34" charset="0"/>
                <a:ea typeface="Arial" panose="020B0604020202020204" pitchFamily="34" charset="0"/>
                <a:cs typeface="Arial" panose="020B0604020202020204" pitchFamily="34" charset="0"/>
              </a:rPr>
              <a:t>transitional objects</a:t>
            </a:r>
            <a:r>
              <a:rPr lang="en-GB" dirty="0">
                <a:latin typeface="Arial" panose="020B0604020202020204" pitchFamily="34" charset="0"/>
                <a:ea typeface="Arial" panose="020B0604020202020204" pitchFamily="34" charset="0"/>
                <a:cs typeface="Arial" panose="020B0604020202020204" pitchFamily="34" charset="0"/>
              </a:rPr>
              <a:t> (such as a toy, book or object) that they can bring from home, particularly after such a different experience and long time at home.  Be respectful of this and give thought to how this can be managed (e.g. providing a safe place for these to be kept). </a:t>
            </a:r>
            <a:endParaRPr lang="en-GB" dirty="0">
              <a:latin typeface="Arial" panose="020B0604020202020204" pitchFamily="34" charset="0"/>
              <a:ea typeface="Arial" panose="020B0604020202020204" pitchFamily="34" charset="0"/>
              <a:cs typeface="Times New Roman" panose="02020603050405020304" pitchFamily="18" charset="0"/>
            </a:endParaRPr>
          </a:p>
          <a:p>
            <a:pPr marL="342900" lvl="0" indent="-342900">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Provide children with their </a:t>
            </a:r>
            <a:r>
              <a:rPr lang="en-GB" b="1" dirty="0">
                <a:latin typeface="Arial" panose="020B0604020202020204" pitchFamily="34" charset="0"/>
                <a:ea typeface="Arial" panose="020B0604020202020204" pitchFamily="34" charset="0"/>
                <a:cs typeface="Arial" panose="020B0604020202020204" pitchFamily="34" charset="0"/>
              </a:rPr>
              <a:t>own space </a:t>
            </a:r>
            <a:r>
              <a:rPr lang="en-GB" dirty="0">
                <a:latin typeface="Arial" panose="020B0604020202020204" pitchFamily="34" charset="0"/>
                <a:ea typeface="Arial" panose="020B0604020202020204" pitchFamily="34" charset="0"/>
                <a:cs typeface="Arial" panose="020B0604020202020204" pitchFamily="34" charset="0"/>
              </a:rPr>
              <a:t>(e.g. in the cloakroom, tray, peg, basket) where they can keep their things.</a:t>
            </a:r>
            <a:endParaRPr lang="en-GB" dirty="0">
              <a:latin typeface="Arial" panose="020B0604020202020204" pitchFamily="34" charset="0"/>
              <a:ea typeface="Arial" panose="020B0604020202020204" pitchFamily="34" charset="0"/>
              <a:cs typeface="Times New Roman" panose="02020603050405020304" pitchFamily="18" charset="0"/>
            </a:endParaRPr>
          </a:p>
          <a:p>
            <a:pPr marL="342900" lvl="0" indent="-342900">
              <a:buFont typeface="Symbol" panose="05050102010706020507" pitchFamily="18" charset="2"/>
              <a:buChar char=""/>
            </a:pPr>
            <a:r>
              <a:rPr lang="en-GB" dirty="0">
                <a:latin typeface="Arial" panose="020B0604020202020204" pitchFamily="34" charset="0"/>
                <a:ea typeface="Arial" panose="020B0604020202020204" pitchFamily="34" charset="0"/>
              </a:rPr>
              <a:t>Ensure there are </a:t>
            </a:r>
            <a:r>
              <a:rPr lang="en-GB" b="1" dirty="0">
                <a:latin typeface="Arial" panose="020B0604020202020204" pitchFamily="34" charset="0"/>
                <a:ea typeface="Arial" panose="020B0604020202020204" pitchFamily="34" charset="0"/>
              </a:rPr>
              <a:t>spaces for children to retreat</a:t>
            </a:r>
            <a:r>
              <a:rPr lang="en-GB" dirty="0">
                <a:latin typeface="Arial" panose="020B0604020202020204" pitchFamily="34" charset="0"/>
                <a:ea typeface="Arial" panose="020B0604020202020204" pitchFamily="34" charset="0"/>
              </a:rPr>
              <a:t> to if needed to support their emotional regulation</a:t>
            </a:r>
            <a:r>
              <a:rPr lang="en-GB" sz="1500" dirty="0">
                <a:latin typeface="Arial" panose="020B0604020202020204" pitchFamily="34" charset="0"/>
                <a:ea typeface="Arial" panose="020B0604020202020204" pitchFamily="34" charset="0"/>
              </a:rPr>
              <a:t>.</a:t>
            </a:r>
            <a:endParaRPr lang="en-GB" sz="1500" dirty="0"/>
          </a:p>
        </p:txBody>
      </p:sp>
    </p:spTree>
    <p:extLst>
      <p:ext uri="{BB962C8B-B14F-4D97-AF65-F5344CB8AC3E}">
        <p14:creationId xmlns:p14="http://schemas.microsoft.com/office/powerpoint/2010/main" val="2059292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548963-F337-4FFD-8AB5-D7F8647EF36B}"/>
              </a:ext>
            </a:extLst>
          </p:cNvPr>
          <p:cNvSpPr txBox="1"/>
          <p:nvPr/>
        </p:nvSpPr>
        <p:spPr>
          <a:xfrm>
            <a:off x="11561885" y="0"/>
            <a:ext cx="630115"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42</a:t>
            </a:r>
          </a:p>
        </p:txBody>
      </p:sp>
      <p:sp>
        <p:nvSpPr>
          <p:cNvPr id="9" name="Rectangle 8">
            <a:extLst>
              <a:ext uri="{FF2B5EF4-FFF2-40B4-BE49-F238E27FC236}">
                <a16:creationId xmlns:a16="http://schemas.microsoft.com/office/drawing/2014/main" id="{4FE998F5-118F-4620-B4A1-FE3A9B91434D}"/>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Supporting transition: A commitment to ‘Learning and Development’</a:t>
            </a:r>
          </a:p>
        </p:txBody>
      </p:sp>
      <p:sp>
        <p:nvSpPr>
          <p:cNvPr id="6" name="TextBox 5">
            <a:extLst>
              <a:ext uri="{FF2B5EF4-FFF2-40B4-BE49-F238E27FC236}">
                <a16:creationId xmlns:a16="http://schemas.microsoft.com/office/drawing/2014/main" id="{7F42D4F5-FD17-4F57-896F-3F951C6A00B6}"/>
              </a:ext>
            </a:extLst>
          </p:cNvPr>
          <p:cNvSpPr txBox="1"/>
          <p:nvPr/>
        </p:nvSpPr>
        <p:spPr>
          <a:xfrm>
            <a:off x="2306658" y="123110"/>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pic>
        <p:nvPicPr>
          <p:cNvPr id="11" name="Picture 10">
            <a:extLst>
              <a:ext uri="{FF2B5EF4-FFF2-40B4-BE49-F238E27FC236}">
                <a16:creationId xmlns:a16="http://schemas.microsoft.com/office/drawing/2014/main" id="{6CD3CB3A-E7E7-4724-9F98-550CCEAB9409}"/>
              </a:ext>
            </a:extLst>
          </p:cNvPr>
          <p:cNvPicPr>
            <a:picLocks noChangeAspect="1"/>
          </p:cNvPicPr>
          <p:nvPr/>
        </p:nvPicPr>
        <p:blipFill>
          <a:blip r:embed="rId3"/>
          <a:stretch>
            <a:fillRect/>
          </a:stretch>
        </p:blipFill>
        <p:spPr>
          <a:xfrm>
            <a:off x="10200981" y="5411103"/>
            <a:ext cx="1675961" cy="1192139"/>
          </a:xfrm>
          <a:prstGeom prst="rect">
            <a:avLst/>
          </a:prstGeom>
        </p:spPr>
      </p:pic>
      <p:sp>
        <p:nvSpPr>
          <p:cNvPr id="8" name="Rectangle 7"/>
          <p:cNvSpPr/>
          <p:nvPr/>
        </p:nvSpPr>
        <p:spPr>
          <a:xfrm>
            <a:off x="2388954" y="1079506"/>
            <a:ext cx="9707887" cy="685059"/>
          </a:xfrm>
          <a:prstGeom prst="rect">
            <a:avLst/>
          </a:prstGeom>
        </p:spPr>
        <p:txBody>
          <a:bodyPr wrap="square">
            <a:spAutoFit/>
          </a:bodyPr>
          <a:lstStyle/>
          <a:p>
            <a:pPr>
              <a:lnSpc>
                <a:spcPct val="107000"/>
              </a:lnSpc>
            </a:pPr>
            <a:r>
              <a:rPr lang="en-GB" b="1" u="sng" dirty="0"/>
              <a:t>A commitment to ‘Learning and Development’ – what success will look like:</a:t>
            </a:r>
          </a:p>
          <a:p>
            <a:pPr>
              <a:lnSpc>
                <a:spcPct val="107000"/>
              </a:lnSpc>
            </a:pPr>
            <a:endParaRPr lang="en-GB" dirty="0"/>
          </a:p>
        </p:txBody>
      </p:sp>
      <p:sp>
        <p:nvSpPr>
          <p:cNvPr id="4" name="Rectangle 3"/>
          <p:cNvSpPr/>
          <p:nvPr/>
        </p:nvSpPr>
        <p:spPr>
          <a:xfrm>
            <a:off x="2388954" y="1568360"/>
            <a:ext cx="8046719" cy="2585323"/>
          </a:xfrm>
          <a:prstGeom prst="rect">
            <a:avLst/>
          </a:prstGeom>
        </p:spPr>
        <p:txBody>
          <a:bodyPr wrap="square">
            <a:spAutoFit/>
          </a:bodyPr>
          <a:lstStyle/>
          <a:p>
            <a:pPr marL="285750" lvl="0" indent="-285750">
              <a:buFont typeface="Arial" panose="020B0604020202020204" pitchFamily="34" charset="0"/>
              <a:buChar char="•"/>
            </a:pPr>
            <a:r>
              <a:rPr lang="en-GB" b="1" dirty="0">
                <a:solidFill>
                  <a:srgbClr val="000000"/>
                </a:solidFill>
              </a:rPr>
              <a:t>Information about children </a:t>
            </a:r>
            <a:r>
              <a:rPr lang="en-GB" dirty="0">
                <a:solidFill>
                  <a:srgbClr val="000000"/>
                </a:solidFill>
              </a:rPr>
              <a:t>from parents and carers, previous EYFS settings and other professionals (including </a:t>
            </a:r>
            <a:r>
              <a:rPr lang="en-GB" b="1" dirty="0"/>
              <a:t>children’s individual stages of learning and development,</a:t>
            </a:r>
            <a:r>
              <a:rPr lang="en-GB" dirty="0"/>
              <a:t> their </a:t>
            </a:r>
            <a:r>
              <a:rPr lang="en-GB" b="1" dirty="0"/>
              <a:t>interests</a:t>
            </a:r>
            <a:r>
              <a:rPr lang="en-GB" dirty="0"/>
              <a:t> and </a:t>
            </a:r>
            <a:r>
              <a:rPr lang="en-GB" b="1" dirty="0"/>
              <a:t>how they learn)</a:t>
            </a:r>
            <a:r>
              <a:rPr lang="en-GB" dirty="0"/>
              <a:t>, are used to inform the curriculum intent.</a:t>
            </a:r>
          </a:p>
          <a:p>
            <a:pPr lvl="0"/>
            <a:endParaRPr lang="en-GB" b="1" dirty="0"/>
          </a:p>
          <a:p>
            <a:pPr marL="285750" lvl="0" indent="-285750">
              <a:buFont typeface="Arial" panose="020B0604020202020204" pitchFamily="34" charset="0"/>
              <a:buChar char="•"/>
            </a:pPr>
            <a:r>
              <a:rPr lang="en-GB" b="1" dirty="0"/>
              <a:t>The curriculum builds upon the learning</a:t>
            </a:r>
            <a:r>
              <a:rPr lang="en-GB" dirty="0"/>
              <a:t> that has already taken place, including in the home and other EYFS provision, to ensure progression across all areas of learning. </a:t>
            </a:r>
          </a:p>
          <a:p>
            <a:pPr lvl="0"/>
            <a:endParaRPr lang="en-GB" dirty="0"/>
          </a:p>
        </p:txBody>
      </p:sp>
      <p:pic>
        <p:nvPicPr>
          <p:cNvPr id="2" name="Picture 1"/>
          <p:cNvPicPr>
            <a:picLocks noChangeAspect="1"/>
          </p:cNvPicPr>
          <p:nvPr/>
        </p:nvPicPr>
        <p:blipFill>
          <a:blip r:embed="rId4"/>
          <a:stretch>
            <a:fillRect/>
          </a:stretch>
        </p:blipFill>
        <p:spPr>
          <a:xfrm>
            <a:off x="5923378" y="3656043"/>
            <a:ext cx="2471321" cy="2947199"/>
          </a:xfrm>
          <a:prstGeom prst="rect">
            <a:avLst/>
          </a:prstGeom>
        </p:spPr>
      </p:pic>
    </p:spTree>
    <p:extLst>
      <p:ext uri="{BB962C8B-B14F-4D97-AF65-F5344CB8AC3E}">
        <p14:creationId xmlns:p14="http://schemas.microsoft.com/office/powerpoint/2010/main" val="2782485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548963-F337-4FFD-8AB5-D7F8647EF36B}"/>
              </a:ext>
            </a:extLst>
          </p:cNvPr>
          <p:cNvSpPr txBox="1"/>
          <p:nvPr/>
        </p:nvSpPr>
        <p:spPr>
          <a:xfrm>
            <a:off x="11561885" y="0"/>
            <a:ext cx="630115"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43 </a:t>
            </a:r>
          </a:p>
        </p:txBody>
      </p:sp>
      <p:sp>
        <p:nvSpPr>
          <p:cNvPr id="9" name="Rectangle 8">
            <a:extLst>
              <a:ext uri="{FF2B5EF4-FFF2-40B4-BE49-F238E27FC236}">
                <a16:creationId xmlns:a16="http://schemas.microsoft.com/office/drawing/2014/main" id="{4FE998F5-118F-4620-B4A1-FE3A9B91434D}"/>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Supporting transition: Planning for Learning and Development’</a:t>
            </a:r>
          </a:p>
        </p:txBody>
      </p:sp>
      <p:sp>
        <p:nvSpPr>
          <p:cNvPr id="6" name="TextBox 5">
            <a:extLst>
              <a:ext uri="{FF2B5EF4-FFF2-40B4-BE49-F238E27FC236}">
                <a16:creationId xmlns:a16="http://schemas.microsoft.com/office/drawing/2014/main" id="{7F42D4F5-FD17-4F57-896F-3F951C6A00B6}"/>
              </a:ext>
            </a:extLst>
          </p:cNvPr>
          <p:cNvSpPr txBox="1"/>
          <p:nvPr/>
        </p:nvSpPr>
        <p:spPr>
          <a:xfrm>
            <a:off x="2306658" y="123110"/>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pic>
        <p:nvPicPr>
          <p:cNvPr id="11" name="Picture 10">
            <a:extLst>
              <a:ext uri="{FF2B5EF4-FFF2-40B4-BE49-F238E27FC236}">
                <a16:creationId xmlns:a16="http://schemas.microsoft.com/office/drawing/2014/main" id="{6CD3CB3A-E7E7-4724-9F98-550CCEAB9409}"/>
              </a:ext>
            </a:extLst>
          </p:cNvPr>
          <p:cNvPicPr>
            <a:picLocks noChangeAspect="1"/>
          </p:cNvPicPr>
          <p:nvPr/>
        </p:nvPicPr>
        <p:blipFill>
          <a:blip r:embed="rId3"/>
          <a:stretch>
            <a:fillRect/>
          </a:stretch>
        </p:blipFill>
        <p:spPr>
          <a:xfrm>
            <a:off x="10352003" y="5590904"/>
            <a:ext cx="1520219" cy="1081357"/>
          </a:xfrm>
          <a:prstGeom prst="rect">
            <a:avLst/>
          </a:prstGeom>
        </p:spPr>
      </p:pic>
      <p:sp>
        <p:nvSpPr>
          <p:cNvPr id="10" name="Rectangle 9"/>
          <p:cNvSpPr/>
          <p:nvPr/>
        </p:nvSpPr>
        <p:spPr>
          <a:xfrm>
            <a:off x="2242207" y="892551"/>
            <a:ext cx="9707887" cy="367216"/>
          </a:xfrm>
          <a:prstGeom prst="rect">
            <a:avLst/>
          </a:prstGeom>
        </p:spPr>
        <p:txBody>
          <a:bodyPr wrap="square">
            <a:spAutoFit/>
          </a:bodyPr>
          <a:lstStyle/>
          <a:p>
            <a:pPr>
              <a:lnSpc>
                <a:spcPct val="107000"/>
              </a:lnSpc>
            </a:pPr>
            <a:r>
              <a:rPr lang="en-GB" b="1" u="sng" dirty="0"/>
              <a:t>Planning for ‘Learning and Development’</a:t>
            </a:r>
            <a:endParaRPr lang="en-GB" dirty="0"/>
          </a:p>
        </p:txBody>
      </p:sp>
      <p:sp>
        <p:nvSpPr>
          <p:cNvPr id="2" name="Rectangle 1"/>
          <p:cNvSpPr/>
          <p:nvPr/>
        </p:nvSpPr>
        <p:spPr>
          <a:xfrm>
            <a:off x="2306657" y="1330699"/>
            <a:ext cx="9255227" cy="3596626"/>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Celebrate </a:t>
            </a:r>
            <a:r>
              <a:rPr lang="en-GB" b="1" dirty="0">
                <a:latin typeface="Arial" panose="020B0604020202020204" pitchFamily="34" charset="0"/>
                <a:ea typeface="Arial" panose="020B0604020202020204" pitchFamily="34" charset="0"/>
                <a:cs typeface="Arial" panose="020B0604020202020204" pitchFamily="34" charset="0"/>
              </a:rPr>
              <a:t>learning experiences that have taken place at home</a:t>
            </a:r>
            <a:r>
              <a:rPr lang="en-GB" dirty="0">
                <a:latin typeface="Arial" panose="020B0604020202020204" pitchFamily="34" charset="0"/>
                <a:ea typeface="Arial" panose="020B0604020202020204" pitchFamily="34" charset="0"/>
                <a:cs typeface="Arial" panose="020B0604020202020204" pitchFamily="34" charset="0"/>
              </a:rPr>
              <a:t> with parents / carers as well as in EYFS provision. </a:t>
            </a:r>
            <a:endParaRPr lang="en-GB" dirty="0">
              <a:latin typeface="Arial" panose="020B0604020202020204" pitchFamily="34" charset="0"/>
              <a:ea typeface="Arial" panose="020B06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Ask </a:t>
            </a:r>
            <a:r>
              <a:rPr lang="en-GB" b="1" dirty="0">
                <a:latin typeface="Arial" panose="020B0604020202020204" pitchFamily="34" charset="0"/>
                <a:ea typeface="Arial" panose="020B0604020202020204" pitchFamily="34" charset="0"/>
                <a:cs typeface="Arial" panose="020B0604020202020204" pitchFamily="34" charset="0"/>
              </a:rPr>
              <a:t>parents about their views of their child’s learning and development and whether they have any worries. </a:t>
            </a:r>
            <a:r>
              <a:rPr lang="en-GB" dirty="0">
                <a:latin typeface="Arial" panose="020B0604020202020204" pitchFamily="34" charset="0"/>
                <a:ea typeface="Arial" panose="020B0604020202020204" pitchFamily="34" charset="0"/>
                <a:cs typeface="Arial" panose="020B0604020202020204" pitchFamily="34" charset="0"/>
              </a:rPr>
              <a:t>  You could make use of the </a:t>
            </a:r>
            <a:r>
              <a:rPr lang="en-GB" b="1" dirty="0">
                <a:latin typeface="Arial" panose="020B0604020202020204" pitchFamily="34" charset="0"/>
                <a:ea typeface="Arial" panose="020B0604020202020204" pitchFamily="34" charset="0"/>
                <a:cs typeface="Arial" panose="020B0604020202020204" pitchFamily="34" charset="0"/>
                <a:hlinkClick r:id="rId4"/>
              </a:rPr>
              <a:t>‘</a:t>
            </a:r>
            <a:r>
              <a:rPr lang="en-GB" b="1" u="sng" dirty="0">
                <a:solidFill>
                  <a:srgbClr val="009AA6"/>
                </a:solidFill>
                <a:latin typeface="Arial" panose="020B0604020202020204" pitchFamily="34" charset="0"/>
                <a:ea typeface="Arial" panose="020B0604020202020204" pitchFamily="34" charset="0"/>
                <a:cs typeface="Arial" panose="020B0604020202020204" pitchFamily="34" charset="0"/>
                <a:hlinkClick r:id="rId4"/>
              </a:rPr>
              <a:t>what to expect when’</a:t>
            </a:r>
            <a:r>
              <a:rPr lang="en-GB" b="1" dirty="0">
                <a:latin typeface="Arial" panose="020B0604020202020204" pitchFamily="34" charset="0"/>
                <a:ea typeface="Arial" panose="020B0604020202020204" pitchFamily="34" charset="0"/>
                <a:cs typeface="Arial" panose="020B0604020202020204" pitchFamily="34" charset="0"/>
                <a:hlinkClick r:id="rId4"/>
              </a:rPr>
              <a:t> </a:t>
            </a:r>
            <a:r>
              <a:rPr lang="en-GB" b="1" dirty="0">
                <a:latin typeface="Arial" panose="020B0604020202020204" pitchFamily="34" charset="0"/>
                <a:ea typeface="Arial" panose="020B0604020202020204" pitchFamily="34" charset="0"/>
                <a:cs typeface="Arial" panose="020B0604020202020204" pitchFamily="34" charset="0"/>
              </a:rPr>
              <a:t>document or</a:t>
            </a:r>
            <a:r>
              <a:rPr lang="en-GB" dirty="0">
                <a:latin typeface="Arial" panose="020B0604020202020204" pitchFamily="34" charset="0"/>
                <a:ea typeface="Arial" panose="020B0604020202020204" pitchFamily="34" charset="0"/>
                <a:cs typeface="Arial" panose="020B0604020202020204" pitchFamily="34" charset="0"/>
              </a:rPr>
              <a:t> similar to support discussion with parents about children’s development. </a:t>
            </a:r>
            <a:endParaRPr lang="en-GB" dirty="0">
              <a:latin typeface="Arial" panose="020B0604020202020204" pitchFamily="34" charset="0"/>
              <a:ea typeface="Arial" panose="020B06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Ask the parent and setting </a:t>
            </a:r>
            <a:r>
              <a:rPr lang="en-GB" b="1" dirty="0">
                <a:latin typeface="Arial" panose="020B0604020202020204" pitchFamily="34" charset="0"/>
                <a:ea typeface="Arial" panose="020B0604020202020204" pitchFamily="34" charset="0"/>
                <a:cs typeface="Arial" panose="020B0604020202020204" pitchFamily="34" charset="0"/>
              </a:rPr>
              <a:t>about what sorts of activities and experiences the child has </a:t>
            </a:r>
            <a:r>
              <a:rPr lang="en-GB" dirty="0">
                <a:latin typeface="Arial" panose="020B0604020202020204" pitchFamily="34" charset="0"/>
                <a:ea typeface="Arial" panose="020B0604020202020204" pitchFamily="34" charset="0"/>
                <a:cs typeface="Arial" panose="020B0604020202020204" pitchFamily="34" charset="0"/>
              </a:rPr>
              <a:t>at home and what they enjoy doing. Ask parents to tell you </a:t>
            </a:r>
            <a:r>
              <a:rPr lang="en-GB" b="1" dirty="0">
                <a:latin typeface="Arial" panose="020B0604020202020204" pitchFamily="34" charset="0"/>
                <a:ea typeface="Arial" panose="020B0604020202020204" pitchFamily="34" charset="0"/>
                <a:cs typeface="Arial" panose="020B0604020202020204" pitchFamily="34" charset="0"/>
              </a:rPr>
              <a:t>how they think their child learns best</a:t>
            </a:r>
            <a:r>
              <a:rPr lang="en-GB" dirty="0">
                <a:latin typeface="Arial" panose="020B0604020202020204" pitchFamily="34" charset="0"/>
                <a:ea typeface="Arial" panose="020B0604020202020204" pitchFamily="34" charset="0"/>
                <a:cs typeface="Arial" panose="020B0604020202020204" pitchFamily="34" charset="0"/>
              </a:rPr>
              <a:t> – you could send them a short online quiz to test this out e.g. ‘My child learns best when there are pictures’; ‘My child learns best when they can work with a partner’; ‘My child learns best when they are only given one task at a time’; My child learns best when they are active’ etc.</a:t>
            </a:r>
            <a:endParaRPr lang="en-GB"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GB" sz="1600" dirty="0">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1465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548963-F337-4FFD-8AB5-D7F8647EF36B}"/>
              </a:ext>
            </a:extLst>
          </p:cNvPr>
          <p:cNvSpPr txBox="1"/>
          <p:nvPr/>
        </p:nvSpPr>
        <p:spPr>
          <a:xfrm>
            <a:off x="11561885" y="0"/>
            <a:ext cx="630115"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44 </a:t>
            </a:r>
          </a:p>
        </p:txBody>
      </p:sp>
      <p:sp>
        <p:nvSpPr>
          <p:cNvPr id="9" name="Rectangle 8">
            <a:extLst>
              <a:ext uri="{FF2B5EF4-FFF2-40B4-BE49-F238E27FC236}">
                <a16:creationId xmlns:a16="http://schemas.microsoft.com/office/drawing/2014/main" id="{4FE998F5-118F-4620-B4A1-FE3A9B91434D}"/>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Supporting transition: Planning for Learning and Development’</a:t>
            </a:r>
          </a:p>
        </p:txBody>
      </p:sp>
      <p:sp>
        <p:nvSpPr>
          <p:cNvPr id="6" name="TextBox 5">
            <a:extLst>
              <a:ext uri="{FF2B5EF4-FFF2-40B4-BE49-F238E27FC236}">
                <a16:creationId xmlns:a16="http://schemas.microsoft.com/office/drawing/2014/main" id="{7F42D4F5-FD17-4F57-896F-3F951C6A00B6}"/>
              </a:ext>
            </a:extLst>
          </p:cNvPr>
          <p:cNvSpPr txBox="1"/>
          <p:nvPr/>
        </p:nvSpPr>
        <p:spPr>
          <a:xfrm>
            <a:off x="2306658" y="123110"/>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pic>
        <p:nvPicPr>
          <p:cNvPr id="11" name="Picture 10">
            <a:extLst>
              <a:ext uri="{FF2B5EF4-FFF2-40B4-BE49-F238E27FC236}">
                <a16:creationId xmlns:a16="http://schemas.microsoft.com/office/drawing/2014/main" id="{6CD3CB3A-E7E7-4724-9F98-550CCEAB9409}"/>
              </a:ext>
            </a:extLst>
          </p:cNvPr>
          <p:cNvPicPr>
            <a:picLocks noChangeAspect="1"/>
          </p:cNvPicPr>
          <p:nvPr/>
        </p:nvPicPr>
        <p:blipFill>
          <a:blip r:embed="rId3"/>
          <a:stretch>
            <a:fillRect/>
          </a:stretch>
        </p:blipFill>
        <p:spPr>
          <a:xfrm>
            <a:off x="10356723" y="5634971"/>
            <a:ext cx="1520219" cy="1081357"/>
          </a:xfrm>
          <a:prstGeom prst="rect">
            <a:avLst/>
          </a:prstGeom>
        </p:spPr>
      </p:pic>
      <p:sp>
        <p:nvSpPr>
          <p:cNvPr id="10" name="Rectangle 9"/>
          <p:cNvSpPr/>
          <p:nvPr/>
        </p:nvSpPr>
        <p:spPr>
          <a:xfrm>
            <a:off x="2249214" y="1141084"/>
            <a:ext cx="9707887" cy="367216"/>
          </a:xfrm>
          <a:prstGeom prst="rect">
            <a:avLst/>
          </a:prstGeom>
        </p:spPr>
        <p:txBody>
          <a:bodyPr wrap="square">
            <a:spAutoFit/>
          </a:bodyPr>
          <a:lstStyle/>
          <a:p>
            <a:pPr>
              <a:lnSpc>
                <a:spcPct val="107000"/>
              </a:lnSpc>
            </a:pPr>
            <a:r>
              <a:rPr lang="en-GB" b="1" u="sng" dirty="0"/>
              <a:t>Planning for ‘Learning and Development’</a:t>
            </a:r>
            <a:endParaRPr lang="en-GB" dirty="0"/>
          </a:p>
        </p:txBody>
      </p:sp>
      <p:sp>
        <p:nvSpPr>
          <p:cNvPr id="2" name="Rectangle 1"/>
          <p:cNvSpPr/>
          <p:nvPr/>
        </p:nvSpPr>
        <p:spPr>
          <a:xfrm>
            <a:off x="2249214" y="1906097"/>
            <a:ext cx="9525097" cy="3627211"/>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Ensure that </a:t>
            </a:r>
            <a:r>
              <a:rPr lang="en-GB" b="1" dirty="0">
                <a:latin typeface="Arial" panose="020B0604020202020204" pitchFamily="34" charset="0"/>
                <a:ea typeface="Arial" panose="020B0604020202020204" pitchFamily="34" charset="0"/>
                <a:cs typeface="Arial" panose="020B0604020202020204" pitchFamily="34" charset="0"/>
              </a:rPr>
              <a:t>information from previous EYFS settings</a:t>
            </a:r>
            <a:r>
              <a:rPr lang="en-GB" dirty="0">
                <a:latin typeface="Arial" panose="020B0604020202020204" pitchFamily="34" charset="0"/>
                <a:ea typeface="Arial" panose="020B0604020202020204" pitchFamily="34" charset="0"/>
                <a:cs typeface="Arial" panose="020B0604020202020204" pitchFamily="34" charset="0"/>
              </a:rPr>
              <a:t> that children have attended is used to support transition and plan learning.  This can give information about children’s </a:t>
            </a:r>
            <a:r>
              <a:rPr lang="en-GB" b="1" dirty="0">
                <a:latin typeface="Arial" panose="020B0604020202020204" pitchFamily="34" charset="0"/>
                <a:ea typeface="Arial" panose="020B0604020202020204" pitchFamily="34" charset="0"/>
                <a:cs typeface="Arial" panose="020B0604020202020204" pitchFamily="34" charset="0"/>
              </a:rPr>
              <a:t>interests, personalities and how they learn (characteristics of learning)</a:t>
            </a:r>
            <a:r>
              <a:rPr lang="en-GB" dirty="0">
                <a:latin typeface="Arial" panose="020B0604020202020204" pitchFamily="34" charset="0"/>
                <a:ea typeface="Arial" panose="020B0604020202020204" pitchFamily="34" charset="0"/>
                <a:cs typeface="Arial" panose="020B0604020202020204" pitchFamily="34" charset="0"/>
              </a:rPr>
              <a:t>. </a:t>
            </a:r>
            <a:endParaRPr lang="en-GB"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Where applicable, ask for a copy of the child’s </a:t>
            </a:r>
            <a:r>
              <a:rPr lang="en-GB" b="1" dirty="0">
                <a:latin typeface="Arial" panose="020B0604020202020204" pitchFamily="34" charset="0"/>
                <a:ea typeface="Arial" panose="020B0604020202020204" pitchFamily="34" charset="0"/>
                <a:cs typeface="Arial" panose="020B0604020202020204" pitchFamily="34" charset="0"/>
              </a:rPr>
              <a:t>statutory EYFS assessment at age 2 (including their ELIM assessment). </a:t>
            </a:r>
          </a:p>
          <a:p>
            <a:pPr marL="342900" lvl="0" indent="-342900">
              <a:lnSpc>
                <a:spcPct val="107000"/>
              </a:lnSpc>
              <a:spcAft>
                <a:spcPts val="0"/>
              </a:spcAft>
              <a:buFont typeface="Symbol" panose="05050102010706020507" pitchFamily="18" charset="2"/>
              <a:buChar char=""/>
            </a:pPr>
            <a:r>
              <a:rPr lang="en-GB" b="1" dirty="0">
                <a:latin typeface="Arial" panose="020B0604020202020204" pitchFamily="34" charset="0"/>
                <a:ea typeface="Arial" panose="020B0604020202020204" pitchFamily="34" charset="0"/>
                <a:cs typeface="Arial" panose="020B0604020202020204" pitchFamily="34" charset="0"/>
              </a:rPr>
              <a:t>Find out</a:t>
            </a:r>
            <a:r>
              <a:rPr lang="en-GB" dirty="0">
                <a:latin typeface="Arial" panose="020B0604020202020204" pitchFamily="34" charset="0"/>
                <a:ea typeface="Arial" panose="020B0604020202020204" pitchFamily="34" charset="0"/>
                <a:cs typeface="Arial" panose="020B0604020202020204" pitchFamily="34" charset="0"/>
              </a:rPr>
              <a:t> information about whether a child was in receipt of </a:t>
            </a:r>
            <a:r>
              <a:rPr lang="en-GB" b="1" dirty="0">
                <a:latin typeface="Arial" panose="020B0604020202020204" pitchFamily="34" charset="0"/>
                <a:ea typeface="Arial" panose="020B0604020202020204" pitchFamily="34" charset="0"/>
                <a:cs typeface="Arial" panose="020B0604020202020204" pitchFamily="34" charset="0"/>
              </a:rPr>
              <a:t>2 year old funding or EYPP and how this was used to support their learning. </a:t>
            </a:r>
          </a:p>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Ensure that </a:t>
            </a:r>
            <a:r>
              <a:rPr lang="en-GB" b="1" dirty="0">
                <a:latin typeface="Arial" panose="020B0604020202020204" pitchFamily="34" charset="0"/>
                <a:ea typeface="Arial" panose="020B0604020202020204" pitchFamily="34" charset="0"/>
                <a:cs typeface="Arial" panose="020B0604020202020204" pitchFamily="34" charset="0"/>
              </a:rPr>
              <a:t>EHC plans, outcome plans</a:t>
            </a:r>
            <a:r>
              <a:rPr lang="en-GB" dirty="0">
                <a:latin typeface="Arial" panose="020B0604020202020204" pitchFamily="34" charset="0"/>
                <a:ea typeface="Arial" panose="020B0604020202020204" pitchFamily="34" charset="0"/>
                <a:cs typeface="Arial" panose="020B0604020202020204" pitchFamily="34" charset="0"/>
              </a:rPr>
              <a:t> and details of any inclusion funding for children with SEND are shared and discussed in full.</a:t>
            </a:r>
          </a:p>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Give priority to the </a:t>
            </a:r>
            <a:r>
              <a:rPr lang="en-GB" b="1" dirty="0">
                <a:latin typeface="Arial" panose="020B0604020202020204" pitchFamily="34" charset="0"/>
                <a:ea typeface="Arial" panose="020B0604020202020204" pitchFamily="34" charset="0"/>
                <a:cs typeface="Arial" panose="020B0604020202020204" pitchFamily="34" charset="0"/>
              </a:rPr>
              <a:t>prime areas</a:t>
            </a:r>
            <a:r>
              <a:rPr lang="en-GB" dirty="0">
                <a:latin typeface="Arial" panose="020B0604020202020204" pitchFamily="34" charset="0"/>
                <a:ea typeface="Arial" panose="020B0604020202020204" pitchFamily="34" charset="0"/>
                <a:cs typeface="Arial" panose="020B0604020202020204" pitchFamily="34" charset="0"/>
              </a:rPr>
              <a:t> during transition – </a:t>
            </a:r>
            <a:r>
              <a:rPr lang="en-GB" b="1" dirty="0">
                <a:latin typeface="Arial" panose="020B0604020202020204" pitchFamily="34" charset="0"/>
                <a:ea typeface="Arial" panose="020B0604020202020204" pitchFamily="34" charset="0"/>
                <a:cs typeface="Arial" panose="020B0604020202020204" pitchFamily="34" charset="0"/>
              </a:rPr>
              <a:t>PSED, Communication and Language and Physical Development</a:t>
            </a:r>
            <a:r>
              <a:rPr lang="en-GB" dirty="0">
                <a:latin typeface="Arial" panose="020B0604020202020204" pitchFamily="34" charset="0"/>
                <a:ea typeface="Arial" panose="020B0604020202020204" pitchFamily="34" charset="0"/>
                <a:cs typeface="Arial" panose="020B0604020202020204" pitchFamily="34" charset="0"/>
              </a:rPr>
              <a:t> so children regain a sense of belonging, form relationships and develop an understanding of expectations and routines. </a:t>
            </a:r>
            <a:endParaRPr lang="en-GB"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684180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548963-F337-4FFD-8AB5-D7F8647EF36B}"/>
              </a:ext>
            </a:extLst>
          </p:cNvPr>
          <p:cNvSpPr txBox="1"/>
          <p:nvPr/>
        </p:nvSpPr>
        <p:spPr>
          <a:xfrm>
            <a:off x="11561885" y="0"/>
            <a:ext cx="630115"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45 </a:t>
            </a:r>
          </a:p>
        </p:txBody>
      </p:sp>
      <p:sp>
        <p:nvSpPr>
          <p:cNvPr id="9" name="Rectangle 8">
            <a:extLst>
              <a:ext uri="{FF2B5EF4-FFF2-40B4-BE49-F238E27FC236}">
                <a16:creationId xmlns:a16="http://schemas.microsoft.com/office/drawing/2014/main" id="{4FE998F5-118F-4620-B4A1-FE3A9B91434D}"/>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Supporting transition: Planning for Learning and Development’</a:t>
            </a:r>
          </a:p>
        </p:txBody>
      </p:sp>
      <p:sp>
        <p:nvSpPr>
          <p:cNvPr id="6" name="TextBox 5">
            <a:extLst>
              <a:ext uri="{FF2B5EF4-FFF2-40B4-BE49-F238E27FC236}">
                <a16:creationId xmlns:a16="http://schemas.microsoft.com/office/drawing/2014/main" id="{7F42D4F5-FD17-4F57-896F-3F951C6A00B6}"/>
              </a:ext>
            </a:extLst>
          </p:cNvPr>
          <p:cNvSpPr txBox="1"/>
          <p:nvPr/>
        </p:nvSpPr>
        <p:spPr>
          <a:xfrm>
            <a:off x="2306658" y="123110"/>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pic>
        <p:nvPicPr>
          <p:cNvPr id="11" name="Picture 10">
            <a:extLst>
              <a:ext uri="{FF2B5EF4-FFF2-40B4-BE49-F238E27FC236}">
                <a16:creationId xmlns:a16="http://schemas.microsoft.com/office/drawing/2014/main" id="{6CD3CB3A-E7E7-4724-9F98-550CCEAB9409}"/>
              </a:ext>
            </a:extLst>
          </p:cNvPr>
          <p:cNvPicPr>
            <a:picLocks noChangeAspect="1"/>
          </p:cNvPicPr>
          <p:nvPr/>
        </p:nvPicPr>
        <p:blipFill>
          <a:blip r:embed="rId3"/>
          <a:stretch>
            <a:fillRect/>
          </a:stretch>
        </p:blipFill>
        <p:spPr>
          <a:xfrm>
            <a:off x="10352003" y="5590904"/>
            <a:ext cx="1520219" cy="1081357"/>
          </a:xfrm>
          <a:prstGeom prst="rect">
            <a:avLst/>
          </a:prstGeom>
        </p:spPr>
      </p:pic>
      <p:sp>
        <p:nvSpPr>
          <p:cNvPr id="10" name="Rectangle 9"/>
          <p:cNvSpPr/>
          <p:nvPr/>
        </p:nvSpPr>
        <p:spPr>
          <a:xfrm>
            <a:off x="2242207" y="892551"/>
            <a:ext cx="9707887" cy="367216"/>
          </a:xfrm>
          <a:prstGeom prst="rect">
            <a:avLst/>
          </a:prstGeom>
        </p:spPr>
        <p:txBody>
          <a:bodyPr wrap="square">
            <a:spAutoFit/>
          </a:bodyPr>
          <a:lstStyle/>
          <a:p>
            <a:pPr>
              <a:lnSpc>
                <a:spcPct val="107000"/>
              </a:lnSpc>
            </a:pPr>
            <a:r>
              <a:rPr lang="en-GB" b="1" u="sng" dirty="0"/>
              <a:t>Planning for ‘Learning and Development’</a:t>
            </a:r>
            <a:endParaRPr lang="en-GB" dirty="0"/>
          </a:p>
        </p:txBody>
      </p:sp>
      <p:sp>
        <p:nvSpPr>
          <p:cNvPr id="2" name="Rectangle 1"/>
          <p:cNvSpPr/>
          <p:nvPr/>
        </p:nvSpPr>
        <p:spPr>
          <a:xfrm>
            <a:off x="2422666" y="1686678"/>
            <a:ext cx="9527428" cy="1849032"/>
          </a:xfrm>
          <a:prstGeom prst="rect">
            <a:avLst/>
          </a:prstGeom>
        </p:spPr>
        <p:txBody>
          <a:bodyPr wrap="square">
            <a:spAutoFit/>
          </a:bodyPr>
          <a:lstStyle/>
          <a:p>
            <a:pPr marL="342900" indent="-342900">
              <a:lnSpc>
                <a:spcPct val="107000"/>
              </a:lnSpc>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Spend time </a:t>
            </a:r>
            <a:r>
              <a:rPr lang="en-GB" b="1" dirty="0">
                <a:latin typeface="Arial" panose="020B0604020202020204" pitchFamily="34" charset="0"/>
                <a:ea typeface="Arial" panose="020B0604020202020204" pitchFamily="34" charset="0"/>
                <a:cs typeface="Arial" panose="020B0604020202020204" pitchFamily="34" charset="0"/>
              </a:rPr>
              <a:t>observing children</a:t>
            </a:r>
            <a:r>
              <a:rPr lang="en-GB" dirty="0">
                <a:latin typeface="Arial" panose="020B0604020202020204" pitchFamily="34" charset="0"/>
                <a:ea typeface="Arial" panose="020B0604020202020204" pitchFamily="34" charset="0"/>
                <a:cs typeface="Arial" panose="020B0604020202020204" pitchFamily="34" charset="0"/>
              </a:rPr>
              <a:t> during their play as well as noting their response to adult led activities. Recognise that </a:t>
            </a:r>
            <a:r>
              <a:rPr lang="en-GB" b="1" dirty="0">
                <a:latin typeface="Arial" panose="020B0604020202020204" pitchFamily="34" charset="0"/>
                <a:ea typeface="Arial" panose="020B0604020202020204" pitchFamily="34" charset="0"/>
                <a:cs typeface="Arial" panose="020B0604020202020204" pitchFamily="34" charset="0"/>
              </a:rPr>
              <a:t>play</a:t>
            </a:r>
            <a:r>
              <a:rPr lang="en-GB" dirty="0">
                <a:latin typeface="Arial" panose="020B0604020202020204" pitchFamily="34" charset="0"/>
                <a:ea typeface="Arial" panose="020B0604020202020204" pitchFamily="34" charset="0"/>
                <a:cs typeface="Arial" panose="020B0604020202020204" pitchFamily="34" charset="0"/>
              </a:rPr>
              <a:t> provides an opportunity for children to explore and work through any worries they may have.  This is particularly important for children who are less likely or less able to express these verbally.</a:t>
            </a:r>
            <a:endParaRPr lang="en-GB"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cs typeface="Times New Roman" panose="02020603050405020304" pitchFamily="18" charset="0"/>
              </a:rPr>
              <a:t>Use discussions shortly after transition, particularly between early years settings and schools, to support shared decision making about curriculum progression. </a:t>
            </a:r>
          </a:p>
        </p:txBody>
      </p:sp>
      <p:pic>
        <p:nvPicPr>
          <p:cNvPr id="8" name="Picture 7"/>
          <p:cNvPicPr>
            <a:picLocks noChangeAspect="1"/>
          </p:cNvPicPr>
          <p:nvPr/>
        </p:nvPicPr>
        <p:blipFill>
          <a:blip r:embed="rId4"/>
          <a:stretch>
            <a:fillRect/>
          </a:stretch>
        </p:blipFill>
        <p:spPr>
          <a:xfrm>
            <a:off x="4818435" y="3962621"/>
            <a:ext cx="3475929" cy="2364666"/>
          </a:xfrm>
          <a:prstGeom prst="rect">
            <a:avLst/>
          </a:prstGeom>
        </p:spPr>
      </p:pic>
    </p:spTree>
    <p:extLst>
      <p:ext uri="{BB962C8B-B14F-4D97-AF65-F5344CB8AC3E}">
        <p14:creationId xmlns:p14="http://schemas.microsoft.com/office/powerpoint/2010/main" val="1304283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C522C9-9A62-43AE-AD3E-83BCF5438FC0}"/>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Resources</a:t>
            </a:r>
          </a:p>
        </p:txBody>
      </p:sp>
      <p:sp>
        <p:nvSpPr>
          <p:cNvPr id="6" name="TextBox 5">
            <a:extLst>
              <a:ext uri="{FF2B5EF4-FFF2-40B4-BE49-F238E27FC236}">
                <a16:creationId xmlns:a16="http://schemas.microsoft.com/office/drawing/2014/main" id="{7F42D4F5-FD17-4F57-896F-3F951C6A00B6}"/>
              </a:ext>
            </a:extLst>
          </p:cNvPr>
          <p:cNvSpPr txBox="1"/>
          <p:nvPr/>
        </p:nvSpPr>
        <p:spPr>
          <a:xfrm>
            <a:off x="2370667" y="112889"/>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sp>
        <p:nvSpPr>
          <p:cNvPr id="9" name="TextBox 8">
            <a:extLst>
              <a:ext uri="{FF2B5EF4-FFF2-40B4-BE49-F238E27FC236}">
                <a16:creationId xmlns:a16="http://schemas.microsoft.com/office/drawing/2014/main" id="{111D625E-9560-4DA2-9367-74CEBB873A43}"/>
              </a:ext>
            </a:extLst>
          </p:cNvPr>
          <p:cNvSpPr txBox="1"/>
          <p:nvPr/>
        </p:nvSpPr>
        <p:spPr>
          <a:xfrm>
            <a:off x="11579469" y="0"/>
            <a:ext cx="612531"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46</a:t>
            </a:r>
          </a:p>
        </p:txBody>
      </p:sp>
      <p:sp>
        <p:nvSpPr>
          <p:cNvPr id="10" name="TextBox 9">
            <a:extLst>
              <a:ext uri="{FF2B5EF4-FFF2-40B4-BE49-F238E27FC236}">
                <a16:creationId xmlns:a16="http://schemas.microsoft.com/office/drawing/2014/main" id="{C0E87040-8188-4AF1-9B69-26DDFCCA3348}"/>
              </a:ext>
            </a:extLst>
          </p:cNvPr>
          <p:cNvSpPr txBox="1"/>
          <p:nvPr/>
        </p:nvSpPr>
        <p:spPr>
          <a:xfrm>
            <a:off x="2370667" y="970843"/>
            <a:ext cx="9482666" cy="6586418"/>
          </a:xfrm>
          <a:prstGeom prst="rect">
            <a:avLst/>
          </a:prstGeom>
          <a:noFill/>
        </p:spPr>
        <p:txBody>
          <a:bodyPr wrap="square">
            <a:spAutoFit/>
          </a:bodyPr>
          <a:lstStyle/>
          <a:p>
            <a:r>
              <a:rPr lang="en-GB" b="1" dirty="0"/>
              <a:t>Professionals Information </a:t>
            </a:r>
          </a:p>
          <a:p>
            <a:r>
              <a:rPr lang="en-GB" sz="1400" dirty="0">
                <a:hlinkClick r:id="rId3"/>
              </a:rPr>
              <a:t>SEND Local Offer | Early Years SEND and Inclusion Handbook for Early Years Providers - SEND Local Offer (northlincslocaloffer.com)</a:t>
            </a:r>
            <a:endParaRPr lang="en-GB" sz="1400" dirty="0"/>
          </a:p>
          <a:p>
            <a:r>
              <a:rPr lang="en-GB" sz="1400" dirty="0">
                <a:solidFill>
                  <a:srgbClr val="FF0000"/>
                </a:solidFill>
                <a:hlinkClick r:id="rId4"/>
              </a:rPr>
              <a:t>Social Story example</a:t>
            </a:r>
            <a:endParaRPr lang="en-GB" sz="1400" dirty="0">
              <a:solidFill>
                <a:srgbClr val="FF0000"/>
              </a:solidFill>
            </a:endParaRPr>
          </a:p>
          <a:p>
            <a:r>
              <a:rPr lang="en-GB" sz="1400" dirty="0">
                <a:latin typeface="Arial" panose="020B0604020202020204" pitchFamily="34" charset="0"/>
                <a:ea typeface="Arial" panose="020B0604020202020204" pitchFamily="34" charset="0"/>
                <a:cs typeface="Arial" panose="020B0604020202020204" pitchFamily="34" charset="0"/>
              </a:rPr>
              <a:t>‘What makes me, me?’ document </a:t>
            </a:r>
            <a:r>
              <a:rPr lang="en-GB" sz="1400" dirty="0">
                <a:hlinkClick r:id="rId5"/>
              </a:rPr>
              <a:t>The Local Offer - North Lincolnshire Council (northlincs.gov.uk)</a:t>
            </a:r>
            <a:endParaRPr lang="en-GB" sz="1400" dirty="0"/>
          </a:p>
          <a:p>
            <a:r>
              <a:rPr lang="en-GB" sz="1400" dirty="0">
                <a:solidFill>
                  <a:srgbClr val="FF0000"/>
                </a:solidFill>
                <a:latin typeface="Arial" panose="020B0604020202020204" pitchFamily="34" charset="0"/>
                <a:ea typeface="Arial" panose="020B0604020202020204" pitchFamily="34" charset="0"/>
                <a:cs typeface="Arial" panose="020B0604020202020204" pitchFamily="34" charset="0"/>
                <a:hlinkClick r:id="rId6"/>
              </a:rPr>
              <a:t>Early Years Foundation Stage (EYFS) Statutory Framework</a:t>
            </a:r>
            <a:endParaRPr lang="en-GB" sz="1400" dirty="0">
              <a:solidFill>
                <a:srgbClr val="FF0000"/>
              </a:solidFill>
              <a:latin typeface="Arial" panose="020B0604020202020204" pitchFamily="34" charset="0"/>
              <a:ea typeface="Arial" panose="020B0604020202020204" pitchFamily="34" charset="0"/>
              <a:cs typeface="Arial" panose="020B0604020202020204" pitchFamily="34" charset="0"/>
            </a:endParaRPr>
          </a:p>
          <a:p>
            <a:r>
              <a:rPr lang="en-GB" sz="1400" dirty="0">
                <a:hlinkClick r:id="rId7"/>
              </a:rPr>
              <a:t>Development Matters - Non-statutory curriculum guidance for the early years foundation stage (publishing.service.gov.uk)</a:t>
            </a:r>
            <a:endParaRPr lang="en-GB" sz="1400" dirty="0">
              <a:solidFill>
                <a:srgbClr val="FF0000"/>
              </a:solidFill>
              <a:latin typeface="Arial" panose="020B0604020202020204" pitchFamily="34" charset="0"/>
              <a:ea typeface="Arial" panose="020B0604020202020204" pitchFamily="34" charset="0"/>
              <a:cs typeface="Arial" panose="020B0604020202020204" pitchFamily="34" charset="0"/>
            </a:endParaRPr>
          </a:p>
          <a:p>
            <a:r>
              <a:rPr lang="en-GB" sz="1400" dirty="0">
                <a:hlinkClick r:id="rId8"/>
              </a:rPr>
              <a:t>Birthto5Matters-download.pdf</a:t>
            </a:r>
            <a:endParaRPr lang="en-GB" sz="1400" dirty="0">
              <a:solidFill>
                <a:srgbClr val="FF0000"/>
              </a:solidFill>
              <a:latin typeface="Arial" panose="020B0604020202020204" pitchFamily="34" charset="0"/>
              <a:ea typeface="Arial" panose="020B0604020202020204" pitchFamily="34" charset="0"/>
              <a:cs typeface="Arial" panose="020B0604020202020204" pitchFamily="34" charset="0"/>
            </a:endParaRPr>
          </a:p>
          <a:p>
            <a:endParaRPr lang="en-GB" sz="1400" dirty="0">
              <a:solidFill>
                <a:srgbClr val="FF0000"/>
              </a:solidFill>
              <a:latin typeface="Arial" panose="020B0604020202020204" pitchFamily="34" charset="0"/>
              <a:ea typeface="Arial" panose="020B0604020202020204" pitchFamily="34" charset="0"/>
              <a:cs typeface="Arial" panose="020B0604020202020204" pitchFamily="34" charset="0"/>
            </a:endParaRPr>
          </a:p>
          <a:p>
            <a:endParaRPr lang="en-GB" sz="1400" dirty="0"/>
          </a:p>
          <a:p>
            <a:r>
              <a:rPr lang="en-GB" sz="1400" dirty="0"/>
              <a:t>Article on the </a:t>
            </a:r>
            <a:r>
              <a:rPr lang="en-GB" sz="1400" b="1" dirty="0"/>
              <a:t>role of the key person in reception classes </a:t>
            </a:r>
            <a:r>
              <a:rPr lang="en-GB" sz="1400" dirty="0"/>
              <a:t>by Julian </a:t>
            </a:r>
            <a:r>
              <a:rPr lang="en-GB" sz="1400" dirty="0" err="1"/>
              <a:t>Grenier</a:t>
            </a:r>
            <a:r>
              <a:rPr lang="en-GB" sz="1400" dirty="0"/>
              <a:t> is also useful: </a:t>
            </a:r>
            <a:r>
              <a:rPr lang="en-GB" sz="1400" dirty="0">
                <a:hlinkClick r:id="rId9"/>
              </a:rPr>
              <a:t>Guidance: the key person in reception classes and small nursery settings. </a:t>
            </a:r>
            <a:endParaRPr lang="en-GB" sz="1400" dirty="0"/>
          </a:p>
          <a:p>
            <a:endParaRPr lang="en-GB" sz="1400" dirty="0"/>
          </a:p>
          <a:p>
            <a:r>
              <a:rPr lang="en-GB" sz="1400" dirty="0"/>
              <a:t>Bilingual Children Resources</a:t>
            </a:r>
          </a:p>
          <a:p>
            <a:r>
              <a:rPr lang="en-GB" sz="1400" dirty="0">
                <a:hlinkClick r:id="rId10"/>
              </a:rPr>
              <a:t>http://www.mantralingua.com</a:t>
            </a:r>
            <a:r>
              <a:rPr lang="en-GB" sz="1400" dirty="0"/>
              <a:t>  and </a:t>
            </a:r>
            <a:r>
              <a:rPr lang="en-GB" sz="1400" dirty="0">
                <a:hlinkClick r:id="rId11"/>
              </a:rPr>
              <a:t>https://www.beelingualuk.com</a:t>
            </a:r>
            <a:endParaRPr lang="en-GB" sz="1100" u="sng" dirty="0"/>
          </a:p>
          <a:p>
            <a:endParaRPr lang="en-GB" sz="1400" dirty="0">
              <a:solidFill>
                <a:srgbClr val="FF0000"/>
              </a:solidFill>
              <a:hlinkClick r:id="rId12"/>
            </a:endParaRPr>
          </a:p>
          <a:p>
            <a:endParaRPr lang="en-GB" sz="1400" dirty="0"/>
          </a:p>
          <a:p>
            <a:r>
              <a:rPr lang="en-GB" b="1" dirty="0"/>
              <a:t>Information for Parents </a:t>
            </a:r>
          </a:p>
          <a:p>
            <a:r>
              <a:rPr lang="en-GB" sz="1400" u="sng" dirty="0">
                <a:hlinkClick r:id="rId13" tooltip="https://www.bbc.co.uk/tiny-happy-people/getting-ready-for-the-day/zdxvy9q"/>
              </a:rPr>
              <a:t>Getting ready for the day - BBC Tiny Happy People</a:t>
            </a:r>
            <a:endParaRPr lang="en-GB" sz="1400" u="sng" dirty="0"/>
          </a:p>
          <a:p>
            <a:r>
              <a:rPr lang="en-GB" sz="1400" dirty="0">
                <a:hlinkClick r:id="rId14"/>
              </a:rPr>
              <a:t>Starting primary school - BBC Bitesize</a:t>
            </a:r>
            <a:endParaRPr lang="en-GB" sz="1400" dirty="0">
              <a:solidFill>
                <a:srgbClr val="FF0000"/>
              </a:solidFill>
              <a:latin typeface="Arial" panose="020B0604020202020204" pitchFamily="34" charset="0"/>
              <a:ea typeface="Arial" panose="020B0604020202020204" pitchFamily="34" charset="0"/>
              <a:cs typeface="Arial" panose="020B0604020202020204" pitchFamily="34" charset="0"/>
            </a:endParaRPr>
          </a:p>
          <a:p>
            <a:r>
              <a:rPr lang="en-GB" sz="1400" dirty="0">
                <a:solidFill>
                  <a:srgbClr val="FF0000"/>
                </a:solidFill>
                <a:hlinkClick r:id="rId12"/>
              </a:rPr>
              <a:t>What to expect in the Early Years Foundation Stage: A guide for parents</a:t>
            </a:r>
            <a:endParaRPr lang="en-GB" sz="1400" dirty="0">
              <a:solidFill>
                <a:srgbClr val="FF0000"/>
              </a:solidFill>
            </a:endParaRPr>
          </a:p>
          <a:p>
            <a:r>
              <a:rPr lang="en-GB" sz="1400" dirty="0">
                <a:solidFill>
                  <a:srgbClr val="FF0000"/>
                </a:solidFill>
                <a:hlinkClick r:id="rId15"/>
              </a:rPr>
              <a:t>A</a:t>
            </a:r>
            <a:r>
              <a:rPr lang="en-GB" sz="1400" dirty="0">
                <a:hlinkClick r:id="rId15"/>
              </a:rPr>
              <a:t>pply for a school place in North Lincolnshire - North Lincolnshire Council (northlincs.gov.uk)</a:t>
            </a:r>
            <a:endParaRPr lang="en-GB" sz="1400" dirty="0"/>
          </a:p>
          <a:p>
            <a:r>
              <a:rPr lang="en-GB" sz="1400" dirty="0">
                <a:hlinkClick r:id="rId16"/>
              </a:rPr>
              <a:t>North Lincolnshire Local Offer - Starting School</a:t>
            </a:r>
            <a:endParaRPr lang="en-GB" sz="1400" dirty="0"/>
          </a:p>
          <a:p>
            <a:endParaRPr lang="en-GB" sz="1400" dirty="0">
              <a:solidFill>
                <a:srgbClr val="FF0000"/>
              </a:solidFill>
            </a:endParaRPr>
          </a:p>
          <a:p>
            <a:endParaRPr lang="en-GB" sz="1400" dirty="0">
              <a:solidFill>
                <a:srgbClr val="FF0000"/>
              </a:solidFill>
            </a:endParaRPr>
          </a:p>
          <a:p>
            <a:endParaRPr lang="en-GB" sz="1400" dirty="0">
              <a:solidFill>
                <a:srgbClr val="FF0000"/>
              </a:solidFill>
            </a:endParaRPr>
          </a:p>
          <a:p>
            <a:endParaRPr lang="en-GB" sz="1400" dirty="0">
              <a:solidFill>
                <a:srgbClr val="FF0000"/>
              </a:solidFill>
            </a:endParaRPr>
          </a:p>
          <a:p>
            <a:endParaRPr lang="en-GB" sz="1400" dirty="0">
              <a:solidFill>
                <a:srgbClr val="FF0000"/>
              </a:solidFill>
            </a:endParaRPr>
          </a:p>
        </p:txBody>
      </p:sp>
    </p:spTree>
    <p:extLst>
      <p:ext uri="{BB962C8B-B14F-4D97-AF65-F5344CB8AC3E}">
        <p14:creationId xmlns:p14="http://schemas.microsoft.com/office/powerpoint/2010/main" val="629176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548963-F337-4FFD-8AB5-D7F8647EF36B}"/>
              </a:ext>
            </a:extLst>
          </p:cNvPr>
          <p:cNvSpPr txBox="1"/>
          <p:nvPr/>
        </p:nvSpPr>
        <p:spPr>
          <a:xfrm>
            <a:off x="11561885" y="0"/>
            <a:ext cx="630115" cy="246221"/>
          </a:xfrm>
          <a:prstGeom prst="rect">
            <a:avLst/>
          </a:prstGeom>
          <a:solidFill>
            <a:schemeClr val="accent1"/>
          </a:solidFill>
        </p:spPr>
        <p:txBody>
          <a:bodyPr wrap="square" rtlCol="0">
            <a:spAutoFit/>
          </a:bodyPr>
          <a:lstStyle/>
          <a:p>
            <a:pPr algn="r"/>
            <a:r>
              <a:rPr lang="en-GB" sz="1000" b="1">
                <a:solidFill>
                  <a:schemeClr val="bg1"/>
                </a:solidFill>
                <a:latin typeface="Calibri" panose="020F0502020204030204" pitchFamily="34" charset="0"/>
                <a:cs typeface="Calibri" panose="020F0502020204030204" pitchFamily="34" charset="0"/>
              </a:rPr>
              <a:t>Page 47 </a:t>
            </a:r>
            <a:endParaRPr lang="en-GB" sz="1000" b="1" dirty="0">
              <a:solidFill>
                <a:schemeClr val="bg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128F8FBF-31AF-4F45-883B-1EE5F666D751}"/>
              </a:ext>
            </a:extLst>
          </p:cNvPr>
          <p:cNvSpPr/>
          <p:nvPr/>
        </p:nvSpPr>
        <p:spPr>
          <a:xfrm>
            <a:off x="2407353" y="2433193"/>
            <a:ext cx="1226217" cy="319800"/>
          </a:xfrm>
          <a:prstGeom prst="rect">
            <a:avLst/>
          </a:prstGeom>
          <a:solidFill>
            <a:schemeClr val="bg1"/>
          </a:solidFill>
        </p:spPr>
        <p:txBody>
          <a:bodyPr wrap="square" lIns="99093" tIns="49545" rIns="99093" bIns="49545">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Follow us:</a:t>
            </a:r>
          </a:p>
        </p:txBody>
      </p:sp>
      <p:pic>
        <p:nvPicPr>
          <p:cNvPr id="9" name="Picture 8">
            <a:extLst>
              <a:ext uri="{FF2B5EF4-FFF2-40B4-BE49-F238E27FC236}">
                <a16:creationId xmlns:a16="http://schemas.microsoft.com/office/drawing/2014/main" id="{641CD827-9C0F-48BF-8E19-C5FB481B6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353" y="2855816"/>
            <a:ext cx="480155" cy="1925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96F215A3-EB5F-4671-A943-1C27CE2B2B3A}"/>
              </a:ext>
            </a:extLst>
          </p:cNvPr>
          <p:cNvSpPr txBox="1"/>
          <p:nvPr/>
        </p:nvSpPr>
        <p:spPr>
          <a:xfrm>
            <a:off x="2832276" y="2911458"/>
            <a:ext cx="1835857" cy="530945"/>
          </a:xfrm>
          <a:prstGeom prst="rect">
            <a:avLst/>
          </a:prstGeom>
          <a:noFill/>
        </p:spPr>
        <p:txBody>
          <a:bodyPr wrap="square" lIns="99093" tIns="49545" rIns="99093" bIns="4954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a:t>
            </a:r>
            <a:r>
              <a:rPr kumimoji="0" lang="en-GB" sz="1400" b="0" i="0" u="none" strike="noStrike" kern="1200" cap="none" spc="0" normalizeH="0" baseline="0" noProof="0" dirty="0" err="1">
                <a:ln>
                  <a:noFill/>
                </a:ln>
                <a:solidFill>
                  <a:srgbClr val="000000"/>
                </a:solidFill>
                <a:effectLst/>
                <a:uLnTx/>
                <a:uFillTx/>
                <a:latin typeface="Arial"/>
                <a:ea typeface="+mn-ea"/>
                <a:cs typeface="+mn-cs"/>
              </a:rPr>
              <a:t>NLCEarlyYears</a:t>
            </a: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a:t>
            </a:r>
            <a:r>
              <a:rPr kumimoji="0" lang="en-GB" sz="1400" b="0" i="0" u="none" strike="noStrike" kern="1200" cap="none" spc="0" normalizeH="0" baseline="0" noProof="0" dirty="0" err="1">
                <a:ln>
                  <a:noFill/>
                </a:ln>
                <a:solidFill>
                  <a:srgbClr val="000000"/>
                </a:solidFill>
                <a:effectLst/>
                <a:uLnTx/>
                <a:uFillTx/>
                <a:latin typeface="Arial"/>
                <a:ea typeface="+mn-ea"/>
                <a:cs typeface="+mn-cs"/>
              </a:rPr>
              <a:t>NorthLincsCNews</a:t>
            </a: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8BD0FA12-9B1D-42D1-8B89-A52CB78E5CBE}"/>
              </a:ext>
            </a:extLst>
          </p:cNvPr>
          <p:cNvSpPr txBox="1"/>
          <p:nvPr/>
        </p:nvSpPr>
        <p:spPr>
          <a:xfrm>
            <a:off x="2832276" y="3412031"/>
            <a:ext cx="1570316" cy="319800"/>
          </a:xfrm>
          <a:prstGeom prst="rect">
            <a:avLst/>
          </a:prstGeom>
          <a:noFill/>
        </p:spPr>
        <p:txBody>
          <a:bodyPr wrap="square" lIns="99093" tIns="49545" rIns="99093" bIns="4954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srgbClr val="000000"/>
                </a:solidFill>
                <a:effectLst/>
                <a:uLnTx/>
                <a:uFillTx/>
                <a:latin typeface="Arial"/>
                <a:ea typeface="+mn-ea"/>
                <a:cs typeface="+mn-cs"/>
              </a:rPr>
              <a:t>Northlincscouncil</a:t>
            </a: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extBox 11">
            <a:extLst>
              <a:ext uri="{FF2B5EF4-FFF2-40B4-BE49-F238E27FC236}">
                <a16:creationId xmlns:a16="http://schemas.microsoft.com/office/drawing/2014/main" id="{D4D47EB3-303D-4F9B-8FF1-9C4F37A79717}"/>
              </a:ext>
            </a:extLst>
          </p:cNvPr>
          <p:cNvSpPr txBox="1"/>
          <p:nvPr/>
        </p:nvSpPr>
        <p:spPr>
          <a:xfrm>
            <a:off x="2832276" y="3846944"/>
            <a:ext cx="2266550" cy="319800"/>
          </a:xfrm>
          <a:prstGeom prst="rect">
            <a:avLst/>
          </a:prstGeom>
          <a:noFill/>
        </p:spPr>
        <p:txBody>
          <a:bodyPr wrap="square" lIns="99093" tIns="49545" rIns="99093" bIns="4954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a:t>
            </a:r>
            <a:r>
              <a:rPr kumimoji="0" lang="en-GB" sz="1400" b="0" i="0" u="none" strike="noStrike" kern="1200" cap="none" spc="0" normalizeH="0" baseline="0" noProof="0" dirty="0" err="1">
                <a:ln>
                  <a:noFill/>
                </a:ln>
                <a:solidFill>
                  <a:srgbClr val="000000"/>
                </a:solidFill>
                <a:effectLst/>
                <a:uLnTx/>
                <a:uFillTx/>
                <a:latin typeface="Arial"/>
                <a:ea typeface="+mn-ea"/>
                <a:cs typeface="+mn-cs"/>
              </a:rPr>
              <a:t>northlincolnshirecouncil</a:t>
            </a: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Box 12">
            <a:extLst>
              <a:ext uri="{FF2B5EF4-FFF2-40B4-BE49-F238E27FC236}">
                <a16:creationId xmlns:a16="http://schemas.microsoft.com/office/drawing/2014/main" id="{D63750A5-9420-4B7F-B7C5-76B31E0F9B00}"/>
              </a:ext>
            </a:extLst>
          </p:cNvPr>
          <p:cNvSpPr txBox="1"/>
          <p:nvPr/>
        </p:nvSpPr>
        <p:spPr>
          <a:xfrm>
            <a:off x="2887508" y="4372391"/>
            <a:ext cx="2313504" cy="319800"/>
          </a:xfrm>
          <a:prstGeom prst="rect">
            <a:avLst/>
          </a:prstGeom>
          <a:noFill/>
        </p:spPr>
        <p:txBody>
          <a:bodyPr wrap="square" lIns="99093" tIns="49545" rIns="99093" bIns="4954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North Lincolnshire Council</a:t>
            </a:r>
          </a:p>
        </p:txBody>
      </p:sp>
      <p:pic>
        <p:nvPicPr>
          <p:cNvPr id="14" name="Picture 13">
            <a:extLst>
              <a:ext uri="{FF2B5EF4-FFF2-40B4-BE49-F238E27FC236}">
                <a16:creationId xmlns:a16="http://schemas.microsoft.com/office/drawing/2014/main" id="{A143BBB5-7AAC-45C8-940C-FA387DA27F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785" y="6373584"/>
            <a:ext cx="11789186" cy="65214"/>
          </a:xfrm>
          <a:prstGeom prst="rect">
            <a:avLst/>
          </a:prstGeom>
        </p:spPr>
      </p:pic>
      <p:sp>
        <p:nvSpPr>
          <p:cNvPr id="15" name="Text Box 3">
            <a:extLst>
              <a:ext uri="{FF2B5EF4-FFF2-40B4-BE49-F238E27FC236}">
                <a16:creationId xmlns:a16="http://schemas.microsoft.com/office/drawing/2014/main" id="{2639463B-F800-4333-B0A6-C3D5D20D46E2}"/>
              </a:ext>
            </a:extLst>
          </p:cNvPr>
          <p:cNvSpPr txBox="1">
            <a:spLocks noChangeArrowheads="1"/>
          </p:cNvSpPr>
          <p:nvPr/>
        </p:nvSpPr>
        <p:spPr bwMode="auto">
          <a:xfrm>
            <a:off x="8977858" y="6504427"/>
            <a:ext cx="2931113" cy="200857"/>
          </a:xfrm>
          <a:prstGeom prst="rect">
            <a:avLst/>
          </a:prstGeom>
          <a:noFill/>
          <a:ln w="9525">
            <a:noFill/>
            <a:miter lim="800000"/>
            <a:headEnd/>
            <a:tailEnd/>
          </a:ln>
        </p:spPr>
        <p:txBody>
          <a:bodyPr rot="0" vert="horz" wrap="square" lIns="91440" tIns="45720" rIns="91440" bIns="45720" anchor="t" anchorCtr="0">
            <a:noAutofit/>
          </a:bodyPr>
          <a:lstStyle/>
          <a:p>
            <a:pPr algn="r">
              <a:lnSpc>
                <a:spcPct val="107000"/>
              </a:lnSpc>
              <a:spcAft>
                <a:spcPts val="800"/>
              </a:spcAft>
            </a:pPr>
            <a:r>
              <a:rPr lang="en-GB" sz="1000">
                <a:effectLst/>
                <a:latin typeface="Arial" panose="020B0604020202020204" pitchFamily="34" charset="0"/>
                <a:ea typeface="Arial" panose="020B0604020202020204" pitchFamily="34" charset="0"/>
                <a:cs typeface="Times New Roman" panose="02020603050405020304" pitchFamily="18" charset="0"/>
              </a:rPr>
              <a:t>SAFE  WELL  PROSPEROUS  CONNECTED</a:t>
            </a:r>
          </a:p>
        </p:txBody>
      </p:sp>
      <p:sp>
        <p:nvSpPr>
          <p:cNvPr id="2" name="TextBox 1">
            <a:extLst>
              <a:ext uri="{FF2B5EF4-FFF2-40B4-BE49-F238E27FC236}">
                <a16:creationId xmlns:a16="http://schemas.microsoft.com/office/drawing/2014/main" id="{E7FA39B8-1BD3-4451-AD7B-F07E56823FC2}"/>
              </a:ext>
            </a:extLst>
          </p:cNvPr>
          <p:cNvSpPr txBox="1"/>
          <p:nvPr/>
        </p:nvSpPr>
        <p:spPr>
          <a:xfrm>
            <a:off x="2407353" y="1476663"/>
            <a:ext cx="4986869" cy="523220"/>
          </a:xfrm>
          <a:prstGeom prst="rect">
            <a:avLst/>
          </a:prstGeom>
          <a:noFill/>
        </p:spPr>
        <p:txBody>
          <a:bodyPr wrap="square" rtlCol="0">
            <a:spAutoFit/>
          </a:bodyPr>
          <a:lstStyle/>
          <a:p>
            <a:r>
              <a:rPr lang="en-GB" sz="1400" dirty="0">
                <a:hlinkClick r:id="rId4"/>
              </a:rPr>
              <a:t>Earlyyearsteam@northlincs.gov.uk</a:t>
            </a:r>
          </a:p>
          <a:p>
            <a:r>
              <a:rPr lang="en-GB" sz="1400" dirty="0">
                <a:hlinkClick r:id="rId4"/>
              </a:rPr>
              <a:t>StandardsandEffectiveness@northlincs.gov.uk</a:t>
            </a:r>
            <a:endParaRPr lang="en-GB" sz="1400" dirty="0"/>
          </a:p>
        </p:txBody>
      </p:sp>
      <p:sp>
        <p:nvSpPr>
          <p:cNvPr id="16" name="Rectangle 15">
            <a:extLst>
              <a:ext uri="{FF2B5EF4-FFF2-40B4-BE49-F238E27FC236}">
                <a16:creationId xmlns:a16="http://schemas.microsoft.com/office/drawing/2014/main" id="{97D22D09-2C67-4344-8B74-A0BF044124D5}"/>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Contact Us</a:t>
            </a:r>
          </a:p>
        </p:txBody>
      </p:sp>
      <p:sp>
        <p:nvSpPr>
          <p:cNvPr id="17" name="TextBox 16">
            <a:extLst>
              <a:ext uri="{FF2B5EF4-FFF2-40B4-BE49-F238E27FC236}">
                <a16:creationId xmlns:a16="http://schemas.microsoft.com/office/drawing/2014/main" id="{241980E2-FCD2-4EDC-929E-8A904FEAFCFD}"/>
              </a:ext>
            </a:extLst>
          </p:cNvPr>
          <p:cNvSpPr txBox="1"/>
          <p:nvPr/>
        </p:nvSpPr>
        <p:spPr>
          <a:xfrm>
            <a:off x="2370667" y="112889"/>
            <a:ext cx="5023555" cy="769441"/>
          </a:xfrm>
          <a:prstGeom prst="rect">
            <a:avLst/>
          </a:prstGeom>
          <a:noFill/>
        </p:spPr>
        <p:txBody>
          <a:bodyPr wrap="square" rtlCol="0">
            <a:spAutoFit/>
          </a:bodyPr>
          <a:lstStyle/>
          <a:p>
            <a:r>
              <a:rPr lang="en-GB" sz="2000"/>
              <a:t>Early Years Foundation Stage (EYFS)</a:t>
            </a:r>
          </a:p>
          <a:p>
            <a:r>
              <a:rPr lang="en-GB" sz="2400" b="1">
                <a:solidFill>
                  <a:schemeClr val="accent1"/>
                </a:solidFill>
              </a:rPr>
              <a:t>Transition audit</a:t>
            </a:r>
            <a:endParaRPr lang="en-GB" sz="2400" b="1" dirty="0">
              <a:solidFill>
                <a:schemeClr val="accent1"/>
              </a:solidFill>
            </a:endParaRPr>
          </a:p>
        </p:txBody>
      </p:sp>
    </p:spTree>
    <p:extLst>
      <p:ext uri="{BB962C8B-B14F-4D97-AF65-F5344CB8AC3E}">
        <p14:creationId xmlns:p14="http://schemas.microsoft.com/office/powerpoint/2010/main" val="714055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C522C9-9A62-43AE-AD3E-83BCF5438FC0}"/>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Introduction – ‘Best Start’</a:t>
            </a:r>
          </a:p>
        </p:txBody>
      </p:sp>
      <p:sp>
        <p:nvSpPr>
          <p:cNvPr id="6" name="TextBox 5">
            <a:extLst>
              <a:ext uri="{FF2B5EF4-FFF2-40B4-BE49-F238E27FC236}">
                <a16:creationId xmlns:a16="http://schemas.microsoft.com/office/drawing/2014/main" id="{7F42D4F5-FD17-4F57-896F-3F951C6A00B6}"/>
              </a:ext>
            </a:extLst>
          </p:cNvPr>
          <p:cNvSpPr txBox="1"/>
          <p:nvPr/>
        </p:nvSpPr>
        <p:spPr>
          <a:xfrm>
            <a:off x="2370667" y="112889"/>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pic>
        <p:nvPicPr>
          <p:cNvPr id="7" name="Picture 6">
            <a:extLst>
              <a:ext uri="{FF2B5EF4-FFF2-40B4-BE49-F238E27FC236}">
                <a16:creationId xmlns:a16="http://schemas.microsoft.com/office/drawing/2014/main" id="{6CD3CB3A-E7E7-4724-9F98-550CCEAB9409}"/>
              </a:ext>
            </a:extLst>
          </p:cNvPr>
          <p:cNvPicPr>
            <a:picLocks noChangeAspect="1"/>
          </p:cNvPicPr>
          <p:nvPr/>
        </p:nvPicPr>
        <p:blipFill>
          <a:blip r:embed="rId3"/>
          <a:stretch>
            <a:fillRect/>
          </a:stretch>
        </p:blipFill>
        <p:spPr>
          <a:xfrm>
            <a:off x="10209773" y="5264799"/>
            <a:ext cx="1675961" cy="1192139"/>
          </a:xfrm>
          <a:prstGeom prst="rect">
            <a:avLst/>
          </a:prstGeom>
        </p:spPr>
      </p:pic>
      <p:sp>
        <p:nvSpPr>
          <p:cNvPr id="9" name="TextBox 8">
            <a:extLst>
              <a:ext uri="{FF2B5EF4-FFF2-40B4-BE49-F238E27FC236}">
                <a16:creationId xmlns:a16="http://schemas.microsoft.com/office/drawing/2014/main" id="{111D625E-9560-4DA2-9367-74CEBB873A43}"/>
              </a:ext>
            </a:extLst>
          </p:cNvPr>
          <p:cNvSpPr txBox="1"/>
          <p:nvPr/>
        </p:nvSpPr>
        <p:spPr>
          <a:xfrm>
            <a:off x="11579469" y="0"/>
            <a:ext cx="612531"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5</a:t>
            </a:r>
          </a:p>
        </p:txBody>
      </p:sp>
      <p:sp>
        <p:nvSpPr>
          <p:cNvPr id="4" name="Rectangle 3"/>
          <p:cNvSpPr/>
          <p:nvPr/>
        </p:nvSpPr>
        <p:spPr>
          <a:xfrm>
            <a:off x="2613378" y="1102668"/>
            <a:ext cx="8531469" cy="3662541"/>
          </a:xfrm>
          <a:prstGeom prst="rect">
            <a:avLst/>
          </a:prstGeom>
        </p:spPr>
        <p:txBody>
          <a:bodyPr wrap="square">
            <a:spAutoFit/>
          </a:bodyPr>
          <a:lstStyle/>
          <a:p>
            <a:endParaRPr lang="en-GB" sz="1600" dirty="0">
              <a:solidFill>
                <a:srgbClr val="000000"/>
              </a:solidFill>
              <a:latin typeface="Arial" panose="020B0604020202020204" pitchFamily="34" charset="0"/>
            </a:endParaRPr>
          </a:p>
          <a:p>
            <a:pPr marR="16730"/>
            <a:r>
              <a:rPr lang="en-GB" dirty="0">
                <a:latin typeface="Arial" panose="020B0604020202020204" pitchFamily="34" charset="0"/>
              </a:rPr>
              <a:t>The North Lincolnshire </a:t>
            </a:r>
            <a:r>
              <a:rPr lang="en-GB" dirty="0">
                <a:hlinkClick r:id="rId4"/>
              </a:rPr>
              <a:t>Getting the BEST START (northlincslocaloffer.com)</a:t>
            </a:r>
            <a:r>
              <a:rPr lang="en-GB" dirty="0">
                <a:solidFill>
                  <a:srgbClr val="FF0000"/>
                </a:solidFill>
                <a:latin typeface="Arial" panose="020B0604020202020204" pitchFamily="34" charset="0"/>
              </a:rPr>
              <a:t> </a:t>
            </a:r>
          </a:p>
          <a:p>
            <a:pPr marR="16730"/>
            <a:r>
              <a:rPr lang="en-GB" dirty="0">
                <a:latin typeface="Arial" panose="020B0604020202020204" pitchFamily="34" charset="0"/>
              </a:rPr>
              <a:t>sets out our shared ambitions for young children from conception to five, within the framework of the One Family Approach. </a:t>
            </a:r>
          </a:p>
          <a:p>
            <a:endParaRPr lang="en-GB" dirty="0"/>
          </a:p>
          <a:p>
            <a:r>
              <a:rPr lang="en-GB" b="1" dirty="0"/>
              <a:t>One of our shared priorities is to improve transitions </a:t>
            </a:r>
            <a:r>
              <a:rPr lang="en-GB" dirty="0"/>
              <a:t>for children in their early years. The principles of effective transition are understood and implemented for all children, but with a particular focus on improving transitions for vulnerable children. This toolkit has been created through consultation with various different stakeholders; PVI sector, schools, health, early years team, portage, EMTAS, behaviour support team and children centres. </a:t>
            </a:r>
          </a:p>
          <a:p>
            <a:endParaRPr lang="en-GB" dirty="0"/>
          </a:p>
          <a:p>
            <a:endParaRPr lang="en-GB" dirty="0">
              <a:solidFill>
                <a:srgbClr val="7030A0"/>
              </a:solidFill>
            </a:endParaRPr>
          </a:p>
        </p:txBody>
      </p:sp>
    </p:spTree>
    <p:extLst>
      <p:ext uri="{BB962C8B-B14F-4D97-AF65-F5344CB8AC3E}">
        <p14:creationId xmlns:p14="http://schemas.microsoft.com/office/powerpoint/2010/main" val="54311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9A82D16-471E-43EC-A91D-D27990AEF6DB}"/>
              </a:ext>
            </a:extLst>
          </p:cNvPr>
          <p:cNvSpPr txBox="1"/>
          <p:nvPr/>
        </p:nvSpPr>
        <p:spPr>
          <a:xfrm>
            <a:off x="2336838" y="3349347"/>
            <a:ext cx="7225804" cy="3508653"/>
          </a:xfrm>
          <a:prstGeom prst="rect">
            <a:avLst/>
          </a:prstGeom>
          <a:noFill/>
        </p:spPr>
        <p:txBody>
          <a:bodyPr wrap="square">
            <a:spAutoFit/>
          </a:bodyPr>
          <a:lstStyle/>
          <a:p>
            <a:pPr>
              <a:buClr>
                <a:schemeClr val="accent1"/>
              </a:buClr>
            </a:pPr>
            <a:endParaRPr lang="en-GB" sz="1600" dirty="0"/>
          </a:p>
          <a:p>
            <a:pPr>
              <a:buClr>
                <a:schemeClr val="accent1"/>
              </a:buClr>
            </a:pPr>
            <a:r>
              <a:rPr lang="en-GB" sz="1600" u="sng" dirty="0"/>
              <a:t>The transition toolkit will help to achieve these aims by: </a:t>
            </a:r>
          </a:p>
          <a:p>
            <a:pPr marL="285750" indent="-285750">
              <a:buClr>
                <a:schemeClr val="accent1"/>
              </a:buClr>
              <a:buFont typeface="Wingdings" panose="05000000000000000000" pitchFamily="2" charset="2"/>
              <a:buChar char="§"/>
            </a:pPr>
            <a:r>
              <a:rPr lang="en-GB" sz="1600" dirty="0"/>
              <a:t>Encouraging</a:t>
            </a:r>
            <a:r>
              <a:rPr lang="en-GB" sz="1600" dirty="0">
                <a:solidFill>
                  <a:srgbClr val="7030A0"/>
                </a:solidFill>
              </a:rPr>
              <a:t> </a:t>
            </a:r>
            <a:r>
              <a:rPr lang="en-GB" sz="1600" dirty="0"/>
              <a:t>a whole setting approach to manage change, transition and inclusion for all children.</a:t>
            </a:r>
          </a:p>
          <a:p>
            <a:pPr marL="285750" indent="-285750">
              <a:buClr>
                <a:schemeClr val="accent1"/>
              </a:buClr>
              <a:buFont typeface="Wingdings" panose="05000000000000000000" pitchFamily="2" charset="2"/>
              <a:buChar char="§"/>
            </a:pPr>
            <a:r>
              <a:rPr lang="en-GB" sz="1600" dirty="0"/>
              <a:t>Offering information and guidance</a:t>
            </a:r>
            <a:r>
              <a:rPr lang="en-GB" sz="1600" dirty="0">
                <a:solidFill>
                  <a:srgbClr val="7030A0"/>
                </a:solidFill>
              </a:rPr>
              <a:t> </a:t>
            </a:r>
            <a:r>
              <a:rPr lang="en-GB" sz="1600" dirty="0"/>
              <a:t>on achieving seamless transitions</a:t>
            </a:r>
          </a:p>
          <a:p>
            <a:pPr marL="285750" indent="-285750">
              <a:buClr>
                <a:schemeClr val="accent1"/>
              </a:buClr>
              <a:buFont typeface="Wingdings" panose="05000000000000000000" pitchFamily="2" charset="2"/>
              <a:buChar char="§"/>
            </a:pPr>
            <a:r>
              <a:rPr lang="en-GB" sz="1600" dirty="0"/>
              <a:t>Providing ideas and examples of effective practice to aid thinking and discussion</a:t>
            </a:r>
            <a:r>
              <a:rPr lang="en-GB" sz="1600" dirty="0">
                <a:solidFill>
                  <a:srgbClr val="7030A0"/>
                </a:solidFill>
              </a:rPr>
              <a:t> </a:t>
            </a:r>
            <a:r>
              <a:rPr lang="en-GB" sz="1600" dirty="0"/>
              <a:t>about transition plans. </a:t>
            </a:r>
          </a:p>
          <a:p>
            <a:pPr marL="285750" indent="-285750">
              <a:buClr>
                <a:schemeClr val="accent1"/>
              </a:buClr>
              <a:buFont typeface="Wingdings" panose="05000000000000000000" pitchFamily="2" charset="2"/>
              <a:buChar char="§"/>
            </a:pPr>
            <a:r>
              <a:rPr lang="en-GB" sz="1600" dirty="0"/>
              <a:t>Ensuring that the correct people are consulted and involved in the delivery and monitoring of the transition process - children, parents and early years practitioners are equal partners in the development and implementation of the transition plan.</a:t>
            </a:r>
          </a:p>
          <a:p>
            <a:pPr marL="285750" indent="-285750">
              <a:buClr>
                <a:schemeClr val="accent1"/>
              </a:buClr>
              <a:buFont typeface="Wingdings" panose="05000000000000000000" pitchFamily="2" charset="2"/>
              <a:buChar char="§"/>
            </a:pPr>
            <a:r>
              <a:rPr lang="en-GB" sz="1600" dirty="0"/>
              <a:t>Identifying activities and resources useful to support the transition process.</a:t>
            </a:r>
          </a:p>
          <a:p>
            <a:pPr marL="285750" indent="-285750">
              <a:buClr>
                <a:schemeClr val="accent1"/>
              </a:buClr>
              <a:buFont typeface="Wingdings" panose="05000000000000000000" pitchFamily="2" charset="2"/>
              <a:buChar char="§"/>
            </a:pPr>
            <a:r>
              <a:rPr lang="en-GB" sz="1600" dirty="0"/>
              <a:t>Providing an adaptable audit tool to support the planning process.</a:t>
            </a:r>
          </a:p>
          <a:p>
            <a:pPr>
              <a:buClr>
                <a:schemeClr val="accent1"/>
              </a:buClr>
            </a:pPr>
            <a:endParaRPr lang="en-GB" sz="1400" dirty="0"/>
          </a:p>
        </p:txBody>
      </p:sp>
      <p:sp>
        <p:nvSpPr>
          <p:cNvPr id="5" name="Rectangle 4">
            <a:extLst>
              <a:ext uri="{FF2B5EF4-FFF2-40B4-BE49-F238E27FC236}">
                <a16:creationId xmlns:a16="http://schemas.microsoft.com/office/drawing/2014/main" id="{DDC522C9-9A62-43AE-AD3E-83BCF5438FC0}"/>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Purpose</a:t>
            </a:r>
          </a:p>
        </p:txBody>
      </p:sp>
      <p:sp>
        <p:nvSpPr>
          <p:cNvPr id="10" name="TextBox 9">
            <a:extLst>
              <a:ext uri="{FF2B5EF4-FFF2-40B4-BE49-F238E27FC236}">
                <a16:creationId xmlns:a16="http://schemas.microsoft.com/office/drawing/2014/main" id="{56F1D45B-D604-49B5-96C6-960C871EAFCE}"/>
              </a:ext>
            </a:extLst>
          </p:cNvPr>
          <p:cNvSpPr txBox="1"/>
          <p:nvPr/>
        </p:nvSpPr>
        <p:spPr>
          <a:xfrm>
            <a:off x="11579469" y="0"/>
            <a:ext cx="612531"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6 </a:t>
            </a:r>
          </a:p>
        </p:txBody>
      </p:sp>
      <p:sp>
        <p:nvSpPr>
          <p:cNvPr id="8" name="TextBox 7">
            <a:extLst>
              <a:ext uri="{FF2B5EF4-FFF2-40B4-BE49-F238E27FC236}">
                <a16:creationId xmlns:a16="http://schemas.microsoft.com/office/drawing/2014/main" id="{7F42D4F5-FD17-4F57-896F-3F951C6A00B6}"/>
              </a:ext>
            </a:extLst>
          </p:cNvPr>
          <p:cNvSpPr txBox="1"/>
          <p:nvPr/>
        </p:nvSpPr>
        <p:spPr>
          <a:xfrm>
            <a:off x="2248747" y="123110"/>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pic>
        <p:nvPicPr>
          <p:cNvPr id="2" name="Picture 1"/>
          <p:cNvPicPr>
            <a:picLocks noChangeAspect="1"/>
          </p:cNvPicPr>
          <p:nvPr/>
        </p:nvPicPr>
        <p:blipFill>
          <a:blip r:embed="rId2"/>
          <a:stretch>
            <a:fillRect/>
          </a:stretch>
        </p:blipFill>
        <p:spPr>
          <a:xfrm>
            <a:off x="10407716" y="5517068"/>
            <a:ext cx="1567620" cy="1117286"/>
          </a:xfrm>
          <a:prstGeom prst="rect">
            <a:avLst/>
          </a:prstGeom>
        </p:spPr>
      </p:pic>
      <p:sp>
        <p:nvSpPr>
          <p:cNvPr id="3" name="Rectangle 2"/>
          <p:cNvSpPr/>
          <p:nvPr/>
        </p:nvSpPr>
        <p:spPr>
          <a:xfrm>
            <a:off x="2337082" y="874455"/>
            <a:ext cx="9854917" cy="2554545"/>
          </a:xfrm>
          <a:prstGeom prst="rect">
            <a:avLst/>
          </a:prstGeom>
        </p:spPr>
        <p:txBody>
          <a:bodyPr wrap="square">
            <a:spAutoFit/>
          </a:bodyPr>
          <a:lstStyle/>
          <a:p>
            <a:r>
              <a:rPr lang="en-GB" sz="1600" dirty="0"/>
              <a:t>This Toolkit is intended as a starting point to assist you with thinking about transitions for early years children across the EYFS. </a:t>
            </a:r>
            <a:r>
              <a:rPr lang="en-GB" sz="1600" dirty="0">
                <a:solidFill>
                  <a:srgbClr val="7030A0"/>
                </a:solidFill>
              </a:rPr>
              <a:t> </a:t>
            </a:r>
          </a:p>
          <a:p>
            <a:pPr marL="285750" indent="-285750">
              <a:buClr>
                <a:schemeClr val="accent1"/>
              </a:buClr>
              <a:buFont typeface="Wingdings" panose="05000000000000000000" pitchFamily="2" charset="2"/>
              <a:buChar char="§"/>
            </a:pPr>
            <a:endParaRPr lang="en-GB" sz="1600" dirty="0"/>
          </a:p>
          <a:p>
            <a:pPr>
              <a:buClr>
                <a:schemeClr val="accent1"/>
              </a:buClr>
            </a:pPr>
            <a:r>
              <a:rPr lang="en-GB" sz="1600" u="sng" dirty="0"/>
              <a:t>The aims of the EYFS transition toolkit are as follows: </a:t>
            </a:r>
          </a:p>
          <a:p>
            <a:pPr marL="285750" indent="-285750">
              <a:buClr>
                <a:schemeClr val="accent1"/>
              </a:buClr>
              <a:buFont typeface="Wingdings" panose="05000000000000000000" pitchFamily="2" charset="2"/>
              <a:buChar char="§"/>
            </a:pPr>
            <a:r>
              <a:rPr lang="en-GB" sz="1600" dirty="0"/>
              <a:t>All children will have successful transitions, which will enhance their well-being and learning </a:t>
            </a:r>
          </a:p>
          <a:p>
            <a:pPr marL="285750" indent="-285750">
              <a:buClr>
                <a:schemeClr val="accent1"/>
              </a:buClr>
              <a:buFont typeface="Wingdings" panose="05000000000000000000" pitchFamily="2" charset="2"/>
              <a:buChar char="§"/>
            </a:pPr>
            <a:r>
              <a:rPr lang="en-GB" sz="1600" dirty="0"/>
              <a:t>All children and their families will ‘feel known’ and develop a sense of belonging </a:t>
            </a:r>
          </a:p>
          <a:p>
            <a:pPr marL="285750" indent="-285750">
              <a:buClr>
                <a:schemeClr val="accent1"/>
              </a:buClr>
              <a:buFont typeface="Wingdings" panose="05000000000000000000" pitchFamily="2" charset="2"/>
              <a:buChar char="§"/>
            </a:pPr>
            <a:r>
              <a:rPr lang="en-GB" sz="1600" dirty="0"/>
              <a:t>All children have positive opportunities to contribute to their transition </a:t>
            </a:r>
          </a:p>
          <a:p>
            <a:pPr marL="285750" indent="-285750">
              <a:buClr>
                <a:schemeClr val="accent1"/>
              </a:buClr>
              <a:buFont typeface="Wingdings" panose="05000000000000000000" pitchFamily="2" charset="2"/>
              <a:buChar char="§"/>
            </a:pPr>
            <a:r>
              <a:rPr lang="en-GB" sz="1600" dirty="0"/>
              <a:t>Every child’s transition is personalised and tailored to meet their individual needs</a:t>
            </a:r>
          </a:p>
          <a:p>
            <a:pPr marL="285750" indent="-285750">
              <a:buClr>
                <a:schemeClr val="accent1"/>
              </a:buClr>
              <a:buFont typeface="Wingdings" panose="05000000000000000000" pitchFamily="2" charset="2"/>
              <a:buChar char="§"/>
            </a:pPr>
            <a:r>
              <a:rPr lang="en-GB" sz="1600" dirty="0"/>
              <a:t>Consistent support and advice is given to all staff in early years settings and schools</a:t>
            </a:r>
            <a:r>
              <a:rPr lang="en-GB" sz="1600" dirty="0">
                <a:solidFill>
                  <a:srgbClr val="7030A0"/>
                </a:solidFill>
              </a:rPr>
              <a:t> </a:t>
            </a:r>
            <a:r>
              <a:rPr lang="en-GB" sz="1600" dirty="0"/>
              <a:t>regarding transition planning</a:t>
            </a:r>
          </a:p>
        </p:txBody>
      </p:sp>
    </p:spTree>
    <p:extLst>
      <p:ext uri="{BB962C8B-B14F-4D97-AF65-F5344CB8AC3E}">
        <p14:creationId xmlns:p14="http://schemas.microsoft.com/office/powerpoint/2010/main" val="2034113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C522C9-9A62-43AE-AD3E-83BCF5438FC0}"/>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Underpinning principles</a:t>
            </a:r>
          </a:p>
        </p:txBody>
      </p:sp>
      <p:sp>
        <p:nvSpPr>
          <p:cNvPr id="6" name="TextBox 5">
            <a:extLst>
              <a:ext uri="{FF2B5EF4-FFF2-40B4-BE49-F238E27FC236}">
                <a16:creationId xmlns:a16="http://schemas.microsoft.com/office/drawing/2014/main" id="{7F42D4F5-FD17-4F57-896F-3F951C6A00B6}"/>
              </a:ext>
            </a:extLst>
          </p:cNvPr>
          <p:cNvSpPr txBox="1"/>
          <p:nvPr/>
        </p:nvSpPr>
        <p:spPr>
          <a:xfrm>
            <a:off x="2178756" y="80386"/>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pic>
        <p:nvPicPr>
          <p:cNvPr id="7" name="Picture 6">
            <a:extLst>
              <a:ext uri="{FF2B5EF4-FFF2-40B4-BE49-F238E27FC236}">
                <a16:creationId xmlns:a16="http://schemas.microsoft.com/office/drawing/2014/main" id="{6CD3CB3A-E7E7-4724-9F98-550CCEAB9409}"/>
              </a:ext>
            </a:extLst>
          </p:cNvPr>
          <p:cNvPicPr>
            <a:picLocks noChangeAspect="1"/>
          </p:cNvPicPr>
          <p:nvPr/>
        </p:nvPicPr>
        <p:blipFill>
          <a:blip r:embed="rId3"/>
          <a:stretch>
            <a:fillRect/>
          </a:stretch>
        </p:blipFill>
        <p:spPr>
          <a:xfrm>
            <a:off x="10305212" y="5475111"/>
            <a:ext cx="1675961" cy="1192139"/>
          </a:xfrm>
          <a:prstGeom prst="rect">
            <a:avLst/>
          </a:prstGeom>
        </p:spPr>
      </p:pic>
      <p:sp>
        <p:nvSpPr>
          <p:cNvPr id="8" name="TextBox 7">
            <a:extLst>
              <a:ext uri="{FF2B5EF4-FFF2-40B4-BE49-F238E27FC236}">
                <a16:creationId xmlns:a16="http://schemas.microsoft.com/office/drawing/2014/main" id="{1D563A06-096F-4AA5-A7FC-12F3342224DD}"/>
              </a:ext>
            </a:extLst>
          </p:cNvPr>
          <p:cNvSpPr txBox="1"/>
          <p:nvPr/>
        </p:nvSpPr>
        <p:spPr>
          <a:xfrm>
            <a:off x="2178756" y="598508"/>
            <a:ext cx="9708443" cy="4524315"/>
          </a:xfrm>
          <a:prstGeom prst="rect">
            <a:avLst/>
          </a:prstGeom>
          <a:noFill/>
        </p:spPr>
        <p:txBody>
          <a:bodyPr wrap="square" rtlCol="0">
            <a:spAutoFit/>
          </a:bodyPr>
          <a:lstStyle/>
          <a:p>
            <a:endParaRPr lang="en-GB" sz="1600" dirty="0"/>
          </a:p>
          <a:p>
            <a:r>
              <a:rPr lang="en-GB" sz="1600" dirty="0"/>
              <a:t>Effective transition within the EYFS should be based upon the </a:t>
            </a:r>
            <a:r>
              <a:rPr lang="en-GB" sz="1600" b="1" u="sng" dirty="0"/>
              <a:t>statutory underpinning principles</a:t>
            </a:r>
            <a:r>
              <a:rPr lang="en-GB" sz="1600" b="1" dirty="0"/>
              <a:t>:</a:t>
            </a:r>
            <a:endParaRPr lang="en-GB" sz="1600" dirty="0"/>
          </a:p>
          <a:p>
            <a:r>
              <a:rPr lang="en-GB" sz="1600" b="1" dirty="0">
                <a:solidFill>
                  <a:srgbClr val="7030A0"/>
                </a:solidFill>
              </a:rPr>
              <a:t> </a:t>
            </a:r>
            <a:endParaRPr lang="en-GB" sz="1600" dirty="0">
              <a:solidFill>
                <a:srgbClr val="7030A0"/>
              </a:solidFill>
            </a:endParaRPr>
          </a:p>
          <a:p>
            <a:pPr marL="285750" indent="-285750">
              <a:buFont typeface="Arial" panose="020B0604020202020204" pitchFamily="34" charset="0"/>
              <a:buChar char="•"/>
            </a:pPr>
            <a:r>
              <a:rPr lang="en-GB" sz="1600" u="sng" dirty="0"/>
              <a:t>Every child is a </a:t>
            </a:r>
            <a:r>
              <a:rPr lang="en-GB" sz="1600" b="1" u="sng" dirty="0"/>
              <a:t>unique child</a:t>
            </a:r>
            <a:r>
              <a:rPr lang="en-GB" sz="1600" u="sng" dirty="0"/>
              <a:t>, who is constantly learning and can be resilient, capable, confident and self-assured:</a:t>
            </a:r>
            <a:r>
              <a:rPr lang="en-GB" sz="1600" u="sng" dirty="0">
                <a:solidFill>
                  <a:srgbClr val="7030A0"/>
                </a:solidFill>
              </a:rPr>
              <a:t> </a:t>
            </a:r>
            <a:r>
              <a:rPr lang="en-GB" sz="1600" i="1" dirty="0"/>
              <a:t>Find out about a child’s</a:t>
            </a:r>
            <a:r>
              <a:rPr lang="en-GB" sz="1600" i="1" dirty="0">
                <a:solidFill>
                  <a:srgbClr val="7030A0"/>
                </a:solidFill>
              </a:rPr>
              <a:t> </a:t>
            </a:r>
            <a:r>
              <a:rPr lang="en-GB" sz="1600" i="1" dirty="0"/>
              <a:t>individual</a:t>
            </a:r>
            <a:r>
              <a:rPr lang="en-GB" sz="1600" i="1" dirty="0">
                <a:solidFill>
                  <a:srgbClr val="7030A0"/>
                </a:solidFill>
              </a:rPr>
              <a:t> </a:t>
            </a:r>
            <a:r>
              <a:rPr lang="en-GB" sz="1600" i="1" dirty="0"/>
              <a:t>needs, including their interests, their involvement of any other agencies, and any specific details that will help them to settle.</a:t>
            </a:r>
          </a:p>
          <a:p>
            <a:pPr marL="285750" lvl="0" indent="-285750">
              <a:buFont typeface="Arial" panose="020B0604020202020204" pitchFamily="34" charset="0"/>
              <a:buChar char="•"/>
            </a:pPr>
            <a:endParaRPr lang="en-GB" sz="1600" dirty="0">
              <a:solidFill>
                <a:srgbClr val="7030A0"/>
              </a:solidFill>
            </a:endParaRPr>
          </a:p>
          <a:p>
            <a:pPr marL="285750" indent="-285750">
              <a:buFont typeface="Arial" panose="020B0604020202020204" pitchFamily="34" charset="0"/>
              <a:buChar char="•"/>
            </a:pPr>
            <a:r>
              <a:rPr lang="en-GB" sz="1600" u="sng" dirty="0"/>
              <a:t>Children learn to be strong and independent through </a:t>
            </a:r>
            <a:r>
              <a:rPr lang="en-GB" sz="1600" b="1" u="sng" dirty="0"/>
              <a:t>positive relationships</a:t>
            </a:r>
            <a:r>
              <a:rPr lang="en-GB" sz="1600" b="1" dirty="0"/>
              <a:t>:</a:t>
            </a:r>
            <a:r>
              <a:rPr lang="en-GB" sz="1600" b="1" dirty="0">
                <a:solidFill>
                  <a:srgbClr val="7030A0"/>
                </a:solidFill>
              </a:rPr>
              <a:t> </a:t>
            </a:r>
            <a:r>
              <a:rPr lang="en-GB" sz="1600" i="1" dirty="0"/>
              <a:t>Successful transition rests on effective communication between children,</a:t>
            </a:r>
            <a:r>
              <a:rPr lang="en-GB" sz="1600" i="1" dirty="0">
                <a:solidFill>
                  <a:srgbClr val="7030A0"/>
                </a:solidFill>
              </a:rPr>
              <a:t> </a:t>
            </a:r>
            <a:r>
              <a:rPr lang="en-GB" sz="1600" i="1" dirty="0"/>
              <a:t>parents and carers, early years setting, school and other people involved with support the child. The child’s and parent/carers views are central to planning for a child’s transition. The child’s key person has an important role in supporting transition and forming a close and trusting relationship with both the child and family. </a:t>
            </a:r>
          </a:p>
          <a:p>
            <a:endParaRPr lang="en-GB" sz="1600" dirty="0">
              <a:solidFill>
                <a:srgbClr val="7030A0"/>
              </a:solidFill>
            </a:endParaRPr>
          </a:p>
          <a:p>
            <a:pPr marL="285750" indent="-285750">
              <a:buFont typeface="Arial" panose="020B0604020202020204" pitchFamily="34" charset="0"/>
              <a:buChar char="•"/>
            </a:pPr>
            <a:r>
              <a:rPr lang="en-GB" sz="1600" u="sng" dirty="0"/>
              <a:t>Children learn and develop well in </a:t>
            </a:r>
            <a:r>
              <a:rPr lang="en-GB" sz="1600" b="1" u="sng" dirty="0"/>
              <a:t>enabling environments</a:t>
            </a:r>
            <a:r>
              <a:rPr lang="en-GB" sz="1600" u="sng" dirty="0"/>
              <a:t>, in which their experiences respond to their individual needs and there is a strong partnership between practitioners and parents and/or carers</a:t>
            </a:r>
            <a:r>
              <a:rPr lang="en-GB" sz="1600" dirty="0"/>
              <a:t>:  </a:t>
            </a:r>
            <a:r>
              <a:rPr lang="en-GB" sz="1600" i="1" dirty="0"/>
              <a:t>Physical environments and routines form an important part of transition and may need to be planned differently depending on the age, stage of development, previous experience and individual needs of the child. </a:t>
            </a:r>
          </a:p>
        </p:txBody>
      </p:sp>
      <p:sp>
        <p:nvSpPr>
          <p:cNvPr id="9" name="TextBox 8">
            <a:extLst>
              <a:ext uri="{FF2B5EF4-FFF2-40B4-BE49-F238E27FC236}">
                <a16:creationId xmlns:a16="http://schemas.microsoft.com/office/drawing/2014/main" id="{111D625E-9560-4DA2-9367-74CEBB873A43}"/>
              </a:ext>
            </a:extLst>
          </p:cNvPr>
          <p:cNvSpPr txBox="1"/>
          <p:nvPr/>
        </p:nvSpPr>
        <p:spPr>
          <a:xfrm>
            <a:off x="11579469" y="0"/>
            <a:ext cx="612531"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7 </a:t>
            </a:r>
          </a:p>
        </p:txBody>
      </p:sp>
      <p:sp>
        <p:nvSpPr>
          <p:cNvPr id="2" name="Rectangle 1"/>
          <p:cNvSpPr/>
          <p:nvPr/>
        </p:nvSpPr>
        <p:spPr>
          <a:xfrm>
            <a:off x="2178756" y="5114023"/>
            <a:ext cx="7266432" cy="1569660"/>
          </a:xfrm>
          <a:prstGeom prst="rect">
            <a:avLst/>
          </a:prstGeom>
        </p:spPr>
        <p:txBody>
          <a:bodyPr wrap="square">
            <a:spAutoFit/>
          </a:bodyPr>
          <a:lstStyle/>
          <a:p>
            <a:pPr marL="285750" indent="-285750">
              <a:buFont typeface="Arial" panose="020B0604020202020204" pitchFamily="34" charset="0"/>
              <a:buChar char="•"/>
            </a:pPr>
            <a:r>
              <a:rPr lang="en-GB" sz="1600" b="1" u="sng" dirty="0"/>
              <a:t>Children develop and learn in different ways </a:t>
            </a:r>
            <a:r>
              <a:rPr lang="en-GB" sz="1600" u="sng" dirty="0"/>
              <a:t>and at </a:t>
            </a:r>
            <a:r>
              <a:rPr lang="en-GB" sz="1600" b="1" u="sng" dirty="0"/>
              <a:t>different rates</a:t>
            </a:r>
            <a:r>
              <a:rPr lang="en-GB" sz="1600" u="sng" dirty="0"/>
              <a:t>. </a:t>
            </a:r>
            <a:r>
              <a:rPr lang="en-GB" sz="1600" i="1" dirty="0"/>
              <a:t>Each new stage on a child’s journey </a:t>
            </a:r>
            <a:r>
              <a:rPr lang="en-GB" sz="1600" b="1" i="1" dirty="0"/>
              <a:t>builds upon the learning</a:t>
            </a:r>
            <a:r>
              <a:rPr lang="en-GB" sz="1600" i="1" dirty="0"/>
              <a:t> that has taken place, both at home and during the previous EYFS provision. Assessment information about </a:t>
            </a:r>
            <a:r>
              <a:rPr lang="en-GB" sz="1600" b="1" i="1" dirty="0"/>
              <a:t>children’s individual stages of learning and development,</a:t>
            </a:r>
            <a:r>
              <a:rPr lang="en-GB" sz="1600" i="1" dirty="0"/>
              <a:t> including their </a:t>
            </a:r>
            <a:r>
              <a:rPr lang="en-GB" sz="1600" b="1" i="1" dirty="0"/>
              <a:t>interests</a:t>
            </a:r>
            <a:r>
              <a:rPr lang="en-GB" sz="1600" i="1" dirty="0"/>
              <a:t> and </a:t>
            </a:r>
            <a:r>
              <a:rPr lang="en-GB" sz="1600" b="1" i="1" dirty="0"/>
              <a:t>how they learn</a:t>
            </a:r>
            <a:r>
              <a:rPr lang="en-GB" sz="1600" i="1" dirty="0"/>
              <a:t>, should be used as a starting point for planning an effective curriculum.</a:t>
            </a:r>
          </a:p>
        </p:txBody>
      </p:sp>
    </p:spTree>
    <p:extLst>
      <p:ext uri="{BB962C8B-B14F-4D97-AF65-F5344CB8AC3E}">
        <p14:creationId xmlns:p14="http://schemas.microsoft.com/office/powerpoint/2010/main" val="122884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9A82D16-471E-43EC-A91D-D27990AEF6DB}"/>
              </a:ext>
            </a:extLst>
          </p:cNvPr>
          <p:cNvSpPr txBox="1"/>
          <p:nvPr/>
        </p:nvSpPr>
        <p:spPr>
          <a:xfrm>
            <a:off x="2178756" y="4546050"/>
            <a:ext cx="9482666" cy="1200329"/>
          </a:xfrm>
          <a:prstGeom prst="rect">
            <a:avLst/>
          </a:prstGeom>
          <a:noFill/>
        </p:spPr>
        <p:txBody>
          <a:bodyPr wrap="square">
            <a:spAutoFit/>
          </a:bodyPr>
          <a:lstStyle/>
          <a:p>
            <a:pPr lvl="0" eaLnBrk="0" fontAlgn="base" hangingPunct="0">
              <a:lnSpc>
                <a:spcPct val="150000"/>
              </a:lnSpc>
              <a:spcBef>
                <a:spcPct val="0"/>
              </a:spcBef>
              <a:spcAft>
                <a:spcPct val="0"/>
              </a:spcAft>
            </a:pPr>
            <a:endParaRPr lang="en-GB" altLang="en-US" sz="1600" b="1" dirty="0">
              <a:solidFill>
                <a:srgbClr val="666666"/>
              </a:solidFill>
              <a:latin typeface="+mj-lt"/>
              <a:ea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pPr>
            <a:endParaRPr lang="en-GB" altLang="en-US" sz="1600" b="1" dirty="0">
              <a:solidFill>
                <a:srgbClr val="666666"/>
              </a:solidFill>
              <a:latin typeface="+mj-lt"/>
              <a:ea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pPr>
            <a:endParaRPr lang="en-GB" altLang="en-US" sz="1600" b="1" dirty="0">
              <a:solidFill>
                <a:srgbClr val="666666"/>
              </a:solidFill>
              <a:latin typeface="+mj-lt"/>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DC522C9-9A62-43AE-AD3E-83BCF5438FC0}"/>
              </a:ext>
            </a:extLst>
          </p:cNvPr>
          <p:cNvSpPr/>
          <p:nvPr/>
        </p:nvSpPr>
        <p:spPr>
          <a:xfrm>
            <a:off x="417689" y="0"/>
            <a:ext cx="1761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Thinking about transition</a:t>
            </a:r>
          </a:p>
        </p:txBody>
      </p:sp>
      <p:sp>
        <p:nvSpPr>
          <p:cNvPr id="10" name="TextBox 9">
            <a:extLst>
              <a:ext uri="{FF2B5EF4-FFF2-40B4-BE49-F238E27FC236}">
                <a16:creationId xmlns:a16="http://schemas.microsoft.com/office/drawing/2014/main" id="{56F1D45B-D604-49B5-96C6-960C871EAFCE}"/>
              </a:ext>
            </a:extLst>
          </p:cNvPr>
          <p:cNvSpPr txBox="1"/>
          <p:nvPr/>
        </p:nvSpPr>
        <p:spPr>
          <a:xfrm>
            <a:off x="11579469" y="0"/>
            <a:ext cx="612531"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8</a:t>
            </a:r>
          </a:p>
        </p:txBody>
      </p:sp>
      <p:sp>
        <p:nvSpPr>
          <p:cNvPr id="8" name="TextBox 7">
            <a:extLst>
              <a:ext uri="{FF2B5EF4-FFF2-40B4-BE49-F238E27FC236}">
                <a16:creationId xmlns:a16="http://schemas.microsoft.com/office/drawing/2014/main" id="{7F42D4F5-FD17-4F57-896F-3F951C6A00B6}"/>
              </a:ext>
            </a:extLst>
          </p:cNvPr>
          <p:cNvSpPr txBox="1"/>
          <p:nvPr/>
        </p:nvSpPr>
        <p:spPr>
          <a:xfrm>
            <a:off x="2257891" y="100184"/>
            <a:ext cx="5023555" cy="769441"/>
          </a:xfrm>
          <a:prstGeom prst="rect">
            <a:avLst/>
          </a:prstGeom>
          <a:noFill/>
        </p:spPr>
        <p:txBody>
          <a:bodyPr wrap="square" rtlCol="0">
            <a:spAutoFit/>
          </a:bodyPr>
          <a:lstStyle/>
          <a:p>
            <a:r>
              <a:rPr lang="en-GB" sz="2000" dirty="0"/>
              <a:t>Early Years Foundation Stage (EYFS)</a:t>
            </a:r>
          </a:p>
          <a:p>
            <a:r>
              <a:rPr lang="en-GB" sz="2400" b="1" dirty="0">
                <a:solidFill>
                  <a:schemeClr val="accent1"/>
                </a:solidFill>
              </a:rPr>
              <a:t>Transition Toolkit</a:t>
            </a:r>
          </a:p>
        </p:txBody>
      </p:sp>
      <p:sp>
        <p:nvSpPr>
          <p:cNvPr id="2" name="Oval Callout 1"/>
          <p:cNvSpPr/>
          <p:nvPr/>
        </p:nvSpPr>
        <p:spPr>
          <a:xfrm>
            <a:off x="6158954" y="100184"/>
            <a:ext cx="5820293" cy="3199147"/>
          </a:xfrm>
          <a:prstGeom prst="wedgeEllipseCallout">
            <a:avLst>
              <a:gd name="adj1" fmla="val 44276"/>
              <a:gd name="adj2" fmla="val 629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lnSpc>
                <a:spcPct val="150000"/>
              </a:lnSpc>
              <a:spcBef>
                <a:spcPct val="0"/>
              </a:spcBef>
              <a:spcAft>
                <a:spcPct val="0"/>
              </a:spcAft>
            </a:pPr>
            <a:r>
              <a:rPr lang="en-GB" altLang="en-US" sz="1100" b="1" dirty="0">
                <a:solidFill>
                  <a:schemeClr val="bg2"/>
                </a:solidFill>
                <a:latin typeface="+mj-lt"/>
                <a:ea typeface="Times New Roman" panose="02020603050405020304" pitchFamily="18" charset="0"/>
                <a:cs typeface="Times New Roman" panose="02020603050405020304" pitchFamily="18" charset="0"/>
              </a:rPr>
              <a:t>Early Years Transition: A Journey</a:t>
            </a:r>
          </a:p>
          <a:p>
            <a:pPr lvl="0" algn="ctr" eaLnBrk="0" fontAlgn="base" hangingPunct="0">
              <a:lnSpc>
                <a:spcPct val="150000"/>
              </a:lnSpc>
              <a:spcBef>
                <a:spcPct val="0"/>
              </a:spcBef>
              <a:spcAft>
                <a:spcPct val="0"/>
              </a:spcAft>
            </a:pPr>
            <a:r>
              <a:rPr lang="en-GB" altLang="en-US" sz="1100" i="1" dirty="0">
                <a:solidFill>
                  <a:schemeClr val="bg2"/>
                </a:solidFill>
                <a:latin typeface="+mj-lt"/>
                <a:ea typeface="Times New Roman" panose="02020603050405020304" pitchFamily="18" charset="0"/>
                <a:cs typeface="Times New Roman" panose="02020603050405020304" pitchFamily="18" charset="0"/>
              </a:rPr>
              <a:t>Children may move between several different settings in the course of a day, a week, a month or a year. Children’s social, emotional and educational needs are central to any transition between one setting and another or within one setting. Some children and their parents will find transition times stressful while others will enjoy the experience. Effective communication between settings is key to ensuring that children’s needs are met and there is continuity in their learning.</a:t>
            </a:r>
          </a:p>
          <a:p>
            <a:pPr lvl="0" algn="ctr" eaLnBrk="0" fontAlgn="base" hangingPunct="0">
              <a:lnSpc>
                <a:spcPct val="150000"/>
              </a:lnSpc>
              <a:spcBef>
                <a:spcPct val="0"/>
              </a:spcBef>
              <a:spcAft>
                <a:spcPct val="0"/>
              </a:spcAft>
            </a:pPr>
            <a:r>
              <a:rPr lang="en-GB" altLang="en-US" sz="1000" dirty="0">
                <a:solidFill>
                  <a:schemeClr val="bg2"/>
                </a:solidFill>
                <a:ea typeface="Times New Roman" panose="02020603050405020304" pitchFamily="18" charset="0"/>
                <a:cs typeface="Times New Roman" panose="02020603050405020304" pitchFamily="18" charset="0"/>
              </a:rPr>
              <a:t>Early Years Foundation Stage (2008) 3.4 Enabling Environments: The wider context. </a:t>
            </a:r>
            <a:endParaRPr lang="en-GB" sz="1000" dirty="0">
              <a:solidFill>
                <a:schemeClr val="bg2"/>
              </a:solidFill>
            </a:endParaRPr>
          </a:p>
        </p:txBody>
      </p:sp>
      <p:sp>
        <p:nvSpPr>
          <p:cNvPr id="9" name="Oval Callout 8"/>
          <p:cNvSpPr/>
          <p:nvPr/>
        </p:nvSpPr>
        <p:spPr>
          <a:xfrm>
            <a:off x="1701235" y="852974"/>
            <a:ext cx="5218854" cy="2904721"/>
          </a:xfrm>
          <a:prstGeom prst="wedgeEllipseCallout">
            <a:avLst>
              <a:gd name="adj1" fmla="val 40966"/>
              <a:gd name="adj2" fmla="val 6058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lnSpc>
                <a:spcPct val="150000"/>
              </a:lnSpc>
              <a:spcBef>
                <a:spcPct val="0"/>
              </a:spcBef>
              <a:spcAft>
                <a:spcPct val="0"/>
              </a:spcAft>
            </a:pPr>
            <a:r>
              <a:rPr lang="en-GB" altLang="en-US" sz="1100" i="1" dirty="0">
                <a:solidFill>
                  <a:schemeClr val="tx1"/>
                </a:solidFill>
                <a:ea typeface="Times New Roman" panose="02020603050405020304" pitchFamily="18" charset="0"/>
                <a:cs typeface="Times New Roman" panose="02020603050405020304" pitchFamily="18" charset="0"/>
              </a:rPr>
              <a:t>‘It is crucial that everyone works together, in the best interests of the child, to make transition as smooth as possible. Each person has valuable information to share about the child’s strengths and areas where help is needed.  When practitioners and parents work co-operatively, they can support the child through the process of transition in the best possible way.’</a:t>
            </a:r>
          </a:p>
          <a:p>
            <a:pPr lvl="0" algn="ctr" eaLnBrk="0" fontAlgn="base" hangingPunct="0">
              <a:lnSpc>
                <a:spcPct val="150000"/>
              </a:lnSpc>
              <a:spcBef>
                <a:spcPct val="0"/>
              </a:spcBef>
              <a:spcAft>
                <a:spcPct val="0"/>
              </a:spcAft>
            </a:pPr>
            <a:r>
              <a:rPr lang="en-GB" altLang="en-US" sz="1000" b="1" dirty="0">
                <a:solidFill>
                  <a:schemeClr val="tx1"/>
                </a:solidFill>
                <a:ea typeface="Times New Roman" panose="02020603050405020304" pitchFamily="18" charset="0"/>
                <a:cs typeface="Times New Roman" panose="02020603050405020304" pitchFamily="18" charset="0"/>
              </a:rPr>
              <a:t>Julian Grenier ‘Working with the revised Early Years Foundation Stage: Principles into Practice (2001)</a:t>
            </a:r>
            <a:endParaRPr lang="en-GB" altLang="en-US" sz="1000" dirty="0">
              <a:solidFill>
                <a:schemeClr val="tx1"/>
              </a:solidFill>
              <a:ea typeface="Times New Roman" panose="02020603050405020304" pitchFamily="18" charset="0"/>
              <a:cs typeface="Times New Roman" panose="02020603050405020304" pitchFamily="18" charset="0"/>
            </a:endParaRPr>
          </a:p>
        </p:txBody>
      </p:sp>
      <p:sp>
        <p:nvSpPr>
          <p:cNvPr id="13" name="Oval Callout 12"/>
          <p:cNvSpPr/>
          <p:nvPr/>
        </p:nvSpPr>
        <p:spPr>
          <a:xfrm>
            <a:off x="1989039" y="3688707"/>
            <a:ext cx="4589695" cy="2942577"/>
          </a:xfrm>
          <a:prstGeom prst="wedgeEllipseCallout">
            <a:avLst>
              <a:gd name="adj1" fmla="val 45504"/>
              <a:gd name="adj2" fmla="val 4965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lnSpc>
                <a:spcPct val="150000"/>
              </a:lnSpc>
              <a:spcBef>
                <a:spcPct val="0"/>
              </a:spcBef>
              <a:spcAft>
                <a:spcPct val="0"/>
              </a:spcAft>
            </a:pPr>
            <a:endParaRPr lang="en-GB" altLang="en-US" sz="1100" i="1" dirty="0">
              <a:solidFill>
                <a:schemeClr val="tx1"/>
              </a:solidFill>
              <a:latin typeface="Arial "/>
              <a:ea typeface="Times New Roman" panose="02020603050405020304" pitchFamily="18" charset="0"/>
              <a:cs typeface="Times New Roman" panose="02020603050405020304" pitchFamily="18" charset="0"/>
            </a:endParaRPr>
          </a:p>
          <a:p>
            <a:pPr lvl="0" algn="ctr" eaLnBrk="0" fontAlgn="base" hangingPunct="0">
              <a:lnSpc>
                <a:spcPct val="150000"/>
              </a:lnSpc>
              <a:spcBef>
                <a:spcPct val="0"/>
              </a:spcBef>
              <a:spcAft>
                <a:spcPct val="0"/>
              </a:spcAft>
            </a:pPr>
            <a:r>
              <a:rPr lang="en-GB" altLang="en-US" sz="1100" b="1" i="1" dirty="0">
                <a:solidFill>
                  <a:schemeClr val="tx1"/>
                </a:solidFill>
                <a:latin typeface="Arial "/>
                <a:ea typeface="Times New Roman" panose="02020603050405020304" pitchFamily="18" charset="0"/>
                <a:cs typeface="Times New Roman" panose="02020603050405020304" pitchFamily="18" charset="0"/>
              </a:rPr>
              <a:t>Transition is a process, not an event.</a:t>
            </a:r>
          </a:p>
          <a:p>
            <a:pPr lvl="0" algn="ctr" eaLnBrk="0" fontAlgn="base" hangingPunct="0">
              <a:lnSpc>
                <a:spcPct val="150000"/>
              </a:lnSpc>
              <a:spcBef>
                <a:spcPct val="0"/>
              </a:spcBef>
              <a:spcAft>
                <a:spcPct val="0"/>
              </a:spcAft>
            </a:pPr>
            <a:r>
              <a:rPr lang="en-GB" altLang="en-US" sz="1100" i="1" dirty="0">
                <a:solidFill>
                  <a:schemeClr val="tx1"/>
                </a:solidFill>
                <a:latin typeface="Arial "/>
                <a:ea typeface="Times New Roman" panose="02020603050405020304" pitchFamily="18" charset="0"/>
                <a:cs typeface="Times New Roman" panose="02020603050405020304" pitchFamily="18" charset="0"/>
              </a:rPr>
              <a:t>High quality transitions recognise the importance of feeling ‘known’. Some children are particularly vulnerable at times of transition. Transitions are opportunities for professional dialogue. The key person makes essential connections. Transition includes moving from EYFS to Key Stage One.</a:t>
            </a:r>
            <a:r>
              <a:rPr lang="en-GB" altLang="en-US" sz="1100" b="1" i="1" dirty="0">
                <a:solidFill>
                  <a:schemeClr val="tx1"/>
                </a:solidFill>
                <a:latin typeface="Arial "/>
                <a:ea typeface="Times New Roman" panose="02020603050405020304" pitchFamily="18" charset="0"/>
                <a:cs typeface="Times New Roman" panose="02020603050405020304" pitchFamily="18" charset="0"/>
              </a:rPr>
              <a:t> </a:t>
            </a:r>
          </a:p>
          <a:p>
            <a:pPr eaLnBrk="0" fontAlgn="base" hangingPunct="0">
              <a:lnSpc>
                <a:spcPct val="150000"/>
              </a:lnSpc>
              <a:spcBef>
                <a:spcPct val="0"/>
              </a:spcBef>
              <a:spcAft>
                <a:spcPct val="0"/>
              </a:spcAft>
            </a:pPr>
            <a:r>
              <a:rPr lang="en-GB" sz="1000" dirty="0">
                <a:solidFill>
                  <a:schemeClr val="tx1"/>
                </a:solidFill>
              </a:rPr>
              <a:t>Birth to 5 Matters: Non-statutory guidance for the Early Years Foundation Stage (2021)</a:t>
            </a:r>
            <a:endParaRPr lang="en-GB" altLang="en-US" sz="1000" dirty="0">
              <a:solidFill>
                <a:schemeClr val="tx1"/>
              </a:solidFill>
              <a:latin typeface="+mj-lt"/>
              <a:ea typeface="Times New Roman" panose="02020603050405020304" pitchFamily="18" charset="0"/>
              <a:cs typeface="Times New Roman" panose="02020603050405020304" pitchFamily="18" charset="0"/>
            </a:endParaRPr>
          </a:p>
          <a:p>
            <a:pPr algn="ctr"/>
            <a:endParaRPr lang="en-GB" sz="1400" dirty="0"/>
          </a:p>
        </p:txBody>
      </p:sp>
      <p:sp>
        <p:nvSpPr>
          <p:cNvPr id="14" name="Oval Callout 13"/>
          <p:cNvSpPr/>
          <p:nvPr/>
        </p:nvSpPr>
        <p:spPr>
          <a:xfrm>
            <a:off x="6279063" y="3157069"/>
            <a:ext cx="5820293" cy="3577472"/>
          </a:xfrm>
          <a:prstGeom prst="wedgeEllipseCallout">
            <a:avLst>
              <a:gd name="adj1" fmla="val -43184"/>
              <a:gd name="adj2" fmla="val 45492"/>
            </a:avLst>
          </a:prstGeom>
          <a:solidFill>
            <a:srgbClr val="E7EF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lnSpc>
                <a:spcPct val="150000"/>
              </a:lnSpc>
              <a:spcBef>
                <a:spcPct val="0"/>
              </a:spcBef>
              <a:spcAft>
                <a:spcPct val="0"/>
              </a:spcAft>
            </a:pPr>
            <a:endParaRPr lang="en-GB" altLang="en-US" sz="1100" b="1" dirty="0">
              <a:solidFill>
                <a:schemeClr val="tx1"/>
              </a:solidFill>
              <a:latin typeface="+mj-lt"/>
              <a:ea typeface="Times New Roman" panose="02020603050405020304" pitchFamily="18" charset="0"/>
              <a:cs typeface="Times New Roman" panose="02020603050405020304" pitchFamily="18" charset="0"/>
            </a:endParaRPr>
          </a:p>
          <a:p>
            <a:pPr lvl="0" algn="ctr" eaLnBrk="0" fontAlgn="base" hangingPunct="0">
              <a:lnSpc>
                <a:spcPct val="150000"/>
              </a:lnSpc>
              <a:spcBef>
                <a:spcPct val="0"/>
              </a:spcBef>
              <a:spcAft>
                <a:spcPct val="0"/>
              </a:spcAft>
            </a:pPr>
            <a:r>
              <a:rPr lang="en-GB" altLang="en-US" sz="1100" b="1" dirty="0">
                <a:solidFill>
                  <a:schemeClr val="tx1"/>
                </a:solidFill>
                <a:latin typeface="+mj-lt"/>
                <a:ea typeface="Times New Roman" panose="02020603050405020304" pitchFamily="18" charset="0"/>
                <a:cs typeface="Times New Roman" panose="02020603050405020304" pitchFamily="18" charset="0"/>
              </a:rPr>
              <a:t> An ongoing journey rather than a destination</a:t>
            </a:r>
          </a:p>
          <a:p>
            <a:pPr algn="ctr" eaLnBrk="0" fontAlgn="base" hangingPunct="0">
              <a:lnSpc>
                <a:spcPct val="150000"/>
              </a:lnSpc>
              <a:spcBef>
                <a:spcPct val="0"/>
              </a:spcBef>
              <a:spcAft>
                <a:spcPct val="0"/>
              </a:spcAft>
            </a:pPr>
            <a:r>
              <a:rPr lang="en-GB" altLang="en-US" sz="1100" dirty="0">
                <a:solidFill>
                  <a:schemeClr val="tx1"/>
                </a:solidFill>
                <a:ea typeface="Times New Roman" panose="02020603050405020304" pitchFamily="18" charset="0"/>
                <a:cs typeface="Times New Roman" panose="02020603050405020304" pitchFamily="18" charset="0"/>
              </a:rPr>
              <a:t>‘Going to a setting for the first time, moving to another, or starting school is a normal part of children’s lives. Yet transitions are milestone events for children and have an effect on their development. They are times of exciting change, new opportunities and growth for every child. They can also be times of uncertainty where surroundings are not the same, expectations and procedures different and unfamiliar faces. Getting transition right is vital for every child and is not a single event that just happens. Transition needs to be a process rather than an event that involves children, practitioners and parents together’. </a:t>
            </a:r>
            <a:r>
              <a:rPr lang="en-GB" sz="1100" dirty="0">
                <a:solidFill>
                  <a:schemeClr val="tx1"/>
                </a:solidFill>
                <a:cs typeface="Times New Roman" panose="02020603050405020304" pitchFamily="18" charset="0"/>
                <a:hlinkClick r:id="rId2"/>
              </a:rPr>
              <a:t>Early Years Matters </a:t>
            </a:r>
            <a:endParaRPr lang="en-GB" sz="1100" dirty="0">
              <a:solidFill>
                <a:schemeClr val="tx1"/>
              </a:solidFill>
            </a:endParaRPr>
          </a:p>
        </p:txBody>
      </p:sp>
    </p:spTree>
    <p:extLst>
      <p:ext uri="{BB962C8B-B14F-4D97-AF65-F5344CB8AC3E}">
        <p14:creationId xmlns:p14="http://schemas.microsoft.com/office/powerpoint/2010/main" val="456804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60" name="Freeform: Shape 2059">
            <a:extLst>
              <a:ext uri="{FF2B5EF4-FFF2-40B4-BE49-F238E27FC236}">
                <a16:creationId xmlns:a16="http://schemas.microsoft.com/office/drawing/2014/main" id="{01AF9C41-5A6E-4A8F-B067-64B06F1BA9CE}"/>
              </a:ext>
            </a:extLst>
          </p:cNvPr>
          <p:cNvSpPr/>
          <p:nvPr/>
        </p:nvSpPr>
        <p:spPr>
          <a:xfrm>
            <a:off x="6944746" y="98982"/>
            <a:ext cx="2410337" cy="488944"/>
          </a:xfrm>
          <a:custGeom>
            <a:avLst/>
            <a:gdLst>
              <a:gd name="connsiteX0" fmla="*/ 1883045 w 2000917"/>
              <a:gd name="connsiteY0" fmla="*/ 0 h 405892"/>
              <a:gd name="connsiteX1" fmla="*/ 0 w 2000917"/>
              <a:gd name="connsiteY1" fmla="*/ 0 h 405892"/>
              <a:gd name="connsiteX2" fmla="*/ 117873 w 2000917"/>
              <a:gd name="connsiteY2" fmla="*/ 204152 h 405892"/>
              <a:gd name="connsiteX3" fmla="*/ 1269 w 2000917"/>
              <a:gd name="connsiteY3" fmla="*/ 405893 h 405892"/>
              <a:gd name="connsiteX4" fmla="*/ 1884440 w 2000917"/>
              <a:gd name="connsiteY4" fmla="*/ 405893 h 405892"/>
              <a:gd name="connsiteX5" fmla="*/ 2000917 w 2000917"/>
              <a:gd name="connsiteY5" fmla="*/ 204152 h 405892"/>
              <a:gd name="connsiteX6" fmla="*/ 1883045 w 2000917"/>
              <a:gd name="connsiteY6" fmla="*/ 0 h 4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917" h="405892">
                <a:moveTo>
                  <a:pt x="1883045" y="0"/>
                </a:moveTo>
                <a:lnTo>
                  <a:pt x="0" y="0"/>
                </a:lnTo>
                <a:lnTo>
                  <a:pt x="117873" y="204152"/>
                </a:lnTo>
                <a:lnTo>
                  <a:pt x="1269" y="405893"/>
                </a:lnTo>
                <a:lnTo>
                  <a:pt x="1884440" y="405893"/>
                </a:lnTo>
                <a:lnTo>
                  <a:pt x="2000917" y="204152"/>
                </a:lnTo>
                <a:lnTo>
                  <a:pt x="1883045" y="0"/>
                </a:lnTo>
                <a:close/>
              </a:path>
            </a:pathLst>
          </a:custGeom>
          <a:solidFill>
            <a:schemeClr val="accent3"/>
          </a:solidFill>
          <a:ln w="1268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5" name="Rectangle 4">
            <a:extLst>
              <a:ext uri="{FF2B5EF4-FFF2-40B4-BE49-F238E27FC236}">
                <a16:creationId xmlns:a16="http://schemas.microsoft.com/office/drawing/2014/main" id="{DDC522C9-9A62-43AE-AD3E-83BCF5438FC0}"/>
              </a:ext>
            </a:extLst>
          </p:cNvPr>
          <p:cNvSpPr/>
          <p:nvPr/>
        </p:nvSpPr>
        <p:spPr>
          <a:xfrm>
            <a:off x="417689" y="0"/>
            <a:ext cx="19443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a:t>Pathway to School</a:t>
            </a:r>
          </a:p>
          <a:p>
            <a:pPr algn="ctr"/>
            <a:r>
              <a:rPr lang="en-GB" sz="2000" b="1" dirty="0"/>
              <a:t>Suggested timeline</a:t>
            </a:r>
          </a:p>
        </p:txBody>
      </p:sp>
      <p:pic>
        <p:nvPicPr>
          <p:cNvPr id="628" name="Picture 627">
            <a:extLst>
              <a:ext uri="{FF2B5EF4-FFF2-40B4-BE49-F238E27FC236}">
                <a16:creationId xmlns:a16="http://schemas.microsoft.com/office/drawing/2014/main" id="{8C44A7C5-34BE-40B2-9AA4-CC82DAA18464}"/>
              </a:ext>
            </a:extLst>
          </p:cNvPr>
          <p:cNvPicPr>
            <a:picLocks noChangeAspect="1"/>
          </p:cNvPicPr>
          <p:nvPr/>
        </p:nvPicPr>
        <p:blipFill>
          <a:blip r:embed="rId4"/>
          <a:stretch>
            <a:fillRect/>
          </a:stretch>
        </p:blipFill>
        <p:spPr>
          <a:xfrm>
            <a:off x="463416" y="5265741"/>
            <a:ext cx="1659625" cy="1326046"/>
          </a:xfrm>
          <a:prstGeom prst="rect">
            <a:avLst/>
          </a:prstGeom>
        </p:spPr>
      </p:pic>
      <p:sp>
        <p:nvSpPr>
          <p:cNvPr id="2" name="Rectangle 1">
            <a:extLst>
              <a:ext uri="{FF2B5EF4-FFF2-40B4-BE49-F238E27FC236}">
                <a16:creationId xmlns:a16="http://schemas.microsoft.com/office/drawing/2014/main" id="{500C5FA4-CD87-4010-9343-E9FED962101A}"/>
              </a:ext>
            </a:extLst>
          </p:cNvPr>
          <p:cNvSpPr/>
          <p:nvPr/>
        </p:nvSpPr>
        <p:spPr>
          <a:xfrm>
            <a:off x="0" y="0"/>
            <a:ext cx="40770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98" name="Group 697">
            <a:extLst>
              <a:ext uri="{FF2B5EF4-FFF2-40B4-BE49-F238E27FC236}">
                <a16:creationId xmlns:a16="http://schemas.microsoft.com/office/drawing/2014/main" id="{A14CC61C-ACE4-4615-9373-58F4049316BD}"/>
              </a:ext>
            </a:extLst>
          </p:cNvPr>
          <p:cNvGrpSpPr/>
          <p:nvPr/>
        </p:nvGrpSpPr>
        <p:grpSpPr>
          <a:xfrm>
            <a:off x="2342844" y="109603"/>
            <a:ext cx="9160020" cy="4036702"/>
            <a:chOff x="1499433" y="2061951"/>
            <a:chExt cx="9160020" cy="4036702"/>
          </a:xfrm>
        </p:grpSpPr>
        <p:sp>
          <p:nvSpPr>
            <p:cNvPr id="699" name="Freeform: Shape 698">
              <a:extLst>
                <a:ext uri="{FF2B5EF4-FFF2-40B4-BE49-F238E27FC236}">
                  <a16:creationId xmlns:a16="http://schemas.microsoft.com/office/drawing/2014/main" id="{2FF50FA3-9693-443E-B9FD-945230EAACAC}"/>
                </a:ext>
              </a:extLst>
            </p:cNvPr>
            <p:cNvSpPr/>
            <p:nvPr/>
          </p:nvSpPr>
          <p:spPr>
            <a:xfrm>
              <a:off x="10658842" y="5869834"/>
              <a:ext cx="611" cy="2139"/>
            </a:xfrm>
            <a:custGeom>
              <a:avLst/>
              <a:gdLst>
                <a:gd name="connsiteX0" fmla="*/ 507 w 507"/>
                <a:gd name="connsiteY0" fmla="*/ 888 h 1776"/>
                <a:gd name="connsiteX1" fmla="*/ 0 w 507"/>
                <a:gd name="connsiteY1" fmla="*/ 0 h 1776"/>
                <a:gd name="connsiteX2" fmla="*/ 0 w 507"/>
                <a:gd name="connsiteY2" fmla="*/ 1777 h 1776"/>
                <a:gd name="connsiteX3" fmla="*/ 507 w 507"/>
                <a:gd name="connsiteY3" fmla="*/ 888 h 1776"/>
              </a:gdLst>
              <a:ahLst/>
              <a:cxnLst>
                <a:cxn ang="0">
                  <a:pos x="connsiteX0" y="connsiteY0"/>
                </a:cxn>
                <a:cxn ang="0">
                  <a:pos x="connsiteX1" y="connsiteY1"/>
                </a:cxn>
                <a:cxn ang="0">
                  <a:pos x="connsiteX2" y="connsiteY2"/>
                </a:cxn>
                <a:cxn ang="0">
                  <a:pos x="connsiteX3" y="connsiteY3"/>
                </a:cxn>
              </a:cxnLst>
              <a:rect l="l" t="t" r="r" b="b"/>
              <a:pathLst>
                <a:path w="507" h="1776">
                  <a:moveTo>
                    <a:pt x="507" y="888"/>
                  </a:moveTo>
                  <a:lnTo>
                    <a:pt x="0" y="0"/>
                  </a:lnTo>
                  <a:lnTo>
                    <a:pt x="0" y="1777"/>
                  </a:lnTo>
                  <a:lnTo>
                    <a:pt x="507" y="888"/>
                  </a:lnTo>
                  <a:close/>
                </a:path>
              </a:pathLst>
            </a:custGeom>
            <a:noFill/>
            <a:ln w="1268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700" name="Freeform: Shape 699">
              <a:extLst>
                <a:ext uri="{FF2B5EF4-FFF2-40B4-BE49-F238E27FC236}">
                  <a16:creationId xmlns:a16="http://schemas.microsoft.com/office/drawing/2014/main" id="{AE947197-3074-4AF6-AC48-CBE2987DA1C8}"/>
                </a:ext>
              </a:extLst>
            </p:cNvPr>
            <p:cNvSpPr/>
            <p:nvPr/>
          </p:nvSpPr>
          <p:spPr>
            <a:xfrm>
              <a:off x="3801356" y="3816194"/>
              <a:ext cx="2421342" cy="482400"/>
            </a:xfrm>
            <a:custGeom>
              <a:avLst/>
              <a:gdLst>
                <a:gd name="connsiteX0" fmla="*/ 2008657 w 2010052"/>
                <a:gd name="connsiteY0" fmla="*/ 0 h 405766"/>
                <a:gd name="connsiteX1" fmla="*/ 116477 w 2010052"/>
                <a:gd name="connsiteY1" fmla="*/ 0 h 405766"/>
                <a:gd name="connsiteX2" fmla="*/ 0 w 2010052"/>
                <a:gd name="connsiteY2" fmla="*/ 201741 h 405766"/>
                <a:gd name="connsiteX3" fmla="*/ 117746 w 2010052"/>
                <a:gd name="connsiteY3" fmla="*/ 405766 h 405766"/>
                <a:gd name="connsiteX4" fmla="*/ 2010053 w 2010052"/>
                <a:gd name="connsiteY4" fmla="*/ 405766 h 405766"/>
                <a:gd name="connsiteX5" fmla="*/ 1892180 w 2010052"/>
                <a:gd name="connsiteY5" fmla="*/ 201741 h 405766"/>
                <a:gd name="connsiteX6" fmla="*/ 2008657 w 2010052"/>
                <a:gd name="connsiteY6" fmla="*/ 0 h 40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0052" h="405766">
                  <a:moveTo>
                    <a:pt x="2008657" y="0"/>
                  </a:moveTo>
                  <a:lnTo>
                    <a:pt x="116477" y="0"/>
                  </a:lnTo>
                  <a:lnTo>
                    <a:pt x="0" y="201741"/>
                  </a:lnTo>
                  <a:lnTo>
                    <a:pt x="117746" y="405766"/>
                  </a:lnTo>
                  <a:lnTo>
                    <a:pt x="2010053" y="405766"/>
                  </a:lnTo>
                  <a:lnTo>
                    <a:pt x="1892180" y="201741"/>
                  </a:lnTo>
                  <a:lnTo>
                    <a:pt x="2008657" y="0"/>
                  </a:lnTo>
                  <a:close/>
                </a:path>
              </a:pathLst>
            </a:custGeom>
            <a:solidFill>
              <a:srgbClr val="00CADA"/>
            </a:solidFill>
            <a:ln w="1268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702" name="Freeform: Shape 701">
              <a:extLst>
                <a:ext uri="{FF2B5EF4-FFF2-40B4-BE49-F238E27FC236}">
                  <a16:creationId xmlns:a16="http://schemas.microsoft.com/office/drawing/2014/main" id="{4080093B-4E84-4BA5-B1B7-3FE8396AFBB6}"/>
                </a:ext>
              </a:extLst>
            </p:cNvPr>
            <p:cNvSpPr/>
            <p:nvPr/>
          </p:nvSpPr>
          <p:spPr>
            <a:xfrm>
              <a:off x="1546908" y="2061951"/>
              <a:ext cx="4508896" cy="488944"/>
            </a:xfrm>
            <a:custGeom>
              <a:avLst/>
              <a:gdLst>
                <a:gd name="connsiteX0" fmla="*/ 1888120 w 2005992"/>
                <a:gd name="connsiteY0" fmla="*/ 0 h 405892"/>
                <a:gd name="connsiteX1" fmla="*/ 0 w 2005992"/>
                <a:gd name="connsiteY1" fmla="*/ 0 h 405892"/>
                <a:gd name="connsiteX2" fmla="*/ 117873 w 2005992"/>
                <a:gd name="connsiteY2" fmla="*/ 204025 h 405892"/>
                <a:gd name="connsiteX3" fmla="*/ 1269 w 2005992"/>
                <a:gd name="connsiteY3" fmla="*/ 405893 h 405892"/>
                <a:gd name="connsiteX4" fmla="*/ 1889516 w 2005992"/>
                <a:gd name="connsiteY4" fmla="*/ 405893 h 405892"/>
                <a:gd name="connsiteX5" fmla="*/ 2005993 w 2005992"/>
                <a:gd name="connsiteY5" fmla="*/ 204152 h 405892"/>
                <a:gd name="connsiteX6" fmla="*/ 1888120 w 2005992"/>
                <a:gd name="connsiteY6" fmla="*/ 0 h 4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5992" h="405892">
                  <a:moveTo>
                    <a:pt x="1888120" y="0"/>
                  </a:moveTo>
                  <a:lnTo>
                    <a:pt x="0" y="0"/>
                  </a:lnTo>
                  <a:lnTo>
                    <a:pt x="117873" y="204025"/>
                  </a:lnTo>
                  <a:lnTo>
                    <a:pt x="1269" y="405893"/>
                  </a:lnTo>
                  <a:lnTo>
                    <a:pt x="1889516" y="405893"/>
                  </a:lnTo>
                  <a:lnTo>
                    <a:pt x="2005993" y="204152"/>
                  </a:lnTo>
                  <a:lnTo>
                    <a:pt x="1888120" y="0"/>
                  </a:lnTo>
                  <a:close/>
                </a:path>
              </a:pathLst>
            </a:custGeom>
            <a:solidFill>
              <a:schemeClr val="accent1"/>
            </a:solidFill>
            <a:ln w="1268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716" name="Freeform: Shape 715">
              <a:extLst>
                <a:ext uri="{FF2B5EF4-FFF2-40B4-BE49-F238E27FC236}">
                  <a16:creationId xmlns:a16="http://schemas.microsoft.com/office/drawing/2014/main" id="{4FBBF33E-50D5-4DD4-A068-8DAF762A55E9}"/>
                </a:ext>
              </a:extLst>
            </p:cNvPr>
            <p:cNvSpPr/>
            <p:nvPr/>
          </p:nvSpPr>
          <p:spPr>
            <a:xfrm>
              <a:off x="1577708" y="3810947"/>
              <a:ext cx="2437544" cy="2285923"/>
            </a:xfrm>
            <a:custGeom>
              <a:avLst/>
              <a:gdLst>
                <a:gd name="connsiteX0" fmla="*/ 1905757 w 2023502"/>
                <a:gd name="connsiteY0" fmla="*/ 1491743 h 1897635"/>
                <a:gd name="connsiteX1" fmla="*/ 948818 w 2023502"/>
                <a:gd name="connsiteY1" fmla="*/ 1491743 h 1897635"/>
                <a:gd name="connsiteX2" fmla="*/ 414128 w 2023502"/>
                <a:gd name="connsiteY2" fmla="*/ 940456 h 1897635"/>
                <a:gd name="connsiteX3" fmla="*/ 948818 w 2023502"/>
                <a:gd name="connsiteY3" fmla="*/ 405766 h 1897635"/>
                <a:gd name="connsiteX4" fmla="*/ 1993558 w 2023502"/>
                <a:gd name="connsiteY4" fmla="*/ 405766 h 1897635"/>
                <a:gd name="connsiteX5" fmla="*/ 1876320 w 2023502"/>
                <a:gd name="connsiteY5" fmla="*/ 201741 h 1897635"/>
                <a:gd name="connsiteX6" fmla="*/ 1992797 w 2023502"/>
                <a:gd name="connsiteY6" fmla="*/ 0 h 1897635"/>
                <a:gd name="connsiteX7" fmla="*/ 948818 w 2023502"/>
                <a:gd name="connsiteY7" fmla="*/ 0 h 1897635"/>
                <a:gd name="connsiteX8" fmla="*/ 0 w 2023502"/>
                <a:gd name="connsiteY8" fmla="*/ 948818 h 1897635"/>
                <a:gd name="connsiteX9" fmla="*/ 948818 w 2023502"/>
                <a:gd name="connsiteY9" fmla="*/ 1897636 h 1897635"/>
                <a:gd name="connsiteX10" fmla="*/ 1907025 w 2023502"/>
                <a:gd name="connsiteY10" fmla="*/ 1897636 h 1897635"/>
                <a:gd name="connsiteX11" fmla="*/ 2023502 w 2023502"/>
                <a:gd name="connsiteY11" fmla="*/ 1695895 h 189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3502" h="1897635">
                  <a:moveTo>
                    <a:pt x="1905757" y="1491743"/>
                  </a:moveTo>
                  <a:lnTo>
                    <a:pt x="948818" y="1491743"/>
                  </a:lnTo>
                  <a:cubicBezTo>
                    <a:pt x="648934" y="1487163"/>
                    <a:pt x="409547" y="1240340"/>
                    <a:pt x="414128" y="940456"/>
                  </a:cubicBezTo>
                  <a:cubicBezTo>
                    <a:pt x="418619" y="647031"/>
                    <a:pt x="655392" y="410258"/>
                    <a:pt x="948818" y="405766"/>
                  </a:cubicBezTo>
                  <a:lnTo>
                    <a:pt x="1993558" y="405766"/>
                  </a:lnTo>
                  <a:lnTo>
                    <a:pt x="1876320" y="201741"/>
                  </a:lnTo>
                  <a:lnTo>
                    <a:pt x="1992797" y="0"/>
                  </a:lnTo>
                  <a:lnTo>
                    <a:pt x="948818" y="0"/>
                  </a:lnTo>
                  <a:cubicBezTo>
                    <a:pt x="424798" y="0"/>
                    <a:pt x="0" y="424799"/>
                    <a:pt x="0" y="948818"/>
                  </a:cubicBezTo>
                  <a:cubicBezTo>
                    <a:pt x="0" y="1472838"/>
                    <a:pt x="424798" y="1897636"/>
                    <a:pt x="948818" y="1897636"/>
                  </a:cubicBezTo>
                  <a:lnTo>
                    <a:pt x="1907025" y="1897636"/>
                  </a:lnTo>
                  <a:lnTo>
                    <a:pt x="2023502" y="1695895"/>
                  </a:lnTo>
                  <a:close/>
                </a:path>
              </a:pathLst>
            </a:custGeom>
            <a:solidFill>
              <a:srgbClr val="00CADA"/>
            </a:solidFill>
            <a:ln w="1268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720" name="Freeform: Shape 719">
              <a:extLst>
                <a:ext uri="{FF2B5EF4-FFF2-40B4-BE49-F238E27FC236}">
                  <a16:creationId xmlns:a16="http://schemas.microsoft.com/office/drawing/2014/main" id="{B9C9E3F7-AD98-4F06-AB54-F03E8B2DB698}"/>
                </a:ext>
              </a:extLst>
            </p:cNvPr>
            <p:cNvSpPr/>
            <p:nvPr/>
          </p:nvSpPr>
          <p:spPr>
            <a:xfrm>
              <a:off x="3818000" y="5609709"/>
              <a:ext cx="2423482" cy="488944"/>
            </a:xfrm>
            <a:custGeom>
              <a:avLst/>
              <a:gdLst>
                <a:gd name="connsiteX0" fmla="*/ 1269 w 2011829"/>
                <a:gd name="connsiteY0" fmla="*/ 405893 h 405892"/>
                <a:gd name="connsiteX1" fmla="*/ 1895352 w 2011829"/>
                <a:gd name="connsiteY1" fmla="*/ 405893 h 405892"/>
                <a:gd name="connsiteX2" fmla="*/ 2011829 w 2011829"/>
                <a:gd name="connsiteY2" fmla="*/ 204152 h 405892"/>
                <a:gd name="connsiteX3" fmla="*/ 1894083 w 2011829"/>
                <a:gd name="connsiteY3" fmla="*/ 0 h 405892"/>
                <a:gd name="connsiteX4" fmla="*/ 0 w 2011829"/>
                <a:gd name="connsiteY4" fmla="*/ 0 h 405892"/>
                <a:gd name="connsiteX5" fmla="*/ 117746 w 2011829"/>
                <a:gd name="connsiteY5" fmla="*/ 204152 h 405892"/>
                <a:gd name="connsiteX6" fmla="*/ 1269 w 2011829"/>
                <a:gd name="connsiteY6" fmla="*/ 405893 h 4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1829" h="405892">
                  <a:moveTo>
                    <a:pt x="1269" y="405893"/>
                  </a:moveTo>
                  <a:lnTo>
                    <a:pt x="1895352" y="405893"/>
                  </a:lnTo>
                  <a:lnTo>
                    <a:pt x="2011829" y="204152"/>
                  </a:lnTo>
                  <a:lnTo>
                    <a:pt x="1894083" y="0"/>
                  </a:lnTo>
                  <a:lnTo>
                    <a:pt x="0" y="0"/>
                  </a:lnTo>
                  <a:lnTo>
                    <a:pt x="117746" y="204152"/>
                  </a:lnTo>
                  <a:lnTo>
                    <a:pt x="1269" y="405893"/>
                  </a:lnTo>
                  <a:close/>
                </a:path>
              </a:pathLst>
            </a:custGeom>
            <a:solidFill>
              <a:srgbClr val="00CADA"/>
            </a:solidFill>
            <a:ln w="1268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722" name="Freeform: Shape 721">
              <a:extLst>
                <a:ext uri="{FF2B5EF4-FFF2-40B4-BE49-F238E27FC236}">
                  <a16:creationId xmlns:a16="http://schemas.microsoft.com/office/drawing/2014/main" id="{A9EA736E-318E-441C-9A76-0BD35AD1BC8D}"/>
                </a:ext>
              </a:extLst>
            </p:cNvPr>
            <p:cNvSpPr/>
            <p:nvPr/>
          </p:nvSpPr>
          <p:spPr>
            <a:xfrm>
              <a:off x="6085897" y="5607926"/>
              <a:ext cx="2410337" cy="488944"/>
            </a:xfrm>
            <a:custGeom>
              <a:avLst/>
              <a:gdLst>
                <a:gd name="connsiteX0" fmla="*/ 1269 w 2000917"/>
                <a:gd name="connsiteY0" fmla="*/ 405893 h 405892"/>
                <a:gd name="connsiteX1" fmla="*/ 1884313 w 2000917"/>
                <a:gd name="connsiteY1" fmla="*/ 405893 h 405892"/>
                <a:gd name="connsiteX2" fmla="*/ 2000917 w 2000917"/>
                <a:gd name="connsiteY2" fmla="*/ 204152 h 405892"/>
                <a:gd name="connsiteX3" fmla="*/ 1883045 w 2000917"/>
                <a:gd name="connsiteY3" fmla="*/ 0 h 405892"/>
                <a:gd name="connsiteX4" fmla="*/ 0 w 2000917"/>
                <a:gd name="connsiteY4" fmla="*/ 0 h 405892"/>
                <a:gd name="connsiteX5" fmla="*/ 117746 w 2000917"/>
                <a:gd name="connsiteY5" fmla="*/ 204152 h 405892"/>
                <a:gd name="connsiteX6" fmla="*/ 1269 w 2000917"/>
                <a:gd name="connsiteY6" fmla="*/ 405893 h 4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917" h="405892">
                  <a:moveTo>
                    <a:pt x="1269" y="405893"/>
                  </a:moveTo>
                  <a:lnTo>
                    <a:pt x="1884313" y="405893"/>
                  </a:lnTo>
                  <a:lnTo>
                    <a:pt x="2000917" y="204152"/>
                  </a:lnTo>
                  <a:lnTo>
                    <a:pt x="1883045" y="0"/>
                  </a:lnTo>
                  <a:lnTo>
                    <a:pt x="0" y="0"/>
                  </a:lnTo>
                  <a:lnTo>
                    <a:pt x="117746" y="204152"/>
                  </a:lnTo>
                  <a:lnTo>
                    <a:pt x="1269" y="405893"/>
                  </a:lnTo>
                  <a:close/>
                </a:path>
              </a:pathLst>
            </a:custGeom>
            <a:solidFill>
              <a:srgbClr val="0070C0"/>
            </a:solidFill>
            <a:ln w="1268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725" name="Freeform: Shape 724">
              <a:extLst>
                <a:ext uri="{FF2B5EF4-FFF2-40B4-BE49-F238E27FC236}">
                  <a16:creationId xmlns:a16="http://schemas.microsoft.com/office/drawing/2014/main" id="{9ADE83A1-FAC8-425B-A9BD-515008906131}"/>
                </a:ext>
              </a:extLst>
            </p:cNvPr>
            <p:cNvSpPr/>
            <p:nvPr/>
          </p:nvSpPr>
          <p:spPr>
            <a:xfrm>
              <a:off x="8426413" y="5655549"/>
              <a:ext cx="2197733" cy="427808"/>
            </a:xfrm>
            <a:custGeom>
              <a:avLst/>
              <a:gdLst>
                <a:gd name="connsiteX0" fmla="*/ 1396 w 1824426"/>
                <a:gd name="connsiteY0" fmla="*/ 355140 h 355140"/>
                <a:gd name="connsiteX1" fmla="*/ 103282 w 1824426"/>
                <a:gd name="connsiteY1" fmla="*/ 178776 h 355140"/>
                <a:gd name="connsiteX2" fmla="*/ 0 w 1824426"/>
                <a:gd name="connsiteY2" fmla="*/ 0 h 355140"/>
                <a:gd name="connsiteX3" fmla="*/ 1721272 w 1824426"/>
                <a:gd name="connsiteY3" fmla="*/ 0 h 355140"/>
                <a:gd name="connsiteX4" fmla="*/ 1824426 w 1824426"/>
                <a:gd name="connsiteY4" fmla="*/ 178776 h 355140"/>
                <a:gd name="connsiteX5" fmla="*/ 1722540 w 1824426"/>
                <a:gd name="connsiteY5" fmla="*/ 355140 h 355140"/>
                <a:gd name="connsiteX6" fmla="*/ 1396 w 1824426"/>
                <a:gd name="connsiteY6" fmla="*/ 355140 h 35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426" h="355140">
                  <a:moveTo>
                    <a:pt x="1396" y="355140"/>
                  </a:moveTo>
                  <a:lnTo>
                    <a:pt x="103282" y="178776"/>
                  </a:lnTo>
                  <a:lnTo>
                    <a:pt x="0" y="0"/>
                  </a:lnTo>
                  <a:lnTo>
                    <a:pt x="1721272" y="0"/>
                  </a:lnTo>
                  <a:lnTo>
                    <a:pt x="1824426" y="178776"/>
                  </a:lnTo>
                  <a:lnTo>
                    <a:pt x="1722540" y="355140"/>
                  </a:lnTo>
                  <a:lnTo>
                    <a:pt x="1396" y="355140"/>
                  </a:lnTo>
                  <a:close/>
                </a:path>
              </a:pathLst>
            </a:custGeom>
            <a:solidFill>
              <a:srgbClr val="FFFFFF">
                <a:alpha val="30000"/>
              </a:srgbClr>
            </a:solidFill>
            <a:ln w="1268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726" name="Freeform: Shape 725">
              <a:extLst>
                <a:ext uri="{FF2B5EF4-FFF2-40B4-BE49-F238E27FC236}">
                  <a16:creationId xmlns:a16="http://schemas.microsoft.com/office/drawing/2014/main" id="{6190A3CB-C970-446F-8213-8FE3D3FA8BC1}"/>
                </a:ext>
              </a:extLst>
            </p:cNvPr>
            <p:cNvSpPr/>
            <p:nvPr/>
          </p:nvSpPr>
          <p:spPr>
            <a:xfrm>
              <a:off x="6070460" y="3816853"/>
              <a:ext cx="2441212" cy="489600"/>
            </a:xfrm>
            <a:custGeom>
              <a:avLst/>
              <a:gdLst>
                <a:gd name="connsiteX0" fmla="*/ 2025279 w 2026547"/>
                <a:gd name="connsiteY0" fmla="*/ 0 h 405766"/>
                <a:gd name="connsiteX1" fmla="*/ 116477 w 2026547"/>
                <a:gd name="connsiteY1" fmla="*/ 0 h 405766"/>
                <a:gd name="connsiteX2" fmla="*/ 0 w 2026547"/>
                <a:gd name="connsiteY2" fmla="*/ 201741 h 405766"/>
                <a:gd name="connsiteX3" fmla="*/ 117873 w 2026547"/>
                <a:gd name="connsiteY3" fmla="*/ 405766 h 405766"/>
                <a:gd name="connsiteX4" fmla="*/ 2026547 w 2026547"/>
                <a:gd name="connsiteY4" fmla="*/ 405766 h 405766"/>
                <a:gd name="connsiteX5" fmla="*/ 1908675 w 2026547"/>
                <a:gd name="connsiteY5" fmla="*/ 201741 h 405766"/>
                <a:gd name="connsiteX6" fmla="*/ 2025279 w 2026547"/>
                <a:gd name="connsiteY6" fmla="*/ 0 h 40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6547" h="405766">
                  <a:moveTo>
                    <a:pt x="2025279" y="0"/>
                  </a:moveTo>
                  <a:lnTo>
                    <a:pt x="116477" y="0"/>
                  </a:lnTo>
                  <a:lnTo>
                    <a:pt x="0" y="201741"/>
                  </a:lnTo>
                  <a:lnTo>
                    <a:pt x="117873" y="405766"/>
                  </a:lnTo>
                  <a:lnTo>
                    <a:pt x="2026547" y="405766"/>
                  </a:lnTo>
                  <a:lnTo>
                    <a:pt x="1908675" y="201741"/>
                  </a:lnTo>
                  <a:lnTo>
                    <a:pt x="2025279" y="0"/>
                  </a:lnTo>
                  <a:close/>
                </a:path>
              </a:pathLst>
            </a:custGeom>
            <a:solidFill>
              <a:srgbClr val="7030A0"/>
            </a:solidFill>
            <a:ln w="381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728" name="Freeform: Shape 727">
              <a:extLst>
                <a:ext uri="{FF2B5EF4-FFF2-40B4-BE49-F238E27FC236}">
                  <a16:creationId xmlns:a16="http://schemas.microsoft.com/office/drawing/2014/main" id="{F2A37658-473E-4349-8954-F224F4A4CDF0}"/>
                </a:ext>
              </a:extLst>
            </p:cNvPr>
            <p:cNvSpPr/>
            <p:nvPr/>
          </p:nvSpPr>
          <p:spPr>
            <a:xfrm>
              <a:off x="5349644" y="2061951"/>
              <a:ext cx="2410337" cy="488944"/>
            </a:xfrm>
            <a:custGeom>
              <a:avLst/>
              <a:gdLst>
                <a:gd name="connsiteX0" fmla="*/ 1883045 w 2000917"/>
                <a:gd name="connsiteY0" fmla="*/ 0 h 405892"/>
                <a:gd name="connsiteX1" fmla="*/ 0 w 2000917"/>
                <a:gd name="connsiteY1" fmla="*/ 0 h 405892"/>
                <a:gd name="connsiteX2" fmla="*/ 117873 w 2000917"/>
                <a:gd name="connsiteY2" fmla="*/ 204152 h 405892"/>
                <a:gd name="connsiteX3" fmla="*/ 1269 w 2000917"/>
                <a:gd name="connsiteY3" fmla="*/ 405893 h 405892"/>
                <a:gd name="connsiteX4" fmla="*/ 1884440 w 2000917"/>
                <a:gd name="connsiteY4" fmla="*/ 405893 h 405892"/>
                <a:gd name="connsiteX5" fmla="*/ 2000917 w 2000917"/>
                <a:gd name="connsiteY5" fmla="*/ 204152 h 405892"/>
                <a:gd name="connsiteX6" fmla="*/ 1883045 w 2000917"/>
                <a:gd name="connsiteY6" fmla="*/ 0 h 4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917" h="405892">
                  <a:moveTo>
                    <a:pt x="1883045" y="0"/>
                  </a:moveTo>
                  <a:lnTo>
                    <a:pt x="0" y="0"/>
                  </a:lnTo>
                  <a:lnTo>
                    <a:pt x="117873" y="204152"/>
                  </a:lnTo>
                  <a:lnTo>
                    <a:pt x="1269" y="405893"/>
                  </a:lnTo>
                  <a:lnTo>
                    <a:pt x="1884440" y="405893"/>
                  </a:lnTo>
                  <a:lnTo>
                    <a:pt x="2000917" y="204152"/>
                  </a:lnTo>
                  <a:lnTo>
                    <a:pt x="1883045" y="0"/>
                  </a:lnTo>
                  <a:close/>
                </a:path>
              </a:pathLst>
            </a:custGeom>
            <a:solidFill>
              <a:srgbClr val="DC5034"/>
            </a:solidFill>
            <a:ln w="1268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730" name="Freeform: Shape 729">
              <a:extLst>
                <a:ext uri="{FF2B5EF4-FFF2-40B4-BE49-F238E27FC236}">
                  <a16:creationId xmlns:a16="http://schemas.microsoft.com/office/drawing/2014/main" id="{11A5578F-7116-4332-A892-B438E65C1EFE}"/>
                </a:ext>
              </a:extLst>
            </p:cNvPr>
            <p:cNvSpPr/>
            <p:nvPr/>
          </p:nvSpPr>
          <p:spPr>
            <a:xfrm>
              <a:off x="8359464" y="2061951"/>
              <a:ext cx="2299378" cy="2245877"/>
            </a:xfrm>
            <a:custGeom>
              <a:avLst/>
              <a:gdLst>
                <a:gd name="connsiteX0" fmla="*/ 1908802 w 1908805"/>
                <a:gd name="connsiteY0" fmla="*/ 945392 h 1864392"/>
                <a:gd name="connsiteX1" fmla="*/ 1908802 w 1908805"/>
                <a:gd name="connsiteY1" fmla="*/ 925345 h 1864392"/>
                <a:gd name="connsiteX2" fmla="*/ 989040 w 1908805"/>
                <a:gd name="connsiteY2" fmla="*/ 4 h 1864392"/>
                <a:gd name="connsiteX3" fmla="*/ 986375 w 1908805"/>
                <a:gd name="connsiteY3" fmla="*/ 0 h 1864392"/>
                <a:gd name="connsiteX4" fmla="*/ 0 w 1908805"/>
                <a:gd name="connsiteY4" fmla="*/ 0 h 1864392"/>
                <a:gd name="connsiteX5" fmla="*/ 117872 w 1908805"/>
                <a:gd name="connsiteY5" fmla="*/ 203771 h 1864392"/>
                <a:gd name="connsiteX6" fmla="*/ 1396 w 1908805"/>
                <a:gd name="connsiteY6" fmla="*/ 405512 h 1864392"/>
                <a:gd name="connsiteX7" fmla="*/ 986502 w 1908805"/>
                <a:gd name="connsiteY7" fmla="*/ 405512 h 1864392"/>
                <a:gd name="connsiteX8" fmla="*/ 1503036 w 1908805"/>
                <a:gd name="connsiteY8" fmla="*/ 922046 h 1864392"/>
                <a:gd name="connsiteX9" fmla="*/ 1503036 w 1908805"/>
                <a:gd name="connsiteY9" fmla="*/ 923695 h 1864392"/>
                <a:gd name="connsiteX10" fmla="*/ 1503036 w 1908805"/>
                <a:gd name="connsiteY10" fmla="*/ 943743 h 1864392"/>
                <a:gd name="connsiteX11" fmla="*/ 986502 w 1908805"/>
                <a:gd name="connsiteY11" fmla="*/ 1458627 h 1864392"/>
                <a:gd name="connsiteX12" fmla="*/ 117619 w 1908805"/>
                <a:gd name="connsiteY12" fmla="*/ 1458627 h 1864392"/>
                <a:gd name="connsiteX13" fmla="*/ 1142 w 1908805"/>
                <a:gd name="connsiteY13" fmla="*/ 1660368 h 1864392"/>
                <a:gd name="connsiteX14" fmla="*/ 119015 w 1908805"/>
                <a:gd name="connsiteY14" fmla="*/ 1864393 h 1864392"/>
                <a:gd name="connsiteX15" fmla="*/ 986502 w 1908805"/>
                <a:gd name="connsiteY15" fmla="*/ 1864393 h 1864392"/>
                <a:gd name="connsiteX16" fmla="*/ 1908802 w 1908805"/>
                <a:gd name="connsiteY16" fmla="*/ 945392 h 186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8805" h="1864392">
                  <a:moveTo>
                    <a:pt x="1908802" y="945392"/>
                  </a:moveTo>
                  <a:lnTo>
                    <a:pt x="1908802" y="925345"/>
                  </a:lnTo>
                  <a:cubicBezTo>
                    <a:pt x="1910350" y="415841"/>
                    <a:pt x="1498556" y="1548"/>
                    <a:pt x="989040" y="4"/>
                  </a:cubicBezTo>
                  <a:cubicBezTo>
                    <a:pt x="988151" y="1"/>
                    <a:pt x="987263" y="0"/>
                    <a:pt x="986375" y="0"/>
                  </a:cubicBezTo>
                  <a:lnTo>
                    <a:pt x="0" y="0"/>
                  </a:lnTo>
                  <a:lnTo>
                    <a:pt x="117872" y="203771"/>
                  </a:lnTo>
                  <a:lnTo>
                    <a:pt x="1396" y="405512"/>
                  </a:lnTo>
                  <a:lnTo>
                    <a:pt x="986502" y="405512"/>
                  </a:lnTo>
                  <a:cubicBezTo>
                    <a:pt x="1271782" y="405512"/>
                    <a:pt x="1503036" y="636766"/>
                    <a:pt x="1503036" y="922046"/>
                  </a:cubicBezTo>
                  <a:cubicBezTo>
                    <a:pt x="1503036" y="922592"/>
                    <a:pt x="1503036" y="923150"/>
                    <a:pt x="1503036" y="923695"/>
                  </a:cubicBezTo>
                  <a:lnTo>
                    <a:pt x="1503036" y="943743"/>
                  </a:lnTo>
                  <a:cubicBezTo>
                    <a:pt x="1501500" y="1228109"/>
                    <a:pt x="1270868" y="1458005"/>
                    <a:pt x="986502" y="1458627"/>
                  </a:cubicBezTo>
                  <a:lnTo>
                    <a:pt x="117619" y="1458627"/>
                  </a:lnTo>
                  <a:lnTo>
                    <a:pt x="1142" y="1660368"/>
                  </a:lnTo>
                  <a:lnTo>
                    <a:pt x="119015" y="1864393"/>
                  </a:lnTo>
                  <a:lnTo>
                    <a:pt x="986502" y="1864393"/>
                  </a:lnTo>
                  <a:cubicBezTo>
                    <a:pt x="1494217" y="1863492"/>
                    <a:pt x="1906087" y="1453095"/>
                    <a:pt x="1908802" y="945392"/>
                  </a:cubicBezTo>
                  <a:close/>
                </a:path>
              </a:pathLst>
            </a:custGeom>
            <a:solidFill>
              <a:schemeClr val="accent4"/>
            </a:solidFill>
            <a:ln w="1268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745" name="TextBox 225">
              <a:extLst>
                <a:ext uri="{FF2B5EF4-FFF2-40B4-BE49-F238E27FC236}">
                  <a16:creationId xmlns:a16="http://schemas.microsoft.com/office/drawing/2014/main" id="{89787D8E-CCA1-4D91-9296-E88D8CC91185}"/>
                </a:ext>
              </a:extLst>
            </p:cNvPr>
            <p:cNvSpPr txBox="1"/>
            <p:nvPr/>
          </p:nvSpPr>
          <p:spPr>
            <a:xfrm>
              <a:off x="8915679" y="5684787"/>
              <a:ext cx="121920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b="1" dirty="0">
                  <a:solidFill>
                    <a:schemeClr val="bg1"/>
                  </a:solidFill>
                  <a:latin typeface="Arial" panose="020B0604020202020204" pitchFamily="34" charset="0"/>
                  <a:cs typeface="Arial" panose="020B0604020202020204" pitchFamily="34" charset="0"/>
                </a:rPr>
                <a:t>2020</a:t>
              </a:r>
            </a:p>
          </p:txBody>
        </p:sp>
        <p:sp>
          <p:nvSpPr>
            <p:cNvPr id="747" name="TextBox 227">
              <a:extLst>
                <a:ext uri="{FF2B5EF4-FFF2-40B4-BE49-F238E27FC236}">
                  <a16:creationId xmlns:a16="http://schemas.microsoft.com/office/drawing/2014/main" id="{42AB9F4B-BCD4-47C8-8E21-2AD1C4E6F22A}"/>
                </a:ext>
              </a:extLst>
            </p:cNvPr>
            <p:cNvSpPr txBox="1"/>
            <p:nvPr/>
          </p:nvSpPr>
          <p:spPr>
            <a:xfrm>
              <a:off x="7503115" y="5661318"/>
              <a:ext cx="121920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b="1" dirty="0">
                  <a:solidFill>
                    <a:schemeClr val="bg1"/>
                  </a:solidFill>
                  <a:latin typeface="Arial" panose="020B0604020202020204" pitchFamily="34" charset="0"/>
                  <a:cs typeface="Arial" panose="020B0604020202020204" pitchFamily="34" charset="0"/>
                </a:rPr>
                <a:t>June</a:t>
              </a:r>
            </a:p>
          </p:txBody>
        </p:sp>
        <p:sp>
          <p:nvSpPr>
            <p:cNvPr id="748" name="TextBox 228">
              <a:extLst>
                <a:ext uri="{FF2B5EF4-FFF2-40B4-BE49-F238E27FC236}">
                  <a16:creationId xmlns:a16="http://schemas.microsoft.com/office/drawing/2014/main" id="{F4428E8C-11B4-4A53-AAAD-5240181AB5C8}"/>
                </a:ext>
              </a:extLst>
            </p:cNvPr>
            <p:cNvSpPr txBox="1"/>
            <p:nvPr/>
          </p:nvSpPr>
          <p:spPr>
            <a:xfrm>
              <a:off x="3261698" y="3872728"/>
              <a:ext cx="121920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b="1" dirty="0">
                  <a:solidFill>
                    <a:schemeClr val="bg1"/>
                  </a:solidFill>
                  <a:latin typeface="Arial" panose="020B0604020202020204" pitchFamily="34" charset="0"/>
                  <a:cs typeface="Arial" panose="020B0604020202020204" pitchFamily="34" charset="0"/>
                </a:rPr>
                <a:t>May</a:t>
              </a:r>
            </a:p>
          </p:txBody>
        </p:sp>
        <p:sp>
          <p:nvSpPr>
            <p:cNvPr id="750" name="TextBox 230">
              <a:extLst>
                <a:ext uri="{FF2B5EF4-FFF2-40B4-BE49-F238E27FC236}">
                  <a16:creationId xmlns:a16="http://schemas.microsoft.com/office/drawing/2014/main" id="{5195CD9E-495A-4D27-8028-B145E92C028C}"/>
                </a:ext>
              </a:extLst>
            </p:cNvPr>
            <p:cNvSpPr txBox="1"/>
            <p:nvPr/>
          </p:nvSpPr>
          <p:spPr>
            <a:xfrm>
              <a:off x="3287389" y="2123088"/>
              <a:ext cx="138092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b="1" dirty="0">
                  <a:solidFill>
                    <a:schemeClr val="bg1"/>
                  </a:solidFill>
                  <a:latin typeface="Arial" panose="020B0604020202020204" pitchFamily="34" charset="0"/>
                  <a:cs typeface="Arial" panose="020B0604020202020204" pitchFamily="34" charset="0"/>
                </a:rPr>
                <a:t>September</a:t>
              </a:r>
            </a:p>
          </p:txBody>
        </p:sp>
        <p:sp>
          <p:nvSpPr>
            <p:cNvPr id="752" name="TextBox 232">
              <a:extLst>
                <a:ext uri="{FF2B5EF4-FFF2-40B4-BE49-F238E27FC236}">
                  <a16:creationId xmlns:a16="http://schemas.microsoft.com/office/drawing/2014/main" id="{804F706F-BC49-41FF-9B58-2A944E0EC280}"/>
                </a:ext>
              </a:extLst>
            </p:cNvPr>
            <p:cNvSpPr txBox="1"/>
            <p:nvPr/>
          </p:nvSpPr>
          <p:spPr>
            <a:xfrm>
              <a:off x="6328300" y="2121757"/>
              <a:ext cx="121920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b="1" dirty="0">
                  <a:solidFill>
                    <a:schemeClr val="bg1"/>
                  </a:solidFill>
                  <a:latin typeface="Arial" panose="020B0604020202020204" pitchFamily="34" charset="0"/>
                  <a:cs typeface="Arial" panose="020B0604020202020204" pitchFamily="34" charset="0"/>
                </a:rPr>
                <a:t>October</a:t>
              </a:r>
            </a:p>
          </p:txBody>
        </p:sp>
        <p:sp>
          <p:nvSpPr>
            <p:cNvPr id="753" name="Rectangle 752">
              <a:extLst>
                <a:ext uri="{FF2B5EF4-FFF2-40B4-BE49-F238E27FC236}">
                  <a16:creationId xmlns:a16="http://schemas.microsoft.com/office/drawing/2014/main" id="{5C5332BB-BABD-4AC7-BF4E-C7984037E0E6}"/>
                </a:ext>
              </a:extLst>
            </p:cNvPr>
            <p:cNvSpPr/>
            <p:nvPr/>
          </p:nvSpPr>
          <p:spPr>
            <a:xfrm>
              <a:off x="1499433" y="2701722"/>
              <a:ext cx="3082389" cy="1015663"/>
            </a:xfrm>
            <a:prstGeom prst="rect">
              <a:avLst/>
            </a:prstGeom>
            <a:ln>
              <a:solidFill>
                <a:schemeClr val="accent1"/>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dirty="0">
                  <a:effectLst/>
                  <a:latin typeface="Calibri" panose="020F0502020204030204" pitchFamily="34" charset="0"/>
                  <a:ea typeface="Arial" panose="020B0604020202020204" pitchFamily="34" charset="0"/>
                  <a:cs typeface="Calibri" panose="020F0502020204030204" pitchFamily="34" charset="0"/>
                </a:rPr>
                <a:t>Applications for children due to start school reception class in September open from the previous September to the following January for admission to reception for pupils who live in North Lincolnshire</a:t>
              </a:r>
            </a:p>
            <a:p>
              <a:r>
                <a:rPr lang="en-GB" sz="1000" kern="1200" dirty="0">
                  <a:effectLst/>
                  <a:latin typeface="Calibri" panose="020F0502020204030204" pitchFamily="34" charset="0"/>
                  <a:ea typeface="Arial" panose="020B0604020202020204" pitchFamily="34" charset="0"/>
                  <a:cs typeface="Calibri" panose="020F0502020204030204" pitchFamily="34" charset="0"/>
                </a:rPr>
                <a:t>Admission to infant, primary and junior schools – North Lincolnshire Council -  northlincs.gov.uk</a:t>
              </a:r>
              <a:endParaRPr lang="en-GB" sz="1000" dirty="0">
                <a:effectLst/>
                <a:latin typeface="Calibri" panose="020F0502020204030204" pitchFamily="34" charset="0"/>
                <a:ea typeface="Arial" panose="020B0604020202020204" pitchFamily="34" charset="0"/>
                <a:cs typeface="Calibri" panose="020F0502020204030204" pitchFamily="34" charset="0"/>
              </a:endParaRPr>
            </a:p>
          </p:txBody>
        </p:sp>
        <p:sp>
          <p:nvSpPr>
            <p:cNvPr id="754" name="Rectangle 753">
              <a:extLst>
                <a:ext uri="{FF2B5EF4-FFF2-40B4-BE49-F238E27FC236}">
                  <a16:creationId xmlns:a16="http://schemas.microsoft.com/office/drawing/2014/main" id="{78FEB954-A2A1-4280-BF14-AB79E819558F}"/>
                </a:ext>
              </a:extLst>
            </p:cNvPr>
            <p:cNvSpPr/>
            <p:nvPr/>
          </p:nvSpPr>
          <p:spPr>
            <a:xfrm>
              <a:off x="4631601" y="2577479"/>
              <a:ext cx="3794812" cy="1169551"/>
            </a:xfrm>
            <a:prstGeom prst="rect">
              <a:avLst/>
            </a:prstGeom>
            <a:ln>
              <a:solidFill>
                <a:srgbClr val="DC5034"/>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dirty="0">
                  <a:effectLst/>
                  <a:latin typeface="Calibri" panose="020F0502020204030204" pitchFamily="34" charset="0"/>
                  <a:ea typeface="Arial" panose="020B0604020202020204" pitchFamily="34" charset="0"/>
                  <a:cs typeface="Times New Roman" panose="02020603050405020304" pitchFamily="18" charset="0"/>
                </a:rPr>
                <a:t>Early years setting can discuss with parents which school they have applied for. Appropriate information shared with the potential school through visits/ discussion, with particular thought given to transition planning for children with SEND or other needs.</a:t>
              </a:r>
            </a:p>
            <a:p>
              <a:r>
                <a:rPr lang="en-GB" sz="1000" dirty="0">
                  <a:latin typeface="Calibri" panose="020F0502020204030204" pitchFamily="34" charset="0"/>
                  <a:ea typeface="Arial" panose="020B0604020202020204" pitchFamily="34" charset="0"/>
                  <a:cs typeface="Times New Roman" panose="02020603050405020304" pitchFamily="18" charset="0"/>
                </a:rPr>
                <a:t>Discussions between school and setting regarding previous cohort who transitioned to school for example curriculum decisions, effectiveness of previous transition or assessment information. </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755" name="Rectangle 754">
              <a:extLst>
                <a:ext uri="{FF2B5EF4-FFF2-40B4-BE49-F238E27FC236}">
                  <a16:creationId xmlns:a16="http://schemas.microsoft.com/office/drawing/2014/main" id="{E21F98FE-C0D0-4551-A706-B1A511E3200E}"/>
                </a:ext>
              </a:extLst>
            </p:cNvPr>
            <p:cNvSpPr/>
            <p:nvPr/>
          </p:nvSpPr>
          <p:spPr>
            <a:xfrm>
              <a:off x="8466176" y="2564821"/>
              <a:ext cx="1498621" cy="1169551"/>
            </a:xfrm>
            <a:prstGeom prst="rect">
              <a:avLst/>
            </a:prstGeom>
            <a:ln>
              <a:solidFill>
                <a:schemeClr val="accent4"/>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1" kern="1200" dirty="0">
                  <a:effectLst/>
                  <a:latin typeface="Calibri" panose="020F0502020204030204" pitchFamily="34" charset="0"/>
                  <a:ea typeface="Arial" panose="020B0604020202020204" pitchFamily="34" charset="0"/>
                  <a:cs typeface="Times New Roman" panose="02020603050405020304" pitchFamily="18" charset="0"/>
                </a:rPr>
                <a:t>January</a:t>
              </a:r>
              <a:r>
                <a:rPr lang="en-GB" sz="1000" b="1" dirty="0">
                  <a:latin typeface="Calibri" panose="020F0502020204030204" pitchFamily="34" charset="0"/>
                  <a:ea typeface="Arial" panose="020B0604020202020204" pitchFamily="34" charset="0"/>
                  <a:cs typeface="Times New Roman" panose="02020603050405020304" pitchFamily="18" charset="0"/>
                </a:rPr>
                <a:t>: </a:t>
              </a:r>
              <a:r>
                <a:rPr lang="en-GB" sz="1000" kern="1200" dirty="0">
                  <a:effectLst/>
                  <a:latin typeface="Calibri" panose="020F0502020204030204" pitchFamily="34" charset="0"/>
                  <a:ea typeface="Arial" panose="020B0604020202020204" pitchFamily="34" charset="0"/>
                  <a:cs typeface="Times New Roman" panose="02020603050405020304" pitchFamily="18" charset="0"/>
                </a:rPr>
                <a:t>Schools contact feeder </a:t>
              </a:r>
              <a:r>
                <a:rPr lang="en-GB" sz="1000" dirty="0">
                  <a:latin typeface="Calibri" panose="020F0502020204030204" pitchFamily="34" charset="0"/>
                  <a:ea typeface="Arial" panose="020B0604020202020204" pitchFamily="34" charset="0"/>
                  <a:cs typeface="Times New Roman" panose="02020603050405020304" pitchFamily="18" charset="0"/>
                </a:rPr>
                <a:t>early years </a:t>
              </a:r>
              <a:r>
                <a:rPr lang="en-GB" sz="1000" kern="1200" dirty="0">
                  <a:effectLst/>
                  <a:latin typeface="Calibri" panose="020F0502020204030204" pitchFamily="34" charset="0"/>
                  <a:ea typeface="Arial" panose="020B0604020202020204" pitchFamily="34" charset="0"/>
                  <a:cs typeface="Times New Roman" panose="02020603050405020304" pitchFamily="18" charset="0"/>
                </a:rPr>
                <a:t>settings to discuss individual needs, observe </a:t>
              </a:r>
              <a:r>
                <a:rPr lang="en-GB" sz="1000" dirty="0">
                  <a:latin typeface="Calibri" panose="020F0502020204030204" pitchFamily="34" charset="0"/>
                  <a:ea typeface="Arial" panose="020B0604020202020204" pitchFamily="34" charset="0"/>
                  <a:cs typeface="Times New Roman" panose="02020603050405020304" pitchFamily="18" charset="0"/>
                </a:rPr>
                <a:t>and </a:t>
              </a:r>
              <a:r>
                <a:rPr lang="en-GB" sz="1000" kern="1200" dirty="0">
                  <a:effectLst/>
                  <a:latin typeface="Calibri" panose="020F0502020204030204" pitchFamily="34" charset="0"/>
                  <a:ea typeface="Arial" panose="020B0604020202020204" pitchFamily="34" charset="0"/>
                  <a:cs typeface="Times New Roman" panose="02020603050405020304" pitchFamily="18" charset="0"/>
                </a:rPr>
                <a:t>plan transition particularly </a:t>
              </a:r>
              <a:r>
                <a:rPr lang="en-GB" sz="1000" dirty="0">
                  <a:latin typeface="Calibri" panose="020F0502020204030204" pitchFamily="34" charset="0"/>
                  <a:ea typeface="Arial" panose="020B0604020202020204" pitchFamily="34" charset="0"/>
                  <a:cs typeface="Times New Roman" panose="02020603050405020304" pitchFamily="18" charset="0"/>
                </a:rPr>
                <a:t>for</a:t>
              </a:r>
              <a:r>
                <a:rPr lang="en-GB" sz="1000" kern="1200" dirty="0">
                  <a:effectLst/>
                  <a:latin typeface="Calibri" panose="020F0502020204030204" pitchFamily="34" charset="0"/>
                  <a:ea typeface="Arial" panose="020B0604020202020204" pitchFamily="34" charset="0"/>
                  <a:cs typeface="Times New Roman" panose="02020603050405020304" pitchFamily="18" charset="0"/>
                </a:rPr>
                <a:t> children with SEND.</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p:txBody>
        </p:sp>
      </p:grpSp>
      <p:sp>
        <p:nvSpPr>
          <p:cNvPr id="2009" name="Freeform: Shape 2008">
            <a:extLst>
              <a:ext uri="{FF2B5EF4-FFF2-40B4-BE49-F238E27FC236}">
                <a16:creationId xmlns:a16="http://schemas.microsoft.com/office/drawing/2014/main" id="{5485E6CE-CBA6-43DD-9083-395576680D3D}"/>
              </a:ext>
            </a:extLst>
          </p:cNvPr>
          <p:cNvSpPr/>
          <p:nvPr/>
        </p:nvSpPr>
        <p:spPr>
          <a:xfrm>
            <a:off x="9154795" y="3663359"/>
            <a:ext cx="2299378" cy="2245877"/>
          </a:xfrm>
          <a:custGeom>
            <a:avLst/>
            <a:gdLst>
              <a:gd name="connsiteX0" fmla="*/ 1908802 w 1908805"/>
              <a:gd name="connsiteY0" fmla="*/ 945392 h 1864392"/>
              <a:gd name="connsiteX1" fmla="*/ 1908802 w 1908805"/>
              <a:gd name="connsiteY1" fmla="*/ 925345 h 1864392"/>
              <a:gd name="connsiteX2" fmla="*/ 989040 w 1908805"/>
              <a:gd name="connsiteY2" fmla="*/ 4 h 1864392"/>
              <a:gd name="connsiteX3" fmla="*/ 986375 w 1908805"/>
              <a:gd name="connsiteY3" fmla="*/ 0 h 1864392"/>
              <a:gd name="connsiteX4" fmla="*/ 0 w 1908805"/>
              <a:gd name="connsiteY4" fmla="*/ 0 h 1864392"/>
              <a:gd name="connsiteX5" fmla="*/ 117872 w 1908805"/>
              <a:gd name="connsiteY5" fmla="*/ 203771 h 1864392"/>
              <a:gd name="connsiteX6" fmla="*/ 1396 w 1908805"/>
              <a:gd name="connsiteY6" fmla="*/ 405512 h 1864392"/>
              <a:gd name="connsiteX7" fmla="*/ 986502 w 1908805"/>
              <a:gd name="connsiteY7" fmla="*/ 405512 h 1864392"/>
              <a:gd name="connsiteX8" fmla="*/ 1503036 w 1908805"/>
              <a:gd name="connsiteY8" fmla="*/ 922046 h 1864392"/>
              <a:gd name="connsiteX9" fmla="*/ 1503036 w 1908805"/>
              <a:gd name="connsiteY9" fmla="*/ 923695 h 1864392"/>
              <a:gd name="connsiteX10" fmla="*/ 1503036 w 1908805"/>
              <a:gd name="connsiteY10" fmla="*/ 943743 h 1864392"/>
              <a:gd name="connsiteX11" fmla="*/ 986502 w 1908805"/>
              <a:gd name="connsiteY11" fmla="*/ 1458627 h 1864392"/>
              <a:gd name="connsiteX12" fmla="*/ 117619 w 1908805"/>
              <a:gd name="connsiteY12" fmla="*/ 1458627 h 1864392"/>
              <a:gd name="connsiteX13" fmla="*/ 1142 w 1908805"/>
              <a:gd name="connsiteY13" fmla="*/ 1660368 h 1864392"/>
              <a:gd name="connsiteX14" fmla="*/ 119015 w 1908805"/>
              <a:gd name="connsiteY14" fmla="*/ 1864393 h 1864392"/>
              <a:gd name="connsiteX15" fmla="*/ 986502 w 1908805"/>
              <a:gd name="connsiteY15" fmla="*/ 1864393 h 1864392"/>
              <a:gd name="connsiteX16" fmla="*/ 1908802 w 1908805"/>
              <a:gd name="connsiteY16" fmla="*/ 945392 h 186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8805" h="1864392">
                <a:moveTo>
                  <a:pt x="1908802" y="945392"/>
                </a:moveTo>
                <a:lnTo>
                  <a:pt x="1908802" y="925345"/>
                </a:lnTo>
                <a:cubicBezTo>
                  <a:pt x="1910350" y="415841"/>
                  <a:pt x="1498556" y="1548"/>
                  <a:pt x="989040" y="4"/>
                </a:cubicBezTo>
                <a:cubicBezTo>
                  <a:pt x="988151" y="1"/>
                  <a:pt x="987263" y="0"/>
                  <a:pt x="986375" y="0"/>
                </a:cubicBezTo>
                <a:lnTo>
                  <a:pt x="0" y="0"/>
                </a:lnTo>
                <a:lnTo>
                  <a:pt x="117872" y="203771"/>
                </a:lnTo>
                <a:lnTo>
                  <a:pt x="1396" y="405512"/>
                </a:lnTo>
                <a:lnTo>
                  <a:pt x="986502" y="405512"/>
                </a:lnTo>
                <a:cubicBezTo>
                  <a:pt x="1271782" y="405512"/>
                  <a:pt x="1503036" y="636766"/>
                  <a:pt x="1503036" y="922046"/>
                </a:cubicBezTo>
                <a:cubicBezTo>
                  <a:pt x="1503036" y="922592"/>
                  <a:pt x="1503036" y="923150"/>
                  <a:pt x="1503036" y="923695"/>
                </a:cubicBezTo>
                <a:lnTo>
                  <a:pt x="1503036" y="943743"/>
                </a:lnTo>
                <a:cubicBezTo>
                  <a:pt x="1501500" y="1228109"/>
                  <a:pt x="1270868" y="1458005"/>
                  <a:pt x="986502" y="1458627"/>
                </a:cubicBezTo>
                <a:lnTo>
                  <a:pt x="117619" y="1458627"/>
                </a:lnTo>
                <a:lnTo>
                  <a:pt x="1142" y="1660368"/>
                </a:lnTo>
                <a:lnTo>
                  <a:pt x="119015" y="1864393"/>
                </a:lnTo>
                <a:lnTo>
                  <a:pt x="986502" y="1864393"/>
                </a:lnTo>
                <a:cubicBezTo>
                  <a:pt x="1494217" y="1863492"/>
                  <a:pt x="1906087" y="1453095"/>
                  <a:pt x="1908802" y="945392"/>
                </a:cubicBezTo>
                <a:close/>
              </a:path>
            </a:pathLst>
          </a:custGeom>
          <a:solidFill>
            <a:srgbClr val="0070C0"/>
          </a:solidFill>
          <a:ln w="1268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2012" name="Freeform: Shape 2011">
            <a:extLst>
              <a:ext uri="{FF2B5EF4-FFF2-40B4-BE49-F238E27FC236}">
                <a16:creationId xmlns:a16="http://schemas.microsoft.com/office/drawing/2014/main" id="{2933E712-6D6B-4F1D-88F7-E9A6B268DAEF}"/>
              </a:ext>
            </a:extLst>
          </p:cNvPr>
          <p:cNvSpPr/>
          <p:nvPr/>
        </p:nvSpPr>
        <p:spPr>
          <a:xfrm>
            <a:off x="6881563" y="5421336"/>
            <a:ext cx="2421342" cy="488792"/>
          </a:xfrm>
          <a:custGeom>
            <a:avLst/>
            <a:gdLst>
              <a:gd name="connsiteX0" fmla="*/ 2008657 w 2010052"/>
              <a:gd name="connsiteY0" fmla="*/ 0 h 405766"/>
              <a:gd name="connsiteX1" fmla="*/ 116477 w 2010052"/>
              <a:gd name="connsiteY1" fmla="*/ 0 h 405766"/>
              <a:gd name="connsiteX2" fmla="*/ 0 w 2010052"/>
              <a:gd name="connsiteY2" fmla="*/ 201741 h 405766"/>
              <a:gd name="connsiteX3" fmla="*/ 117746 w 2010052"/>
              <a:gd name="connsiteY3" fmla="*/ 405766 h 405766"/>
              <a:gd name="connsiteX4" fmla="*/ 2010053 w 2010052"/>
              <a:gd name="connsiteY4" fmla="*/ 405766 h 405766"/>
              <a:gd name="connsiteX5" fmla="*/ 1892180 w 2010052"/>
              <a:gd name="connsiteY5" fmla="*/ 201741 h 405766"/>
              <a:gd name="connsiteX6" fmla="*/ 2008657 w 2010052"/>
              <a:gd name="connsiteY6" fmla="*/ 0 h 40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0052" h="405766">
                <a:moveTo>
                  <a:pt x="2008657" y="0"/>
                </a:moveTo>
                <a:lnTo>
                  <a:pt x="116477" y="0"/>
                </a:lnTo>
                <a:lnTo>
                  <a:pt x="0" y="201741"/>
                </a:lnTo>
                <a:lnTo>
                  <a:pt x="117746" y="405766"/>
                </a:lnTo>
                <a:lnTo>
                  <a:pt x="2010053" y="405766"/>
                </a:lnTo>
                <a:lnTo>
                  <a:pt x="1892180" y="201741"/>
                </a:lnTo>
                <a:lnTo>
                  <a:pt x="2008657" y="0"/>
                </a:lnTo>
                <a:close/>
              </a:path>
            </a:pathLst>
          </a:custGeom>
          <a:solidFill>
            <a:srgbClr val="0070C0"/>
          </a:solidFill>
          <a:ln w="1268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2013" name="Freeform: Shape 2012">
            <a:extLst>
              <a:ext uri="{FF2B5EF4-FFF2-40B4-BE49-F238E27FC236}">
                <a16:creationId xmlns:a16="http://schemas.microsoft.com/office/drawing/2014/main" id="{A5EFF831-CF67-4F1C-ABD6-4860D2DF2684}"/>
              </a:ext>
            </a:extLst>
          </p:cNvPr>
          <p:cNvSpPr/>
          <p:nvPr/>
        </p:nvSpPr>
        <p:spPr>
          <a:xfrm>
            <a:off x="4629093" y="5421336"/>
            <a:ext cx="2421342" cy="488792"/>
          </a:xfrm>
          <a:custGeom>
            <a:avLst/>
            <a:gdLst>
              <a:gd name="connsiteX0" fmla="*/ 2008657 w 2010052"/>
              <a:gd name="connsiteY0" fmla="*/ 0 h 405766"/>
              <a:gd name="connsiteX1" fmla="*/ 116477 w 2010052"/>
              <a:gd name="connsiteY1" fmla="*/ 0 h 405766"/>
              <a:gd name="connsiteX2" fmla="*/ 0 w 2010052"/>
              <a:gd name="connsiteY2" fmla="*/ 201741 h 405766"/>
              <a:gd name="connsiteX3" fmla="*/ 117746 w 2010052"/>
              <a:gd name="connsiteY3" fmla="*/ 405766 h 405766"/>
              <a:gd name="connsiteX4" fmla="*/ 2010053 w 2010052"/>
              <a:gd name="connsiteY4" fmla="*/ 405766 h 405766"/>
              <a:gd name="connsiteX5" fmla="*/ 1892180 w 2010052"/>
              <a:gd name="connsiteY5" fmla="*/ 201741 h 405766"/>
              <a:gd name="connsiteX6" fmla="*/ 2008657 w 2010052"/>
              <a:gd name="connsiteY6" fmla="*/ 0 h 40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0052" h="405766">
                <a:moveTo>
                  <a:pt x="2008657" y="0"/>
                </a:moveTo>
                <a:lnTo>
                  <a:pt x="116477" y="0"/>
                </a:lnTo>
                <a:lnTo>
                  <a:pt x="0" y="201741"/>
                </a:lnTo>
                <a:lnTo>
                  <a:pt x="117746" y="405766"/>
                </a:lnTo>
                <a:lnTo>
                  <a:pt x="2010053" y="405766"/>
                </a:lnTo>
                <a:lnTo>
                  <a:pt x="1892180" y="201741"/>
                </a:lnTo>
                <a:lnTo>
                  <a:pt x="2008657" y="0"/>
                </a:lnTo>
                <a:close/>
              </a:path>
            </a:pathLst>
          </a:custGeom>
          <a:solidFill>
            <a:srgbClr val="FF9900"/>
          </a:solidFill>
          <a:ln w="1268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2014" name="Freeform: Shape 2013">
            <a:extLst>
              <a:ext uri="{FF2B5EF4-FFF2-40B4-BE49-F238E27FC236}">
                <a16:creationId xmlns:a16="http://schemas.microsoft.com/office/drawing/2014/main" id="{E007752B-DB28-43C5-A14E-6537E51BA5BD}"/>
              </a:ext>
            </a:extLst>
          </p:cNvPr>
          <p:cNvSpPr/>
          <p:nvPr/>
        </p:nvSpPr>
        <p:spPr>
          <a:xfrm>
            <a:off x="2384325" y="5414138"/>
            <a:ext cx="2421342" cy="488792"/>
          </a:xfrm>
          <a:custGeom>
            <a:avLst/>
            <a:gdLst>
              <a:gd name="connsiteX0" fmla="*/ 2008657 w 2010052"/>
              <a:gd name="connsiteY0" fmla="*/ 0 h 405766"/>
              <a:gd name="connsiteX1" fmla="*/ 116477 w 2010052"/>
              <a:gd name="connsiteY1" fmla="*/ 0 h 405766"/>
              <a:gd name="connsiteX2" fmla="*/ 0 w 2010052"/>
              <a:gd name="connsiteY2" fmla="*/ 201741 h 405766"/>
              <a:gd name="connsiteX3" fmla="*/ 117746 w 2010052"/>
              <a:gd name="connsiteY3" fmla="*/ 405766 h 405766"/>
              <a:gd name="connsiteX4" fmla="*/ 2010053 w 2010052"/>
              <a:gd name="connsiteY4" fmla="*/ 405766 h 405766"/>
              <a:gd name="connsiteX5" fmla="*/ 1892180 w 2010052"/>
              <a:gd name="connsiteY5" fmla="*/ 201741 h 405766"/>
              <a:gd name="connsiteX6" fmla="*/ 2008657 w 2010052"/>
              <a:gd name="connsiteY6" fmla="*/ 0 h 40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0052" h="405766">
                <a:moveTo>
                  <a:pt x="2008657" y="0"/>
                </a:moveTo>
                <a:lnTo>
                  <a:pt x="116477" y="0"/>
                </a:lnTo>
                <a:lnTo>
                  <a:pt x="0" y="201741"/>
                </a:lnTo>
                <a:lnTo>
                  <a:pt x="117746" y="405766"/>
                </a:lnTo>
                <a:lnTo>
                  <a:pt x="2010053" y="405766"/>
                </a:lnTo>
                <a:lnTo>
                  <a:pt x="1892180" y="201741"/>
                </a:lnTo>
                <a:lnTo>
                  <a:pt x="2008657" y="0"/>
                </a:lnTo>
                <a:close/>
              </a:path>
            </a:pathLst>
          </a:custGeom>
          <a:solidFill>
            <a:srgbClr val="FF9900"/>
          </a:solidFill>
          <a:ln w="1268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2016" name="Rectangle 2015">
            <a:extLst>
              <a:ext uri="{FF2B5EF4-FFF2-40B4-BE49-F238E27FC236}">
                <a16:creationId xmlns:a16="http://schemas.microsoft.com/office/drawing/2014/main" id="{7C9BCC0C-5894-4638-8B59-97D1521CFC34}"/>
              </a:ext>
            </a:extLst>
          </p:cNvPr>
          <p:cNvSpPr/>
          <p:nvPr/>
        </p:nvSpPr>
        <p:spPr>
          <a:xfrm>
            <a:off x="8023380" y="2519066"/>
            <a:ext cx="2315487" cy="861774"/>
          </a:xfrm>
          <a:prstGeom prst="rect">
            <a:avLst/>
          </a:prstGeom>
          <a:ln>
            <a:solidFill>
              <a:srgbClr val="7030A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Mid April – </a:t>
            </a:r>
          </a:p>
          <a:p>
            <a:r>
              <a:rPr lang="en-GB" sz="1000" dirty="0">
                <a:solidFill>
                  <a:srgbClr val="000000"/>
                </a:solidFill>
                <a:latin typeface="Calibri" panose="020F0502020204030204" pitchFamily="34" charset="0"/>
                <a:ea typeface="Arial" panose="020B0604020202020204" pitchFamily="34" charset="0"/>
                <a:cs typeface="Times New Roman" panose="02020603050405020304" pitchFamily="18" charset="0"/>
              </a:rPr>
              <a:t>Notification of school place sent to parent</a:t>
            </a:r>
          </a:p>
          <a:p>
            <a:r>
              <a:rPr lang="en-GB" sz="10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End of April – </a:t>
            </a:r>
          </a:p>
          <a:p>
            <a:r>
              <a:rPr lang="en-GB" sz="1000" dirty="0">
                <a:solidFill>
                  <a:srgbClr val="000000"/>
                </a:solidFill>
                <a:latin typeface="Calibri" panose="020F0502020204030204" pitchFamily="34" charset="0"/>
                <a:ea typeface="Arial" panose="020B0604020202020204" pitchFamily="34" charset="0"/>
                <a:cs typeface="Times New Roman" panose="02020603050405020304" pitchFamily="18" charset="0"/>
              </a:rPr>
              <a:t>Parent to accept the school place</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2017" name="Rectangle 2016">
            <a:extLst>
              <a:ext uri="{FF2B5EF4-FFF2-40B4-BE49-F238E27FC236}">
                <a16:creationId xmlns:a16="http://schemas.microsoft.com/office/drawing/2014/main" id="{B8F4EBBA-9A40-4DBB-81C9-2386E4410502}"/>
              </a:ext>
            </a:extLst>
          </p:cNvPr>
          <p:cNvSpPr/>
          <p:nvPr/>
        </p:nvSpPr>
        <p:spPr>
          <a:xfrm>
            <a:off x="3125508" y="2567226"/>
            <a:ext cx="4806450" cy="861774"/>
          </a:xfrm>
          <a:prstGeom prst="rect">
            <a:avLst/>
          </a:prstGeom>
          <a:ln>
            <a:solidFill>
              <a:srgbClr val="00CADA"/>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dirty="0">
                <a:effectLst/>
                <a:latin typeface="Calibri" panose="020F0502020204030204" pitchFamily="34" charset="0"/>
                <a:ea typeface="Arial" panose="020B0604020202020204" pitchFamily="34" charset="0"/>
                <a:cs typeface="Calibri" panose="020F0502020204030204" pitchFamily="34" charset="0"/>
              </a:rPr>
              <a:t>Beginning of May –  </a:t>
            </a:r>
            <a:r>
              <a:rPr lang="en-GB" sz="1000" dirty="0">
                <a:effectLst/>
                <a:latin typeface="Calibri" panose="020F0502020204030204" pitchFamily="34" charset="0"/>
                <a:ea typeface="Arial" panose="020B0604020202020204" pitchFamily="34" charset="0"/>
                <a:cs typeface="Calibri" panose="020F0502020204030204" pitchFamily="34" charset="0"/>
              </a:rPr>
              <a:t>Schools can confirm with settings which children are transitioning to each school. </a:t>
            </a:r>
            <a:r>
              <a:rPr lang="en-GB" sz="1000" dirty="0">
                <a:latin typeface="Calibri" panose="020F0502020204030204" pitchFamily="34" charset="0"/>
                <a:ea typeface="Arial" panose="020B0604020202020204" pitchFamily="34" charset="0"/>
                <a:cs typeface="Calibri" panose="020F0502020204030204" pitchFamily="34" charset="0"/>
              </a:rPr>
              <a:t>School continue with transition plans for all children including using guidance in this toolkit, for example sending welcome letter / transition pack to families and early years setting with key information, photos/ videos of indoor/outdoor classroom, teachers and other practitioners (including key person) and uniform. </a:t>
            </a:r>
            <a:endParaRPr lang="en-GB" sz="1000" dirty="0">
              <a:effectLst/>
              <a:latin typeface="Calibri" panose="020F0502020204030204" pitchFamily="34" charset="0"/>
              <a:ea typeface="Arial" panose="020B0604020202020204" pitchFamily="34" charset="0"/>
              <a:cs typeface="Calibri" panose="020F0502020204030204" pitchFamily="34" charset="0"/>
            </a:endParaRPr>
          </a:p>
        </p:txBody>
      </p:sp>
      <p:sp>
        <p:nvSpPr>
          <p:cNvPr id="2022" name="Rectangle 2021">
            <a:extLst>
              <a:ext uri="{FF2B5EF4-FFF2-40B4-BE49-F238E27FC236}">
                <a16:creationId xmlns:a16="http://schemas.microsoft.com/office/drawing/2014/main" id="{99F28598-590D-4897-BA3A-C068A916D565}"/>
              </a:ext>
            </a:extLst>
          </p:cNvPr>
          <p:cNvSpPr/>
          <p:nvPr/>
        </p:nvSpPr>
        <p:spPr>
          <a:xfrm>
            <a:off x="2868025" y="4343962"/>
            <a:ext cx="4783188" cy="861774"/>
          </a:xfrm>
          <a:prstGeom prst="rect">
            <a:avLst/>
          </a:prstGeom>
          <a:ln>
            <a:solidFill>
              <a:srgbClr val="00CADA"/>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latin typeface="Calibri" panose="020F0502020204030204" pitchFamily="34" charset="0"/>
                <a:ea typeface="Arial" panose="020B0604020202020204" pitchFamily="34" charset="0"/>
                <a:cs typeface="Calibri" panose="020F0502020204030204" pitchFamily="34" charset="0"/>
              </a:rPr>
              <a:t>May </a:t>
            </a:r>
            <a:r>
              <a:rPr lang="en-GB" sz="1000"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GB" sz="1000" dirty="0">
                <a:latin typeface="Calibri" panose="020F0502020204030204" pitchFamily="34" charset="0"/>
                <a:ea typeface="Arial" panose="020B0604020202020204" pitchFamily="34" charset="0"/>
                <a:cs typeface="Calibri" panose="020F0502020204030204" pitchFamily="34" charset="0"/>
              </a:rPr>
              <a:t> </a:t>
            </a:r>
            <a:endParaRPr lang="en-GB" sz="1000" dirty="0">
              <a:effectLst/>
              <a:latin typeface="Calibri" panose="020F0502020204030204" pitchFamily="34" charset="0"/>
              <a:ea typeface="Arial" panose="020B0604020202020204" pitchFamily="34" charset="0"/>
              <a:cs typeface="Calibri" panose="020F0502020204030204" pitchFamily="34" charset="0"/>
            </a:endParaRPr>
          </a:p>
          <a:p>
            <a:r>
              <a:rPr lang="en-GB" sz="1000" dirty="0">
                <a:latin typeface="Calibri" panose="020F0502020204030204" pitchFamily="34" charset="0"/>
                <a:ea typeface="Arial" panose="020B0604020202020204" pitchFamily="34" charset="0"/>
                <a:cs typeface="Calibri" panose="020F0502020204030204" pitchFamily="34" charset="0"/>
              </a:rPr>
              <a:t>Setting key person meets with EYFS lead to discuss children transitioning to school. School </a:t>
            </a:r>
            <a:r>
              <a:rPr lang="en-GB" sz="1000" dirty="0">
                <a:effectLst/>
                <a:latin typeface="Calibri" panose="020F0502020204030204" pitchFamily="34" charset="0"/>
                <a:ea typeface="Arial" panose="020B0604020202020204" pitchFamily="34" charset="0"/>
                <a:cs typeface="Calibri" panose="020F0502020204030204" pitchFamily="34" charset="0"/>
              </a:rPr>
              <a:t>EYFS staff can visit setting to </a:t>
            </a:r>
            <a:r>
              <a:rPr lang="en-GB" sz="1000" dirty="0">
                <a:latin typeface="Calibri" panose="020F0502020204030204" pitchFamily="34" charset="0"/>
                <a:ea typeface="Arial" panose="020B0604020202020204" pitchFamily="34" charset="0"/>
                <a:cs typeface="Calibri" panose="020F0502020204030204" pitchFamily="34" charset="0"/>
              </a:rPr>
              <a:t>discuss / observe all children transitioning.</a:t>
            </a:r>
          </a:p>
          <a:p>
            <a:r>
              <a:rPr lang="en-GB" sz="1000" dirty="0">
                <a:effectLst/>
                <a:latin typeface="Calibri" panose="020F0502020204030204" pitchFamily="34" charset="0"/>
                <a:ea typeface="Arial" panose="020B0604020202020204" pitchFamily="34" charset="0"/>
                <a:cs typeface="Calibri" panose="020F0502020204030204" pitchFamily="34" charset="0"/>
              </a:rPr>
              <a:t>Home visit from </a:t>
            </a:r>
            <a:r>
              <a:rPr lang="en-GB" sz="1000" dirty="0">
                <a:latin typeface="Calibri" panose="020F0502020204030204" pitchFamily="34" charset="0"/>
                <a:ea typeface="Arial" panose="020B0604020202020204" pitchFamily="34" charset="0"/>
                <a:cs typeface="Calibri" panose="020F0502020204030204" pitchFamily="34" charset="0"/>
              </a:rPr>
              <a:t>reception staff</a:t>
            </a:r>
            <a:r>
              <a:rPr lang="en-GB" sz="1000" dirty="0">
                <a:effectLst/>
                <a:latin typeface="Calibri" panose="020F0502020204030204" pitchFamily="34" charset="0"/>
                <a:ea typeface="Arial" panose="020B0604020202020204" pitchFamily="34" charset="0"/>
                <a:cs typeface="Calibri" panose="020F0502020204030204" pitchFamily="34" charset="0"/>
              </a:rPr>
              <a:t> and opportunity for parents to ask questions</a:t>
            </a:r>
          </a:p>
          <a:p>
            <a:r>
              <a:rPr lang="en-GB" sz="1000" dirty="0">
                <a:latin typeface="Calibri" panose="020F0502020204030204" pitchFamily="34" charset="0"/>
                <a:ea typeface="Arial" panose="020B0604020202020204" pitchFamily="34" charset="0"/>
                <a:cs typeface="Calibri" panose="020F0502020204030204" pitchFamily="34" charset="0"/>
              </a:rPr>
              <a:t>Opportunity for p</a:t>
            </a:r>
            <a:r>
              <a:rPr lang="en-GB" sz="1000" dirty="0">
                <a:effectLst/>
                <a:latin typeface="Calibri" panose="020F0502020204030204" pitchFamily="34" charset="0"/>
                <a:ea typeface="Arial" panose="020B0604020202020204" pitchFamily="34" charset="0"/>
                <a:cs typeface="Calibri" panose="020F0502020204030204" pitchFamily="34" charset="0"/>
              </a:rPr>
              <a:t>arents / carers to visit school with their child</a:t>
            </a:r>
          </a:p>
        </p:txBody>
      </p:sp>
      <p:sp>
        <p:nvSpPr>
          <p:cNvPr id="2053" name="Rectangle 2052">
            <a:extLst>
              <a:ext uri="{FF2B5EF4-FFF2-40B4-BE49-F238E27FC236}">
                <a16:creationId xmlns:a16="http://schemas.microsoft.com/office/drawing/2014/main" id="{C99A9555-A533-4BE6-BEA0-666826B727D3}"/>
              </a:ext>
            </a:extLst>
          </p:cNvPr>
          <p:cNvSpPr/>
          <p:nvPr/>
        </p:nvSpPr>
        <p:spPr>
          <a:xfrm>
            <a:off x="7828986" y="4278465"/>
            <a:ext cx="3055885" cy="1015663"/>
          </a:xfrm>
          <a:prstGeom prst="rect">
            <a:avLst/>
          </a:prstGeom>
          <a:ln>
            <a:solidFill>
              <a:srgbClr val="0070C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dirty="0">
                <a:effectLst/>
                <a:latin typeface="Calibri" panose="020F0502020204030204" pitchFamily="34" charset="0"/>
                <a:ea typeface="Arial" panose="020B0604020202020204" pitchFamily="34" charset="0"/>
                <a:cs typeface="Calibri" panose="020F0502020204030204" pitchFamily="34" charset="0"/>
              </a:rPr>
              <a:t>Beginning of June – </a:t>
            </a:r>
          </a:p>
          <a:p>
            <a:r>
              <a:rPr lang="en-GB" sz="1000" dirty="0">
                <a:latin typeface="Calibri" panose="020F0502020204030204" pitchFamily="34" charset="0"/>
                <a:ea typeface="Arial" panose="020B0604020202020204" pitchFamily="34" charset="0"/>
                <a:cs typeface="Calibri" panose="020F0502020204030204" pitchFamily="34" charset="0"/>
              </a:rPr>
              <a:t>Early years setting key person visits school with children who are transitioning </a:t>
            </a:r>
          </a:p>
          <a:p>
            <a:r>
              <a:rPr lang="en-GB" sz="1000" dirty="0">
                <a:effectLst/>
                <a:latin typeface="Calibri" panose="020F0502020204030204" pitchFamily="34" charset="0"/>
                <a:ea typeface="Arial" panose="020B0604020202020204" pitchFamily="34" charset="0"/>
                <a:cs typeface="Calibri" panose="020F0502020204030204" pitchFamily="34" charset="0"/>
              </a:rPr>
              <a:t>Mid June – </a:t>
            </a:r>
          </a:p>
          <a:p>
            <a:r>
              <a:rPr lang="en-GB" sz="1000" dirty="0">
                <a:latin typeface="Calibri" panose="020F0502020204030204" pitchFamily="34" charset="0"/>
                <a:ea typeface="Arial" panose="020B0604020202020204" pitchFamily="34" charset="0"/>
                <a:cs typeface="Calibri" panose="020F0502020204030204" pitchFamily="34" charset="0"/>
              </a:rPr>
              <a:t>Transition visit for child to school.  School EYFS staff can share activity /reading with those going to school</a:t>
            </a:r>
            <a:endParaRPr lang="en-GB" sz="1000" dirty="0">
              <a:effectLst/>
              <a:latin typeface="Calibri" panose="020F0502020204030204" pitchFamily="34" charset="0"/>
              <a:ea typeface="Arial" panose="020B0604020202020204" pitchFamily="34" charset="0"/>
              <a:cs typeface="Calibri" panose="020F0502020204030204" pitchFamily="34" charset="0"/>
            </a:endParaRPr>
          </a:p>
        </p:txBody>
      </p:sp>
      <p:sp>
        <p:nvSpPr>
          <p:cNvPr id="2056" name="TextBox 226">
            <a:extLst>
              <a:ext uri="{FF2B5EF4-FFF2-40B4-BE49-F238E27FC236}">
                <a16:creationId xmlns:a16="http://schemas.microsoft.com/office/drawing/2014/main" id="{2729405E-D9B0-4068-BFF9-3B612112A2ED}"/>
              </a:ext>
            </a:extLst>
          </p:cNvPr>
          <p:cNvSpPr txBox="1"/>
          <p:nvPr/>
        </p:nvSpPr>
        <p:spPr>
          <a:xfrm>
            <a:off x="5126849" y="5499702"/>
            <a:ext cx="121920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IN" b="1" dirty="0">
                <a:solidFill>
                  <a:schemeClr val="bg1"/>
                </a:solidFill>
                <a:latin typeface="Arial" panose="020B0604020202020204" pitchFamily="34" charset="0"/>
                <a:cs typeface="Arial" panose="020B0604020202020204" pitchFamily="34" charset="0"/>
              </a:rPr>
              <a:t>July</a:t>
            </a:r>
          </a:p>
        </p:txBody>
      </p:sp>
      <p:sp>
        <p:nvSpPr>
          <p:cNvPr id="2057" name="TextBox 228">
            <a:extLst>
              <a:ext uri="{FF2B5EF4-FFF2-40B4-BE49-F238E27FC236}">
                <a16:creationId xmlns:a16="http://schemas.microsoft.com/office/drawing/2014/main" id="{49DA8193-BD37-49C0-B6A7-D8B06627E11D}"/>
              </a:ext>
            </a:extLst>
          </p:cNvPr>
          <p:cNvSpPr txBox="1"/>
          <p:nvPr/>
        </p:nvSpPr>
        <p:spPr>
          <a:xfrm>
            <a:off x="7296413" y="1960226"/>
            <a:ext cx="121920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b="1" dirty="0">
                <a:solidFill>
                  <a:schemeClr val="bg1"/>
                </a:solidFill>
                <a:latin typeface="Arial" panose="020B0604020202020204" pitchFamily="34" charset="0"/>
                <a:cs typeface="Arial" panose="020B0604020202020204" pitchFamily="34" charset="0"/>
              </a:rPr>
              <a:t>April</a:t>
            </a:r>
          </a:p>
        </p:txBody>
      </p:sp>
      <p:sp>
        <p:nvSpPr>
          <p:cNvPr id="2059" name="TextBox 232">
            <a:extLst>
              <a:ext uri="{FF2B5EF4-FFF2-40B4-BE49-F238E27FC236}">
                <a16:creationId xmlns:a16="http://schemas.microsoft.com/office/drawing/2014/main" id="{A46B93F0-CDD1-4215-9B56-052E7A997009}"/>
              </a:ext>
            </a:extLst>
          </p:cNvPr>
          <p:cNvSpPr txBox="1"/>
          <p:nvPr/>
        </p:nvSpPr>
        <p:spPr>
          <a:xfrm>
            <a:off x="9313343" y="187480"/>
            <a:ext cx="121920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b="1" dirty="0">
                <a:solidFill>
                  <a:schemeClr val="bg1"/>
                </a:solidFill>
                <a:latin typeface="Arial" panose="020B0604020202020204" pitchFamily="34" charset="0"/>
                <a:cs typeface="Arial" panose="020B0604020202020204" pitchFamily="34" charset="0"/>
              </a:rPr>
              <a:t>January</a:t>
            </a:r>
          </a:p>
        </p:txBody>
      </p:sp>
      <p:sp>
        <p:nvSpPr>
          <p:cNvPr id="2061" name="Rectangle 2060">
            <a:extLst>
              <a:ext uri="{FF2B5EF4-FFF2-40B4-BE49-F238E27FC236}">
                <a16:creationId xmlns:a16="http://schemas.microsoft.com/office/drawing/2014/main" id="{8E31716B-7EB7-4078-9484-FE45D5A6F217}"/>
              </a:ext>
            </a:extLst>
          </p:cNvPr>
          <p:cNvSpPr/>
          <p:nvPr/>
        </p:nvSpPr>
        <p:spPr>
          <a:xfrm>
            <a:off x="8023380" y="5988494"/>
            <a:ext cx="3098645" cy="707886"/>
          </a:xfrm>
          <a:prstGeom prst="rect">
            <a:avLst/>
          </a:prstGeom>
          <a:ln>
            <a:solidFill>
              <a:srgbClr val="0070C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dirty="0">
                <a:effectLst/>
                <a:latin typeface="Calibri" panose="020F0502020204030204" pitchFamily="34" charset="0"/>
                <a:ea typeface="Arial" panose="020B0604020202020204" pitchFamily="34" charset="0"/>
                <a:cs typeface="Times New Roman" panose="02020603050405020304" pitchFamily="18" charset="0"/>
              </a:rPr>
              <a:t>End of June – </a:t>
            </a:r>
          </a:p>
          <a:p>
            <a:r>
              <a:rPr lang="en-GB" sz="1000" dirty="0">
                <a:latin typeface="Calibri" panose="020F0502020204030204" pitchFamily="34" charset="0"/>
                <a:ea typeface="Arial" panose="020B0604020202020204" pitchFamily="34" charset="0"/>
                <a:cs typeface="Times New Roman" panose="02020603050405020304" pitchFamily="18" charset="0"/>
              </a:rPr>
              <a:t>Setting to share 2-year assessment, ELIM, and transition summary of assessment with school. Any EYPP funding accessed and details of impact to be shared with school</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2062" name="Rectangle 2061">
            <a:extLst>
              <a:ext uri="{FF2B5EF4-FFF2-40B4-BE49-F238E27FC236}">
                <a16:creationId xmlns:a16="http://schemas.microsoft.com/office/drawing/2014/main" id="{79BCB1A1-7109-4509-A448-A598E3C93112}"/>
              </a:ext>
            </a:extLst>
          </p:cNvPr>
          <p:cNvSpPr/>
          <p:nvPr/>
        </p:nvSpPr>
        <p:spPr>
          <a:xfrm>
            <a:off x="2693256" y="5988494"/>
            <a:ext cx="5212757" cy="707886"/>
          </a:xfrm>
          <a:prstGeom prst="rect">
            <a:avLst/>
          </a:prstGeom>
          <a:ln>
            <a:solidFill>
              <a:srgbClr val="FF990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dirty="0">
                <a:effectLst/>
                <a:latin typeface="Calibri" panose="020F0502020204030204" pitchFamily="34" charset="0"/>
                <a:ea typeface="Arial" panose="020B0604020202020204" pitchFamily="34" charset="0"/>
                <a:cs typeface="Calibri" panose="020F0502020204030204" pitchFamily="34" charset="0"/>
              </a:rPr>
              <a:t>EYFS lead to co-ordinate parent meeting / phone call to give opportunity for questions.</a:t>
            </a:r>
          </a:p>
          <a:p>
            <a:r>
              <a:rPr lang="en-GB" sz="1000" dirty="0">
                <a:latin typeface="Calibri" panose="020F0502020204030204" pitchFamily="34" charset="0"/>
                <a:ea typeface="Arial" panose="020B0604020202020204" pitchFamily="34" charset="0"/>
                <a:cs typeface="Calibri" panose="020F0502020204030204" pitchFamily="34" charset="0"/>
              </a:rPr>
              <a:t>Early years setting continues to support children’s and families’ transition to school, including through using the guidance in this toolkit. </a:t>
            </a:r>
          </a:p>
          <a:p>
            <a:r>
              <a:rPr lang="en-GB" sz="1000" dirty="0">
                <a:effectLst/>
                <a:latin typeface="Calibri" panose="020F0502020204030204" pitchFamily="34" charset="0"/>
                <a:ea typeface="Arial" panose="020B0604020202020204" pitchFamily="34" charset="0"/>
                <a:cs typeface="Calibri" panose="020F0502020204030204" pitchFamily="34" charset="0"/>
              </a:rPr>
              <a:t>Setting to update and review information with schools for children transitioning.</a:t>
            </a:r>
          </a:p>
        </p:txBody>
      </p:sp>
      <p:sp>
        <p:nvSpPr>
          <p:cNvPr id="2063" name="Freeform: Shape 2062">
            <a:extLst>
              <a:ext uri="{FF2B5EF4-FFF2-40B4-BE49-F238E27FC236}">
                <a16:creationId xmlns:a16="http://schemas.microsoft.com/office/drawing/2014/main" id="{25D83E55-87EE-45A6-B8C7-4704D6F99A9F}"/>
              </a:ext>
            </a:extLst>
          </p:cNvPr>
          <p:cNvSpPr/>
          <p:nvPr/>
        </p:nvSpPr>
        <p:spPr>
          <a:xfrm>
            <a:off x="6037630" y="5421336"/>
            <a:ext cx="2421342" cy="488792"/>
          </a:xfrm>
          <a:custGeom>
            <a:avLst/>
            <a:gdLst>
              <a:gd name="connsiteX0" fmla="*/ 2008657 w 2010052"/>
              <a:gd name="connsiteY0" fmla="*/ 0 h 405766"/>
              <a:gd name="connsiteX1" fmla="*/ 116477 w 2010052"/>
              <a:gd name="connsiteY1" fmla="*/ 0 h 405766"/>
              <a:gd name="connsiteX2" fmla="*/ 0 w 2010052"/>
              <a:gd name="connsiteY2" fmla="*/ 201741 h 405766"/>
              <a:gd name="connsiteX3" fmla="*/ 117746 w 2010052"/>
              <a:gd name="connsiteY3" fmla="*/ 405766 h 405766"/>
              <a:gd name="connsiteX4" fmla="*/ 2010053 w 2010052"/>
              <a:gd name="connsiteY4" fmla="*/ 405766 h 405766"/>
              <a:gd name="connsiteX5" fmla="*/ 1892180 w 2010052"/>
              <a:gd name="connsiteY5" fmla="*/ 201741 h 405766"/>
              <a:gd name="connsiteX6" fmla="*/ 2008657 w 2010052"/>
              <a:gd name="connsiteY6" fmla="*/ 0 h 40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0052" h="405766">
                <a:moveTo>
                  <a:pt x="2008657" y="0"/>
                </a:moveTo>
                <a:lnTo>
                  <a:pt x="116477" y="0"/>
                </a:lnTo>
                <a:lnTo>
                  <a:pt x="0" y="201741"/>
                </a:lnTo>
                <a:lnTo>
                  <a:pt x="117746" y="405766"/>
                </a:lnTo>
                <a:lnTo>
                  <a:pt x="2010053" y="405766"/>
                </a:lnTo>
                <a:lnTo>
                  <a:pt x="1892180" y="201741"/>
                </a:lnTo>
                <a:lnTo>
                  <a:pt x="2008657" y="0"/>
                </a:lnTo>
                <a:close/>
              </a:path>
            </a:pathLst>
          </a:custGeom>
          <a:solidFill>
            <a:srgbClr val="FF9900"/>
          </a:solidFill>
          <a:ln w="1268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2064" name="Freeform: Shape 2063">
            <a:extLst>
              <a:ext uri="{FF2B5EF4-FFF2-40B4-BE49-F238E27FC236}">
                <a16:creationId xmlns:a16="http://schemas.microsoft.com/office/drawing/2014/main" id="{6D2FEC17-F6C3-40C4-90EC-47D70ACB1EDD}"/>
              </a:ext>
            </a:extLst>
          </p:cNvPr>
          <p:cNvSpPr/>
          <p:nvPr/>
        </p:nvSpPr>
        <p:spPr>
          <a:xfrm>
            <a:off x="5424853" y="3665054"/>
            <a:ext cx="2423482" cy="490815"/>
          </a:xfrm>
          <a:custGeom>
            <a:avLst/>
            <a:gdLst>
              <a:gd name="connsiteX0" fmla="*/ 1269 w 2011829"/>
              <a:gd name="connsiteY0" fmla="*/ 405893 h 405892"/>
              <a:gd name="connsiteX1" fmla="*/ 1895352 w 2011829"/>
              <a:gd name="connsiteY1" fmla="*/ 405893 h 405892"/>
              <a:gd name="connsiteX2" fmla="*/ 2011829 w 2011829"/>
              <a:gd name="connsiteY2" fmla="*/ 204152 h 405892"/>
              <a:gd name="connsiteX3" fmla="*/ 1894083 w 2011829"/>
              <a:gd name="connsiteY3" fmla="*/ 0 h 405892"/>
              <a:gd name="connsiteX4" fmla="*/ 0 w 2011829"/>
              <a:gd name="connsiteY4" fmla="*/ 0 h 405892"/>
              <a:gd name="connsiteX5" fmla="*/ 117746 w 2011829"/>
              <a:gd name="connsiteY5" fmla="*/ 204152 h 405892"/>
              <a:gd name="connsiteX6" fmla="*/ 1269 w 2011829"/>
              <a:gd name="connsiteY6" fmla="*/ 405893 h 4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1829" h="405892">
                <a:moveTo>
                  <a:pt x="1269" y="405893"/>
                </a:moveTo>
                <a:lnTo>
                  <a:pt x="1895352" y="405893"/>
                </a:lnTo>
                <a:lnTo>
                  <a:pt x="2011829" y="204152"/>
                </a:lnTo>
                <a:lnTo>
                  <a:pt x="1894083" y="0"/>
                </a:lnTo>
                <a:lnTo>
                  <a:pt x="0" y="0"/>
                </a:lnTo>
                <a:lnTo>
                  <a:pt x="117746" y="204152"/>
                </a:lnTo>
                <a:lnTo>
                  <a:pt x="1269" y="405893"/>
                </a:lnTo>
                <a:close/>
              </a:path>
            </a:pathLst>
          </a:custGeom>
          <a:solidFill>
            <a:srgbClr val="00CADA"/>
          </a:solidFill>
          <a:ln w="1268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2067" name="TextBox 2066">
            <a:extLst>
              <a:ext uri="{FF2B5EF4-FFF2-40B4-BE49-F238E27FC236}">
                <a16:creationId xmlns:a16="http://schemas.microsoft.com/office/drawing/2014/main" id="{DB99E66F-4CCB-4FBB-AF85-4D9C1B595A63}"/>
              </a:ext>
            </a:extLst>
          </p:cNvPr>
          <p:cNvSpPr txBox="1"/>
          <p:nvPr/>
        </p:nvSpPr>
        <p:spPr>
          <a:xfrm>
            <a:off x="11579469" y="0"/>
            <a:ext cx="612531" cy="246221"/>
          </a:xfrm>
          <a:prstGeom prst="rect">
            <a:avLst/>
          </a:prstGeom>
          <a:solidFill>
            <a:schemeClr val="accent1"/>
          </a:solidFill>
        </p:spPr>
        <p:txBody>
          <a:bodyPr wrap="square" rtlCol="0">
            <a:spAutoFit/>
          </a:bodyPr>
          <a:lstStyle/>
          <a:p>
            <a:pPr algn="r"/>
            <a:r>
              <a:rPr lang="en-GB" sz="1000" b="1" dirty="0">
                <a:solidFill>
                  <a:schemeClr val="bg1"/>
                </a:solidFill>
                <a:latin typeface="Calibri" panose="020F0502020204030204" pitchFamily="34" charset="0"/>
                <a:cs typeface="Calibri" panose="020F0502020204030204" pitchFamily="34" charset="0"/>
              </a:rPr>
              <a:t>Page 9 </a:t>
            </a:r>
          </a:p>
        </p:txBody>
      </p:sp>
      <p:graphicFrame>
        <p:nvGraphicFramePr>
          <p:cNvPr id="4" name="Object 3"/>
          <p:cNvGraphicFramePr>
            <a:graphicFrameLocks noChangeAspect="1"/>
          </p:cNvGraphicFramePr>
          <p:nvPr>
            <p:extLst>
              <p:ext uri="{D42A27DB-BD31-4B8C-83A1-F6EECF244321}">
                <p14:modId xmlns:p14="http://schemas.microsoft.com/office/powerpoint/2010/main" val="874408565"/>
              </p:ext>
            </p:extLst>
          </p:nvPr>
        </p:nvGraphicFramePr>
        <p:xfrm>
          <a:off x="811809" y="211233"/>
          <a:ext cx="1081855" cy="1682671"/>
        </p:xfrm>
        <a:graphic>
          <a:graphicData uri="http://schemas.openxmlformats.org/presentationml/2006/ole">
            <mc:AlternateContent xmlns:mc="http://schemas.openxmlformats.org/markup-compatibility/2006">
              <mc:Choice xmlns:v="urn:schemas-microsoft-com:vml" Requires="v">
                <p:oleObj spid="_x0000_s1070" name="CorelDRAW" r:id="rId5" imgW="3555460" imgH="5530712" progId="CorelDraw.Graphic.17">
                  <p:embed/>
                </p:oleObj>
              </mc:Choice>
              <mc:Fallback>
                <p:oleObj name="CorelDRAW" r:id="rId5" imgW="3555460" imgH="5530712" progId="CorelDraw.Graphic.17">
                  <p:embed/>
                  <p:pic>
                    <p:nvPicPr>
                      <p:cNvPr id="0" name=""/>
                      <p:cNvPicPr/>
                      <p:nvPr/>
                    </p:nvPicPr>
                    <p:blipFill>
                      <a:blip r:embed="rId6"/>
                      <a:stretch>
                        <a:fillRect/>
                      </a:stretch>
                    </p:blipFill>
                    <p:spPr>
                      <a:xfrm>
                        <a:off x="811809" y="211233"/>
                        <a:ext cx="1081855" cy="1682671"/>
                      </a:xfrm>
                      <a:prstGeom prst="rect">
                        <a:avLst/>
                      </a:prstGeom>
                    </p:spPr>
                  </p:pic>
                </p:oleObj>
              </mc:Fallback>
            </mc:AlternateContent>
          </a:graphicData>
        </a:graphic>
      </p:graphicFrame>
    </p:spTree>
    <p:extLst>
      <p:ext uri="{BB962C8B-B14F-4D97-AF65-F5344CB8AC3E}">
        <p14:creationId xmlns:p14="http://schemas.microsoft.com/office/powerpoint/2010/main" val="2291569581"/>
      </p:ext>
    </p:extLst>
  </p:cSld>
  <p:clrMapOvr>
    <a:masterClrMapping/>
  </p:clrMapOvr>
</p:sld>
</file>

<file path=ppt/theme/theme1.xml><?xml version="1.0" encoding="utf-8"?>
<a:theme xmlns:a="http://schemas.openxmlformats.org/drawingml/2006/main" name="North Lincolnshire Council">
  <a:themeElements>
    <a:clrScheme name="Custom 1">
      <a:dk1>
        <a:srgbClr val="000000"/>
      </a:dk1>
      <a:lt1>
        <a:srgbClr val="FFFFFF"/>
      </a:lt1>
      <a:dk2>
        <a:srgbClr val="37424A"/>
      </a:dk2>
      <a:lt2>
        <a:srgbClr val="FFFFFF"/>
      </a:lt2>
      <a:accent1>
        <a:srgbClr val="009AA6"/>
      </a:accent1>
      <a:accent2>
        <a:srgbClr val="EBB700"/>
      </a:accent2>
      <a:accent3>
        <a:srgbClr val="DC5034"/>
      </a:accent3>
      <a:accent4>
        <a:srgbClr val="D71F85"/>
      </a:accent4>
      <a:accent5>
        <a:srgbClr val="AEB4AB"/>
      </a:accent5>
      <a:accent6>
        <a:srgbClr val="BDB1A6"/>
      </a:accent6>
      <a:hlink>
        <a:srgbClr val="009AA6"/>
      </a:hlink>
      <a:folHlink>
        <a:srgbClr val="DC5034"/>
      </a:folHlink>
    </a:clrScheme>
    <a:fontScheme name="North Lincolnshire Counc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id="{74BB3B61-78A4-4465-908D-02811449E967}" vid="{3FAABD57-30E1-45E1-AB0E-D7054F81A337}"/>
    </a:ext>
  </a:extLst>
</a:theme>
</file>

<file path=ppt/theme/theme2.xml><?xml version="1.0" encoding="utf-8"?>
<a:theme xmlns:a="http://schemas.openxmlformats.org/drawingml/2006/main" name="3_North Lincolnshire Council">
  <a:themeElements>
    <a:clrScheme name="Custom 1">
      <a:dk1>
        <a:srgbClr val="000000"/>
      </a:dk1>
      <a:lt1>
        <a:srgbClr val="FFFFFF"/>
      </a:lt1>
      <a:dk2>
        <a:srgbClr val="37424A"/>
      </a:dk2>
      <a:lt2>
        <a:srgbClr val="FFFFFF"/>
      </a:lt2>
      <a:accent1>
        <a:srgbClr val="009AA6"/>
      </a:accent1>
      <a:accent2>
        <a:srgbClr val="EBB700"/>
      </a:accent2>
      <a:accent3>
        <a:srgbClr val="DC5034"/>
      </a:accent3>
      <a:accent4>
        <a:srgbClr val="D71F85"/>
      </a:accent4>
      <a:accent5>
        <a:srgbClr val="AEB4AB"/>
      </a:accent5>
      <a:accent6>
        <a:srgbClr val="BDB1A6"/>
      </a:accent6>
      <a:hlink>
        <a:srgbClr val="009AA6"/>
      </a:hlink>
      <a:folHlink>
        <a:srgbClr val="DC5034"/>
      </a:folHlink>
    </a:clrScheme>
    <a:fontScheme name="North Lincolnshire Counc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id="{74BB3B61-78A4-4465-908D-02811449E967}" vid="{3F28C7E4-ABCF-4BD2-BAD0-4B43B0BF84FD}"/>
    </a:ext>
  </a:extLst>
</a:theme>
</file>

<file path=ppt/theme/theme3.xml><?xml version="1.0" encoding="utf-8"?>
<a:theme xmlns:a="http://schemas.openxmlformats.org/drawingml/2006/main" name="4_North Lincolnshire Council">
  <a:themeElements>
    <a:clrScheme name="Custom 1">
      <a:dk1>
        <a:srgbClr val="000000"/>
      </a:dk1>
      <a:lt1>
        <a:srgbClr val="FFFFFF"/>
      </a:lt1>
      <a:dk2>
        <a:srgbClr val="37424A"/>
      </a:dk2>
      <a:lt2>
        <a:srgbClr val="FFFFFF"/>
      </a:lt2>
      <a:accent1>
        <a:srgbClr val="009AA6"/>
      </a:accent1>
      <a:accent2>
        <a:srgbClr val="EBB700"/>
      </a:accent2>
      <a:accent3>
        <a:srgbClr val="DC5034"/>
      </a:accent3>
      <a:accent4>
        <a:srgbClr val="D71F85"/>
      </a:accent4>
      <a:accent5>
        <a:srgbClr val="AEB4AB"/>
      </a:accent5>
      <a:accent6>
        <a:srgbClr val="BDB1A6"/>
      </a:accent6>
      <a:hlink>
        <a:srgbClr val="009AA6"/>
      </a:hlink>
      <a:folHlink>
        <a:srgbClr val="DC5034"/>
      </a:folHlink>
    </a:clrScheme>
    <a:fontScheme name="North Lincolnshire Counc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id="{74BB3B61-78A4-4465-908D-02811449E967}" vid="{D17EFCF2-DB2F-428A-9D90-DCF3745AC59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1BCB319FCFDC4B8EE76740D1BD3FB6" ma:contentTypeVersion="14" ma:contentTypeDescription="Create a new document." ma:contentTypeScope="" ma:versionID="ddfd113dafa428f3ff47f0a84399d6d8">
  <xsd:schema xmlns:xsd="http://www.w3.org/2001/XMLSchema" xmlns:xs="http://www.w3.org/2001/XMLSchema" xmlns:p="http://schemas.microsoft.com/office/2006/metadata/properties" xmlns:ns3="39f975ae-5c5c-4a0f-8494-775f89b49a20" xmlns:ns4="79d3788c-7058-4ac5-9050-4732fb3a012e" targetNamespace="http://schemas.microsoft.com/office/2006/metadata/properties" ma:root="true" ma:fieldsID="a521f45ed9169f16071c5f5e0ad0e5d1" ns3:_="" ns4:_="">
    <xsd:import namespace="39f975ae-5c5c-4a0f-8494-775f89b49a20"/>
    <xsd:import namespace="79d3788c-7058-4ac5-9050-4732fb3a012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f975ae-5c5c-4a0f-8494-775f89b49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d3788c-7058-4ac5-9050-4732fb3a012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F00A4F-35FF-4C93-9FCE-F0801514A27C}">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79d3788c-7058-4ac5-9050-4732fb3a012e"/>
    <ds:schemaRef ds:uri="39f975ae-5c5c-4a0f-8494-775f89b49a20"/>
    <ds:schemaRef ds:uri="http://www.w3.org/XML/1998/namespace"/>
  </ds:schemaRefs>
</ds:datastoreItem>
</file>

<file path=customXml/itemProps2.xml><?xml version="1.0" encoding="utf-8"?>
<ds:datastoreItem xmlns:ds="http://schemas.openxmlformats.org/officeDocument/2006/customXml" ds:itemID="{6F39B4B9-C436-4C14-9F41-A492296B80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f975ae-5c5c-4a0f-8494-775f89b49a20"/>
    <ds:schemaRef ds:uri="79d3788c-7058-4ac5-9050-4732fb3a01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9EBCBA-19A8-4EE4-A344-2D765F7389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Template>
  <TotalTime>2705</TotalTime>
  <Words>8810</Words>
  <Application>Microsoft Office PowerPoint</Application>
  <PresentationFormat>Widescreen</PresentationFormat>
  <Paragraphs>897</Paragraphs>
  <Slides>47</Slides>
  <Notes>24</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47</vt:i4>
      </vt:variant>
    </vt:vector>
  </HeadingPairs>
  <TitlesOfParts>
    <vt:vector size="57" baseType="lpstr">
      <vt:lpstr>Arial</vt:lpstr>
      <vt:lpstr>Arial </vt:lpstr>
      <vt:lpstr>Calibri</vt:lpstr>
      <vt:lpstr>Symbol</vt:lpstr>
      <vt:lpstr>Times New Roman</vt:lpstr>
      <vt:lpstr>Wingdings</vt:lpstr>
      <vt:lpstr>North Lincolnshire Council</vt:lpstr>
      <vt:lpstr>3_North Lincolnshire Council</vt:lpstr>
      <vt:lpstr>4_North Lincolnshire Council</vt:lpstr>
      <vt:lpstr>CorelDRAW</vt:lpstr>
      <vt:lpstr>Early Years Foundation Stage (EYFS) Transition Toolkit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Years Transition Toolkit</dc:title>
  <dc:creator>Linda Tyler</dc:creator>
  <cp:lastModifiedBy>Val Taylor</cp:lastModifiedBy>
  <cp:revision>216</cp:revision>
  <dcterms:created xsi:type="dcterms:W3CDTF">2022-03-11T09:30:48Z</dcterms:created>
  <dcterms:modified xsi:type="dcterms:W3CDTF">2022-04-28T12:15:52Z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0x010100F61BCB319FCFDC4B8EE76740D1BD3FB6</vt:lpwstr>
  </property>
</Properties>
</file>