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68" r:id="rId3"/>
    <p:sldId id="267" r:id="rId4"/>
    <p:sldId id="261"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0000"/>
    <a:srgbClr val="FF9B93"/>
    <a:srgbClr val="FC947C"/>
    <a:srgbClr val="99CCFF"/>
    <a:srgbClr val="CCFFFF"/>
    <a:srgbClr val="CCCCFF"/>
    <a:srgbClr val="9999FF"/>
    <a:srgbClr val="66CCFF"/>
    <a:srgbClr val="96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57" d="100"/>
          <a:sy n="57" d="100"/>
        </p:scale>
        <p:origin x="924" y="4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8C629F0D-F026-4910-90C9-3A4B3A10E59C}" type="datetimeFigureOut">
              <a:rPr lang="en-GB" smtClean="0"/>
              <a:t>07/03/2022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60AD5B4-FE23-42DE-9894-26AD696AF1BD}" type="slidenum">
              <a:rPr lang="en-GB" smtClean="0"/>
              <a:t>‹#›</a:t>
            </a:fld>
            <a:endParaRPr lang="en-GB"/>
          </a:p>
        </p:txBody>
      </p:sp>
    </p:spTree>
    <p:extLst>
      <p:ext uri="{BB962C8B-B14F-4D97-AF65-F5344CB8AC3E}">
        <p14:creationId xmlns:p14="http://schemas.microsoft.com/office/powerpoint/2010/main" val="10700410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8C629F0D-F026-4910-90C9-3A4B3A10E59C}" type="datetimeFigureOut">
              <a:rPr lang="en-GB" smtClean="0"/>
              <a:t>07/03/2022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60AD5B4-FE23-42DE-9894-26AD696AF1BD}" type="slidenum">
              <a:rPr lang="en-GB" smtClean="0"/>
              <a:t>‹#›</a:t>
            </a:fld>
            <a:endParaRPr lang="en-GB"/>
          </a:p>
        </p:txBody>
      </p:sp>
    </p:spTree>
    <p:extLst>
      <p:ext uri="{BB962C8B-B14F-4D97-AF65-F5344CB8AC3E}">
        <p14:creationId xmlns:p14="http://schemas.microsoft.com/office/powerpoint/2010/main" val="28428014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8C629F0D-F026-4910-90C9-3A4B3A10E59C}" type="datetimeFigureOut">
              <a:rPr lang="en-GB" smtClean="0"/>
              <a:t>07/03/2022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60AD5B4-FE23-42DE-9894-26AD696AF1BD}" type="slidenum">
              <a:rPr lang="en-GB" smtClean="0"/>
              <a:t>‹#›</a:t>
            </a:fld>
            <a:endParaRPr lang="en-GB"/>
          </a:p>
        </p:txBody>
      </p:sp>
    </p:spTree>
    <p:extLst>
      <p:ext uri="{BB962C8B-B14F-4D97-AF65-F5344CB8AC3E}">
        <p14:creationId xmlns:p14="http://schemas.microsoft.com/office/powerpoint/2010/main" val="27755990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8C629F0D-F026-4910-90C9-3A4B3A10E59C}" type="datetimeFigureOut">
              <a:rPr lang="en-GB" smtClean="0"/>
              <a:t>07/03/2022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60AD5B4-FE23-42DE-9894-26AD696AF1BD}" type="slidenum">
              <a:rPr lang="en-GB" smtClean="0"/>
              <a:t>‹#›</a:t>
            </a:fld>
            <a:endParaRPr lang="en-GB"/>
          </a:p>
        </p:txBody>
      </p:sp>
    </p:spTree>
    <p:extLst>
      <p:ext uri="{BB962C8B-B14F-4D97-AF65-F5344CB8AC3E}">
        <p14:creationId xmlns:p14="http://schemas.microsoft.com/office/powerpoint/2010/main" val="24136168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C629F0D-F026-4910-90C9-3A4B3A10E59C}" type="datetimeFigureOut">
              <a:rPr lang="en-GB" smtClean="0"/>
              <a:t>07/03/2022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60AD5B4-FE23-42DE-9894-26AD696AF1BD}" type="slidenum">
              <a:rPr lang="en-GB" smtClean="0"/>
              <a:t>‹#›</a:t>
            </a:fld>
            <a:endParaRPr lang="en-GB"/>
          </a:p>
        </p:txBody>
      </p:sp>
    </p:spTree>
    <p:extLst>
      <p:ext uri="{BB962C8B-B14F-4D97-AF65-F5344CB8AC3E}">
        <p14:creationId xmlns:p14="http://schemas.microsoft.com/office/powerpoint/2010/main" val="17476253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8C629F0D-F026-4910-90C9-3A4B3A10E59C}" type="datetimeFigureOut">
              <a:rPr lang="en-GB" smtClean="0"/>
              <a:t>07/03/2022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60AD5B4-FE23-42DE-9894-26AD696AF1BD}" type="slidenum">
              <a:rPr lang="en-GB" smtClean="0"/>
              <a:t>‹#›</a:t>
            </a:fld>
            <a:endParaRPr lang="en-GB"/>
          </a:p>
        </p:txBody>
      </p:sp>
    </p:spTree>
    <p:extLst>
      <p:ext uri="{BB962C8B-B14F-4D97-AF65-F5344CB8AC3E}">
        <p14:creationId xmlns:p14="http://schemas.microsoft.com/office/powerpoint/2010/main" val="31438813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8C629F0D-F026-4910-90C9-3A4B3A10E59C}" type="datetimeFigureOut">
              <a:rPr lang="en-GB" smtClean="0"/>
              <a:t>07/03/2022</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760AD5B4-FE23-42DE-9894-26AD696AF1BD}" type="slidenum">
              <a:rPr lang="en-GB" smtClean="0"/>
              <a:t>‹#›</a:t>
            </a:fld>
            <a:endParaRPr lang="en-GB"/>
          </a:p>
        </p:txBody>
      </p:sp>
    </p:spTree>
    <p:extLst>
      <p:ext uri="{BB962C8B-B14F-4D97-AF65-F5344CB8AC3E}">
        <p14:creationId xmlns:p14="http://schemas.microsoft.com/office/powerpoint/2010/main" val="37360063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8C629F0D-F026-4910-90C9-3A4B3A10E59C}" type="datetimeFigureOut">
              <a:rPr lang="en-GB" smtClean="0"/>
              <a:t>07/03/2022</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760AD5B4-FE23-42DE-9894-26AD696AF1BD}" type="slidenum">
              <a:rPr lang="en-GB" smtClean="0"/>
              <a:t>‹#›</a:t>
            </a:fld>
            <a:endParaRPr lang="en-GB"/>
          </a:p>
        </p:txBody>
      </p:sp>
    </p:spTree>
    <p:extLst>
      <p:ext uri="{BB962C8B-B14F-4D97-AF65-F5344CB8AC3E}">
        <p14:creationId xmlns:p14="http://schemas.microsoft.com/office/powerpoint/2010/main" val="5735453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C629F0D-F026-4910-90C9-3A4B3A10E59C}" type="datetimeFigureOut">
              <a:rPr lang="en-GB" smtClean="0"/>
              <a:t>07/03/2022</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760AD5B4-FE23-42DE-9894-26AD696AF1BD}" type="slidenum">
              <a:rPr lang="en-GB" smtClean="0"/>
              <a:t>‹#›</a:t>
            </a:fld>
            <a:endParaRPr lang="en-GB"/>
          </a:p>
        </p:txBody>
      </p:sp>
    </p:spTree>
    <p:extLst>
      <p:ext uri="{BB962C8B-B14F-4D97-AF65-F5344CB8AC3E}">
        <p14:creationId xmlns:p14="http://schemas.microsoft.com/office/powerpoint/2010/main" val="30781957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C629F0D-F026-4910-90C9-3A4B3A10E59C}" type="datetimeFigureOut">
              <a:rPr lang="en-GB" smtClean="0"/>
              <a:t>07/03/2022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60AD5B4-FE23-42DE-9894-26AD696AF1BD}" type="slidenum">
              <a:rPr lang="en-GB" smtClean="0"/>
              <a:t>‹#›</a:t>
            </a:fld>
            <a:endParaRPr lang="en-GB"/>
          </a:p>
        </p:txBody>
      </p:sp>
    </p:spTree>
    <p:extLst>
      <p:ext uri="{BB962C8B-B14F-4D97-AF65-F5344CB8AC3E}">
        <p14:creationId xmlns:p14="http://schemas.microsoft.com/office/powerpoint/2010/main" val="6880380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C629F0D-F026-4910-90C9-3A4B3A10E59C}" type="datetimeFigureOut">
              <a:rPr lang="en-GB" smtClean="0"/>
              <a:t>07/03/2022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60AD5B4-FE23-42DE-9894-26AD696AF1BD}" type="slidenum">
              <a:rPr lang="en-GB" smtClean="0"/>
              <a:t>‹#›</a:t>
            </a:fld>
            <a:endParaRPr lang="en-GB"/>
          </a:p>
        </p:txBody>
      </p:sp>
    </p:spTree>
    <p:extLst>
      <p:ext uri="{BB962C8B-B14F-4D97-AF65-F5344CB8AC3E}">
        <p14:creationId xmlns:p14="http://schemas.microsoft.com/office/powerpoint/2010/main" val="10843631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C629F0D-F026-4910-90C9-3A4B3A10E59C}" type="datetimeFigureOut">
              <a:rPr lang="en-GB" smtClean="0"/>
              <a:t>07/03/2022</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60AD5B4-FE23-42DE-9894-26AD696AF1BD}" type="slidenum">
              <a:rPr lang="en-GB" smtClean="0"/>
              <a:t>‹#›</a:t>
            </a:fld>
            <a:endParaRPr lang="en-GB"/>
          </a:p>
        </p:txBody>
      </p:sp>
    </p:spTree>
    <p:extLst>
      <p:ext uri="{BB962C8B-B14F-4D97-AF65-F5344CB8AC3E}">
        <p14:creationId xmlns:p14="http://schemas.microsoft.com/office/powerpoint/2010/main" val="392875427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https://www.gov.uk/government/collections/early-years-and-childcare-coronavirus-covid-19?utm_source=3%20March%202022%20C19&amp;utm_medium=Daily%20Email%20C19&amp;utm_campaign=DfE%20C19" TargetMode="External"/><Relationship Id="rId13" Type="http://schemas.openxmlformats.org/officeDocument/2006/relationships/hyperlink" Target="https://www.gov.uk/government/publications/what-parents-and-carers-need-to-know-about-early-years-providers-schools-and-colleges-during-the-coronavirus-covid-19-outbreak?utm_source=3%20March%202022%20C19&amp;utm_medium=Daily%20Email%20C19&amp;utm_campaign=DfE%20C19" TargetMode="External"/><Relationship Id="rId3" Type="http://schemas.openxmlformats.org/officeDocument/2006/relationships/hyperlink" Target="mailto:contacttracing@northlincs.gov.uk" TargetMode="External"/><Relationship Id="rId7" Type="http://schemas.openxmlformats.org/officeDocument/2006/relationships/hyperlink" Target="mailto:rdash.nlschoolnurseshealthinformation@nhs.net" TargetMode="External"/><Relationship Id="rId12" Type="http://schemas.openxmlformats.org/officeDocument/2006/relationships/hyperlink" Target="https://www.gov.uk/government/publications/guidance-for-full-opening-special-schools-and-other-specialist-settings?utm_source=3%20March%202022%20C19&amp;utm_medium=Daily%20Email%20C19&amp;utm_campaign=DfE%20C19" TargetMode="External"/><Relationship Id="rId2" Type="http://schemas.openxmlformats.org/officeDocument/2006/relationships/hyperlink" Target="https://assets.publishing.service.gov.uk/government/uploads/system/uploads/attachment_data/file/1057141/Contingency_framework_education_and_childcare_settings_February_2022.pdf" TargetMode="External"/><Relationship Id="rId1" Type="http://schemas.openxmlformats.org/officeDocument/2006/relationships/slideLayout" Target="../slideLayouts/slideLayout7.xml"/><Relationship Id="rId6" Type="http://schemas.openxmlformats.org/officeDocument/2006/relationships/hyperlink" Target="https://www.gov.uk/government/publications/covid-19-people-with-covid-19-and-their-contacts/covid-19-people-with-covid-19-and-their-contacts" TargetMode="External"/><Relationship Id="rId11" Type="http://schemas.openxmlformats.org/officeDocument/2006/relationships/hyperlink" Target="https://www.gov.uk/government/collections/local-authority-childrens-services-coronavirus-covid-19?utm_source=3%20March%202022%20C19&amp;utm_medium=Daily%20Email%20C19&amp;utm_campaign=DfE%20C19" TargetMode="External"/><Relationship Id="rId5" Type="http://schemas.openxmlformats.org/officeDocument/2006/relationships/hyperlink" Target="https://eur03.safelinks.protection.outlook.com/?url=https%3A%2F%2Frequest-testing.test-for-coronavirus.service.gov.uk%2F%3Futm_source%3D24%2520February%25202022%2520C19%26utm_medium%3DDaily%2520Email%2520C19%26utm_campaign%3DDfE%2520C19&amp;data=04%7C01%7CModupeola.Olatidoye%40dhsc.gov.uk%7Cffdc7070d2994d1ba83f08d9f7b5afe8%7C61278c3091a84c318c1fef4de8973a1c%7C1%7C0%7C637813182051666553%7CUnknown%7CTWFpbGZsb3d8eyJWIjoiMC4wLjAwMDAiLCJQIjoiV2luMzIiLCJBTiI6Ik1haWwiLCJXVCI6Mn0%3D%7C3000&amp;sdata=5hMJS3z2%2BKK28I3MbxOQ%2FrbLnJtxE6w6IBpPGZ2GxC4%3D&amp;reserved=0" TargetMode="External"/><Relationship Id="rId10" Type="http://schemas.openxmlformats.org/officeDocument/2006/relationships/hyperlink" Target="https://www.gov.uk/government/collections/further-and-higher-education-coronavirus-covid-19?utm_source=3%20March%202022%20C19&amp;utm_medium=Daily%20Email%20C19&amp;utm_campaign=DfE%20C19" TargetMode="External"/><Relationship Id="rId4" Type="http://schemas.openxmlformats.org/officeDocument/2006/relationships/hyperlink" Target="http://s.northlincs.gov.uk/COVID19-education" TargetMode="External"/><Relationship Id="rId9" Type="http://schemas.openxmlformats.org/officeDocument/2006/relationships/hyperlink" Target="https://www.gov.uk/government/collections/guidance-for-schools-coronavirus-covid-19?utm_source=3%20March%202022%20C19&amp;utm_medium=Daily%20Email%20C19&amp;utm_campaign=DfE%20C19"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www.gov.uk/government/publications/covid-19-people-with-covid-19-and-their-contacts/covid-19-people-with-covid-19-and-their-contacts" TargetMode="External"/><Relationship Id="rId2" Type="http://schemas.openxmlformats.org/officeDocument/2006/relationships/hyperlink" Target="https://www.gov.uk/government/publications/covid-19-response-living-with-covid-19" TargetMode="External"/><Relationship Id="rId1" Type="http://schemas.openxmlformats.org/officeDocument/2006/relationships/slideLayout" Target="../slideLayouts/slideLayout2.xml"/><Relationship Id="rId6" Type="http://schemas.openxmlformats.org/officeDocument/2006/relationships/hyperlink" Target="mailto:contacttracing@northlincs.gov.uk" TargetMode="External"/><Relationship Id="rId5" Type="http://schemas.openxmlformats.org/officeDocument/2006/relationships/hyperlink" Target="http://s.northlincs.gov.uk/COVID19-education" TargetMode="External"/><Relationship Id="rId4" Type="http://schemas.openxmlformats.org/officeDocument/2006/relationships/hyperlink" Target="https://www.gov.uk/government/publications/coronavirus-covid-19-early-years-and-childcare-closures"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156863" y="-1"/>
            <a:ext cx="10792326" cy="656269"/>
          </a:xfrm>
        </p:spPr>
        <p:txBody>
          <a:bodyPr>
            <a:normAutofit fontScale="90000"/>
          </a:bodyPr>
          <a:lstStyle/>
          <a:p>
            <a:pPr algn="ctr"/>
            <a:br>
              <a:rPr lang="en-US" sz="3200" b="1">
                <a:latin typeface="Arial Black" panose="020B0A04020102020204" pitchFamily="34" charset="0"/>
              </a:rPr>
            </a:br>
            <a:r>
              <a:rPr lang="en-US" sz="2700" b="1">
                <a:latin typeface="Arial Black" panose="020B0A04020102020204" pitchFamily="34" charset="0"/>
              </a:rPr>
              <a:t>Covid-19 - Schools and Settings in North Lincolnshire</a:t>
            </a:r>
            <a:br>
              <a:rPr lang="en-US" sz="3200" b="1">
                <a:latin typeface="Arial Black" panose="020B0A04020102020204" pitchFamily="34" charset="0"/>
              </a:rPr>
            </a:br>
            <a:r>
              <a:rPr lang="en-US" sz="2000" b="1">
                <a:latin typeface="Arial Black" panose="020B0A04020102020204" pitchFamily="34" charset="0"/>
              </a:rPr>
              <a:t>What do I need to do?</a:t>
            </a:r>
            <a:endParaRPr lang="en-GB" sz="2000" b="1">
              <a:latin typeface="Arial Black" panose="020B0A04020102020204" pitchFamily="34" charset="0"/>
            </a:endParaRPr>
          </a:p>
        </p:txBody>
      </p:sp>
      <p:sp>
        <p:nvSpPr>
          <p:cNvPr id="6" name="TextBox 5"/>
          <p:cNvSpPr txBox="1"/>
          <p:nvPr/>
        </p:nvSpPr>
        <p:spPr>
          <a:xfrm>
            <a:off x="2680311" y="1162280"/>
            <a:ext cx="2617451" cy="523220"/>
          </a:xfrm>
          <a:prstGeom prst="rect">
            <a:avLst/>
          </a:prstGeom>
          <a:solidFill>
            <a:schemeClr val="accent4">
              <a:lumMod val="40000"/>
              <a:lumOff val="60000"/>
            </a:schemeClr>
          </a:solidFill>
          <a:ln w="57150">
            <a:solidFill>
              <a:schemeClr val="accent4">
                <a:lumMod val="75000"/>
              </a:schemeClr>
            </a:solidFill>
          </a:ln>
        </p:spPr>
        <p:txBody>
          <a:bodyPr wrap="square" lIns="91440" tIns="45720" rIns="91440" bIns="45720" rtlCol="0" anchor="t">
            <a:spAutoFit/>
          </a:bodyPr>
          <a:lstStyle/>
          <a:p>
            <a:pPr algn="ctr"/>
            <a:r>
              <a:rPr lang="en-GB" sz="1400" b="1">
                <a:cs typeface="Arial"/>
              </a:rPr>
              <a:t>PCR/LFD Positive result and testing during outbreak situation</a:t>
            </a:r>
            <a:endParaRPr lang="en-GB" sz="1400" b="1">
              <a:cs typeface="Arial" panose="020B0604020202020204" pitchFamily="34" charset="0"/>
            </a:endParaRPr>
          </a:p>
        </p:txBody>
      </p:sp>
      <p:sp>
        <p:nvSpPr>
          <p:cNvPr id="3" name="TextBox 2"/>
          <p:cNvSpPr txBox="1"/>
          <p:nvPr/>
        </p:nvSpPr>
        <p:spPr>
          <a:xfrm>
            <a:off x="9566920" y="504274"/>
            <a:ext cx="2485622" cy="369332"/>
          </a:xfrm>
          <a:prstGeom prst="rect">
            <a:avLst/>
          </a:prstGeom>
          <a:noFill/>
        </p:spPr>
        <p:txBody>
          <a:bodyPr wrap="square" lIns="91440" tIns="45720" rIns="91440" bIns="45720" rtlCol="0" anchor="t">
            <a:spAutoFit/>
          </a:bodyPr>
          <a:lstStyle/>
          <a:p>
            <a:r>
              <a:rPr lang="en-US" b="1">
                <a:latin typeface="Arial"/>
                <a:cs typeface="Arial"/>
              </a:rPr>
              <a:t>3rd March 2022 </a:t>
            </a:r>
            <a:endParaRPr lang="en-GB" b="1">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0BAA9DF7-816D-43D1-95B2-A2B5776036AF}"/>
              </a:ext>
            </a:extLst>
          </p:cNvPr>
          <p:cNvSpPr txBox="1"/>
          <p:nvPr/>
        </p:nvSpPr>
        <p:spPr>
          <a:xfrm rot="10800000" flipV="1">
            <a:off x="9434842" y="5375349"/>
            <a:ext cx="2644153" cy="1169551"/>
          </a:xfrm>
          <a:prstGeom prst="rect">
            <a:avLst/>
          </a:prstGeom>
          <a:solidFill>
            <a:schemeClr val="accent5">
              <a:lumMod val="75000"/>
            </a:schemeClr>
          </a:solidFill>
        </p:spPr>
        <p:txBody>
          <a:bodyPr wrap="square" lIns="91440" tIns="45720" rIns="91440" bIns="45720" rtlCol="0" anchor="t">
            <a:spAutoFit/>
          </a:bodyPr>
          <a:lstStyle/>
          <a:p>
            <a:r>
              <a:rPr lang="en-US" sz="1400" b="1">
                <a:solidFill>
                  <a:srgbClr val="FFFF00"/>
                </a:solidFill>
              </a:rPr>
              <a:t>If you urgently need Public Health advice outside of office hours:</a:t>
            </a:r>
          </a:p>
          <a:p>
            <a:r>
              <a:rPr lang="en-US" sz="1400">
                <a:solidFill>
                  <a:schemeClr val="accent3">
                    <a:lumMod val="20000"/>
                    <a:lumOff val="80000"/>
                  </a:schemeClr>
                </a:solidFill>
              </a:rPr>
              <a:t>Regional Health Protection Team 0151 909 1219</a:t>
            </a:r>
            <a:endParaRPr lang="en-US">
              <a:solidFill>
                <a:schemeClr val="accent3">
                  <a:lumMod val="20000"/>
                  <a:lumOff val="80000"/>
                </a:schemeClr>
              </a:solidFill>
            </a:endParaRPr>
          </a:p>
        </p:txBody>
      </p:sp>
      <p:sp>
        <p:nvSpPr>
          <p:cNvPr id="10" name="TextBox 9"/>
          <p:cNvSpPr txBox="1"/>
          <p:nvPr/>
        </p:nvSpPr>
        <p:spPr>
          <a:xfrm>
            <a:off x="5425774" y="1805750"/>
            <a:ext cx="3902347" cy="4832092"/>
          </a:xfrm>
          <a:prstGeom prst="rect">
            <a:avLst/>
          </a:prstGeom>
          <a:solidFill>
            <a:srgbClr val="FF9B93"/>
          </a:solidFill>
        </p:spPr>
        <p:txBody>
          <a:bodyPr wrap="square" lIns="91440" tIns="45720" rIns="91440" bIns="45720" rtlCol="0" anchor="t">
            <a:spAutoFit/>
          </a:bodyPr>
          <a:lstStyle/>
          <a:p>
            <a:pPr marL="35560" lvl="1"/>
            <a:r>
              <a:rPr lang="en-US" sz="1400" b="1" dirty="0"/>
              <a:t>The operational guidance sets out the measures that all education settings should have in place to manage COVID-19 risk day-to-day. </a:t>
            </a:r>
            <a:r>
              <a:rPr lang="en-US" sz="1400" b="1" dirty="0">
                <a:hlinkClick r:id="rId2"/>
              </a:rPr>
              <a:t>Contingency framework: education and childcare settings (publishing.service.gov.uk)</a:t>
            </a:r>
            <a:br>
              <a:rPr lang="en-US" sz="1400" b="1" dirty="0"/>
            </a:br>
            <a:endParaRPr lang="en-US" sz="1400" b="1" dirty="0">
              <a:cs typeface="Calibri" panose="020F0502020204030204"/>
            </a:endParaRPr>
          </a:p>
          <a:p>
            <a:pPr marL="35560" lvl="1"/>
            <a:r>
              <a:rPr lang="en-US" sz="1400" b="1" dirty="0"/>
              <a:t>For most settings, it will make sense to think about taking extra action if they face severe operational disruption to face-to-face education. </a:t>
            </a:r>
            <a:endParaRPr lang="en-US" sz="1400" b="1" dirty="0">
              <a:cs typeface="Calibri" panose="020F0502020204030204"/>
            </a:endParaRPr>
          </a:p>
          <a:p>
            <a:pPr marL="35560" lvl="1"/>
            <a:r>
              <a:rPr lang="en-US" sz="1400" b="1" dirty="0"/>
              <a:t>Suggested thresholds for seeking public health advice:</a:t>
            </a:r>
            <a:br>
              <a:rPr lang="en-US" sz="1400" b="1" dirty="0"/>
            </a:br>
            <a:endParaRPr lang="en-US" sz="1400" b="1" dirty="0">
              <a:cs typeface="Calibri" panose="020F0502020204030204"/>
            </a:endParaRPr>
          </a:p>
          <a:p>
            <a:pPr marL="35560" lvl="1"/>
            <a:r>
              <a:rPr lang="en-US" sz="1400" b="1" dirty="0"/>
              <a:t>• a higher than previously experienced and/or rapidly increasing number of staff or child absences due to COVID-19 infection </a:t>
            </a:r>
            <a:endParaRPr lang="en-US" sz="1400" b="1" dirty="0">
              <a:cs typeface="Calibri" panose="020F0502020204030204"/>
            </a:endParaRPr>
          </a:p>
          <a:p>
            <a:pPr marL="35560" lvl="1"/>
            <a:r>
              <a:rPr lang="en-US" sz="1400" b="1" dirty="0"/>
              <a:t>• evidence of severe disease due to COVID-19, for example if a pupil, student, child or staff member is admitted to hospital due to COVID-19 </a:t>
            </a:r>
            <a:endParaRPr lang="en-US" sz="1400" b="1" dirty="0">
              <a:cs typeface="Calibri" panose="020F0502020204030204"/>
            </a:endParaRPr>
          </a:p>
          <a:p>
            <a:pPr marL="35560" lvl="1"/>
            <a:r>
              <a:rPr lang="en-US" sz="1400" b="1" dirty="0"/>
              <a:t>• a cluster of cases where there are concerns about the health needs of vulnerable staff or children within the affected group </a:t>
            </a:r>
            <a:br>
              <a:rPr lang="en-US" sz="1400" b="1" dirty="0"/>
            </a:br>
            <a:endParaRPr lang="en-US" sz="1400" b="1" dirty="0">
              <a:solidFill>
                <a:srgbClr val="FF0000"/>
              </a:solidFill>
              <a:cs typeface="Arial" panose="020B0604020202020204" pitchFamily="34" charset="0"/>
            </a:endParaRPr>
          </a:p>
        </p:txBody>
      </p:sp>
      <p:sp>
        <p:nvSpPr>
          <p:cNvPr id="11" name="TextBox 10"/>
          <p:cNvSpPr txBox="1"/>
          <p:nvPr/>
        </p:nvSpPr>
        <p:spPr>
          <a:xfrm>
            <a:off x="9424738" y="3118489"/>
            <a:ext cx="2606337" cy="830997"/>
          </a:xfrm>
          <a:prstGeom prst="rect">
            <a:avLst/>
          </a:prstGeom>
          <a:solidFill>
            <a:srgbClr val="C00000"/>
          </a:solidFill>
          <a:ln w="50800">
            <a:solidFill>
              <a:srgbClr val="C00000"/>
            </a:solidFill>
          </a:ln>
        </p:spPr>
        <p:txBody>
          <a:bodyPr wrap="square" lIns="91440" tIns="45720" rIns="91440" bIns="45720" rtlCol="0" anchor="t">
            <a:spAutoFit/>
          </a:bodyPr>
          <a:lstStyle/>
          <a:p>
            <a:pPr marL="35560" lvl="1"/>
            <a:r>
              <a:rPr lang="en-US" sz="1200" b="1">
                <a:solidFill>
                  <a:schemeClr val="bg1"/>
                </a:solidFill>
                <a:cs typeface="Arial"/>
              </a:rPr>
              <a:t>ALL SETTINGS – please contact the Public Health Team in North Lincs Council:</a:t>
            </a:r>
            <a:r>
              <a:rPr lang="en-US" sz="1200" b="1">
                <a:solidFill>
                  <a:schemeClr val="bg1"/>
                </a:solidFill>
                <a:hlinkClick r:id="rId3">
                  <a:extLst>
                    <a:ext uri="{A12FA001-AC4F-418D-AE19-62706E023703}">
                      <ahyp:hlinkClr xmlns:ahyp="http://schemas.microsoft.com/office/drawing/2018/hyperlinkcolor" val="tx"/>
                    </a:ext>
                  </a:extLst>
                </a:hlinkClick>
              </a:rPr>
              <a:t> </a:t>
            </a:r>
            <a:r>
              <a:rPr lang="en-US" sz="1200" b="1">
                <a:solidFill>
                  <a:srgbClr val="FFFF00"/>
                </a:solidFill>
                <a:hlinkClick r:id="rId3">
                  <a:extLst>
                    <a:ext uri="{A12FA001-AC4F-418D-AE19-62706E023703}">
                      <ahyp:hlinkClr xmlns:ahyp="http://schemas.microsoft.com/office/drawing/2018/hyperlinkcolor" val="tx"/>
                    </a:ext>
                  </a:extLst>
                </a:hlinkClick>
              </a:rPr>
              <a:t>contacttracing@northlincs.gov.uk</a:t>
            </a:r>
            <a:endParaRPr lang="en-US" sz="1200" b="1">
              <a:solidFill>
                <a:srgbClr val="FFFF00"/>
              </a:solidFill>
              <a:cs typeface="Calibri" panose="020F0502020204030204"/>
            </a:endParaRPr>
          </a:p>
        </p:txBody>
      </p:sp>
      <p:sp>
        <p:nvSpPr>
          <p:cNvPr id="9" name="TextBox 8"/>
          <p:cNvSpPr txBox="1"/>
          <p:nvPr/>
        </p:nvSpPr>
        <p:spPr>
          <a:xfrm>
            <a:off x="-99127" y="211886"/>
            <a:ext cx="6441867" cy="584775"/>
          </a:xfrm>
          <a:prstGeom prst="rect">
            <a:avLst/>
          </a:prstGeom>
          <a:noFill/>
          <a:ln>
            <a:noFill/>
          </a:ln>
        </p:spPr>
        <p:txBody>
          <a:bodyPr wrap="square" rtlCol="0">
            <a:spAutoFit/>
          </a:bodyPr>
          <a:lstStyle/>
          <a:p>
            <a:r>
              <a:rPr lang="en-GB" sz="3200">
                <a:solidFill>
                  <a:schemeClr val="bg1"/>
                </a:solidFill>
              </a:rPr>
              <a:t>                          </a:t>
            </a:r>
            <a:endParaRPr lang="en-GB" sz="3200">
              <a:solidFill>
                <a:schemeClr val="bg1">
                  <a:lumMod val="65000"/>
                </a:schemeClr>
              </a:solidFill>
            </a:endParaRPr>
          </a:p>
        </p:txBody>
      </p:sp>
      <p:sp>
        <p:nvSpPr>
          <p:cNvPr id="12" name="TextBox 11">
            <a:extLst>
              <a:ext uri="{FF2B5EF4-FFF2-40B4-BE49-F238E27FC236}">
                <a16:creationId xmlns:a16="http://schemas.microsoft.com/office/drawing/2014/main" id="{23EA41F6-FBB3-4147-8A35-2560AC7ACE41}"/>
              </a:ext>
            </a:extLst>
          </p:cNvPr>
          <p:cNvSpPr txBox="1"/>
          <p:nvPr/>
        </p:nvSpPr>
        <p:spPr>
          <a:xfrm>
            <a:off x="234550" y="1162366"/>
            <a:ext cx="2317445" cy="523220"/>
          </a:xfrm>
          <a:prstGeom prst="rect">
            <a:avLst/>
          </a:prstGeom>
          <a:solidFill>
            <a:srgbClr val="92D050"/>
          </a:solidFill>
          <a:ln w="57150">
            <a:solidFill>
              <a:schemeClr val="accent6">
                <a:lumMod val="75000"/>
              </a:schemeClr>
            </a:solidFill>
          </a:ln>
        </p:spPr>
        <p:txBody>
          <a:bodyPr wrap="square" rtlCol="0">
            <a:spAutoFit/>
          </a:bodyPr>
          <a:lstStyle/>
          <a:p>
            <a:pPr marL="36000" lvl="1" algn="ctr"/>
            <a:r>
              <a:rPr lang="en-US" sz="1400" b="1" dirty="0">
                <a:cs typeface="Arial" panose="020B0604020202020204" pitchFamily="34" charset="0"/>
              </a:rPr>
              <a:t>Child or staff with symptoms of Covid 19</a:t>
            </a:r>
          </a:p>
        </p:txBody>
      </p:sp>
      <p:sp>
        <p:nvSpPr>
          <p:cNvPr id="13" name="TextBox 12">
            <a:extLst>
              <a:ext uri="{FF2B5EF4-FFF2-40B4-BE49-F238E27FC236}">
                <a16:creationId xmlns:a16="http://schemas.microsoft.com/office/drawing/2014/main" id="{22A71D00-A2C9-415A-87FD-BF7FEAEE71E2}"/>
              </a:ext>
            </a:extLst>
          </p:cNvPr>
          <p:cNvSpPr txBox="1"/>
          <p:nvPr/>
        </p:nvSpPr>
        <p:spPr>
          <a:xfrm>
            <a:off x="5424184" y="1154735"/>
            <a:ext cx="3880509" cy="523220"/>
          </a:xfrm>
          <a:prstGeom prst="rect">
            <a:avLst/>
          </a:prstGeom>
          <a:solidFill>
            <a:srgbClr val="FF9B93"/>
          </a:solidFill>
          <a:ln w="57150">
            <a:solidFill>
              <a:schemeClr val="accent2">
                <a:lumMod val="75000"/>
              </a:schemeClr>
            </a:solidFill>
          </a:ln>
        </p:spPr>
        <p:txBody>
          <a:bodyPr wrap="square" rtlCol="0">
            <a:spAutoFit/>
          </a:bodyPr>
          <a:lstStyle/>
          <a:p>
            <a:pPr marL="36000" lvl="1" algn="ctr"/>
            <a:r>
              <a:rPr lang="en-US" sz="1400" b="1">
                <a:cs typeface="Arial" panose="020B0604020202020204" pitchFamily="34" charset="0"/>
              </a:rPr>
              <a:t>When settings should consider extra action</a:t>
            </a:r>
          </a:p>
          <a:p>
            <a:pPr marL="36000" lvl="1" algn="ctr"/>
            <a:endParaRPr lang="en-US" sz="1400" b="1">
              <a:cs typeface="Arial" panose="020B0604020202020204" pitchFamily="34" charset="0"/>
            </a:endParaRPr>
          </a:p>
        </p:txBody>
      </p:sp>
      <p:sp>
        <p:nvSpPr>
          <p:cNvPr id="14" name="TextBox 13">
            <a:extLst>
              <a:ext uri="{FF2B5EF4-FFF2-40B4-BE49-F238E27FC236}">
                <a16:creationId xmlns:a16="http://schemas.microsoft.com/office/drawing/2014/main" id="{D2FF71C9-F986-4220-BD26-926A5140986E}"/>
              </a:ext>
            </a:extLst>
          </p:cNvPr>
          <p:cNvSpPr txBox="1"/>
          <p:nvPr/>
        </p:nvSpPr>
        <p:spPr>
          <a:xfrm>
            <a:off x="2755038" y="1807624"/>
            <a:ext cx="2470045" cy="4785926"/>
          </a:xfrm>
          <a:prstGeom prst="rect">
            <a:avLst/>
          </a:prstGeom>
          <a:solidFill>
            <a:schemeClr val="accent4">
              <a:lumMod val="40000"/>
              <a:lumOff val="60000"/>
            </a:schemeClr>
          </a:solidFill>
        </p:spPr>
        <p:txBody>
          <a:bodyPr wrap="square" lIns="91440" tIns="45720" rIns="91440" bIns="45720" rtlCol="0" anchor="t">
            <a:spAutoFit/>
          </a:bodyPr>
          <a:lstStyle/>
          <a:p>
            <a:r>
              <a:rPr kumimoji="0" lang="en-GB" sz="1200" b="1" i="0" u="none" strike="noStrike" kern="1200" cap="none" spc="0" normalizeH="0" baseline="0" noProof="0" dirty="0">
                <a:ln>
                  <a:noFill/>
                </a:ln>
                <a:effectLst/>
                <a:uLnTx/>
                <a:uFillTx/>
                <a:ea typeface="+mn-ea"/>
                <a:cs typeface="Arial"/>
              </a:rPr>
              <a:t>ALL SETTINGS including Early Years</a:t>
            </a:r>
            <a:br>
              <a:rPr lang="en-GB" sz="1200" b="1" dirty="0">
                <a:cs typeface="Arial"/>
              </a:rPr>
            </a:br>
            <a:endParaRPr lang="en-GB" sz="1200" b="1" dirty="0">
              <a:solidFill>
                <a:srgbClr val="000000"/>
              </a:solidFill>
              <a:cs typeface="Arial"/>
            </a:endParaRPr>
          </a:p>
          <a:p>
            <a:r>
              <a:rPr kumimoji="0" lang="en-GB" sz="1200" b="1" i="0" u="none" strike="noStrike" kern="1200" cap="none" spc="0" normalizeH="0" baseline="0" noProof="0" dirty="0">
                <a:ln>
                  <a:noFill/>
                </a:ln>
                <a:solidFill>
                  <a:srgbClr val="FF0000"/>
                </a:solidFill>
                <a:effectLst/>
                <a:uLnTx/>
                <a:uFillTx/>
                <a:ea typeface="+mn-ea"/>
                <a:cs typeface="Arial"/>
              </a:rPr>
              <a:t>Child/staff member </a:t>
            </a:r>
            <a:r>
              <a:rPr kumimoji="0" lang="en-GB" sz="1200" b="1" i="0" u="none" strike="noStrike" kern="1200" cap="none" spc="0" normalizeH="0" baseline="0" noProof="0" dirty="0">
                <a:ln>
                  <a:noFill/>
                </a:ln>
                <a:effectLst/>
                <a:uLnTx/>
                <a:uFillTx/>
                <a:ea typeface="+mn-ea"/>
                <a:cs typeface="Arial"/>
              </a:rPr>
              <a:t>with a </a:t>
            </a:r>
            <a:r>
              <a:rPr kumimoji="0" lang="en-GB" sz="1200" b="1" i="0" u="sng" strike="noStrike" kern="1200" cap="none" spc="0" normalizeH="0" baseline="0" noProof="0" dirty="0">
                <a:ln>
                  <a:noFill/>
                </a:ln>
                <a:effectLst/>
                <a:uLnTx/>
                <a:uFillTx/>
                <a:ea typeface="+mn-ea"/>
                <a:cs typeface="Arial"/>
              </a:rPr>
              <a:t>confirmed PCR/LFT positive test result</a:t>
            </a:r>
            <a:r>
              <a:rPr kumimoji="0" lang="en-GB" sz="1200" b="1" i="0" u="none" strike="noStrike" kern="1200" cap="none" spc="0" normalizeH="0" baseline="0" noProof="0" dirty="0">
                <a:ln>
                  <a:noFill/>
                </a:ln>
                <a:effectLst/>
                <a:uLnTx/>
                <a:uFillTx/>
                <a:ea typeface="+mn-ea"/>
                <a:cs typeface="Arial"/>
              </a:rPr>
              <a:t>. Please notify</a:t>
            </a:r>
            <a:r>
              <a:rPr kumimoji="0" lang="en-GB" sz="1200" b="0" i="0" u="none" strike="noStrike" kern="1200" cap="none" spc="0" normalizeH="0" baseline="0" noProof="0" dirty="0">
                <a:ln>
                  <a:noFill/>
                </a:ln>
                <a:effectLst/>
                <a:uLnTx/>
                <a:uFillTx/>
                <a:ea typeface="+mn-ea"/>
                <a:cs typeface="Arial"/>
              </a:rPr>
              <a:t> </a:t>
            </a:r>
            <a:r>
              <a:rPr kumimoji="0" lang="en-US" sz="1200" b="1" i="0" u="none" strike="noStrike" kern="1200" cap="none" spc="0" normalizeH="0" baseline="0" noProof="0" dirty="0">
                <a:ln>
                  <a:noFill/>
                </a:ln>
                <a:effectLst/>
                <a:uLnTx/>
                <a:uFillTx/>
                <a:ea typeface="+mn-ea"/>
                <a:cs typeface="Arial"/>
              </a:rPr>
              <a:t>North </a:t>
            </a:r>
            <a:r>
              <a:rPr kumimoji="0" lang="en-US" sz="1200" b="1" i="0" u="none" strike="noStrike" kern="1200" cap="none" spc="0" normalizeH="0" baseline="0" noProof="0" dirty="0" err="1">
                <a:ln>
                  <a:noFill/>
                </a:ln>
                <a:effectLst/>
                <a:uLnTx/>
                <a:uFillTx/>
                <a:ea typeface="+mn-ea"/>
                <a:cs typeface="Arial"/>
              </a:rPr>
              <a:t>LincolnshireCouncil</a:t>
            </a:r>
            <a:r>
              <a:rPr lang="en-US" sz="1600" b="1" dirty="0">
                <a:cs typeface="Arial"/>
              </a:rPr>
              <a:t> </a:t>
            </a:r>
            <a:r>
              <a:rPr lang="en-US" sz="1050" b="1" dirty="0">
                <a:cs typeface="Arial"/>
                <a:hlinkClick r:id="rId4"/>
              </a:rPr>
              <a:t>http://s.northlincs.gov.uk/COVID19-education</a:t>
            </a:r>
            <a:r>
              <a:rPr lang="en-US" sz="1050" b="1" dirty="0">
                <a:cs typeface="Arial"/>
              </a:rPr>
              <a:t> </a:t>
            </a:r>
            <a:br>
              <a:rPr lang="en-US" sz="1050" b="1" dirty="0">
                <a:cs typeface="Arial"/>
              </a:rPr>
            </a:br>
            <a:endParaRPr lang="en-GB" sz="1050" b="1" dirty="0">
              <a:solidFill>
                <a:srgbClr val="FF0000"/>
              </a:solidFill>
              <a:cs typeface="Arial" panose="020B0604020202020204" pitchFamily="34" charset="0"/>
            </a:endParaRPr>
          </a:p>
          <a:p>
            <a:r>
              <a:rPr lang="en-US" sz="1200" dirty="0">
                <a:ea typeface="+mn-lt"/>
                <a:cs typeface="+mn-lt"/>
              </a:rPr>
              <a:t>All staff and children should be advised not to attend school if they have tested positive for covid.  They should return after 2 negative LFD tests on consecutive days from day 5 onwards.</a:t>
            </a:r>
            <a:br>
              <a:rPr lang="en-US" sz="1200" dirty="0">
                <a:ea typeface="+mn-lt"/>
                <a:cs typeface="+mn-lt"/>
              </a:rPr>
            </a:br>
            <a:br>
              <a:rPr lang="en-US" sz="1600" b="1" dirty="0">
                <a:cs typeface="Arial"/>
              </a:rPr>
            </a:br>
            <a:r>
              <a:rPr lang="en-US" sz="1200" dirty="0">
                <a:ea typeface="+mn-lt"/>
                <a:cs typeface="+mn-lt"/>
              </a:rPr>
              <a:t>The </a:t>
            </a:r>
            <a:r>
              <a:rPr lang="en-US" sz="1200" dirty="0">
                <a:ea typeface="+mn-lt"/>
                <a:cs typeface="+mn-lt"/>
                <a:hlinkClick r:id="rId5"/>
              </a:rPr>
              <a:t>online ordering platform</a:t>
            </a:r>
            <a:r>
              <a:rPr lang="en-US" sz="1200" dirty="0">
                <a:ea typeface="+mn-lt"/>
                <a:cs typeface="+mn-lt"/>
              </a:rPr>
              <a:t> remains open for education settings to access lateral flow device (LFD) test kits free of charge, but should only be used if your setting is experiencing an outbreak and you have been advised to resume testing by a director of public health, your local authority, or a local health protection team.</a:t>
            </a:r>
            <a:endParaRPr lang="en-US" sz="1000" b="1" dirty="0">
              <a:ea typeface="+mn-lt"/>
              <a:cs typeface="Arial"/>
            </a:endParaRPr>
          </a:p>
        </p:txBody>
      </p:sp>
      <p:sp>
        <p:nvSpPr>
          <p:cNvPr id="15" name="TextBox 14">
            <a:extLst>
              <a:ext uri="{FF2B5EF4-FFF2-40B4-BE49-F238E27FC236}">
                <a16:creationId xmlns:a16="http://schemas.microsoft.com/office/drawing/2014/main" id="{2041799C-ED4C-43FA-A274-DD50D1C351B3}"/>
              </a:ext>
            </a:extLst>
          </p:cNvPr>
          <p:cNvSpPr txBox="1"/>
          <p:nvPr/>
        </p:nvSpPr>
        <p:spPr>
          <a:xfrm>
            <a:off x="230681" y="1803923"/>
            <a:ext cx="2324376" cy="4893647"/>
          </a:xfrm>
          <a:prstGeom prst="rect">
            <a:avLst/>
          </a:prstGeom>
          <a:solidFill>
            <a:schemeClr val="accent6">
              <a:lumMod val="60000"/>
              <a:lumOff val="40000"/>
            </a:schemeClr>
          </a:solidFill>
        </p:spPr>
        <p:txBody>
          <a:bodyPr wrap="square" lIns="91440" tIns="45720" rIns="91440" bIns="45720" rtlCol="0" anchor="t">
            <a:spAutoFit/>
          </a:bodyPr>
          <a:lstStyle/>
          <a:p>
            <a:pPr>
              <a:defRPr/>
            </a:pPr>
            <a:r>
              <a:rPr kumimoji="0" lang="en-GB" sz="1600" b="1" i="0" u="none" strike="noStrike" kern="1200" cap="none" spc="0" normalizeH="0" baseline="0" noProof="0">
                <a:ln>
                  <a:noFill/>
                </a:ln>
                <a:effectLst/>
                <a:uLnTx/>
                <a:uFillTx/>
                <a:latin typeface="Calibri" panose="020F0502020204030204"/>
                <a:cs typeface="Arial"/>
              </a:rPr>
              <a:t>ALL SETTINGS</a:t>
            </a:r>
            <a:r>
              <a:rPr lang="en-GB" sz="1600" b="1">
                <a:latin typeface="Calibri" panose="020F0502020204030204"/>
                <a:cs typeface="Arial"/>
              </a:rPr>
              <a:t> </a:t>
            </a:r>
            <a:br>
              <a:rPr lang="en-GB" sz="1600" b="1">
                <a:latin typeface="Calibri" panose="020F0502020204030204"/>
                <a:cs typeface="Arial"/>
              </a:rPr>
            </a:br>
            <a:endParaRPr lang="en-GB" sz="1600" b="1" i="0" u="none" strike="noStrike" kern="1200" cap="none" spc="0" normalizeH="0" baseline="0" noProof="0">
              <a:ln>
                <a:noFill/>
              </a:ln>
              <a:effectLst/>
              <a:uLnTx/>
              <a:uFillTx/>
              <a:latin typeface="Calibri" panose="020F0502020204030204"/>
              <a:cs typeface="Arial" panose="020B0604020202020204" pitchFamily="34" charset="0"/>
            </a:endParaRPr>
          </a:p>
          <a:p>
            <a:pPr marL="171450" indent="-171450">
              <a:buFont typeface="Arial" panose="020B0604020202020204" pitchFamily="34" charset="0"/>
              <a:buChar char="•"/>
              <a:defRPr/>
            </a:pPr>
            <a:r>
              <a:rPr kumimoji="0" lang="en-GB" sz="1600" b="1" i="0" u="none" strike="noStrike" kern="1200" cap="none" spc="0" normalizeH="0" baseline="0" noProof="0">
                <a:ln>
                  <a:noFill/>
                </a:ln>
                <a:effectLst/>
                <a:uLnTx/>
                <a:uFillTx/>
                <a:latin typeface="Calibri" panose="020F0502020204030204"/>
                <a:cs typeface="Arial"/>
              </a:rPr>
              <a:t>child/staff member with </a:t>
            </a:r>
            <a:r>
              <a:rPr kumimoji="0" lang="en-GB" sz="1600" b="1" i="0" u="sng" strike="noStrike" kern="1200" cap="none" spc="0" normalizeH="0" baseline="0" noProof="0">
                <a:ln>
                  <a:noFill/>
                </a:ln>
                <a:effectLst/>
                <a:uLnTx/>
                <a:uFillTx/>
                <a:latin typeface="Calibri" panose="020F0502020204030204"/>
                <a:cs typeface="Arial"/>
              </a:rPr>
              <a:t>symptoms (suspected case) </a:t>
            </a:r>
            <a:r>
              <a:rPr kumimoji="0" lang="en-US" sz="1600" b="1" i="0" u="none" strike="noStrike" kern="1200" cap="none" spc="0" normalizeH="0" baseline="0" noProof="0">
                <a:ln>
                  <a:noFill/>
                </a:ln>
                <a:effectLst/>
                <a:uLnTx/>
                <a:uFillTx/>
                <a:latin typeface="Calibri" panose="020F0502020204030204"/>
                <a:cs typeface="Arial"/>
              </a:rPr>
              <a:t>should follow the guidance</a:t>
            </a:r>
            <a:endParaRPr lang="en-US" sz="1600" b="1" i="0" u="none" strike="noStrike" kern="1200" cap="none" spc="0" normalizeH="0" baseline="0" noProof="0">
              <a:ln>
                <a:noFill/>
              </a:ln>
              <a:effectLst/>
              <a:uLnTx/>
              <a:uFillTx/>
              <a:latin typeface="Calibri" panose="020F0502020204030204"/>
              <a:cs typeface="Arial"/>
            </a:endParaRPr>
          </a:p>
          <a:p>
            <a:pPr>
              <a:defRPr/>
            </a:pPr>
            <a:r>
              <a:rPr lang="en-US" sz="1600">
                <a:hlinkClick r:id="rId6"/>
              </a:rPr>
              <a:t>COVID-19: people with COVID-19 and their contacts - GOV.UK (www.gov.uk)</a:t>
            </a:r>
            <a:br>
              <a:rPr lang="en-US" sz="1600"/>
            </a:br>
            <a:endParaRPr lang="en-US" sz="1600" b="1">
              <a:solidFill>
                <a:prstClr val="black"/>
              </a:solidFill>
              <a:latin typeface="Calibri" panose="020F0502020204030204"/>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200" b="1" i="0" u="none" strike="noStrike" kern="1200" cap="none" spc="0" normalizeH="0" baseline="0" noProof="0">
              <a:ln>
                <a:noFill/>
              </a:ln>
              <a:solidFill>
                <a:prstClr val="black"/>
              </a:solidFill>
              <a:effectLst/>
              <a:uLnTx/>
              <a:uFillTx/>
              <a:latin typeface="Calibri" panose="020F0502020204030204"/>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600" b="1" i="0" u="none" strike="noStrike" kern="1200" cap="none" spc="0" normalizeH="0" baseline="0" noProof="0">
                <a:ln>
                  <a:noFill/>
                </a:ln>
                <a:effectLst/>
                <a:uLnTx/>
                <a:uFillTx/>
                <a:latin typeface="Calibri" panose="020F0502020204030204"/>
                <a:cs typeface="Arial"/>
              </a:rPr>
              <a:t>You do NOT need to notify us of suspected cases until they are a confirmed case by PCR/LFT test</a:t>
            </a:r>
            <a:endParaRPr lang="en-GB" sz="1600" b="1" i="0" u="none" strike="noStrike" kern="1200" cap="none" spc="0" normalizeH="0" baseline="0" noProof="0">
              <a:ln>
                <a:noFill/>
              </a:ln>
              <a:effectLst/>
              <a:uLnTx/>
              <a:uFillTx/>
              <a:latin typeface="Calibri" panose="020F0502020204030204"/>
              <a:cs typeface="Arial"/>
            </a:endParaRPr>
          </a:p>
          <a:p>
            <a:pPr>
              <a:defRPr/>
            </a:pPr>
            <a:endParaRPr lang="en-GB" sz="1600">
              <a:cs typeface="Calibri"/>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b="1">
              <a:solidFill>
                <a:prstClr val="black"/>
              </a:solidFill>
              <a:latin typeface="Calibri" panose="020F0502020204030204"/>
              <a:cs typeface="Arial" panose="020B0604020202020204" pitchFamily="34" charset="0"/>
            </a:endParaRPr>
          </a:p>
        </p:txBody>
      </p:sp>
      <p:sp>
        <p:nvSpPr>
          <p:cNvPr id="16" name="TextBox 15">
            <a:extLst>
              <a:ext uri="{FF2B5EF4-FFF2-40B4-BE49-F238E27FC236}">
                <a16:creationId xmlns:a16="http://schemas.microsoft.com/office/drawing/2014/main" id="{878FBFFD-ED19-47AA-B7D2-C0EFCD9B6A9B}"/>
              </a:ext>
            </a:extLst>
          </p:cNvPr>
          <p:cNvSpPr txBox="1"/>
          <p:nvPr/>
        </p:nvSpPr>
        <p:spPr>
          <a:xfrm>
            <a:off x="9424739" y="1132187"/>
            <a:ext cx="2606336" cy="307777"/>
          </a:xfrm>
          <a:prstGeom prst="rect">
            <a:avLst/>
          </a:prstGeom>
          <a:solidFill>
            <a:schemeClr val="accent1">
              <a:lumMod val="75000"/>
            </a:schemeClr>
          </a:solidFill>
          <a:ln w="57150">
            <a:solidFill>
              <a:schemeClr val="accent5">
                <a:lumMod val="75000"/>
              </a:schemeClr>
            </a:solidFill>
          </a:ln>
        </p:spPr>
        <p:txBody>
          <a:bodyPr wrap="square" rtlCol="0">
            <a:spAutoFit/>
          </a:bodyPr>
          <a:lstStyle/>
          <a:p>
            <a:pPr marL="36000" lvl="1" algn="ctr"/>
            <a:r>
              <a:rPr lang="en-US" sz="1400" b="1">
                <a:solidFill>
                  <a:srgbClr val="FFFF00"/>
                </a:solidFill>
                <a:latin typeface="Calibri" panose="020F0502020204030204" pitchFamily="34" charset="0"/>
                <a:cs typeface="Calibri" panose="020F0502020204030204" pitchFamily="34" charset="0"/>
              </a:rPr>
              <a:t>If you require further support</a:t>
            </a:r>
          </a:p>
        </p:txBody>
      </p:sp>
      <p:sp>
        <p:nvSpPr>
          <p:cNvPr id="18" name="TextBox 17">
            <a:extLst>
              <a:ext uri="{FF2B5EF4-FFF2-40B4-BE49-F238E27FC236}">
                <a16:creationId xmlns:a16="http://schemas.microsoft.com/office/drawing/2014/main" id="{3C7F3DC7-CDF6-47AB-88AB-15B80DCDE4AD}"/>
              </a:ext>
            </a:extLst>
          </p:cNvPr>
          <p:cNvSpPr txBox="1"/>
          <p:nvPr/>
        </p:nvSpPr>
        <p:spPr>
          <a:xfrm>
            <a:off x="9424739" y="4073547"/>
            <a:ext cx="2644154" cy="1153008"/>
          </a:xfrm>
          <a:prstGeom prst="rect">
            <a:avLst/>
          </a:prstGeom>
          <a:solidFill>
            <a:srgbClr val="CC0000"/>
          </a:solidFill>
          <a:ln>
            <a:solidFill>
              <a:schemeClr val="accent2">
                <a:lumMod val="75000"/>
              </a:schemeClr>
            </a:solidFill>
          </a:ln>
        </p:spPr>
        <p:txBody>
          <a:bodyPr wrap="square" rtlCol="0">
            <a:spAutoFit/>
          </a:bodyPr>
          <a:lstStyle/>
          <a:p>
            <a:pPr>
              <a:lnSpc>
                <a:spcPct val="107000"/>
              </a:lnSpc>
              <a:spcAft>
                <a:spcPts val="800"/>
              </a:spcAft>
            </a:pPr>
            <a:r>
              <a:rPr lang="en-US" sz="1300" b="1">
                <a:solidFill>
                  <a:schemeClr val="bg1"/>
                </a:solidFill>
                <a:cs typeface="Arial" panose="020B0604020202020204" pitchFamily="34" charset="0"/>
              </a:rPr>
              <a:t>If you have identified risks that you cannot mitigate and need further support, contact </a:t>
            </a:r>
            <a:r>
              <a:rPr lang="en-US" sz="1300" b="1">
                <a:solidFill>
                  <a:schemeClr val="bg1"/>
                </a:solidFill>
                <a:effectLst/>
                <a:ea typeface="Calibri" panose="020F0502020204030204" pitchFamily="34" charset="0"/>
                <a:cs typeface="Times New Roman" panose="02020603050405020304" pitchFamily="18" charset="0"/>
              </a:rPr>
              <a:t>School IPC Nurse</a:t>
            </a:r>
            <a:r>
              <a:rPr lang="en-US" sz="1300">
                <a:solidFill>
                  <a:schemeClr val="bg1"/>
                </a:solidFill>
                <a:effectLst/>
                <a:ea typeface="Calibri" panose="020F0502020204030204" pitchFamily="34" charset="0"/>
                <a:cs typeface="Times New Roman" panose="02020603050405020304" pitchFamily="18" charset="0"/>
              </a:rPr>
              <a:t> </a:t>
            </a:r>
            <a:r>
              <a:rPr lang="en-GB" sz="1300" b="1" u="sng">
                <a:solidFill>
                  <a:schemeClr val="bg1"/>
                </a:solidFill>
                <a:effectLst/>
                <a:ea typeface="Calibri" panose="020F0502020204030204" pitchFamily="34" charset="0"/>
                <a:cs typeface="Times New Roman" panose="02020603050405020304" pitchFamily="18" charset="0"/>
                <a:hlinkClick r:id="rId7">
                  <a:extLst>
                    <a:ext uri="{A12FA001-AC4F-418D-AE19-62706E023703}">
                      <ahyp:hlinkClr xmlns:ahyp="http://schemas.microsoft.com/office/drawing/2018/hyperlinkcolor" val="tx"/>
                    </a:ext>
                  </a:extLst>
                </a:hlinkClick>
              </a:rPr>
              <a:t>rdash.nlschoolnurseshealthinformation@nhs.net</a:t>
            </a:r>
            <a:endParaRPr lang="en-US" sz="1300" b="1">
              <a:solidFill>
                <a:schemeClr val="bg1"/>
              </a:solidFill>
              <a:cs typeface="Arial" panose="020B0604020202020204" pitchFamily="34" charset="0"/>
            </a:endParaRPr>
          </a:p>
        </p:txBody>
      </p:sp>
      <p:sp>
        <p:nvSpPr>
          <p:cNvPr id="7" name="TextBox 6">
            <a:extLst>
              <a:ext uri="{FF2B5EF4-FFF2-40B4-BE49-F238E27FC236}">
                <a16:creationId xmlns:a16="http://schemas.microsoft.com/office/drawing/2014/main" id="{86BBC1EC-C207-43E1-9828-808888FDE715}"/>
              </a:ext>
            </a:extLst>
          </p:cNvPr>
          <p:cNvSpPr txBox="1"/>
          <p:nvPr/>
        </p:nvSpPr>
        <p:spPr>
          <a:xfrm>
            <a:off x="9424186" y="1532582"/>
            <a:ext cx="2607399" cy="1477328"/>
          </a:xfrm>
          <a:prstGeom prst="rect">
            <a:avLst/>
          </a:prstGeom>
        </p:spPr>
        <p:style>
          <a:lnRef idx="1">
            <a:schemeClr val="accent4"/>
          </a:lnRef>
          <a:fillRef idx="2">
            <a:schemeClr val="accent4"/>
          </a:fillRef>
          <a:effectRef idx="1">
            <a:schemeClr val="accent4"/>
          </a:effectRef>
          <a:fontRef idx="minor">
            <a:schemeClr val="dk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285750" indent="-285750">
              <a:buFont typeface="Arial"/>
              <a:buChar char="•"/>
            </a:pPr>
            <a:r>
              <a:rPr lang="en-GB" sz="900" dirty="0">
                <a:hlinkClick r:id="rId8"/>
              </a:rPr>
              <a:t>Guidance</a:t>
            </a:r>
            <a:r>
              <a:rPr lang="en-GB" sz="900" dirty="0">
                <a:ea typeface="+mn-lt"/>
                <a:cs typeface="+mn-lt"/>
                <a:hlinkClick r:id="rId8"/>
              </a:rPr>
              <a:t> for early years and childcare providers</a:t>
            </a:r>
            <a:endParaRPr lang="en-US" sz="900" dirty="0">
              <a:cs typeface="Calibri"/>
            </a:endParaRPr>
          </a:p>
          <a:p>
            <a:pPr marL="285750" indent="-285750">
              <a:buFont typeface="Arial"/>
              <a:buChar char="•"/>
            </a:pPr>
            <a:r>
              <a:rPr lang="en-GB" sz="900" dirty="0">
                <a:ea typeface="+mn-lt"/>
                <a:cs typeface="+mn-lt"/>
                <a:hlinkClick r:id="rId9"/>
              </a:rPr>
              <a:t>Guidance for schools</a:t>
            </a:r>
            <a:endParaRPr lang="en-GB" sz="900" dirty="0">
              <a:cs typeface="Calibri"/>
            </a:endParaRPr>
          </a:p>
          <a:p>
            <a:pPr marL="285750" indent="-285750">
              <a:buFont typeface="Arial"/>
              <a:buChar char="•"/>
            </a:pPr>
            <a:r>
              <a:rPr lang="en-GB" sz="900" dirty="0">
                <a:ea typeface="+mn-lt"/>
                <a:cs typeface="+mn-lt"/>
                <a:hlinkClick r:id="rId10"/>
              </a:rPr>
              <a:t>Guidance for further and higher education providers</a:t>
            </a:r>
            <a:endParaRPr lang="en-GB" sz="900" dirty="0">
              <a:cs typeface="Calibri"/>
            </a:endParaRPr>
          </a:p>
          <a:p>
            <a:pPr marL="285750" indent="-285750">
              <a:buFont typeface="Arial"/>
              <a:buChar char="•"/>
            </a:pPr>
            <a:r>
              <a:rPr lang="en-GB" sz="900" dirty="0">
                <a:ea typeface="+mn-lt"/>
                <a:cs typeface="+mn-lt"/>
                <a:hlinkClick r:id="rId11"/>
              </a:rPr>
              <a:t>Guidance for local authority children’s services</a:t>
            </a:r>
            <a:endParaRPr lang="en-GB" sz="900" dirty="0">
              <a:cs typeface="Calibri"/>
            </a:endParaRPr>
          </a:p>
          <a:p>
            <a:pPr marL="285750" indent="-285750">
              <a:buFont typeface="Arial"/>
              <a:buChar char="•"/>
            </a:pPr>
            <a:r>
              <a:rPr lang="en-GB" sz="900" dirty="0">
                <a:ea typeface="+mn-lt"/>
                <a:cs typeface="+mn-lt"/>
                <a:hlinkClick r:id="rId12"/>
              </a:rPr>
              <a:t>Guidance for special schools and other specialist settings</a:t>
            </a:r>
            <a:endParaRPr lang="en-GB" sz="900" dirty="0">
              <a:ea typeface="+mn-lt"/>
              <a:cs typeface="+mn-lt"/>
            </a:endParaRPr>
          </a:p>
          <a:p>
            <a:pPr marL="285750" indent="-285750">
              <a:buFont typeface="Arial"/>
              <a:buChar char="•"/>
            </a:pPr>
            <a:r>
              <a:rPr lang="en-GB" sz="900" dirty="0">
                <a:ea typeface="+mn-lt"/>
                <a:cs typeface="+mn-lt"/>
                <a:hlinkClick r:id="rId13"/>
              </a:rPr>
              <a:t>Guidance for parents and carers</a:t>
            </a:r>
            <a:endParaRPr lang="en-GB" sz="900" dirty="0">
              <a:cs typeface="Calibri"/>
            </a:endParaRPr>
          </a:p>
        </p:txBody>
      </p:sp>
    </p:spTree>
    <p:extLst>
      <p:ext uri="{BB962C8B-B14F-4D97-AF65-F5344CB8AC3E}">
        <p14:creationId xmlns:p14="http://schemas.microsoft.com/office/powerpoint/2010/main" val="13841011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47927" y="869713"/>
            <a:ext cx="10515600" cy="1325563"/>
          </a:xfrm>
        </p:spPr>
        <p:txBody>
          <a:bodyPr>
            <a:normAutofit/>
          </a:bodyPr>
          <a:lstStyle/>
          <a:p>
            <a:pPr marL="228600" lvl="0" indent="-228600" algn="ctr">
              <a:spcBef>
                <a:spcPts val="1000"/>
              </a:spcBef>
            </a:pPr>
            <a:r>
              <a:rPr lang="en-US" sz="2400" b="1">
                <a:solidFill>
                  <a:srgbClr val="201F1E"/>
                </a:solidFill>
                <a:latin typeface="+mn-lt"/>
                <a:ea typeface="Times New Roman" panose="02020603050405020304" pitchFamily="18" charset="0"/>
                <a:cs typeface="+mn-cs"/>
              </a:rPr>
              <a:t>The Public Health advice will focus on continuing to follow the behavior changes that have been embedded over the past two years:</a:t>
            </a:r>
            <a:br>
              <a:rPr lang="en-GB" sz="2400" b="1">
                <a:latin typeface="+mn-lt"/>
                <a:ea typeface="Times New Roman" panose="02020603050405020304" pitchFamily="18" charset="0"/>
                <a:cs typeface="+mn-cs"/>
              </a:rPr>
            </a:br>
            <a:endParaRPr lang="en-GB" sz="2400" b="1">
              <a:latin typeface="+mn-lt"/>
            </a:endParaRPr>
          </a:p>
        </p:txBody>
      </p:sp>
      <p:sp>
        <p:nvSpPr>
          <p:cNvPr id="3" name="Content Placeholder 2"/>
          <p:cNvSpPr>
            <a:spLocks noGrp="1"/>
          </p:cNvSpPr>
          <p:nvPr>
            <p:ph idx="1"/>
          </p:nvPr>
        </p:nvSpPr>
        <p:spPr>
          <a:xfrm>
            <a:off x="916021" y="2195276"/>
            <a:ext cx="10515600" cy="4351338"/>
          </a:xfrm>
        </p:spPr>
        <p:txBody>
          <a:bodyPr>
            <a:normAutofit/>
          </a:bodyPr>
          <a:lstStyle/>
          <a:p>
            <a:pPr marL="342900" lvl="0" indent="-342900">
              <a:tabLst>
                <a:tab pos="457200" algn="l"/>
              </a:tabLst>
            </a:pPr>
            <a:r>
              <a:rPr lang="en-GB" sz="2400">
                <a:solidFill>
                  <a:srgbClr val="201F1E"/>
                </a:solidFill>
                <a:latin typeface="Calibri" panose="020F0502020204030204" pitchFamily="34" charset="0"/>
                <a:ea typeface="Times New Roman" panose="02020603050405020304" pitchFamily="18" charset="0"/>
                <a:cs typeface="Times New Roman" panose="02020603050405020304" pitchFamily="18" charset="0"/>
              </a:rPr>
              <a:t>Getting vaccinated </a:t>
            </a:r>
            <a:endParaRPr lang="en-GB" sz="2400">
              <a:latin typeface="Times New Roman" panose="02020603050405020304" pitchFamily="18" charset="0"/>
              <a:ea typeface="Times New Roman" panose="02020603050405020304" pitchFamily="18" charset="0"/>
              <a:cs typeface="Times New Roman" panose="02020603050405020304" pitchFamily="18" charset="0"/>
            </a:endParaRPr>
          </a:p>
          <a:p>
            <a:pPr marL="342900" lvl="0" indent="-342900">
              <a:tabLst>
                <a:tab pos="457200" algn="l"/>
              </a:tabLst>
            </a:pPr>
            <a:r>
              <a:rPr lang="en-GB" sz="2400">
                <a:solidFill>
                  <a:srgbClr val="201F1E"/>
                </a:solidFill>
                <a:latin typeface="Calibri" panose="020F0502020204030204" pitchFamily="34" charset="0"/>
                <a:ea typeface="Times New Roman" panose="02020603050405020304" pitchFamily="18" charset="0"/>
                <a:cs typeface="Times New Roman" panose="02020603050405020304" pitchFamily="18" charset="0"/>
              </a:rPr>
              <a:t>Letting fresh air in if meeting indoors, or meet outside </a:t>
            </a:r>
            <a:endParaRPr lang="en-GB" sz="2400">
              <a:latin typeface="Times New Roman" panose="02020603050405020304" pitchFamily="18" charset="0"/>
              <a:ea typeface="Times New Roman" panose="02020603050405020304" pitchFamily="18" charset="0"/>
              <a:cs typeface="Times New Roman" panose="02020603050405020304" pitchFamily="18" charset="0"/>
            </a:endParaRPr>
          </a:p>
          <a:p>
            <a:pPr marL="342900" lvl="0" indent="-342900">
              <a:tabLst>
                <a:tab pos="457200" algn="l"/>
              </a:tabLst>
            </a:pPr>
            <a:r>
              <a:rPr lang="en-GB" sz="2400">
                <a:solidFill>
                  <a:srgbClr val="201F1E"/>
                </a:solidFill>
                <a:latin typeface="Calibri" panose="020F0502020204030204" pitchFamily="34" charset="0"/>
                <a:ea typeface="Times New Roman" panose="02020603050405020304" pitchFamily="18" charset="0"/>
                <a:cs typeface="Times New Roman" panose="02020603050405020304" pitchFamily="18" charset="0"/>
              </a:rPr>
              <a:t>Wearing a face covering in crowded and enclosed spaces, especially where you come into contact with people you do not usually meet, when rates of transmission are high</a:t>
            </a:r>
            <a:endParaRPr lang="en-GB" sz="2400">
              <a:latin typeface="Times New Roman" panose="02020603050405020304" pitchFamily="18" charset="0"/>
              <a:ea typeface="Times New Roman" panose="02020603050405020304" pitchFamily="18" charset="0"/>
              <a:cs typeface="Times New Roman" panose="02020603050405020304" pitchFamily="18" charset="0"/>
            </a:endParaRPr>
          </a:p>
          <a:p>
            <a:pPr marL="342900" lvl="0" indent="-342900">
              <a:tabLst>
                <a:tab pos="457200" algn="l"/>
              </a:tabLst>
            </a:pPr>
            <a:r>
              <a:rPr lang="en-GB" sz="2400">
                <a:solidFill>
                  <a:srgbClr val="201F1E"/>
                </a:solidFill>
                <a:latin typeface="Calibri" panose="020F0502020204030204" pitchFamily="34" charset="0"/>
                <a:ea typeface="Times New Roman" panose="02020603050405020304" pitchFamily="18" charset="0"/>
                <a:cs typeface="Times New Roman" panose="02020603050405020304" pitchFamily="18" charset="0"/>
              </a:rPr>
              <a:t>Trying to stay at home if you are unwell </a:t>
            </a:r>
            <a:endParaRPr lang="en-GB" sz="2400">
              <a:latin typeface="Times New Roman" panose="02020603050405020304" pitchFamily="18" charset="0"/>
              <a:ea typeface="Times New Roman" panose="02020603050405020304" pitchFamily="18" charset="0"/>
              <a:cs typeface="Times New Roman" panose="02020603050405020304" pitchFamily="18" charset="0"/>
            </a:endParaRPr>
          </a:p>
          <a:p>
            <a:pPr marL="342900" lvl="0" indent="-342900">
              <a:tabLst>
                <a:tab pos="457200" algn="l"/>
              </a:tabLst>
            </a:pPr>
            <a:r>
              <a:rPr lang="en-GB" sz="2400">
                <a:solidFill>
                  <a:srgbClr val="201F1E"/>
                </a:solidFill>
                <a:latin typeface="Calibri" panose="020F0502020204030204" pitchFamily="34" charset="0"/>
                <a:ea typeface="Times New Roman" panose="02020603050405020304" pitchFamily="18" charset="0"/>
                <a:cs typeface="Times New Roman" panose="02020603050405020304" pitchFamily="18" charset="0"/>
              </a:rPr>
              <a:t>Taking a test if you have COVID-19 symptoms (until 31 March), and staying at home and avoiding contact with other people if you test positive</a:t>
            </a:r>
            <a:endParaRPr lang="en-GB" sz="2400">
              <a:latin typeface="Times New Roman" panose="02020603050405020304" pitchFamily="18" charset="0"/>
              <a:ea typeface="Times New Roman" panose="02020603050405020304" pitchFamily="18" charset="0"/>
              <a:cs typeface="Times New Roman" panose="02020603050405020304" pitchFamily="18" charset="0"/>
            </a:endParaRPr>
          </a:p>
          <a:p>
            <a:pPr marL="342900" lvl="0" indent="-342900">
              <a:tabLst>
                <a:tab pos="457200" algn="l"/>
              </a:tabLst>
            </a:pPr>
            <a:r>
              <a:rPr lang="en-GB" sz="2400">
                <a:solidFill>
                  <a:srgbClr val="201F1E"/>
                </a:solidFill>
                <a:latin typeface="Calibri" panose="020F0502020204030204" pitchFamily="34" charset="0"/>
                <a:ea typeface="Times New Roman" panose="02020603050405020304" pitchFamily="18" charset="0"/>
                <a:cs typeface="Times New Roman" panose="02020603050405020304" pitchFamily="18" charset="0"/>
              </a:rPr>
              <a:t>Washing your hands regularly</a:t>
            </a:r>
            <a:endParaRPr lang="en-GB" sz="2400">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191602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b="1"/>
              <a:t>Living safely with </a:t>
            </a:r>
            <a:r>
              <a:rPr lang="en-GB" b="1" err="1"/>
              <a:t>Covid</a:t>
            </a:r>
            <a:endParaRPr lang="en-GB" b="1"/>
          </a:p>
        </p:txBody>
      </p:sp>
      <p:sp>
        <p:nvSpPr>
          <p:cNvPr id="3" name="Content Placeholder 2"/>
          <p:cNvSpPr>
            <a:spLocks noGrp="1"/>
          </p:cNvSpPr>
          <p:nvPr>
            <p:ph idx="1"/>
          </p:nvPr>
        </p:nvSpPr>
        <p:spPr/>
        <p:txBody>
          <a:bodyPr>
            <a:normAutofit/>
          </a:bodyPr>
          <a:lstStyle/>
          <a:p>
            <a:pPr marL="0" indent="0">
              <a:buNone/>
            </a:pPr>
            <a:r>
              <a:rPr lang="en-GB" sz="1400" b="1" dirty="0"/>
              <a:t>The </a:t>
            </a:r>
            <a:r>
              <a:rPr lang="en-GB" sz="1400" b="1" u="sng" dirty="0">
                <a:hlinkClick r:id="rId2"/>
              </a:rPr>
              <a:t>Living Safely with Covid Strategy</a:t>
            </a:r>
            <a:r>
              <a:rPr lang="en-GB" sz="1400" b="1" dirty="0"/>
              <a:t>, announced on 21 February 2022, replaces the remaining legal requirements in England with advice and guidance.  </a:t>
            </a:r>
          </a:p>
          <a:p>
            <a:pPr marL="0" indent="0">
              <a:buNone/>
            </a:pPr>
            <a:r>
              <a:rPr lang="en-GB" sz="1600" b="1" u="sng" dirty="0"/>
              <a:t>Self-Isolation </a:t>
            </a:r>
          </a:p>
          <a:p>
            <a:pPr marL="0" indent="0">
              <a:buNone/>
            </a:pPr>
            <a:r>
              <a:rPr lang="en-GB" sz="1400" b="1" dirty="0"/>
              <a:t>Whilst the legal requirement to self-isolate has now been removed, the recommendation for those with Covid-19 is to stay at home and avoid contact with other people. Updated </a:t>
            </a:r>
            <a:r>
              <a:rPr lang="en-GB" sz="1400" b="1" u="sng" dirty="0">
                <a:hlinkClick r:id="rId3"/>
              </a:rPr>
              <a:t>guidance for people with Covid 19 and their contacts</a:t>
            </a:r>
            <a:r>
              <a:rPr lang="en-GB" sz="1400" b="1" dirty="0"/>
              <a:t> is now available. This guidance is based upon public health and infection prevention and control principles.</a:t>
            </a:r>
          </a:p>
          <a:p>
            <a:pPr marL="0" indent="0">
              <a:buNone/>
            </a:pPr>
            <a:r>
              <a:rPr lang="en-GB" sz="1400" b="1" dirty="0"/>
              <a:t>The UK government have now updated the </a:t>
            </a:r>
            <a:r>
              <a:rPr lang="en-GB" sz="1400" b="1" u="sng" dirty="0">
                <a:hlinkClick r:id="rId4"/>
              </a:rPr>
              <a:t>guidance for settings </a:t>
            </a:r>
            <a:r>
              <a:rPr lang="en-GB" sz="1400" b="1" dirty="0"/>
              <a:t>to reflect the </a:t>
            </a:r>
            <a:r>
              <a:rPr lang="en-GB" sz="1400" b="1" u="sng" dirty="0">
                <a:hlinkClick r:id="rId2"/>
              </a:rPr>
              <a:t>Living Safely with Covid Strategy</a:t>
            </a:r>
            <a:r>
              <a:rPr lang="en-GB" sz="1400" b="1" dirty="0"/>
              <a:t>. This updated guidance sets out that at present all staff and children should still isolate for a minimum of 5 days if they either have symptoms of Covid-19 or have had a positive test. Although this is no longer a legal requirement, it remains government policy and guidance. Therefore, all attendees to the school can be asked to remain at home, or return home, if they are either positive or have symptoms of Covid-19 - or other illness - in line with normal practice.</a:t>
            </a:r>
          </a:p>
          <a:p>
            <a:pPr marL="0" indent="0">
              <a:buNone/>
            </a:pPr>
            <a:r>
              <a:rPr lang="en-GB" sz="1600" b="1" u="sng" dirty="0"/>
              <a:t>Access to public health support</a:t>
            </a:r>
          </a:p>
          <a:p>
            <a:pPr marL="0" indent="0">
              <a:buNone/>
            </a:pPr>
            <a:r>
              <a:rPr lang="en-GB" sz="1400" b="1" dirty="0">
                <a:solidFill>
                  <a:srgbClr val="201F1E"/>
                </a:solidFill>
                <a:latin typeface="Calibri" panose="020F0502020204030204" pitchFamily="34" charset="0"/>
                <a:ea typeface="Times New Roman" panose="02020603050405020304" pitchFamily="18" charset="0"/>
              </a:rPr>
              <a:t>We would like to reassure you that whilst the DfE helpline will be decommissioned on 31 March 2022, the Public Health Team remain available to provide specialist advice &amp; guidance to schools regarding the implementation of these control measures.  If you do become aware of confirmed cases within your setting, please continue to report this to us using the e form </a:t>
            </a:r>
            <a:r>
              <a:rPr lang="en-US" sz="1400" b="1" u="sng" dirty="0">
                <a:solidFill>
                  <a:srgbClr val="000000"/>
                </a:solidFill>
                <a:latin typeface="Calibri" panose="020F0502020204030204" pitchFamily="34" charset="0"/>
                <a:ea typeface="Times New Roman" panose="02020603050405020304" pitchFamily="18" charset="0"/>
                <a:cs typeface="Arial" panose="020B0604020202020204" pitchFamily="34" charset="0"/>
                <a:hlinkClick r:id="rId5"/>
              </a:rPr>
              <a:t>http://s.northlincs.gov.uk/COVID19-education</a:t>
            </a:r>
            <a:r>
              <a:rPr lang="en-US" sz="1400" b="1" dirty="0">
                <a:solidFill>
                  <a:srgbClr val="000000"/>
                </a:solidFill>
                <a:latin typeface="Calibri" panose="020F0502020204030204" pitchFamily="34" charset="0"/>
                <a:ea typeface="Times New Roman" panose="02020603050405020304" pitchFamily="18" charset="0"/>
                <a:cs typeface="Arial" panose="020B0604020202020204" pitchFamily="34" charset="0"/>
              </a:rPr>
              <a:t> </a:t>
            </a:r>
            <a:r>
              <a:rPr lang="en-GB" sz="1400" b="1" dirty="0">
                <a:solidFill>
                  <a:srgbClr val="201F1E"/>
                </a:solidFill>
                <a:latin typeface="Calibri" panose="020F0502020204030204" pitchFamily="34" charset="0"/>
                <a:ea typeface="Times New Roman" panose="02020603050405020304" pitchFamily="18" charset="0"/>
              </a:rPr>
              <a:t> so that we can assist and support you to take appropriate action. </a:t>
            </a:r>
            <a:endParaRPr lang="en-GB" sz="1400" b="1" dirty="0">
              <a:latin typeface="Times New Roman" panose="02020603050405020304" pitchFamily="18" charset="0"/>
              <a:ea typeface="Times New Roman" panose="02020603050405020304" pitchFamily="18" charset="0"/>
            </a:endParaRPr>
          </a:p>
          <a:p>
            <a:pPr marL="0" indent="0">
              <a:buNone/>
            </a:pPr>
            <a:r>
              <a:rPr lang="en-GB" sz="1400" b="1" dirty="0">
                <a:solidFill>
                  <a:srgbClr val="201F1E"/>
                </a:solidFill>
                <a:latin typeface="Calibri" panose="020F0502020204030204" pitchFamily="34" charset="0"/>
                <a:ea typeface="Times New Roman" panose="02020603050405020304" pitchFamily="18" charset="0"/>
              </a:rPr>
              <a:t>Please continue to use the </a:t>
            </a:r>
            <a:r>
              <a:rPr lang="en-US" sz="1400" b="1" u="sng" dirty="0">
                <a:solidFill>
                  <a:srgbClr val="0000FF"/>
                </a:solidFill>
                <a:latin typeface="Calibri" panose="020F0502020204030204" pitchFamily="34" charset="0"/>
                <a:ea typeface="Times New Roman" panose="02020603050405020304" pitchFamily="18" charset="0"/>
                <a:hlinkClick r:id="rId6"/>
              </a:rPr>
              <a:t>contacttracing@northlincs.gov.uk</a:t>
            </a:r>
            <a:r>
              <a:rPr lang="en-GB" sz="1400" b="1" dirty="0">
                <a:solidFill>
                  <a:srgbClr val="201F1E"/>
                </a:solidFill>
                <a:latin typeface="Calibri" panose="020F0502020204030204" pitchFamily="34" charset="0"/>
                <a:ea typeface="Times New Roman" panose="02020603050405020304" pitchFamily="18" charset="0"/>
              </a:rPr>
              <a:t> email to contact the Public Health Team if you require advice or support.</a:t>
            </a:r>
            <a:endParaRPr lang="en-GB" sz="1400" b="1" dirty="0">
              <a:latin typeface="Times New Roman" panose="02020603050405020304" pitchFamily="18" charset="0"/>
              <a:ea typeface="Times New Roman" panose="02020603050405020304" pitchFamily="18" charset="0"/>
            </a:endParaRPr>
          </a:p>
          <a:p>
            <a:pPr marL="0" indent="0">
              <a:buNone/>
            </a:pPr>
            <a:endParaRPr lang="en-GB" sz="1400" dirty="0"/>
          </a:p>
        </p:txBody>
      </p:sp>
    </p:spTree>
    <p:extLst>
      <p:ext uri="{BB962C8B-B14F-4D97-AF65-F5344CB8AC3E}">
        <p14:creationId xmlns:p14="http://schemas.microsoft.com/office/powerpoint/2010/main" val="3931573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AE0E096D-B124-48F5-BB7B-313E8ABDAA5F}"/>
              </a:ext>
            </a:extLst>
          </p:cNvPr>
          <p:cNvGraphicFramePr>
            <a:graphicFrameLocks noGrp="1"/>
          </p:cNvGraphicFramePr>
          <p:nvPr>
            <p:extLst>
              <p:ext uri="{D42A27DB-BD31-4B8C-83A1-F6EECF244321}">
                <p14:modId xmlns:p14="http://schemas.microsoft.com/office/powerpoint/2010/main" val="2501409851"/>
              </p:ext>
            </p:extLst>
          </p:nvPr>
        </p:nvGraphicFramePr>
        <p:xfrm>
          <a:off x="2066925" y="2256185"/>
          <a:ext cx="7124701" cy="4049365"/>
        </p:xfrm>
        <a:graphic>
          <a:graphicData uri="http://schemas.openxmlformats.org/drawingml/2006/table">
            <a:tbl>
              <a:tblPr firstRow="1" firstCol="1" bandRow="1"/>
              <a:tblGrid>
                <a:gridCol w="1088935">
                  <a:extLst>
                    <a:ext uri="{9D8B030D-6E8A-4147-A177-3AD203B41FA5}">
                      <a16:colId xmlns:a16="http://schemas.microsoft.com/office/drawing/2014/main" val="4165551908"/>
                    </a:ext>
                  </a:extLst>
                </a:gridCol>
                <a:gridCol w="670114">
                  <a:extLst>
                    <a:ext uri="{9D8B030D-6E8A-4147-A177-3AD203B41FA5}">
                      <a16:colId xmlns:a16="http://schemas.microsoft.com/office/drawing/2014/main" val="4197642727"/>
                    </a:ext>
                  </a:extLst>
                </a:gridCol>
                <a:gridCol w="670114">
                  <a:extLst>
                    <a:ext uri="{9D8B030D-6E8A-4147-A177-3AD203B41FA5}">
                      <a16:colId xmlns:a16="http://schemas.microsoft.com/office/drawing/2014/main" val="2165722042"/>
                    </a:ext>
                  </a:extLst>
                </a:gridCol>
                <a:gridCol w="670114">
                  <a:extLst>
                    <a:ext uri="{9D8B030D-6E8A-4147-A177-3AD203B41FA5}">
                      <a16:colId xmlns:a16="http://schemas.microsoft.com/office/drawing/2014/main" val="1368707959"/>
                    </a:ext>
                  </a:extLst>
                </a:gridCol>
                <a:gridCol w="670904">
                  <a:extLst>
                    <a:ext uri="{9D8B030D-6E8A-4147-A177-3AD203B41FA5}">
                      <a16:colId xmlns:a16="http://schemas.microsoft.com/office/drawing/2014/main" val="3994909402"/>
                    </a:ext>
                  </a:extLst>
                </a:gridCol>
                <a:gridCol w="670904">
                  <a:extLst>
                    <a:ext uri="{9D8B030D-6E8A-4147-A177-3AD203B41FA5}">
                      <a16:colId xmlns:a16="http://schemas.microsoft.com/office/drawing/2014/main" val="3460211666"/>
                    </a:ext>
                  </a:extLst>
                </a:gridCol>
                <a:gridCol w="670904">
                  <a:extLst>
                    <a:ext uri="{9D8B030D-6E8A-4147-A177-3AD203B41FA5}">
                      <a16:colId xmlns:a16="http://schemas.microsoft.com/office/drawing/2014/main" val="2617418112"/>
                    </a:ext>
                  </a:extLst>
                </a:gridCol>
                <a:gridCol w="670904">
                  <a:extLst>
                    <a:ext uri="{9D8B030D-6E8A-4147-A177-3AD203B41FA5}">
                      <a16:colId xmlns:a16="http://schemas.microsoft.com/office/drawing/2014/main" val="3042682801"/>
                    </a:ext>
                  </a:extLst>
                </a:gridCol>
                <a:gridCol w="670904">
                  <a:extLst>
                    <a:ext uri="{9D8B030D-6E8A-4147-A177-3AD203B41FA5}">
                      <a16:colId xmlns:a16="http://schemas.microsoft.com/office/drawing/2014/main" val="381432541"/>
                    </a:ext>
                  </a:extLst>
                </a:gridCol>
                <a:gridCol w="670904">
                  <a:extLst>
                    <a:ext uri="{9D8B030D-6E8A-4147-A177-3AD203B41FA5}">
                      <a16:colId xmlns:a16="http://schemas.microsoft.com/office/drawing/2014/main" val="865266880"/>
                    </a:ext>
                  </a:extLst>
                </a:gridCol>
              </a:tblGrid>
              <a:tr h="268899">
                <a:tc gridSpan="10">
                  <a:txBody>
                    <a:bodyPr/>
                    <a:lstStyle/>
                    <a:p>
                      <a:pPr algn="l">
                        <a:lnSpc>
                          <a:spcPct val="107000"/>
                        </a:lnSpc>
                        <a:spcAft>
                          <a:spcPts val="800"/>
                        </a:spcAft>
                      </a:pPr>
                      <a:r>
                        <a:rPr lang="en-GB" sz="1200" b="1">
                          <a:effectLst/>
                          <a:latin typeface="Calibri" panose="020F0502020204030204" pitchFamily="34" charset="0"/>
                          <a:ea typeface="Calibri" panose="020F0502020204030204" pitchFamily="34" charset="0"/>
                          <a:cs typeface="Calibri" panose="020F0502020204030204" pitchFamily="34" charset="0"/>
                        </a:rPr>
                        <a:t>PCR/LFT positive cases</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2451280306"/>
                  </a:ext>
                </a:extLst>
              </a:tr>
              <a:tr h="268899">
                <a:tc>
                  <a:txBody>
                    <a:bodyPr/>
                    <a:lstStyle/>
                    <a:p>
                      <a:pPr algn="l">
                        <a:lnSpc>
                          <a:spcPct val="107000"/>
                        </a:lnSpc>
                        <a:spcAft>
                          <a:spcPts val="800"/>
                        </a:spcAft>
                      </a:pPr>
                      <a:r>
                        <a:rPr lang="en-GB" sz="1200" b="1">
                          <a:solidFill>
                            <a:srgbClr val="000000"/>
                          </a:solidFill>
                          <a:effectLst/>
                          <a:latin typeface="Calibri" panose="020F0502020204030204" pitchFamily="34" charset="0"/>
                          <a:ea typeface="Calibri" panose="020F0502020204030204" pitchFamily="34" charset="0"/>
                          <a:cs typeface="Calibri" panose="020F0502020204030204" pitchFamily="34" charset="0"/>
                        </a:rPr>
                        <a:t>DATE</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algn="l">
                        <a:lnSpc>
                          <a:spcPct val="107000"/>
                        </a:lnSpc>
                        <a:spcAft>
                          <a:spcPts val="800"/>
                        </a:spcAft>
                      </a:pPr>
                      <a:r>
                        <a:rPr lang="en-GB" sz="1200" b="1">
                          <a:effectLst/>
                          <a:latin typeface="Calibri" panose="020F0502020204030204" pitchFamily="34" charset="0"/>
                          <a:ea typeface="Calibri" panose="020F0502020204030204" pitchFamily="34" charset="0"/>
                          <a:cs typeface="Calibri" panose="020F0502020204030204" pitchFamily="34" charset="0"/>
                        </a:rPr>
                        <a:t> </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07000"/>
                        </a:lnSpc>
                        <a:spcAft>
                          <a:spcPts val="800"/>
                        </a:spcAft>
                      </a:pPr>
                      <a:r>
                        <a:rPr lang="en-GB" sz="1200" b="1">
                          <a:effectLst/>
                          <a:latin typeface="Calibri" panose="020F0502020204030204" pitchFamily="34" charset="0"/>
                          <a:ea typeface="Calibri" panose="020F0502020204030204" pitchFamily="34" charset="0"/>
                          <a:cs typeface="Calibri" panose="020F0502020204030204" pitchFamily="34" charset="0"/>
                        </a:rPr>
                        <a:t> </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07000"/>
                        </a:lnSpc>
                        <a:spcAft>
                          <a:spcPts val="800"/>
                        </a:spcAft>
                      </a:pPr>
                      <a:r>
                        <a:rPr lang="en-GB" sz="1200" b="1">
                          <a:effectLst/>
                          <a:latin typeface="Calibri" panose="020F0502020204030204" pitchFamily="34" charset="0"/>
                          <a:ea typeface="Calibri" panose="020F0502020204030204" pitchFamily="34" charset="0"/>
                          <a:cs typeface="Calibri" panose="020F0502020204030204" pitchFamily="34" charset="0"/>
                        </a:rPr>
                        <a:t> </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07000"/>
                        </a:lnSpc>
                        <a:spcAft>
                          <a:spcPts val="800"/>
                        </a:spcAft>
                      </a:pPr>
                      <a:r>
                        <a:rPr lang="en-GB" sz="1200" b="1">
                          <a:effectLst/>
                          <a:latin typeface="Calibri" panose="020F0502020204030204" pitchFamily="34" charset="0"/>
                          <a:ea typeface="Calibri" panose="020F0502020204030204" pitchFamily="34" charset="0"/>
                          <a:cs typeface="Calibri" panose="020F0502020204030204" pitchFamily="34" charset="0"/>
                        </a:rPr>
                        <a:t> </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07000"/>
                        </a:lnSpc>
                        <a:spcAft>
                          <a:spcPts val="800"/>
                        </a:spcAft>
                      </a:pPr>
                      <a:r>
                        <a:rPr lang="en-GB" sz="1200" b="1">
                          <a:effectLst/>
                          <a:latin typeface="Calibri" panose="020F0502020204030204" pitchFamily="34" charset="0"/>
                          <a:ea typeface="Calibri" panose="020F0502020204030204" pitchFamily="34" charset="0"/>
                          <a:cs typeface="Calibri" panose="020F0502020204030204" pitchFamily="34" charset="0"/>
                        </a:rPr>
                        <a:t> </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07000"/>
                        </a:lnSpc>
                        <a:spcAft>
                          <a:spcPts val="800"/>
                        </a:spcAft>
                      </a:pPr>
                      <a:r>
                        <a:rPr lang="en-GB" sz="1200" b="1">
                          <a:effectLst/>
                          <a:latin typeface="Calibri" panose="020F0502020204030204" pitchFamily="34" charset="0"/>
                          <a:ea typeface="Calibri" panose="020F0502020204030204" pitchFamily="34" charset="0"/>
                          <a:cs typeface="Calibri" panose="020F0502020204030204" pitchFamily="34" charset="0"/>
                        </a:rPr>
                        <a:t> </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07000"/>
                        </a:lnSpc>
                        <a:spcAft>
                          <a:spcPts val="800"/>
                        </a:spcAft>
                      </a:pPr>
                      <a:r>
                        <a:rPr lang="en-GB" sz="1200" b="1">
                          <a:effectLst/>
                          <a:latin typeface="Calibri" panose="020F0502020204030204" pitchFamily="34" charset="0"/>
                          <a:ea typeface="Calibri" panose="020F0502020204030204" pitchFamily="34" charset="0"/>
                          <a:cs typeface="Calibri" panose="020F0502020204030204" pitchFamily="34" charset="0"/>
                        </a:rPr>
                        <a:t> </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07000"/>
                        </a:lnSpc>
                        <a:spcAft>
                          <a:spcPts val="800"/>
                        </a:spcAft>
                      </a:pPr>
                      <a:r>
                        <a:rPr lang="en-GB" sz="1200" b="1">
                          <a:effectLst/>
                          <a:latin typeface="Calibri" panose="020F0502020204030204" pitchFamily="34" charset="0"/>
                          <a:ea typeface="Calibri" panose="020F0502020204030204" pitchFamily="34" charset="0"/>
                          <a:cs typeface="Calibri" panose="020F0502020204030204" pitchFamily="34" charset="0"/>
                        </a:rPr>
                        <a:t> </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07000"/>
                        </a:lnSpc>
                        <a:spcAft>
                          <a:spcPts val="800"/>
                        </a:spcAft>
                      </a:pPr>
                      <a:r>
                        <a:rPr lang="en-GB" sz="1200" b="1">
                          <a:effectLst/>
                          <a:latin typeface="Calibri" panose="020F0502020204030204" pitchFamily="34" charset="0"/>
                          <a:ea typeface="Calibri" panose="020F0502020204030204" pitchFamily="34" charset="0"/>
                          <a:cs typeface="Calibri" panose="020F0502020204030204" pitchFamily="34" charset="0"/>
                        </a:rPr>
                        <a:t> </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646345750"/>
                  </a:ext>
                </a:extLst>
              </a:tr>
              <a:tr h="504299">
                <a:tc>
                  <a:txBody>
                    <a:bodyPr/>
                    <a:lstStyle/>
                    <a:p>
                      <a:pPr algn="l">
                        <a:lnSpc>
                          <a:spcPct val="107000"/>
                        </a:lnSpc>
                        <a:spcAft>
                          <a:spcPts val="800"/>
                        </a:spcAft>
                      </a:pPr>
                      <a:r>
                        <a:rPr lang="en-GB" sz="1100" b="1">
                          <a:solidFill>
                            <a:srgbClr val="000000"/>
                          </a:solidFill>
                          <a:effectLst/>
                          <a:latin typeface="Calibri" panose="020F0502020204030204" pitchFamily="34" charset="0"/>
                          <a:ea typeface="Calibri" panose="020F0502020204030204" pitchFamily="34" charset="0"/>
                          <a:cs typeface="Calibri" panose="020F0502020204030204" pitchFamily="34" charset="0"/>
                        </a:rPr>
                        <a:t>Total number</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algn="l">
                        <a:lnSpc>
                          <a:spcPct val="107000"/>
                        </a:lnSpc>
                        <a:spcAft>
                          <a:spcPts val="800"/>
                        </a:spcAft>
                      </a:pPr>
                      <a:r>
                        <a:rPr lang="en-GB" sz="1200" b="1">
                          <a:effectLst/>
                          <a:latin typeface="Calibri" panose="020F0502020204030204" pitchFamily="34" charset="0"/>
                          <a:ea typeface="Calibri" panose="020F0502020204030204" pitchFamily="34" charset="0"/>
                          <a:cs typeface="Calibri" panose="020F0502020204030204" pitchFamily="34" charset="0"/>
                        </a:rPr>
                        <a:t> </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07000"/>
                        </a:lnSpc>
                        <a:spcAft>
                          <a:spcPts val="800"/>
                        </a:spcAft>
                      </a:pPr>
                      <a:r>
                        <a:rPr lang="en-GB" sz="1200" b="1">
                          <a:effectLst/>
                          <a:latin typeface="Calibri" panose="020F0502020204030204" pitchFamily="34" charset="0"/>
                          <a:ea typeface="Calibri" panose="020F0502020204030204" pitchFamily="34" charset="0"/>
                          <a:cs typeface="Calibri" panose="020F0502020204030204" pitchFamily="34" charset="0"/>
                        </a:rPr>
                        <a:t> </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07000"/>
                        </a:lnSpc>
                        <a:spcAft>
                          <a:spcPts val="800"/>
                        </a:spcAft>
                      </a:pPr>
                      <a:r>
                        <a:rPr lang="en-GB" sz="1200" b="1">
                          <a:effectLst/>
                          <a:latin typeface="Calibri" panose="020F0502020204030204" pitchFamily="34" charset="0"/>
                          <a:ea typeface="Calibri" panose="020F0502020204030204" pitchFamily="34" charset="0"/>
                          <a:cs typeface="Calibri" panose="020F0502020204030204" pitchFamily="34" charset="0"/>
                        </a:rPr>
                        <a:t> </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07000"/>
                        </a:lnSpc>
                        <a:spcAft>
                          <a:spcPts val="800"/>
                        </a:spcAft>
                      </a:pPr>
                      <a:r>
                        <a:rPr lang="en-GB" sz="1200" b="1">
                          <a:effectLst/>
                          <a:latin typeface="Calibri" panose="020F0502020204030204" pitchFamily="34" charset="0"/>
                          <a:ea typeface="Calibri" panose="020F0502020204030204" pitchFamily="34" charset="0"/>
                          <a:cs typeface="Calibri" panose="020F0502020204030204" pitchFamily="34" charset="0"/>
                        </a:rPr>
                        <a:t> </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07000"/>
                        </a:lnSpc>
                        <a:spcAft>
                          <a:spcPts val="800"/>
                        </a:spcAft>
                      </a:pPr>
                      <a:r>
                        <a:rPr lang="en-GB" sz="1200" b="1">
                          <a:effectLst/>
                          <a:latin typeface="Calibri" panose="020F0502020204030204" pitchFamily="34" charset="0"/>
                          <a:ea typeface="Calibri" panose="020F0502020204030204" pitchFamily="34" charset="0"/>
                          <a:cs typeface="Calibri" panose="020F0502020204030204" pitchFamily="34" charset="0"/>
                        </a:rPr>
                        <a:t> </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07000"/>
                        </a:lnSpc>
                        <a:spcAft>
                          <a:spcPts val="800"/>
                        </a:spcAft>
                      </a:pPr>
                      <a:r>
                        <a:rPr lang="en-GB" sz="1200" b="1">
                          <a:effectLst/>
                          <a:latin typeface="Calibri" panose="020F0502020204030204" pitchFamily="34" charset="0"/>
                          <a:ea typeface="Calibri" panose="020F0502020204030204" pitchFamily="34" charset="0"/>
                          <a:cs typeface="Calibri" panose="020F0502020204030204" pitchFamily="34" charset="0"/>
                        </a:rPr>
                        <a:t> </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07000"/>
                        </a:lnSpc>
                        <a:spcAft>
                          <a:spcPts val="800"/>
                        </a:spcAft>
                      </a:pPr>
                      <a:r>
                        <a:rPr lang="en-GB" sz="1200" b="1">
                          <a:effectLst/>
                          <a:latin typeface="Calibri" panose="020F0502020204030204" pitchFamily="34" charset="0"/>
                          <a:ea typeface="Calibri" panose="020F0502020204030204" pitchFamily="34" charset="0"/>
                          <a:cs typeface="Calibri" panose="020F0502020204030204" pitchFamily="34" charset="0"/>
                        </a:rPr>
                        <a:t> </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07000"/>
                        </a:lnSpc>
                        <a:spcAft>
                          <a:spcPts val="800"/>
                        </a:spcAft>
                      </a:pPr>
                      <a:r>
                        <a:rPr lang="en-GB" sz="1200" b="1">
                          <a:effectLst/>
                          <a:latin typeface="Calibri" panose="020F0502020204030204" pitchFamily="34" charset="0"/>
                          <a:ea typeface="Calibri" panose="020F0502020204030204" pitchFamily="34" charset="0"/>
                          <a:cs typeface="Calibri" panose="020F0502020204030204" pitchFamily="34" charset="0"/>
                        </a:rPr>
                        <a:t> </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07000"/>
                        </a:lnSpc>
                        <a:spcAft>
                          <a:spcPts val="800"/>
                        </a:spcAft>
                      </a:pPr>
                      <a:r>
                        <a:rPr lang="en-GB" sz="1200" b="1">
                          <a:effectLst/>
                          <a:latin typeface="Calibri" panose="020F0502020204030204" pitchFamily="34" charset="0"/>
                          <a:ea typeface="Calibri" panose="020F0502020204030204" pitchFamily="34" charset="0"/>
                          <a:cs typeface="Calibri" panose="020F0502020204030204" pitchFamily="34" charset="0"/>
                        </a:rPr>
                        <a:t> </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16256073"/>
                  </a:ext>
                </a:extLst>
              </a:tr>
              <a:tr h="268899">
                <a:tc>
                  <a:txBody>
                    <a:bodyPr/>
                    <a:lstStyle/>
                    <a:p>
                      <a:pPr algn="l">
                        <a:lnSpc>
                          <a:spcPct val="107000"/>
                        </a:lnSpc>
                        <a:spcAft>
                          <a:spcPts val="800"/>
                        </a:spcAft>
                      </a:pPr>
                      <a:r>
                        <a:rPr lang="en-GB" sz="1200" b="1">
                          <a:solidFill>
                            <a:srgbClr val="000000"/>
                          </a:solidFill>
                          <a:effectLst/>
                          <a:latin typeface="Calibri" panose="020F0502020204030204" pitchFamily="34" charset="0"/>
                          <a:ea typeface="Calibri" panose="020F0502020204030204" pitchFamily="34" charset="0"/>
                          <a:cs typeface="Calibri" panose="020F0502020204030204" pitchFamily="34" charset="0"/>
                        </a:rPr>
                        <a:t>Pupils</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algn="l">
                        <a:lnSpc>
                          <a:spcPct val="107000"/>
                        </a:lnSpc>
                        <a:spcAft>
                          <a:spcPts val="800"/>
                        </a:spcAft>
                      </a:pPr>
                      <a:r>
                        <a:rPr lang="en-GB" sz="1200" b="1">
                          <a:effectLst/>
                          <a:latin typeface="Calibri" panose="020F0502020204030204" pitchFamily="34" charset="0"/>
                          <a:ea typeface="Calibri" panose="020F0502020204030204" pitchFamily="34" charset="0"/>
                          <a:cs typeface="Calibri" panose="020F0502020204030204" pitchFamily="34" charset="0"/>
                        </a:rPr>
                        <a:t> </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07000"/>
                        </a:lnSpc>
                        <a:spcAft>
                          <a:spcPts val="800"/>
                        </a:spcAft>
                      </a:pPr>
                      <a:r>
                        <a:rPr lang="en-GB" sz="1200" b="1">
                          <a:effectLst/>
                          <a:latin typeface="Calibri" panose="020F0502020204030204" pitchFamily="34" charset="0"/>
                          <a:ea typeface="Calibri" panose="020F0502020204030204" pitchFamily="34" charset="0"/>
                          <a:cs typeface="Calibri" panose="020F0502020204030204" pitchFamily="34" charset="0"/>
                        </a:rPr>
                        <a:t> </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07000"/>
                        </a:lnSpc>
                        <a:spcAft>
                          <a:spcPts val="800"/>
                        </a:spcAft>
                      </a:pPr>
                      <a:r>
                        <a:rPr lang="en-GB" sz="1200" b="1">
                          <a:effectLst/>
                          <a:latin typeface="Calibri" panose="020F0502020204030204" pitchFamily="34" charset="0"/>
                          <a:ea typeface="Calibri" panose="020F0502020204030204" pitchFamily="34" charset="0"/>
                          <a:cs typeface="Calibri" panose="020F0502020204030204" pitchFamily="34" charset="0"/>
                        </a:rPr>
                        <a:t> </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07000"/>
                        </a:lnSpc>
                        <a:spcAft>
                          <a:spcPts val="800"/>
                        </a:spcAft>
                      </a:pPr>
                      <a:r>
                        <a:rPr lang="en-GB" sz="1200" b="1">
                          <a:effectLst/>
                          <a:latin typeface="Calibri" panose="020F0502020204030204" pitchFamily="34" charset="0"/>
                          <a:ea typeface="Calibri" panose="020F0502020204030204" pitchFamily="34" charset="0"/>
                          <a:cs typeface="Calibri" panose="020F0502020204030204" pitchFamily="34" charset="0"/>
                        </a:rPr>
                        <a:t> </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07000"/>
                        </a:lnSpc>
                        <a:spcAft>
                          <a:spcPts val="800"/>
                        </a:spcAft>
                      </a:pPr>
                      <a:r>
                        <a:rPr lang="en-GB" sz="1200" b="1">
                          <a:effectLst/>
                          <a:latin typeface="Calibri" panose="020F0502020204030204" pitchFamily="34" charset="0"/>
                          <a:ea typeface="Calibri" panose="020F0502020204030204" pitchFamily="34" charset="0"/>
                          <a:cs typeface="Calibri" panose="020F0502020204030204" pitchFamily="34" charset="0"/>
                        </a:rPr>
                        <a:t> </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07000"/>
                        </a:lnSpc>
                        <a:spcAft>
                          <a:spcPts val="800"/>
                        </a:spcAft>
                      </a:pPr>
                      <a:r>
                        <a:rPr lang="en-GB" sz="1200" b="1">
                          <a:effectLst/>
                          <a:latin typeface="Calibri" panose="020F0502020204030204" pitchFamily="34" charset="0"/>
                          <a:ea typeface="Calibri" panose="020F0502020204030204" pitchFamily="34" charset="0"/>
                          <a:cs typeface="Calibri" panose="020F0502020204030204" pitchFamily="34" charset="0"/>
                        </a:rPr>
                        <a:t> </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07000"/>
                        </a:lnSpc>
                        <a:spcAft>
                          <a:spcPts val="800"/>
                        </a:spcAft>
                      </a:pPr>
                      <a:r>
                        <a:rPr lang="en-GB" sz="1200" b="1">
                          <a:effectLst/>
                          <a:latin typeface="Calibri" panose="020F0502020204030204" pitchFamily="34" charset="0"/>
                          <a:ea typeface="Calibri" panose="020F0502020204030204" pitchFamily="34" charset="0"/>
                          <a:cs typeface="Calibri" panose="020F0502020204030204" pitchFamily="34" charset="0"/>
                        </a:rPr>
                        <a:t> </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07000"/>
                        </a:lnSpc>
                        <a:spcAft>
                          <a:spcPts val="800"/>
                        </a:spcAft>
                      </a:pPr>
                      <a:r>
                        <a:rPr lang="en-GB" sz="1200" b="1">
                          <a:effectLst/>
                          <a:latin typeface="Calibri" panose="020F0502020204030204" pitchFamily="34" charset="0"/>
                          <a:ea typeface="Calibri" panose="020F0502020204030204" pitchFamily="34" charset="0"/>
                          <a:cs typeface="Calibri" panose="020F0502020204030204" pitchFamily="34" charset="0"/>
                        </a:rPr>
                        <a:t> </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07000"/>
                        </a:lnSpc>
                        <a:spcAft>
                          <a:spcPts val="800"/>
                        </a:spcAft>
                      </a:pPr>
                      <a:r>
                        <a:rPr lang="en-GB" sz="1200" b="1">
                          <a:effectLst/>
                          <a:latin typeface="Calibri" panose="020F0502020204030204" pitchFamily="34" charset="0"/>
                          <a:ea typeface="Calibri" panose="020F0502020204030204" pitchFamily="34" charset="0"/>
                          <a:cs typeface="Calibri" panose="020F0502020204030204" pitchFamily="34" charset="0"/>
                        </a:rPr>
                        <a:t> </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137698951"/>
                  </a:ext>
                </a:extLst>
              </a:tr>
              <a:tr h="268899">
                <a:tc>
                  <a:txBody>
                    <a:bodyPr/>
                    <a:lstStyle/>
                    <a:p>
                      <a:pPr algn="l">
                        <a:lnSpc>
                          <a:spcPct val="107000"/>
                        </a:lnSpc>
                        <a:spcAft>
                          <a:spcPts val="800"/>
                        </a:spcAft>
                      </a:pPr>
                      <a:r>
                        <a:rPr lang="en-GB" sz="1200" b="1">
                          <a:solidFill>
                            <a:srgbClr val="000000"/>
                          </a:solidFill>
                          <a:effectLst/>
                          <a:latin typeface="Calibri" panose="020F0502020204030204" pitchFamily="34" charset="0"/>
                          <a:ea typeface="Calibri" panose="020F0502020204030204" pitchFamily="34" charset="0"/>
                          <a:cs typeface="Calibri" panose="020F0502020204030204" pitchFamily="34" charset="0"/>
                        </a:rPr>
                        <a:t>Teacher/TA</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algn="l">
                        <a:lnSpc>
                          <a:spcPct val="107000"/>
                        </a:lnSpc>
                        <a:spcAft>
                          <a:spcPts val="800"/>
                        </a:spcAft>
                      </a:pPr>
                      <a:r>
                        <a:rPr lang="en-GB" sz="1200" b="1">
                          <a:effectLst/>
                          <a:latin typeface="Calibri" panose="020F0502020204030204" pitchFamily="34" charset="0"/>
                          <a:ea typeface="Calibri" panose="020F0502020204030204" pitchFamily="34" charset="0"/>
                          <a:cs typeface="Calibri" panose="020F0502020204030204" pitchFamily="34" charset="0"/>
                        </a:rPr>
                        <a:t> </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07000"/>
                        </a:lnSpc>
                        <a:spcAft>
                          <a:spcPts val="800"/>
                        </a:spcAft>
                      </a:pPr>
                      <a:r>
                        <a:rPr lang="en-GB" sz="1200" b="1">
                          <a:effectLst/>
                          <a:latin typeface="Calibri" panose="020F0502020204030204" pitchFamily="34" charset="0"/>
                          <a:ea typeface="Calibri" panose="020F0502020204030204" pitchFamily="34" charset="0"/>
                          <a:cs typeface="Calibri" panose="020F0502020204030204" pitchFamily="34" charset="0"/>
                        </a:rPr>
                        <a:t> </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07000"/>
                        </a:lnSpc>
                        <a:spcAft>
                          <a:spcPts val="800"/>
                        </a:spcAft>
                      </a:pPr>
                      <a:r>
                        <a:rPr lang="en-GB" sz="1200" b="1">
                          <a:effectLst/>
                          <a:latin typeface="Calibri" panose="020F0502020204030204" pitchFamily="34" charset="0"/>
                          <a:ea typeface="Calibri" panose="020F0502020204030204" pitchFamily="34" charset="0"/>
                          <a:cs typeface="Calibri" panose="020F0502020204030204" pitchFamily="34" charset="0"/>
                        </a:rPr>
                        <a:t> </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07000"/>
                        </a:lnSpc>
                        <a:spcAft>
                          <a:spcPts val="800"/>
                        </a:spcAft>
                      </a:pPr>
                      <a:r>
                        <a:rPr lang="en-GB" sz="1200" b="1">
                          <a:effectLst/>
                          <a:latin typeface="Calibri" panose="020F0502020204030204" pitchFamily="34" charset="0"/>
                          <a:ea typeface="Calibri" panose="020F0502020204030204" pitchFamily="34" charset="0"/>
                          <a:cs typeface="Calibri" panose="020F0502020204030204" pitchFamily="34" charset="0"/>
                        </a:rPr>
                        <a:t> </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07000"/>
                        </a:lnSpc>
                        <a:spcAft>
                          <a:spcPts val="800"/>
                        </a:spcAft>
                      </a:pPr>
                      <a:r>
                        <a:rPr lang="en-GB" sz="1200" b="1">
                          <a:effectLst/>
                          <a:latin typeface="Calibri" panose="020F0502020204030204" pitchFamily="34" charset="0"/>
                          <a:ea typeface="Calibri" panose="020F0502020204030204" pitchFamily="34" charset="0"/>
                          <a:cs typeface="Calibri" panose="020F0502020204030204" pitchFamily="34" charset="0"/>
                        </a:rPr>
                        <a:t> </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07000"/>
                        </a:lnSpc>
                        <a:spcAft>
                          <a:spcPts val="800"/>
                        </a:spcAft>
                      </a:pPr>
                      <a:r>
                        <a:rPr lang="en-GB" sz="1200" b="1">
                          <a:effectLst/>
                          <a:latin typeface="Calibri" panose="020F0502020204030204" pitchFamily="34" charset="0"/>
                          <a:ea typeface="Calibri" panose="020F0502020204030204" pitchFamily="34" charset="0"/>
                          <a:cs typeface="Calibri" panose="020F0502020204030204" pitchFamily="34" charset="0"/>
                        </a:rPr>
                        <a:t> </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07000"/>
                        </a:lnSpc>
                        <a:spcAft>
                          <a:spcPts val="800"/>
                        </a:spcAft>
                      </a:pPr>
                      <a:r>
                        <a:rPr lang="en-GB" sz="1200" b="1">
                          <a:effectLst/>
                          <a:latin typeface="Calibri" panose="020F0502020204030204" pitchFamily="34" charset="0"/>
                          <a:ea typeface="Calibri" panose="020F0502020204030204" pitchFamily="34" charset="0"/>
                          <a:cs typeface="Calibri" panose="020F0502020204030204" pitchFamily="34" charset="0"/>
                        </a:rPr>
                        <a:t> </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07000"/>
                        </a:lnSpc>
                        <a:spcAft>
                          <a:spcPts val="800"/>
                        </a:spcAft>
                      </a:pPr>
                      <a:r>
                        <a:rPr lang="en-GB" sz="1200" b="1">
                          <a:effectLst/>
                          <a:latin typeface="Calibri" panose="020F0502020204030204" pitchFamily="34" charset="0"/>
                          <a:ea typeface="Calibri" panose="020F0502020204030204" pitchFamily="34" charset="0"/>
                          <a:cs typeface="Calibri" panose="020F0502020204030204" pitchFamily="34" charset="0"/>
                        </a:rPr>
                        <a:t> </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07000"/>
                        </a:lnSpc>
                        <a:spcAft>
                          <a:spcPts val="800"/>
                        </a:spcAft>
                      </a:pPr>
                      <a:r>
                        <a:rPr lang="en-GB" sz="1200" b="1">
                          <a:effectLst/>
                          <a:latin typeface="Calibri" panose="020F0502020204030204" pitchFamily="34" charset="0"/>
                          <a:ea typeface="Calibri" panose="020F0502020204030204" pitchFamily="34" charset="0"/>
                          <a:cs typeface="Calibri" panose="020F0502020204030204" pitchFamily="34" charset="0"/>
                        </a:rPr>
                        <a:t> </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331912184"/>
                  </a:ext>
                </a:extLst>
              </a:tr>
              <a:tr h="268899">
                <a:tc>
                  <a:txBody>
                    <a:bodyPr/>
                    <a:lstStyle/>
                    <a:p>
                      <a:pPr algn="l">
                        <a:lnSpc>
                          <a:spcPct val="107000"/>
                        </a:lnSpc>
                        <a:spcAft>
                          <a:spcPts val="800"/>
                        </a:spcAft>
                      </a:pPr>
                      <a:r>
                        <a:rPr lang="en-GB" sz="1200" b="1">
                          <a:solidFill>
                            <a:srgbClr val="000000"/>
                          </a:solidFill>
                          <a:effectLst/>
                          <a:latin typeface="Calibri" panose="020F0502020204030204" pitchFamily="34" charset="0"/>
                          <a:ea typeface="Calibri" panose="020F0502020204030204" pitchFamily="34" charset="0"/>
                          <a:cs typeface="Calibri" panose="020F0502020204030204" pitchFamily="34" charset="0"/>
                        </a:rPr>
                        <a:t>Other staff</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algn="l">
                        <a:lnSpc>
                          <a:spcPct val="107000"/>
                        </a:lnSpc>
                        <a:spcAft>
                          <a:spcPts val="800"/>
                        </a:spcAft>
                      </a:pPr>
                      <a:r>
                        <a:rPr lang="en-GB" sz="1200" b="1">
                          <a:effectLst/>
                          <a:latin typeface="Calibri" panose="020F0502020204030204" pitchFamily="34" charset="0"/>
                          <a:ea typeface="Calibri" panose="020F0502020204030204" pitchFamily="34" charset="0"/>
                          <a:cs typeface="Calibri" panose="020F0502020204030204" pitchFamily="34" charset="0"/>
                        </a:rPr>
                        <a:t> </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07000"/>
                        </a:lnSpc>
                        <a:spcAft>
                          <a:spcPts val="800"/>
                        </a:spcAft>
                      </a:pPr>
                      <a:r>
                        <a:rPr lang="en-GB" sz="1200" b="1">
                          <a:effectLst/>
                          <a:latin typeface="Calibri" panose="020F0502020204030204" pitchFamily="34" charset="0"/>
                          <a:ea typeface="Calibri" panose="020F0502020204030204" pitchFamily="34" charset="0"/>
                          <a:cs typeface="Calibri" panose="020F0502020204030204" pitchFamily="34" charset="0"/>
                        </a:rPr>
                        <a:t> </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07000"/>
                        </a:lnSpc>
                        <a:spcAft>
                          <a:spcPts val="800"/>
                        </a:spcAft>
                      </a:pPr>
                      <a:r>
                        <a:rPr lang="en-GB" sz="1200" b="1">
                          <a:effectLst/>
                          <a:latin typeface="Calibri" panose="020F0502020204030204" pitchFamily="34" charset="0"/>
                          <a:ea typeface="Calibri" panose="020F0502020204030204" pitchFamily="34" charset="0"/>
                          <a:cs typeface="Calibri" panose="020F0502020204030204" pitchFamily="34" charset="0"/>
                        </a:rPr>
                        <a:t> </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07000"/>
                        </a:lnSpc>
                        <a:spcAft>
                          <a:spcPts val="800"/>
                        </a:spcAft>
                      </a:pPr>
                      <a:r>
                        <a:rPr lang="en-GB" sz="1200" b="1">
                          <a:effectLst/>
                          <a:latin typeface="Calibri" panose="020F0502020204030204" pitchFamily="34" charset="0"/>
                          <a:ea typeface="Calibri" panose="020F0502020204030204" pitchFamily="34" charset="0"/>
                          <a:cs typeface="Calibri" panose="020F0502020204030204" pitchFamily="34" charset="0"/>
                        </a:rPr>
                        <a:t> </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07000"/>
                        </a:lnSpc>
                        <a:spcAft>
                          <a:spcPts val="800"/>
                        </a:spcAft>
                      </a:pPr>
                      <a:r>
                        <a:rPr lang="en-GB" sz="1200" b="1">
                          <a:effectLst/>
                          <a:latin typeface="Calibri" panose="020F0502020204030204" pitchFamily="34" charset="0"/>
                          <a:ea typeface="Calibri" panose="020F0502020204030204" pitchFamily="34" charset="0"/>
                          <a:cs typeface="Calibri" panose="020F0502020204030204" pitchFamily="34" charset="0"/>
                        </a:rPr>
                        <a:t> </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07000"/>
                        </a:lnSpc>
                        <a:spcAft>
                          <a:spcPts val="800"/>
                        </a:spcAft>
                      </a:pPr>
                      <a:r>
                        <a:rPr lang="en-GB" sz="1200" b="1">
                          <a:effectLst/>
                          <a:latin typeface="Calibri" panose="020F0502020204030204" pitchFamily="34" charset="0"/>
                          <a:ea typeface="Calibri" panose="020F0502020204030204" pitchFamily="34" charset="0"/>
                          <a:cs typeface="Calibri" panose="020F0502020204030204" pitchFamily="34" charset="0"/>
                        </a:rPr>
                        <a:t> </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07000"/>
                        </a:lnSpc>
                        <a:spcAft>
                          <a:spcPts val="800"/>
                        </a:spcAft>
                      </a:pPr>
                      <a:r>
                        <a:rPr lang="en-GB" sz="1200" b="1">
                          <a:effectLst/>
                          <a:latin typeface="Calibri" panose="020F0502020204030204" pitchFamily="34" charset="0"/>
                          <a:ea typeface="Calibri" panose="020F0502020204030204" pitchFamily="34" charset="0"/>
                          <a:cs typeface="Calibri" panose="020F0502020204030204" pitchFamily="34" charset="0"/>
                        </a:rPr>
                        <a:t> </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07000"/>
                        </a:lnSpc>
                        <a:spcAft>
                          <a:spcPts val="800"/>
                        </a:spcAft>
                      </a:pPr>
                      <a:r>
                        <a:rPr lang="en-GB" sz="1200" b="1">
                          <a:effectLst/>
                          <a:latin typeface="Calibri" panose="020F0502020204030204" pitchFamily="34" charset="0"/>
                          <a:ea typeface="Calibri" panose="020F0502020204030204" pitchFamily="34" charset="0"/>
                          <a:cs typeface="Calibri" panose="020F0502020204030204" pitchFamily="34" charset="0"/>
                        </a:rPr>
                        <a:t> </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07000"/>
                        </a:lnSpc>
                        <a:spcAft>
                          <a:spcPts val="800"/>
                        </a:spcAft>
                      </a:pPr>
                      <a:r>
                        <a:rPr lang="en-GB" sz="1200" b="1">
                          <a:effectLst/>
                          <a:latin typeface="Calibri" panose="020F0502020204030204" pitchFamily="34" charset="0"/>
                          <a:ea typeface="Calibri" panose="020F0502020204030204" pitchFamily="34" charset="0"/>
                          <a:cs typeface="Calibri" panose="020F0502020204030204" pitchFamily="34" charset="0"/>
                        </a:rPr>
                        <a:t> </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287850322"/>
                  </a:ext>
                </a:extLst>
              </a:tr>
              <a:tr h="550211">
                <a:tc>
                  <a:txBody>
                    <a:bodyPr/>
                    <a:lstStyle/>
                    <a:p>
                      <a:pPr algn="l">
                        <a:lnSpc>
                          <a:spcPct val="107000"/>
                        </a:lnSpc>
                        <a:spcAft>
                          <a:spcPts val="800"/>
                        </a:spcAft>
                      </a:pPr>
                      <a:r>
                        <a:rPr lang="en-GB" sz="1200" b="1">
                          <a:solidFill>
                            <a:srgbClr val="000000"/>
                          </a:solidFill>
                          <a:effectLst/>
                          <a:latin typeface="Calibri" panose="020F0502020204030204" pitchFamily="34" charset="0"/>
                          <a:ea typeface="Calibri" panose="020F0502020204030204" pitchFamily="34" charset="0"/>
                          <a:cs typeface="Calibri" panose="020F0502020204030204" pitchFamily="34" charset="0"/>
                        </a:rPr>
                        <a:t>Year group/class</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algn="l">
                        <a:lnSpc>
                          <a:spcPct val="107000"/>
                        </a:lnSpc>
                        <a:spcAft>
                          <a:spcPts val="800"/>
                        </a:spcAft>
                      </a:pPr>
                      <a:r>
                        <a:rPr lang="en-GB" sz="1200" b="1">
                          <a:effectLst/>
                          <a:latin typeface="Calibri" panose="020F0502020204030204" pitchFamily="34" charset="0"/>
                          <a:ea typeface="Calibri" panose="020F0502020204030204" pitchFamily="34" charset="0"/>
                          <a:cs typeface="Calibri" panose="020F0502020204030204" pitchFamily="34" charset="0"/>
                        </a:rPr>
                        <a:t> </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07000"/>
                        </a:lnSpc>
                        <a:spcAft>
                          <a:spcPts val="800"/>
                        </a:spcAft>
                      </a:pPr>
                      <a:r>
                        <a:rPr lang="en-GB" sz="1200" b="1">
                          <a:effectLst/>
                          <a:latin typeface="Calibri" panose="020F0502020204030204" pitchFamily="34" charset="0"/>
                          <a:ea typeface="Calibri" panose="020F0502020204030204" pitchFamily="34" charset="0"/>
                          <a:cs typeface="Calibri" panose="020F0502020204030204" pitchFamily="34" charset="0"/>
                        </a:rPr>
                        <a:t> </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07000"/>
                        </a:lnSpc>
                        <a:spcAft>
                          <a:spcPts val="800"/>
                        </a:spcAft>
                      </a:pPr>
                      <a:r>
                        <a:rPr lang="en-GB" sz="1200" b="1">
                          <a:effectLst/>
                          <a:latin typeface="Calibri" panose="020F0502020204030204" pitchFamily="34" charset="0"/>
                          <a:ea typeface="Calibri" panose="020F0502020204030204" pitchFamily="34" charset="0"/>
                          <a:cs typeface="Calibri" panose="020F0502020204030204" pitchFamily="34" charset="0"/>
                        </a:rPr>
                        <a:t> </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07000"/>
                        </a:lnSpc>
                        <a:spcAft>
                          <a:spcPts val="800"/>
                        </a:spcAft>
                      </a:pPr>
                      <a:r>
                        <a:rPr lang="en-GB" sz="1200" b="1">
                          <a:effectLst/>
                          <a:latin typeface="Calibri" panose="020F0502020204030204" pitchFamily="34" charset="0"/>
                          <a:ea typeface="Calibri" panose="020F0502020204030204" pitchFamily="34" charset="0"/>
                          <a:cs typeface="Calibri" panose="020F0502020204030204" pitchFamily="34" charset="0"/>
                        </a:rPr>
                        <a:t> </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07000"/>
                        </a:lnSpc>
                        <a:spcAft>
                          <a:spcPts val="800"/>
                        </a:spcAft>
                      </a:pPr>
                      <a:r>
                        <a:rPr lang="en-GB" sz="1200" b="1">
                          <a:effectLst/>
                          <a:latin typeface="Calibri" panose="020F0502020204030204" pitchFamily="34" charset="0"/>
                          <a:ea typeface="Calibri" panose="020F0502020204030204" pitchFamily="34" charset="0"/>
                          <a:cs typeface="Calibri" panose="020F0502020204030204" pitchFamily="34" charset="0"/>
                        </a:rPr>
                        <a:t> </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07000"/>
                        </a:lnSpc>
                        <a:spcAft>
                          <a:spcPts val="800"/>
                        </a:spcAft>
                      </a:pPr>
                      <a:r>
                        <a:rPr lang="en-GB" sz="1200" b="1">
                          <a:effectLst/>
                          <a:latin typeface="Calibri" panose="020F0502020204030204" pitchFamily="34" charset="0"/>
                          <a:ea typeface="Calibri" panose="020F0502020204030204" pitchFamily="34" charset="0"/>
                          <a:cs typeface="Calibri" panose="020F0502020204030204" pitchFamily="34" charset="0"/>
                        </a:rPr>
                        <a:t> </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07000"/>
                        </a:lnSpc>
                        <a:spcAft>
                          <a:spcPts val="800"/>
                        </a:spcAft>
                      </a:pPr>
                      <a:r>
                        <a:rPr lang="en-GB" sz="1200" b="1">
                          <a:effectLst/>
                          <a:latin typeface="Calibri" panose="020F0502020204030204" pitchFamily="34" charset="0"/>
                          <a:ea typeface="Calibri" panose="020F0502020204030204" pitchFamily="34" charset="0"/>
                          <a:cs typeface="Calibri" panose="020F0502020204030204" pitchFamily="34" charset="0"/>
                        </a:rPr>
                        <a:t> </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07000"/>
                        </a:lnSpc>
                        <a:spcAft>
                          <a:spcPts val="800"/>
                        </a:spcAft>
                      </a:pPr>
                      <a:r>
                        <a:rPr lang="en-GB" sz="1200" b="1">
                          <a:effectLst/>
                          <a:latin typeface="Calibri" panose="020F0502020204030204" pitchFamily="34" charset="0"/>
                          <a:ea typeface="Calibri" panose="020F0502020204030204" pitchFamily="34" charset="0"/>
                          <a:cs typeface="Calibri" panose="020F0502020204030204" pitchFamily="34" charset="0"/>
                        </a:rPr>
                        <a:t> </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07000"/>
                        </a:lnSpc>
                        <a:spcAft>
                          <a:spcPts val="800"/>
                        </a:spcAft>
                      </a:pPr>
                      <a:r>
                        <a:rPr lang="en-GB" sz="1200" b="1">
                          <a:effectLst/>
                          <a:latin typeface="Calibri" panose="020F0502020204030204" pitchFamily="34" charset="0"/>
                          <a:ea typeface="Calibri" panose="020F0502020204030204" pitchFamily="34" charset="0"/>
                          <a:cs typeface="Calibri" panose="020F0502020204030204" pitchFamily="34" charset="0"/>
                        </a:rPr>
                        <a:t> </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981217589"/>
                  </a:ext>
                </a:extLst>
              </a:tr>
              <a:tr h="954108">
                <a:tc gridSpan="10">
                  <a:txBody>
                    <a:bodyPr/>
                    <a:lstStyle/>
                    <a:p>
                      <a:pPr algn="l">
                        <a:lnSpc>
                          <a:spcPct val="107000"/>
                        </a:lnSpc>
                        <a:spcAft>
                          <a:spcPts val="800"/>
                        </a:spcAft>
                      </a:pPr>
                      <a:r>
                        <a:rPr lang="en-GB" sz="1200" b="1">
                          <a:effectLst/>
                          <a:latin typeface="Calibri" panose="020F0502020204030204" pitchFamily="34" charset="0"/>
                          <a:ea typeface="Calibri" panose="020F0502020204030204" pitchFamily="34" charset="0"/>
                          <a:cs typeface="Calibri" panose="020F0502020204030204" pitchFamily="34" charset="0"/>
                        </a:rPr>
                        <a:t>Year/class groups percentage affected of total year/class</a:t>
                      </a:r>
                      <a:r>
                        <a:rPr lang="en-GB" sz="1200">
                          <a:effectLst/>
                          <a:latin typeface="Calibri" panose="020F0502020204030204" pitchFamily="34" charset="0"/>
                          <a:ea typeface="Calibri" panose="020F0502020204030204" pitchFamily="34" charset="0"/>
                          <a:cs typeface="Calibri" panose="020F0502020204030204" pitchFamily="34" charset="0"/>
                        </a:rPr>
                        <a:t>.  </a:t>
                      </a:r>
                      <a:r>
                        <a:rPr lang="en-GB" sz="1100">
                          <a:effectLst/>
                          <a:latin typeface="Calibri" panose="020F0502020204030204" pitchFamily="34" charset="0"/>
                          <a:ea typeface="Calibri" panose="020F0502020204030204" pitchFamily="34" charset="0"/>
                          <a:cs typeface="Calibri" panose="020F0502020204030204" pitchFamily="34" charset="0"/>
                        </a:rPr>
                        <a:t>(e.g. 5 close proximity positives in class 5 with total population 30 = 16.6%)</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p>
                      <a:pPr algn="l">
                        <a:lnSpc>
                          <a:spcPct val="107000"/>
                        </a:lnSpc>
                        <a:spcAft>
                          <a:spcPts val="800"/>
                        </a:spcAft>
                      </a:pPr>
                      <a:r>
                        <a:rPr lang="en-GB" sz="1200" b="1">
                          <a:effectLst/>
                          <a:latin typeface="Calibri" panose="020F0502020204030204" pitchFamily="34" charset="0"/>
                          <a:ea typeface="Calibri" panose="020F0502020204030204" pitchFamily="34" charset="0"/>
                          <a:cs typeface="Calibri" panose="020F0502020204030204" pitchFamily="34" charset="0"/>
                        </a:rPr>
                        <a:t> </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3764386525"/>
                  </a:ext>
                </a:extLst>
              </a:tr>
              <a:tr h="696252">
                <a:tc gridSpan="10">
                  <a:txBody>
                    <a:bodyPr/>
                    <a:lstStyle/>
                    <a:p>
                      <a:pPr algn="l">
                        <a:lnSpc>
                          <a:spcPct val="107000"/>
                        </a:lnSpc>
                        <a:spcAft>
                          <a:spcPts val="800"/>
                        </a:spcAft>
                      </a:pPr>
                      <a:r>
                        <a:rPr lang="en-GB" sz="1200" b="1">
                          <a:effectLst/>
                          <a:latin typeface="Calibri" panose="020F0502020204030204" pitchFamily="34" charset="0"/>
                          <a:ea typeface="Calibri" panose="020F0502020204030204" pitchFamily="34" charset="0"/>
                          <a:cs typeface="Calibri" panose="020F0502020204030204" pitchFamily="34" charset="0"/>
                        </a:rPr>
                        <a:t>Awaiting PCR/ results. </a:t>
                      </a:r>
                      <a:r>
                        <a:rPr lang="en-GB" sz="1100">
                          <a:effectLst/>
                          <a:latin typeface="Calibri" panose="020F0502020204030204" pitchFamily="34" charset="0"/>
                          <a:ea typeface="Calibri" panose="020F0502020204030204" pitchFamily="34" charset="0"/>
                          <a:cs typeface="Calibri" panose="020F0502020204030204" pitchFamily="34" charset="0"/>
                        </a:rPr>
                        <a:t>( e.g. 5 in class 5 and 6 in class 3)</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p>
                      <a:pPr algn="l">
                        <a:lnSpc>
                          <a:spcPct val="107000"/>
                        </a:lnSpc>
                        <a:spcAft>
                          <a:spcPts val="800"/>
                        </a:spcAft>
                      </a:pPr>
                      <a:r>
                        <a:rPr lang="en-GB" sz="1200" b="1">
                          <a:effectLst/>
                          <a:latin typeface="Calibri" panose="020F0502020204030204" pitchFamily="34" charset="0"/>
                          <a:ea typeface="Calibri" panose="020F0502020204030204" pitchFamily="34" charset="0"/>
                          <a:cs typeface="Calibri" panose="020F0502020204030204" pitchFamily="34" charset="0"/>
                        </a:rPr>
                        <a:t> </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715817956"/>
                  </a:ext>
                </a:extLst>
              </a:tr>
            </a:tbl>
          </a:graphicData>
        </a:graphic>
      </p:graphicFrame>
      <p:sp>
        <p:nvSpPr>
          <p:cNvPr id="5" name="Rectangle 2">
            <a:extLst>
              <a:ext uri="{FF2B5EF4-FFF2-40B4-BE49-F238E27FC236}">
                <a16:creationId xmlns:a16="http://schemas.microsoft.com/office/drawing/2014/main" id="{005F05C4-ED6F-4E36-B13A-70058D00155D}"/>
              </a:ext>
            </a:extLst>
          </p:cNvPr>
          <p:cNvSpPr>
            <a:spLocks noChangeArrowheads="1"/>
          </p:cNvSpPr>
          <p:nvPr/>
        </p:nvSpPr>
        <p:spPr bwMode="auto">
          <a:xfrm>
            <a:off x="1004888" y="709485"/>
            <a:ext cx="10082212" cy="14773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b="1" i="0" u="none" strike="noStrike" cap="none" normalizeH="0" baseline="0">
                <a:ln>
                  <a:noFill/>
                </a:ln>
                <a:effectLst/>
                <a:latin typeface="Calibri"/>
                <a:ea typeface="Calibri" panose="020F0502020204030204" pitchFamily="34" charset="0"/>
                <a:cs typeface="Calibri"/>
              </a:rPr>
              <a:t>Suggested template for documenting positive PCR/LFT cases</a:t>
            </a:r>
            <a:endParaRPr kumimoji="0" lang="en-GB" altLang="en-US" b="0" i="0" u="none" strike="noStrike" cap="none" normalizeH="0" baseline="0">
              <a:ln>
                <a:noFill/>
              </a:ln>
              <a:effectLst/>
              <a:latin typeface="Calibri"/>
              <a:cs typeface="Calibri"/>
            </a:endParaRPr>
          </a:p>
          <a:p>
            <a:r>
              <a:rPr kumimoji="0" lang="en-GB" altLang="en-US" sz="1200" b="0" i="0" u="none" strike="noStrike" cap="none" normalizeH="0" baseline="0">
                <a:ln>
                  <a:noFill/>
                </a:ln>
                <a:effectLst/>
                <a:latin typeface="Calibri"/>
                <a:ea typeface="Calibri" panose="020F0502020204030204" pitchFamily="34" charset="0"/>
                <a:cs typeface="Calibri"/>
              </a:rPr>
              <a:t>Below is a suggested template for collecting and recording positive cases.</a:t>
            </a:r>
            <a:r>
              <a:rPr lang="en-GB" altLang="en-US" sz="1200">
                <a:latin typeface="Calibri"/>
                <a:ea typeface="Calibri" panose="020F0502020204030204" pitchFamily="34" charset="0"/>
                <a:cs typeface="Calibri"/>
              </a:rPr>
              <a:t> </a:t>
            </a:r>
            <a:r>
              <a:rPr kumimoji="0" lang="en-GB" altLang="en-US" sz="1200" b="0" i="0" u="none" strike="noStrike" cap="none" normalizeH="0" baseline="0">
                <a:ln>
                  <a:noFill/>
                </a:ln>
                <a:effectLst/>
                <a:latin typeface="Calibri"/>
                <a:ea typeface="Calibri" panose="020F0502020204030204" pitchFamily="34" charset="0"/>
                <a:cs typeface="Calibri"/>
              </a:rPr>
              <a:t> This is the information we will request if you </a:t>
            </a:r>
            <a:r>
              <a:rPr lang="en-GB" altLang="en-US" sz="1200">
                <a:latin typeface="Calibri"/>
                <a:ea typeface="Calibri" panose="020F0502020204030204" pitchFamily="34" charset="0"/>
                <a:cs typeface="Calibri"/>
              </a:rPr>
              <a:t>need a telephone</a:t>
            </a:r>
            <a:r>
              <a:rPr kumimoji="0" lang="en-GB" altLang="en-US" sz="1200" b="0" i="0" u="none" strike="noStrike" cap="none" normalizeH="0" baseline="0">
                <a:ln>
                  <a:noFill/>
                </a:ln>
                <a:effectLst/>
                <a:latin typeface="Calibri"/>
                <a:ea typeface="Calibri" panose="020F0502020204030204" pitchFamily="34" charset="0"/>
                <a:cs typeface="Calibri"/>
              </a:rPr>
              <a:t> contact from Public Health in North Lincolnshire Council.</a:t>
            </a:r>
            <a:endParaRPr kumimoji="0" lang="en-GB" altLang="en-US" sz="1200" b="0" i="0" u="none" strike="noStrike" cap="none" normalizeH="0" baseline="0">
              <a:ln>
                <a:noFill/>
              </a:ln>
              <a:effectLst/>
              <a:latin typeface="Calibri"/>
              <a:cs typeface="Calibri"/>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1200" b="0" i="0" u="none" strike="noStrike" cap="none" normalizeH="0" baseline="0">
                <a:ln>
                  <a:noFill/>
                </a:ln>
                <a:effectLst/>
                <a:latin typeface="Calibri"/>
                <a:ea typeface="Calibri" panose="020F0502020204030204" pitchFamily="34" charset="0"/>
                <a:cs typeface="Calibri"/>
              </a:rPr>
              <a:t>We will also ask:</a:t>
            </a:r>
            <a:endParaRPr kumimoji="0" lang="en-GB" altLang="en-US" sz="1200" b="0" i="0" u="none" strike="noStrike" cap="none" normalizeH="0" baseline="0">
              <a:ln>
                <a:noFill/>
              </a:ln>
              <a:effectLst/>
              <a:latin typeface="Calibri"/>
              <a:cs typeface="Calibri"/>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GB" altLang="en-US" sz="1200" b="0" i="0" u="none" strike="noStrike" cap="none" normalizeH="0" baseline="0">
                <a:ln>
                  <a:noFill/>
                </a:ln>
                <a:effectLst/>
                <a:latin typeface="Calibri"/>
                <a:ea typeface="Calibri" panose="020F0502020204030204" pitchFamily="34" charset="0"/>
                <a:cs typeface="Calibri"/>
              </a:rPr>
              <a:t>total number of pupils, teaching staff and other support staff in your school/setting</a:t>
            </a:r>
            <a:endParaRPr kumimoji="0" lang="en-GB" altLang="en-US" sz="1200" b="0" i="0" u="none" strike="noStrike" cap="none" normalizeH="0" baseline="0">
              <a:ln>
                <a:noFill/>
              </a:ln>
              <a:effectLst/>
              <a:latin typeface="Calibri"/>
              <a:cs typeface="Calibri"/>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GB" altLang="en-US" sz="1200" b="0" i="0" u="none" strike="noStrike" cap="none" normalizeH="0" baseline="0">
                <a:ln>
                  <a:noFill/>
                </a:ln>
                <a:effectLst/>
                <a:latin typeface="Calibri"/>
                <a:ea typeface="Calibri" panose="020F0502020204030204" pitchFamily="34" charset="0"/>
                <a:cs typeface="Calibri"/>
              </a:rPr>
              <a:t>if any of your pupils or staff are clinically extremely vulnerable and were previously shielding and if pupils, which year group/class</a:t>
            </a:r>
            <a:endParaRPr kumimoji="0" lang="en-GB" altLang="en-US" sz="1200" b="0" i="0" u="none" strike="noStrike" cap="none" normalizeH="0" baseline="0">
              <a:ln>
                <a:noFill/>
              </a:ln>
              <a:effectLst/>
              <a:latin typeface="Calibri"/>
              <a:cs typeface="Calibri"/>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GB" altLang="en-US" sz="1200" b="0" i="0" u="none" strike="noStrike" cap="none" normalizeH="0" baseline="0">
                <a:ln>
                  <a:noFill/>
                </a:ln>
                <a:effectLst/>
                <a:latin typeface="Calibri"/>
                <a:ea typeface="Calibri" panose="020F0502020204030204" pitchFamily="34" charset="0"/>
                <a:cs typeface="Calibri"/>
              </a:rPr>
              <a:t>current mitigations in place to reduce onward transmission, </a:t>
            </a:r>
            <a:r>
              <a:rPr kumimoji="0" lang="en-GB" altLang="en-US" sz="1200" b="0" i="0" u="none" strike="noStrike" cap="none" normalizeH="0" baseline="0" err="1">
                <a:ln>
                  <a:noFill/>
                </a:ln>
                <a:effectLst/>
                <a:latin typeface="Calibri"/>
                <a:ea typeface="Calibri" panose="020F0502020204030204" pitchFamily="34" charset="0"/>
                <a:cs typeface="Calibri"/>
              </a:rPr>
              <a:t>e.g</a:t>
            </a:r>
            <a:r>
              <a:rPr kumimoji="0" lang="en-GB" altLang="en-US" sz="1200" b="0" i="0" u="none" strike="noStrike" cap="none" normalizeH="0" baseline="0">
                <a:ln>
                  <a:noFill/>
                </a:ln>
                <a:effectLst/>
                <a:latin typeface="Calibri"/>
                <a:ea typeface="Calibri" panose="020F0502020204030204" pitchFamily="34" charset="0"/>
                <a:cs typeface="Calibri"/>
              </a:rPr>
              <a:t> enhanced cleaning, face coverings etc.</a:t>
            </a:r>
            <a:endParaRPr kumimoji="0" lang="en-GB" altLang="en-US" sz="1200" b="0" i="0" u="none" strike="noStrike" cap="none" normalizeH="0" baseline="0">
              <a:ln>
                <a:noFill/>
              </a:ln>
              <a:effectLst/>
              <a:latin typeface="Calibri"/>
              <a:cs typeface="Calibri"/>
            </a:endParaRPr>
          </a:p>
        </p:txBody>
      </p:sp>
    </p:spTree>
    <p:extLst>
      <p:ext uri="{BB962C8B-B14F-4D97-AF65-F5344CB8AC3E}">
        <p14:creationId xmlns:p14="http://schemas.microsoft.com/office/powerpoint/2010/main" val="398286060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TotalTime>
  <Words>1140</Words>
  <Application>Microsoft Office PowerPoint</Application>
  <PresentationFormat>Widescreen</PresentationFormat>
  <Paragraphs>117</Paragraphs>
  <Slides>4</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vt:i4>
      </vt:variant>
    </vt:vector>
  </HeadingPairs>
  <TitlesOfParts>
    <vt:vector size="10" baseType="lpstr">
      <vt:lpstr>Arial</vt:lpstr>
      <vt:lpstr>Arial Black</vt:lpstr>
      <vt:lpstr>Calibri</vt:lpstr>
      <vt:lpstr>Calibri Light</vt:lpstr>
      <vt:lpstr>Times New Roman</vt:lpstr>
      <vt:lpstr>Office Theme</vt:lpstr>
      <vt:lpstr> Covid-19 - Schools and Settings in North Lincolnshire What do I need to do?</vt:lpstr>
      <vt:lpstr>The Public Health advice will focus on continuing to follow the behavior changes that have been embedded over the past two years: </vt:lpstr>
      <vt:lpstr>Living safely with Covid</vt:lpstr>
      <vt:lpstr>PowerPoint Presentation</vt:lpstr>
    </vt:vector>
  </TitlesOfParts>
  <Company>Wakefield Council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Offer, Clare</dc:creator>
  <cp:lastModifiedBy>Nicola Raines</cp:lastModifiedBy>
  <cp:revision>8</cp:revision>
  <dcterms:created xsi:type="dcterms:W3CDTF">2020-09-22T11:39:51Z</dcterms:created>
  <dcterms:modified xsi:type="dcterms:W3CDTF">2022-03-07T17:50:09Z</dcterms:modified>
</cp:coreProperties>
</file>