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60" r:id="rId2"/>
    <p:sldId id="270" r:id="rId3"/>
    <p:sldId id="267" r:id="rId4"/>
    <p:sldId id="269" r:id="rId5"/>
    <p:sldId id="268" r:id="rId6"/>
    <p:sldId id="271" r:id="rId7"/>
    <p:sldId id="261" r:id="rId8"/>
    <p:sldId id="263" r:id="rId9"/>
    <p:sldId id="265" r:id="rId10"/>
    <p:sldId id="264" r:id="rId11"/>
  </p:sldIdLst>
  <p:sldSz cx="9721850" cy="7200900"/>
  <p:notesSz cx="6797675" cy="9926638"/>
  <p:defaultTextStyle>
    <a:defPPr>
      <a:defRPr lang="en-US"/>
    </a:defPPr>
    <a:lvl1pPr marL="0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489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978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0467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3956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7445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0934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4423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7912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454" y="67"/>
      </p:cViewPr>
      <p:guideLst>
        <p:guide orient="horz" pos="2268"/>
        <p:guide pos="30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EC0F31-1225-4266-B0E5-CEC947259022}" type="datetimeFigureOut">
              <a:rPr lang="en-GB" smtClean="0"/>
              <a:t>02/08/2022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7413" y="744538"/>
            <a:ext cx="50228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8A9AE-0F4B-480C-8509-DA1E19C98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18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140" y="2236948"/>
            <a:ext cx="8263573" cy="15435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8278" y="4080510"/>
            <a:ext cx="6805295" cy="1840230"/>
          </a:xfrm>
        </p:spPr>
        <p:txBody>
          <a:bodyPr/>
          <a:lstStyle>
            <a:lvl1pPr marL="0" indent="0" algn="ctr">
              <a:buNone/>
              <a:defRPr/>
            </a:lvl1pPr>
            <a:lvl2pPr marL="483489" indent="0" algn="ctr">
              <a:buNone/>
              <a:defRPr/>
            </a:lvl2pPr>
            <a:lvl3pPr marL="966978" indent="0" algn="ctr">
              <a:buNone/>
              <a:defRPr/>
            </a:lvl3pPr>
            <a:lvl4pPr marL="1450467" indent="0" algn="ctr">
              <a:buNone/>
              <a:defRPr/>
            </a:lvl4pPr>
            <a:lvl5pPr marL="1933956" indent="0" algn="ctr">
              <a:buNone/>
              <a:defRPr/>
            </a:lvl5pPr>
            <a:lvl6pPr marL="2417445" indent="0" algn="ctr">
              <a:buNone/>
              <a:defRPr/>
            </a:lvl6pPr>
            <a:lvl7pPr marL="2900934" indent="0" algn="ctr">
              <a:buNone/>
              <a:defRPr/>
            </a:lvl7pPr>
            <a:lvl8pPr marL="3384423" indent="0" algn="ctr">
              <a:buNone/>
              <a:defRPr/>
            </a:lvl8pPr>
            <a:lvl9pPr marL="386791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1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18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60" y="4627246"/>
            <a:ext cx="8263573" cy="1430178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960" y="3052050"/>
            <a:ext cx="8263573" cy="1575196"/>
          </a:xfrm>
        </p:spPr>
        <p:txBody>
          <a:bodyPr anchor="b"/>
          <a:lstStyle>
            <a:lvl1pPr marL="0" indent="0">
              <a:buNone/>
              <a:defRPr sz="2100"/>
            </a:lvl1pPr>
            <a:lvl2pPr marL="483489" indent="0">
              <a:buNone/>
              <a:defRPr sz="1900"/>
            </a:lvl2pPr>
            <a:lvl3pPr marL="966978" indent="0">
              <a:buNone/>
              <a:defRPr sz="1700"/>
            </a:lvl3pPr>
            <a:lvl4pPr marL="1450467" indent="0">
              <a:buNone/>
              <a:defRPr sz="1500"/>
            </a:lvl4pPr>
            <a:lvl5pPr marL="1933956" indent="0">
              <a:buNone/>
              <a:defRPr sz="1500"/>
            </a:lvl5pPr>
            <a:lvl6pPr marL="2417445" indent="0">
              <a:buNone/>
              <a:defRPr sz="1500"/>
            </a:lvl6pPr>
            <a:lvl7pPr marL="2900934" indent="0">
              <a:buNone/>
              <a:defRPr sz="1500"/>
            </a:lvl7pPr>
            <a:lvl8pPr marL="3384423" indent="0">
              <a:buNone/>
              <a:defRPr sz="1500"/>
            </a:lvl8pPr>
            <a:lvl9pPr marL="3867912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998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6092" y="1680211"/>
            <a:ext cx="4293818" cy="47522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1940" y="1680211"/>
            <a:ext cx="4293818" cy="47522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52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094" y="1611868"/>
            <a:ext cx="4295505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489" indent="0">
              <a:buNone/>
              <a:defRPr sz="2100" b="1"/>
            </a:lvl2pPr>
            <a:lvl3pPr marL="966978" indent="0">
              <a:buNone/>
              <a:defRPr sz="1900" b="1"/>
            </a:lvl3pPr>
            <a:lvl4pPr marL="1450467" indent="0">
              <a:buNone/>
              <a:defRPr sz="1700" b="1"/>
            </a:lvl4pPr>
            <a:lvl5pPr marL="1933956" indent="0">
              <a:buNone/>
              <a:defRPr sz="1700" b="1"/>
            </a:lvl5pPr>
            <a:lvl6pPr marL="2417445" indent="0">
              <a:buNone/>
              <a:defRPr sz="1700" b="1"/>
            </a:lvl6pPr>
            <a:lvl7pPr marL="2900934" indent="0">
              <a:buNone/>
              <a:defRPr sz="1700" b="1"/>
            </a:lvl7pPr>
            <a:lvl8pPr marL="3384423" indent="0">
              <a:buNone/>
              <a:defRPr sz="1700" b="1"/>
            </a:lvl8pPr>
            <a:lvl9pPr marL="386791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94" y="2283618"/>
            <a:ext cx="4295505" cy="414885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8566" y="1611868"/>
            <a:ext cx="4297193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489" indent="0">
              <a:buNone/>
              <a:defRPr sz="2100" b="1"/>
            </a:lvl2pPr>
            <a:lvl3pPr marL="966978" indent="0">
              <a:buNone/>
              <a:defRPr sz="1900" b="1"/>
            </a:lvl3pPr>
            <a:lvl4pPr marL="1450467" indent="0">
              <a:buNone/>
              <a:defRPr sz="1700" b="1"/>
            </a:lvl4pPr>
            <a:lvl5pPr marL="1933956" indent="0">
              <a:buNone/>
              <a:defRPr sz="1700" b="1"/>
            </a:lvl5pPr>
            <a:lvl6pPr marL="2417445" indent="0">
              <a:buNone/>
              <a:defRPr sz="1700" b="1"/>
            </a:lvl6pPr>
            <a:lvl7pPr marL="2900934" indent="0">
              <a:buNone/>
              <a:defRPr sz="1700" b="1"/>
            </a:lvl7pPr>
            <a:lvl8pPr marL="3384423" indent="0">
              <a:buNone/>
              <a:defRPr sz="1700" b="1"/>
            </a:lvl8pPr>
            <a:lvl9pPr marL="386791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8566" y="2283618"/>
            <a:ext cx="4297193" cy="414885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486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95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19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93" y="286703"/>
            <a:ext cx="3198422" cy="122015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0974" y="286703"/>
            <a:ext cx="5434785" cy="6145769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093" y="1506856"/>
            <a:ext cx="3198422" cy="4925617"/>
          </a:xfrm>
        </p:spPr>
        <p:txBody>
          <a:bodyPr/>
          <a:lstStyle>
            <a:lvl1pPr marL="0" indent="0">
              <a:buNone/>
              <a:defRPr sz="1500"/>
            </a:lvl1pPr>
            <a:lvl2pPr marL="483489" indent="0">
              <a:buNone/>
              <a:defRPr sz="1300"/>
            </a:lvl2pPr>
            <a:lvl3pPr marL="966978" indent="0">
              <a:buNone/>
              <a:defRPr sz="1100"/>
            </a:lvl3pPr>
            <a:lvl4pPr marL="1450467" indent="0">
              <a:buNone/>
              <a:defRPr sz="1000"/>
            </a:lvl4pPr>
            <a:lvl5pPr marL="1933956" indent="0">
              <a:buNone/>
              <a:defRPr sz="1000"/>
            </a:lvl5pPr>
            <a:lvl6pPr marL="2417445" indent="0">
              <a:buNone/>
              <a:defRPr sz="1000"/>
            </a:lvl6pPr>
            <a:lvl7pPr marL="2900934" indent="0">
              <a:buNone/>
              <a:defRPr sz="1000"/>
            </a:lvl7pPr>
            <a:lvl8pPr marL="3384423" indent="0">
              <a:buNone/>
              <a:defRPr sz="1000"/>
            </a:lvl8pPr>
            <a:lvl9pPr marL="386791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789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551" y="5040631"/>
            <a:ext cx="5833110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05551" y="643414"/>
            <a:ext cx="5833110" cy="4320540"/>
          </a:xfrm>
        </p:spPr>
        <p:txBody>
          <a:bodyPr/>
          <a:lstStyle>
            <a:lvl1pPr marL="0" indent="0">
              <a:buNone/>
              <a:defRPr sz="3400"/>
            </a:lvl1pPr>
            <a:lvl2pPr marL="483489" indent="0">
              <a:buNone/>
              <a:defRPr sz="3000"/>
            </a:lvl2pPr>
            <a:lvl3pPr marL="966978" indent="0">
              <a:buNone/>
              <a:defRPr sz="2500"/>
            </a:lvl3pPr>
            <a:lvl4pPr marL="1450467" indent="0">
              <a:buNone/>
              <a:defRPr sz="2100"/>
            </a:lvl4pPr>
            <a:lvl5pPr marL="1933956" indent="0">
              <a:buNone/>
              <a:defRPr sz="2100"/>
            </a:lvl5pPr>
            <a:lvl6pPr marL="2417445" indent="0">
              <a:buNone/>
              <a:defRPr sz="2100"/>
            </a:lvl6pPr>
            <a:lvl7pPr marL="2900934" indent="0">
              <a:buNone/>
              <a:defRPr sz="2100"/>
            </a:lvl7pPr>
            <a:lvl8pPr marL="3384423" indent="0">
              <a:buNone/>
              <a:defRPr sz="2100"/>
            </a:lvl8pPr>
            <a:lvl9pPr marL="3867912" indent="0">
              <a:buNone/>
              <a:defRPr sz="21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551" y="5635706"/>
            <a:ext cx="5833110" cy="845105"/>
          </a:xfrm>
        </p:spPr>
        <p:txBody>
          <a:bodyPr/>
          <a:lstStyle>
            <a:lvl1pPr marL="0" indent="0">
              <a:buNone/>
              <a:defRPr sz="1500"/>
            </a:lvl1pPr>
            <a:lvl2pPr marL="483489" indent="0">
              <a:buNone/>
              <a:defRPr sz="1300"/>
            </a:lvl2pPr>
            <a:lvl3pPr marL="966978" indent="0">
              <a:buNone/>
              <a:defRPr sz="1100"/>
            </a:lvl3pPr>
            <a:lvl4pPr marL="1450467" indent="0">
              <a:buNone/>
              <a:defRPr sz="1000"/>
            </a:lvl4pPr>
            <a:lvl5pPr marL="1933956" indent="0">
              <a:buNone/>
              <a:defRPr sz="1000"/>
            </a:lvl5pPr>
            <a:lvl6pPr marL="2417445" indent="0">
              <a:buNone/>
              <a:defRPr sz="1000"/>
            </a:lvl6pPr>
            <a:lvl7pPr marL="2900934" indent="0">
              <a:buNone/>
              <a:defRPr sz="1000"/>
            </a:lvl7pPr>
            <a:lvl8pPr marL="3384423" indent="0">
              <a:buNone/>
              <a:defRPr sz="1000"/>
            </a:lvl8pPr>
            <a:lvl9pPr marL="386791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636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35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341" y="288371"/>
            <a:ext cx="2187417" cy="61441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6093" y="288371"/>
            <a:ext cx="6400219" cy="61441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84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93" y="288370"/>
            <a:ext cx="8749665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86093" y="1680211"/>
            <a:ext cx="8749665" cy="4752261"/>
          </a:xfrm>
        </p:spPr>
        <p:txBody>
          <a:bodyPr/>
          <a:lstStyle/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34732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93" y="288370"/>
            <a:ext cx="8749665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86092" y="1680211"/>
            <a:ext cx="4293818" cy="47522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41940" y="1680211"/>
            <a:ext cx="4293818" cy="2295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41940" y="4135518"/>
            <a:ext cx="4293818" cy="22969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86092" y="6557487"/>
            <a:ext cx="2268432" cy="500062"/>
          </a:xfrm>
          <a:prstGeom prst="rect">
            <a:avLst/>
          </a:prstGeom>
        </p:spPr>
        <p:txBody>
          <a:bodyPr lIns="96698" tIns="48349" rIns="96698" bIns="48349"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80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21633" y="6557487"/>
            <a:ext cx="3078586" cy="500062"/>
          </a:xfrm>
          <a:prstGeom prst="rect">
            <a:avLst/>
          </a:prstGeom>
        </p:spPr>
        <p:txBody>
          <a:bodyPr lIns="96698" tIns="48349" rIns="96698" bIns="48349"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80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67326" y="6557487"/>
            <a:ext cx="2268432" cy="500062"/>
          </a:xfrm>
          <a:prstGeom prst="rect">
            <a:avLst/>
          </a:prstGeom>
        </p:spPr>
        <p:txBody>
          <a:bodyPr lIns="96698" tIns="48349" rIns="96698" bIns="48349"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4045455-97B2-4091-BCC7-579E3A847946}" type="slidenum">
              <a:rPr lang="en-GB" sz="180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36471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0820"/>
            <a:ext cx="972185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151" y="350046"/>
            <a:ext cx="3390832" cy="37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0820"/>
            <a:ext cx="972185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151" y="350046"/>
            <a:ext cx="3390832" cy="37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itle Placeholder 1"/>
          <p:cNvSpPr>
            <a:spLocks noGrp="1"/>
          </p:cNvSpPr>
          <p:nvPr>
            <p:ph type="title"/>
          </p:nvPr>
        </p:nvSpPr>
        <p:spPr bwMode="auto">
          <a:xfrm>
            <a:off x="486093" y="288370"/>
            <a:ext cx="874966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98" tIns="48349" rIns="96698" bIns="483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6093" y="1680211"/>
            <a:ext cx="8749665" cy="4752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98" tIns="48349" rIns="96698" bIns="483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023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5pPr>
      <a:lvl6pPr marL="483489"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6pPr>
      <a:lvl7pPr marL="966978"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7pPr>
      <a:lvl8pPr marL="1450467"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8pPr>
      <a:lvl9pPr marL="1933956"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itchFamily="34" charset="0"/>
        </a:defRPr>
      </a:lvl9pPr>
    </p:titleStyle>
    <p:bodyStyle>
      <a:lvl1pPr marL="362617" indent="-3626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85670" indent="-30218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>
          <a:solidFill>
            <a:schemeClr val="tx1"/>
          </a:solidFill>
          <a:latin typeface="+mn-lt"/>
        </a:defRPr>
      </a:lvl2pPr>
      <a:lvl3pPr marL="1208723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>
          <a:solidFill>
            <a:schemeClr val="tx1"/>
          </a:solidFill>
          <a:latin typeface="+mn-lt"/>
        </a:defRPr>
      </a:lvl3pPr>
      <a:lvl4pPr marL="1692212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>
          <a:solidFill>
            <a:schemeClr val="tx1"/>
          </a:solidFill>
          <a:latin typeface="+mn-lt"/>
        </a:defRPr>
      </a:lvl4pPr>
      <a:lvl5pPr marL="2175701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>
          <a:solidFill>
            <a:schemeClr val="tx1"/>
          </a:solidFill>
          <a:latin typeface="+mn-lt"/>
        </a:defRPr>
      </a:lvl5pPr>
      <a:lvl6pPr marL="2659190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>
          <a:solidFill>
            <a:schemeClr val="tx1"/>
          </a:solidFill>
          <a:latin typeface="+mn-lt"/>
        </a:defRPr>
      </a:lvl6pPr>
      <a:lvl7pPr marL="3142679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>
          <a:solidFill>
            <a:schemeClr val="tx1"/>
          </a:solidFill>
          <a:latin typeface="+mn-lt"/>
        </a:defRPr>
      </a:lvl7pPr>
      <a:lvl8pPr marL="3626168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>
          <a:solidFill>
            <a:schemeClr val="tx1"/>
          </a:solidFill>
          <a:latin typeface="+mn-lt"/>
        </a:defRPr>
      </a:lvl8pPr>
      <a:lvl9pPr marL="4109657" indent="-24174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489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978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0467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956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445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0934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423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7912" algn="l" defTabSz="96697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stock.com/free-photos/3d-cartoon-man-overweight-scale3-isolated-88820317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6" b="7816"/>
          <a:stretch>
            <a:fillRect/>
          </a:stretch>
        </p:blipFill>
        <p:spPr bwMode="auto">
          <a:xfrm>
            <a:off x="5869037" y="2217110"/>
            <a:ext cx="3330800" cy="3096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DB9F95-A2C9-4334-ABE5-F760ED9FC54D}"/>
              </a:ext>
            </a:extLst>
          </p:cNvPr>
          <p:cNvSpPr txBox="1"/>
          <p:nvPr/>
        </p:nvSpPr>
        <p:spPr>
          <a:xfrm>
            <a:off x="1224521" y="1116150"/>
            <a:ext cx="7272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 guide to TACO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4D3872AA-77C6-4F24-B759-27CE8DC6B5C4}"/>
              </a:ext>
            </a:extLst>
          </p:cNvPr>
          <p:cNvSpPr/>
          <p:nvPr/>
        </p:nvSpPr>
        <p:spPr>
          <a:xfrm>
            <a:off x="900485" y="2217110"/>
            <a:ext cx="5400600" cy="2679484"/>
          </a:xfrm>
          <a:prstGeom prst="wedgeRoundRectCallout">
            <a:avLst>
              <a:gd name="adj1" fmla="val 70445"/>
              <a:gd name="adj2" fmla="val 282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/>
              <a:t>What is TACO?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Transfusion Associated Circulatory Overload</a:t>
            </a:r>
          </a:p>
          <a:p>
            <a:pPr>
              <a:spcBef>
                <a:spcPts val="2400"/>
              </a:spcBef>
            </a:pPr>
            <a:r>
              <a:rPr lang="en-GB" sz="2000" dirty="0"/>
              <a:t>Why is it a problem?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TACO is the leading cause of transfusion-related death and major morbidity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51FCAB-E12B-43B1-A72C-280270D3D13F}"/>
              </a:ext>
            </a:extLst>
          </p:cNvPr>
          <p:cNvSpPr/>
          <p:nvPr/>
        </p:nvSpPr>
        <p:spPr>
          <a:xfrm>
            <a:off x="252413" y="5557836"/>
            <a:ext cx="921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We have had 3 cases of TACO in the Trust in the last 6 months!</a:t>
            </a:r>
          </a:p>
        </p:txBody>
      </p:sp>
    </p:spTree>
    <p:extLst>
      <p:ext uri="{BB962C8B-B14F-4D97-AF65-F5344CB8AC3E}">
        <p14:creationId xmlns:p14="http://schemas.microsoft.com/office/powerpoint/2010/main" val="1187200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32FD6B-AF60-41B8-9EA6-46181467D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93" y="936154"/>
            <a:ext cx="8749665" cy="5496318"/>
          </a:xfrm>
        </p:spPr>
        <p:txBody>
          <a:bodyPr/>
          <a:lstStyle/>
          <a:p>
            <a:pPr marL="483489" lvl="1" indent="0">
              <a:buNone/>
            </a:pPr>
            <a:r>
              <a:rPr lang="en-GB" sz="2400" b="1" u="sng" dirty="0"/>
              <a:t>Patient 1</a:t>
            </a:r>
          </a:p>
          <a:p>
            <a:pPr lvl="1"/>
            <a:r>
              <a:rPr lang="en-GB" sz="2400" dirty="0"/>
              <a:t>83 year old female with proximal sigmoid tumour admitted from colonoscopy OP appointment due to anaemia.</a:t>
            </a:r>
          </a:p>
          <a:p>
            <a:pPr lvl="1"/>
            <a:r>
              <a:rPr lang="en-GB" sz="2400" dirty="0"/>
              <a:t>No weight recorded.</a:t>
            </a:r>
          </a:p>
          <a:p>
            <a:pPr lvl="1"/>
            <a:r>
              <a:rPr lang="en-GB" sz="2400" dirty="0"/>
              <a:t>Hb 87, MCV 78.3.</a:t>
            </a:r>
          </a:p>
          <a:p>
            <a:pPr lvl="1"/>
            <a:r>
              <a:rPr lang="en-GB" sz="2400" dirty="0"/>
              <a:t>Prescribed 2 units of blood overnight with no diuretic cover.</a:t>
            </a:r>
          </a:p>
          <a:p>
            <a:pPr lvl="1"/>
            <a:r>
              <a:rPr lang="en-GB" sz="2400" dirty="0"/>
              <a:t>Patient became suddenly hypertensive and short of breath with severe crackling sounds approximately half an hour after 1</a:t>
            </a:r>
            <a:r>
              <a:rPr lang="en-GB" sz="2400" baseline="30000" dirty="0"/>
              <a:t>st</a:t>
            </a:r>
            <a:r>
              <a:rPr lang="en-GB" sz="2400" dirty="0"/>
              <a:t> unit completed.</a:t>
            </a:r>
          </a:p>
          <a:p>
            <a:pPr lvl="1"/>
            <a:r>
              <a:rPr lang="en-GB" sz="2400" dirty="0" err="1"/>
              <a:t>Sats</a:t>
            </a:r>
            <a:r>
              <a:rPr lang="en-GB" sz="2400" dirty="0"/>
              <a:t> dropped to 67% resulting in Peri-arrest call and patient requiring CPAP.</a:t>
            </a:r>
          </a:p>
          <a:p>
            <a:pPr lvl="1"/>
            <a:r>
              <a:rPr lang="en-GB" sz="2400" dirty="0"/>
              <a:t>Post-transfusion Hb 124, </a:t>
            </a:r>
            <a:r>
              <a:rPr lang="en-GB" sz="2400" dirty="0" err="1"/>
              <a:t>Tsat</a:t>
            </a:r>
            <a:r>
              <a:rPr lang="en-GB" sz="2400" dirty="0"/>
              <a:t> 5.</a:t>
            </a:r>
          </a:p>
          <a:p>
            <a:pPr lvl="1"/>
            <a:r>
              <a:rPr lang="en-GB" sz="2400" dirty="0"/>
              <a:t>Patient made full recovery.</a:t>
            </a:r>
          </a:p>
        </p:txBody>
      </p:sp>
    </p:spTree>
    <p:extLst>
      <p:ext uri="{BB962C8B-B14F-4D97-AF65-F5344CB8AC3E}">
        <p14:creationId xmlns:p14="http://schemas.microsoft.com/office/powerpoint/2010/main" val="228012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32FD6B-AF60-41B8-9EA6-46181467D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93" y="936154"/>
            <a:ext cx="8749665" cy="5496318"/>
          </a:xfrm>
        </p:spPr>
        <p:txBody>
          <a:bodyPr/>
          <a:lstStyle/>
          <a:p>
            <a:pPr marL="483489" lvl="1" indent="0">
              <a:buNone/>
            </a:pPr>
            <a:r>
              <a:rPr lang="en-GB" sz="2400" b="1" u="sng" dirty="0"/>
              <a:t>Patient 2</a:t>
            </a:r>
          </a:p>
          <a:p>
            <a:pPr lvl="1"/>
            <a:r>
              <a:rPr lang="en-GB" sz="2400" dirty="0"/>
              <a:t>50 year old male admitted with Ibuprofen OD.</a:t>
            </a:r>
          </a:p>
          <a:p>
            <a:pPr lvl="1"/>
            <a:r>
              <a:rPr lang="en-GB" sz="2400" dirty="0"/>
              <a:t>No recorded weight, moderate build in description.</a:t>
            </a:r>
          </a:p>
          <a:p>
            <a:pPr lvl="1"/>
            <a:r>
              <a:rPr lang="en-GB" sz="2400" dirty="0"/>
              <a:t>Diagnosed with Decompensated ALD, AKI and Ascites.</a:t>
            </a:r>
          </a:p>
          <a:p>
            <a:pPr lvl="1"/>
            <a:r>
              <a:rPr lang="en-GB" sz="2400" dirty="0"/>
              <a:t>Hb 89 on admission dropping to 69 six days later.</a:t>
            </a:r>
          </a:p>
          <a:p>
            <a:pPr lvl="1"/>
            <a:r>
              <a:rPr lang="en-GB" sz="2400" dirty="0"/>
              <a:t>Had received 1.3 litres of fluid over the previous 24 hours.</a:t>
            </a:r>
          </a:p>
          <a:p>
            <a:pPr lvl="1"/>
            <a:r>
              <a:rPr lang="en-GB" sz="2400" dirty="0"/>
              <a:t>2 units of blood prescribed overnight with no diuretic cover.</a:t>
            </a:r>
          </a:p>
          <a:p>
            <a:pPr lvl="1"/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unit transfused with no reaction.</a:t>
            </a:r>
          </a:p>
          <a:p>
            <a:pPr lvl="1"/>
            <a:r>
              <a:rPr lang="en-GB" sz="2400" dirty="0"/>
              <a:t>After 2</a:t>
            </a:r>
            <a:r>
              <a:rPr lang="en-GB" sz="2400" baseline="30000" dirty="0"/>
              <a:t>nd</a:t>
            </a:r>
            <a:r>
              <a:rPr lang="en-GB" sz="2400" dirty="0"/>
              <a:t> unit started </a:t>
            </a:r>
            <a:r>
              <a:rPr lang="en-GB" sz="2400" dirty="0" err="1"/>
              <a:t>sats</a:t>
            </a:r>
            <a:r>
              <a:rPr lang="en-GB" sz="2400" dirty="0"/>
              <a:t> dropped to 89% with increase in BP, HR and RR. Coarse crackles in all zones of lungs.</a:t>
            </a:r>
          </a:p>
          <a:p>
            <a:pPr lvl="1"/>
            <a:r>
              <a:rPr lang="en-GB" sz="2400" dirty="0"/>
              <a:t>Post-transfusion Hb 79.</a:t>
            </a:r>
          </a:p>
          <a:p>
            <a:pPr lvl="1"/>
            <a:r>
              <a:rPr lang="en-GB" sz="2400" dirty="0"/>
              <a:t>Patient RIP 13 days later from ALD, ARDS and AKI.</a:t>
            </a:r>
          </a:p>
        </p:txBody>
      </p:sp>
    </p:spTree>
    <p:extLst>
      <p:ext uri="{BB962C8B-B14F-4D97-AF65-F5344CB8AC3E}">
        <p14:creationId xmlns:p14="http://schemas.microsoft.com/office/powerpoint/2010/main" val="4202483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32FD6B-AF60-41B8-9EA6-46181467D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413" y="936154"/>
            <a:ext cx="9289032" cy="5496318"/>
          </a:xfrm>
        </p:spPr>
        <p:txBody>
          <a:bodyPr/>
          <a:lstStyle/>
          <a:p>
            <a:pPr marL="483489" lvl="1" indent="0">
              <a:buNone/>
            </a:pPr>
            <a:r>
              <a:rPr lang="en-GB" sz="2400" b="1" u="sng" dirty="0"/>
              <a:t>Patient 3</a:t>
            </a:r>
          </a:p>
          <a:p>
            <a:pPr lvl="1"/>
            <a:r>
              <a:rPr lang="en-GB" sz="2400" dirty="0"/>
              <a:t>77 year old female admitted with general oedema, hypercalcaemia and ?Myeloma.</a:t>
            </a:r>
          </a:p>
          <a:p>
            <a:pPr lvl="1"/>
            <a:r>
              <a:rPr lang="en-GB" sz="2400" dirty="0"/>
              <a:t>Weight 44.1kg.</a:t>
            </a:r>
          </a:p>
          <a:p>
            <a:pPr lvl="1"/>
            <a:r>
              <a:rPr lang="en-GB" sz="2400" dirty="0"/>
              <a:t>Was given IV fluid and furosemide to reduce Calcium levels.</a:t>
            </a:r>
          </a:p>
          <a:p>
            <a:pPr lvl="1"/>
            <a:r>
              <a:rPr lang="en-GB" sz="2400" dirty="0"/>
              <a:t>Hb 79 on admission dropping to 68 2 days later.</a:t>
            </a:r>
          </a:p>
          <a:p>
            <a:pPr lvl="1"/>
            <a:r>
              <a:rPr lang="en-GB" sz="2400" dirty="0"/>
              <a:t>Patient identified as being at risk of fluid overload.</a:t>
            </a:r>
          </a:p>
          <a:p>
            <a:pPr lvl="1"/>
            <a:r>
              <a:rPr lang="en-GB" sz="2400" dirty="0"/>
              <a:t>2 units of blood prescribed with no diuretic cover.</a:t>
            </a:r>
          </a:p>
          <a:p>
            <a:pPr lvl="1"/>
            <a:r>
              <a:rPr lang="en-GB" sz="2400" dirty="0"/>
              <a:t>1</a:t>
            </a:r>
            <a:r>
              <a:rPr lang="en-GB" sz="2400" baseline="30000" dirty="0"/>
              <a:t>st</a:t>
            </a:r>
            <a:r>
              <a:rPr lang="en-GB" sz="2400" dirty="0"/>
              <a:t> unit given, patient then became dyspnoeic, hypoxic and tachypnoeic, </a:t>
            </a:r>
            <a:r>
              <a:rPr lang="en-GB" sz="2400" dirty="0" err="1"/>
              <a:t>Sats</a:t>
            </a:r>
            <a:r>
              <a:rPr lang="en-GB" sz="2400" dirty="0"/>
              <a:t> 84%, RR 24 with HR 120 and bilateral crackles, hypertension and pulmonary oedema.</a:t>
            </a:r>
          </a:p>
          <a:p>
            <a:pPr lvl="1"/>
            <a:r>
              <a:rPr lang="en-GB" sz="2400" dirty="0"/>
              <a:t>Post-transfusion Hb 93.</a:t>
            </a:r>
          </a:p>
          <a:p>
            <a:pPr lvl="1"/>
            <a:r>
              <a:rPr lang="en-GB" sz="2400" dirty="0"/>
              <a:t>Patient placed on palliative pathway due to underlying problems.</a:t>
            </a:r>
          </a:p>
        </p:txBody>
      </p:sp>
    </p:spTree>
    <p:extLst>
      <p:ext uri="{BB962C8B-B14F-4D97-AF65-F5344CB8AC3E}">
        <p14:creationId xmlns:p14="http://schemas.microsoft.com/office/powerpoint/2010/main" val="220158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69862-D2A9-4253-B386-A08C87BD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2" y="720130"/>
            <a:ext cx="8749665" cy="74439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5D7C-6D8C-4C20-9CB3-0A5F7E2B2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04" y="1483919"/>
            <a:ext cx="9361040" cy="456021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Patient 1 was the result of an possibly unnecessary transfusion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Patients 2 &amp; 3 did require blood but an adjusted approach may have helped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None of these patients had their weight considered when prescribing 2 units of blood with no review in between.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TACO checklist must be performed for all patients prior to transfusion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If at risk of fluid overload consider delaying transfusion until risk is lower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Consider using body weight dosing for at risk patients to ensure that the minimum amount of blood is transfused</a:t>
            </a:r>
          </a:p>
        </p:txBody>
      </p:sp>
    </p:spTree>
    <p:extLst>
      <p:ext uri="{BB962C8B-B14F-4D97-AF65-F5344CB8AC3E}">
        <p14:creationId xmlns:p14="http://schemas.microsoft.com/office/powerpoint/2010/main" val="4120412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69862-D2A9-4253-B386-A08C87BD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2" y="720130"/>
            <a:ext cx="8749665" cy="744392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Remember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2D25C-A9D7-484D-A9A2-0A45EC4A7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64657" y="792138"/>
            <a:ext cx="2646294" cy="3528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D5D7C-6D8C-4C20-9CB3-0A5F7E2B2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04" y="1584226"/>
            <a:ext cx="9361040" cy="456021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TACO can occur after just 1 unit of blood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TACO can occur at relatively low Hb levels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4mls per kg will achieve a 10g increment in Hb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A 50kg patient will only require 200mls for a 10g increment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A unit of red cells can vary between 220-340ml in volume</a:t>
            </a:r>
          </a:p>
          <a:p>
            <a:pPr marL="361950" lvl="1" indent="-301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In non-bleeding patients, always recheck the patients Hb and review clinically after every unit of blood transfused.</a:t>
            </a:r>
          </a:p>
          <a:p>
            <a:pPr marL="361950" lvl="1" indent="-301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Always treat the underlying cause of the anaemia.</a:t>
            </a:r>
          </a:p>
          <a:p>
            <a:pPr marL="361950" lvl="1" indent="-301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Think 50! If the patient is over 50 years of age or under 50kg in weight a TACO risk assessment MUST be completed prior to transfusion.</a:t>
            </a:r>
          </a:p>
        </p:txBody>
      </p:sp>
    </p:spTree>
    <p:extLst>
      <p:ext uri="{BB962C8B-B14F-4D97-AF65-F5344CB8AC3E}">
        <p14:creationId xmlns:p14="http://schemas.microsoft.com/office/powerpoint/2010/main" val="906507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CECC60-B855-4494-864C-7E705EAE4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19"/>
            <a:ext cx="9721850" cy="548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23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E8CC95-FE7C-471A-A659-0AB7133EF4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b="4225"/>
          <a:stretch/>
        </p:blipFill>
        <p:spPr>
          <a:xfrm>
            <a:off x="252413" y="936153"/>
            <a:ext cx="9217024" cy="554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5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9865D34-60BF-4B37-851B-73346CB0F3B4}"/>
              </a:ext>
            </a:extLst>
          </p:cNvPr>
          <p:cNvSpPr txBox="1"/>
          <p:nvPr/>
        </p:nvSpPr>
        <p:spPr>
          <a:xfrm>
            <a:off x="0" y="1116150"/>
            <a:ext cx="9721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Recommendations from TACO Chapter in 2021 SHOT report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1452233-A7ED-4F35-90E4-B922CFF52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3" y="2342899"/>
            <a:ext cx="8156823" cy="399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22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9865D34-60BF-4B37-851B-73346CB0F3B4}"/>
              </a:ext>
            </a:extLst>
          </p:cNvPr>
          <p:cNvSpPr txBox="1"/>
          <p:nvPr/>
        </p:nvSpPr>
        <p:spPr>
          <a:xfrm>
            <a:off x="0" y="1116150"/>
            <a:ext cx="9721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Learning points from TACO Chapter in 2021 SHOT report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0895AE0-917D-47C4-98FA-DF2FD7734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05" y="2316479"/>
            <a:ext cx="7592240" cy="416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31663"/>
      </p:ext>
    </p:extLst>
  </p:cSld>
  <p:clrMapOvr>
    <a:masterClrMapping/>
  </p:clrMapOvr>
</p:sld>
</file>

<file path=ppt/theme/theme1.xml><?xml version="1.0" encoding="utf-8"?>
<a:theme xmlns:a="http://schemas.openxmlformats.org/drawingml/2006/main" name="2_pride-theme-1500x100">
  <a:themeElements>
    <a:clrScheme name="2_pride-theme-1500x100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pride-theme-1500x10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pride-theme-1500x100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2672</TotalTime>
  <Words>561</Words>
  <Application>Microsoft Office PowerPoint</Application>
  <PresentationFormat>Custom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2_pride-theme-1500x100</vt:lpstr>
      <vt:lpstr>PowerPoint Presentation</vt:lpstr>
      <vt:lpstr>PowerPoint Presentation</vt:lpstr>
      <vt:lpstr>PowerPoint Presentation</vt:lpstr>
      <vt:lpstr>PowerPoint Presentation</vt:lpstr>
      <vt:lpstr>Lessons learned</vt:lpstr>
      <vt:lpstr>Remember</vt:lpstr>
      <vt:lpstr>PowerPoint Presentation</vt:lpstr>
      <vt:lpstr>PowerPoint Presentation</vt:lpstr>
      <vt:lpstr>PowerPoint Presentation</vt:lpstr>
      <vt:lpstr>PowerPoint Presentation</vt:lpstr>
    </vt:vector>
  </TitlesOfParts>
  <Company>Maidstone and Tunbridge Wells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emma.small</dc:creator>
  <cp:lastModifiedBy>Lynne BALDERSTONE</cp:lastModifiedBy>
  <cp:revision>68</cp:revision>
  <cp:lastPrinted>2021-04-23T07:34:18Z</cp:lastPrinted>
  <dcterms:created xsi:type="dcterms:W3CDTF">2016-10-19T09:30:55Z</dcterms:created>
  <dcterms:modified xsi:type="dcterms:W3CDTF">2022-08-02T12:56:17Z</dcterms:modified>
</cp:coreProperties>
</file>